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36"/>
  </p:notesMasterIdLst>
  <p:handoutMasterIdLst>
    <p:handoutMasterId r:id="rId37"/>
  </p:handoutMasterIdLst>
  <p:sldIdLst>
    <p:sldId id="340" r:id="rId2"/>
    <p:sldId id="405" r:id="rId3"/>
    <p:sldId id="374" r:id="rId4"/>
    <p:sldId id="496" r:id="rId5"/>
    <p:sldId id="594" r:id="rId6"/>
    <p:sldId id="595" r:id="rId7"/>
    <p:sldId id="596" r:id="rId8"/>
    <p:sldId id="597" r:id="rId9"/>
    <p:sldId id="598" r:id="rId10"/>
    <p:sldId id="599" r:id="rId11"/>
    <p:sldId id="600" r:id="rId12"/>
    <p:sldId id="601" r:id="rId13"/>
    <p:sldId id="602" r:id="rId14"/>
    <p:sldId id="603" r:id="rId15"/>
    <p:sldId id="604" r:id="rId16"/>
    <p:sldId id="605" r:id="rId17"/>
    <p:sldId id="612" r:id="rId18"/>
    <p:sldId id="614" r:id="rId19"/>
    <p:sldId id="617" r:id="rId20"/>
    <p:sldId id="620" r:id="rId21"/>
    <p:sldId id="622" r:id="rId22"/>
    <p:sldId id="623" r:id="rId23"/>
    <p:sldId id="627" r:id="rId24"/>
    <p:sldId id="628" r:id="rId25"/>
    <p:sldId id="629" r:id="rId26"/>
    <p:sldId id="630" r:id="rId27"/>
    <p:sldId id="632" r:id="rId28"/>
    <p:sldId id="633" r:id="rId29"/>
    <p:sldId id="635" r:id="rId30"/>
    <p:sldId id="637" r:id="rId31"/>
    <p:sldId id="638" r:id="rId32"/>
    <p:sldId id="639" r:id="rId33"/>
    <p:sldId id="640" r:id="rId34"/>
    <p:sldId id="5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1344" autoAdjust="0"/>
  </p:normalViewPr>
  <p:slideViewPr>
    <p:cSldViewPr>
      <p:cViewPr varScale="1">
        <p:scale>
          <a:sx n="66" d="100"/>
          <a:sy n="66" d="100"/>
        </p:scale>
        <p:origin x="139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6"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6"/>
    <dgm:cxn modelId="{E4A97E14-7D05-4D68-BAE4-4AC1811FFA38}" type="presOf" srcId="{DA82EADB-2721-42A0-95EA-F9B5521A38A6}" destId="{A09CEA93-9338-4361-A5E6-CF85B6019F5A}" srcOrd="0" destOrd="0" presId="urn:microsoft.com/office/officeart/2005/8/layout/gear1#6"/>
    <dgm:cxn modelId="{0A31D815-D077-4866-A600-165E070A2D6F}" type="presOf" srcId="{F9CEBA05-2F10-437E-89B2-54F4D9FAF478}" destId="{5ED88519-AC6C-4AA3-B76D-812B93A167E4}" srcOrd="0" destOrd="0" presId="urn:microsoft.com/office/officeart/2005/8/layout/gear1#6"/>
    <dgm:cxn modelId="{A0416A29-364E-458C-90C5-1284F3C404E9}" type="presOf" srcId="{663C1E13-76F9-4B70-A2F2-CA23180743CE}" destId="{4822A78E-EAEC-401F-941A-3A84E13E2357}" srcOrd="2" destOrd="0" presId="urn:microsoft.com/office/officeart/2005/8/layout/gear1#6"/>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6"/>
    <dgm:cxn modelId="{4A9FFF58-7BC4-4C65-9759-C9C669FC2B76}" type="presOf" srcId="{DACAB5BA-B8B4-4D66-8B11-1D02259E020B}" destId="{B6B6B41B-120B-4968-AB6A-FC6E7C8EF3C0}" srcOrd="1" destOrd="0" presId="urn:microsoft.com/office/officeart/2005/8/layout/gear1#6"/>
    <dgm:cxn modelId="{CD461FA2-0710-4EF6-AA5F-BD774C121CA7}" type="presOf" srcId="{399ACE2F-90C5-48B1-9E65-700A32562848}" destId="{7D3EFDB4-E5D1-439A-86D8-1FCF80D959BA}" srcOrd="2" destOrd="0" presId="urn:microsoft.com/office/officeart/2005/8/layout/gear1#6"/>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6"/>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6"/>
    <dgm:cxn modelId="{5990A8E9-7068-4CD0-BDC1-650288BAF401}" type="presOf" srcId="{663C1E13-76F9-4B70-A2F2-CA23180743CE}" destId="{B9330EE9-43E4-4FD4-8144-E92B1DD0FCDF}" srcOrd="1" destOrd="0" presId="urn:microsoft.com/office/officeart/2005/8/layout/gear1#6"/>
    <dgm:cxn modelId="{9A0FA2F0-3016-4FA6-B4C5-E56783E79BCF}" type="presOf" srcId="{399ACE2F-90C5-48B1-9E65-700A32562848}" destId="{59EDF28D-6C67-49D0-B5A1-DE5C3CBA2292}" srcOrd="0" destOrd="0" presId="urn:microsoft.com/office/officeart/2005/8/layout/gear1#6"/>
    <dgm:cxn modelId="{EEB57BF3-C8C3-4D26-B720-6A2822B576FB}" type="presOf" srcId="{399ACE2F-90C5-48B1-9E65-700A32562848}" destId="{9815588C-16D0-4475-B64C-847FC87C8C32}" srcOrd="3" destOrd="0" presId="urn:microsoft.com/office/officeart/2005/8/layout/gear1#6"/>
    <dgm:cxn modelId="{0C255DF6-A053-4031-BF78-2222755ED1B9}" type="presOf" srcId="{663C1E13-76F9-4B70-A2F2-CA23180743CE}" destId="{93300324-D62F-4E58-B882-734182BDB462}" srcOrd="0" destOrd="0" presId="urn:microsoft.com/office/officeart/2005/8/layout/gear1#6"/>
    <dgm:cxn modelId="{E633DDFA-2095-473F-876E-4E0B2BFEEFF6}" type="presOf" srcId="{23718C41-0A1F-40BF-86BE-8A5476EC271E}" destId="{398423B3-DD54-4226-99D7-017EFC1488DF}" srcOrd="0" destOrd="0" presId="urn:microsoft.com/office/officeart/2005/8/layout/gear1#6"/>
    <dgm:cxn modelId="{1C705BF0-F7A3-4A41-98DE-5AA498EC2268}" type="presParOf" srcId="{5ED88519-AC6C-4AA3-B76D-812B93A167E4}" destId="{87622A90-D0D8-4EA3-BC0D-D537801AF2B1}" srcOrd="0" destOrd="0" presId="urn:microsoft.com/office/officeart/2005/8/layout/gear1#6"/>
    <dgm:cxn modelId="{5266FA23-4487-4733-8F43-10B4A20688EF}" type="presParOf" srcId="{5ED88519-AC6C-4AA3-B76D-812B93A167E4}" destId="{B6B6B41B-120B-4968-AB6A-FC6E7C8EF3C0}" srcOrd="1" destOrd="0" presId="urn:microsoft.com/office/officeart/2005/8/layout/gear1#6"/>
    <dgm:cxn modelId="{23C721C6-4DD1-49A5-A0CC-65BFB64A7E75}" type="presParOf" srcId="{5ED88519-AC6C-4AA3-B76D-812B93A167E4}" destId="{8BC64EA7-2794-42B6-96C9-F39A52CB985A}" srcOrd="2" destOrd="0" presId="urn:microsoft.com/office/officeart/2005/8/layout/gear1#6"/>
    <dgm:cxn modelId="{08D4CDD4-CF96-43E9-B573-3FB26B41DE0C}" type="presParOf" srcId="{5ED88519-AC6C-4AA3-B76D-812B93A167E4}" destId="{93300324-D62F-4E58-B882-734182BDB462}" srcOrd="3" destOrd="0" presId="urn:microsoft.com/office/officeart/2005/8/layout/gear1#6"/>
    <dgm:cxn modelId="{0C03EB2A-BA9F-4177-9C0D-A92A2D112A1E}" type="presParOf" srcId="{5ED88519-AC6C-4AA3-B76D-812B93A167E4}" destId="{B9330EE9-43E4-4FD4-8144-E92B1DD0FCDF}" srcOrd="4" destOrd="0" presId="urn:microsoft.com/office/officeart/2005/8/layout/gear1#6"/>
    <dgm:cxn modelId="{B7789E63-81C6-41C0-A5D9-387B1A51717B}" type="presParOf" srcId="{5ED88519-AC6C-4AA3-B76D-812B93A167E4}" destId="{4822A78E-EAEC-401F-941A-3A84E13E2357}" srcOrd="5" destOrd="0" presId="urn:microsoft.com/office/officeart/2005/8/layout/gear1#6"/>
    <dgm:cxn modelId="{830F74C4-09BC-4E6A-ABCE-5808A3EAE773}" type="presParOf" srcId="{5ED88519-AC6C-4AA3-B76D-812B93A167E4}" destId="{59EDF28D-6C67-49D0-B5A1-DE5C3CBA2292}" srcOrd="6" destOrd="0" presId="urn:microsoft.com/office/officeart/2005/8/layout/gear1#6"/>
    <dgm:cxn modelId="{92E21763-77DE-4C9D-A499-28DE0AED0A6E}" type="presParOf" srcId="{5ED88519-AC6C-4AA3-B76D-812B93A167E4}" destId="{23DC08E4-3725-4448-BFFF-1CCEA2F2987E}" srcOrd="7" destOrd="0" presId="urn:microsoft.com/office/officeart/2005/8/layout/gear1#6"/>
    <dgm:cxn modelId="{E00C3D16-7BB4-47D7-9337-A6DC556836A3}" type="presParOf" srcId="{5ED88519-AC6C-4AA3-B76D-812B93A167E4}" destId="{7D3EFDB4-E5D1-439A-86D8-1FCF80D959BA}" srcOrd="8" destOrd="0" presId="urn:microsoft.com/office/officeart/2005/8/layout/gear1#6"/>
    <dgm:cxn modelId="{B1A8B9D7-A8F9-4D92-9BB0-4672EC454C94}" type="presParOf" srcId="{5ED88519-AC6C-4AA3-B76D-812B93A167E4}" destId="{9815588C-16D0-4475-B64C-847FC87C8C32}" srcOrd="9" destOrd="0" presId="urn:microsoft.com/office/officeart/2005/8/layout/gear1#6"/>
    <dgm:cxn modelId="{FFB249CB-C123-4064-A0AD-BE7A0B9EF2A4}" type="presParOf" srcId="{5ED88519-AC6C-4AA3-B76D-812B93A167E4}" destId="{398423B3-DD54-4226-99D7-017EFC1488DF}" srcOrd="10" destOrd="0" presId="urn:microsoft.com/office/officeart/2005/8/layout/gear1#6"/>
    <dgm:cxn modelId="{00DCB96D-7544-4E39-9DB2-EC33C479AC4C}" type="presParOf" srcId="{5ED88519-AC6C-4AA3-B76D-812B93A167E4}" destId="{6DF3A3A0-5919-4E69-80DD-61760D6340A0}" srcOrd="11" destOrd="0" presId="urn:microsoft.com/office/officeart/2005/8/layout/gear1#6"/>
    <dgm:cxn modelId="{A941BE95-AD73-4534-949E-F30171D085E1}" type="presParOf" srcId="{5ED88519-AC6C-4AA3-B76D-812B93A167E4}" destId="{A09CEA93-9338-4361-A5E6-CF85B6019F5A}" srcOrd="12" destOrd="0" presId="urn:microsoft.com/office/officeart/2005/8/layout/gear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6">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5CAFC1C-D703-4EAC-98DB-A06513E6D23C}" type="slidenum">
              <a:rPr lang="en-US" smtClean="0"/>
              <a:pPr/>
              <a:t>13</a:t>
            </a:fld>
            <a:endParaRPr lang="en-US"/>
          </a:p>
        </p:txBody>
      </p:sp>
    </p:spTree>
    <p:extLst>
      <p:ext uri="{BB962C8B-B14F-4D97-AF65-F5344CB8AC3E}">
        <p14:creationId xmlns:p14="http://schemas.microsoft.com/office/powerpoint/2010/main" val="274963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30</a:t>
            </a:fld>
            <a:endParaRPr lang="en-US"/>
          </a:p>
        </p:txBody>
      </p:sp>
    </p:spTree>
    <p:extLst>
      <p:ext uri="{BB962C8B-B14F-4D97-AF65-F5344CB8AC3E}">
        <p14:creationId xmlns:p14="http://schemas.microsoft.com/office/powerpoint/2010/main" val="121845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pPr>
                <a:defRPr/>
              </a:pPr>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pPr>
                <a:defRPr/>
              </a:pPr>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pPr>
                <a:defRPr/>
              </a:pPr>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pPr>
                <a:defRPr/>
              </a:pPr>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pPr>
                <a:defRPr/>
              </a:pPr>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pPr>
                <a:defRPr/>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45" y="609600"/>
            <a:ext cx="8053187" cy="5237345"/>
          </a:xfrm>
        </p:spPr>
        <p:txBody>
          <a:bodyPr>
            <a:noAutofit/>
          </a:bodyPr>
          <a:lstStyle/>
          <a:p>
            <a:pPr marL="0" indent="0">
              <a:buNone/>
            </a:pPr>
            <a:endParaRPr lang="en-US" sz="21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b="1" u="sng" dirty="0">
                <a:latin typeface="Times New Roman" panose="02020603050405020304" pitchFamily="18" charset="0"/>
                <a:cs typeface="Times New Roman" panose="02020603050405020304" pitchFamily="18" charset="0"/>
              </a:rPr>
              <a:t>History of Presenting Illness</a:t>
            </a:r>
            <a:endParaRPr lang="en-US" sz="2200" u="sng"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This should be a detailed account of the </a:t>
            </a:r>
            <a:r>
              <a:rPr lang="en-US" sz="2200" b="1" i="1" dirty="0">
                <a:solidFill>
                  <a:srgbClr val="C00000"/>
                </a:solidFill>
                <a:latin typeface="Times New Roman" panose="02020603050405020304" pitchFamily="18" charset="0"/>
                <a:cs typeface="Times New Roman" panose="02020603050405020304" pitchFamily="18" charset="0"/>
              </a:rPr>
              <a:t>patient's central problem</a:t>
            </a:r>
            <a:r>
              <a:rPr lang="en-US" sz="2200" b="1"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that you have already identified in your opening statement. Put details about the problem and related symptoms in a </a:t>
            </a:r>
            <a:r>
              <a:rPr lang="en-US" sz="2200" b="1" i="1" dirty="0">
                <a:solidFill>
                  <a:schemeClr val="tx2"/>
                </a:solidFill>
                <a:latin typeface="Times New Roman" panose="02020603050405020304" pitchFamily="18" charset="0"/>
                <a:cs typeface="Times New Roman" panose="02020603050405020304" pitchFamily="18" charset="0"/>
              </a:rPr>
              <a:t>chronological order.</a:t>
            </a:r>
          </a:p>
          <a:p>
            <a:pPr>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From the earliest time at which change was noted until admission</a:t>
            </a:r>
          </a:p>
          <a:p>
            <a:pPr>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precipitating event</a:t>
            </a:r>
          </a:p>
          <a:p>
            <a:pPr>
              <a:buFont typeface="Courier New" panose="02070309020205020404" pitchFamily="49" charset="0"/>
              <a:buChar char="o"/>
            </a:pPr>
            <a:r>
              <a:rPr lang="en-US" sz="2200" b="1" dirty="0">
                <a:solidFill>
                  <a:srgbClr val="C00000"/>
                </a:solidFill>
                <a:latin typeface="Times New Roman" panose="02020603050405020304" pitchFamily="18" charset="0"/>
                <a:cs typeface="Times New Roman" panose="02020603050405020304" pitchFamily="18" charset="0"/>
              </a:rPr>
              <a:t>Onset:</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sudden or insidious</a:t>
            </a:r>
          </a:p>
          <a:p>
            <a:pPr>
              <a:buFont typeface="Courier New" panose="02070309020205020404" pitchFamily="49" charset="0"/>
              <a:buChar char="o"/>
            </a:pPr>
            <a:r>
              <a:rPr lang="en-US" sz="2200" b="1" dirty="0">
                <a:solidFill>
                  <a:srgbClr val="C00000"/>
                </a:solidFill>
                <a:latin typeface="Times New Roman" panose="02020603050405020304" pitchFamily="18" charset="0"/>
                <a:cs typeface="Times New Roman" panose="02020603050405020304" pitchFamily="18" charset="0"/>
              </a:rPr>
              <a:t>Course of illness</a:t>
            </a:r>
            <a:r>
              <a:rPr lang="en-US" sz="2200" dirty="0">
                <a:latin typeface="Times New Roman" panose="02020603050405020304" pitchFamily="18" charset="0"/>
                <a:cs typeface="Times New Roman" panose="02020603050405020304" pitchFamily="18" charset="0"/>
              </a:rPr>
              <a:t>: continuous or episodic</a:t>
            </a:r>
          </a:p>
          <a:p>
            <a:pPr>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Behavioral changes</a:t>
            </a:r>
          </a:p>
          <a:p>
            <a:pPr>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Mood</a:t>
            </a:r>
          </a:p>
          <a:p>
            <a:pPr>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Biological functions</a:t>
            </a:r>
          </a:p>
          <a:p>
            <a:pPr>
              <a:buFont typeface="Wingdings" panose="05000000000000000000" pitchFamily="2" charset="2"/>
              <a:buChar char="§"/>
            </a:pPr>
            <a:r>
              <a:rPr lang="en-US" sz="2200" b="1" u="sng" dirty="0">
                <a:latin typeface="Times New Roman" panose="02020603050405020304" pitchFamily="18" charset="0"/>
                <a:cs typeface="Times New Roman" panose="02020603050405020304" pitchFamily="18" charset="0"/>
              </a:rPr>
              <a:t>Functioning </a:t>
            </a:r>
            <a:endParaRPr lang="en-US" sz="2200" b="1" i="1" u="sng" dirty="0">
              <a:latin typeface="Times New Roman" panose="02020603050405020304" pitchFamily="18" charset="0"/>
              <a:cs typeface="Times New Roman" panose="02020603050405020304" pitchFamily="18" charset="0"/>
            </a:endParaRPr>
          </a:p>
          <a:p>
            <a:pPr marL="0" indent="0">
              <a:buNone/>
            </a:pPr>
            <a:endParaRPr lang="en-US" sz="2200" i="1" dirty="0">
              <a:latin typeface="Times New Roman" panose="02020603050405020304" pitchFamily="18" charset="0"/>
              <a:cs typeface="Times New Roman" panose="02020603050405020304" pitchFamily="18" charset="0"/>
            </a:endParaRPr>
          </a:p>
          <a:p>
            <a:endParaRPr lang="en-US" sz="2100" dirty="0"/>
          </a:p>
          <a:p>
            <a:endParaRPr lang="en-US" sz="2100" dirty="0"/>
          </a:p>
        </p:txBody>
      </p:sp>
      <p:sp>
        <p:nvSpPr>
          <p:cNvPr id="5" name="Title 1"/>
          <p:cNvSpPr txBox="1">
            <a:spLocks/>
          </p:cNvSpPr>
          <p:nvPr/>
        </p:nvSpPr>
        <p:spPr>
          <a:xfrm>
            <a:off x="367739" y="1305658"/>
            <a:ext cx="8229600" cy="34289"/>
          </a:xfrm>
          <a:prstGeom prst="rect">
            <a:avLst/>
          </a:prstGeom>
        </p:spPr>
        <p:txBody>
          <a:bodyPr vert="horz" anchor="ctr">
            <a:normAutofit fontScale="25000" lnSpcReduction="20000"/>
          </a:bodyPr>
          <a:lstStyle/>
          <a:p>
            <a:pPr algn="ctr" defTabSz="685800">
              <a:spcBef>
                <a:spcPct val="0"/>
              </a:spcBef>
            </a:pPr>
            <a:endParaRPr lang="en-US" sz="3000" dirty="0">
              <a:solidFill>
                <a:schemeClr val="tx2"/>
              </a:solidFill>
              <a:latin typeface="+mj-lt"/>
              <a:ea typeface="+mj-ea"/>
              <a:cs typeface="+mj-cs"/>
            </a:endParaRPr>
          </a:p>
        </p:txBody>
      </p:sp>
      <p:pic>
        <p:nvPicPr>
          <p:cNvPr id="6" name="Picture 5"/>
          <p:cNvPicPr>
            <a:picLocks noChangeAspect="1"/>
          </p:cNvPicPr>
          <p:nvPr/>
        </p:nvPicPr>
        <p:blipFill>
          <a:blip r:embed="rId2"/>
          <a:stretch>
            <a:fillRect/>
          </a:stretch>
        </p:blipFill>
        <p:spPr>
          <a:xfrm>
            <a:off x="152400" y="6170784"/>
            <a:ext cx="1627773" cy="518205"/>
          </a:xfrm>
          <a:prstGeom prst="rect">
            <a:avLst/>
          </a:prstGeom>
        </p:spPr>
      </p:pic>
    </p:spTree>
    <p:extLst>
      <p:ext uri="{BB962C8B-B14F-4D97-AF65-F5344CB8AC3E}">
        <p14:creationId xmlns:p14="http://schemas.microsoft.com/office/powerpoint/2010/main" val="212781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8"/>
            <a:ext cx="8229600" cy="4525963"/>
          </a:xfrm>
        </p:spPr>
        <p:txBody>
          <a:bodyPr>
            <a:normAutofit fontScale="92500" lnSpcReduction="10000"/>
          </a:bodyPr>
          <a:lstStyle/>
          <a:p>
            <a:r>
              <a:rPr lang="en-US" sz="2800" b="1" u="sng" dirty="0">
                <a:latin typeface="Times New Roman" panose="02020603050405020304" pitchFamily="18" charset="0"/>
                <a:cs typeface="Times New Roman" panose="02020603050405020304" pitchFamily="18" charset="0"/>
              </a:rPr>
              <a:t>Treatment History: </a:t>
            </a:r>
            <a:r>
              <a:rPr lang="en-US" sz="2800" dirty="0">
                <a:latin typeface="Times New Roman" panose="02020603050405020304" pitchFamily="18" charset="0"/>
                <a:cs typeface="Times New Roman" panose="02020603050405020304" pitchFamily="18" charset="0"/>
              </a:rPr>
              <a:t>Part of history of present illness</a:t>
            </a:r>
            <a:r>
              <a:rPr lang="en-US" sz="2800" b="1" u="sng" dirty="0">
                <a:latin typeface="Times New Roman" panose="02020603050405020304" pitchFamily="18" charset="0"/>
                <a:cs typeface="Times New Roman" panose="02020603050405020304" pitchFamily="18" charset="0"/>
              </a:rPr>
              <a:t> </a:t>
            </a:r>
          </a:p>
          <a:p>
            <a:endParaRPr lang="en-US" sz="2800" b="1" u="sng" dirty="0">
              <a:latin typeface="Times New Roman" panose="02020603050405020304" pitchFamily="18" charset="0"/>
              <a:cs typeface="Times New Roman" panose="02020603050405020304" pitchFamily="18" charset="0"/>
            </a:endParaRPr>
          </a:p>
          <a:p>
            <a:r>
              <a:rPr lang="en-US" sz="2800" b="1" u="sng" dirty="0">
                <a:latin typeface="Times New Roman" panose="02020603050405020304" pitchFamily="18" charset="0"/>
                <a:cs typeface="Times New Roman" panose="02020603050405020304" pitchFamily="18" charset="0"/>
              </a:rPr>
              <a:t>Past Psychiatric History</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Details of all psychiatric conditions for which treatment has been received or not received</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Dates and duration of illness</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Hospital admissions </a:t>
            </a:r>
          </a:p>
          <a:p>
            <a:pPr>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Nature of treatment </a:t>
            </a:r>
          </a:p>
          <a:p>
            <a:endParaRPr lang="en-US" sz="2800" b="1" u="sng" dirty="0">
              <a:latin typeface="Times New Roman" panose="02020603050405020304" pitchFamily="18" charset="0"/>
              <a:cs typeface="Times New Roman" panose="02020603050405020304" pitchFamily="18" charset="0"/>
            </a:endParaRPr>
          </a:p>
          <a:p>
            <a:r>
              <a:rPr lang="en-US" sz="2800" b="1" u="sng" dirty="0">
                <a:latin typeface="Times New Roman" panose="02020603050405020304" pitchFamily="18" charset="0"/>
                <a:cs typeface="Times New Roman" panose="02020603050405020304" pitchFamily="18" charset="0"/>
              </a:rPr>
              <a:t>Medical and Surgical History</a:t>
            </a:r>
          </a:p>
          <a:p>
            <a:pPr>
              <a:buFont typeface="Wingdings" panose="05000000000000000000" pitchFamily="2" charset="2"/>
              <a:buChar char="v"/>
            </a:pPr>
            <a:endParaRPr lang="en-US" b="1" u="sng"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304800" y="6145506"/>
            <a:ext cx="1627773" cy="518205"/>
          </a:xfrm>
          <a:prstGeom prst="rect">
            <a:avLst/>
          </a:prstGeom>
        </p:spPr>
      </p:pic>
    </p:spTree>
    <p:extLst>
      <p:ext uri="{BB962C8B-B14F-4D97-AF65-F5344CB8AC3E}">
        <p14:creationId xmlns:p14="http://schemas.microsoft.com/office/powerpoint/2010/main" val="203563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5638800"/>
          </a:xfrm>
        </p:spPr>
        <p:txBody>
          <a:bodyPr>
            <a:noAutofit/>
          </a:bodyPr>
          <a:lstStyle/>
          <a:p>
            <a:r>
              <a:rPr lang="en-US" sz="2000" b="1" u="sng" dirty="0">
                <a:latin typeface="Times New Roman" panose="02020603050405020304" pitchFamily="18" charset="0"/>
                <a:cs typeface="Times New Roman" panose="02020603050405020304" pitchFamily="18" charset="0"/>
              </a:rPr>
              <a:t>Family History</a:t>
            </a:r>
            <a:endParaRPr lang="en-US" sz="2000" u="sng"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Include details of:</a:t>
            </a:r>
          </a:p>
          <a:p>
            <a:pPr>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Parents</a:t>
            </a:r>
          </a:p>
          <a:p>
            <a:pPr lvl="1">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age or age at death and patient’s age at that time, cause of death and patient’s reaction to death</a:t>
            </a:r>
          </a:p>
          <a:p>
            <a:pPr lvl="1">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Education and occupation</a:t>
            </a:r>
          </a:p>
          <a:p>
            <a:pPr lvl="1">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Relationship with them during childhood</a:t>
            </a:r>
          </a:p>
          <a:p>
            <a:pPr lvl="1">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Periods of separation</a:t>
            </a:r>
            <a:endParaRPr lang="en-US" sz="20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Siblings</a:t>
            </a:r>
          </a:p>
          <a:p>
            <a:pPr lvl="1">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Chronological order of birth</a:t>
            </a:r>
          </a:p>
          <a:p>
            <a:pPr lvl="1">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Marital status</a:t>
            </a:r>
          </a:p>
          <a:p>
            <a:pPr lvl="1">
              <a:buFont typeface="Arial" pitchFamily="34" charset="0"/>
              <a:buChar char="•"/>
            </a:pPr>
            <a:r>
              <a:rPr lang="en-US" sz="2000" dirty="0">
                <a:solidFill>
                  <a:schemeClr val="tx1"/>
                </a:solidFill>
                <a:latin typeface="Times New Roman" panose="02020603050405020304" pitchFamily="18" charset="0"/>
                <a:cs typeface="Times New Roman" panose="02020603050405020304" pitchFamily="18" charset="0"/>
              </a:rPr>
              <a:t>Education </a:t>
            </a:r>
          </a:p>
          <a:p>
            <a:pPr>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 Nature of the relationships between family members</a:t>
            </a:r>
          </a:p>
          <a:p>
            <a:pPr>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Any family tensions and stresses and family models of coping</a:t>
            </a:r>
          </a:p>
          <a:p>
            <a:pPr>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Family history of psychiatric illness (incl. drug/alcohol abuse, suicide attempts)</a:t>
            </a:r>
          </a:p>
          <a:p>
            <a:endParaRPr lang="en-US" dirty="0"/>
          </a:p>
        </p:txBody>
      </p:sp>
      <p:pic>
        <p:nvPicPr>
          <p:cNvPr id="4" name="Picture 3"/>
          <p:cNvPicPr>
            <a:picLocks noChangeAspect="1"/>
          </p:cNvPicPr>
          <p:nvPr/>
        </p:nvPicPr>
        <p:blipFill>
          <a:blip r:embed="rId2"/>
          <a:stretch>
            <a:fillRect/>
          </a:stretch>
        </p:blipFill>
        <p:spPr>
          <a:xfrm>
            <a:off x="29029" y="6513966"/>
            <a:ext cx="1627773" cy="344034"/>
          </a:xfrm>
          <a:prstGeom prst="rect">
            <a:avLst/>
          </a:prstGeom>
        </p:spPr>
      </p:pic>
    </p:spTree>
    <p:extLst>
      <p:ext uri="{BB962C8B-B14F-4D97-AF65-F5344CB8AC3E}">
        <p14:creationId xmlns:p14="http://schemas.microsoft.com/office/powerpoint/2010/main" val="385309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695" y="700088"/>
            <a:ext cx="8391305" cy="5776912"/>
          </a:xfrm>
        </p:spPr>
        <p:txBody>
          <a:bodyPr>
            <a:noAutofit/>
          </a:bodyPr>
          <a:lstStyle/>
          <a:p>
            <a:pPr>
              <a:buFont typeface="Wingdings" panose="05000000000000000000" pitchFamily="2" charset="2"/>
              <a:buChar char="v"/>
            </a:pPr>
            <a:endParaRPr lang="en-US" sz="24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b="1" u="sng" dirty="0">
                <a:latin typeface="Times New Roman" panose="02020603050405020304" pitchFamily="18" charset="0"/>
                <a:cs typeface="Times New Roman" panose="02020603050405020304" pitchFamily="18" charset="0"/>
              </a:rPr>
              <a:t>Personal history</a:t>
            </a:r>
          </a:p>
          <a:p>
            <a:pPr marL="0" indent="0">
              <a:buNone/>
            </a:pPr>
            <a:r>
              <a:rPr lang="en-US" sz="2400" dirty="0">
                <a:latin typeface="Times New Roman" panose="02020603050405020304" pitchFamily="18" charset="0"/>
                <a:cs typeface="Times New Roman" panose="02020603050405020304" pitchFamily="18" charset="0"/>
              </a:rPr>
              <a:t>This portion covers certain areas; include:</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Birth, Early development, Childhood, School, Adolescence</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Education  </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Occupation </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Psychosexual history</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Marital history</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Drug history</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Forensic history</a:t>
            </a:r>
            <a:endParaRPr lang="en-US" sz="24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24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b="1" u="sng" dirty="0">
                <a:latin typeface="Times New Roman" panose="02020603050405020304" pitchFamily="18" charset="0"/>
                <a:cs typeface="Times New Roman" panose="02020603050405020304" pitchFamily="18" charset="0"/>
              </a:rPr>
              <a:t>Socioeconomic history</a:t>
            </a:r>
          </a:p>
          <a:p>
            <a:pPr marL="82296" indent="0">
              <a:buNone/>
            </a:pPr>
            <a:endParaRPr lang="en-US" dirty="0">
              <a:latin typeface="Times New Roman" panose="02020603050405020304" pitchFamily="18" charset="0"/>
              <a:cs typeface="Times New Roman" panose="02020603050405020304" pitchFamily="18" charset="0"/>
            </a:endParaRPr>
          </a:p>
          <a:p>
            <a:pPr marL="82296" indent="0">
              <a:buNone/>
            </a:pPr>
            <a:endParaRPr lang="en-US" sz="2100" b="1" u="sng" dirty="0">
              <a:latin typeface="Times New Roman" panose="02020603050405020304" pitchFamily="18" charset="0"/>
              <a:cs typeface="Times New Roman" panose="02020603050405020304" pitchFamily="18" charset="0"/>
            </a:endParaRPr>
          </a:p>
          <a:p>
            <a:endParaRPr lang="en-US" sz="1500" dirty="0"/>
          </a:p>
        </p:txBody>
      </p:sp>
      <p:pic>
        <p:nvPicPr>
          <p:cNvPr id="4" name="Picture 3"/>
          <p:cNvPicPr>
            <a:picLocks noChangeAspect="1"/>
          </p:cNvPicPr>
          <p:nvPr/>
        </p:nvPicPr>
        <p:blipFill>
          <a:blip r:embed="rId3"/>
          <a:stretch>
            <a:fillRect/>
          </a:stretch>
        </p:blipFill>
        <p:spPr>
          <a:xfrm>
            <a:off x="152400" y="6310766"/>
            <a:ext cx="1627773" cy="518205"/>
          </a:xfrm>
          <a:prstGeom prst="rect">
            <a:avLst/>
          </a:prstGeom>
        </p:spPr>
      </p:pic>
    </p:spTree>
    <p:extLst>
      <p:ext uri="{BB962C8B-B14F-4D97-AF65-F5344CB8AC3E}">
        <p14:creationId xmlns:p14="http://schemas.microsoft.com/office/powerpoint/2010/main" val="248145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557" y="1752600"/>
            <a:ext cx="7998362" cy="4248152"/>
          </a:xfrm>
        </p:spPr>
        <p:txBody>
          <a:bodyPr>
            <a:normAutofit fontScale="25000" lnSpcReduction="20000"/>
          </a:bodyPr>
          <a:lstStyle/>
          <a:p>
            <a:pPr marL="82296" indent="0">
              <a:buNone/>
            </a:pPr>
            <a:endParaRPr lang="en-US" sz="7400" dirty="0">
              <a:latin typeface="+mj-lt"/>
              <a:cs typeface="Times New Roman" panose="02020603050405020304" pitchFamily="18" charset="0"/>
            </a:endParaRPr>
          </a:p>
          <a:p>
            <a:pPr marL="82296" indent="0">
              <a:buNone/>
            </a:pPr>
            <a:r>
              <a:rPr lang="en-US" sz="7400" dirty="0">
                <a:latin typeface="+mj-lt"/>
                <a:cs typeface="Times New Roman" panose="02020603050405020304" pitchFamily="18" charset="0"/>
              </a:rPr>
              <a:t>Description of personality before the illness</a:t>
            </a:r>
          </a:p>
          <a:p>
            <a:pPr>
              <a:buFont typeface="Wingdings" panose="05000000000000000000" pitchFamily="2" charset="2"/>
              <a:buChar char="§"/>
            </a:pPr>
            <a:r>
              <a:rPr lang="en-US" sz="7400" b="1" dirty="0">
                <a:latin typeface="+mj-lt"/>
                <a:cs typeface="Times New Roman" panose="02020603050405020304" pitchFamily="18" charset="0"/>
              </a:rPr>
              <a:t>Predominant mood</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stable, mood swings</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Optimistic or pessimistic</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Anxious, irritable, worrying, tense, lively, apathetic</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Ability to express and control feelings of anger, sadness, disappointment</a:t>
            </a:r>
          </a:p>
          <a:p>
            <a:pPr lvl="1">
              <a:buFont typeface="Wingdings" pitchFamily="2" charset="2"/>
              <a:buChar char="ü"/>
            </a:pPr>
            <a:endParaRPr lang="en-US" sz="7400" dirty="0">
              <a:solidFill>
                <a:schemeClr val="tx1"/>
              </a:solidFill>
              <a:latin typeface="+mj-lt"/>
              <a:cs typeface="Times New Roman" panose="02020603050405020304" pitchFamily="18" charset="0"/>
            </a:endParaRPr>
          </a:p>
          <a:p>
            <a:pPr>
              <a:buFont typeface="Wingdings" panose="05000000000000000000" pitchFamily="2" charset="2"/>
              <a:buChar char="§"/>
            </a:pPr>
            <a:r>
              <a:rPr lang="en-US" sz="7400" b="1" dirty="0">
                <a:latin typeface="+mj-lt"/>
                <a:cs typeface="Times New Roman" panose="02020603050405020304" pitchFamily="18" charset="0"/>
              </a:rPr>
              <a:t>Attitude to self</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Egocentric, selfish, vain, indulgent, self dramatizing</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Critical, self conscious</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Attitude to own health, over concerned, neglectful</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Realistic or Unrealistic self appraisal</a:t>
            </a:r>
          </a:p>
          <a:p>
            <a:pPr lvl="1">
              <a:buFont typeface="Courier New" panose="02070309020205020404" pitchFamily="49" charset="0"/>
              <a:buChar char="o"/>
            </a:pPr>
            <a:r>
              <a:rPr lang="en-US" sz="7400" dirty="0">
                <a:solidFill>
                  <a:schemeClr val="tx1"/>
                </a:solidFill>
                <a:latin typeface="+mj-lt"/>
                <a:cs typeface="Times New Roman" panose="02020603050405020304" pitchFamily="18" charset="0"/>
              </a:rPr>
              <a:t>Attitude to past achievements and failures</a:t>
            </a:r>
          </a:p>
          <a:p>
            <a:pPr>
              <a:buFont typeface="Wingdings" panose="05000000000000000000" pitchFamily="2" charset="2"/>
              <a:buChar char="v"/>
            </a:pPr>
            <a:endParaRPr lang="en-US" sz="7400" b="1" u="sng" dirty="0">
              <a:latin typeface="+mj-lt"/>
              <a:cs typeface="Times New Roman" panose="02020603050405020304" pitchFamily="18" charset="0"/>
            </a:endParaRPr>
          </a:p>
          <a:p>
            <a:endParaRPr lang="en-US" sz="1800" dirty="0"/>
          </a:p>
        </p:txBody>
      </p:sp>
      <p:sp>
        <p:nvSpPr>
          <p:cNvPr id="4" name="Title 1"/>
          <p:cNvSpPr>
            <a:spLocks noGrp="1"/>
          </p:cNvSpPr>
          <p:nvPr>
            <p:ph type="title"/>
          </p:nvPr>
        </p:nvSpPr>
        <p:spPr>
          <a:xfrm>
            <a:off x="414557" y="690665"/>
            <a:ext cx="8229600" cy="800100"/>
          </a:xfrm>
        </p:spPr>
        <p:txBody>
          <a:bodyPr>
            <a:normAutofit/>
          </a:bodyPr>
          <a:lstStyle/>
          <a:p>
            <a:pPr algn="ctr"/>
            <a:r>
              <a:rPr lang="en-US" sz="3300" b="1" dirty="0">
                <a:latin typeface="Times New Roman" pitchFamily="18" charset="0"/>
                <a:cs typeface="Times New Roman" pitchFamily="18" charset="0"/>
              </a:rPr>
              <a:t>Premorbid personality </a:t>
            </a:r>
            <a:endParaRPr lang="en-US" dirty="0"/>
          </a:p>
        </p:txBody>
      </p:sp>
      <p:pic>
        <p:nvPicPr>
          <p:cNvPr id="5" name="Picture 4"/>
          <p:cNvPicPr>
            <a:picLocks noChangeAspect="1"/>
          </p:cNvPicPr>
          <p:nvPr/>
        </p:nvPicPr>
        <p:blipFill>
          <a:blip r:embed="rId2"/>
          <a:stretch>
            <a:fillRect/>
          </a:stretch>
        </p:blipFill>
        <p:spPr>
          <a:xfrm>
            <a:off x="152400" y="6248400"/>
            <a:ext cx="1627773" cy="518205"/>
          </a:xfrm>
          <a:prstGeom prst="rect">
            <a:avLst/>
          </a:prstGeom>
        </p:spPr>
      </p:pic>
    </p:spTree>
    <p:extLst>
      <p:ext uri="{BB962C8B-B14F-4D97-AF65-F5344CB8AC3E}">
        <p14:creationId xmlns:p14="http://schemas.microsoft.com/office/powerpoint/2010/main" val="189174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495800"/>
          </a:xfrm>
        </p:spPr>
        <p:txBody>
          <a:bodyPr>
            <a:normAutofit fontScale="92500"/>
          </a:bodyPr>
          <a:lstStyle/>
          <a:p>
            <a:pPr>
              <a:buFont typeface="Wingdings" panose="05000000000000000000" pitchFamily="2" charset="2"/>
              <a:buChar char="§"/>
            </a:pPr>
            <a:r>
              <a:rPr lang="en-US" sz="2600" b="1" dirty="0">
                <a:latin typeface="+mj-lt"/>
                <a:cs typeface="Times New Roman" panose="02020603050405020304" pitchFamily="18" charset="0"/>
              </a:rPr>
              <a:t>Attitude to others/ interpersonal relationships</a:t>
            </a:r>
          </a:p>
          <a:p>
            <a:pPr lvl="1">
              <a:buFont typeface="Courier New" panose="02070309020205020404" pitchFamily="49" charset="0"/>
              <a:buChar char="o"/>
            </a:pPr>
            <a:r>
              <a:rPr lang="en-US" sz="2600" dirty="0">
                <a:solidFill>
                  <a:schemeClr val="tx1"/>
                </a:solidFill>
                <a:latin typeface="+mj-lt"/>
                <a:cs typeface="Times New Roman" panose="02020603050405020304" pitchFamily="18" charset="0"/>
              </a:rPr>
              <a:t>Ability to trust, make and maintain relationships</a:t>
            </a:r>
          </a:p>
          <a:p>
            <a:pPr lvl="1">
              <a:buFont typeface="Courier New" panose="02070309020205020404" pitchFamily="49" charset="0"/>
              <a:buChar char="o"/>
            </a:pPr>
            <a:r>
              <a:rPr lang="en-US" sz="2600" dirty="0">
                <a:solidFill>
                  <a:schemeClr val="tx1"/>
                </a:solidFill>
                <a:latin typeface="+mj-lt"/>
                <a:cs typeface="Times New Roman" panose="02020603050405020304" pitchFamily="18" charset="0"/>
              </a:rPr>
              <a:t>Anxious, secure, friendly, warm, reserved, cold, indifferent, dominant, submissive, sensitive, </a:t>
            </a:r>
            <a:r>
              <a:rPr lang="en-US" sz="2600" dirty="0" err="1">
                <a:solidFill>
                  <a:schemeClr val="tx1"/>
                </a:solidFill>
                <a:latin typeface="+mj-lt"/>
                <a:cs typeface="Times New Roman" panose="02020603050405020304" pitchFamily="18" charset="0"/>
              </a:rPr>
              <a:t>dependant</a:t>
            </a:r>
            <a:r>
              <a:rPr lang="en-US" sz="2600" dirty="0">
                <a:solidFill>
                  <a:schemeClr val="tx1"/>
                </a:solidFill>
                <a:latin typeface="+mj-lt"/>
                <a:cs typeface="Times New Roman" panose="02020603050405020304" pitchFamily="18" charset="0"/>
              </a:rPr>
              <a:t>, quarrelsome</a:t>
            </a:r>
          </a:p>
          <a:p>
            <a:pPr lvl="1">
              <a:buFont typeface="Wingdings" panose="05000000000000000000" pitchFamily="2" charset="2"/>
              <a:buChar char="v"/>
            </a:pPr>
            <a:endParaRPr lang="en-US" sz="2600" dirty="0">
              <a:solidFill>
                <a:schemeClr val="tx1"/>
              </a:solidFill>
              <a:latin typeface="+mj-lt"/>
              <a:cs typeface="Times New Roman" panose="02020603050405020304" pitchFamily="18" charset="0"/>
            </a:endParaRPr>
          </a:p>
          <a:p>
            <a:pPr>
              <a:buFont typeface="Wingdings" panose="05000000000000000000" pitchFamily="2" charset="2"/>
              <a:buChar char="§"/>
            </a:pPr>
            <a:r>
              <a:rPr lang="en-US" sz="2600" b="1" dirty="0">
                <a:latin typeface="+mj-lt"/>
                <a:cs typeface="Times New Roman" panose="02020603050405020304" pitchFamily="18" charset="0"/>
              </a:rPr>
              <a:t>Reaction pattern to stress </a:t>
            </a:r>
          </a:p>
          <a:p>
            <a:pPr lvl="1">
              <a:buFont typeface="Courier New" panose="02070309020205020404" pitchFamily="49" charset="0"/>
              <a:buChar char="o"/>
            </a:pPr>
            <a:r>
              <a:rPr lang="en-US" sz="2600" dirty="0">
                <a:solidFill>
                  <a:schemeClr val="tx1"/>
                </a:solidFill>
                <a:latin typeface="+mj-lt"/>
                <a:cs typeface="Times New Roman" panose="02020603050405020304" pitchFamily="18" charset="0"/>
              </a:rPr>
              <a:t>Ability to tolerate frustration, losses, disappointment and circumstances arousing anger, anxiety or depression</a:t>
            </a:r>
          </a:p>
          <a:p>
            <a:pPr lvl="1">
              <a:buFont typeface="Courier New" panose="02070309020205020404" pitchFamily="49" charset="0"/>
              <a:buChar char="o"/>
            </a:pPr>
            <a:r>
              <a:rPr lang="en-US" sz="2600" dirty="0">
                <a:solidFill>
                  <a:schemeClr val="tx1"/>
                </a:solidFill>
                <a:latin typeface="+mj-lt"/>
                <a:cs typeface="Times New Roman" panose="02020603050405020304" pitchFamily="18" charset="0"/>
              </a:rPr>
              <a:t>Evidence of excessive use of particular defense mechanism such as denial, rationalization </a:t>
            </a:r>
            <a:r>
              <a:rPr lang="en-US" sz="2600" dirty="0" err="1">
                <a:solidFill>
                  <a:schemeClr val="tx1"/>
                </a:solidFill>
                <a:latin typeface="+mj-lt"/>
                <a:cs typeface="Times New Roman" panose="02020603050405020304" pitchFamily="18" charset="0"/>
              </a:rPr>
              <a:t>etc</a:t>
            </a:r>
            <a:endParaRPr lang="en-US" sz="2600" dirty="0">
              <a:solidFill>
                <a:schemeClr val="tx1"/>
              </a:solidFill>
              <a:latin typeface="+mj-lt"/>
              <a:cs typeface="Times New Roman" panose="02020603050405020304" pitchFamily="18" charset="0"/>
            </a:endParaRPr>
          </a:p>
          <a:p>
            <a:pPr>
              <a:buFont typeface="Wingdings" panose="05000000000000000000" pitchFamily="2" charset="2"/>
              <a:buChar char="v"/>
            </a:pPr>
            <a:endParaRPr lang="en-US" b="1" u="sng"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152400" y="6172200"/>
            <a:ext cx="1627773" cy="518205"/>
          </a:xfrm>
          <a:prstGeom prst="rect">
            <a:avLst/>
          </a:prstGeom>
        </p:spPr>
      </p:pic>
    </p:spTree>
    <p:extLst>
      <p:ext uri="{BB962C8B-B14F-4D97-AF65-F5344CB8AC3E}">
        <p14:creationId xmlns:p14="http://schemas.microsoft.com/office/powerpoint/2010/main" val="375146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501330"/>
            <a:ext cx="8229600" cy="4299395"/>
          </a:xfrm>
        </p:spPr>
        <p:txBody>
          <a:bodyPr>
            <a:normAutofit fontScale="77500" lnSpcReduction="20000"/>
          </a:bodyPr>
          <a:lstStyle/>
          <a:p>
            <a:pPr>
              <a:buFont typeface="Wingdings" panose="05000000000000000000" pitchFamily="2" charset="2"/>
              <a:buChar char="§"/>
            </a:pPr>
            <a:r>
              <a:rPr lang="en-US" b="1" dirty="0">
                <a:latin typeface="+mj-lt"/>
                <a:cs typeface="Times New Roman" panose="02020603050405020304" pitchFamily="18" charset="0"/>
              </a:rPr>
              <a:t>Moral and religious attitudes and standards</a:t>
            </a:r>
          </a:p>
          <a:p>
            <a:pPr lvl="1">
              <a:buFont typeface="Courier New" panose="02070309020205020404" pitchFamily="49" charset="0"/>
              <a:buChar char="o"/>
            </a:pPr>
            <a:r>
              <a:rPr lang="en-US" dirty="0">
                <a:solidFill>
                  <a:schemeClr val="tx1"/>
                </a:solidFill>
                <a:latin typeface="+mj-lt"/>
                <a:cs typeface="Times New Roman" panose="02020603050405020304" pitchFamily="18" charset="0"/>
              </a:rPr>
              <a:t>Rigid, uncompromising, perfectionist, conforming, rebellious</a:t>
            </a:r>
          </a:p>
          <a:p>
            <a:pPr lvl="1">
              <a:buFont typeface="Courier New" panose="02070309020205020404" pitchFamily="49" charset="0"/>
              <a:buChar char="o"/>
            </a:pPr>
            <a:r>
              <a:rPr lang="en-US" dirty="0">
                <a:solidFill>
                  <a:schemeClr val="tx1"/>
                </a:solidFill>
                <a:latin typeface="+mj-lt"/>
                <a:cs typeface="Times New Roman" panose="02020603050405020304" pitchFamily="18" charset="0"/>
              </a:rPr>
              <a:t>Religious beliefs</a:t>
            </a:r>
          </a:p>
          <a:p>
            <a:pPr lvl="1">
              <a:buFont typeface="Wingdings" pitchFamily="2" charset="2"/>
              <a:buChar char="ü"/>
            </a:pPr>
            <a:endParaRPr lang="en-US" dirty="0">
              <a:solidFill>
                <a:schemeClr val="tx1"/>
              </a:solidFill>
              <a:latin typeface="+mj-lt"/>
              <a:cs typeface="Times New Roman" panose="02020603050405020304" pitchFamily="18" charset="0"/>
            </a:endParaRPr>
          </a:p>
          <a:p>
            <a:pPr>
              <a:buFont typeface="Wingdings" panose="05000000000000000000" pitchFamily="2" charset="2"/>
              <a:buChar char="§"/>
            </a:pPr>
            <a:r>
              <a:rPr lang="en-US" b="1" dirty="0">
                <a:latin typeface="+mj-lt"/>
                <a:cs typeface="Times New Roman" panose="02020603050405020304" pitchFamily="18" charset="0"/>
              </a:rPr>
              <a:t>Fantasy life</a:t>
            </a:r>
          </a:p>
          <a:p>
            <a:pPr lvl="1">
              <a:buFont typeface="Courier New" panose="02070309020205020404" pitchFamily="49" charset="0"/>
              <a:buChar char="o"/>
            </a:pPr>
            <a:r>
              <a:rPr lang="en-US" dirty="0">
                <a:solidFill>
                  <a:schemeClr val="tx1"/>
                </a:solidFill>
                <a:latin typeface="+mj-lt"/>
                <a:cs typeface="Times New Roman" panose="02020603050405020304" pitchFamily="18" charset="0"/>
              </a:rPr>
              <a:t>Day dreams, nightmares </a:t>
            </a:r>
          </a:p>
          <a:p>
            <a:pPr lvl="1">
              <a:buFont typeface="Wingdings" panose="05000000000000000000" pitchFamily="2" charset="2"/>
              <a:buChar char="v"/>
            </a:pPr>
            <a:endParaRPr lang="en-US" dirty="0">
              <a:solidFill>
                <a:schemeClr val="tx1"/>
              </a:solidFill>
              <a:latin typeface="+mj-lt"/>
              <a:cs typeface="Times New Roman" panose="02020603050405020304" pitchFamily="18" charset="0"/>
            </a:endParaRPr>
          </a:p>
          <a:p>
            <a:pPr>
              <a:buFont typeface="Wingdings" panose="05000000000000000000" pitchFamily="2" charset="2"/>
              <a:buChar char="§"/>
            </a:pPr>
            <a:r>
              <a:rPr lang="en-US" b="1" dirty="0">
                <a:latin typeface="+mj-lt"/>
                <a:cs typeface="Times New Roman" panose="02020603050405020304" pitchFamily="18" charset="0"/>
              </a:rPr>
              <a:t>Leisure activities</a:t>
            </a:r>
          </a:p>
          <a:p>
            <a:pPr lvl="1">
              <a:buFont typeface="Courier New" panose="02070309020205020404" pitchFamily="49" charset="0"/>
              <a:buChar char="o"/>
            </a:pPr>
            <a:r>
              <a:rPr lang="en-US" dirty="0">
                <a:solidFill>
                  <a:schemeClr val="tx1"/>
                </a:solidFill>
                <a:latin typeface="+mj-lt"/>
                <a:cs typeface="Times New Roman" panose="02020603050405020304" pitchFamily="18" charset="0"/>
              </a:rPr>
              <a:t>Books, plays, pictures, music</a:t>
            </a:r>
          </a:p>
          <a:p>
            <a:pPr lvl="1">
              <a:buFont typeface="Courier New" panose="02070309020205020404" pitchFamily="49" charset="0"/>
              <a:buChar char="o"/>
            </a:pPr>
            <a:r>
              <a:rPr lang="en-US" dirty="0">
                <a:solidFill>
                  <a:schemeClr val="tx1"/>
                </a:solidFill>
                <a:latin typeface="+mj-lt"/>
                <a:cs typeface="Times New Roman" panose="02020603050405020304" pitchFamily="18" charset="0"/>
              </a:rPr>
              <a:t>Sports and other leisure activities</a:t>
            </a:r>
          </a:p>
          <a:p>
            <a:pPr lvl="1">
              <a:buFont typeface="Courier New" panose="02070309020205020404" pitchFamily="49" charset="0"/>
              <a:buChar char="o"/>
            </a:pPr>
            <a:r>
              <a:rPr lang="en-US" dirty="0">
                <a:solidFill>
                  <a:schemeClr val="tx1"/>
                </a:solidFill>
                <a:latin typeface="+mj-lt"/>
                <a:cs typeface="Times New Roman" panose="02020603050405020304" pitchFamily="18" charset="0"/>
              </a:rPr>
              <a:t>Spends leisure time alone, with one or two friends or many friends</a:t>
            </a:r>
          </a:p>
          <a:p>
            <a:pPr>
              <a:buFont typeface="Wingdings" pitchFamily="2" charset="2"/>
              <a:buChar char="ü"/>
            </a:pPr>
            <a:endParaRPr lang="en-US" dirty="0"/>
          </a:p>
        </p:txBody>
      </p:sp>
      <p:pic>
        <p:nvPicPr>
          <p:cNvPr id="4" name="Picture 3"/>
          <p:cNvPicPr>
            <a:picLocks noChangeAspect="1"/>
          </p:cNvPicPr>
          <p:nvPr/>
        </p:nvPicPr>
        <p:blipFill>
          <a:blip r:embed="rId2"/>
          <a:stretch>
            <a:fillRect/>
          </a:stretch>
        </p:blipFill>
        <p:spPr>
          <a:xfrm>
            <a:off x="152400" y="6172200"/>
            <a:ext cx="1627773" cy="518205"/>
          </a:xfrm>
          <a:prstGeom prst="rect">
            <a:avLst/>
          </a:prstGeom>
        </p:spPr>
      </p:pic>
    </p:spTree>
    <p:extLst>
      <p:ext uri="{BB962C8B-B14F-4D97-AF65-F5344CB8AC3E}">
        <p14:creationId xmlns:p14="http://schemas.microsoft.com/office/powerpoint/2010/main" val="10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00"/>
            <a:ext cx="8229600" cy="1143000"/>
          </a:xfrm>
        </p:spPr>
        <p:txBody>
          <a:bodyPr/>
          <a:lstStyle/>
          <a:p>
            <a:r>
              <a:rPr lang="en-US" b="1" dirty="0">
                <a:solidFill>
                  <a:schemeClr val="accent4">
                    <a:lumMod val="75000"/>
                  </a:schemeClr>
                </a:solidFill>
              </a:rPr>
              <a:t>Diagnosis (ICD 10 )</a:t>
            </a:r>
          </a:p>
        </p:txBody>
      </p:sp>
      <p:sp>
        <p:nvSpPr>
          <p:cNvPr id="3" name="Content Placeholder 2"/>
          <p:cNvSpPr>
            <a:spLocks noGrp="1"/>
          </p:cNvSpPr>
          <p:nvPr>
            <p:ph idx="1"/>
          </p:nvPr>
        </p:nvSpPr>
        <p:spPr>
          <a:xfrm>
            <a:off x="457200" y="1905000"/>
            <a:ext cx="8229600" cy="4221163"/>
          </a:xfrm>
        </p:spPr>
        <p:txBody>
          <a:bodyPr/>
          <a:lstStyle/>
          <a:p>
            <a:r>
              <a:rPr lang="en-US" dirty="0"/>
              <a:t>Axis 1 :Main diagnosis </a:t>
            </a:r>
          </a:p>
          <a:p>
            <a:r>
              <a:rPr lang="en-US" dirty="0"/>
              <a:t>Axis 2 : Functionality</a:t>
            </a:r>
          </a:p>
          <a:p>
            <a:r>
              <a:rPr lang="en-US" dirty="0"/>
              <a:t>Axis 3 : Contextual  factors </a:t>
            </a:r>
          </a:p>
          <a:p>
            <a:pPr lvl="2"/>
            <a:r>
              <a:rPr lang="en-US" dirty="0"/>
              <a:t>Predisposing</a:t>
            </a:r>
          </a:p>
          <a:p>
            <a:pPr lvl="2"/>
            <a:r>
              <a:rPr lang="en-US" dirty="0"/>
              <a:t>Precipitating</a:t>
            </a:r>
          </a:p>
          <a:p>
            <a:pPr lvl="2"/>
            <a:r>
              <a:rPr lang="en-US" dirty="0"/>
              <a:t>Perpetuating</a:t>
            </a:r>
          </a:p>
          <a:p>
            <a:pPr lvl="2"/>
            <a:endParaRPr lang="en-US" dirty="0"/>
          </a:p>
        </p:txBody>
      </p:sp>
      <p:pic>
        <p:nvPicPr>
          <p:cNvPr id="4" name="Picture 3"/>
          <p:cNvPicPr>
            <a:picLocks noChangeAspect="1"/>
          </p:cNvPicPr>
          <p:nvPr/>
        </p:nvPicPr>
        <p:blipFill>
          <a:blip r:embed="rId2"/>
          <a:stretch>
            <a:fillRect/>
          </a:stretch>
        </p:blipFill>
        <p:spPr>
          <a:xfrm>
            <a:off x="50800" y="6283325"/>
            <a:ext cx="1627773" cy="518205"/>
          </a:xfrm>
          <a:prstGeom prst="rect">
            <a:avLst/>
          </a:prstGeom>
        </p:spPr>
      </p:pic>
    </p:spTree>
    <p:extLst>
      <p:ext uri="{BB962C8B-B14F-4D97-AF65-F5344CB8AC3E}">
        <p14:creationId xmlns:p14="http://schemas.microsoft.com/office/powerpoint/2010/main" val="332282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State Examination</a:t>
            </a:r>
          </a:p>
        </p:txBody>
      </p:sp>
      <p:pic>
        <p:nvPicPr>
          <p:cNvPr id="4" name="Content Placeholder 3"/>
          <p:cNvPicPr>
            <a:picLocks noGrp="1" noChangeAspect="1"/>
          </p:cNvPicPr>
          <p:nvPr>
            <p:ph idx="1"/>
          </p:nvPr>
        </p:nvPicPr>
        <p:blipFill>
          <a:blip r:embed="rId2"/>
          <a:srcRect t="2462" r="12904" b="29219"/>
          <a:stretch/>
        </p:blipFill>
        <p:spPr>
          <a:xfrm>
            <a:off x="457200" y="1202347"/>
            <a:ext cx="5771597" cy="2531453"/>
          </a:xfrm>
          <a:prstGeom prst="rect">
            <a:avLst/>
          </a:prstGeom>
        </p:spPr>
      </p:pic>
      <p:pic>
        <p:nvPicPr>
          <p:cNvPr id="5" name="Picture 4"/>
          <p:cNvPicPr>
            <a:picLocks noChangeAspect="1"/>
          </p:cNvPicPr>
          <p:nvPr/>
        </p:nvPicPr>
        <p:blipFill>
          <a:blip r:embed="rId3"/>
          <a:stretch>
            <a:fillRect/>
          </a:stretch>
        </p:blipFill>
        <p:spPr>
          <a:xfrm>
            <a:off x="152400" y="6248059"/>
            <a:ext cx="1627773" cy="518205"/>
          </a:xfrm>
          <a:prstGeom prst="rect">
            <a:avLst/>
          </a:prstGeom>
        </p:spPr>
      </p:pic>
      <p:pic>
        <p:nvPicPr>
          <p:cNvPr id="3" name="Content Placeholder 3">
            <a:extLst>
              <a:ext uri="{FF2B5EF4-FFF2-40B4-BE49-F238E27FC236}">
                <a16:creationId xmlns:a16="http://schemas.microsoft.com/office/drawing/2014/main" id="{899F2DC9-85E2-6D31-11B2-CC6EA64A8DDC}"/>
              </a:ext>
            </a:extLst>
          </p:cNvPr>
          <p:cNvPicPr>
            <a:picLocks noChangeAspect="1"/>
          </p:cNvPicPr>
          <p:nvPr/>
        </p:nvPicPr>
        <p:blipFill>
          <a:blip r:embed="rId4"/>
          <a:srcRect l="5769" t="9808" r="13554" b="29852"/>
          <a:stretch/>
        </p:blipFill>
        <p:spPr>
          <a:xfrm>
            <a:off x="2445657" y="3581400"/>
            <a:ext cx="6393543" cy="3034619"/>
          </a:xfrm>
          <a:prstGeom prst="rect">
            <a:avLst/>
          </a:prstGeom>
        </p:spPr>
      </p:pic>
    </p:spTree>
    <p:extLst>
      <p:ext uri="{BB962C8B-B14F-4D97-AF65-F5344CB8AC3E}">
        <p14:creationId xmlns:p14="http://schemas.microsoft.com/office/powerpoint/2010/main" val="40780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Mental State Examination</a:t>
            </a:r>
          </a:p>
        </p:txBody>
      </p:sp>
      <p:pic>
        <p:nvPicPr>
          <p:cNvPr id="4" name="Content Placeholder 3"/>
          <p:cNvPicPr>
            <a:picLocks noGrp="1" noChangeAspect="1"/>
          </p:cNvPicPr>
          <p:nvPr>
            <p:ph idx="1"/>
          </p:nvPr>
        </p:nvPicPr>
        <p:blipFill>
          <a:blip r:embed="rId2"/>
          <a:stretch>
            <a:fillRect/>
          </a:stretch>
        </p:blipFill>
        <p:spPr>
          <a:xfrm>
            <a:off x="126527" y="1978251"/>
            <a:ext cx="5062330" cy="3243263"/>
          </a:xfrm>
          <a:prstGeom prst="rect">
            <a:avLst/>
          </a:prstGeom>
        </p:spPr>
      </p:pic>
      <p:pic>
        <p:nvPicPr>
          <p:cNvPr id="6" name="Picture 5"/>
          <p:cNvPicPr>
            <a:picLocks noChangeAspect="1"/>
          </p:cNvPicPr>
          <p:nvPr/>
        </p:nvPicPr>
        <p:blipFill>
          <a:blip r:embed="rId3"/>
          <a:stretch>
            <a:fillRect/>
          </a:stretch>
        </p:blipFill>
        <p:spPr>
          <a:xfrm>
            <a:off x="119270" y="6172522"/>
            <a:ext cx="1627773" cy="518205"/>
          </a:xfrm>
          <a:prstGeom prst="rect">
            <a:avLst/>
          </a:prstGeom>
        </p:spPr>
      </p:pic>
      <p:pic>
        <p:nvPicPr>
          <p:cNvPr id="3" name="Content Placeholder 3">
            <a:extLst>
              <a:ext uri="{FF2B5EF4-FFF2-40B4-BE49-F238E27FC236}">
                <a16:creationId xmlns:a16="http://schemas.microsoft.com/office/drawing/2014/main" id="{AD20C617-881E-4651-2C69-EC474B846961}"/>
              </a:ext>
            </a:extLst>
          </p:cNvPr>
          <p:cNvPicPr>
            <a:picLocks noChangeAspect="1"/>
          </p:cNvPicPr>
          <p:nvPr/>
        </p:nvPicPr>
        <p:blipFill>
          <a:blip r:embed="rId4"/>
          <a:stretch>
            <a:fillRect/>
          </a:stretch>
        </p:blipFill>
        <p:spPr>
          <a:xfrm>
            <a:off x="4366964" y="1600200"/>
            <a:ext cx="4319836" cy="3929063"/>
          </a:xfrm>
          <a:prstGeom prst="rect">
            <a:avLst/>
          </a:prstGeom>
        </p:spPr>
      </p:pic>
    </p:spTree>
    <p:extLst>
      <p:ext uri="{BB962C8B-B14F-4D97-AF65-F5344CB8AC3E}">
        <p14:creationId xmlns:p14="http://schemas.microsoft.com/office/powerpoint/2010/main" val="292771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88320275"/>
              </p:ext>
            </p:extLst>
          </p:nvPr>
        </p:nvGraphicFramePr>
        <p:xfrm>
          <a:off x="685800" y="2281844"/>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685800"/>
            <a:ext cx="8229600" cy="1143000"/>
          </a:xfrm>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4111171" y="2133599"/>
            <a:ext cx="4572000" cy="4449763"/>
          </a:xfrm>
        </p:spPr>
        <p:txBody>
          <a:bodyPr/>
          <a:lstStyle/>
          <a:p>
            <a:pPr lvl="0"/>
            <a:r>
              <a:rPr lang="en-US" dirty="0"/>
              <a:t>To impart evidence-based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accent4">
                    <a:lumMod val="75000"/>
                  </a:schemeClr>
                </a:solidFill>
              </a:rPr>
              <a:t>Mental State Examination</a:t>
            </a:r>
          </a:p>
        </p:txBody>
      </p:sp>
      <p:pic>
        <p:nvPicPr>
          <p:cNvPr id="4" name="Content Placeholder 3"/>
          <p:cNvPicPr>
            <a:picLocks noGrp="1" noChangeAspect="1"/>
          </p:cNvPicPr>
          <p:nvPr>
            <p:ph sz="half" idx="1"/>
          </p:nvPr>
        </p:nvPicPr>
        <p:blipFill>
          <a:blip r:embed="rId2"/>
          <a:stretch>
            <a:fillRect/>
          </a:stretch>
        </p:blipFill>
        <p:spPr>
          <a:xfrm>
            <a:off x="457200" y="1752600"/>
            <a:ext cx="4038600" cy="3982697"/>
          </a:xfrm>
          <a:prstGeom prst="rect">
            <a:avLst/>
          </a:prstGeom>
        </p:spPr>
      </p:pic>
      <p:pic>
        <p:nvPicPr>
          <p:cNvPr id="7" name="Content Placeholder 6"/>
          <p:cNvPicPr>
            <a:picLocks noGrp="1" noChangeAspect="1"/>
          </p:cNvPicPr>
          <p:nvPr>
            <p:ph sz="half" idx="2"/>
          </p:nvPr>
        </p:nvPicPr>
        <p:blipFill>
          <a:blip r:embed="rId3"/>
          <a:stretch>
            <a:fillRect/>
          </a:stretch>
        </p:blipFill>
        <p:spPr>
          <a:xfrm>
            <a:off x="4572000" y="1752600"/>
            <a:ext cx="4038600" cy="4158697"/>
          </a:xfrm>
          <a:prstGeom prst="rect">
            <a:avLst/>
          </a:prstGeom>
        </p:spPr>
      </p:pic>
      <p:pic>
        <p:nvPicPr>
          <p:cNvPr id="6" name="Picture 5"/>
          <p:cNvPicPr>
            <a:picLocks noChangeAspect="1"/>
          </p:cNvPicPr>
          <p:nvPr/>
        </p:nvPicPr>
        <p:blipFill>
          <a:blip r:embed="rId4"/>
          <a:stretch>
            <a:fillRect/>
          </a:stretch>
        </p:blipFill>
        <p:spPr>
          <a:xfrm>
            <a:off x="228600" y="6172200"/>
            <a:ext cx="1627773" cy="518205"/>
          </a:xfrm>
          <a:prstGeom prst="rect">
            <a:avLst/>
          </a:prstGeom>
        </p:spPr>
      </p:pic>
    </p:spTree>
    <p:extLst>
      <p:ext uri="{BB962C8B-B14F-4D97-AF65-F5344CB8AC3E}">
        <p14:creationId xmlns:p14="http://schemas.microsoft.com/office/powerpoint/2010/main" val="394035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990600"/>
            <a:ext cx="8229600" cy="4876800"/>
          </a:xfrm>
          <a:prstGeom prst="rect">
            <a:avLst/>
          </a:prstGeom>
        </p:spPr>
      </p:pic>
      <p:pic>
        <p:nvPicPr>
          <p:cNvPr id="5" name="Picture 4"/>
          <p:cNvPicPr>
            <a:picLocks noChangeAspect="1"/>
          </p:cNvPicPr>
          <p:nvPr/>
        </p:nvPicPr>
        <p:blipFill>
          <a:blip r:embed="rId3"/>
          <a:stretch>
            <a:fillRect/>
          </a:stretch>
        </p:blipFill>
        <p:spPr>
          <a:xfrm>
            <a:off x="228600" y="6118905"/>
            <a:ext cx="1627773" cy="518205"/>
          </a:xfrm>
          <a:prstGeom prst="rect">
            <a:avLst/>
          </a:prstGeom>
        </p:spPr>
      </p:pic>
    </p:spTree>
    <p:extLst>
      <p:ext uri="{BB962C8B-B14F-4D97-AF65-F5344CB8AC3E}">
        <p14:creationId xmlns:p14="http://schemas.microsoft.com/office/powerpoint/2010/main" val="36709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838200"/>
            <a:ext cx="7870962" cy="4400550"/>
          </a:xfrm>
          <a:prstGeom prst="rect">
            <a:avLst/>
          </a:prstGeom>
        </p:spPr>
      </p:pic>
      <p:pic>
        <p:nvPicPr>
          <p:cNvPr id="5" name="Picture 4"/>
          <p:cNvPicPr>
            <a:picLocks noChangeAspect="1"/>
          </p:cNvPicPr>
          <p:nvPr/>
        </p:nvPicPr>
        <p:blipFill>
          <a:blip r:embed="rId3"/>
          <a:stretch>
            <a:fillRect/>
          </a:stretch>
        </p:blipFill>
        <p:spPr>
          <a:xfrm>
            <a:off x="152400" y="6269266"/>
            <a:ext cx="1627773" cy="518205"/>
          </a:xfrm>
          <a:prstGeom prst="rect">
            <a:avLst/>
          </a:prstGeom>
        </p:spPr>
      </p:pic>
    </p:spTree>
    <p:extLst>
      <p:ext uri="{BB962C8B-B14F-4D97-AF65-F5344CB8AC3E}">
        <p14:creationId xmlns:p14="http://schemas.microsoft.com/office/powerpoint/2010/main" val="3279888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Mental State Examination</a:t>
            </a:r>
          </a:p>
        </p:txBody>
      </p:sp>
      <p:pic>
        <p:nvPicPr>
          <p:cNvPr id="4" name="Content Placeholder 3"/>
          <p:cNvPicPr>
            <a:picLocks noGrp="1" noChangeAspect="1"/>
          </p:cNvPicPr>
          <p:nvPr>
            <p:ph idx="1"/>
          </p:nvPr>
        </p:nvPicPr>
        <p:blipFill>
          <a:blip r:embed="rId2"/>
          <a:stretch>
            <a:fillRect/>
          </a:stretch>
        </p:blipFill>
        <p:spPr>
          <a:xfrm>
            <a:off x="5410200" y="2193556"/>
            <a:ext cx="3505200" cy="3140444"/>
          </a:xfrm>
          <a:prstGeom prst="rect">
            <a:avLst/>
          </a:prstGeom>
        </p:spPr>
      </p:pic>
      <p:pic>
        <p:nvPicPr>
          <p:cNvPr id="5" name="Picture 4"/>
          <p:cNvPicPr>
            <a:picLocks noChangeAspect="1"/>
          </p:cNvPicPr>
          <p:nvPr/>
        </p:nvPicPr>
        <p:blipFill>
          <a:blip r:embed="rId3"/>
          <a:stretch>
            <a:fillRect/>
          </a:stretch>
        </p:blipFill>
        <p:spPr>
          <a:xfrm>
            <a:off x="1" y="1767530"/>
            <a:ext cx="5257799" cy="3947470"/>
          </a:xfrm>
          <a:prstGeom prst="rect">
            <a:avLst/>
          </a:prstGeom>
        </p:spPr>
      </p:pic>
      <p:pic>
        <p:nvPicPr>
          <p:cNvPr id="6" name="Picture 5"/>
          <p:cNvPicPr>
            <a:picLocks noChangeAspect="1"/>
          </p:cNvPicPr>
          <p:nvPr/>
        </p:nvPicPr>
        <p:blipFill>
          <a:blip r:embed="rId4"/>
          <a:stretch>
            <a:fillRect/>
          </a:stretch>
        </p:blipFill>
        <p:spPr>
          <a:xfrm>
            <a:off x="191381" y="6089876"/>
            <a:ext cx="1627773" cy="518205"/>
          </a:xfrm>
          <a:prstGeom prst="rect">
            <a:avLst/>
          </a:prstGeom>
        </p:spPr>
      </p:pic>
    </p:spTree>
    <p:extLst>
      <p:ext uri="{BB962C8B-B14F-4D97-AF65-F5344CB8AC3E}">
        <p14:creationId xmlns:p14="http://schemas.microsoft.com/office/powerpoint/2010/main" val="360715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5429" y="1257300"/>
            <a:ext cx="8229600" cy="4343399"/>
          </a:xfrm>
          <a:prstGeom prst="rect">
            <a:avLst/>
          </a:prstGeom>
        </p:spPr>
      </p:pic>
      <p:pic>
        <p:nvPicPr>
          <p:cNvPr id="5" name="Picture 4"/>
          <p:cNvPicPr>
            <a:picLocks noChangeAspect="1"/>
          </p:cNvPicPr>
          <p:nvPr/>
        </p:nvPicPr>
        <p:blipFill>
          <a:blip r:embed="rId3"/>
          <a:stretch>
            <a:fillRect/>
          </a:stretch>
        </p:blipFill>
        <p:spPr>
          <a:xfrm>
            <a:off x="304800" y="6171858"/>
            <a:ext cx="1627773" cy="518205"/>
          </a:xfrm>
          <a:prstGeom prst="rect">
            <a:avLst/>
          </a:prstGeom>
        </p:spPr>
      </p:pic>
    </p:spTree>
    <p:extLst>
      <p:ext uri="{BB962C8B-B14F-4D97-AF65-F5344CB8AC3E}">
        <p14:creationId xmlns:p14="http://schemas.microsoft.com/office/powerpoint/2010/main" val="376064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Mental State Examination</a:t>
            </a:r>
          </a:p>
        </p:txBody>
      </p:sp>
      <p:pic>
        <p:nvPicPr>
          <p:cNvPr id="4" name="Content Placeholder 3"/>
          <p:cNvPicPr>
            <a:picLocks noGrp="1" noChangeAspect="1"/>
          </p:cNvPicPr>
          <p:nvPr>
            <p:ph idx="1"/>
          </p:nvPr>
        </p:nvPicPr>
        <p:blipFill>
          <a:blip r:embed="rId2"/>
          <a:stretch>
            <a:fillRect/>
          </a:stretch>
        </p:blipFill>
        <p:spPr>
          <a:xfrm>
            <a:off x="609600" y="1600200"/>
            <a:ext cx="7543800" cy="4419600"/>
          </a:xfrm>
          <a:prstGeom prst="rect">
            <a:avLst/>
          </a:prstGeom>
        </p:spPr>
      </p:pic>
      <p:pic>
        <p:nvPicPr>
          <p:cNvPr id="5" name="Picture 4"/>
          <p:cNvPicPr>
            <a:picLocks noChangeAspect="1"/>
          </p:cNvPicPr>
          <p:nvPr/>
        </p:nvPicPr>
        <p:blipFill>
          <a:blip r:embed="rId3"/>
          <a:stretch>
            <a:fillRect/>
          </a:stretch>
        </p:blipFill>
        <p:spPr>
          <a:xfrm>
            <a:off x="228600" y="6191476"/>
            <a:ext cx="1627773" cy="518205"/>
          </a:xfrm>
          <a:prstGeom prst="rect">
            <a:avLst/>
          </a:prstGeom>
        </p:spPr>
      </p:pic>
    </p:spTree>
    <p:extLst>
      <p:ext uri="{BB962C8B-B14F-4D97-AF65-F5344CB8AC3E}">
        <p14:creationId xmlns:p14="http://schemas.microsoft.com/office/powerpoint/2010/main" val="2685731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Mental State Examination</a:t>
            </a:r>
          </a:p>
        </p:txBody>
      </p:sp>
      <p:pic>
        <p:nvPicPr>
          <p:cNvPr id="4" name="Content Placeholder 3"/>
          <p:cNvPicPr>
            <a:picLocks noGrp="1" noChangeAspect="1"/>
          </p:cNvPicPr>
          <p:nvPr>
            <p:ph idx="1"/>
          </p:nvPr>
        </p:nvPicPr>
        <p:blipFill>
          <a:blip r:embed="rId2"/>
          <a:stretch>
            <a:fillRect/>
          </a:stretch>
        </p:blipFill>
        <p:spPr>
          <a:xfrm>
            <a:off x="1039762" y="1524000"/>
            <a:ext cx="7494638" cy="4876800"/>
          </a:xfrm>
          <a:prstGeom prst="rect">
            <a:avLst/>
          </a:prstGeom>
        </p:spPr>
      </p:pic>
      <p:pic>
        <p:nvPicPr>
          <p:cNvPr id="5" name="Picture 4"/>
          <p:cNvPicPr>
            <a:picLocks noChangeAspect="1"/>
          </p:cNvPicPr>
          <p:nvPr/>
        </p:nvPicPr>
        <p:blipFill>
          <a:blip r:embed="rId3"/>
          <a:stretch>
            <a:fillRect/>
          </a:stretch>
        </p:blipFill>
        <p:spPr>
          <a:xfrm>
            <a:off x="225875" y="6248059"/>
            <a:ext cx="1627773" cy="518205"/>
          </a:xfrm>
          <a:prstGeom prst="rect">
            <a:avLst/>
          </a:prstGeom>
        </p:spPr>
      </p:pic>
    </p:spTree>
    <p:extLst>
      <p:ext uri="{BB962C8B-B14F-4D97-AF65-F5344CB8AC3E}">
        <p14:creationId xmlns:p14="http://schemas.microsoft.com/office/powerpoint/2010/main" val="210772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Mental State Examination</a:t>
            </a:r>
          </a:p>
        </p:txBody>
      </p:sp>
      <p:pic>
        <p:nvPicPr>
          <p:cNvPr id="4" name="Content Placeholder 3"/>
          <p:cNvPicPr>
            <a:picLocks noGrp="1" noChangeAspect="1"/>
          </p:cNvPicPr>
          <p:nvPr>
            <p:ph idx="1"/>
          </p:nvPr>
        </p:nvPicPr>
        <p:blipFill>
          <a:blip r:embed="rId2"/>
          <a:stretch>
            <a:fillRect/>
          </a:stretch>
        </p:blipFill>
        <p:spPr>
          <a:xfrm>
            <a:off x="237650" y="1519859"/>
            <a:ext cx="7901235" cy="5067132"/>
          </a:xfrm>
          <a:prstGeom prst="rect">
            <a:avLst/>
          </a:prstGeom>
        </p:spPr>
      </p:pic>
      <p:pic>
        <p:nvPicPr>
          <p:cNvPr id="5" name="Picture 4"/>
          <p:cNvPicPr>
            <a:picLocks noChangeAspect="1"/>
          </p:cNvPicPr>
          <p:nvPr/>
        </p:nvPicPr>
        <p:blipFill>
          <a:blip r:embed="rId3"/>
          <a:stretch>
            <a:fillRect/>
          </a:stretch>
        </p:blipFill>
        <p:spPr>
          <a:xfrm>
            <a:off x="223136" y="6248400"/>
            <a:ext cx="1627773" cy="518205"/>
          </a:xfrm>
          <a:prstGeom prst="rect">
            <a:avLst/>
          </a:prstGeom>
        </p:spPr>
      </p:pic>
    </p:spTree>
    <p:extLst>
      <p:ext uri="{BB962C8B-B14F-4D97-AF65-F5344CB8AC3E}">
        <p14:creationId xmlns:p14="http://schemas.microsoft.com/office/powerpoint/2010/main" val="1067891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685800"/>
            <a:ext cx="8229600" cy="800100"/>
          </a:xfrm>
        </p:spPr>
        <p:txBody>
          <a:bodyPr/>
          <a:lstStyle/>
          <a:p>
            <a:r>
              <a:rPr lang="en-US" b="1" dirty="0">
                <a:solidFill>
                  <a:schemeClr val="accent4">
                    <a:lumMod val="75000"/>
                  </a:schemeClr>
                </a:solidFill>
              </a:rPr>
              <a:t>Mental State Examination</a:t>
            </a:r>
          </a:p>
        </p:txBody>
      </p:sp>
      <p:pic>
        <p:nvPicPr>
          <p:cNvPr id="4" name="Content Placeholder 3"/>
          <p:cNvPicPr>
            <a:picLocks noGrp="1" noChangeAspect="1"/>
          </p:cNvPicPr>
          <p:nvPr>
            <p:ph idx="1"/>
          </p:nvPr>
        </p:nvPicPr>
        <p:blipFill>
          <a:blip r:embed="rId2"/>
          <a:stretch>
            <a:fillRect/>
          </a:stretch>
        </p:blipFill>
        <p:spPr>
          <a:xfrm>
            <a:off x="457200" y="1752600"/>
            <a:ext cx="8077200" cy="4648200"/>
          </a:xfrm>
          <a:prstGeom prst="rect">
            <a:avLst/>
          </a:prstGeom>
        </p:spPr>
      </p:pic>
      <p:pic>
        <p:nvPicPr>
          <p:cNvPr id="5" name="Picture 4"/>
          <p:cNvPicPr>
            <a:picLocks noChangeAspect="1"/>
          </p:cNvPicPr>
          <p:nvPr/>
        </p:nvPicPr>
        <p:blipFill>
          <a:blip r:embed="rId3"/>
          <a:stretch>
            <a:fillRect/>
          </a:stretch>
        </p:blipFill>
        <p:spPr>
          <a:xfrm>
            <a:off x="152400" y="6141697"/>
            <a:ext cx="1627773" cy="518205"/>
          </a:xfrm>
          <a:prstGeom prst="rect">
            <a:avLst/>
          </a:prstGeom>
        </p:spPr>
      </p:pic>
    </p:spTree>
    <p:extLst>
      <p:ext uri="{BB962C8B-B14F-4D97-AF65-F5344CB8AC3E}">
        <p14:creationId xmlns:p14="http://schemas.microsoft.com/office/powerpoint/2010/main" val="2309008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60120"/>
            <a:ext cx="8606784"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228600" y="6251576"/>
            <a:ext cx="2158171" cy="518205"/>
          </a:xfrm>
          <a:prstGeom prst="rect">
            <a:avLst/>
          </a:prstGeom>
        </p:spPr>
      </p:pic>
    </p:spTree>
    <p:extLst>
      <p:ext uri="{BB962C8B-B14F-4D97-AF65-F5344CB8AC3E}">
        <p14:creationId xmlns:p14="http://schemas.microsoft.com/office/powerpoint/2010/main" val="324032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286000"/>
            <a:ext cx="8229600" cy="1143000"/>
          </a:xfrm>
        </p:spPr>
        <p:txBody>
          <a:bodyPr>
            <a:normAutofit/>
          </a:bodyPr>
          <a:lstStyle/>
          <a:p>
            <a:r>
              <a:rPr lang="en-US" sz="4000" b="1" dirty="0">
                <a:solidFill>
                  <a:srgbClr val="7030A0"/>
                </a:solidFill>
              </a:rPr>
              <a:t>Psychosocial Assessment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40646" y="4419600"/>
            <a:ext cx="3646154" cy="2005879"/>
          </a:xfrm>
        </p:spPr>
      </p:pic>
    </p:spTree>
    <p:extLst>
      <p:ext uri="{BB962C8B-B14F-4D97-AF65-F5344CB8AC3E}">
        <p14:creationId xmlns:p14="http://schemas.microsoft.com/office/powerpoint/2010/main" val="68532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94009"/>
            <a:ext cx="1981200" cy="334962"/>
          </a:xfrm>
        </p:spPr>
        <p:txBody>
          <a:bodyPr>
            <a:noAutofit/>
          </a:bodyPr>
          <a:lstStyle/>
          <a:p>
            <a:r>
              <a:rPr lang="en-US" sz="2000" dirty="0">
                <a:solidFill>
                  <a:schemeClr val="bg1"/>
                </a:solidFill>
              </a:rPr>
              <a:t>Spiral integration</a:t>
            </a:r>
          </a:p>
        </p:txBody>
      </p:sp>
      <p:sp>
        <p:nvSpPr>
          <p:cNvPr id="3" name="Content Placeholder 2"/>
          <p:cNvSpPr>
            <a:spLocks noGrp="1"/>
          </p:cNvSpPr>
          <p:nvPr>
            <p:ph idx="1"/>
          </p:nvPr>
        </p:nvSpPr>
        <p:spPr>
          <a:xfrm>
            <a:off x="457200" y="685800"/>
            <a:ext cx="8229600" cy="6019800"/>
          </a:xfrm>
        </p:spPr>
        <p:txBody>
          <a:bodyPr>
            <a:noAutofit/>
          </a:bodyPr>
          <a:lstStyle/>
          <a:p>
            <a:r>
              <a:rPr lang="en-US" sz="1800" b="1" dirty="0">
                <a:solidFill>
                  <a:schemeClr val="accent4">
                    <a:lumMod val="75000"/>
                  </a:schemeClr>
                </a:solidFill>
              </a:rPr>
              <a:t>Cost-effectiveness of psychosocial assessment for individuals who present to hospital following self-harm in England: A model-based retrospective analysis</a:t>
            </a:r>
          </a:p>
          <a:p>
            <a:pPr marL="0" indent="0">
              <a:buNone/>
            </a:pPr>
            <a:r>
              <a:rPr lang="en-US" sz="1800" dirty="0">
                <a:solidFill>
                  <a:schemeClr val="tx1">
                    <a:lumMod val="95000"/>
                    <a:lumOff val="5000"/>
                  </a:schemeClr>
                </a:solidFill>
              </a:rPr>
              <a:t>    David McDaid, A-La Park, Apostolos </a:t>
            </a:r>
            <a:r>
              <a:rPr lang="en-US" sz="1800" dirty="0" err="1">
                <a:solidFill>
                  <a:schemeClr val="tx1">
                    <a:lumMod val="95000"/>
                    <a:lumOff val="5000"/>
                  </a:schemeClr>
                </a:solidFill>
              </a:rPr>
              <a:t>Tsiachristas</a:t>
            </a:r>
            <a:r>
              <a:rPr lang="en-US" sz="1800" dirty="0">
                <a:solidFill>
                  <a:schemeClr val="tx1">
                    <a:lumMod val="95000"/>
                    <a:lumOff val="5000"/>
                  </a:schemeClr>
                </a:solidFill>
              </a:rPr>
              <a:t>, Fiona Brand, Deborah Casey  Caroline              Clements, Galit </a:t>
            </a:r>
            <a:r>
              <a:rPr lang="en-US" sz="1800" dirty="0" err="1">
                <a:solidFill>
                  <a:schemeClr val="tx1">
                    <a:lumMod val="95000"/>
                    <a:lumOff val="5000"/>
                  </a:schemeClr>
                </a:solidFill>
              </a:rPr>
              <a:t>Geulayov</a:t>
            </a:r>
            <a:r>
              <a:rPr lang="en-US" sz="1800" dirty="0">
                <a:solidFill>
                  <a:schemeClr val="tx1">
                    <a:lumMod val="95000"/>
                    <a:lumOff val="5000"/>
                  </a:schemeClr>
                </a:solidFill>
              </a:rPr>
              <a:t>, Nav Kapur, Jennifer Ness, Keith Waters 8, Keith </a:t>
            </a:r>
            <a:r>
              <a:rPr lang="en-US" sz="1800" dirty="0" err="1">
                <a:solidFill>
                  <a:schemeClr val="tx1">
                    <a:lumMod val="95000"/>
                    <a:lumOff val="5000"/>
                  </a:schemeClr>
                </a:solidFill>
              </a:rPr>
              <a:t>Hawton</a:t>
            </a:r>
            <a:r>
              <a:rPr lang="en-US" sz="1800" dirty="0">
                <a:solidFill>
                  <a:schemeClr val="tx1">
                    <a:lumMod val="95000"/>
                    <a:lumOff val="5000"/>
                  </a:schemeClr>
                </a:solidFill>
              </a:rPr>
              <a:t> </a:t>
            </a:r>
          </a:p>
          <a:p>
            <a:r>
              <a:rPr lang="en-US" sz="1800" b="1" dirty="0">
                <a:solidFill>
                  <a:schemeClr val="accent4">
                    <a:lumMod val="75000"/>
                  </a:schemeClr>
                </a:solidFill>
              </a:rPr>
              <a:t>European Psychiatry, 2022</a:t>
            </a:r>
          </a:p>
          <a:p>
            <a:endParaRPr lang="en-US" sz="1800" b="1" dirty="0">
              <a:solidFill>
                <a:schemeClr val="accent4">
                  <a:lumMod val="75000"/>
                </a:schemeClr>
              </a:solidFill>
            </a:endParaRPr>
          </a:p>
          <a:p>
            <a:r>
              <a:rPr lang="en-US" sz="1800" dirty="0">
                <a:solidFill>
                  <a:schemeClr val="tx1">
                    <a:lumMod val="95000"/>
                    <a:lumOff val="5000"/>
                  </a:schemeClr>
                </a:solidFill>
              </a:rPr>
              <a:t>This article examines the </a:t>
            </a:r>
            <a:r>
              <a:rPr lang="en-US" sz="1800" dirty="0">
                <a:solidFill>
                  <a:srgbClr val="00B050"/>
                </a:solidFill>
              </a:rPr>
              <a:t>cost-effectiveness of psychosocial assessments for individuals presenting to hospitals in England following self-harm</a:t>
            </a:r>
            <a:r>
              <a:rPr lang="en-US" sz="1800" dirty="0">
                <a:solidFill>
                  <a:schemeClr val="tx1">
                    <a:lumMod val="95000"/>
                    <a:lumOff val="5000"/>
                  </a:schemeClr>
                </a:solidFill>
              </a:rPr>
              <a:t>.</a:t>
            </a:r>
          </a:p>
          <a:p>
            <a:r>
              <a:rPr lang="en-US" sz="1800" dirty="0">
                <a:solidFill>
                  <a:schemeClr val="tx1">
                    <a:lumMod val="95000"/>
                    <a:lumOff val="5000"/>
                  </a:schemeClr>
                </a:solidFill>
              </a:rPr>
              <a:t> Using a Markov model, it compares outcomes with and without psychosocial assessments over two years, finding the intervention cost-effective, with incremental cost per Quality Adjusted Life Year (QALY) gained falling within acceptable thresholds. </a:t>
            </a:r>
          </a:p>
          <a:p>
            <a:r>
              <a:rPr lang="en-US" sz="1800" dirty="0">
                <a:solidFill>
                  <a:schemeClr val="tx1">
                    <a:lumMod val="95000"/>
                    <a:lumOff val="5000"/>
                  </a:schemeClr>
                </a:solidFill>
              </a:rPr>
              <a:t>The study highlights the potential for reduced repeat self-harm and enhanced adherence to clinical guidelines, while emphasizing the need for further evidence on long-term impacts on individuals and their families</a:t>
            </a:r>
            <a:r>
              <a:rPr lang="en-US" sz="1800" b="1" dirty="0">
                <a:solidFill>
                  <a:schemeClr val="accent4">
                    <a:lumMod val="75000"/>
                  </a:schemeClr>
                </a:solidFill>
              </a:rPr>
              <a:t>.</a:t>
            </a:r>
          </a:p>
        </p:txBody>
      </p:sp>
      <p:sp>
        <p:nvSpPr>
          <p:cNvPr id="6" name="TextBox 5">
            <a:extLst>
              <a:ext uri="{FF2B5EF4-FFF2-40B4-BE49-F238E27FC236}">
                <a16:creationId xmlns:a16="http://schemas.microsoft.com/office/drawing/2014/main" id="{DC9C36DA-F38B-CF84-78A5-2D5FA0BD5114}"/>
              </a:ext>
            </a:extLst>
          </p:cNvPr>
          <p:cNvSpPr txBox="1"/>
          <p:nvPr/>
        </p:nvSpPr>
        <p:spPr>
          <a:xfrm>
            <a:off x="457200" y="5913896"/>
            <a:ext cx="7932057" cy="369332"/>
          </a:xfrm>
          <a:prstGeom prst="rect">
            <a:avLst/>
          </a:prstGeom>
          <a:noFill/>
        </p:spPr>
        <p:txBody>
          <a:bodyPr wrap="square">
            <a:spAutoFit/>
          </a:bodyPr>
          <a:lstStyle/>
          <a:p>
            <a:r>
              <a:rPr lang="en-US" dirty="0">
                <a:solidFill>
                  <a:srgbClr val="0070C0"/>
                </a:solidFill>
              </a:rPr>
              <a:t>https://pmc.ncbi.nlm.nih.gov/articles/PMC3915791/</a:t>
            </a:r>
          </a:p>
        </p:txBody>
      </p:sp>
      <p:sp>
        <p:nvSpPr>
          <p:cNvPr id="10" name="Rectangle: Rounded Corners 9">
            <a:extLst>
              <a:ext uri="{FF2B5EF4-FFF2-40B4-BE49-F238E27FC236}">
                <a16:creationId xmlns:a16="http://schemas.microsoft.com/office/drawing/2014/main" id="{D543CE40-5705-1B86-1F8E-6184C773DC9E}"/>
              </a:ext>
            </a:extLst>
          </p:cNvPr>
          <p:cNvSpPr/>
          <p:nvPr/>
        </p:nvSpPr>
        <p:spPr>
          <a:xfrm>
            <a:off x="304800" y="6283228"/>
            <a:ext cx="1828800" cy="36933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err="1"/>
              <a:t>Longitudnal</a:t>
            </a:r>
            <a:r>
              <a:rPr lang="en-US" sz="1200" dirty="0"/>
              <a:t>  Integration</a:t>
            </a:r>
          </a:p>
        </p:txBody>
      </p:sp>
    </p:spTree>
    <p:extLst>
      <p:ext uri="{BB962C8B-B14F-4D97-AF65-F5344CB8AC3E}">
        <p14:creationId xmlns:p14="http://schemas.microsoft.com/office/powerpoint/2010/main" val="357370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a:bodyPr>
          <a:lstStyle/>
          <a:p>
            <a:r>
              <a:rPr lang="en-US" sz="3200" b="1" dirty="0">
                <a:solidFill>
                  <a:schemeClr val="accent4">
                    <a:lumMod val="75000"/>
                  </a:schemeClr>
                </a:solidFill>
              </a:rPr>
              <a:t>Question 1</a:t>
            </a:r>
          </a:p>
        </p:txBody>
      </p:sp>
      <p:sp>
        <p:nvSpPr>
          <p:cNvPr id="3" name="Content Placeholder 2"/>
          <p:cNvSpPr>
            <a:spLocks noGrp="1"/>
          </p:cNvSpPr>
          <p:nvPr>
            <p:ph idx="1"/>
          </p:nvPr>
        </p:nvSpPr>
        <p:spPr>
          <a:xfrm>
            <a:off x="457200" y="1600200"/>
            <a:ext cx="8229600" cy="4983162"/>
          </a:xfrm>
        </p:spPr>
        <p:txBody>
          <a:bodyPr>
            <a:noAutofit/>
          </a:bodyPr>
          <a:lstStyle/>
          <a:p>
            <a:pPr marL="0" indent="0">
              <a:spcBef>
                <a:spcPts val="0"/>
              </a:spcBef>
              <a:buNone/>
            </a:pPr>
            <a:r>
              <a:rPr lang="en-US" sz="1800" dirty="0"/>
              <a:t>A</a:t>
            </a:r>
            <a:r>
              <a:rPr lang="en-US" sz="3800" dirty="0"/>
              <a:t> </a:t>
            </a:r>
            <a:r>
              <a:rPr lang="en-US" sz="1800" dirty="0"/>
              <a:t>50-year-old woman presents with a complaint of excessive worry, restlessness, and difficulty concentrating. She reports that these symptoms have worsened over the past few months and are affecting her work and family life. She also mentions experiencing significant stress due to caregiving responsibilities for her elderly mother. </a:t>
            </a:r>
            <a:r>
              <a:rPr lang="en-US" sz="1800" b="1" dirty="0"/>
              <a:t>What should be the next step in the psychosocial assessment?</a:t>
            </a:r>
            <a:endParaRPr lang="en-US" sz="1800" dirty="0"/>
          </a:p>
          <a:p>
            <a:pPr marL="0" indent="0">
              <a:buNone/>
            </a:pPr>
            <a:r>
              <a:rPr lang="en-US" sz="1800" dirty="0"/>
              <a:t>  </a:t>
            </a:r>
          </a:p>
          <a:p>
            <a:pPr marL="0" indent="0">
              <a:buNone/>
            </a:pPr>
            <a:r>
              <a:rPr lang="en-US" sz="1800" dirty="0"/>
              <a:t> a) Explore her caregiving role in more detail and the associated stress.</a:t>
            </a:r>
            <a:br>
              <a:rPr lang="en-US" sz="1800" dirty="0"/>
            </a:br>
            <a:r>
              <a:rPr lang="en-US" sz="1800" dirty="0"/>
              <a:t> b) Focus only on her anxiety symptoms and assess for an anxiety disorder.</a:t>
            </a:r>
            <a:br>
              <a:rPr lang="en-US" sz="1800" dirty="0"/>
            </a:br>
            <a:r>
              <a:rPr lang="en-US" sz="1800" dirty="0"/>
              <a:t> c) Recommend medication to treat her anxiety symptoms immediately.</a:t>
            </a:r>
            <a:br>
              <a:rPr lang="en-US" sz="1800" dirty="0"/>
            </a:br>
            <a:r>
              <a:rPr lang="en-US" sz="1800" dirty="0"/>
              <a:t> d) Skip the family dynamics and focus solely on her work-related stress.</a:t>
            </a:r>
          </a:p>
          <a:p>
            <a:pPr algn="ctr"/>
            <a:endParaRPr lang="en-US" sz="1800" b="1" dirty="0"/>
          </a:p>
          <a:p>
            <a:pPr algn="ctr"/>
            <a:endParaRPr lang="en-US" sz="1800" b="1" dirty="0"/>
          </a:p>
          <a:p>
            <a:pPr algn="ctr"/>
            <a:endParaRPr lang="en-US" sz="1800" b="1" dirty="0"/>
          </a:p>
          <a:p>
            <a:pPr marL="0" indent="0" algn="ctr">
              <a:buNone/>
            </a:pPr>
            <a:endParaRPr lang="en-US" sz="1800" b="1" dirty="0"/>
          </a:p>
          <a:p>
            <a:pPr marL="0" indent="0" algn="ctr">
              <a:buNone/>
            </a:pPr>
            <a:r>
              <a:rPr lang="en-US" sz="1800" b="1" dirty="0"/>
              <a:t>Answer: a</a:t>
            </a:r>
            <a:endParaRPr lang="en-US" sz="1800" dirty="0"/>
          </a:p>
        </p:txBody>
      </p:sp>
    </p:spTree>
    <p:extLst>
      <p:ext uri="{BB962C8B-B14F-4D97-AF65-F5344CB8AC3E}">
        <p14:creationId xmlns:p14="http://schemas.microsoft.com/office/powerpoint/2010/main" val="389205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75000"/>
                  </a:schemeClr>
                </a:solidFill>
              </a:rPr>
              <a:t>Question 2</a:t>
            </a:r>
          </a:p>
        </p:txBody>
      </p:sp>
      <p:sp>
        <p:nvSpPr>
          <p:cNvPr id="3" name="Content Placeholder 2"/>
          <p:cNvSpPr>
            <a:spLocks noGrp="1"/>
          </p:cNvSpPr>
          <p:nvPr>
            <p:ph idx="1"/>
          </p:nvPr>
        </p:nvSpPr>
        <p:spPr>
          <a:xfrm>
            <a:off x="457200" y="2042885"/>
            <a:ext cx="8229600" cy="4525963"/>
          </a:xfrm>
        </p:spPr>
        <p:txBody>
          <a:bodyPr>
            <a:noAutofit/>
          </a:bodyPr>
          <a:lstStyle/>
          <a:p>
            <a:pPr marL="0" indent="0">
              <a:buNone/>
            </a:pPr>
            <a:r>
              <a:rPr lang="en-US" sz="2100" dirty="0"/>
              <a:t>A 22-years-old male student presents with complaints of feeling low , lack of interest in activities, and difficulty sleeping. He reports a recent breakup with a long-term girlfriend and feeling overwhelmed by the pressure of academic performance. What should be the primary focus during the psychosocial assessment?</a:t>
            </a:r>
          </a:p>
          <a:p>
            <a:pPr marL="0" indent="0">
              <a:buNone/>
            </a:pPr>
            <a:r>
              <a:rPr lang="en-US" sz="2100" dirty="0"/>
              <a:t>a) Assess his recent breakup and explore how it is impacting his emotional well-being.</a:t>
            </a:r>
            <a:br>
              <a:rPr lang="en-US" sz="2100" dirty="0"/>
            </a:br>
            <a:r>
              <a:rPr lang="en-US" sz="2100" dirty="0"/>
              <a:t>b) Focus on his academic performance and its impact on his mental health.</a:t>
            </a:r>
            <a:br>
              <a:rPr lang="en-US" sz="2100" dirty="0"/>
            </a:br>
            <a:r>
              <a:rPr lang="en-US" sz="2100" dirty="0"/>
              <a:t>c) Recommend medication to improve his sleep without further exploration.</a:t>
            </a:r>
            <a:br>
              <a:rPr lang="en-US" sz="2100" dirty="0"/>
            </a:br>
            <a:r>
              <a:rPr lang="en-US" sz="2100" dirty="0"/>
              <a:t>d) Ignore the relationship stress and focus solely on his sleep issues.</a:t>
            </a:r>
          </a:p>
          <a:p>
            <a:pPr algn="ctr"/>
            <a:r>
              <a:rPr lang="en-US" sz="2100" b="1" dirty="0"/>
              <a:t>Answer:</a:t>
            </a:r>
            <a:r>
              <a:rPr lang="en-US" sz="2100" dirty="0"/>
              <a:t> a</a:t>
            </a:r>
          </a:p>
        </p:txBody>
      </p:sp>
    </p:spTree>
    <p:extLst>
      <p:ext uri="{BB962C8B-B14F-4D97-AF65-F5344CB8AC3E}">
        <p14:creationId xmlns:p14="http://schemas.microsoft.com/office/powerpoint/2010/main" val="294957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0707-9CDF-5788-B2DE-BDBD50437D20}"/>
              </a:ext>
            </a:extLst>
          </p:cNvPr>
          <p:cNvSpPr>
            <a:spLocks noGrp="1"/>
          </p:cNvSpPr>
          <p:nvPr>
            <p:ph type="title"/>
          </p:nvPr>
        </p:nvSpPr>
        <p:spPr/>
        <p:txBody>
          <a:bodyPr/>
          <a:lstStyle/>
          <a:p>
            <a:r>
              <a:rPr lang="en-US" b="1" dirty="0">
                <a:solidFill>
                  <a:schemeClr val="accent4">
                    <a:lumMod val="75000"/>
                  </a:schemeClr>
                </a:solidFill>
              </a:rPr>
              <a:t>Question 3</a:t>
            </a:r>
            <a:endParaRPr lang="en-US" dirty="0"/>
          </a:p>
        </p:txBody>
      </p:sp>
      <p:sp>
        <p:nvSpPr>
          <p:cNvPr id="3" name="Content Placeholder 2">
            <a:extLst>
              <a:ext uri="{FF2B5EF4-FFF2-40B4-BE49-F238E27FC236}">
                <a16:creationId xmlns:a16="http://schemas.microsoft.com/office/drawing/2014/main" id="{06DFC027-D81C-6756-1B4F-4FD32C5AFD51}"/>
              </a:ext>
            </a:extLst>
          </p:cNvPr>
          <p:cNvSpPr>
            <a:spLocks noGrp="1"/>
          </p:cNvSpPr>
          <p:nvPr>
            <p:ph idx="1"/>
          </p:nvPr>
        </p:nvSpPr>
        <p:spPr>
          <a:xfrm>
            <a:off x="457200" y="1417638"/>
            <a:ext cx="8229600" cy="4525963"/>
          </a:xfrm>
        </p:spPr>
        <p:txBody>
          <a:bodyPr>
            <a:normAutofit fontScale="62500" lnSpcReduction="20000"/>
          </a:bodyPr>
          <a:lstStyle/>
          <a:p>
            <a:pPr marL="0" indent="0">
              <a:buNone/>
            </a:pPr>
            <a:r>
              <a:rPr lang="en-US" dirty="0"/>
              <a:t>A 27-year-old male patient presents with complaints of irritability, lack of motivation, and difficulty getting along with colleagues. He reports that his symptoms have been ongoing for several months, and he feels increasingly withdrawn. His medical history includes a recent job change and a history of childhood trauma. Which of the following should be the primary focus during the psychosocial assessment?</a:t>
            </a:r>
          </a:p>
          <a:p>
            <a:endParaRPr lang="en-US" dirty="0"/>
          </a:p>
          <a:p>
            <a:pPr marL="0" indent="0">
              <a:buNone/>
            </a:pPr>
            <a:r>
              <a:rPr lang="en-US" dirty="0"/>
              <a:t>a) Assess for any potential personality disorders without considering his trauma history.</a:t>
            </a:r>
          </a:p>
          <a:p>
            <a:pPr marL="0" indent="0">
              <a:buNone/>
            </a:pPr>
            <a:r>
              <a:rPr lang="en-US" dirty="0"/>
              <a:t>b) Focus entirely on his current job-related issues without considering past trauma.</a:t>
            </a:r>
            <a:br>
              <a:rPr lang="en-US" dirty="0"/>
            </a:br>
            <a:r>
              <a:rPr lang="en-US" dirty="0"/>
              <a:t>c) Recommend medication for irritability without exploring any further psychological factors.</a:t>
            </a:r>
            <a:br>
              <a:rPr lang="en-US" dirty="0"/>
            </a:br>
            <a:r>
              <a:rPr lang="en-US" dirty="0"/>
              <a:t>d) Explore the impact of childhood trauma and its potential influence on his current emotional state.</a:t>
            </a:r>
            <a:br>
              <a:rPr lang="en-US" dirty="0"/>
            </a:br>
            <a:endParaRPr lang="en-US" dirty="0"/>
          </a:p>
          <a:p>
            <a:r>
              <a:rPr lang="en-US" b="1" dirty="0"/>
              <a:t>Answer:</a:t>
            </a:r>
            <a:r>
              <a:rPr lang="en-US" dirty="0"/>
              <a:t> d</a:t>
            </a:r>
          </a:p>
        </p:txBody>
      </p:sp>
    </p:spTree>
    <p:extLst>
      <p:ext uri="{BB962C8B-B14F-4D97-AF65-F5344CB8AC3E}">
        <p14:creationId xmlns:p14="http://schemas.microsoft.com/office/powerpoint/2010/main" val="32995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387747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94014302"/>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1148904">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59562">
                <a:tc>
                  <a:txBody>
                    <a:bodyPr/>
                    <a:lstStyle/>
                    <a:p>
                      <a:r>
                        <a:rPr lang="en-US" sz="1600" dirty="0"/>
                        <a:t>Core subject </a:t>
                      </a:r>
                    </a:p>
                  </a:txBody>
                  <a:tcPr/>
                </a:tc>
                <a:tc>
                  <a:txBody>
                    <a:bodyPr/>
                    <a:lstStyle/>
                    <a:p>
                      <a:r>
                        <a:rPr lang="en-US" dirty="0"/>
                        <a:t>84%</a:t>
                      </a:r>
                    </a:p>
                  </a:txBody>
                  <a:tcPr/>
                </a:tc>
                <a:extLst>
                  <a:ext uri="{0D108BD9-81ED-4DB2-BD59-A6C34878D82A}">
                    <a16:rowId xmlns:a16="http://schemas.microsoft.com/office/drawing/2014/main" val="10001"/>
                  </a:ext>
                </a:extLst>
              </a:tr>
              <a:tr h="1646763">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6%</a:t>
                      </a:r>
                    </a:p>
                  </a:txBody>
                  <a:tcPr/>
                </a:tc>
                <a:extLst>
                  <a:ext uri="{0D108BD9-81ED-4DB2-BD59-A6C34878D82A}">
                    <a16:rowId xmlns:a16="http://schemas.microsoft.com/office/drawing/2014/main" val="10003"/>
                  </a:ext>
                </a:extLst>
              </a:tr>
              <a:tr h="1034014">
                <a:tc>
                  <a:txBody>
                    <a:bodyPr/>
                    <a:lstStyle/>
                    <a:p>
                      <a:r>
                        <a:rPr lang="en-US" sz="1600" dirty="0"/>
                        <a:t>Vertical Integration </a:t>
                      </a:r>
                    </a:p>
                    <a:p>
                      <a:r>
                        <a:rPr lang="en-US" sz="1600" dirty="0"/>
                        <a:t>Clinical Subjects</a:t>
                      </a:r>
                      <a:r>
                        <a:rPr lang="en-US" sz="1600" baseline="0" dirty="0"/>
                        <a:t> (Medicine, Surgery, </a:t>
                      </a:r>
                      <a:r>
                        <a:rPr lang="en-US" sz="1600" baseline="0" dirty="0" err="1"/>
                        <a:t>Gynae</a:t>
                      </a:r>
                      <a:r>
                        <a:rPr lang="en-US" sz="1600" baseline="0" dirty="0"/>
                        <a:t>/</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6%</a:t>
                      </a:r>
                    </a:p>
                  </a:txBody>
                  <a:tcPr/>
                </a:tc>
                <a:extLst>
                  <a:ext uri="{0D108BD9-81ED-4DB2-BD59-A6C34878D82A}">
                    <a16:rowId xmlns:a16="http://schemas.microsoft.com/office/drawing/2014/main" val="10004"/>
                  </a:ext>
                </a:extLst>
              </a:tr>
              <a:tr h="1340389">
                <a:tc>
                  <a:txBody>
                    <a:bodyPr/>
                    <a:lstStyle/>
                    <a:p>
                      <a:r>
                        <a:rPr lang="en-US" sz="1600" baseline="0" dirty="0"/>
                        <a:t>Longitudinal/ ongoing integration ( Bioethics, Research, Artificial Intelligence, Family Medicine </a:t>
                      </a:r>
                    </a:p>
                  </a:txBody>
                  <a:tcPr/>
                </a:tc>
                <a:tc>
                  <a:txBody>
                    <a:bodyPr/>
                    <a:lstStyle/>
                    <a:p>
                      <a:r>
                        <a:rPr lang="en-US"/>
                        <a:t>1</a:t>
                      </a:r>
                      <a:r>
                        <a:rPr lang="en-US" dirty="0"/>
                        <a:t>2</a:t>
                      </a:r>
                      <a:r>
                        <a:rPr lang="en-US"/>
                        <a:t>%</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21" y="773136"/>
            <a:ext cx="7886700" cy="1044527"/>
          </a:xfrm>
        </p:spPr>
        <p:txBody>
          <a:bodyPr>
            <a:noAutofit/>
          </a:bodyPr>
          <a:lstStyle/>
          <a:p>
            <a:pPr algn="ctr"/>
            <a:r>
              <a:rPr lang="en-US" sz="3600" b="1" dirty="0">
                <a:solidFill>
                  <a:schemeClr val="accent4">
                    <a:lumMod val="50000"/>
                  </a:schemeClr>
                </a:solidFill>
                <a:latin typeface="Times New Roman" panose="02020603050405020304" pitchFamily="18" charset="0"/>
                <a:cs typeface="Times New Roman" panose="02020603050405020304" pitchFamily="18" charset="0"/>
              </a:rPr>
              <a:t>PSYCHOSOCIAL ASSESSMENT</a:t>
            </a:r>
          </a:p>
        </p:txBody>
      </p:sp>
      <p:sp>
        <p:nvSpPr>
          <p:cNvPr id="3" name="Content Placeholder 2"/>
          <p:cNvSpPr>
            <a:spLocks noGrp="1"/>
          </p:cNvSpPr>
          <p:nvPr>
            <p:ph idx="1"/>
          </p:nvPr>
        </p:nvSpPr>
        <p:spPr>
          <a:xfrm>
            <a:off x="628650" y="2438400"/>
            <a:ext cx="7886700" cy="3429000"/>
          </a:xfrm>
        </p:spPr>
        <p:txBody>
          <a:bodyPr>
            <a:noAutofit/>
          </a:bodyPr>
          <a:lstStyle/>
          <a:p>
            <a:r>
              <a:rPr lang="en-US" dirty="0">
                <a:latin typeface="+mj-lt"/>
                <a:cs typeface="Times New Roman" panose="02020603050405020304" pitchFamily="18" charset="0"/>
              </a:rPr>
              <a:t>A </a:t>
            </a:r>
            <a:r>
              <a:rPr lang="en-US" b="1" dirty="0">
                <a:latin typeface="+mj-lt"/>
                <a:cs typeface="Times New Roman" panose="02020603050405020304" pitchFamily="18" charset="0"/>
              </a:rPr>
              <a:t>psychosocial assessment</a:t>
            </a:r>
            <a:r>
              <a:rPr lang="en-US" dirty="0">
                <a:latin typeface="+mj-lt"/>
                <a:cs typeface="Times New Roman" panose="02020603050405020304" pitchFamily="18" charset="0"/>
              </a:rPr>
              <a:t> is an evaluation of an individual's mental health and social well-being</a:t>
            </a:r>
          </a:p>
          <a:p>
            <a:endParaRPr lang="en-US" dirty="0">
              <a:latin typeface="+mj-lt"/>
              <a:cs typeface="Times New Roman" panose="02020603050405020304" pitchFamily="18" charset="0"/>
            </a:endParaRPr>
          </a:p>
          <a:p>
            <a:r>
              <a:rPr lang="en-US" dirty="0">
                <a:latin typeface="+mj-lt"/>
                <a:cs typeface="Times New Roman" panose="02020603050405020304" pitchFamily="18" charset="0"/>
              </a:rPr>
              <a:t>It is the practical application of  </a:t>
            </a:r>
            <a:r>
              <a:rPr lang="en-US" b="1" dirty="0" err="1">
                <a:solidFill>
                  <a:srgbClr val="C00000"/>
                </a:solidFill>
                <a:latin typeface="+mj-lt"/>
                <a:cs typeface="Times New Roman" panose="02020603050405020304" pitchFamily="18" charset="0"/>
              </a:rPr>
              <a:t>BioPsychoSocial</a:t>
            </a:r>
            <a:r>
              <a:rPr lang="en-US" b="1" dirty="0">
                <a:solidFill>
                  <a:srgbClr val="C00000"/>
                </a:solidFill>
                <a:latin typeface="+mj-lt"/>
                <a:cs typeface="Times New Roman" panose="02020603050405020304" pitchFamily="18" charset="0"/>
              </a:rPr>
              <a:t> Model of Healthcare</a:t>
            </a:r>
          </a:p>
          <a:p>
            <a:endParaRPr lang="en-US" sz="2400" dirty="0">
              <a:latin typeface="Times New Roman" panose="02020603050405020304" pitchFamily="18" charset="0"/>
              <a:cs typeface="Times New Roman" panose="02020603050405020304" pitchFamily="18" charset="0"/>
            </a:endParaRPr>
          </a:p>
          <a:p>
            <a:pPr marL="82296" indent="0">
              <a:buNone/>
            </a:pP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28600" y="6229034"/>
            <a:ext cx="1627773" cy="518205"/>
          </a:xfrm>
          <a:prstGeom prst="rect">
            <a:avLst/>
          </a:prstGeom>
        </p:spPr>
      </p:pic>
    </p:spTree>
    <p:extLst>
      <p:ext uri="{BB962C8B-B14F-4D97-AF65-F5344CB8AC3E}">
        <p14:creationId xmlns:p14="http://schemas.microsoft.com/office/powerpoint/2010/main" val="365818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a:t>
            </a:r>
          </a:p>
        </p:txBody>
      </p:sp>
      <p:sp>
        <p:nvSpPr>
          <p:cNvPr id="3" name="Content Placeholder 2"/>
          <p:cNvSpPr>
            <a:spLocks noGrp="1"/>
          </p:cNvSpPr>
          <p:nvPr>
            <p:ph idx="1"/>
          </p:nvPr>
        </p:nvSpPr>
        <p:spPr/>
        <p:txBody>
          <a:bodyPr>
            <a:normAutofit fontScale="85000" lnSpcReduction="20000"/>
          </a:bodyPr>
          <a:lstStyle/>
          <a:p>
            <a:r>
              <a:rPr lang="en-US" dirty="0" err="1"/>
              <a:t>Asma</a:t>
            </a:r>
            <a:r>
              <a:rPr lang="en-US" dirty="0"/>
              <a:t> is a 30 years old lady, single ,graduate and is currently working as a receptionist in a hotel. She has to support her 4 younger sisters and one brother  as her parents passed away in a road traffic accident 10 years back. Lately she came to know that  her brother has started abusing drugs and he has been caught by the police. </a:t>
            </a:r>
            <a:r>
              <a:rPr lang="en-US" dirty="0" err="1"/>
              <a:t>Asma</a:t>
            </a:r>
            <a:r>
              <a:rPr lang="en-US" dirty="0"/>
              <a:t> is very caring and sensitive, this event has led to total break-down. She has stopped going to work and has attempted suicide multiple times .Her  younger sisters  were worried and they took her  to a doctor where it was discovered that she has hepatitis B. Due to multiple problems she indulged into drugs and now is abusing Heroin  I/V.</a:t>
            </a:r>
          </a:p>
          <a:p>
            <a:endParaRPr lang="en-US" dirty="0"/>
          </a:p>
        </p:txBody>
      </p:sp>
      <p:pic>
        <p:nvPicPr>
          <p:cNvPr id="5" name="Picture 4"/>
          <p:cNvPicPr>
            <a:picLocks noChangeAspect="1"/>
          </p:cNvPicPr>
          <p:nvPr/>
        </p:nvPicPr>
        <p:blipFill>
          <a:blip r:embed="rId2"/>
          <a:stretch>
            <a:fillRect/>
          </a:stretch>
        </p:blipFill>
        <p:spPr>
          <a:xfrm>
            <a:off x="6781800" y="6322106"/>
            <a:ext cx="2158171" cy="518205"/>
          </a:xfrm>
          <a:prstGeom prst="rect">
            <a:avLst/>
          </a:prstGeom>
        </p:spPr>
      </p:pic>
    </p:spTree>
    <p:extLst>
      <p:ext uri="{BB962C8B-B14F-4D97-AF65-F5344CB8AC3E}">
        <p14:creationId xmlns:p14="http://schemas.microsoft.com/office/powerpoint/2010/main" val="406982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a:t>
            </a:r>
          </a:p>
        </p:txBody>
      </p:sp>
      <p:sp>
        <p:nvSpPr>
          <p:cNvPr id="3" name="Content Placeholder 2"/>
          <p:cNvSpPr>
            <a:spLocks noGrp="1"/>
          </p:cNvSpPr>
          <p:nvPr>
            <p:ph idx="1"/>
          </p:nvPr>
        </p:nvSpPr>
        <p:spPr/>
        <p:txBody>
          <a:bodyPr>
            <a:normAutofit fontScale="85000" lnSpcReduction="20000"/>
          </a:bodyPr>
          <a:lstStyle/>
          <a:p>
            <a:r>
              <a:rPr lang="en-US" dirty="0" err="1"/>
              <a:t>Asma</a:t>
            </a:r>
            <a:r>
              <a:rPr lang="en-US" dirty="0"/>
              <a:t> is a </a:t>
            </a:r>
            <a:r>
              <a:rPr lang="en-US" dirty="0">
                <a:solidFill>
                  <a:srgbClr val="C00000"/>
                </a:solidFill>
              </a:rPr>
              <a:t>30 years </a:t>
            </a:r>
            <a:r>
              <a:rPr lang="en-US" dirty="0"/>
              <a:t>old </a:t>
            </a:r>
            <a:r>
              <a:rPr lang="en-US" dirty="0">
                <a:solidFill>
                  <a:srgbClr val="C00000"/>
                </a:solidFill>
              </a:rPr>
              <a:t>lady</a:t>
            </a:r>
            <a:r>
              <a:rPr lang="en-US" dirty="0"/>
              <a:t>, </a:t>
            </a:r>
            <a:r>
              <a:rPr lang="en-US" dirty="0">
                <a:solidFill>
                  <a:srgbClr val="C00000"/>
                </a:solidFill>
              </a:rPr>
              <a:t>single</a:t>
            </a:r>
            <a:r>
              <a:rPr lang="en-US" dirty="0"/>
              <a:t> ,graduate and is currently working as a receptionist in a hotel. She has to </a:t>
            </a:r>
            <a:r>
              <a:rPr lang="en-US" dirty="0">
                <a:solidFill>
                  <a:srgbClr val="C00000"/>
                </a:solidFill>
              </a:rPr>
              <a:t>support her 4 younger sisters and one brother  </a:t>
            </a:r>
            <a:r>
              <a:rPr lang="en-US" dirty="0"/>
              <a:t>as her </a:t>
            </a:r>
            <a:r>
              <a:rPr lang="en-US" dirty="0">
                <a:solidFill>
                  <a:srgbClr val="C00000"/>
                </a:solidFill>
              </a:rPr>
              <a:t>parents passed away </a:t>
            </a:r>
            <a:r>
              <a:rPr lang="en-US" dirty="0"/>
              <a:t>in a road traffic accident 10 years back. Lately she came to know that  her </a:t>
            </a:r>
            <a:r>
              <a:rPr lang="en-US" dirty="0">
                <a:solidFill>
                  <a:srgbClr val="C00000"/>
                </a:solidFill>
              </a:rPr>
              <a:t>brother has started abusing drugs </a:t>
            </a:r>
            <a:r>
              <a:rPr lang="en-US" dirty="0"/>
              <a:t>and he has been </a:t>
            </a:r>
            <a:r>
              <a:rPr lang="en-US" dirty="0">
                <a:solidFill>
                  <a:srgbClr val="C00000"/>
                </a:solidFill>
              </a:rPr>
              <a:t>caught by the police</a:t>
            </a:r>
            <a:r>
              <a:rPr lang="en-US" dirty="0"/>
              <a:t>. </a:t>
            </a:r>
            <a:r>
              <a:rPr lang="en-US" dirty="0" err="1"/>
              <a:t>Asma</a:t>
            </a:r>
            <a:r>
              <a:rPr lang="en-US" dirty="0"/>
              <a:t> is very </a:t>
            </a:r>
            <a:r>
              <a:rPr lang="en-US" dirty="0">
                <a:solidFill>
                  <a:srgbClr val="C00000"/>
                </a:solidFill>
              </a:rPr>
              <a:t>caring and sensitive</a:t>
            </a:r>
            <a:r>
              <a:rPr lang="en-US" dirty="0"/>
              <a:t>, this event has led to </a:t>
            </a:r>
            <a:r>
              <a:rPr lang="en-US" dirty="0">
                <a:solidFill>
                  <a:srgbClr val="C00000"/>
                </a:solidFill>
              </a:rPr>
              <a:t>total break-down</a:t>
            </a:r>
            <a:r>
              <a:rPr lang="en-US" dirty="0"/>
              <a:t>. She has </a:t>
            </a:r>
            <a:r>
              <a:rPr lang="en-US" dirty="0">
                <a:solidFill>
                  <a:srgbClr val="C00000"/>
                </a:solidFill>
              </a:rPr>
              <a:t>stopped going to work </a:t>
            </a:r>
            <a:r>
              <a:rPr lang="en-US" dirty="0"/>
              <a:t>and has </a:t>
            </a:r>
            <a:r>
              <a:rPr lang="en-US" dirty="0">
                <a:solidFill>
                  <a:srgbClr val="C00000"/>
                </a:solidFill>
              </a:rPr>
              <a:t>attempted suicide multiple times </a:t>
            </a:r>
            <a:r>
              <a:rPr lang="en-US" dirty="0"/>
              <a:t>.Her  younger sisters  were worried and they took her  to a doctor where it was discovered that </a:t>
            </a:r>
            <a:r>
              <a:rPr lang="en-US" dirty="0">
                <a:solidFill>
                  <a:srgbClr val="C00000"/>
                </a:solidFill>
              </a:rPr>
              <a:t>she has hepatitis B</a:t>
            </a:r>
            <a:r>
              <a:rPr lang="en-US" dirty="0"/>
              <a:t>. Due to multiple problems she indulged into </a:t>
            </a:r>
            <a:r>
              <a:rPr lang="en-US" dirty="0">
                <a:solidFill>
                  <a:srgbClr val="C00000"/>
                </a:solidFill>
              </a:rPr>
              <a:t>drugs and now is abusing Heroin  I/V</a:t>
            </a:r>
            <a:r>
              <a:rPr lang="en-US" dirty="0"/>
              <a:t>.</a:t>
            </a:r>
          </a:p>
          <a:p>
            <a:endParaRPr lang="en-US" dirty="0"/>
          </a:p>
        </p:txBody>
      </p:sp>
      <p:pic>
        <p:nvPicPr>
          <p:cNvPr id="5" name="Picture 4"/>
          <p:cNvPicPr>
            <a:picLocks noChangeAspect="1"/>
          </p:cNvPicPr>
          <p:nvPr/>
        </p:nvPicPr>
        <p:blipFill>
          <a:blip r:embed="rId2"/>
          <a:stretch>
            <a:fillRect/>
          </a:stretch>
        </p:blipFill>
        <p:spPr>
          <a:xfrm>
            <a:off x="6681029" y="6187395"/>
            <a:ext cx="2158171" cy="518205"/>
          </a:xfrm>
          <a:prstGeom prst="rect">
            <a:avLst/>
          </a:prstGeom>
        </p:spPr>
      </p:pic>
    </p:spTree>
    <p:extLst>
      <p:ext uri="{BB962C8B-B14F-4D97-AF65-F5344CB8AC3E}">
        <p14:creationId xmlns:p14="http://schemas.microsoft.com/office/powerpoint/2010/main" val="271187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A786E0-B29B-EDD7-D193-77B811A25A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73736"/>
            <a:ext cx="7772400" cy="4247551"/>
          </a:xfrm>
        </p:spPr>
      </p:pic>
      <p:pic>
        <p:nvPicPr>
          <p:cNvPr id="4" name="Picture 3"/>
          <p:cNvPicPr>
            <a:picLocks noChangeAspect="1"/>
          </p:cNvPicPr>
          <p:nvPr/>
        </p:nvPicPr>
        <p:blipFill>
          <a:blip r:embed="rId3"/>
          <a:stretch>
            <a:fillRect/>
          </a:stretch>
        </p:blipFill>
        <p:spPr>
          <a:xfrm>
            <a:off x="124827" y="6263595"/>
            <a:ext cx="1627773" cy="518205"/>
          </a:xfrm>
          <a:prstGeom prst="rect">
            <a:avLst/>
          </a:prstGeom>
        </p:spPr>
      </p:pic>
      <p:sp>
        <p:nvSpPr>
          <p:cNvPr id="6" name="TextBox 5">
            <a:extLst>
              <a:ext uri="{FF2B5EF4-FFF2-40B4-BE49-F238E27FC236}">
                <a16:creationId xmlns:a16="http://schemas.microsoft.com/office/drawing/2014/main" id="{F3B96F00-473B-D4E5-33F3-DC8A52023EA2}"/>
              </a:ext>
            </a:extLst>
          </p:cNvPr>
          <p:cNvSpPr txBox="1"/>
          <p:nvPr/>
        </p:nvSpPr>
        <p:spPr>
          <a:xfrm>
            <a:off x="533400" y="5486400"/>
            <a:ext cx="7848600" cy="769441"/>
          </a:xfrm>
          <a:prstGeom prst="rect">
            <a:avLst/>
          </a:prstGeom>
          <a:noFill/>
        </p:spPr>
        <p:txBody>
          <a:bodyPr wrap="square" rtlCol="0">
            <a:spAutoFit/>
          </a:bodyPr>
          <a:lstStyle/>
          <a:p>
            <a:r>
              <a:rPr lang="en-US" sz="2200" b="1" dirty="0">
                <a:solidFill>
                  <a:schemeClr val="tx2">
                    <a:lumMod val="75000"/>
                  </a:schemeClr>
                </a:solidFill>
              </a:rPr>
              <a:t>The Medical Support keeps me </a:t>
            </a:r>
            <a:r>
              <a:rPr lang="en-US" sz="2200" b="1" u="sng" dirty="0">
                <a:solidFill>
                  <a:srgbClr val="C00000"/>
                </a:solidFill>
              </a:rPr>
              <a:t>alive</a:t>
            </a:r>
            <a:r>
              <a:rPr lang="en-US" sz="2200" b="1" dirty="0">
                <a:solidFill>
                  <a:schemeClr val="tx2">
                    <a:lumMod val="75000"/>
                  </a:schemeClr>
                </a:solidFill>
              </a:rPr>
              <a:t> but</a:t>
            </a:r>
          </a:p>
          <a:p>
            <a:r>
              <a:rPr lang="en-US" sz="2200" b="1" dirty="0">
                <a:solidFill>
                  <a:schemeClr val="tx2">
                    <a:lumMod val="75000"/>
                  </a:schemeClr>
                </a:solidFill>
              </a:rPr>
              <a:t>it is the psychological and social support that enables me to </a:t>
            </a:r>
            <a:r>
              <a:rPr lang="en-US" sz="2200" b="1" u="sng" dirty="0">
                <a:solidFill>
                  <a:srgbClr val="C00000"/>
                </a:solidFill>
              </a:rPr>
              <a:t>live</a:t>
            </a:r>
          </a:p>
        </p:txBody>
      </p:sp>
    </p:spTree>
    <p:extLst>
      <p:ext uri="{BB962C8B-B14F-4D97-AF65-F5344CB8AC3E}">
        <p14:creationId xmlns:p14="http://schemas.microsoft.com/office/powerpoint/2010/main" val="127328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15" y="770815"/>
            <a:ext cx="7023295" cy="398291"/>
          </a:xfrm>
        </p:spPr>
        <p:txBody>
          <a:bodyPr>
            <a:noAutofit/>
          </a:bodyPr>
          <a:lstStyle/>
          <a:p>
            <a:pPr algn="ctr"/>
            <a:r>
              <a:rPr lang="en-US" sz="3000" b="1" dirty="0">
                <a:solidFill>
                  <a:schemeClr val="accent4">
                    <a:lumMod val="75000"/>
                  </a:schemeClr>
                </a:solidFill>
                <a:latin typeface="Times New Roman" panose="02020603050405020304" pitchFamily="18" charset="0"/>
                <a:cs typeface="Times New Roman" panose="02020603050405020304" pitchFamily="18" charset="0"/>
              </a:rPr>
              <a:t>STEPS INVOLVED IN ASSESSMENT</a:t>
            </a:r>
          </a:p>
        </p:txBody>
      </p:sp>
      <p:sp>
        <p:nvSpPr>
          <p:cNvPr id="3" name="Content Placeholder 2"/>
          <p:cNvSpPr>
            <a:spLocks noGrp="1"/>
          </p:cNvSpPr>
          <p:nvPr>
            <p:ph idx="1"/>
          </p:nvPr>
        </p:nvSpPr>
        <p:spPr>
          <a:xfrm>
            <a:off x="555958" y="2209799"/>
            <a:ext cx="8053187" cy="4038601"/>
          </a:xfrm>
        </p:spPr>
        <p:txBody>
          <a:bodyPr>
            <a:noAutofit/>
          </a:bodyPr>
          <a:lstStyle/>
          <a:p>
            <a:r>
              <a:rPr lang="en-US" sz="2000" b="1" u="sng" dirty="0">
                <a:latin typeface="Times New Roman" panose="02020603050405020304" pitchFamily="18" charset="0"/>
                <a:cs typeface="Times New Roman" panose="02020603050405020304" pitchFamily="18" charset="0"/>
              </a:rPr>
              <a:t>Demographics and Presenting Complaints</a:t>
            </a:r>
            <a:endParaRPr lang="en-US" sz="2000" u="sng"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An introduction is necessary to establish the focus of your case and provide orientation to your reader.</a:t>
            </a:r>
          </a:p>
          <a:p>
            <a:pPr marL="0" indent="0">
              <a:buNone/>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u="sng" dirty="0">
                <a:latin typeface="Times New Roman" panose="02020603050405020304" pitchFamily="18" charset="0"/>
                <a:cs typeface="Times New Roman" panose="02020603050405020304" pitchFamily="18" charset="0"/>
              </a:rPr>
              <a:t>Reason for referral and mode of admission </a:t>
            </a:r>
          </a:p>
          <a:p>
            <a:pPr>
              <a:buFont typeface="Wingdings" panose="05000000000000000000" pitchFamily="2" charset="2"/>
              <a:buChar char="§"/>
            </a:pPr>
            <a:r>
              <a:rPr lang="en-US" sz="2000" b="1" u="sng" dirty="0">
                <a:latin typeface="Times New Roman" panose="02020603050405020304" pitchFamily="18" charset="0"/>
                <a:cs typeface="Times New Roman" panose="02020603050405020304" pitchFamily="18" charset="0"/>
              </a:rPr>
              <a:t>Referral source</a:t>
            </a:r>
          </a:p>
          <a:p>
            <a:pPr>
              <a:buFont typeface="Wingdings" panose="05000000000000000000" pitchFamily="2" charset="2"/>
              <a:buChar char="§"/>
            </a:pPr>
            <a:r>
              <a:rPr lang="en-US" sz="2000" b="1" u="sng" dirty="0">
                <a:latin typeface="Times New Roman" panose="02020603050405020304" pitchFamily="18" charset="0"/>
                <a:cs typeface="Times New Roman" panose="02020603050405020304" pitchFamily="18" charset="0"/>
              </a:rPr>
              <a:t>Source of information</a:t>
            </a:r>
          </a:p>
          <a:p>
            <a:pPr marL="0" indent="0">
              <a:buNone/>
            </a:pPr>
            <a:endParaRPr lang="en-US" sz="20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u="sng" dirty="0">
                <a:latin typeface="Times New Roman" panose="02020603050405020304" pitchFamily="18" charset="0"/>
                <a:cs typeface="Times New Roman" panose="02020603050405020304" pitchFamily="18" charset="0"/>
              </a:rPr>
              <a:t>Presenting complaints</a:t>
            </a:r>
            <a:endParaRPr lang="en-US" sz="2000" u="sng" dirty="0">
              <a:latin typeface="Times New Roman" panose="02020603050405020304" pitchFamily="18" charset="0"/>
              <a:cs typeface="Times New Roman" panose="02020603050405020304" pitchFamily="18" charset="0"/>
            </a:endParaRPr>
          </a:p>
          <a:p>
            <a:pPr>
              <a:buFont typeface="Wingdings" pitchFamily="2" charset="2"/>
              <a:buChar char="ü"/>
            </a:pPr>
            <a:r>
              <a:rPr lang="en-US" sz="2000" dirty="0">
                <a:latin typeface="Times New Roman" panose="02020603050405020304" pitchFamily="18" charset="0"/>
                <a:cs typeface="Times New Roman" panose="02020603050405020304" pitchFamily="18" charset="0"/>
              </a:rPr>
              <a:t>In patient’s and attendants own words (verbatim)</a:t>
            </a:r>
          </a:p>
          <a:p>
            <a:pPr>
              <a:buFont typeface="Wingdings" pitchFamily="2" charset="2"/>
              <a:buChar char="ü"/>
            </a:pPr>
            <a:r>
              <a:rPr lang="en-US" sz="2000" dirty="0">
                <a:latin typeface="Times New Roman" panose="02020603050405020304" pitchFamily="18" charset="0"/>
                <a:cs typeface="Times New Roman" panose="02020603050405020304" pitchFamily="18" charset="0"/>
              </a:rPr>
              <a:t>Duration of each complaint</a:t>
            </a:r>
          </a:p>
          <a:p>
            <a:pPr marL="0" indent="0">
              <a:buNone/>
            </a:pPr>
            <a:endParaRPr lang="en-US" sz="2100" i="1" dirty="0">
              <a:latin typeface="Times New Roman" panose="02020603050405020304" pitchFamily="18" charset="0"/>
              <a:cs typeface="Times New Roman" panose="02020603050405020304" pitchFamily="18" charset="0"/>
            </a:endParaRPr>
          </a:p>
          <a:p>
            <a:endParaRPr lang="en-US" sz="2100" dirty="0"/>
          </a:p>
          <a:p>
            <a:endParaRPr lang="en-US" sz="2100" dirty="0"/>
          </a:p>
        </p:txBody>
      </p:sp>
      <p:sp>
        <p:nvSpPr>
          <p:cNvPr id="5" name="Title 1"/>
          <p:cNvSpPr txBox="1">
            <a:spLocks/>
          </p:cNvSpPr>
          <p:nvPr/>
        </p:nvSpPr>
        <p:spPr>
          <a:xfrm>
            <a:off x="467751" y="1424270"/>
            <a:ext cx="8229600" cy="633130"/>
          </a:xfrm>
          <a:prstGeom prst="rect">
            <a:avLst/>
          </a:prstGeom>
        </p:spPr>
        <p:txBody>
          <a:bodyPr vert="horz" anchor="ctr">
            <a:normAutofit/>
          </a:bodyPr>
          <a:lstStyle/>
          <a:p>
            <a:pPr algn="ctr" defTabSz="685800">
              <a:spcBef>
                <a:spcPct val="0"/>
              </a:spcBef>
            </a:pPr>
            <a:r>
              <a:rPr lang="en-US" sz="3300" b="1" dirty="0">
                <a:solidFill>
                  <a:schemeClr val="accent4">
                    <a:lumMod val="75000"/>
                  </a:schemeClr>
                </a:solidFill>
                <a:latin typeface="Times New Roman" pitchFamily="18" charset="0"/>
                <a:cs typeface="Times New Roman" pitchFamily="18" charset="0"/>
              </a:rPr>
              <a:t>History</a:t>
            </a:r>
            <a:endParaRPr lang="en-US" sz="3000" dirty="0">
              <a:solidFill>
                <a:schemeClr val="accent4">
                  <a:lumMod val="75000"/>
                </a:schemeClr>
              </a:solidFill>
              <a:latin typeface="+mj-lt"/>
              <a:ea typeface="+mj-ea"/>
              <a:cs typeface="+mj-cs"/>
            </a:endParaRPr>
          </a:p>
        </p:txBody>
      </p:sp>
      <p:pic>
        <p:nvPicPr>
          <p:cNvPr id="6" name="Picture 5"/>
          <p:cNvPicPr>
            <a:picLocks noChangeAspect="1"/>
          </p:cNvPicPr>
          <p:nvPr/>
        </p:nvPicPr>
        <p:blipFill>
          <a:blip r:embed="rId2"/>
          <a:stretch>
            <a:fillRect/>
          </a:stretch>
        </p:blipFill>
        <p:spPr>
          <a:xfrm>
            <a:off x="228600" y="6248400"/>
            <a:ext cx="1627773" cy="518205"/>
          </a:xfrm>
          <a:prstGeom prst="rect">
            <a:avLst/>
          </a:prstGeom>
        </p:spPr>
      </p:pic>
    </p:spTree>
    <p:extLst>
      <p:ext uri="{BB962C8B-B14F-4D97-AF65-F5344CB8AC3E}">
        <p14:creationId xmlns:p14="http://schemas.microsoft.com/office/powerpoint/2010/main" val="229947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4552</TotalTime>
  <Words>1492</Words>
  <Application>Microsoft Office PowerPoint</Application>
  <PresentationFormat>On-screen Show (4:3)</PresentationFormat>
  <Paragraphs>171</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Courier New</vt:lpstr>
      <vt:lpstr>Times New Roman</vt:lpstr>
      <vt:lpstr>Wingdings</vt:lpstr>
      <vt:lpstr>Office Theme</vt:lpstr>
      <vt:lpstr>PowerPoint Presentation</vt:lpstr>
      <vt:lpstr>Motto                   Vision; The Dream/Tomorrow</vt:lpstr>
      <vt:lpstr>Psychosocial Assessment </vt:lpstr>
      <vt:lpstr>PowerPoint Presentation</vt:lpstr>
      <vt:lpstr>PSYCHOSOCIAL ASSESSMENT</vt:lpstr>
      <vt:lpstr>Case Scenario</vt:lpstr>
      <vt:lpstr>Case Scenario</vt:lpstr>
      <vt:lpstr>PowerPoint Presentation</vt:lpstr>
      <vt:lpstr>STEPS INVOLVED IN ASSESSMENT</vt:lpstr>
      <vt:lpstr>PowerPoint Presentation</vt:lpstr>
      <vt:lpstr>PowerPoint Presentation</vt:lpstr>
      <vt:lpstr>PowerPoint Presentation</vt:lpstr>
      <vt:lpstr>PowerPoint Presentation</vt:lpstr>
      <vt:lpstr>Premorbid personality </vt:lpstr>
      <vt:lpstr>PowerPoint Presentation</vt:lpstr>
      <vt:lpstr>PowerPoint Presentation</vt:lpstr>
      <vt:lpstr>Diagnosis (ICD 10 )</vt:lpstr>
      <vt:lpstr>Mental State Examination</vt:lpstr>
      <vt:lpstr>Mental State Examination</vt:lpstr>
      <vt:lpstr>Mental State Examination</vt:lpstr>
      <vt:lpstr>PowerPoint Presentation</vt:lpstr>
      <vt:lpstr>PowerPoint Presentation</vt:lpstr>
      <vt:lpstr>Mental State Examination</vt:lpstr>
      <vt:lpstr>PowerPoint Presentation</vt:lpstr>
      <vt:lpstr>Mental State Examination</vt:lpstr>
      <vt:lpstr>Mental State Examination</vt:lpstr>
      <vt:lpstr>Mental State Examination</vt:lpstr>
      <vt:lpstr>Mental State Examination</vt:lpstr>
      <vt:lpstr>PowerPoint Presentation</vt:lpstr>
      <vt:lpstr>Spiral integration</vt:lpstr>
      <vt:lpstr>Question 1</vt:lpstr>
      <vt:lpstr>Question 2</vt:lpstr>
      <vt:lpstr>Question 3</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Kainat Mirza</cp:lastModifiedBy>
  <cp:revision>268</cp:revision>
  <dcterms:created xsi:type="dcterms:W3CDTF">2019-11-22T16:50:55Z</dcterms:created>
  <dcterms:modified xsi:type="dcterms:W3CDTF">2025-02-14T10:43:38Z</dcterms:modified>
</cp:coreProperties>
</file>