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31"/>
  </p:notesMasterIdLst>
  <p:sldIdLst>
    <p:sldId id="340" r:id="rId2"/>
    <p:sldId id="377" r:id="rId3"/>
    <p:sldId id="350" r:id="rId4"/>
    <p:sldId id="351" r:id="rId5"/>
    <p:sldId id="364" r:id="rId6"/>
    <p:sldId id="257" r:id="rId7"/>
    <p:sldId id="309" r:id="rId8"/>
    <p:sldId id="258" r:id="rId9"/>
    <p:sldId id="378" r:id="rId10"/>
    <p:sldId id="387" r:id="rId11"/>
    <p:sldId id="386" r:id="rId12"/>
    <p:sldId id="379" r:id="rId13"/>
    <p:sldId id="388" r:id="rId14"/>
    <p:sldId id="389" r:id="rId15"/>
    <p:sldId id="380" r:id="rId16"/>
    <p:sldId id="381" r:id="rId17"/>
    <p:sldId id="390" r:id="rId18"/>
    <p:sldId id="391" r:id="rId19"/>
    <p:sldId id="392" r:id="rId20"/>
    <p:sldId id="393" r:id="rId21"/>
    <p:sldId id="383" r:id="rId22"/>
    <p:sldId id="384" r:id="rId23"/>
    <p:sldId id="301" r:id="rId24"/>
    <p:sldId id="302" r:id="rId25"/>
    <p:sldId id="303" r:id="rId26"/>
    <p:sldId id="376" r:id="rId27"/>
    <p:sldId id="394" r:id="rId28"/>
    <p:sldId id="371" r:id="rId29"/>
    <p:sldId id="54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inat Mirza" initials="KM" lastIdx="1" clrIdx="0">
    <p:extLst>
      <p:ext uri="{19B8F6BF-5375-455C-9EA6-DF929625EA0E}">
        <p15:presenceInfo xmlns:p15="http://schemas.microsoft.com/office/powerpoint/2012/main" userId="d9d122cefe2461e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7" loCatId="cycle" qsTypeId="urn:microsoft.com/office/officeart/2005/8/quickstyle/3d5#2" qsCatId="3D" csTypeId="urn:microsoft.com/office/officeart/2005/8/colors/colorful4#2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 dirty="0">
              <a:latin typeface="Arial Black" panose="020B0A04020102020204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anose="020B0A04020102020204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 dirty="0">
              <a:latin typeface="Arial Black" panose="020B0A04020102020204" pitchFamily="34" charset="0"/>
            </a:rPr>
            <a:t>Servic</a:t>
          </a:r>
          <a:r>
            <a:rPr lang="en-US" dirty="0">
              <a:latin typeface="Arial Black" panose="020B0A04020102020204" pitchFamily="34" charset="0"/>
            </a:rPr>
            <a:t>e</a:t>
          </a:r>
          <a:r>
            <a:rPr lang="en-US" dirty="0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596" custLinFactNeighborY="-4627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17623212-9C52-4B97-A93F-581E50A0EE7B}" type="presOf" srcId="{DACAB5BA-B8B4-4D66-8B11-1D02259E020B}" destId="{8BC64EA7-2794-42B6-96C9-F39A52CB985A}" srcOrd="2" destOrd="0" presId="urn:microsoft.com/office/officeart/2005/8/layout/gear1#7"/>
    <dgm:cxn modelId="{E4A97E14-7D05-4D68-BAE4-4AC1811FFA38}" type="presOf" srcId="{DA82EADB-2721-42A0-95EA-F9B5521A38A6}" destId="{A09CEA93-9338-4361-A5E6-CF85B6019F5A}" srcOrd="0" destOrd="0" presId="urn:microsoft.com/office/officeart/2005/8/layout/gear1#7"/>
    <dgm:cxn modelId="{0A31D815-D077-4866-A600-165E070A2D6F}" type="presOf" srcId="{F9CEBA05-2F10-437E-89B2-54F4D9FAF478}" destId="{5ED88519-AC6C-4AA3-B76D-812B93A167E4}" srcOrd="0" destOrd="0" presId="urn:microsoft.com/office/officeart/2005/8/layout/gear1#7"/>
    <dgm:cxn modelId="{A0416A29-364E-458C-90C5-1284F3C404E9}" type="presOf" srcId="{663C1E13-76F9-4B70-A2F2-CA23180743CE}" destId="{4822A78E-EAEC-401F-941A-3A84E13E2357}" srcOrd="2" destOrd="0" presId="urn:microsoft.com/office/officeart/2005/8/layout/gear1#7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8DEEF35F-B436-4B54-B7F8-F04A2A69F5A6}" type="presOf" srcId="{188C389E-9423-41DE-9C5E-D4A7E95C7E62}" destId="{6DF3A3A0-5919-4E69-80DD-61760D6340A0}" srcOrd="0" destOrd="0" presId="urn:microsoft.com/office/officeart/2005/8/layout/gear1#7"/>
    <dgm:cxn modelId="{4A9FFF58-7BC4-4C65-9759-C9C669FC2B76}" type="presOf" srcId="{DACAB5BA-B8B4-4D66-8B11-1D02259E020B}" destId="{B6B6B41B-120B-4968-AB6A-FC6E7C8EF3C0}" srcOrd="1" destOrd="0" presId="urn:microsoft.com/office/officeart/2005/8/layout/gear1#7"/>
    <dgm:cxn modelId="{CD461FA2-0710-4EF6-AA5F-BD774C121CA7}" type="presOf" srcId="{399ACE2F-90C5-48B1-9E65-700A32562848}" destId="{7D3EFDB4-E5D1-439A-86D8-1FCF80D959BA}" srcOrd="2" destOrd="0" presId="urn:microsoft.com/office/officeart/2005/8/layout/gear1#7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EC63EEBE-12D9-4B46-A3D6-28286309B01D}" type="presOf" srcId="{DACAB5BA-B8B4-4D66-8B11-1D02259E020B}" destId="{87622A90-D0D8-4EA3-BC0D-D537801AF2B1}" srcOrd="0" destOrd="0" presId="urn:microsoft.com/office/officeart/2005/8/layout/gear1#7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D902FCE-FC6D-4D59-A8C3-CAA6A78FCEEC}" type="presOf" srcId="{399ACE2F-90C5-48B1-9E65-700A32562848}" destId="{23DC08E4-3725-4448-BFFF-1CCEA2F2987E}" srcOrd="1" destOrd="0" presId="urn:microsoft.com/office/officeart/2005/8/layout/gear1#7"/>
    <dgm:cxn modelId="{5990A8E9-7068-4CD0-BDC1-650288BAF401}" type="presOf" srcId="{663C1E13-76F9-4B70-A2F2-CA23180743CE}" destId="{B9330EE9-43E4-4FD4-8144-E92B1DD0FCDF}" srcOrd="1" destOrd="0" presId="urn:microsoft.com/office/officeart/2005/8/layout/gear1#7"/>
    <dgm:cxn modelId="{9A0FA2F0-3016-4FA6-B4C5-E56783E79BCF}" type="presOf" srcId="{399ACE2F-90C5-48B1-9E65-700A32562848}" destId="{59EDF28D-6C67-49D0-B5A1-DE5C3CBA2292}" srcOrd="0" destOrd="0" presId="urn:microsoft.com/office/officeart/2005/8/layout/gear1#7"/>
    <dgm:cxn modelId="{EEB57BF3-C8C3-4D26-B720-6A2822B576FB}" type="presOf" srcId="{399ACE2F-90C5-48B1-9E65-700A32562848}" destId="{9815588C-16D0-4475-B64C-847FC87C8C32}" srcOrd="3" destOrd="0" presId="urn:microsoft.com/office/officeart/2005/8/layout/gear1#7"/>
    <dgm:cxn modelId="{0C255DF6-A053-4031-BF78-2222755ED1B9}" type="presOf" srcId="{663C1E13-76F9-4B70-A2F2-CA23180743CE}" destId="{93300324-D62F-4E58-B882-734182BDB462}" srcOrd="0" destOrd="0" presId="urn:microsoft.com/office/officeart/2005/8/layout/gear1#7"/>
    <dgm:cxn modelId="{E633DDFA-2095-473F-876E-4E0B2BFEEFF6}" type="presOf" srcId="{23718C41-0A1F-40BF-86BE-8A5476EC271E}" destId="{398423B3-DD54-4226-99D7-017EFC1488DF}" srcOrd="0" destOrd="0" presId="urn:microsoft.com/office/officeart/2005/8/layout/gear1#7"/>
    <dgm:cxn modelId="{1C705BF0-F7A3-4A41-98DE-5AA498EC2268}" type="presParOf" srcId="{5ED88519-AC6C-4AA3-B76D-812B93A167E4}" destId="{87622A90-D0D8-4EA3-BC0D-D537801AF2B1}" srcOrd="0" destOrd="0" presId="urn:microsoft.com/office/officeart/2005/8/layout/gear1#7"/>
    <dgm:cxn modelId="{5266FA23-4487-4733-8F43-10B4A20688EF}" type="presParOf" srcId="{5ED88519-AC6C-4AA3-B76D-812B93A167E4}" destId="{B6B6B41B-120B-4968-AB6A-FC6E7C8EF3C0}" srcOrd="1" destOrd="0" presId="urn:microsoft.com/office/officeart/2005/8/layout/gear1#7"/>
    <dgm:cxn modelId="{23C721C6-4DD1-49A5-A0CC-65BFB64A7E75}" type="presParOf" srcId="{5ED88519-AC6C-4AA3-B76D-812B93A167E4}" destId="{8BC64EA7-2794-42B6-96C9-F39A52CB985A}" srcOrd="2" destOrd="0" presId="urn:microsoft.com/office/officeart/2005/8/layout/gear1#7"/>
    <dgm:cxn modelId="{08D4CDD4-CF96-43E9-B573-3FB26B41DE0C}" type="presParOf" srcId="{5ED88519-AC6C-4AA3-B76D-812B93A167E4}" destId="{93300324-D62F-4E58-B882-734182BDB462}" srcOrd="3" destOrd="0" presId="urn:microsoft.com/office/officeart/2005/8/layout/gear1#7"/>
    <dgm:cxn modelId="{0C03EB2A-BA9F-4177-9C0D-A92A2D112A1E}" type="presParOf" srcId="{5ED88519-AC6C-4AA3-B76D-812B93A167E4}" destId="{B9330EE9-43E4-4FD4-8144-E92B1DD0FCDF}" srcOrd="4" destOrd="0" presId="urn:microsoft.com/office/officeart/2005/8/layout/gear1#7"/>
    <dgm:cxn modelId="{B7789E63-81C6-41C0-A5D9-387B1A51717B}" type="presParOf" srcId="{5ED88519-AC6C-4AA3-B76D-812B93A167E4}" destId="{4822A78E-EAEC-401F-941A-3A84E13E2357}" srcOrd="5" destOrd="0" presId="urn:microsoft.com/office/officeart/2005/8/layout/gear1#7"/>
    <dgm:cxn modelId="{830F74C4-09BC-4E6A-ABCE-5808A3EAE773}" type="presParOf" srcId="{5ED88519-AC6C-4AA3-B76D-812B93A167E4}" destId="{59EDF28D-6C67-49D0-B5A1-DE5C3CBA2292}" srcOrd="6" destOrd="0" presId="urn:microsoft.com/office/officeart/2005/8/layout/gear1#7"/>
    <dgm:cxn modelId="{92E21763-77DE-4C9D-A499-28DE0AED0A6E}" type="presParOf" srcId="{5ED88519-AC6C-4AA3-B76D-812B93A167E4}" destId="{23DC08E4-3725-4448-BFFF-1CCEA2F2987E}" srcOrd="7" destOrd="0" presId="urn:microsoft.com/office/officeart/2005/8/layout/gear1#7"/>
    <dgm:cxn modelId="{E00C3D16-7BB4-47D7-9337-A6DC556836A3}" type="presParOf" srcId="{5ED88519-AC6C-4AA3-B76D-812B93A167E4}" destId="{7D3EFDB4-E5D1-439A-86D8-1FCF80D959BA}" srcOrd="8" destOrd="0" presId="urn:microsoft.com/office/officeart/2005/8/layout/gear1#7"/>
    <dgm:cxn modelId="{B1A8B9D7-A8F9-4D92-9BB0-4672EC454C94}" type="presParOf" srcId="{5ED88519-AC6C-4AA3-B76D-812B93A167E4}" destId="{9815588C-16D0-4475-B64C-847FC87C8C32}" srcOrd="9" destOrd="0" presId="urn:microsoft.com/office/officeart/2005/8/layout/gear1#7"/>
    <dgm:cxn modelId="{FFB249CB-C123-4064-A0AD-BE7A0B9EF2A4}" type="presParOf" srcId="{5ED88519-AC6C-4AA3-B76D-812B93A167E4}" destId="{398423B3-DD54-4226-99D7-017EFC1488DF}" srcOrd="10" destOrd="0" presId="urn:microsoft.com/office/officeart/2005/8/layout/gear1#7"/>
    <dgm:cxn modelId="{00DCB96D-7544-4E39-9DB2-EC33C479AC4C}" type="presParOf" srcId="{5ED88519-AC6C-4AA3-B76D-812B93A167E4}" destId="{6DF3A3A0-5919-4E69-80DD-61760D6340A0}" srcOrd="11" destOrd="0" presId="urn:microsoft.com/office/officeart/2005/8/layout/gear1#7"/>
    <dgm:cxn modelId="{A941BE95-AD73-4534-949E-F30171D085E1}" type="presParOf" srcId="{5ED88519-AC6C-4AA3-B76D-812B93A167E4}" destId="{A09CEA93-9338-4361-A5E6-CF85B6019F5A}" srcOrd="12" destOrd="0" presId="urn:microsoft.com/office/officeart/2005/8/layout/gear1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926705-8076-41D3-8C29-5B0E8E2ECC4B}" type="doc">
      <dgm:prSet loTypeId="urn:microsoft.com/office/officeart/2005/8/layout/hProcess3" loCatId="process" qsTypeId="urn:microsoft.com/office/officeart/2005/8/quickstyle/simple3" qsCatId="simple" csTypeId="urn:microsoft.com/office/officeart/2005/8/colors/accent1_2" csCatId="accent1" phldr="1"/>
      <dgm:spPr/>
    </dgm:pt>
    <dgm:pt modelId="{2C32A7A7-5CA3-4C52-8D09-182AE07CF003}">
      <dgm:prSet phldrT="[Text]"/>
      <dgm:spPr/>
      <dgm:t>
        <a:bodyPr/>
        <a:lstStyle/>
        <a:p>
          <a:r>
            <a:rPr lang="en-US" b="1" dirty="0"/>
            <a:t>SEVEN QUESTIONS </a:t>
          </a:r>
        </a:p>
        <a:p>
          <a:r>
            <a:rPr lang="en-US" b="1" dirty="0"/>
            <a:t>A patient, needs answered in IC session</a:t>
          </a:r>
        </a:p>
      </dgm:t>
    </dgm:pt>
    <dgm:pt modelId="{672693D8-72A5-4B8E-A33A-38495FB7F1C2}" type="parTrans" cxnId="{E7DCD457-B335-483B-966F-A5B2772E66E4}">
      <dgm:prSet/>
      <dgm:spPr/>
      <dgm:t>
        <a:bodyPr/>
        <a:lstStyle/>
        <a:p>
          <a:endParaRPr lang="en-US"/>
        </a:p>
      </dgm:t>
    </dgm:pt>
    <dgm:pt modelId="{45122420-6975-42F6-953C-70F4F2EA107B}" type="sibTrans" cxnId="{E7DCD457-B335-483B-966F-A5B2772E66E4}">
      <dgm:prSet/>
      <dgm:spPr/>
      <dgm:t>
        <a:bodyPr/>
        <a:lstStyle/>
        <a:p>
          <a:endParaRPr lang="en-US"/>
        </a:p>
      </dgm:t>
    </dgm:pt>
    <dgm:pt modelId="{C7F78EE6-40B8-4B35-BAA2-C3C025470704}" type="pres">
      <dgm:prSet presAssocID="{F7926705-8076-41D3-8C29-5B0E8E2ECC4B}" presName="Name0" presStyleCnt="0">
        <dgm:presLayoutVars>
          <dgm:dir/>
          <dgm:animLvl val="lvl"/>
          <dgm:resizeHandles val="exact"/>
        </dgm:presLayoutVars>
      </dgm:prSet>
      <dgm:spPr/>
    </dgm:pt>
    <dgm:pt modelId="{EBED7E69-C437-4D90-B4CD-C7ADC94A1879}" type="pres">
      <dgm:prSet presAssocID="{F7926705-8076-41D3-8C29-5B0E8E2ECC4B}" presName="dummy" presStyleCnt="0"/>
      <dgm:spPr/>
    </dgm:pt>
    <dgm:pt modelId="{9DFE9CE3-D018-4BC7-BD45-0EF4BF579AAB}" type="pres">
      <dgm:prSet presAssocID="{F7926705-8076-41D3-8C29-5B0E8E2ECC4B}" presName="linH" presStyleCnt="0"/>
      <dgm:spPr/>
    </dgm:pt>
    <dgm:pt modelId="{78BE59A3-99D3-4D79-B1D9-576A7FA78CDA}" type="pres">
      <dgm:prSet presAssocID="{F7926705-8076-41D3-8C29-5B0E8E2ECC4B}" presName="padding1" presStyleCnt="0"/>
      <dgm:spPr/>
    </dgm:pt>
    <dgm:pt modelId="{D986F488-5123-4C99-8407-977FD63A84EC}" type="pres">
      <dgm:prSet presAssocID="{2C32A7A7-5CA3-4C52-8D09-182AE07CF003}" presName="linV" presStyleCnt="0"/>
      <dgm:spPr/>
    </dgm:pt>
    <dgm:pt modelId="{9DEC6B34-80D8-48E0-91D5-B5A811BA4656}" type="pres">
      <dgm:prSet presAssocID="{2C32A7A7-5CA3-4C52-8D09-182AE07CF003}" presName="spVertical1" presStyleCnt="0"/>
      <dgm:spPr/>
    </dgm:pt>
    <dgm:pt modelId="{64F764B1-A619-48A8-B0E6-D6AD779720FC}" type="pres">
      <dgm:prSet presAssocID="{2C32A7A7-5CA3-4C52-8D09-182AE07CF003}" presName="parTx" presStyleLbl="revTx" presStyleIdx="0" presStyleCnt="1" custScaleX="274353">
        <dgm:presLayoutVars>
          <dgm:chMax val="0"/>
          <dgm:chPref val="0"/>
          <dgm:bulletEnabled val="1"/>
        </dgm:presLayoutVars>
      </dgm:prSet>
      <dgm:spPr/>
    </dgm:pt>
    <dgm:pt modelId="{2DCABC8A-10FC-4EB6-AE51-6424F9EE3445}" type="pres">
      <dgm:prSet presAssocID="{2C32A7A7-5CA3-4C52-8D09-182AE07CF003}" presName="spVertical2" presStyleCnt="0"/>
      <dgm:spPr/>
    </dgm:pt>
    <dgm:pt modelId="{A6D440FA-9EE1-40DC-854E-A6D44C089BE4}" type="pres">
      <dgm:prSet presAssocID="{2C32A7A7-5CA3-4C52-8D09-182AE07CF003}" presName="spVertical3" presStyleCnt="0"/>
      <dgm:spPr/>
    </dgm:pt>
    <dgm:pt modelId="{1A01CF95-AD7E-4CA2-95D8-54F166C7B574}" type="pres">
      <dgm:prSet presAssocID="{F7926705-8076-41D3-8C29-5B0E8E2ECC4B}" presName="padding2" presStyleCnt="0"/>
      <dgm:spPr/>
    </dgm:pt>
    <dgm:pt modelId="{1B4905EE-137D-45AE-AB05-B794DD217FE5}" type="pres">
      <dgm:prSet presAssocID="{F7926705-8076-41D3-8C29-5B0E8E2ECC4B}" presName="negArrow" presStyleCnt="0"/>
      <dgm:spPr/>
    </dgm:pt>
    <dgm:pt modelId="{858A088C-E1FA-4D36-9A97-1B2F5BE94322}" type="pres">
      <dgm:prSet presAssocID="{F7926705-8076-41D3-8C29-5B0E8E2ECC4B}" presName="backgroundArrow" presStyleLbl="node1" presStyleIdx="0" presStyleCnt="1" custLinFactNeighborX="1940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</dgm:pt>
  </dgm:ptLst>
  <dgm:cxnLst>
    <dgm:cxn modelId="{67681D6F-62BF-4B51-AECC-8CC748CAD466}" type="presOf" srcId="{2C32A7A7-5CA3-4C52-8D09-182AE07CF003}" destId="{64F764B1-A619-48A8-B0E6-D6AD779720FC}" srcOrd="0" destOrd="0" presId="urn:microsoft.com/office/officeart/2005/8/layout/hProcess3"/>
    <dgm:cxn modelId="{E7DCD457-B335-483B-966F-A5B2772E66E4}" srcId="{F7926705-8076-41D3-8C29-5B0E8E2ECC4B}" destId="{2C32A7A7-5CA3-4C52-8D09-182AE07CF003}" srcOrd="0" destOrd="0" parTransId="{672693D8-72A5-4B8E-A33A-38495FB7F1C2}" sibTransId="{45122420-6975-42F6-953C-70F4F2EA107B}"/>
    <dgm:cxn modelId="{826769A1-FE19-4596-94F3-B0E9AD726270}" type="presOf" srcId="{F7926705-8076-41D3-8C29-5B0E8E2ECC4B}" destId="{C7F78EE6-40B8-4B35-BAA2-C3C025470704}" srcOrd="0" destOrd="0" presId="urn:microsoft.com/office/officeart/2005/8/layout/hProcess3"/>
    <dgm:cxn modelId="{6327870A-5995-4B8C-811D-A80941C30BBF}" type="presParOf" srcId="{C7F78EE6-40B8-4B35-BAA2-C3C025470704}" destId="{EBED7E69-C437-4D90-B4CD-C7ADC94A1879}" srcOrd="0" destOrd="0" presId="urn:microsoft.com/office/officeart/2005/8/layout/hProcess3"/>
    <dgm:cxn modelId="{3AA4CF8D-CC78-43B4-987B-68E216CA31E6}" type="presParOf" srcId="{C7F78EE6-40B8-4B35-BAA2-C3C025470704}" destId="{9DFE9CE3-D018-4BC7-BD45-0EF4BF579AAB}" srcOrd="1" destOrd="0" presId="urn:microsoft.com/office/officeart/2005/8/layout/hProcess3"/>
    <dgm:cxn modelId="{2A1DBEF3-5D51-42A7-860B-CEDAF231B315}" type="presParOf" srcId="{9DFE9CE3-D018-4BC7-BD45-0EF4BF579AAB}" destId="{78BE59A3-99D3-4D79-B1D9-576A7FA78CDA}" srcOrd="0" destOrd="0" presId="urn:microsoft.com/office/officeart/2005/8/layout/hProcess3"/>
    <dgm:cxn modelId="{FB31CCB1-1D62-4378-B475-D051CE792142}" type="presParOf" srcId="{9DFE9CE3-D018-4BC7-BD45-0EF4BF579AAB}" destId="{D986F488-5123-4C99-8407-977FD63A84EC}" srcOrd="1" destOrd="0" presId="urn:microsoft.com/office/officeart/2005/8/layout/hProcess3"/>
    <dgm:cxn modelId="{C9A77636-9D63-4953-A364-D380602B92DC}" type="presParOf" srcId="{D986F488-5123-4C99-8407-977FD63A84EC}" destId="{9DEC6B34-80D8-48E0-91D5-B5A811BA4656}" srcOrd="0" destOrd="0" presId="urn:microsoft.com/office/officeart/2005/8/layout/hProcess3"/>
    <dgm:cxn modelId="{696E7265-064F-41C6-B669-663BE4609F31}" type="presParOf" srcId="{D986F488-5123-4C99-8407-977FD63A84EC}" destId="{64F764B1-A619-48A8-B0E6-D6AD779720FC}" srcOrd="1" destOrd="0" presId="urn:microsoft.com/office/officeart/2005/8/layout/hProcess3"/>
    <dgm:cxn modelId="{04977F73-7C91-4978-A966-A75E8D63C3BF}" type="presParOf" srcId="{D986F488-5123-4C99-8407-977FD63A84EC}" destId="{2DCABC8A-10FC-4EB6-AE51-6424F9EE3445}" srcOrd="2" destOrd="0" presId="urn:microsoft.com/office/officeart/2005/8/layout/hProcess3"/>
    <dgm:cxn modelId="{DECC9FE0-906A-48C7-8F42-57762ED46CE7}" type="presParOf" srcId="{D986F488-5123-4C99-8407-977FD63A84EC}" destId="{A6D440FA-9EE1-40DC-854E-A6D44C089BE4}" srcOrd="3" destOrd="0" presId="urn:microsoft.com/office/officeart/2005/8/layout/hProcess3"/>
    <dgm:cxn modelId="{68E16E68-2B2E-4BC2-BE14-2BED4E0E2E9C}" type="presParOf" srcId="{9DFE9CE3-D018-4BC7-BD45-0EF4BF579AAB}" destId="{1A01CF95-AD7E-4CA2-95D8-54F166C7B574}" srcOrd="2" destOrd="0" presId="urn:microsoft.com/office/officeart/2005/8/layout/hProcess3"/>
    <dgm:cxn modelId="{BDC3B083-C833-422A-8385-55CE6851EFE3}" type="presParOf" srcId="{9DFE9CE3-D018-4BC7-BD45-0EF4BF579AAB}" destId="{1B4905EE-137D-45AE-AB05-B794DD217FE5}" srcOrd="3" destOrd="0" presId="urn:microsoft.com/office/officeart/2005/8/layout/hProcess3"/>
    <dgm:cxn modelId="{280C394A-9706-46E4-8E3A-5838CD0EFBB7}" type="presParOf" srcId="{9DFE9CE3-D018-4BC7-BD45-0EF4BF579AAB}" destId="{858A088C-E1FA-4D36-9A97-1B2F5BE94322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595711" y="1795068"/>
          <a:ext cx="1964624" cy="1964624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 Black" panose="020B0A04020102020204" pitchFamily="34" charset="0"/>
            </a:rPr>
            <a:t>Wisdom</a:t>
          </a:r>
        </a:p>
      </dsp:txBody>
      <dsp:txXfrm>
        <a:off x="1990688" y="2255272"/>
        <a:ext cx="1174670" cy="1009857"/>
      </dsp:txXfrm>
    </dsp:sp>
    <dsp:sp modelId="{93300324-D62F-4E58-B882-734182BDB462}">
      <dsp:nvSpPr>
        <dsp:cNvPr id="0" name=""/>
        <dsp:cNvSpPr/>
      </dsp:nvSpPr>
      <dsp:spPr>
        <a:xfrm>
          <a:off x="464365" y="1421605"/>
          <a:ext cx="1428818" cy="1428818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 Black" panose="020B0A04020102020204" pitchFamily="34" charset="0"/>
            </a:rPr>
            <a:t>Truth</a:t>
          </a:r>
          <a:r>
            <a:rPr lang="en-US" sz="1400" kern="1200" dirty="0"/>
            <a:t> </a:t>
          </a:r>
        </a:p>
      </dsp:txBody>
      <dsp:txXfrm>
        <a:off x="824074" y="1783488"/>
        <a:ext cx="709400" cy="705052"/>
      </dsp:txXfrm>
    </dsp:sp>
    <dsp:sp modelId="{59EDF28D-6C67-49D0-B5A1-DE5C3CBA2292}">
      <dsp:nvSpPr>
        <dsp:cNvPr id="0" name=""/>
        <dsp:cNvSpPr/>
      </dsp:nvSpPr>
      <dsp:spPr>
        <a:xfrm rot="20700000">
          <a:off x="1264649" y="435867"/>
          <a:ext cx="1399950" cy="1399950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 Black" panose="020B0A04020102020204" pitchFamily="34" charset="0"/>
            </a:rPr>
            <a:t>Servic</a:t>
          </a:r>
          <a:r>
            <a:rPr lang="en-US" sz="1400" kern="1200" dirty="0">
              <a:latin typeface="Arial Black" panose="020B0A04020102020204" pitchFamily="34" charset="0"/>
            </a:rPr>
            <a:t>e</a:t>
          </a:r>
          <a:r>
            <a:rPr lang="en-US" sz="1400" kern="1200" dirty="0"/>
            <a:t> </a:t>
          </a:r>
        </a:p>
      </dsp:txBody>
      <dsp:txXfrm rot="-20700000">
        <a:off x="1571699" y="742917"/>
        <a:ext cx="785849" cy="785849"/>
      </dsp:txXfrm>
    </dsp:sp>
    <dsp:sp modelId="{398423B3-DD54-4226-99D7-017EFC1488DF}">
      <dsp:nvSpPr>
        <dsp:cNvPr id="0" name=""/>
        <dsp:cNvSpPr/>
      </dsp:nvSpPr>
      <dsp:spPr>
        <a:xfrm>
          <a:off x="1449642" y="1593311"/>
          <a:ext cx="2514719" cy="2514719"/>
        </a:xfrm>
        <a:prstGeom prst="circularArrow">
          <a:avLst>
            <a:gd name="adj1" fmla="val 4687"/>
            <a:gd name="adj2" fmla="val 299029"/>
            <a:gd name="adj3" fmla="val 2499371"/>
            <a:gd name="adj4" fmla="val 15897942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211324" y="1108132"/>
          <a:ext cx="1827101" cy="182710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940826" y="131896"/>
          <a:ext cx="1969982" cy="196998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A088C-E1FA-4D36-9A97-1B2F5BE94322}">
      <dsp:nvSpPr>
        <dsp:cNvPr id="0" name=""/>
        <dsp:cNvSpPr/>
      </dsp:nvSpPr>
      <dsp:spPr>
        <a:xfrm>
          <a:off x="0" y="915503"/>
          <a:ext cx="8229600" cy="3221099"/>
        </a:xfrm>
        <a:prstGeom prst="rightArrow">
          <a:avLst/>
        </a:prstGeom>
        <a:solidFill>
          <a:schemeClr val="bg1">
            <a:lumMod val="95000"/>
          </a:schemeClr>
        </a:soli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F764B1-A619-48A8-B0E6-D6AD779720FC}">
      <dsp:nvSpPr>
        <dsp:cNvPr id="0" name=""/>
        <dsp:cNvSpPr/>
      </dsp:nvSpPr>
      <dsp:spPr>
        <a:xfrm>
          <a:off x="659652" y="1720778"/>
          <a:ext cx="6746987" cy="1610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0" rIns="0" bIns="3048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SEVEN QUESTIONS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A patient, needs answered in IC session</a:t>
          </a:r>
        </a:p>
      </dsp:txBody>
      <dsp:txXfrm>
        <a:off x="659652" y="1720778"/>
        <a:ext cx="6746987" cy="1610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7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srcNode" val="gear1srcNode"/>
          <dgm:param type="dstNode" val="gear1dstNode"/>
          <dgm:param type="connRout" val="curv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srcNode" val="gear2srcNode"/>
          <dgm:param type="dstNode" val="gear2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srcNode" val="gear3srcNode"/>
          <dgm:param type="dstNode" val="gear3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#2">
  <dgm:title val=""/>
  <dgm:desc val=""/>
  <dgm:catLst>
    <dgm:cat type="3D" pri="11500"/>
  </dgm:catLst>
  <dgm:scene3d>
    <a:camera prst="isometricOffAxis2Left" zoom="95000"/>
    <a:lightRig rig="flat" dir="t"/>
  </dgm:scene3d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F5A25-3407-4673-8F3C-D83812128373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F8A4D-D4F0-493B-B7BA-83D4D340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6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F8A4D-D4F0-493B-B7BA-83D4D3402B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4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70630F-D237-4948-ADE9-66C3540D05DE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BFE8B-3643-4A16-B7A8-DC2B2F6255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14A449-1458-407A-8624-2CC23E85E1E8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4F411-0C68-4F5C-A939-750F262AE2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5E1258-8448-4638-BF29-DB3E275F79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684-4E4D-4D8F-B606-96ACB69CB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114C281-A9D4-4A51-8DB0-73D04084EC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01F22C-CC44-48D0-BDFB-BF5985E83F0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11E5D6-3AEB-4476-8290-489922E6ED2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FF78F-8FAE-45F5-87F9-E0C692719B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A1B241-0EB7-4629-B262-0394A942B96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6B634F-7E36-4F3D-9ACE-EC02E50D0CD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91A49-D5F3-4578-872E-65604690CD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86D5AD-6C9F-4E1F-B626-751293D5C63B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004BE-0912-48C1-A9DA-82B185A61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B625E7-27CC-4DA6-A008-CB00287D933B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B39B-E19B-4684-B84C-73DF500C5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76F8FC-B7BB-4CAB-A507-7A78D26CED12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349AB-2C45-4CA2-9222-EAC2086D3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1B8C0-47A9-434A-877C-77F7D0A0C2D6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72ADC-6BDA-4F21-BCE5-91C08D500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F83F5F-AEDA-455A-B4D2-47AD59329E2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3EE5A7-3B9C-4286-91B6-CD02380A3E5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"/>
            <a:ext cx="9144000" cy="3651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5596171" y="28576"/>
            <a:ext cx="27093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</a:rPr>
              <a:t>The Rawalpindi Medical University</a:t>
            </a:r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9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" t="7560" r="11351" b="8024"/>
          <a:stretch>
            <a:fillRect/>
          </a:stretch>
        </p:blipFill>
        <p:spPr bwMode="auto">
          <a:xfrm>
            <a:off x="8336047" y="44451"/>
            <a:ext cx="577217" cy="5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Logo Bismill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600200"/>
            <a:ext cx="4048991" cy="35209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0BAB5-9C7C-866B-99AB-081540BA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Parts of Brain involved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EAA72D-17FE-41D6-3789-BB9553EAF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608" y="1631852"/>
            <a:ext cx="8307153" cy="4628271"/>
          </a:xfr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5655159-991B-D650-D399-EC90CBF81633}"/>
              </a:ext>
            </a:extLst>
          </p:cNvPr>
          <p:cNvSpPr/>
          <p:nvPr/>
        </p:nvSpPr>
        <p:spPr>
          <a:xfrm>
            <a:off x="6477000" y="6384950"/>
            <a:ext cx="2525292" cy="39685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Horizontal Integration</a:t>
            </a:r>
          </a:p>
        </p:txBody>
      </p:sp>
    </p:spTree>
    <p:extLst>
      <p:ext uri="{BB962C8B-B14F-4D97-AF65-F5344CB8AC3E}">
        <p14:creationId xmlns:p14="http://schemas.microsoft.com/office/powerpoint/2010/main" val="2950821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E2C7C-DF91-E01E-BEB4-A5587BE20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45" y="5837186"/>
            <a:ext cx="8229600" cy="852002"/>
          </a:xfrm>
        </p:spPr>
        <p:txBody>
          <a:bodyPr>
            <a:normAutofit/>
          </a:bodyPr>
          <a:lstStyle/>
          <a:p>
            <a:pPr algn="l"/>
            <a:r>
              <a:rPr lang="en-US" sz="1200" dirty="0">
                <a:solidFill>
                  <a:srgbClr val="0070C0"/>
                </a:solidFill>
              </a:rPr>
              <a:t>Information on information processing: An in depth look at cognition and information processing theory, by Jared Griffin, Wordpress.com 2011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E17183-99D5-1036-75E6-5A40BE15E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825" y="883864"/>
            <a:ext cx="7554350" cy="5090271"/>
          </a:xfr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FC214121-2585-1878-AB2E-8B5919058AF2}"/>
              </a:ext>
            </a:extLst>
          </p:cNvPr>
          <p:cNvSpPr/>
          <p:nvPr/>
        </p:nvSpPr>
        <p:spPr>
          <a:xfrm>
            <a:off x="6589486" y="6386286"/>
            <a:ext cx="2412806" cy="39551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Horizontal Integration</a:t>
            </a:r>
          </a:p>
        </p:txBody>
      </p:sp>
    </p:spTree>
    <p:extLst>
      <p:ext uri="{BB962C8B-B14F-4D97-AF65-F5344CB8AC3E}">
        <p14:creationId xmlns:p14="http://schemas.microsoft.com/office/powerpoint/2010/main" val="1080055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C7B7B-EC6D-EC90-61D2-6EC137927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A8C8B-A4A4-A6D3-7DB6-56C14AC6F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6229"/>
            <a:ext cx="8229600" cy="4369934"/>
          </a:xfrm>
        </p:spPr>
        <p:txBody>
          <a:bodyPr/>
          <a:lstStyle/>
          <a:p>
            <a:r>
              <a:rPr lang="en-US" sz="2800" dirty="0"/>
              <a:t>A 35-year-old gentle man who has history of intravenous abuse for the past 5 years has been diagnosed as a case of HIV AIDS on detailed investigations and examination. He is also accompanied by his wife who is quite worried about her husband’s illness 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r>
              <a:rPr lang="en-US" sz="2800" dirty="0"/>
              <a:t>How will you provide </a:t>
            </a:r>
            <a:r>
              <a:rPr lang="en-US" sz="2800" b="1" dirty="0">
                <a:solidFill>
                  <a:srgbClr val="FF0000"/>
                </a:solidFill>
              </a:rPr>
              <a:t>informational care?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17DC1BF3-C9A2-45DA-1B6D-9A636B92F3FD}"/>
              </a:ext>
            </a:extLst>
          </p:cNvPr>
          <p:cNvSpPr/>
          <p:nvPr/>
        </p:nvSpPr>
        <p:spPr>
          <a:xfrm>
            <a:off x="6477000" y="6311901"/>
            <a:ext cx="2499258" cy="3936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Vertical integration</a:t>
            </a:r>
          </a:p>
        </p:txBody>
      </p:sp>
    </p:spTree>
    <p:extLst>
      <p:ext uri="{BB962C8B-B14F-4D97-AF65-F5344CB8AC3E}">
        <p14:creationId xmlns:p14="http://schemas.microsoft.com/office/powerpoint/2010/main" val="116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7BEE-E36E-988E-DBF0-5DF518732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11188"/>
            <a:ext cx="7903029" cy="13255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Seven Essentials of Informational Care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B659D8-BDF0-ED00-3B83-C69F8550A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AD4674-D936-9665-4DEC-FFB1ECFD252F}"/>
              </a:ext>
            </a:extLst>
          </p:cNvPr>
          <p:cNvSpPr/>
          <p:nvPr/>
        </p:nvSpPr>
        <p:spPr>
          <a:xfrm>
            <a:off x="609600" y="4303149"/>
            <a:ext cx="7903029" cy="10671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/>
              <a:t>2.Language should be </a:t>
            </a:r>
            <a:r>
              <a:rPr lang="en-US" sz="2200" dirty="0">
                <a:solidFill>
                  <a:srgbClr val="FF0000"/>
                </a:solidFill>
              </a:rPr>
              <a:t>understandable </a:t>
            </a:r>
            <a:r>
              <a:rPr lang="en-US" sz="2200" dirty="0"/>
              <a:t>by the patient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FBF208B-A3A8-E8F6-BB81-D6DF942FF195}"/>
              </a:ext>
            </a:extLst>
          </p:cNvPr>
          <p:cNvSpPr/>
          <p:nvPr/>
        </p:nvSpPr>
        <p:spPr>
          <a:xfrm>
            <a:off x="609601" y="2476732"/>
            <a:ext cx="7903028" cy="11953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/>
              <a:t>1. Must </a:t>
            </a:r>
            <a:r>
              <a:rPr lang="en-US" sz="2200" dirty="0">
                <a:solidFill>
                  <a:srgbClr val="FF0000"/>
                </a:solidFill>
              </a:rPr>
              <a:t>set aside time </a:t>
            </a:r>
            <a:r>
              <a:rPr lang="en-US" sz="2200" dirty="0"/>
              <a:t>to give reasonable information to patient and family 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D3F8DACB-28A0-4536-5FC8-524C5448EA81}"/>
              </a:ext>
            </a:extLst>
          </p:cNvPr>
          <p:cNvSpPr/>
          <p:nvPr/>
        </p:nvSpPr>
        <p:spPr>
          <a:xfrm>
            <a:off x="185529" y="6303859"/>
            <a:ext cx="2171701" cy="38267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2752495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73020-8FFC-1220-C36D-96CA2AE6C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1458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dirty="0"/>
              <a:t>3. </a:t>
            </a:r>
            <a:r>
              <a:rPr lang="en-US" sz="3700" dirty="0"/>
              <a:t>IC must start with patients </a:t>
            </a:r>
            <a:r>
              <a:rPr lang="en-US" sz="3700" dirty="0">
                <a:solidFill>
                  <a:srgbClr val="00B050"/>
                </a:solidFill>
              </a:rPr>
              <a:t>knowledge, understanding </a:t>
            </a:r>
            <a:r>
              <a:rPr lang="en-US" sz="3700" dirty="0"/>
              <a:t>and</a:t>
            </a:r>
            <a:r>
              <a:rPr lang="en-US" sz="3700" dirty="0">
                <a:solidFill>
                  <a:srgbClr val="00B050"/>
                </a:solidFill>
              </a:rPr>
              <a:t> expectations.</a:t>
            </a:r>
          </a:p>
          <a:p>
            <a:endParaRPr lang="en-US" sz="3700" dirty="0">
              <a:solidFill>
                <a:srgbClr val="00B050"/>
              </a:solidFill>
            </a:endParaRPr>
          </a:p>
          <a:p>
            <a:endParaRPr lang="en-US" sz="3700" dirty="0">
              <a:solidFill>
                <a:srgbClr val="00B050"/>
              </a:solidFill>
            </a:endParaRPr>
          </a:p>
          <a:p>
            <a:endParaRPr lang="en-US" sz="3700" dirty="0">
              <a:solidFill>
                <a:srgbClr val="00B050"/>
              </a:solidFill>
            </a:endParaRPr>
          </a:p>
          <a:p>
            <a:endParaRPr lang="en-US" sz="3700" dirty="0">
              <a:solidFill>
                <a:srgbClr val="00B050"/>
              </a:solidFill>
            </a:endParaRPr>
          </a:p>
          <a:p>
            <a:endParaRPr lang="en-US" sz="3700" dirty="0"/>
          </a:p>
          <a:p>
            <a:endParaRPr lang="en-US" sz="3700" dirty="0"/>
          </a:p>
          <a:p>
            <a:r>
              <a:rPr lang="en-US" sz="3700" dirty="0"/>
              <a:t>The doctor must </a:t>
            </a:r>
            <a:r>
              <a:rPr lang="en-US" sz="3700" dirty="0">
                <a:solidFill>
                  <a:srgbClr val="FF0000"/>
                </a:solidFill>
              </a:rPr>
              <a:t>clarify the myths </a:t>
            </a:r>
            <a:r>
              <a:rPr lang="en-US" sz="3700" dirty="0"/>
              <a:t>and </a:t>
            </a:r>
            <a:r>
              <a:rPr lang="en-US" sz="3700" dirty="0">
                <a:solidFill>
                  <a:srgbClr val="00B050"/>
                </a:solidFill>
              </a:rPr>
              <a:t>replace with evidence based information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31061CC-3EE3-FE9F-1B62-28AC13751A64}"/>
              </a:ext>
            </a:extLst>
          </p:cNvPr>
          <p:cNvSpPr/>
          <p:nvPr/>
        </p:nvSpPr>
        <p:spPr>
          <a:xfrm>
            <a:off x="1785257" y="2467428"/>
            <a:ext cx="5003800" cy="1582058"/>
          </a:xfrm>
          <a:prstGeom prst="wedgeRoundRectCallout">
            <a:avLst>
              <a:gd name="adj1" fmla="val -9811"/>
              <a:gd name="adj2" fmla="val 84518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Ap </a:t>
            </a:r>
            <a:r>
              <a:rPr lang="en-US" sz="2400" b="1" dirty="0" err="1">
                <a:solidFill>
                  <a:schemeClr val="tx1"/>
                </a:solidFill>
              </a:rPr>
              <a:t>apni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beemari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baare</a:t>
            </a:r>
            <a:r>
              <a:rPr lang="en-US" sz="2400" b="1" dirty="0">
                <a:solidFill>
                  <a:schemeClr val="tx1"/>
                </a:solidFill>
              </a:rPr>
              <a:t> me </a:t>
            </a:r>
            <a:r>
              <a:rPr lang="en-US" sz="2400" b="1" dirty="0" err="1">
                <a:solidFill>
                  <a:schemeClr val="tx1"/>
                </a:solidFill>
              </a:rPr>
              <a:t>kya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jante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hain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4F5FCD9F-CF60-E401-B32E-7DBA844D696F}"/>
              </a:ext>
            </a:extLst>
          </p:cNvPr>
          <p:cNvSpPr/>
          <p:nvPr/>
        </p:nvSpPr>
        <p:spPr>
          <a:xfrm>
            <a:off x="185529" y="6303859"/>
            <a:ext cx="2171701" cy="38267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7739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BD91D-7D5B-541F-3BA6-71A27AE61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13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4. The task of giving information should be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evidence based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without fear</a:t>
            </a:r>
            <a:r>
              <a:rPr lang="en-US" dirty="0"/>
              <a:t> of causing negative reaction in patients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7202B2-2FD1-9A73-6D07-84072820B95A}"/>
              </a:ext>
            </a:extLst>
          </p:cNvPr>
          <p:cNvSpPr/>
          <p:nvPr/>
        </p:nvSpPr>
        <p:spPr>
          <a:xfrm>
            <a:off x="943429" y="2754767"/>
            <a:ext cx="7416800" cy="13310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It should be done with compassion. </a:t>
            </a:r>
            <a:r>
              <a:rPr lang="en-US" sz="2200" b="1" dirty="0">
                <a:solidFill>
                  <a:srgbClr val="00B050"/>
                </a:solidFill>
              </a:rPr>
              <a:t>Empathy </a:t>
            </a:r>
            <a:r>
              <a:rPr lang="en-US" sz="2200" dirty="0"/>
              <a:t>and sensitivity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5E7D66-B1A2-1066-C3F0-542568CC3618}"/>
              </a:ext>
            </a:extLst>
          </p:cNvPr>
          <p:cNvSpPr/>
          <p:nvPr/>
        </p:nvSpPr>
        <p:spPr>
          <a:xfrm>
            <a:off x="943429" y="4611008"/>
            <a:ext cx="7518400" cy="1175656"/>
          </a:xfrm>
          <a:prstGeom prst="roundRect">
            <a:avLst/>
          </a:prstGeom>
          <a:solidFill>
            <a:srgbClr val="FF5050">
              <a:alpha val="52941"/>
            </a:srgbClr>
          </a:solidFill>
          <a:ln>
            <a:solidFill>
              <a:srgbClr val="FF5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Vague statements building false hope</a:t>
            </a:r>
            <a:r>
              <a:rPr lang="en-US" sz="2200" b="1" dirty="0">
                <a:solidFill>
                  <a:srgbClr val="FF0000"/>
                </a:solidFill>
              </a:rPr>
              <a:t> SHOULD BE AVOIDED</a:t>
            </a: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551FCBD-F2D1-101B-BD8D-5074AC3A5960}"/>
              </a:ext>
            </a:extLst>
          </p:cNvPr>
          <p:cNvSpPr/>
          <p:nvPr/>
        </p:nvSpPr>
        <p:spPr>
          <a:xfrm>
            <a:off x="185529" y="6303859"/>
            <a:ext cx="2171701" cy="38267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37599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0AFA9-4332-4022-517F-99B12BFC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14" y="1320800"/>
            <a:ext cx="8265886" cy="49911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5. Both aspects of the disease and treatment  must be communicated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Information overload should be </a:t>
            </a:r>
            <a:r>
              <a:rPr lang="en-US" dirty="0">
                <a:solidFill>
                  <a:srgbClr val="FF0000"/>
                </a:solidFill>
              </a:rPr>
              <a:t>AVOIDED</a:t>
            </a:r>
          </a:p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1C80B1-C2DA-ABEA-5DDC-504E3C85C9D9}"/>
              </a:ext>
            </a:extLst>
          </p:cNvPr>
          <p:cNvSpPr/>
          <p:nvPr/>
        </p:nvSpPr>
        <p:spPr>
          <a:xfrm>
            <a:off x="1219200" y="3239067"/>
            <a:ext cx="2569028" cy="12482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Positive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BFE460-956D-745F-C53A-ABD386F631B8}"/>
              </a:ext>
            </a:extLst>
          </p:cNvPr>
          <p:cNvSpPr/>
          <p:nvPr/>
        </p:nvSpPr>
        <p:spPr>
          <a:xfrm>
            <a:off x="5114471" y="3197338"/>
            <a:ext cx="2725057" cy="13316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Negative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5D03CD1D-62D0-7419-3D3C-98013A1B475C}"/>
              </a:ext>
            </a:extLst>
          </p:cNvPr>
          <p:cNvSpPr/>
          <p:nvPr/>
        </p:nvSpPr>
        <p:spPr>
          <a:xfrm>
            <a:off x="3969657" y="2652484"/>
            <a:ext cx="870857" cy="54485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3F65E5A-15DD-A551-F0F1-1C24251A386C}"/>
              </a:ext>
            </a:extLst>
          </p:cNvPr>
          <p:cNvSpPr/>
          <p:nvPr/>
        </p:nvSpPr>
        <p:spPr>
          <a:xfrm>
            <a:off x="185529" y="6303859"/>
            <a:ext cx="2171701" cy="38267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1318140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36512-4A31-9D93-9FB0-9319BC758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0513"/>
            <a:ext cx="8229600" cy="35426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6. Use of simple figures, diagrams and  sketches are often helpful to </a:t>
            </a:r>
            <a:r>
              <a:rPr lang="en-US" dirty="0">
                <a:solidFill>
                  <a:srgbClr val="00B050"/>
                </a:solidFill>
              </a:rPr>
              <a:t>enhance patients understanding</a:t>
            </a:r>
            <a:r>
              <a:rPr lang="en-US" dirty="0"/>
              <a:t>.</a:t>
            </a:r>
          </a:p>
          <a:p>
            <a:r>
              <a:rPr lang="en-US" dirty="0"/>
              <a:t>Most patients like to keep it at end of session.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9879C0-F408-3AAC-38C0-7ED906449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4" y="3429000"/>
            <a:ext cx="4180116" cy="2816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87F951-4032-1141-AFE3-86546673A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884" y="3297124"/>
            <a:ext cx="4180116" cy="2786744"/>
          </a:xfrm>
          <a:prstGeom prst="rect">
            <a:avLst/>
          </a:prstGeom>
        </p:spPr>
      </p:pic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95F6D008-D707-5961-CFAD-3044C8E6DE3E}"/>
              </a:ext>
            </a:extLst>
          </p:cNvPr>
          <p:cNvSpPr/>
          <p:nvPr/>
        </p:nvSpPr>
        <p:spPr>
          <a:xfrm>
            <a:off x="185529" y="6303859"/>
            <a:ext cx="2171701" cy="38267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2387281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7EB9D-4E27-5AEA-AF89-2EEA37087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314" y="947057"/>
            <a:ext cx="8229600" cy="3929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7. The IC session ends with the patient </a:t>
            </a:r>
            <a:r>
              <a:rPr lang="en-US" b="1" dirty="0">
                <a:solidFill>
                  <a:srgbClr val="FF0000"/>
                </a:solidFill>
              </a:rPr>
              <a:t>summarizing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his</a:t>
            </a:r>
            <a:r>
              <a:rPr lang="en-US" dirty="0">
                <a:solidFill>
                  <a:srgbClr val="FF0000"/>
                </a:solidFill>
              </a:rPr>
              <a:t> new understanding of the 3 Ds.</a:t>
            </a:r>
          </a:p>
          <a:p>
            <a:r>
              <a:rPr lang="en-US" dirty="0"/>
              <a:t>It helps to evaluate how much information has been </a:t>
            </a:r>
            <a:r>
              <a:rPr lang="en-US" b="1" dirty="0">
                <a:solidFill>
                  <a:srgbClr val="FF0000"/>
                </a:solidFill>
              </a:rPr>
              <a:t>retained </a:t>
            </a:r>
            <a:endParaRPr lang="en-US" dirty="0"/>
          </a:p>
          <a:p>
            <a:r>
              <a:rPr lang="en-US" dirty="0"/>
              <a:t>The doctor </a:t>
            </a:r>
            <a:r>
              <a:rPr lang="en-US" b="1" dirty="0">
                <a:solidFill>
                  <a:srgbClr val="FF0000"/>
                </a:solidFill>
              </a:rPr>
              <a:t>reassures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any future concerns will be addressed</a:t>
            </a: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5FBF7ABD-4B59-02F2-4617-D60B4971F8C1}"/>
              </a:ext>
            </a:extLst>
          </p:cNvPr>
          <p:cNvSpPr/>
          <p:nvPr/>
        </p:nvSpPr>
        <p:spPr>
          <a:xfrm>
            <a:off x="185529" y="6303859"/>
            <a:ext cx="2171701" cy="38267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1453115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bg1">
                <a:lumMod val="85000"/>
              </a:schemeClr>
            </a:gs>
            <a:gs pos="25000">
              <a:schemeClr val="bg1">
                <a:lumMod val="85000"/>
              </a:schemeClr>
            </a:gs>
            <a:gs pos="94000">
              <a:schemeClr val="bg1">
                <a:lumMod val="95000"/>
              </a:schemeClr>
            </a:gs>
            <a:gs pos="78000">
              <a:schemeClr val="bg1">
                <a:lumMod val="85000"/>
              </a:schemeClr>
            </a:gs>
            <a:gs pos="6000">
              <a:schemeClr val="bg1">
                <a:lumMod val="75000"/>
              </a:schemeClr>
            </a:gs>
            <a:gs pos="1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BFC57EF-2F08-26B0-83B6-5076FED929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788533"/>
              </p:ext>
            </p:extLst>
          </p:nvPr>
        </p:nvGraphicFramePr>
        <p:xfrm>
          <a:off x="457200" y="1103086"/>
          <a:ext cx="8229600" cy="5052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66B4F21-81C2-04FD-E4D4-3F936B8367BA}"/>
              </a:ext>
            </a:extLst>
          </p:cNvPr>
          <p:cNvSpPr/>
          <p:nvPr/>
        </p:nvSpPr>
        <p:spPr>
          <a:xfrm>
            <a:off x="185529" y="6303859"/>
            <a:ext cx="2171701" cy="38267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94914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61E5-4D24-3AE2-D829-2BFE15AF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41379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Informational Care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587" y="3923616"/>
            <a:ext cx="3646154" cy="2005879"/>
          </a:xfrm>
        </p:spPr>
      </p:pic>
    </p:spTree>
    <p:extLst>
      <p:ext uri="{BB962C8B-B14F-4D97-AF65-F5344CB8AC3E}">
        <p14:creationId xmlns:p14="http://schemas.microsoft.com/office/powerpoint/2010/main" val="4026002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22BB819-9F89-53EB-6AEE-134BD158C3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779677"/>
              </p:ext>
            </p:extLst>
          </p:nvPr>
        </p:nvGraphicFramePr>
        <p:xfrm>
          <a:off x="203199" y="928915"/>
          <a:ext cx="8665029" cy="51587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9949">
                  <a:extLst>
                    <a:ext uri="{9D8B030D-6E8A-4147-A177-3AD203B41FA5}">
                      <a16:colId xmlns:a16="http://schemas.microsoft.com/office/drawing/2014/main" val="25381512"/>
                    </a:ext>
                  </a:extLst>
                </a:gridCol>
                <a:gridCol w="5827403">
                  <a:extLst>
                    <a:ext uri="{9D8B030D-6E8A-4147-A177-3AD203B41FA5}">
                      <a16:colId xmlns:a16="http://schemas.microsoft.com/office/drawing/2014/main" val="1167906800"/>
                    </a:ext>
                  </a:extLst>
                </a:gridCol>
                <a:gridCol w="2487677">
                  <a:extLst>
                    <a:ext uri="{9D8B030D-6E8A-4147-A177-3AD203B41FA5}">
                      <a16:colId xmlns:a16="http://schemas.microsoft.com/office/drawing/2014/main" val="3550996930"/>
                    </a:ext>
                  </a:extLst>
                </a:gridCol>
              </a:tblGrid>
              <a:tr h="4425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818783"/>
                  </a:ext>
                </a:extLst>
              </a:tr>
              <a:tr h="436453">
                <a:tc>
                  <a:txBody>
                    <a:bodyPr/>
                    <a:lstStyle/>
                    <a:p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rgbClr val="FF0000"/>
                          </a:solidFill>
                        </a:rPr>
                        <a:t>What</a:t>
                      </a:r>
                      <a:r>
                        <a:rPr lang="en-US" sz="2200" dirty="0"/>
                        <a:t> is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wrong with me</a:t>
                      </a:r>
                      <a:r>
                        <a:rPr lang="en-US" sz="22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i="0" dirty="0">
                          <a:solidFill>
                            <a:srgbClr val="0070C0"/>
                          </a:solidFill>
                        </a:rPr>
                        <a:t>DIAGNOSIS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398484"/>
                  </a:ext>
                </a:extLst>
              </a:tr>
              <a:tr h="442515">
                <a:tc>
                  <a:txBody>
                    <a:bodyPr/>
                    <a:lstStyle/>
                    <a:p>
                      <a:r>
                        <a:rPr lang="en-US" sz="2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rgbClr val="FF0000"/>
                          </a:solidFill>
                        </a:rPr>
                        <a:t>Why have I </a:t>
                      </a:r>
                      <a:r>
                        <a:rPr lang="en-US" sz="2200" dirty="0"/>
                        <a:t>developed this disease?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i="0" dirty="0">
                          <a:solidFill>
                            <a:srgbClr val="FF0000"/>
                          </a:solidFill>
                        </a:rPr>
                        <a:t>AETIOLOGY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970345"/>
                  </a:ext>
                </a:extLst>
              </a:tr>
              <a:tr h="1091133">
                <a:tc>
                  <a:txBody>
                    <a:bodyPr/>
                    <a:lstStyle/>
                    <a:p>
                      <a:r>
                        <a:rPr lang="en-US" sz="2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Is there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</a:rPr>
                        <a:t>any effective treatment</a:t>
                      </a:r>
                      <a:r>
                        <a:rPr lang="en-US" sz="2200" dirty="0"/>
                        <a:t> to my problem? It </a:t>
                      </a:r>
                      <a:r>
                        <a:rPr lang="en-US" sz="2200" dirty="0" err="1"/>
                        <a:t>it</a:t>
                      </a:r>
                      <a:r>
                        <a:rPr lang="en-US" sz="2200" dirty="0"/>
                        <a:t> safe? </a:t>
                      </a:r>
                    </a:p>
                    <a:p>
                      <a:r>
                        <a:rPr lang="en-US" sz="2200" dirty="0"/>
                        <a:t>Are there any dangerous side effects?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i="0" dirty="0">
                          <a:solidFill>
                            <a:srgbClr val="00B050"/>
                          </a:solidFill>
                        </a:rPr>
                        <a:t>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008171"/>
                  </a:ext>
                </a:extLst>
              </a:tr>
              <a:tr h="442515">
                <a:tc>
                  <a:txBody>
                    <a:bodyPr/>
                    <a:lstStyle/>
                    <a:p>
                      <a:r>
                        <a:rPr lang="en-US" sz="2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How long will I take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</a:rPr>
                        <a:t>to recover</a:t>
                      </a:r>
                      <a:r>
                        <a:rPr lang="en-US" sz="22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PROGNOSIS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970611"/>
                  </a:ext>
                </a:extLst>
              </a:tr>
              <a:tr h="442515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Is there a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</a:rPr>
                        <a:t>“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</a:rPr>
                        <a:t>Perhaz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</a:rPr>
                        <a:t>”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RESTRICTION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131240"/>
                  </a:ext>
                </a:extLst>
              </a:tr>
              <a:tr h="1091133">
                <a:tc>
                  <a:txBody>
                    <a:bodyPr/>
                    <a:lstStyle/>
                    <a:p>
                      <a:r>
                        <a:rPr lang="en-US" sz="2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Is there a risk of illness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</a:rPr>
                        <a:t>being spread to people AROUND </a:t>
                      </a:r>
                      <a:r>
                        <a:rPr lang="en-US" sz="2200" dirty="0"/>
                        <a:t>me or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</a:rPr>
                        <a:t>passing it to offspring</a:t>
                      </a:r>
                      <a:r>
                        <a:rPr lang="en-US" sz="22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i="0" dirty="0">
                          <a:solidFill>
                            <a:srgbClr val="00B0F0"/>
                          </a:solidFill>
                        </a:rPr>
                        <a:t>TRANSMISSION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569945"/>
                  </a:ext>
                </a:extLst>
              </a:tr>
              <a:tr h="763792">
                <a:tc>
                  <a:txBody>
                    <a:bodyPr/>
                    <a:lstStyle/>
                    <a:p>
                      <a:r>
                        <a:rPr lang="en-US" sz="2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How will the illness and treatment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</a:rPr>
                        <a:t>influence my functioning</a:t>
                      </a:r>
                      <a:r>
                        <a:rPr lang="en-US" sz="22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FUNCTIONALITY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176539"/>
                  </a:ext>
                </a:extLst>
              </a:tr>
            </a:tbl>
          </a:graphicData>
        </a:graphic>
      </p:graphicFrame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768E18A5-AAE6-14EB-0301-639476E730DC}"/>
              </a:ext>
            </a:extLst>
          </p:cNvPr>
          <p:cNvSpPr/>
          <p:nvPr/>
        </p:nvSpPr>
        <p:spPr>
          <a:xfrm>
            <a:off x="185529" y="6331995"/>
            <a:ext cx="2171701" cy="38267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1174465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FE800-81D4-93A5-58AD-7B2E9CB74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8" y="1045030"/>
            <a:ext cx="8149771" cy="5081134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Effect of informational support on anxiety in family of care givers of patients with hemiplegic stroke : a quasi experimental study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Brain stroke causes physical and mental disabilities as well as dependence on family.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In such cases families suffer from anxiety due to unawareness of the associated consequences.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According to this study,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informational support is effective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in reducing anxiety in family caregivers.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2060"/>
                </a:solidFill>
              </a:rPr>
              <a:t>https://pubmed.ncbi.nlm.nih.gov/32807435/by A Azizi · 2020 </a:t>
            </a:r>
          </a:p>
          <a:p>
            <a:endParaRPr lang="en-US" dirty="0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4C1A0FBB-6D73-B0B8-83E3-E2DA5F6F9645}"/>
              </a:ext>
            </a:extLst>
          </p:cNvPr>
          <p:cNvSpPr/>
          <p:nvPr/>
        </p:nvSpPr>
        <p:spPr>
          <a:xfrm>
            <a:off x="6414052" y="6215270"/>
            <a:ext cx="2588240" cy="50618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Longitudinal Integration</a:t>
            </a:r>
          </a:p>
        </p:txBody>
      </p:sp>
    </p:spTree>
    <p:extLst>
      <p:ext uri="{BB962C8B-B14F-4D97-AF65-F5344CB8AC3E}">
        <p14:creationId xmlns:p14="http://schemas.microsoft.com/office/powerpoint/2010/main" val="3946037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0D18F-8C71-DC9E-3454-1FB0B226B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71" y="2220686"/>
            <a:ext cx="8309429" cy="390547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Autonomy is a practice that acknowledges </a:t>
            </a:r>
            <a:r>
              <a:rPr lang="en-US" dirty="0">
                <a:solidFill>
                  <a:srgbClr val="FF0000"/>
                </a:solidFill>
              </a:rPr>
              <a:t>patients have the right to exercise control over </a:t>
            </a:r>
            <a:r>
              <a:rPr lang="en-US" dirty="0"/>
              <a:t>what happens to them regarding treatment. </a:t>
            </a:r>
          </a:p>
          <a:p>
            <a:pPr algn="just"/>
            <a:r>
              <a:rPr lang="en-US" dirty="0"/>
              <a:t>Autonomy also requires </a:t>
            </a:r>
            <a:r>
              <a:rPr lang="en-US" dirty="0">
                <a:solidFill>
                  <a:srgbClr val="00B050"/>
                </a:solidFill>
              </a:rPr>
              <a:t>informed consent</a:t>
            </a:r>
            <a:r>
              <a:rPr lang="en-US" dirty="0"/>
              <a:t>, which involves 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communication between a patient and their healthcare provider </a:t>
            </a:r>
            <a:r>
              <a:rPr lang="en-US" dirty="0"/>
              <a:t>that leads to an agreement or authorization for care, treatment, or services. 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2DB2352-AAE6-13D2-0449-6DC369133322}"/>
              </a:ext>
            </a:extLst>
          </p:cNvPr>
          <p:cNvSpPr/>
          <p:nvPr/>
        </p:nvSpPr>
        <p:spPr>
          <a:xfrm>
            <a:off x="3044371" y="515500"/>
            <a:ext cx="3055257" cy="13133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Autonomy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CBEF1A59-D5F0-A0E8-DE5E-DDB17755608A}"/>
              </a:ext>
            </a:extLst>
          </p:cNvPr>
          <p:cNvSpPr/>
          <p:nvPr/>
        </p:nvSpPr>
        <p:spPr>
          <a:xfrm>
            <a:off x="6414052" y="6215270"/>
            <a:ext cx="2588240" cy="50618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Longitudinal Integration</a:t>
            </a:r>
          </a:p>
        </p:txBody>
      </p:sp>
    </p:spTree>
    <p:extLst>
      <p:ext uri="{BB962C8B-B14F-4D97-AF65-F5344CB8AC3E}">
        <p14:creationId xmlns:p14="http://schemas.microsoft.com/office/powerpoint/2010/main" val="793615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1061" y="607707"/>
            <a:ext cx="8315739" cy="635760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1060" y="1412800"/>
            <a:ext cx="8315739" cy="449563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b="1" dirty="0"/>
              <a:t>You are a providing discharge instructions to a patient who has been hospitalized for heart failure. The patient has difficulty understanding the dietary restrictions related to sodium intake. How should you address this situation?</a:t>
            </a:r>
          </a:p>
          <a:p>
            <a:pPr marL="457200" indent="-457200">
              <a:buAutoNum type="alphaUcParenR"/>
            </a:pPr>
            <a:r>
              <a:rPr lang="en-US" sz="2200" dirty="0"/>
              <a:t>Provide the patient with a written handout about heart-healthy diets.</a:t>
            </a:r>
          </a:p>
          <a:p>
            <a:pPr marL="457200" indent="-457200">
              <a:buAutoNum type="alphaUcParenR"/>
            </a:pPr>
            <a:r>
              <a:rPr lang="en-US" sz="2200" dirty="0"/>
              <a:t>Repeat the instructions using medical terminology to reinforce understanding.</a:t>
            </a:r>
          </a:p>
          <a:p>
            <a:pPr marL="457200" indent="-457200">
              <a:buAutoNum type="alphaUcParenR"/>
            </a:pPr>
            <a:r>
              <a:rPr lang="en-US" sz="2200" dirty="0"/>
              <a:t>Use plain language and visual aids to explain the importance of limiting sodium intake.</a:t>
            </a:r>
          </a:p>
          <a:p>
            <a:pPr marL="457200" indent="-457200">
              <a:buAutoNum type="alphaUcParenR"/>
            </a:pPr>
            <a:r>
              <a:rPr lang="en-US" sz="2200" dirty="0"/>
              <a:t>Advise the patient to ask their primary care physician for clarification after discharge.</a:t>
            </a:r>
          </a:p>
          <a:p>
            <a:pPr marL="0" indent="0" algn="ctr">
              <a:buNone/>
            </a:pPr>
            <a:endParaRPr lang="en-US" sz="2200" b="1" dirty="0">
              <a:solidFill>
                <a:srgbClr val="FF0000"/>
              </a:solidFill>
            </a:endParaRPr>
          </a:p>
          <a:p>
            <a:pPr marL="457200" indent="-457200">
              <a:buAutoNum type="alphaUcParenR"/>
            </a:pP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782AAE-6186-7742-D0F2-A1E13657CACC}"/>
              </a:ext>
            </a:extLst>
          </p:cNvPr>
          <p:cNvSpPr txBox="1"/>
          <p:nvPr/>
        </p:nvSpPr>
        <p:spPr>
          <a:xfrm>
            <a:off x="3474719" y="5908432"/>
            <a:ext cx="25321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Answer: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892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2. During a routine check-up, a patient expresses confusion about the prescribed medication and its potential side effects. What is the best response?</a:t>
            </a:r>
          </a:p>
          <a:p>
            <a:pPr marL="0" indent="0">
              <a:buNone/>
            </a:pPr>
            <a:endParaRPr lang="en-US" sz="2200" dirty="0"/>
          </a:p>
          <a:p>
            <a:pPr marL="457200" indent="-457200">
              <a:buAutoNum type="alphaUcParenR"/>
            </a:pPr>
            <a:r>
              <a:rPr lang="en-US" sz="2200" dirty="0"/>
              <a:t>Provide the patient with a brief overview of the medication and encourage them to research it further.</a:t>
            </a:r>
          </a:p>
          <a:p>
            <a:pPr marL="457200" indent="-457200">
              <a:buAutoNum type="alphaUcParenR"/>
            </a:pPr>
            <a:r>
              <a:rPr lang="en-US" sz="2200" dirty="0"/>
              <a:t> Reassure the patient that the medication is safe and advise them to continue taking it as prescribed.</a:t>
            </a:r>
          </a:p>
          <a:p>
            <a:pPr marL="457200" indent="-457200">
              <a:buAutoNum type="alphaUcParenR"/>
            </a:pPr>
            <a:r>
              <a:rPr lang="en-US" sz="2200" dirty="0"/>
              <a:t>Explain the purpose of the medication, its potential side effects, and alternative treatment options using plain language.</a:t>
            </a:r>
          </a:p>
          <a:p>
            <a:pPr marL="457200" indent="-457200">
              <a:buAutoNum type="alphaUcParenR"/>
            </a:pPr>
            <a:r>
              <a:rPr lang="en-US" sz="2200" dirty="0"/>
              <a:t>Refer the patient to a pharmacist for detailed information about the medication.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BE658A-E91C-433F-CC54-F91830CD1B25}"/>
              </a:ext>
            </a:extLst>
          </p:cNvPr>
          <p:cNvSpPr txBox="1"/>
          <p:nvPr/>
        </p:nvSpPr>
        <p:spPr>
          <a:xfrm flipH="1">
            <a:off x="3756074" y="5910719"/>
            <a:ext cx="384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Answer: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175657"/>
            <a:ext cx="8186482" cy="517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3. What is an essential aspect of informational care during patient education sessions?</a:t>
            </a:r>
          </a:p>
          <a:p>
            <a:pPr marL="0" indent="0">
              <a:buNone/>
            </a:pPr>
            <a:endParaRPr lang="en-US" sz="2200" dirty="0"/>
          </a:p>
          <a:p>
            <a:pPr marL="457200" indent="-457200">
              <a:buAutoNum type="alphaUcParenR"/>
            </a:pPr>
            <a:r>
              <a:rPr lang="en-US" sz="2200" dirty="0"/>
              <a:t>Avoid answering patient questions to maintain authority</a:t>
            </a:r>
          </a:p>
          <a:p>
            <a:pPr marL="457200" indent="-457200">
              <a:buAutoNum type="alphaUcParenR" startAt="2"/>
            </a:pPr>
            <a:r>
              <a:rPr lang="en-US" sz="2200" dirty="0"/>
              <a:t>Provide irrelevant information to confuse the patient.</a:t>
            </a:r>
          </a:p>
          <a:p>
            <a:pPr marL="457200" indent="-457200">
              <a:buFont typeface="Arial" panose="020B0604020202020204" pitchFamily="34" charset="0"/>
              <a:buAutoNum type="alphaUcParenR" startAt="2"/>
            </a:pPr>
            <a:r>
              <a:rPr lang="en-US" sz="2200" dirty="0"/>
              <a:t>Rush through the information to save time</a:t>
            </a:r>
          </a:p>
          <a:p>
            <a:pPr marL="457200" indent="-457200">
              <a:buAutoNum type="alphaUcParenR" startAt="4"/>
            </a:pPr>
            <a:r>
              <a:rPr lang="en-US" sz="2200" dirty="0"/>
              <a:t>Tailor the information to meet the patient's needs and preferences.</a:t>
            </a:r>
          </a:p>
          <a:p>
            <a:pPr marL="0" indent="0">
              <a:buNone/>
            </a:pPr>
            <a:r>
              <a:rPr lang="en-US" sz="2200" dirty="0"/>
              <a:t>         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3AE067-8DC8-A10C-3444-EF620D6A0D53}"/>
              </a:ext>
            </a:extLst>
          </p:cNvPr>
          <p:cNvSpPr txBox="1"/>
          <p:nvPr/>
        </p:nvSpPr>
        <p:spPr>
          <a:xfrm>
            <a:off x="3530991" y="4754879"/>
            <a:ext cx="20820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Answer: 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630"/>
            <a:ext cx="8229600" cy="49795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4. What is the primary goal of informational care in healthcare services?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A) To maximize profits for healthcare providers.</a:t>
            </a:r>
          </a:p>
          <a:p>
            <a:pPr marL="0" indent="0">
              <a:buNone/>
            </a:pPr>
            <a:r>
              <a:rPr lang="en-US" sz="2200" dirty="0"/>
              <a:t>B) To provide accurate and understandable information to patients.</a:t>
            </a:r>
          </a:p>
          <a:p>
            <a:pPr marL="0" indent="0">
              <a:buNone/>
            </a:pPr>
            <a:r>
              <a:rPr lang="en-US" sz="2200" dirty="0"/>
              <a:t>C) To minimize patient interactions with healthcare providers.</a:t>
            </a:r>
          </a:p>
          <a:p>
            <a:pPr marL="0" indent="0">
              <a:buNone/>
            </a:pPr>
            <a:r>
              <a:rPr lang="en-US" sz="2200" dirty="0"/>
              <a:t>D) To prioritize speed and efficiency over patient understanding.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C6DC2B-A428-2144-3C3C-388C3214C362}"/>
              </a:ext>
            </a:extLst>
          </p:cNvPr>
          <p:cNvSpPr txBox="1"/>
          <p:nvPr/>
        </p:nvSpPr>
        <p:spPr>
          <a:xfrm>
            <a:off x="3179298" y="5022166"/>
            <a:ext cx="28416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125484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600"/>
            <a:ext cx="8229600" cy="5008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5. Why is it important for healthcare providers to engage in shared decision-making with patients?</a:t>
            </a:r>
          </a:p>
          <a:p>
            <a:pPr marL="0" indent="0">
              <a:buNone/>
            </a:pPr>
            <a:endParaRPr lang="en-US" sz="2200" dirty="0"/>
          </a:p>
          <a:p>
            <a:pPr marL="514350" indent="-514350">
              <a:buAutoNum type="alphaUcParenR"/>
            </a:pPr>
            <a:r>
              <a:rPr lang="en-US" sz="2200" dirty="0"/>
              <a:t>It saves time for healthcare providers.</a:t>
            </a:r>
          </a:p>
          <a:p>
            <a:pPr marL="514350" indent="-514350">
              <a:buAutoNum type="alphaUcParenR"/>
            </a:pPr>
            <a:r>
              <a:rPr lang="en-US" sz="2200" dirty="0"/>
              <a:t>It empowers patients to make informed choices about their care.</a:t>
            </a:r>
          </a:p>
          <a:p>
            <a:pPr marL="514350" indent="-514350">
              <a:buAutoNum type="alphaUcParenR"/>
            </a:pPr>
            <a:r>
              <a:rPr lang="en-US" sz="2200" dirty="0"/>
              <a:t>It ensures that healthcare providers have full control over treatment decisions.</a:t>
            </a:r>
          </a:p>
          <a:p>
            <a:pPr marL="514350" indent="-514350">
              <a:buAutoNum type="alphaUcParenR"/>
            </a:pPr>
            <a:r>
              <a:rPr lang="en-US" sz="2200" dirty="0"/>
              <a:t>It eliminates the need for patient education.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0841E1-5BDE-BD5A-58C5-2C1D1AF511D0}"/>
              </a:ext>
            </a:extLst>
          </p:cNvPr>
          <p:cNvSpPr txBox="1"/>
          <p:nvPr/>
        </p:nvSpPr>
        <p:spPr>
          <a:xfrm>
            <a:off x="3601329" y="4811150"/>
            <a:ext cx="19413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28130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AD8A4-DFBD-4376-B453-C385EA81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731836"/>
            <a:ext cx="8236226" cy="68580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References</a:t>
            </a:r>
            <a:endParaRPr lang="en-PK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5C2EA-1537-48EC-A704-3E37F7990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4" y="2093842"/>
            <a:ext cx="8236226" cy="4032321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Handbook of Behavioral sciences </a:t>
            </a:r>
            <a:r>
              <a:rPr lang="en-US" dirty="0"/>
              <a:t>by </a:t>
            </a:r>
            <a:r>
              <a:rPr lang="en-US" dirty="0" err="1"/>
              <a:t>Mowadat</a:t>
            </a:r>
            <a:r>
              <a:rPr lang="en-US" dirty="0"/>
              <a:t> </a:t>
            </a:r>
            <a:r>
              <a:rPr lang="en-US" dirty="0" err="1"/>
              <a:t>H.Rana</a:t>
            </a:r>
            <a:r>
              <a:rPr lang="en-US" dirty="0"/>
              <a:t>, third edition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919203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4">
                <a:lumMod val="60000"/>
                <a:lumOff val="40000"/>
              </a:schemeClr>
            </a:gs>
            <a:gs pos="79000">
              <a:schemeClr val="accent4">
                <a:lumMod val="20000"/>
                <a:lumOff val="80000"/>
              </a:schemeClr>
            </a:gs>
            <a:gs pos="22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40000"/>
                <a:lumOff val="60000"/>
              </a:schemeClr>
            </a:gs>
            <a:gs pos="39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52CD8-1B9B-F56F-A1DD-80CB3F4FD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86609"/>
            <a:ext cx="7772400" cy="1656521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4">
                    <a:lumMod val="50000"/>
                  </a:schemeClr>
                </a:solidFill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4F9947-F378-6032-99C4-E68E29207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810539"/>
            <a:ext cx="6400800" cy="828260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ioprmu@gmail.com</a:t>
            </a:r>
          </a:p>
        </p:txBody>
      </p:sp>
    </p:spTree>
    <p:extLst>
      <p:ext uri="{BB962C8B-B14F-4D97-AF65-F5344CB8AC3E}">
        <p14:creationId xmlns:p14="http://schemas.microsoft.com/office/powerpoint/2010/main" val="413148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662731"/>
              </p:ext>
            </p:extLst>
          </p:nvPr>
        </p:nvGraphicFramePr>
        <p:xfrm>
          <a:off x="5114755" y="1489774"/>
          <a:ext cx="3572045" cy="4129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12303"/>
            <a:ext cx="8229600" cy="93096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Motto 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Vision;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The Dream/Tomorrow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36177" y="1855303"/>
            <a:ext cx="5109883" cy="4728059"/>
          </a:xfrm>
        </p:spPr>
        <p:txBody>
          <a:bodyPr>
            <a:normAutofit/>
          </a:bodyPr>
          <a:lstStyle/>
          <a:p>
            <a:pPr lvl="0"/>
            <a:r>
              <a:rPr lang="en-US" sz="3000" dirty="0"/>
              <a:t>To impart evidence based research oriented medical education</a:t>
            </a:r>
          </a:p>
          <a:p>
            <a:pPr lvl="0"/>
            <a:r>
              <a:rPr lang="en-US" sz="3000" dirty="0"/>
              <a:t>To provide best possible patient care</a:t>
            </a:r>
          </a:p>
          <a:p>
            <a:pPr lvl="0"/>
            <a:r>
              <a:rPr lang="en-US" sz="3000" dirty="0"/>
              <a:t>To inculcate the values of mutual respect and ethical practice of medicine</a:t>
            </a:r>
          </a:p>
          <a:p>
            <a:pPr marL="0" indent="0">
              <a:buNone/>
            </a:pP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8283"/>
            <a:ext cx="5605670" cy="563491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995142"/>
              </p:ext>
            </p:extLst>
          </p:nvPr>
        </p:nvGraphicFramePr>
        <p:xfrm>
          <a:off x="5715000" y="923568"/>
          <a:ext cx="3362325" cy="56296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4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5169">
                <a:tc gridSpan="2">
                  <a:txBody>
                    <a:bodyPr/>
                    <a:lstStyle/>
                    <a:p>
                      <a:r>
                        <a:rPr lang="en-US" dirty="0"/>
                        <a:t>Prof Umar’s model of clinically oriented integrated</a:t>
                      </a:r>
                      <a:r>
                        <a:rPr lang="en-US" baseline="0" dirty="0"/>
                        <a:t>  Lecture</a:t>
                      </a:r>
                    </a:p>
                    <a:p>
                      <a:r>
                        <a:rPr lang="en-US" baseline="0" dirty="0"/>
                        <a:t>Third year MBBS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68">
                <a:tc>
                  <a:txBody>
                    <a:bodyPr/>
                    <a:lstStyle/>
                    <a:p>
                      <a:r>
                        <a:rPr lang="en-US" sz="1600" dirty="0"/>
                        <a:t>Core subject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9072">
                <a:tc>
                  <a:txBody>
                    <a:bodyPr/>
                    <a:lstStyle/>
                    <a:p>
                      <a:r>
                        <a:rPr lang="en-US" sz="1600" dirty="0"/>
                        <a:t>Horizontal integration </a:t>
                      </a:r>
                    </a:p>
                    <a:p>
                      <a:r>
                        <a:rPr lang="en-US" sz="1600" dirty="0"/>
                        <a:t>(</a:t>
                      </a:r>
                      <a:r>
                        <a:rPr lang="en-US" sz="1600" baseline="0" dirty="0"/>
                        <a:t> Same year subjects)</a:t>
                      </a:r>
                    </a:p>
                    <a:p>
                      <a:r>
                        <a:rPr lang="en-US" sz="1600" baseline="0" dirty="0"/>
                        <a:t>Anatomy, Biochemistry, Physiology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8742">
                <a:tc>
                  <a:txBody>
                    <a:bodyPr/>
                    <a:lstStyle/>
                    <a:p>
                      <a:r>
                        <a:rPr lang="en-US" sz="1600" dirty="0"/>
                        <a:t>Vertical Integration </a:t>
                      </a:r>
                    </a:p>
                    <a:p>
                      <a:r>
                        <a:rPr lang="en-US" sz="1600" dirty="0"/>
                        <a:t>(Basic sciences subjects of different years(Forensic Medicine,</a:t>
                      </a:r>
                      <a:r>
                        <a:rPr lang="en-US" sz="1600" baseline="0" dirty="0"/>
                        <a:t> Pharmacology, Community medicine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652">
                <a:tc>
                  <a:txBody>
                    <a:bodyPr/>
                    <a:lstStyle/>
                    <a:p>
                      <a:r>
                        <a:rPr lang="en-US" sz="1600" dirty="0"/>
                        <a:t>Vertical Integration </a:t>
                      </a:r>
                    </a:p>
                    <a:p>
                      <a:r>
                        <a:rPr lang="en-US" sz="1600" dirty="0"/>
                        <a:t>Clinical Subjects</a:t>
                      </a:r>
                      <a:r>
                        <a:rPr lang="en-US" sz="1600" baseline="0" dirty="0"/>
                        <a:t> (Medicine, Surgery, Gynae/</a:t>
                      </a:r>
                      <a:r>
                        <a:rPr lang="en-US" sz="1600" baseline="0" dirty="0" err="1"/>
                        <a:t>Obs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etc</a:t>
                      </a:r>
                      <a:r>
                        <a:rPr lang="en-US" sz="1600" baseline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2697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Longitudinal/ ongoing integration ( Bioethics, Research, Artificial Intelligence, Family Medicine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r>
                        <a:rPr lang="en-US" dirty="0"/>
                        <a:t>1</a:t>
                      </a:r>
                      <a:r>
                        <a:rPr lang="en-US"/>
                        <a:t>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6972"/>
            <a:ext cx="8229600" cy="971151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7030A0"/>
                </a:solidFill>
              </a:rPr>
            </a:br>
            <a:r>
              <a:rPr lang="en-GB" b="1" dirty="0">
                <a:solidFill>
                  <a:srgbClr val="7030A0"/>
                </a:solidFill>
              </a:rPr>
              <a:t>Learning</a:t>
            </a:r>
            <a:r>
              <a:rPr lang="en-GB" b="1" dirty="0"/>
              <a:t> </a:t>
            </a:r>
            <a:r>
              <a:rPr lang="en-GB" b="1" dirty="0">
                <a:solidFill>
                  <a:srgbClr val="7030A0"/>
                </a:solidFill>
              </a:rPr>
              <a:t>objectives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2124222"/>
            <a:ext cx="8363243" cy="4290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At the end of the session students should be able to</a:t>
            </a:r>
          </a:p>
          <a:p>
            <a:r>
              <a:rPr lang="en-US" sz="2800" dirty="0"/>
              <a:t>Define the informational care and its significance in healthcare delivery</a:t>
            </a:r>
          </a:p>
          <a:p>
            <a:r>
              <a:rPr lang="en-US" sz="2800" dirty="0"/>
              <a:t>Give a comprehensive explanation of seven steps of informational care regarding the three “Ds”</a:t>
            </a:r>
          </a:p>
          <a:p>
            <a:r>
              <a:rPr lang="en-US" sz="2800" dirty="0"/>
              <a:t>Provide informational care in clinical settings on the clinical issues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266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842"/>
            <a:ext cx="7825409" cy="847795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What is Informational care?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24" y="1944338"/>
            <a:ext cx="7989752" cy="4343820"/>
          </a:xfrm>
        </p:spPr>
        <p:txBody>
          <a:bodyPr>
            <a:noAutofit/>
          </a:bodyPr>
          <a:lstStyle/>
          <a:p>
            <a:pPr algn="just"/>
            <a:r>
              <a:rPr lang="en-US" sz="2600" dirty="0"/>
              <a:t>The process of providing individuals with </a:t>
            </a:r>
            <a:r>
              <a:rPr lang="en-US" sz="2600" dirty="0">
                <a:solidFill>
                  <a:srgbClr val="FF0000"/>
                </a:solidFill>
              </a:rPr>
              <a:t>relevant</a:t>
            </a:r>
            <a:r>
              <a:rPr lang="en-US" sz="2600" dirty="0"/>
              <a:t>, </a:t>
            </a:r>
            <a:r>
              <a:rPr lang="en-US" sz="2600" dirty="0">
                <a:solidFill>
                  <a:srgbClr val="00B050"/>
                </a:solidFill>
              </a:rPr>
              <a:t>evidence-based</a:t>
            </a:r>
            <a:r>
              <a:rPr lang="en-US" sz="2600" dirty="0"/>
              <a:t>, and comprehensible information to enhance their </a:t>
            </a:r>
            <a:r>
              <a:rPr lang="en-US" sz="2600" dirty="0">
                <a:solidFill>
                  <a:srgbClr val="C00000"/>
                </a:solidFill>
              </a:rPr>
              <a:t>understanding</a:t>
            </a:r>
            <a:r>
              <a:rPr lang="en-US" sz="2600" dirty="0"/>
              <a:t> of health-related issues, encourage informed decision-making.</a:t>
            </a:r>
          </a:p>
          <a:p>
            <a:pPr algn="just"/>
            <a:r>
              <a:rPr lang="en-US" sz="2600" dirty="0"/>
              <a:t>It promotes behaviors that improve physical and mental well-being.</a:t>
            </a:r>
          </a:p>
          <a:p>
            <a:pPr algn="just"/>
            <a:r>
              <a:rPr lang="en-US" sz="2600" dirty="0"/>
              <a:t> It focuses on addressing cognitive and educational needs to empower individuals to take control of their health</a:t>
            </a:r>
          </a:p>
          <a:p>
            <a:pPr marL="0" indent="0" algn="just">
              <a:buNone/>
            </a:pPr>
            <a:endParaRPr lang="en-US" sz="15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US" sz="1500" dirty="0">
                <a:solidFill>
                  <a:srgbClr val="0070C0"/>
                </a:solidFill>
              </a:rPr>
              <a:t>Source: World Health Organization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2277" y="6248401"/>
            <a:ext cx="2093845" cy="45719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Concept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76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What is Informational care in Health Settings?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332" y="1969477"/>
            <a:ext cx="8417335" cy="4206976"/>
          </a:xfrm>
        </p:spPr>
        <p:txBody>
          <a:bodyPr>
            <a:normAutofit/>
          </a:bodyPr>
          <a:lstStyle/>
          <a:p>
            <a:r>
              <a:rPr lang="en-US" dirty="0"/>
              <a:t>It is the </a:t>
            </a:r>
            <a:r>
              <a:rPr lang="en-US" dirty="0">
                <a:solidFill>
                  <a:srgbClr val="FF0000"/>
                </a:solidFill>
              </a:rPr>
              <a:t>provision of information</a:t>
            </a:r>
            <a:r>
              <a:rPr lang="en-US" dirty="0"/>
              <a:t> to patients using principles of communication regarding    </a:t>
            </a:r>
            <a:r>
              <a:rPr lang="en-US" b="1" dirty="0">
                <a:solidFill>
                  <a:srgbClr val="C00000"/>
                </a:solidFill>
              </a:rPr>
              <a:t>3 D’s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DISEASE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00B050"/>
                </a:solidFill>
              </a:rPr>
              <a:t>DRUGS</a:t>
            </a:r>
            <a:r>
              <a:rPr lang="en-US" dirty="0"/>
              <a:t> 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DOCTORS</a:t>
            </a: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14861" y="6360069"/>
            <a:ext cx="1965730" cy="37308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Concept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144"/>
            <a:ext cx="8229600" cy="1143000"/>
          </a:xfrm>
        </p:spPr>
        <p:txBody>
          <a:bodyPr/>
          <a:lstStyle/>
          <a:p>
            <a:r>
              <a:rPr lang="en-US" sz="4400" b="1" dirty="0">
                <a:solidFill>
                  <a:srgbClr val="7030A0"/>
                </a:solidFill>
              </a:rPr>
              <a:t>Objectives of Informational Care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8" y="1640806"/>
            <a:ext cx="8041341" cy="4663053"/>
          </a:xfrm>
        </p:spPr>
        <p:txBody>
          <a:bodyPr>
            <a:normAutofit/>
          </a:bodyPr>
          <a:lstStyle/>
          <a:p>
            <a:pPr algn="just"/>
            <a:r>
              <a:rPr lang="en-US" sz="3000" dirty="0">
                <a:solidFill>
                  <a:srgbClr val="C00000"/>
                </a:solidFill>
              </a:rPr>
              <a:t>Fills the gap </a:t>
            </a:r>
            <a:r>
              <a:rPr lang="en-US" sz="3000" dirty="0"/>
              <a:t>in patient’s knowledge and understanding.</a:t>
            </a:r>
          </a:p>
          <a:p>
            <a:pPr algn="just"/>
            <a:r>
              <a:rPr lang="en-US" sz="3000" dirty="0"/>
              <a:t>Uses language that </a:t>
            </a:r>
            <a:r>
              <a:rPr lang="en-US" sz="3000" dirty="0">
                <a:solidFill>
                  <a:srgbClr val="00B050"/>
                </a:solidFill>
              </a:rPr>
              <a:t>patient can understand</a:t>
            </a:r>
          </a:p>
          <a:p>
            <a:pPr algn="just"/>
            <a:r>
              <a:rPr lang="en-US" sz="3000" dirty="0">
                <a:solidFill>
                  <a:srgbClr val="C00000"/>
                </a:solidFill>
              </a:rPr>
              <a:t>Must be tailored </a:t>
            </a:r>
            <a:r>
              <a:rPr lang="en-US" sz="3000" dirty="0"/>
              <a:t>to the needs of the patient, stage of illness.</a:t>
            </a:r>
          </a:p>
          <a:p>
            <a:pPr algn="just"/>
            <a:r>
              <a:rPr lang="en-US" sz="3000" dirty="0"/>
              <a:t>Meant to </a:t>
            </a:r>
            <a:r>
              <a:rPr lang="en-US" sz="3000" dirty="0">
                <a:solidFill>
                  <a:srgbClr val="0070C0"/>
                </a:solidFill>
              </a:rPr>
              <a:t>relieve</a:t>
            </a:r>
            <a:r>
              <a:rPr lang="en-US" sz="3000" dirty="0"/>
              <a:t> the uncertainty and distress of the patient. </a:t>
            </a:r>
          </a:p>
          <a:p>
            <a:pPr algn="just"/>
            <a:r>
              <a:rPr lang="en-US" sz="3000" dirty="0"/>
              <a:t>Questions that bother the patient the most must be </a:t>
            </a:r>
            <a:r>
              <a:rPr lang="en-US" sz="3000" dirty="0">
                <a:solidFill>
                  <a:srgbClr val="FF0000"/>
                </a:solidFill>
              </a:rPr>
              <a:t>addressed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5529" y="6303859"/>
            <a:ext cx="2171701" cy="38267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Concept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4C323-ADFC-F0B1-4C95-4BB710F77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4400" b="1" dirty="0">
                <a:solidFill>
                  <a:srgbClr val="7030A0"/>
                </a:solidFill>
              </a:rPr>
              <a:t>Importance of informational care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BB158-1374-9004-1071-F1791F602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66425"/>
            <a:ext cx="8229600" cy="3959738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Empowers patient </a:t>
            </a:r>
            <a:r>
              <a:rPr lang="en-US" sz="3200" dirty="0"/>
              <a:t>to make informed decisions about their health</a:t>
            </a:r>
          </a:p>
          <a:p>
            <a:r>
              <a:rPr lang="en-US" sz="3200" dirty="0"/>
              <a:t>Build </a:t>
            </a:r>
            <a:r>
              <a:rPr lang="en-US" sz="3200" dirty="0">
                <a:solidFill>
                  <a:srgbClr val="FF0000"/>
                </a:solidFill>
              </a:rPr>
              <a:t>patients trust </a:t>
            </a:r>
            <a:r>
              <a:rPr lang="en-US" sz="3200" dirty="0"/>
              <a:t>in healthcare workers</a:t>
            </a:r>
          </a:p>
          <a:p>
            <a:r>
              <a:rPr lang="en-US" sz="3200" dirty="0">
                <a:solidFill>
                  <a:srgbClr val="FF0000"/>
                </a:solidFill>
              </a:rPr>
              <a:t>Enhances adherence </a:t>
            </a:r>
            <a:r>
              <a:rPr lang="en-US" sz="3200" dirty="0"/>
              <a:t>to the treatment plan</a:t>
            </a:r>
          </a:p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19B9641-E4F6-18C9-8FDF-504A3A5FF6B2}"/>
              </a:ext>
            </a:extLst>
          </p:cNvPr>
          <p:cNvSpPr/>
          <p:nvPr/>
        </p:nvSpPr>
        <p:spPr>
          <a:xfrm>
            <a:off x="185529" y="6303859"/>
            <a:ext cx="2171701" cy="38267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3575086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</TotalTime>
  <Words>1261</Words>
  <Application>Microsoft Office PowerPoint</Application>
  <PresentationFormat>On-screen Show (4:3)</PresentationFormat>
  <Paragraphs>181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Calibri</vt:lpstr>
      <vt:lpstr>Times New Roman</vt:lpstr>
      <vt:lpstr>Office Theme</vt:lpstr>
      <vt:lpstr>PowerPoint Presentation</vt:lpstr>
      <vt:lpstr>Informational Care</vt:lpstr>
      <vt:lpstr>Motto Vision; The Dream/Tomorrow</vt:lpstr>
      <vt:lpstr>PowerPoint Presentation</vt:lpstr>
      <vt:lpstr> Learning objectives </vt:lpstr>
      <vt:lpstr>What is Informational care?</vt:lpstr>
      <vt:lpstr>What is Informational care in Health Settings?</vt:lpstr>
      <vt:lpstr>Objectives of Informational Care</vt:lpstr>
      <vt:lpstr>Importance of informational care</vt:lpstr>
      <vt:lpstr>Parts of Brain involved </vt:lpstr>
      <vt:lpstr>Information on information processing: An in depth look at cognition and information processing theory, by Jared Griffin, Wordpress.com 2011</vt:lpstr>
      <vt:lpstr>Scenario</vt:lpstr>
      <vt:lpstr>Seven Essentials of Informational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MCQs</vt:lpstr>
      <vt:lpstr>PowerPoint Presentation</vt:lpstr>
      <vt:lpstr>PowerPoint Presentation</vt:lpstr>
      <vt:lpstr>PowerPoint Presentation</vt:lpstr>
      <vt:lpstr>PowerPoint Presentation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</dc:title>
  <dc:creator>SARMAD</dc:creator>
  <cp:lastModifiedBy>Kainat Mirza</cp:lastModifiedBy>
  <cp:revision>166</cp:revision>
  <dcterms:created xsi:type="dcterms:W3CDTF">2018-12-27T13:04:00Z</dcterms:created>
  <dcterms:modified xsi:type="dcterms:W3CDTF">2025-02-14T10:30:32Z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FA949C85846A4FA89155DC9D35B92F66</vt:lpwstr>
  </property>
  <property fmtid="{D5CDD505-2E9C-101B-9397-08002B2CF9AE}" pid="3" name="KSOProductBuildVer">
    <vt:lpwstr>1033-11.2.0.11440</vt:lpwstr>
  </property>
</Properties>
</file>