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 id="2147483732" r:id="rId2"/>
  </p:sldMasterIdLst>
  <p:notesMasterIdLst>
    <p:notesMasterId r:id="rId37"/>
  </p:notesMasterIdLst>
  <p:handoutMasterIdLst>
    <p:handoutMasterId r:id="rId38"/>
  </p:handoutMasterIdLst>
  <p:sldIdLst>
    <p:sldId id="340" r:id="rId3"/>
    <p:sldId id="374" r:id="rId4"/>
    <p:sldId id="405" r:id="rId5"/>
    <p:sldId id="496" r:id="rId6"/>
    <p:sldId id="419" r:id="rId7"/>
    <p:sldId id="542" r:id="rId8"/>
    <p:sldId id="549" r:id="rId9"/>
    <p:sldId id="554" r:id="rId10"/>
    <p:sldId id="544" r:id="rId11"/>
    <p:sldId id="545" r:id="rId12"/>
    <p:sldId id="546" r:id="rId13"/>
    <p:sldId id="603" r:id="rId14"/>
    <p:sldId id="583" r:id="rId15"/>
    <p:sldId id="610" r:id="rId16"/>
    <p:sldId id="570" r:id="rId17"/>
    <p:sldId id="566" r:id="rId18"/>
    <p:sldId id="568" r:id="rId19"/>
    <p:sldId id="569" r:id="rId20"/>
    <p:sldId id="571" r:id="rId21"/>
    <p:sldId id="572" r:id="rId22"/>
    <p:sldId id="573" r:id="rId23"/>
    <p:sldId id="574" r:id="rId24"/>
    <p:sldId id="575" r:id="rId25"/>
    <p:sldId id="576" r:id="rId26"/>
    <p:sldId id="577" r:id="rId27"/>
    <p:sldId id="582" r:id="rId28"/>
    <p:sldId id="585" r:id="rId29"/>
    <p:sldId id="589" r:id="rId30"/>
    <p:sldId id="541" r:id="rId31"/>
    <p:sldId id="604" r:id="rId32"/>
    <p:sldId id="605" r:id="rId33"/>
    <p:sldId id="606" r:id="rId34"/>
    <p:sldId id="608" r:id="rId35"/>
    <p:sldId id="41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91344" autoAdjust="0"/>
  </p:normalViewPr>
  <p:slideViewPr>
    <p:cSldViewPr>
      <p:cViewPr varScale="1">
        <p:scale>
          <a:sx n="66" d="100"/>
          <a:sy n="66" d="100"/>
        </p:scale>
        <p:origin x="1278" y="72"/>
      </p:cViewPr>
      <p:guideLst>
        <p:guide orient="horz" pos="2160"/>
        <p:guide pos="2880"/>
      </p:guideLst>
    </p:cSldViewPr>
  </p:slideViewPr>
  <p:notesTextViewPr>
    <p:cViewPr>
      <p:scale>
        <a:sx n="1" d="1"/>
        <a:sy n="1" d="1"/>
      </p:scale>
      <p:origin x="0" y="0"/>
    </p:cViewPr>
  </p:notesTextViewPr>
  <p:sorterViewPr>
    <p:cViewPr>
      <p:scale>
        <a:sx n="100" d="100"/>
        <a:sy n="100" d="100"/>
      </p:scale>
      <p:origin x="0" y="-6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FDF59-6E65-48A0-9A7F-BE02800D3584}"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78D2A1A-C929-4946-9E56-8BA84F079B25}">
      <dgm:prSet phldrT="[Text]"/>
      <dgm:spPr/>
      <dgm:t>
        <a:bodyPr/>
        <a:lstStyle/>
        <a:p>
          <a:r>
            <a:rPr lang="en-US" dirty="0"/>
            <a:t>Broader Area</a:t>
          </a:r>
        </a:p>
      </dgm:t>
    </dgm:pt>
    <dgm:pt modelId="{02579BBA-6295-4543-916B-4FBC8F5B1BD7}" type="parTrans" cxnId="{FBA598B4-7284-405C-A9DB-B48A3195AF4D}">
      <dgm:prSet/>
      <dgm:spPr/>
      <dgm:t>
        <a:bodyPr/>
        <a:lstStyle/>
        <a:p>
          <a:endParaRPr lang="en-US"/>
        </a:p>
      </dgm:t>
    </dgm:pt>
    <dgm:pt modelId="{4AFCABD9-26BD-4F95-A57F-9BDCFF3B6262}" type="sibTrans" cxnId="{FBA598B4-7284-405C-A9DB-B48A3195AF4D}">
      <dgm:prSet/>
      <dgm:spPr/>
      <dgm:t>
        <a:bodyPr/>
        <a:lstStyle/>
        <a:p>
          <a:endParaRPr lang="en-US"/>
        </a:p>
      </dgm:t>
    </dgm:pt>
    <dgm:pt modelId="{52321873-608D-4700-9911-4C12ECD28846}">
      <dgm:prSet phldrT="[Text]"/>
      <dgm:spPr/>
      <dgm:t>
        <a:bodyPr/>
        <a:lstStyle/>
        <a:p>
          <a:r>
            <a:rPr lang="en-US" dirty="0"/>
            <a:t>Broader Area</a:t>
          </a:r>
        </a:p>
      </dgm:t>
    </dgm:pt>
    <dgm:pt modelId="{485070D2-68D6-4828-BC87-68CF8CAF12DE}" type="parTrans" cxnId="{59A8420E-044F-4548-85C0-EC55136BC3DD}">
      <dgm:prSet/>
      <dgm:spPr/>
      <dgm:t>
        <a:bodyPr/>
        <a:lstStyle/>
        <a:p>
          <a:endParaRPr lang="en-US"/>
        </a:p>
      </dgm:t>
    </dgm:pt>
    <dgm:pt modelId="{94518B32-634F-48D8-AE4C-2AFFA5EB95E6}" type="sibTrans" cxnId="{59A8420E-044F-4548-85C0-EC55136BC3DD}">
      <dgm:prSet/>
      <dgm:spPr/>
      <dgm:t>
        <a:bodyPr/>
        <a:lstStyle/>
        <a:p>
          <a:endParaRPr lang="en-US"/>
        </a:p>
      </dgm:t>
    </dgm:pt>
    <dgm:pt modelId="{8804D10E-022C-4F21-9585-BD825139C03D}">
      <dgm:prSet phldrT="[Text]"/>
      <dgm:spPr/>
      <dgm:t>
        <a:bodyPr/>
        <a:lstStyle/>
        <a:p>
          <a:r>
            <a:rPr lang="en-US" dirty="0"/>
            <a:t>Broader Area</a:t>
          </a:r>
        </a:p>
      </dgm:t>
    </dgm:pt>
    <dgm:pt modelId="{44CFA606-A752-435C-A77B-5FAECD2A178C}" type="parTrans" cxnId="{C9CD2EEB-E406-4C7B-A928-DF00D52630B7}">
      <dgm:prSet/>
      <dgm:spPr/>
      <dgm:t>
        <a:bodyPr/>
        <a:lstStyle/>
        <a:p>
          <a:endParaRPr lang="en-US"/>
        </a:p>
      </dgm:t>
    </dgm:pt>
    <dgm:pt modelId="{B4E8A895-94FE-4BF1-9AB0-58A7CF09C28D}" type="sibTrans" cxnId="{C9CD2EEB-E406-4C7B-A928-DF00D52630B7}">
      <dgm:prSet/>
      <dgm:spPr/>
      <dgm:t>
        <a:bodyPr/>
        <a:lstStyle/>
        <a:p>
          <a:endParaRPr lang="en-US"/>
        </a:p>
      </dgm:t>
    </dgm:pt>
    <dgm:pt modelId="{20D02F72-44B3-4AC8-92B4-7C7ADD3D213E}">
      <dgm:prSet phldrT="[Text]"/>
      <dgm:spPr>
        <a:solidFill>
          <a:schemeClr val="accent4">
            <a:lumMod val="40000"/>
            <a:lumOff val="60000"/>
          </a:schemeClr>
        </a:solidFill>
      </dgm:spPr>
      <dgm:t>
        <a:bodyPr/>
        <a:lstStyle/>
        <a:p>
          <a:r>
            <a:rPr lang="en-US" dirty="0"/>
            <a:t>Specific Area</a:t>
          </a:r>
        </a:p>
      </dgm:t>
    </dgm:pt>
    <dgm:pt modelId="{F0EF04A8-65C2-480C-8F29-D59FCD1225CA}" type="parTrans" cxnId="{E9986C94-4EC3-4E81-9702-9D857EC3FAA0}">
      <dgm:prSet/>
      <dgm:spPr/>
      <dgm:t>
        <a:bodyPr/>
        <a:lstStyle/>
        <a:p>
          <a:endParaRPr lang="en-US"/>
        </a:p>
      </dgm:t>
    </dgm:pt>
    <dgm:pt modelId="{00A7501A-D02F-4367-8355-5D7E1A0DC62F}" type="sibTrans" cxnId="{E9986C94-4EC3-4E81-9702-9D857EC3FAA0}">
      <dgm:prSet/>
      <dgm:spPr/>
      <dgm:t>
        <a:bodyPr/>
        <a:lstStyle/>
        <a:p>
          <a:endParaRPr lang="en-US"/>
        </a:p>
      </dgm:t>
    </dgm:pt>
    <dgm:pt modelId="{44E607E5-0C27-419F-809B-F9AC07380FAA}">
      <dgm:prSet/>
      <dgm:spPr/>
    </dgm:pt>
    <dgm:pt modelId="{BAB6974F-89C6-4447-8C86-1A25B23DBDDA}" type="parTrans" cxnId="{839CCD1C-2E00-4708-BE81-1E2CB38861A2}">
      <dgm:prSet/>
      <dgm:spPr/>
      <dgm:t>
        <a:bodyPr/>
        <a:lstStyle/>
        <a:p>
          <a:endParaRPr lang="en-US"/>
        </a:p>
      </dgm:t>
    </dgm:pt>
    <dgm:pt modelId="{CC9B3778-7792-4987-A267-B5658CB92BCC}" type="sibTrans" cxnId="{839CCD1C-2E00-4708-BE81-1E2CB38861A2}">
      <dgm:prSet/>
      <dgm:spPr/>
      <dgm:t>
        <a:bodyPr/>
        <a:lstStyle/>
        <a:p>
          <a:endParaRPr lang="en-US"/>
        </a:p>
      </dgm:t>
    </dgm:pt>
    <dgm:pt modelId="{FC95E28E-450B-4C4E-9D7E-5F8BC7656322}" type="pres">
      <dgm:prSet presAssocID="{14EFDF59-6E65-48A0-9A7F-BE02800D3584}" presName="Name0" presStyleCnt="0">
        <dgm:presLayoutVars>
          <dgm:chMax val="4"/>
          <dgm:resizeHandles val="exact"/>
        </dgm:presLayoutVars>
      </dgm:prSet>
      <dgm:spPr/>
    </dgm:pt>
    <dgm:pt modelId="{579B4F9F-FBC5-42D4-B574-9352BCB9E74A}" type="pres">
      <dgm:prSet presAssocID="{14EFDF59-6E65-48A0-9A7F-BE02800D3584}" presName="ellipse" presStyleLbl="trBgShp" presStyleIdx="0" presStyleCnt="1" custScaleX="138155" custScaleY="154030" custLinFactNeighborX="-895" custLinFactNeighborY="-36443"/>
      <dgm:spPr/>
    </dgm:pt>
    <dgm:pt modelId="{7D5798AC-B09C-4F82-9F4D-3EAA7DCF93C3}" type="pres">
      <dgm:prSet presAssocID="{14EFDF59-6E65-48A0-9A7F-BE02800D3584}" presName="arrow1" presStyleLbl="fgShp" presStyleIdx="0" presStyleCnt="1" custScaleX="67346" custScaleY="117463" custLinFactY="65832" custLinFactNeighborX="-7143" custLinFactNeighborY="100000"/>
      <dgm:spPr/>
    </dgm:pt>
    <dgm:pt modelId="{186DD375-2786-4CDB-B5ED-440992DB9EE5}" type="pres">
      <dgm:prSet presAssocID="{14EFDF59-6E65-48A0-9A7F-BE02800D3584}" presName="rectangle" presStyleLbl="revTx" presStyleIdx="0" presStyleCnt="1" custLinFactY="11620" custLinFactNeighborX="4082" custLinFactNeighborY="100000">
        <dgm:presLayoutVars>
          <dgm:bulletEnabled val="1"/>
        </dgm:presLayoutVars>
      </dgm:prSet>
      <dgm:spPr/>
    </dgm:pt>
    <dgm:pt modelId="{A97CA57A-6EF6-4ED3-9075-A9E1DAEE78D9}" type="pres">
      <dgm:prSet presAssocID="{52321873-608D-4700-9911-4C12ECD28846}" presName="item1" presStyleLbl="node1" presStyleIdx="0" presStyleCnt="3">
        <dgm:presLayoutVars>
          <dgm:bulletEnabled val="1"/>
        </dgm:presLayoutVars>
      </dgm:prSet>
      <dgm:spPr/>
    </dgm:pt>
    <dgm:pt modelId="{1F0A3EFA-9CE6-4CA8-9801-FDCB82E459AB}" type="pres">
      <dgm:prSet presAssocID="{8804D10E-022C-4F21-9585-BD825139C03D}" presName="item2" presStyleLbl="node1" presStyleIdx="1" presStyleCnt="3" custScaleX="147412" custScaleY="137147" custLinFactX="21212" custLinFactNeighborX="100000" custLinFactNeighborY="-22403">
        <dgm:presLayoutVars>
          <dgm:bulletEnabled val="1"/>
        </dgm:presLayoutVars>
      </dgm:prSet>
      <dgm:spPr/>
    </dgm:pt>
    <dgm:pt modelId="{E60F3C90-42A1-4E26-BFC5-2D9CAADDD0AA}" type="pres">
      <dgm:prSet presAssocID="{20D02F72-44B3-4AC8-92B4-7C7ADD3D213E}" presName="item3" presStyleLbl="node1" presStyleIdx="2" presStyleCnt="3" custScaleX="133767" custScaleY="138302" custLinFactX="-21600" custLinFactNeighborX="-100000" custLinFactNeighborY="-54317">
        <dgm:presLayoutVars>
          <dgm:bulletEnabled val="1"/>
        </dgm:presLayoutVars>
      </dgm:prSet>
      <dgm:spPr/>
    </dgm:pt>
    <dgm:pt modelId="{63D053FE-D1FE-4571-B3D8-F7EF761C19F8}" type="pres">
      <dgm:prSet presAssocID="{14EFDF59-6E65-48A0-9A7F-BE02800D3584}" presName="funnel" presStyleLbl="trAlignAcc1" presStyleIdx="0" presStyleCnt="1" custScaleX="142857" custScaleY="140448" custLinFactNeighborX="-1948" custLinFactNeighborY="-3319"/>
      <dgm:spPr>
        <a:solidFill>
          <a:schemeClr val="tx2">
            <a:lumMod val="40000"/>
            <a:lumOff val="60000"/>
            <a:alpha val="40000"/>
          </a:schemeClr>
        </a:solidFill>
      </dgm:spPr>
    </dgm:pt>
  </dgm:ptLst>
  <dgm:cxnLst>
    <dgm:cxn modelId="{D6D5E203-3E47-43AB-910D-EAB19294C786}" type="presOf" srcId="{14EFDF59-6E65-48A0-9A7F-BE02800D3584}" destId="{FC95E28E-450B-4C4E-9D7E-5F8BC7656322}" srcOrd="0" destOrd="0" presId="urn:microsoft.com/office/officeart/2005/8/layout/funnel1"/>
    <dgm:cxn modelId="{59A8420E-044F-4548-85C0-EC55136BC3DD}" srcId="{14EFDF59-6E65-48A0-9A7F-BE02800D3584}" destId="{52321873-608D-4700-9911-4C12ECD28846}" srcOrd="1" destOrd="0" parTransId="{485070D2-68D6-4828-BC87-68CF8CAF12DE}" sibTransId="{94518B32-634F-48D8-AE4C-2AFFA5EB95E6}"/>
    <dgm:cxn modelId="{F042810F-16D8-4255-B5CF-B0657527C5C6}" type="presOf" srcId="{52321873-608D-4700-9911-4C12ECD28846}" destId="{1F0A3EFA-9CE6-4CA8-9801-FDCB82E459AB}" srcOrd="0" destOrd="0" presId="urn:microsoft.com/office/officeart/2005/8/layout/funnel1"/>
    <dgm:cxn modelId="{839CCD1C-2E00-4708-BE81-1E2CB38861A2}" srcId="{14EFDF59-6E65-48A0-9A7F-BE02800D3584}" destId="{44E607E5-0C27-419F-809B-F9AC07380FAA}" srcOrd="4" destOrd="0" parTransId="{BAB6974F-89C6-4447-8C86-1A25B23DBDDA}" sibTransId="{CC9B3778-7792-4987-A267-B5658CB92BCC}"/>
    <dgm:cxn modelId="{F76F733A-CA10-4542-BF33-61E96686CA89}" type="presOf" srcId="{20D02F72-44B3-4AC8-92B4-7C7ADD3D213E}" destId="{186DD375-2786-4CDB-B5ED-440992DB9EE5}" srcOrd="0" destOrd="0" presId="urn:microsoft.com/office/officeart/2005/8/layout/funnel1"/>
    <dgm:cxn modelId="{E9986C94-4EC3-4E81-9702-9D857EC3FAA0}" srcId="{14EFDF59-6E65-48A0-9A7F-BE02800D3584}" destId="{20D02F72-44B3-4AC8-92B4-7C7ADD3D213E}" srcOrd="3" destOrd="0" parTransId="{F0EF04A8-65C2-480C-8F29-D59FCD1225CA}" sibTransId="{00A7501A-D02F-4367-8355-5D7E1A0DC62F}"/>
    <dgm:cxn modelId="{FBA598B4-7284-405C-A9DB-B48A3195AF4D}" srcId="{14EFDF59-6E65-48A0-9A7F-BE02800D3584}" destId="{A78D2A1A-C929-4946-9E56-8BA84F079B25}" srcOrd="0" destOrd="0" parTransId="{02579BBA-6295-4543-916B-4FBC8F5B1BD7}" sibTransId="{4AFCABD9-26BD-4F95-A57F-9BDCFF3B6262}"/>
    <dgm:cxn modelId="{5FBDD9D6-28B5-4FB7-86AC-084D59EBADDD}" type="presOf" srcId="{A78D2A1A-C929-4946-9E56-8BA84F079B25}" destId="{E60F3C90-42A1-4E26-BFC5-2D9CAADDD0AA}" srcOrd="0" destOrd="0" presId="urn:microsoft.com/office/officeart/2005/8/layout/funnel1"/>
    <dgm:cxn modelId="{C9CD2EEB-E406-4C7B-A928-DF00D52630B7}" srcId="{14EFDF59-6E65-48A0-9A7F-BE02800D3584}" destId="{8804D10E-022C-4F21-9585-BD825139C03D}" srcOrd="2" destOrd="0" parTransId="{44CFA606-A752-435C-A77B-5FAECD2A178C}" sibTransId="{B4E8A895-94FE-4BF1-9AB0-58A7CF09C28D}"/>
    <dgm:cxn modelId="{629F79FA-1CBD-470D-80C8-5C8C829DCAF1}" type="presOf" srcId="{8804D10E-022C-4F21-9585-BD825139C03D}" destId="{A97CA57A-6EF6-4ED3-9075-A9E1DAEE78D9}" srcOrd="0" destOrd="0" presId="urn:microsoft.com/office/officeart/2005/8/layout/funnel1"/>
    <dgm:cxn modelId="{99576251-5EE5-41FA-98B8-668E5DDE09D4}" type="presParOf" srcId="{FC95E28E-450B-4C4E-9D7E-5F8BC7656322}" destId="{579B4F9F-FBC5-42D4-B574-9352BCB9E74A}" srcOrd="0" destOrd="0" presId="urn:microsoft.com/office/officeart/2005/8/layout/funnel1"/>
    <dgm:cxn modelId="{15E18690-06A5-452A-81E2-AF050580C10B}" type="presParOf" srcId="{FC95E28E-450B-4C4E-9D7E-5F8BC7656322}" destId="{7D5798AC-B09C-4F82-9F4D-3EAA7DCF93C3}" srcOrd="1" destOrd="0" presId="urn:microsoft.com/office/officeart/2005/8/layout/funnel1"/>
    <dgm:cxn modelId="{704E9A56-7E26-4857-B85A-9075EF7890A9}" type="presParOf" srcId="{FC95E28E-450B-4C4E-9D7E-5F8BC7656322}" destId="{186DD375-2786-4CDB-B5ED-440992DB9EE5}" srcOrd="2" destOrd="0" presId="urn:microsoft.com/office/officeart/2005/8/layout/funnel1"/>
    <dgm:cxn modelId="{6007DC1D-7D5D-4982-844B-BB3419467A8A}" type="presParOf" srcId="{FC95E28E-450B-4C4E-9D7E-5F8BC7656322}" destId="{A97CA57A-6EF6-4ED3-9075-A9E1DAEE78D9}" srcOrd="3" destOrd="0" presId="urn:microsoft.com/office/officeart/2005/8/layout/funnel1"/>
    <dgm:cxn modelId="{95940D70-6ED1-435D-AE5C-219E1440669C}" type="presParOf" srcId="{FC95E28E-450B-4C4E-9D7E-5F8BC7656322}" destId="{1F0A3EFA-9CE6-4CA8-9801-FDCB82E459AB}" srcOrd="4" destOrd="0" presId="urn:microsoft.com/office/officeart/2005/8/layout/funnel1"/>
    <dgm:cxn modelId="{AD5AA7B6-71DD-4780-B7A9-97F59EC8A389}" type="presParOf" srcId="{FC95E28E-450B-4C4E-9D7E-5F8BC7656322}" destId="{E60F3C90-42A1-4E26-BFC5-2D9CAADDD0AA}" srcOrd="5" destOrd="0" presId="urn:microsoft.com/office/officeart/2005/8/layout/funnel1"/>
    <dgm:cxn modelId="{52D15019-0A10-4B51-B14C-EC5EF568FF2C}" type="presParOf" srcId="{FC95E28E-450B-4C4E-9D7E-5F8BC7656322}" destId="{63D053FE-D1FE-4571-B3D8-F7EF761C19F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Black" pitchFamily="34" charset="0"/>
            </a:rPr>
            <a:t>Servic</a:t>
          </a:r>
          <a:r>
            <a:rPr lang="en-US" sz="1300" kern="1200">
              <a:latin typeface="Arial Black" pitchFamily="34" charset="0"/>
            </a:rPr>
            <a:t>e</a:t>
          </a:r>
          <a:r>
            <a:rPr lang="en-US" sz="1300" kern="120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4F9F-FBC5-42D4-B574-9352BCB9E74A}">
      <dsp:nvSpPr>
        <dsp:cNvPr id="0" name=""/>
        <dsp:cNvSpPr/>
      </dsp:nvSpPr>
      <dsp:spPr>
        <a:xfrm>
          <a:off x="170751" y="549258"/>
          <a:ext cx="3191384" cy="12356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798AC-B09C-4F82-9F4D-3EAA7DCF93C3}">
      <dsp:nvSpPr>
        <dsp:cNvPr id="0" name=""/>
        <dsp:cNvSpPr/>
      </dsp:nvSpPr>
      <dsp:spPr>
        <a:xfrm>
          <a:off x="1607976" y="3472849"/>
          <a:ext cx="301491" cy="336545"/>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6DD375-2786-4CDB-B5ED-440992DB9EE5}">
      <dsp:nvSpPr>
        <dsp:cNvPr id="0" name=""/>
        <dsp:cNvSpPr/>
      </dsp:nvSpPr>
      <dsp:spPr>
        <a:xfrm>
          <a:off x="803995" y="3806190"/>
          <a:ext cx="2148840" cy="537210"/>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Specific Area</a:t>
          </a:r>
        </a:p>
      </dsp:txBody>
      <dsp:txXfrm>
        <a:off x="803995" y="3806190"/>
        <a:ext cx="2148840" cy="537210"/>
      </dsp:txXfrm>
    </dsp:sp>
    <dsp:sp modelId="{A97CA57A-6EF6-4ED3-9075-A9E1DAEE78D9}">
      <dsp:nvSpPr>
        <dsp:cNvPr id="0" name=""/>
        <dsp:cNvSpPr/>
      </dsp:nvSpPr>
      <dsp:spPr>
        <a:xfrm>
          <a:off x="1471955" y="1922531"/>
          <a:ext cx="805815" cy="8058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Broader Area</a:t>
          </a:r>
        </a:p>
      </dsp:txBody>
      <dsp:txXfrm>
        <a:off x="1589964" y="2040540"/>
        <a:ext cx="569797" cy="569797"/>
      </dsp:txXfrm>
    </dsp:sp>
    <dsp:sp modelId="{1F0A3EFA-9CE6-4CA8-9801-FDCB82E459AB}">
      <dsp:nvSpPr>
        <dsp:cNvPr id="0" name=""/>
        <dsp:cNvSpPr/>
      </dsp:nvSpPr>
      <dsp:spPr>
        <a:xfrm>
          <a:off x="1681067" y="987796"/>
          <a:ext cx="1187868" cy="11051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Broader Area</a:t>
          </a:r>
        </a:p>
      </dsp:txBody>
      <dsp:txXfrm>
        <a:off x="1855026" y="1149642"/>
        <a:ext cx="839950" cy="781459"/>
      </dsp:txXfrm>
    </dsp:sp>
    <dsp:sp modelId="{E60F3C90-42A1-4E26-BFC5-2D9CAADDD0AA}">
      <dsp:nvSpPr>
        <dsp:cNvPr id="0" name=""/>
        <dsp:cNvSpPr/>
      </dsp:nvSpPr>
      <dsp:spPr>
        <a:xfrm>
          <a:off x="603151" y="531147"/>
          <a:ext cx="1077914" cy="111445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Broader Area</a:t>
          </a:r>
        </a:p>
      </dsp:txBody>
      <dsp:txXfrm>
        <a:off x="761008" y="694356"/>
        <a:ext cx="762200" cy="788040"/>
      </dsp:txXfrm>
    </dsp:sp>
    <dsp:sp modelId="{63D053FE-D1FE-4571-B3D8-F7EF761C19F8}">
      <dsp:nvSpPr>
        <dsp:cNvPr id="0" name=""/>
        <dsp:cNvSpPr/>
      </dsp:nvSpPr>
      <dsp:spPr>
        <a:xfrm>
          <a:off x="0" y="487677"/>
          <a:ext cx="3581396" cy="2816802"/>
        </a:xfrm>
        <a:prstGeom prst="funnel">
          <a:avLst/>
        </a:prstGeom>
        <a:solidFill>
          <a:schemeClr val="tx2">
            <a:lumMod val="40000"/>
            <a:lumOff val="60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a:p>
        </p:txBody>
      </p:sp>
    </p:spTree>
    <p:extLst>
      <p:ext uri="{BB962C8B-B14F-4D97-AF65-F5344CB8AC3E}">
        <p14:creationId xmlns:p14="http://schemas.microsoft.com/office/powerpoint/2010/main" val="36075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28</a:t>
            </a:fld>
            <a:endParaRPr lang="en-US"/>
          </a:p>
        </p:txBody>
      </p:sp>
    </p:spTree>
    <p:extLst>
      <p:ext uri="{BB962C8B-B14F-4D97-AF65-F5344CB8AC3E}">
        <p14:creationId xmlns:p14="http://schemas.microsoft.com/office/powerpoint/2010/main" val="78641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extLst>
      <p:ext uri="{BB962C8B-B14F-4D97-AF65-F5344CB8AC3E}">
        <p14:creationId xmlns:p14="http://schemas.microsoft.com/office/powerpoint/2010/main" val="259184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extLst>
      <p:ext uri="{BB962C8B-B14F-4D97-AF65-F5344CB8AC3E}">
        <p14:creationId xmlns:p14="http://schemas.microsoft.com/office/powerpoint/2010/main" val="361270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extLst>
      <p:ext uri="{BB962C8B-B14F-4D97-AF65-F5344CB8AC3E}">
        <p14:creationId xmlns:p14="http://schemas.microsoft.com/office/powerpoint/2010/main" val="67417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extLst>
      <p:ext uri="{BB962C8B-B14F-4D97-AF65-F5344CB8AC3E}">
        <p14:creationId xmlns:p14="http://schemas.microsoft.com/office/powerpoint/2010/main" val="301080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extLst>
      <p:ext uri="{BB962C8B-B14F-4D97-AF65-F5344CB8AC3E}">
        <p14:creationId xmlns:p14="http://schemas.microsoft.com/office/powerpoint/2010/main" val="98553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extLst>
      <p:ext uri="{BB962C8B-B14F-4D97-AF65-F5344CB8AC3E}">
        <p14:creationId xmlns:p14="http://schemas.microsoft.com/office/powerpoint/2010/main" val="242510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extLst>
      <p:ext uri="{BB962C8B-B14F-4D97-AF65-F5344CB8AC3E}">
        <p14:creationId xmlns:p14="http://schemas.microsoft.com/office/powerpoint/2010/main" val="34295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extLst>
      <p:ext uri="{BB962C8B-B14F-4D97-AF65-F5344CB8AC3E}">
        <p14:creationId xmlns:p14="http://schemas.microsoft.com/office/powerpoint/2010/main" val="23935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extLst>
      <p:ext uri="{BB962C8B-B14F-4D97-AF65-F5344CB8AC3E}">
        <p14:creationId xmlns:p14="http://schemas.microsoft.com/office/powerpoint/2010/main" val="3379154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extLst>
      <p:ext uri="{BB962C8B-B14F-4D97-AF65-F5344CB8AC3E}">
        <p14:creationId xmlns:p14="http://schemas.microsoft.com/office/powerpoint/2010/main" val="1565917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extLst>
      <p:ext uri="{BB962C8B-B14F-4D97-AF65-F5344CB8AC3E}">
        <p14:creationId xmlns:p14="http://schemas.microsoft.com/office/powerpoint/2010/main" val="1419001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extLst>
      <p:ext uri="{BB962C8B-B14F-4D97-AF65-F5344CB8AC3E}">
        <p14:creationId xmlns:p14="http://schemas.microsoft.com/office/powerpoint/2010/main" val="179597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pPr>
                <a:defRPr/>
              </a:pPr>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pPr>
                <a:defRPr/>
              </a:pPr>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pPr>
                <a:defRPr/>
              </a:pPr>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pPr>
                <a:defRPr/>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016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16DD-B3AF-5E36-C2DB-7C2A5F201EE0}"/>
              </a:ext>
            </a:extLst>
          </p:cNvPr>
          <p:cNvSpPr>
            <a:spLocks noGrp="1"/>
          </p:cNvSpPr>
          <p:nvPr>
            <p:ph type="title"/>
          </p:nvPr>
        </p:nvSpPr>
        <p:spPr/>
        <p:txBody>
          <a:bodyPr/>
          <a:lstStyle/>
          <a:p>
            <a:r>
              <a:rPr lang="en-US" b="1" dirty="0">
                <a:solidFill>
                  <a:schemeClr val="accent4">
                    <a:lumMod val="75000"/>
                  </a:schemeClr>
                </a:solidFill>
              </a:rPr>
              <a:t>Areas of Brain</a:t>
            </a:r>
          </a:p>
        </p:txBody>
      </p:sp>
      <p:pic>
        <p:nvPicPr>
          <p:cNvPr id="9" name="Content Placeholder 8">
            <a:extLst>
              <a:ext uri="{FF2B5EF4-FFF2-40B4-BE49-F238E27FC236}">
                <a16:creationId xmlns:a16="http://schemas.microsoft.com/office/drawing/2014/main" id="{20F85307-1074-674C-256A-955AE63C6C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95" y="1414670"/>
            <a:ext cx="8229600" cy="4800600"/>
          </a:xfrm>
        </p:spPr>
      </p:pic>
      <p:sp>
        <p:nvSpPr>
          <p:cNvPr id="3" name="Rounded Rectangle 5">
            <a:extLst>
              <a:ext uri="{FF2B5EF4-FFF2-40B4-BE49-F238E27FC236}">
                <a16:creationId xmlns:a16="http://schemas.microsoft.com/office/drawing/2014/main" id="{2ED92927-2024-8DF2-18C9-597BEC13F715}"/>
              </a:ext>
            </a:extLst>
          </p:cNvPr>
          <p:cNvSpPr/>
          <p:nvPr/>
        </p:nvSpPr>
        <p:spPr>
          <a:xfrm>
            <a:off x="6477000" y="632460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90458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F4EB-AA93-8297-7370-3D5025F9D191}"/>
              </a:ext>
            </a:extLst>
          </p:cNvPr>
          <p:cNvSpPr>
            <a:spLocks noGrp="1"/>
          </p:cNvSpPr>
          <p:nvPr>
            <p:ph type="title"/>
          </p:nvPr>
        </p:nvSpPr>
        <p:spPr>
          <a:xfrm>
            <a:off x="457200" y="685800"/>
            <a:ext cx="8229600" cy="533400"/>
          </a:xfrm>
        </p:spPr>
        <p:txBody>
          <a:bodyPr>
            <a:normAutofit fontScale="90000"/>
          </a:bodyPr>
          <a:lstStyle/>
          <a:p>
            <a:r>
              <a:rPr lang="en-US" b="1" dirty="0">
                <a:solidFill>
                  <a:schemeClr val="accent4">
                    <a:lumMod val="75000"/>
                  </a:schemeClr>
                </a:solidFill>
              </a:rPr>
              <a:t>Communication Process</a:t>
            </a:r>
          </a:p>
        </p:txBody>
      </p:sp>
      <p:pic>
        <p:nvPicPr>
          <p:cNvPr id="4" name="Content Placeholder 8">
            <a:extLst>
              <a:ext uri="{FF2B5EF4-FFF2-40B4-BE49-F238E27FC236}">
                <a16:creationId xmlns:a16="http://schemas.microsoft.com/office/drawing/2014/main" id="{5181A00E-C2E3-539D-27C5-108B6002A1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900" y="1447800"/>
            <a:ext cx="7696200" cy="4830909"/>
          </a:xfrm>
        </p:spPr>
      </p:pic>
      <p:sp>
        <p:nvSpPr>
          <p:cNvPr id="3" name="Rounded Rectangle 5">
            <a:extLst>
              <a:ext uri="{FF2B5EF4-FFF2-40B4-BE49-F238E27FC236}">
                <a16:creationId xmlns:a16="http://schemas.microsoft.com/office/drawing/2014/main" id="{F7AAC51A-CDE8-BE4A-0185-78A1B9207685}"/>
              </a:ext>
            </a:extLst>
          </p:cNvPr>
          <p:cNvSpPr/>
          <p:nvPr/>
        </p:nvSpPr>
        <p:spPr>
          <a:xfrm>
            <a:off x="6553200" y="6374370"/>
            <a:ext cx="2438400" cy="3428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244520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C9053-D7CC-2445-3214-9A621A78F723}"/>
              </a:ext>
            </a:extLst>
          </p:cNvPr>
          <p:cNvSpPr>
            <a:spLocks noGrp="1"/>
          </p:cNvSpPr>
          <p:nvPr>
            <p:ph idx="1"/>
          </p:nvPr>
        </p:nvSpPr>
        <p:spPr>
          <a:xfrm>
            <a:off x="457200" y="3429000"/>
            <a:ext cx="8229600" cy="2697163"/>
          </a:xfr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en-US" sz="3000" b="0" i="0" u="none" strike="noStrike" kern="1200" cap="none" spc="0" normalizeH="0" baseline="0" noProof="0" dirty="0">
              <a:ln>
                <a:noFill/>
              </a:ln>
              <a:solidFill>
                <a:srgbClr val="00B05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3000" b="0" i="0" u="none" strike="noStrike" kern="1200" cap="none" spc="0" normalizeH="0" baseline="0" noProof="0" dirty="0">
                <a:ln>
                  <a:noFill/>
                </a:ln>
                <a:solidFill>
                  <a:srgbClr val="00B050"/>
                </a:solidFill>
                <a:effectLst/>
                <a:uLnTx/>
                <a:uFillTx/>
                <a:latin typeface="Calibri"/>
                <a:ea typeface="+mn-ea"/>
                <a:cs typeface="+mn-cs"/>
              </a:rPr>
              <a:t>Effective</a:t>
            </a:r>
            <a:r>
              <a:rPr kumimoji="0" lang="en-US" altLang="en-US" sz="3000" b="0" i="0" u="none" strike="noStrike" kern="1200" cap="none" spc="0" normalizeH="0" baseline="0" noProof="0" dirty="0">
                <a:ln>
                  <a:noFill/>
                </a:ln>
                <a:solidFill>
                  <a:prstClr val="black"/>
                </a:solidFill>
                <a:effectLst/>
                <a:uLnTx/>
                <a:uFillTx/>
                <a:latin typeface="Calibri"/>
                <a:ea typeface="+mn-ea"/>
                <a:cs typeface="+mn-cs"/>
              </a:rPr>
              <a:t> communication is the basis of mutual </a:t>
            </a:r>
            <a:r>
              <a:rPr kumimoji="0" lang="en-US" altLang="en-US" sz="3000" b="0" i="0" u="none" strike="noStrike" kern="1200" cap="none" spc="0" normalizeH="0" baseline="0" noProof="0" dirty="0">
                <a:ln>
                  <a:noFill/>
                </a:ln>
                <a:solidFill>
                  <a:srgbClr val="00B050"/>
                </a:solidFill>
                <a:effectLst/>
                <a:uLnTx/>
                <a:uFillTx/>
                <a:latin typeface="Calibri"/>
                <a:ea typeface="+mn-ea"/>
                <a:cs typeface="+mn-cs"/>
              </a:rPr>
              <a:t>understanding and trust.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3000" b="0" i="0" u="none" strike="noStrike" kern="1200" cap="none" spc="0" normalizeH="0" baseline="0" noProof="0" dirty="0">
                <a:ln>
                  <a:noFill/>
                </a:ln>
                <a:solidFill>
                  <a:srgbClr val="FF0000"/>
                </a:solidFill>
                <a:effectLst/>
                <a:uLnTx/>
                <a:uFillTx/>
                <a:latin typeface="Calibri"/>
                <a:ea typeface="+mn-ea"/>
                <a:cs typeface="+mn-cs"/>
              </a:rPr>
              <a:t>Poor</a:t>
            </a:r>
            <a:r>
              <a:rPr kumimoji="0" lang="en-US" altLang="en-US" sz="3000" b="0" i="0" u="none" strike="noStrike" kern="1200" cap="none" spc="0" normalizeH="0" baseline="0" noProof="0" dirty="0">
                <a:ln>
                  <a:noFill/>
                </a:ln>
                <a:solidFill>
                  <a:prstClr val="black"/>
                </a:solidFill>
                <a:effectLst/>
                <a:uLnTx/>
                <a:uFillTx/>
                <a:latin typeface="Calibri"/>
                <a:ea typeface="+mn-ea"/>
                <a:cs typeface="+mn-cs"/>
              </a:rPr>
              <a:t> communication causes a lot of  misunderstanding  </a:t>
            </a:r>
            <a:r>
              <a:rPr kumimoji="0" lang="en-US" altLang="en-US" sz="3000" b="0" i="0" u="none" strike="noStrike" kern="1200" cap="none" spc="0" normalizeH="0" baseline="0" noProof="0" dirty="0">
                <a:ln>
                  <a:noFill/>
                </a:ln>
                <a:solidFill>
                  <a:srgbClr val="FF0000"/>
                </a:solidFill>
                <a:effectLst/>
                <a:uLnTx/>
                <a:uFillTx/>
                <a:latin typeface="Calibri"/>
                <a:ea typeface="+mn-ea"/>
                <a:cs typeface="+mn-cs"/>
              </a:rPr>
              <a:t>ethical</a:t>
            </a:r>
            <a:r>
              <a:rPr kumimoji="0" lang="en-US" altLang="en-US" sz="3000" b="0" i="0" u="none" strike="noStrike" kern="1200" cap="none" spc="0" normalizeH="0" baseline="0" noProof="0" dirty="0">
                <a:ln>
                  <a:noFill/>
                </a:ln>
                <a:solidFill>
                  <a:prstClr val="black"/>
                </a:solidFill>
                <a:effectLst/>
                <a:uLnTx/>
                <a:uFillTx/>
                <a:latin typeface="Calibri"/>
                <a:ea typeface="+mn-ea"/>
                <a:cs typeface="+mn-cs"/>
              </a:rPr>
              <a:t> and </a:t>
            </a:r>
            <a:r>
              <a:rPr kumimoji="0" lang="en-US" altLang="en-US" sz="3000" b="0" i="0" u="none" strike="noStrike" kern="1200" cap="none" spc="0" normalizeH="0" baseline="0" noProof="0" dirty="0">
                <a:ln>
                  <a:noFill/>
                </a:ln>
                <a:solidFill>
                  <a:srgbClr val="FF0000"/>
                </a:solidFill>
                <a:effectLst/>
                <a:uLnTx/>
                <a:uFillTx/>
                <a:latin typeface="Calibri"/>
                <a:ea typeface="+mn-ea"/>
                <a:cs typeface="+mn-cs"/>
              </a:rPr>
              <a:t>medicolegal</a:t>
            </a:r>
            <a:r>
              <a:rPr kumimoji="0" lang="en-US" altLang="en-US" sz="3000" b="0" i="0" u="none" strike="noStrike" kern="1200" cap="none" spc="0" normalizeH="0" baseline="0" noProof="0" dirty="0">
                <a:ln>
                  <a:noFill/>
                </a:ln>
                <a:solidFill>
                  <a:prstClr val="black"/>
                </a:solidFill>
                <a:effectLst/>
                <a:uLnTx/>
                <a:uFillTx/>
                <a:latin typeface="Calibri"/>
                <a:ea typeface="+mn-ea"/>
                <a:cs typeface="+mn-cs"/>
              </a:rPr>
              <a:t> problems.</a:t>
            </a:r>
          </a:p>
          <a:p>
            <a:endParaRPr lang="en-US" dirty="0"/>
          </a:p>
        </p:txBody>
      </p:sp>
      <p:pic>
        <p:nvPicPr>
          <p:cNvPr id="5" name="Picture 4">
            <a:extLst>
              <a:ext uri="{FF2B5EF4-FFF2-40B4-BE49-F238E27FC236}">
                <a16:creationId xmlns:a16="http://schemas.microsoft.com/office/drawing/2014/main" id="{10503978-478E-1B80-2B48-EAF30AABAE40}"/>
              </a:ext>
            </a:extLst>
          </p:cNvPr>
          <p:cNvPicPr>
            <a:picLocks noChangeAspect="1"/>
          </p:cNvPicPr>
          <p:nvPr/>
        </p:nvPicPr>
        <p:blipFill rotWithShape="1">
          <a:blip r:embed="rId2">
            <a:extLst>
              <a:ext uri="{28A0092B-C50C-407E-A947-70E740481C1C}">
                <a14:useLocalDpi xmlns:a14="http://schemas.microsoft.com/office/drawing/2010/main" val="0"/>
              </a:ext>
            </a:extLst>
          </a:blip>
          <a:srcRect b="10381"/>
          <a:stretch/>
        </p:blipFill>
        <p:spPr>
          <a:xfrm>
            <a:off x="-14288" y="698498"/>
            <a:ext cx="9144000" cy="2882901"/>
          </a:xfrm>
          <a:prstGeom prst="rect">
            <a:avLst/>
          </a:prstGeom>
        </p:spPr>
      </p:pic>
      <p:sp>
        <p:nvSpPr>
          <p:cNvPr id="6" name="Rounded Rectangle 5">
            <a:extLst>
              <a:ext uri="{FF2B5EF4-FFF2-40B4-BE49-F238E27FC236}">
                <a16:creationId xmlns:a16="http://schemas.microsoft.com/office/drawing/2014/main" id="{90B1BEE5-61E2-1CFB-0E74-113C25A94005}"/>
              </a:ext>
            </a:extLst>
          </p:cNvPr>
          <p:cNvSpPr/>
          <p:nvPr/>
        </p:nvSpPr>
        <p:spPr>
          <a:xfrm>
            <a:off x="6477000" y="6311901"/>
            <a:ext cx="2499258" cy="393699"/>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26118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F046C0-EFB9-237F-1DFB-E56E13A55C55}"/>
              </a:ext>
            </a:extLst>
          </p:cNvPr>
          <p:cNvSpPr>
            <a:spLocks noGrp="1"/>
          </p:cNvSpPr>
          <p:nvPr>
            <p:ph idx="1"/>
          </p:nvPr>
        </p:nvSpPr>
        <p:spPr>
          <a:xfrm>
            <a:off x="457200" y="1600200"/>
            <a:ext cx="8229600" cy="4983162"/>
          </a:xfrm>
        </p:spPr>
        <p:txBody>
          <a:bodyPr>
            <a:normAutofit/>
          </a:bodyPr>
          <a:lstStyle/>
          <a:p>
            <a:endParaRPr lang="en-US" altLang="en-US" sz="3200" b="1" dirty="0">
              <a:solidFill>
                <a:srgbClr val="00B050"/>
              </a:solidFill>
            </a:endParaRPr>
          </a:p>
          <a:p>
            <a:endParaRPr lang="en-US" altLang="en-US" sz="3200" dirty="0">
              <a:cs typeface="Lucida Grande" charset="0"/>
            </a:endParaRPr>
          </a:p>
          <a:p>
            <a:endParaRPr lang="en-US" altLang="en-US" sz="3200" b="1" dirty="0">
              <a:solidFill>
                <a:srgbClr val="00B050"/>
              </a:solidFill>
            </a:endParaRPr>
          </a:p>
          <a:p>
            <a:endParaRPr lang="en-US" sz="3200" dirty="0">
              <a:solidFill>
                <a:srgbClr val="00B050"/>
              </a:solidFill>
            </a:endParaRPr>
          </a:p>
          <a:p>
            <a:endParaRPr lang="en-US" altLang="en-US" sz="3200" b="1" dirty="0">
              <a:solidFill>
                <a:srgbClr val="FF0000"/>
              </a:solidFill>
            </a:endParaRPr>
          </a:p>
          <a:p>
            <a:endParaRPr lang="en-US" altLang="en-US" sz="3200" b="1" dirty="0">
              <a:solidFill>
                <a:srgbClr val="FF0000"/>
              </a:solidFill>
            </a:endParaRPr>
          </a:p>
          <a:p>
            <a:endParaRPr lang="en-US" altLang="en-US" sz="3200" b="1" dirty="0">
              <a:solidFill>
                <a:srgbClr val="FF0000"/>
              </a:solidFill>
            </a:endParaRPr>
          </a:p>
          <a:p>
            <a:endParaRPr lang="en-US" dirty="0"/>
          </a:p>
          <a:p>
            <a:endParaRPr lang="en-US" dirty="0"/>
          </a:p>
        </p:txBody>
      </p:sp>
      <p:graphicFrame>
        <p:nvGraphicFramePr>
          <p:cNvPr id="10" name="Table 10">
            <a:extLst>
              <a:ext uri="{FF2B5EF4-FFF2-40B4-BE49-F238E27FC236}">
                <a16:creationId xmlns:a16="http://schemas.microsoft.com/office/drawing/2014/main" id="{DB7FE536-54FC-0F18-8D92-CE53507069C3}"/>
              </a:ext>
            </a:extLst>
          </p:cNvPr>
          <p:cNvGraphicFramePr>
            <a:graphicFrameLocks noGrp="1"/>
          </p:cNvGraphicFramePr>
          <p:nvPr>
            <p:extLst>
              <p:ext uri="{D42A27DB-BD31-4B8C-83A1-F6EECF244321}">
                <p14:modId xmlns:p14="http://schemas.microsoft.com/office/powerpoint/2010/main" val="1828799149"/>
              </p:ext>
            </p:extLst>
          </p:nvPr>
        </p:nvGraphicFramePr>
        <p:xfrm>
          <a:off x="1447800" y="685800"/>
          <a:ext cx="6096000" cy="5438503"/>
        </p:xfrm>
        <a:graphic>
          <a:graphicData uri="http://schemas.openxmlformats.org/drawingml/2006/table">
            <a:tbl>
              <a:tblPr firstRow="1" bandRow="1">
                <a:tableStyleId>{C4B1156A-380E-4F78-BDF5-A606A8083BF9}</a:tableStyleId>
              </a:tblPr>
              <a:tblGrid>
                <a:gridCol w="6096000">
                  <a:extLst>
                    <a:ext uri="{9D8B030D-6E8A-4147-A177-3AD203B41FA5}">
                      <a16:colId xmlns:a16="http://schemas.microsoft.com/office/drawing/2014/main" val="405015304"/>
                    </a:ext>
                  </a:extLst>
                </a:gridCol>
              </a:tblGrid>
              <a:tr h="388845">
                <a:tc>
                  <a:txBody>
                    <a:bodyPr/>
                    <a:lstStyle/>
                    <a:p>
                      <a:pPr algn="ctr"/>
                      <a:r>
                        <a:rPr lang="en-US" altLang="en-US" sz="1800" b="1" dirty="0">
                          <a:solidFill>
                            <a:srgbClr val="7030A0"/>
                          </a:solidFill>
                        </a:rPr>
                        <a:t>COMPONENTS OF GOOD COMMUNICATION SKILLS</a:t>
                      </a:r>
                      <a:endParaRPr lang="en-US" b="1" dirty="0">
                        <a:solidFill>
                          <a:srgbClr val="7030A0"/>
                        </a:solidFill>
                      </a:endParaRPr>
                    </a:p>
                  </a:txBody>
                  <a:tcPr/>
                </a:tc>
                <a:extLst>
                  <a:ext uri="{0D108BD9-81ED-4DB2-BD59-A6C34878D82A}">
                    <a16:rowId xmlns:a16="http://schemas.microsoft.com/office/drawing/2014/main" val="3559466508"/>
                  </a:ext>
                </a:extLst>
              </a:tr>
              <a:tr h="388845">
                <a:tc>
                  <a:txBody>
                    <a:bodyPr/>
                    <a:lstStyle/>
                    <a:p>
                      <a:pPr algn="ctr"/>
                      <a:r>
                        <a:rPr lang="en-US" sz="1800" b="1" dirty="0">
                          <a:solidFill>
                            <a:schemeClr val="tx1">
                              <a:lumMod val="95000"/>
                              <a:lumOff val="5000"/>
                            </a:schemeClr>
                          </a:solidFill>
                        </a:rPr>
                        <a:t>Active listening</a:t>
                      </a:r>
                      <a:endParaRPr lang="en-US" b="1" dirty="0"/>
                    </a:p>
                  </a:txBody>
                  <a:tcPr/>
                </a:tc>
                <a:extLst>
                  <a:ext uri="{0D108BD9-81ED-4DB2-BD59-A6C34878D82A}">
                    <a16:rowId xmlns:a16="http://schemas.microsoft.com/office/drawing/2014/main" val="3909684179"/>
                  </a:ext>
                </a:extLst>
              </a:tr>
              <a:tr h="388845">
                <a:tc>
                  <a:txBody>
                    <a:bodyPr/>
                    <a:lstStyle/>
                    <a:p>
                      <a:pPr algn="ctr"/>
                      <a:r>
                        <a:rPr lang="en-US" sz="1800" b="1" dirty="0">
                          <a:solidFill>
                            <a:schemeClr val="tx1">
                              <a:lumMod val="95000"/>
                              <a:lumOff val="5000"/>
                            </a:schemeClr>
                          </a:solidFill>
                        </a:rPr>
                        <a:t>Pay attention</a:t>
                      </a:r>
                      <a:endParaRPr lang="en-US" b="1" dirty="0"/>
                    </a:p>
                  </a:txBody>
                  <a:tcPr/>
                </a:tc>
                <a:extLst>
                  <a:ext uri="{0D108BD9-81ED-4DB2-BD59-A6C34878D82A}">
                    <a16:rowId xmlns:a16="http://schemas.microsoft.com/office/drawing/2014/main" val="2366510828"/>
                  </a:ext>
                </a:extLst>
              </a:tr>
              <a:tr h="388845">
                <a:tc>
                  <a:txBody>
                    <a:bodyPr/>
                    <a:lstStyle/>
                    <a:p>
                      <a:pPr algn="ctr"/>
                      <a:r>
                        <a:rPr lang="en-US" altLang="en-US" sz="1800" b="1" dirty="0">
                          <a:solidFill>
                            <a:schemeClr val="tx1">
                              <a:lumMod val="95000"/>
                              <a:lumOff val="5000"/>
                            </a:schemeClr>
                          </a:solidFill>
                        </a:rPr>
                        <a:t>Show That You're Listening</a:t>
                      </a:r>
                      <a:endParaRPr lang="en-US" b="1" dirty="0"/>
                    </a:p>
                  </a:txBody>
                  <a:tcPr/>
                </a:tc>
                <a:extLst>
                  <a:ext uri="{0D108BD9-81ED-4DB2-BD59-A6C34878D82A}">
                    <a16:rowId xmlns:a16="http://schemas.microsoft.com/office/drawing/2014/main" val="3895845042"/>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Defer Judgment</a:t>
                      </a:r>
                    </a:p>
                  </a:txBody>
                  <a:tcPr/>
                </a:tc>
                <a:extLst>
                  <a:ext uri="{0D108BD9-81ED-4DB2-BD59-A6C34878D82A}">
                    <a16:rowId xmlns:a16="http://schemas.microsoft.com/office/drawing/2014/main" val="4072300975"/>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Respond Appropriately</a:t>
                      </a:r>
                    </a:p>
                  </a:txBody>
                  <a:tcPr/>
                </a:tc>
                <a:extLst>
                  <a:ext uri="{0D108BD9-81ED-4DB2-BD59-A6C34878D82A}">
                    <a16:rowId xmlns:a16="http://schemas.microsoft.com/office/drawing/2014/main" val="1535340828"/>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Open ended questions</a:t>
                      </a:r>
                    </a:p>
                  </a:txBody>
                  <a:tcPr/>
                </a:tc>
                <a:extLst>
                  <a:ext uri="{0D108BD9-81ED-4DB2-BD59-A6C34878D82A}">
                    <a16:rowId xmlns:a16="http://schemas.microsoft.com/office/drawing/2014/main" val="3515296872"/>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Closed ended questions</a:t>
                      </a:r>
                    </a:p>
                  </a:txBody>
                  <a:tcPr/>
                </a:tc>
                <a:extLst>
                  <a:ext uri="{0D108BD9-81ED-4DB2-BD59-A6C34878D82A}">
                    <a16:rowId xmlns:a16="http://schemas.microsoft.com/office/drawing/2014/main" val="1597949319"/>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Funneling</a:t>
                      </a:r>
                    </a:p>
                  </a:txBody>
                  <a:tcPr/>
                </a:tc>
                <a:extLst>
                  <a:ext uri="{0D108BD9-81ED-4DB2-BD59-A6C34878D82A}">
                    <a16:rowId xmlns:a16="http://schemas.microsoft.com/office/drawing/2014/main" val="2162355545"/>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Paraphrasing</a:t>
                      </a:r>
                      <a:endParaRPr lang="en-US" altLang="en-US" sz="1800" b="1" dirty="0">
                        <a:solidFill>
                          <a:schemeClr val="tx1">
                            <a:lumMod val="95000"/>
                            <a:lumOff val="5000"/>
                          </a:schemeClr>
                        </a:solidFill>
                        <a:cs typeface="Lucida Grande" charset="0"/>
                      </a:endParaRPr>
                    </a:p>
                  </a:txBody>
                  <a:tcPr/>
                </a:tc>
                <a:extLst>
                  <a:ext uri="{0D108BD9-81ED-4DB2-BD59-A6C34878D82A}">
                    <a16:rowId xmlns:a16="http://schemas.microsoft.com/office/drawing/2014/main" val="2242681476"/>
                  </a:ext>
                </a:extLst>
              </a:tr>
              <a:tr h="383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Selective Reflection  </a:t>
                      </a:r>
                      <a:endParaRPr lang="en-US" altLang="en-US" sz="1800" b="1" dirty="0">
                        <a:solidFill>
                          <a:schemeClr val="tx1">
                            <a:lumMod val="95000"/>
                            <a:lumOff val="5000"/>
                          </a:schemeClr>
                        </a:solidFill>
                        <a:cs typeface="Lucida Grande" charset="0"/>
                      </a:endParaRPr>
                    </a:p>
                  </a:txBody>
                  <a:tcPr/>
                </a:tc>
                <a:extLst>
                  <a:ext uri="{0D108BD9-81ED-4DB2-BD59-A6C34878D82A}">
                    <a16:rowId xmlns:a16="http://schemas.microsoft.com/office/drawing/2014/main" val="3289212094"/>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Empathy building</a:t>
                      </a:r>
                      <a:endParaRPr lang="en-US" altLang="en-US" sz="1800" b="1" dirty="0">
                        <a:solidFill>
                          <a:schemeClr val="tx1">
                            <a:lumMod val="95000"/>
                            <a:lumOff val="5000"/>
                          </a:schemeClr>
                        </a:solidFill>
                        <a:cs typeface="Lucida Grande" charset="0"/>
                      </a:endParaRPr>
                    </a:p>
                  </a:txBody>
                  <a:tcPr/>
                </a:tc>
                <a:extLst>
                  <a:ext uri="{0D108BD9-81ED-4DB2-BD59-A6C34878D82A}">
                    <a16:rowId xmlns:a16="http://schemas.microsoft.com/office/drawing/2014/main" val="670198961"/>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Check for understanding</a:t>
                      </a:r>
                    </a:p>
                  </a:txBody>
                  <a:tcPr/>
                </a:tc>
                <a:extLst>
                  <a:ext uri="{0D108BD9-81ED-4DB2-BD59-A6C34878D82A}">
                    <a16:rowId xmlns:a16="http://schemas.microsoft.com/office/drawing/2014/main" val="548453650"/>
                  </a:ext>
                </a:extLst>
              </a:tr>
              <a:tr h="38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lumMod val="95000"/>
                              <a:lumOff val="5000"/>
                            </a:schemeClr>
                          </a:solidFill>
                        </a:rPr>
                        <a:t>Summarize</a:t>
                      </a:r>
                      <a:endParaRPr lang="en-US" altLang="en-US" sz="1800" b="1" dirty="0">
                        <a:solidFill>
                          <a:schemeClr val="tx1">
                            <a:lumMod val="95000"/>
                            <a:lumOff val="5000"/>
                          </a:schemeClr>
                        </a:solidFill>
                        <a:cs typeface="Lucida Grande" charset="0"/>
                      </a:endParaRPr>
                    </a:p>
                  </a:txBody>
                  <a:tcPr/>
                </a:tc>
                <a:extLst>
                  <a:ext uri="{0D108BD9-81ED-4DB2-BD59-A6C34878D82A}">
                    <a16:rowId xmlns:a16="http://schemas.microsoft.com/office/drawing/2014/main" val="1868146738"/>
                  </a:ext>
                </a:extLst>
              </a:tr>
            </a:tbl>
          </a:graphicData>
        </a:graphic>
      </p:graphicFrame>
      <p:sp>
        <p:nvSpPr>
          <p:cNvPr id="3" name="Rounded Rectangle 5">
            <a:extLst>
              <a:ext uri="{FF2B5EF4-FFF2-40B4-BE49-F238E27FC236}">
                <a16:creationId xmlns:a16="http://schemas.microsoft.com/office/drawing/2014/main" id="{3DB93C25-5BFC-E1E5-DAB3-46BB5E4C027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72815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49EC-5CB6-FB1E-E80A-CE441B47B31E}"/>
              </a:ext>
            </a:extLst>
          </p:cNvPr>
          <p:cNvSpPr>
            <a:spLocks noGrp="1"/>
          </p:cNvSpPr>
          <p:nvPr>
            <p:ph type="title"/>
          </p:nvPr>
        </p:nvSpPr>
        <p:spPr>
          <a:xfrm>
            <a:off x="471714" y="637177"/>
            <a:ext cx="8229600" cy="1143000"/>
          </a:xfrm>
        </p:spPr>
        <p:txBody>
          <a:bodyPr>
            <a:normAutofit fontScale="90000"/>
          </a:bodyPr>
          <a:lstStyle/>
          <a:p>
            <a:r>
              <a:rPr lang="en-US" altLang="en-US" sz="4400" b="1" dirty="0">
                <a:solidFill>
                  <a:schemeClr val="accent4">
                    <a:lumMod val="75000"/>
                  </a:schemeClr>
                </a:solidFill>
              </a:rPr>
              <a:t>Characteristics of Effective Communication</a:t>
            </a:r>
            <a:endParaRPr lang="en-US" dirty="0"/>
          </a:p>
        </p:txBody>
      </p:sp>
      <p:graphicFrame>
        <p:nvGraphicFramePr>
          <p:cNvPr id="4" name="Content Placeholder 3">
            <a:extLst>
              <a:ext uri="{FF2B5EF4-FFF2-40B4-BE49-F238E27FC236}">
                <a16:creationId xmlns:a16="http://schemas.microsoft.com/office/drawing/2014/main" id="{1C149DF6-8058-9C72-9204-3702C671DE75}"/>
              </a:ext>
            </a:extLst>
          </p:cNvPr>
          <p:cNvGraphicFramePr>
            <a:graphicFrameLocks noGrp="1"/>
          </p:cNvGraphicFramePr>
          <p:nvPr>
            <p:ph idx="1"/>
            <p:extLst>
              <p:ext uri="{D42A27DB-BD31-4B8C-83A1-F6EECF244321}">
                <p14:modId xmlns:p14="http://schemas.microsoft.com/office/powerpoint/2010/main" val="1506555947"/>
              </p:ext>
            </p:extLst>
          </p:nvPr>
        </p:nvGraphicFramePr>
        <p:xfrm>
          <a:off x="457200" y="2057400"/>
          <a:ext cx="8229600" cy="4145280"/>
        </p:xfrm>
        <a:graphic>
          <a:graphicData uri="http://schemas.openxmlformats.org/drawingml/2006/table">
            <a:tbl>
              <a:tblPr firstRow="1" bandRow="1">
                <a:tableStyleId>{00A15C55-8517-42AA-B614-E9B94910E393}</a:tableStyleId>
              </a:tblPr>
              <a:tblGrid>
                <a:gridCol w="2431337">
                  <a:extLst>
                    <a:ext uri="{9D8B030D-6E8A-4147-A177-3AD203B41FA5}">
                      <a16:colId xmlns:a16="http://schemas.microsoft.com/office/drawing/2014/main" val="1562543552"/>
                    </a:ext>
                  </a:extLst>
                </a:gridCol>
                <a:gridCol w="3223906">
                  <a:extLst>
                    <a:ext uri="{9D8B030D-6E8A-4147-A177-3AD203B41FA5}">
                      <a16:colId xmlns:a16="http://schemas.microsoft.com/office/drawing/2014/main" val="1883651173"/>
                    </a:ext>
                  </a:extLst>
                </a:gridCol>
                <a:gridCol w="2574357">
                  <a:extLst>
                    <a:ext uri="{9D8B030D-6E8A-4147-A177-3AD203B41FA5}">
                      <a16:colId xmlns:a16="http://schemas.microsoft.com/office/drawing/2014/main" val="1471933402"/>
                    </a:ext>
                  </a:extLst>
                </a:gridCol>
              </a:tblGrid>
              <a:tr h="370092">
                <a:tc>
                  <a:txBody>
                    <a:bodyPr/>
                    <a:lstStyle/>
                    <a:p>
                      <a:r>
                        <a:rPr lang="en-US" sz="2600" dirty="0"/>
                        <a:t>Hearing</a:t>
                      </a:r>
                    </a:p>
                  </a:txBody>
                  <a:tcPr/>
                </a:tc>
                <a:tc>
                  <a:txBody>
                    <a:bodyPr/>
                    <a:lstStyle/>
                    <a:p>
                      <a:r>
                        <a:rPr lang="en-US" sz="2600" dirty="0"/>
                        <a:t>Listening</a:t>
                      </a:r>
                    </a:p>
                  </a:txBody>
                  <a:tcPr/>
                </a:tc>
                <a:tc>
                  <a:txBody>
                    <a:bodyPr/>
                    <a:lstStyle/>
                    <a:p>
                      <a:r>
                        <a:rPr lang="en-US" sz="2600" dirty="0"/>
                        <a:t>Active Listening</a:t>
                      </a:r>
                    </a:p>
                  </a:txBody>
                  <a:tcPr/>
                </a:tc>
                <a:extLst>
                  <a:ext uri="{0D108BD9-81ED-4DB2-BD59-A6C34878D82A}">
                    <a16:rowId xmlns:a16="http://schemas.microsoft.com/office/drawing/2014/main" val="1115615837"/>
                  </a:ext>
                </a:extLst>
              </a:tr>
              <a:tr h="2144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600" dirty="0">
                          <a:solidFill>
                            <a:srgbClr val="FF0000"/>
                          </a:solidFill>
                        </a:rPr>
                        <a:t>Physical</a:t>
                      </a:r>
                      <a:r>
                        <a:rPr lang="en-US" altLang="en-US" sz="2600" dirty="0"/>
                        <a:t> process, natural, </a:t>
                      </a:r>
                      <a:r>
                        <a:rPr lang="en-US" altLang="en-US" sz="2600" b="1" dirty="0">
                          <a:solidFill>
                            <a:srgbClr val="C00000"/>
                          </a:solidFill>
                        </a:rPr>
                        <a:t>PASSIVE</a:t>
                      </a:r>
                    </a:p>
                    <a:p>
                      <a:endParaRPr lang="en-US" sz="2600" dirty="0"/>
                    </a:p>
                  </a:txBody>
                  <a:tcPr/>
                </a:tc>
                <a:tc>
                  <a:txBody>
                    <a:bodyPr/>
                    <a:lstStyle/>
                    <a:p>
                      <a:r>
                        <a:rPr lang="en-US" altLang="en-US" sz="2600" dirty="0">
                          <a:solidFill>
                            <a:srgbClr val="FF0000"/>
                          </a:solidFill>
                        </a:rPr>
                        <a:t>Physical</a:t>
                      </a:r>
                      <a:r>
                        <a:rPr lang="en-US" altLang="en-US" sz="2600" dirty="0"/>
                        <a:t> as well as a mental process; active learned skill. </a:t>
                      </a:r>
                    </a:p>
                    <a:p>
                      <a:r>
                        <a:rPr lang="en-US" altLang="en-US" sz="2600" dirty="0"/>
                        <a:t>“We have two ears and one mouth so that we can listen twice as much as we speak</a:t>
                      </a:r>
                      <a:endParaRPr lang="en-US" sz="2600" dirty="0"/>
                    </a:p>
                  </a:txBody>
                  <a:tcPr/>
                </a:tc>
                <a:tc>
                  <a:txBody>
                    <a:bodyPr/>
                    <a:lstStyle/>
                    <a:p>
                      <a:r>
                        <a:rPr lang="en-US" altLang="en-US" sz="2600" dirty="0"/>
                        <a:t>It involves a simultaneous focus on </a:t>
                      </a:r>
                      <a:r>
                        <a:rPr lang="en-US" altLang="en-US" sz="2600" dirty="0">
                          <a:solidFill>
                            <a:srgbClr val="FF0000"/>
                          </a:solidFill>
                        </a:rPr>
                        <a:t>the linguistic and paralinguistic </a:t>
                      </a:r>
                      <a:r>
                        <a:rPr lang="en-US" altLang="en-US" sz="2600" dirty="0"/>
                        <a:t>aspects of the speech and nonverbal communication</a:t>
                      </a:r>
                      <a:endParaRPr lang="en-US" sz="2600" dirty="0"/>
                    </a:p>
                  </a:txBody>
                  <a:tcPr/>
                </a:tc>
                <a:extLst>
                  <a:ext uri="{0D108BD9-81ED-4DB2-BD59-A6C34878D82A}">
                    <a16:rowId xmlns:a16="http://schemas.microsoft.com/office/drawing/2014/main" val="2265522002"/>
                  </a:ext>
                </a:extLst>
              </a:tr>
            </a:tbl>
          </a:graphicData>
        </a:graphic>
      </p:graphicFrame>
      <p:sp>
        <p:nvSpPr>
          <p:cNvPr id="6" name="Rounded Rectangle 5">
            <a:extLst>
              <a:ext uri="{FF2B5EF4-FFF2-40B4-BE49-F238E27FC236}">
                <a16:creationId xmlns:a16="http://schemas.microsoft.com/office/drawing/2014/main" id="{7C4181A5-9E18-0433-8417-3602BB4C4A15}"/>
              </a:ext>
            </a:extLst>
          </p:cNvPr>
          <p:cNvSpPr/>
          <p:nvPr/>
        </p:nvSpPr>
        <p:spPr>
          <a:xfrm>
            <a:off x="172277" y="6324599"/>
            <a:ext cx="2093845" cy="34124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5090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1F4A-3DEE-A69D-C1DB-8AC3FB732794}"/>
              </a:ext>
            </a:extLst>
          </p:cNvPr>
          <p:cNvSpPr>
            <a:spLocks noGrp="1"/>
          </p:cNvSpPr>
          <p:nvPr>
            <p:ph type="title"/>
          </p:nvPr>
        </p:nvSpPr>
        <p:spPr>
          <a:xfrm>
            <a:off x="457200" y="838200"/>
            <a:ext cx="8229600" cy="579438"/>
          </a:xfrm>
        </p:spPr>
        <p:txBody>
          <a:bodyPr>
            <a:normAutofit fontScale="90000"/>
          </a:bodyPr>
          <a:lstStyle/>
          <a:p>
            <a:br>
              <a:rPr kumimoji="0" lang="en-US" altLang="en-US" sz="4400" b="1" i="0" u="none" strike="noStrike" kern="0" cap="none" spc="0" normalizeH="0" baseline="0" noProof="0" dirty="0">
                <a:ln>
                  <a:noFill/>
                </a:ln>
                <a:solidFill>
                  <a:schemeClr val="accent4">
                    <a:lumMod val="75000"/>
                  </a:schemeClr>
                </a:solidFill>
                <a:effectLst/>
                <a:uLnTx/>
                <a:uFillTx/>
                <a:latin typeface="+mn-lt"/>
                <a:sym typeface="Lucida Grande" charset="0"/>
              </a:rPr>
            </a:br>
            <a:r>
              <a:rPr kumimoji="0" lang="en-US" altLang="en-US" sz="4400" b="1" i="0" u="none" strike="noStrike" kern="0" cap="none" spc="0" normalizeH="0" baseline="0" noProof="0" dirty="0">
                <a:ln>
                  <a:noFill/>
                </a:ln>
                <a:solidFill>
                  <a:schemeClr val="accent4">
                    <a:lumMod val="75000"/>
                  </a:schemeClr>
                </a:solidFill>
                <a:effectLst/>
                <a:uLnTx/>
                <a:uFillTx/>
                <a:latin typeface="+mn-lt"/>
                <a:sym typeface="Lucida Grande" charset="0"/>
              </a:rPr>
              <a:t>Active Listening</a:t>
            </a:r>
            <a:br>
              <a:rPr kumimoji="0" lang="en-US" altLang="en-US" sz="4400" b="1" i="0" u="none" strike="noStrike" kern="0" cap="none" spc="0" normalizeH="0" baseline="0" noProof="0" dirty="0">
                <a:ln>
                  <a:noFill/>
                </a:ln>
                <a:solidFill>
                  <a:srgbClr val="FF0000"/>
                </a:solidFill>
                <a:effectLst/>
                <a:uLnTx/>
                <a:uFillTx/>
                <a:latin typeface="Lucida Grande"/>
                <a:cs typeface="ヒラギノ角ゴ ProN W6" charset="0"/>
                <a:sym typeface="Lucida Grande" charset="0"/>
              </a:rPr>
            </a:br>
            <a:endParaRPr lang="en-US" dirty="0"/>
          </a:p>
        </p:txBody>
      </p:sp>
      <p:sp>
        <p:nvSpPr>
          <p:cNvPr id="4" name="Content Placeholder 3">
            <a:extLst>
              <a:ext uri="{FF2B5EF4-FFF2-40B4-BE49-F238E27FC236}">
                <a16:creationId xmlns:a16="http://schemas.microsoft.com/office/drawing/2014/main" id="{BB10B336-91A8-7F0D-713E-F518403AABA3}"/>
              </a:ext>
            </a:extLst>
          </p:cNvPr>
          <p:cNvSpPr>
            <a:spLocks noGrp="1"/>
          </p:cNvSpPr>
          <p:nvPr>
            <p:ph sz="half" idx="2"/>
          </p:nvPr>
        </p:nvSpPr>
        <p:spPr>
          <a:xfrm>
            <a:off x="304800" y="1828801"/>
            <a:ext cx="8382000" cy="3200400"/>
          </a:xfrm>
        </p:spPr>
        <p:txBody>
          <a:bodyPr>
            <a:normAutofit/>
          </a:bodyPr>
          <a:lstStyle/>
          <a:p>
            <a:pPr>
              <a:lnSpc>
                <a:spcPct val="80000"/>
              </a:lnSpc>
              <a:spcBef>
                <a:spcPts val="475"/>
              </a:spcBef>
            </a:pPr>
            <a:r>
              <a:rPr lang="en-US" altLang="en-US" sz="2400" b="1" dirty="0">
                <a:solidFill>
                  <a:srgbClr val="00B050"/>
                </a:solidFill>
                <a:cs typeface="Lucida Grande" charset="0"/>
              </a:rPr>
              <a:t>Verbal aspect</a:t>
            </a:r>
            <a:r>
              <a:rPr lang="en-US" altLang="en-US" sz="2400" dirty="0">
                <a:solidFill>
                  <a:srgbClr val="00B050"/>
                </a:solidFill>
                <a:cs typeface="Lucida Grande" charset="0"/>
              </a:rPr>
              <a:t> </a:t>
            </a:r>
            <a:r>
              <a:rPr lang="en-US" altLang="en-US" sz="2400" dirty="0">
                <a:solidFill>
                  <a:srgbClr val="4F81BD"/>
                </a:solidFill>
                <a:cs typeface="Lucida Grande" charset="0"/>
              </a:rPr>
              <a:t>- </a:t>
            </a:r>
            <a:r>
              <a:rPr lang="en-US" altLang="en-US" sz="2400" dirty="0">
                <a:cs typeface="Lucida Grande" charset="0"/>
              </a:rPr>
              <a:t>Involves the focus on the words of the speech</a:t>
            </a:r>
          </a:p>
          <a:p>
            <a:pPr>
              <a:lnSpc>
                <a:spcPct val="80000"/>
              </a:lnSpc>
              <a:spcBef>
                <a:spcPts val="675"/>
              </a:spcBef>
              <a:buClr>
                <a:srgbClr val="00B050"/>
              </a:buClr>
            </a:pPr>
            <a:endParaRPr lang="en-US" altLang="en-US" sz="2400" dirty="0">
              <a:cs typeface="Lucida Grande" charset="0"/>
            </a:endParaRPr>
          </a:p>
          <a:p>
            <a:pPr>
              <a:lnSpc>
                <a:spcPct val="80000"/>
              </a:lnSpc>
              <a:spcBef>
                <a:spcPts val="675"/>
              </a:spcBef>
              <a:buClr>
                <a:srgbClr val="00B050"/>
              </a:buClr>
            </a:pPr>
            <a:r>
              <a:rPr lang="en-US" altLang="en-US" sz="2400" b="1" dirty="0">
                <a:solidFill>
                  <a:srgbClr val="00B050"/>
                </a:solidFill>
                <a:cs typeface="Lucida Grande" charset="0"/>
              </a:rPr>
              <a:t>Paralinguistic aspect</a:t>
            </a:r>
            <a:r>
              <a:rPr lang="en-US" altLang="en-US" sz="2400" dirty="0">
                <a:solidFill>
                  <a:srgbClr val="00B050"/>
                </a:solidFill>
                <a:cs typeface="Lucida Grande" charset="0"/>
              </a:rPr>
              <a:t> </a:t>
            </a:r>
            <a:r>
              <a:rPr lang="en-US" altLang="en-US" sz="2400" dirty="0">
                <a:solidFill>
                  <a:srgbClr val="FFFF00"/>
                </a:solidFill>
                <a:cs typeface="Lucida Grande" charset="0"/>
              </a:rPr>
              <a:t>- </a:t>
            </a:r>
            <a:r>
              <a:rPr lang="en-US" altLang="en-US" sz="2400" dirty="0">
                <a:cs typeface="Lucida Grande" charset="0"/>
              </a:rPr>
              <a:t>features of the speech as the rate, rhythm, volume and fluency</a:t>
            </a:r>
          </a:p>
          <a:p>
            <a:pPr>
              <a:lnSpc>
                <a:spcPct val="80000"/>
              </a:lnSpc>
              <a:spcBef>
                <a:spcPts val="675"/>
              </a:spcBef>
            </a:pPr>
            <a:endParaRPr lang="en-US" altLang="en-US" sz="2400" dirty="0">
              <a:cs typeface="Lucida Grande" charset="0"/>
            </a:endParaRPr>
          </a:p>
          <a:p>
            <a:pPr>
              <a:lnSpc>
                <a:spcPct val="80000"/>
              </a:lnSpc>
              <a:spcBef>
                <a:spcPts val="675"/>
              </a:spcBef>
            </a:pPr>
            <a:r>
              <a:rPr lang="en-US" altLang="en-US" sz="2400" b="1" dirty="0">
                <a:solidFill>
                  <a:srgbClr val="00B050"/>
                </a:solidFill>
                <a:cs typeface="Lucida Grande" charset="0"/>
              </a:rPr>
              <a:t>Non verbal communication</a:t>
            </a:r>
            <a:r>
              <a:rPr lang="en-US" altLang="en-US" sz="2400" dirty="0">
                <a:solidFill>
                  <a:srgbClr val="00B050"/>
                </a:solidFill>
                <a:cs typeface="Lucida Grande" charset="0"/>
              </a:rPr>
              <a:t> </a:t>
            </a:r>
            <a:r>
              <a:rPr lang="en-US" altLang="en-US" sz="2400" dirty="0">
                <a:cs typeface="Arial" panose="020B0604020202020204" pitchFamily="34" charset="0"/>
                <a:sym typeface="Arial" panose="020B0604020202020204" pitchFamily="34" charset="0"/>
              </a:rPr>
              <a:t>–</a:t>
            </a:r>
            <a:r>
              <a:rPr lang="en-US" altLang="en-US" sz="2400" dirty="0">
                <a:cs typeface="Lucida Grande" charset="0"/>
              </a:rPr>
              <a:t> the body language, gestures and the expressions during</a:t>
            </a:r>
            <a:r>
              <a:rPr lang="en-US" altLang="en-US" sz="2400" b="1" dirty="0">
                <a:cs typeface="Lucida Grande" charset="0"/>
              </a:rPr>
              <a:t> </a:t>
            </a:r>
            <a:r>
              <a:rPr lang="en-US" altLang="en-US" sz="2400" dirty="0">
                <a:cs typeface="Lucida Grande" charset="0"/>
              </a:rPr>
              <a:t>the conversation </a:t>
            </a:r>
          </a:p>
          <a:p>
            <a:endParaRPr lang="en-US" dirty="0"/>
          </a:p>
        </p:txBody>
      </p:sp>
      <p:pic>
        <p:nvPicPr>
          <p:cNvPr id="5" name="Picture 1">
            <a:extLst>
              <a:ext uri="{FF2B5EF4-FFF2-40B4-BE49-F238E27FC236}">
                <a16:creationId xmlns:a16="http://schemas.microsoft.com/office/drawing/2014/main" id="{19CD8C6D-C662-1325-87BD-EB0F0365A6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4926478" cy="23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D819E705-04B1-62F8-CF69-A1888D949048}"/>
              </a:ext>
            </a:extLst>
          </p:cNvPr>
          <p:cNvSpPr/>
          <p:nvPr/>
        </p:nvSpPr>
        <p:spPr>
          <a:xfrm>
            <a:off x="172277" y="6324599"/>
            <a:ext cx="2093845" cy="34124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2880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DB94-9CE1-40A6-1DC1-958BD145A43B}"/>
              </a:ext>
            </a:extLst>
          </p:cNvPr>
          <p:cNvSpPr>
            <a:spLocks noGrp="1"/>
          </p:cNvSpPr>
          <p:nvPr>
            <p:ph type="title"/>
          </p:nvPr>
        </p:nvSpPr>
        <p:spPr>
          <a:xfrm>
            <a:off x="457200" y="533400"/>
            <a:ext cx="8229600" cy="1295400"/>
          </a:xfrm>
        </p:spPr>
        <p:txBody>
          <a:bodyPr>
            <a:normAutofit fontScale="90000"/>
          </a:bodyPr>
          <a:lstStyle/>
          <a:p>
            <a:br>
              <a:rPr lang="en-US" altLang="en-US" sz="4400" b="1" dirty="0">
                <a:solidFill>
                  <a:schemeClr val="accent4">
                    <a:lumMod val="75000"/>
                  </a:schemeClr>
                </a:solidFill>
              </a:rPr>
            </a:br>
            <a:r>
              <a:rPr lang="en-US" altLang="en-US" sz="4400" b="1" dirty="0">
                <a:solidFill>
                  <a:schemeClr val="accent4">
                    <a:lumMod val="75000"/>
                  </a:schemeClr>
                </a:solidFill>
              </a:rPr>
              <a:t>Pay </a:t>
            </a:r>
            <a:r>
              <a:rPr lang="en-US" altLang="en-US" sz="4400" b="1" dirty="0" err="1">
                <a:solidFill>
                  <a:schemeClr val="accent4">
                    <a:lumMod val="75000"/>
                  </a:schemeClr>
                </a:solidFill>
              </a:rPr>
              <a:t>ttention</a:t>
            </a:r>
            <a:r>
              <a:rPr lang="en-US" altLang="en-US" sz="4400" b="1" dirty="0">
                <a:solidFill>
                  <a:schemeClr val="accent4">
                    <a:lumMod val="75000"/>
                  </a:schemeClr>
                </a:solidFill>
              </a:rPr>
              <a:t> </a:t>
            </a:r>
            <a:br>
              <a:rPr lang="en-US" altLang="en-US" sz="4400" b="1" dirty="0">
                <a:solidFill>
                  <a:schemeClr val="accent4">
                    <a:lumMod val="75000"/>
                  </a:schemeClr>
                </a:solidFill>
              </a:rPr>
            </a:br>
            <a:r>
              <a:rPr lang="en-US" altLang="en-US" sz="4400" b="1" dirty="0">
                <a:solidFill>
                  <a:schemeClr val="accent4">
                    <a:lumMod val="75000"/>
                  </a:schemeClr>
                </a:solidFill>
              </a:rPr>
              <a:t>Show That You're Listening</a:t>
            </a:r>
            <a:br>
              <a:rPr lang="en-US" altLang="en-US" sz="4400" b="1" dirty="0">
                <a:solidFill>
                  <a:srgbClr val="D90B00"/>
                </a:solidFill>
              </a:rPr>
            </a:br>
            <a:endParaRPr lang="en-US" dirty="0"/>
          </a:p>
        </p:txBody>
      </p:sp>
      <p:sp>
        <p:nvSpPr>
          <p:cNvPr id="3" name="Content Placeholder 2">
            <a:extLst>
              <a:ext uri="{FF2B5EF4-FFF2-40B4-BE49-F238E27FC236}">
                <a16:creationId xmlns:a16="http://schemas.microsoft.com/office/drawing/2014/main" id="{FFDC8EB6-71D9-88DB-2325-C5ADEB85B537}"/>
              </a:ext>
            </a:extLst>
          </p:cNvPr>
          <p:cNvSpPr>
            <a:spLocks noGrp="1"/>
          </p:cNvSpPr>
          <p:nvPr>
            <p:ph idx="1"/>
          </p:nvPr>
        </p:nvSpPr>
        <p:spPr>
          <a:xfrm>
            <a:off x="457200" y="1940311"/>
            <a:ext cx="8229600" cy="4297363"/>
          </a:xfrm>
        </p:spPr>
        <p:txBody>
          <a:bodyPr>
            <a:normAutofit fontScale="92500" lnSpcReduction="20000"/>
          </a:bodyPr>
          <a:lstStyle/>
          <a:p>
            <a:pPr eaLnBrk="1" hangingPunct="1">
              <a:defRPr/>
            </a:pPr>
            <a:r>
              <a:rPr lang="en-US" altLang="en-US" sz="3200" dirty="0"/>
              <a:t>Give the patient your undivided attention, and acknowledge the message. </a:t>
            </a:r>
          </a:p>
          <a:p>
            <a:pPr eaLnBrk="1" hangingPunct="1">
              <a:defRPr/>
            </a:pPr>
            <a:r>
              <a:rPr lang="en-US" altLang="en-US" sz="3200" dirty="0"/>
              <a:t>Recognize that </a:t>
            </a:r>
            <a:r>
              <a:rPr lang="en-US" altLang="en-US" sz="3200" dirty="0">
                <a:solidFill>
                  <a:srgbClr val="FF0000"/>
                </a:solidFill>
              </a:rPr>
              <a:t>non-verbal</a:t>
            </a:r>
            <a:r>
              <a:rPr lang="en-US" altLang="en-US" sz="3200" dirty="0"/>
              <a:t> communication also </a:t>
            </a:r>
            <a:r>
              <a:rPr lang="en-US" altLang="en-US" sz="3200" dirty="0">
                <a:solidFill>
                  <a:srgbClr val="00B050"/>
                </a:solidFill>
              </a:rPr>
              <a:t>"speaks" </a:t>
            </a:r>
            <a:r>
              <a:rPr lang="en-US" altLang="en-US" sz="3200" dirty="0"/>
              <a:t>loudly.</a:t>
            </a:r>
          </a:p>
          <a:p>
            <a:pPr eaLnBrk="1" hangingPunct="1">
              <a:defRPr/>
            </a:pPr>
            <a:r>
              <a:rPr lang="en-US" altLang="en-US" sz="3200" dirty="0">
                <a:solidFill>
                  <a:srgbClr val="00B050"/>
                </a:solidFill>
              </a:rPr>
              <a:t>Look</a:t>
            </a:r>
            <a:r>
              <a:rPr lang="en-US" altLang="en-US" sz="3200" dirty="0"/>
              <a:t> at the patient directly.</a:t>
            </a:r>
          </a:p>
          <a:p>
            <a:pPr eaLnBrk="1" hangingPunct="1">
              <a:defRPr/>
            </a:pPr>
            <a:r>
              <a:rPr lang="en-US" altLang="en-US" sz="3200" dirty="0">
                <a:solidFill>
                  <a:srgbClr val="00B050"/>
                </a:solidFill>
              </a:rPr>
              <a:t>"Listen</a:t>
            </a:r>
            <a:r>
              <a:rPr lang="en-US" altLang="en-US" sz="3200" dirty="0"/>
              <a:t>" to the patient’s body language</a:t>
            </a:r>
            <a:r>
              <a:rPr lang="en-US" altLang="en-US" sz="3200" dirty="0">
                <a:solidFill>
                  <a:srgbClr val="FF0000"/>
                </a:solidFill>
              </a:rPr>
              <a:t>.</a:t>
            </a:r>
          </a:p>
          <a:p>
            <a:pPr eaLnBrk="1" hangingPunct="1">
              <a:defRPr/>
            </a:pPr>
            <a:r>
              <a:rPr lang="en-US" altLang="en-US" sz="3200" dirty="0"/>
              <a:t>Make sure that your posture is open and interested.</a:t>
            </a:r>
          </a:p>
          <a:p>
            <a:pPr eaLnBrk="1" hangingPunct="1">
              <a:defRPr/>
            </a:pPr>
            <a:r>
              <a:rPr lang="en-US" altLang="en-US" sz="3200" dirty="0">
                <a:solidFill>
                  <a:srgbClr val="00B050"/>
                </a:solidFill>
              </a:rPr>
              <a:t>Encourage</a:t>
            </a:r>
            <a:r>
              <a:rPr lang="en-US" altLang="en-US" sz="3200" dirty="0">
                <a:solidFill>
                  <a:srgbClr val="FF0000"/>
                </a:solidFill>
              </a:rPr>
              <a:t> </a:t>
            </a:r>
            <a:r>
              <a:rPr lang="en-US" altLang="en-US" sz="3200" dirty="0"/>
              <a:t>the patient to continue with small verbal comments like yes, and "uh huh."</a:t>
            </a:r>
          </a:p>
          <a:p>
            <a:pPr eaLnBrk="1" hangingPunct="1">
              <a:defRPr/>
            </a:pPr>
            <a:endParaRPr lang="en-US" dirty="0"/>
          </a:p>
        </p:txBody>
      </p:sp>
      <p:sp>
        <p:nvSpPr>
          <p:cNvPr id="5" name="Rounded Rectangle 5">
            <a:extLst>
              <a:ext uri="{FF2B5EF4-FFF2-40B4-BE49-F238E27FC236}">
                <a16:creationId xmlns:a16="http://schemas.microsoft.com/office/drawing/2014/main" id="{781D88C3-2A1A-9DF2-509F-FCE683E98972}"/>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68488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4E1C-D8E6-8604-CAE2-BFA1C334FDBE}"/>
              </a:ext>
            </a:extLst>
          </p:cNvPr>
          <p:cNvSpPr>
            <a:spLocks noGrp="1"/>
          </p:cNvSpPr>
          <p:nvPr>
            <p:ph type="title"/>
          </p:nvPr>
        </p:nvSpPr>
        <p:spPr>
          <a:xfrm>
            <a:off x="457200" y="731837"/>
            <a:ext cx="8229600" cy="960438"/>
          </a:xfrm>
        </p:spPr>
        <p:txBody>
          <a:bodyPr>
            <a:normAutofit fontScale="90000"/>
          </a:bodyPr>
          <a:lstStyle/>
          <a:p>
            <a:br>
              <a:rPr lang="en-US" altLang="en-US" sz="4400" b="1" dirty="0">
                <a:solidFill>
                  <a:srgbClr val="FF0000"/>
                </a:solidFill>
              </a:rPr>
            </a:br>
            <a:br>
              <a:rPr lang="en-US" altLang="en-US" sz="4400" b="1" dirty="0">
                <a:solidFill>
                  <a:srgbClr val="FF0000"/>
                </a:solidFill>
              </a:rPr>
            </a:br>
            <a:r>
              <a:rPr lang="en-US" altLang="en-US" b="1" dirty="0">
                <a:solidFill>
                  <a:schemeClr val="accent4">
                    <a:lumMod val="75000"/>
                  </a:schemeClr>
                </a:solidFill>
              </a:rPr>
              <a:t>Defer Judgment</a:t>
            </a:r>
            <a:br>
              <a:rPr lang="en-US" altLang="en-US" sz="4400" b="1" dirty="0">
                <a:solidFill>
                  <a:srgbClr val="FF0000"/>
                </a:solidFill>
              </a:rPr>
            </a:br>
            <a:br>
              <a:rPr lang="en-US" altLang="en-US" sz="4400" b="1" dirty="0">
                <a:solidFill>
                  <a:srgbClr val="FF0000"/>
                </a:solidFill>
              </a:rPr>
            </a:br>
            <a:endParaRPr lang="en-US" dirty="0"/>
          </a:p>
        </p:txBody>
      </p:sp>
      <p:sp>
        <p:nvSpPr>
          <p:cNvPr id="3" name="Content Placeholder 2">
            <a:extLst>
              <a:ext uri="{FF2B5EF4-FFF2-40B4-BE49-F238E27FC236}">
                <a16:creationId xmlns:a16="http://schemas.microsoft.com/office/drawing/2014/main" id="{BE97CB7F-71E1-7D93-CC20-00283046CCEB}"/>
              </a:ext>
            </a:extLst>
          </p:cNvPr>
          <p:cNvSpPr>
            <a:spLocks noGrp="1"/>
          </p:cNvSpPr>
          <p:nvPr>
            <p:ph idx="1"/>
          </p:nvPr>
        </p:nvSpPr>
        <p:spPr>
          <a:xfrm>
            <a:off x="457200" y="2133601"/>
            <a:ext cx="8229600" cy="3657600"/>
          </a:xfrm>
        </p:spPr>
        <p:txBody>
          <a:bodyPr>
            <a:normAutofit lnSpcReduction="10000"/>
          </a:bodyPr>
          <a:lstStyle/>
          <a:p>
            <a:pPr>
              <a:defRPr/>
            </a:pPr>
            <a:r>
              <a:rPr lang="en-US" altLang="en-US" sz="3200" dirty="0"/>
              <a:t>Interrupting is a </a:t>
            </a:r>
            <a:r>
              <a:rPr lang="en-US" altLang="en-US" sz="3200" dirty="0">
                <a:solidFill>
                  <a:srgbClr val="FF0000"/>
                </a:solidFill>
              </a:rPr>
              <a:t>waste of time</a:t>
            </a:r>
            <a:r>
              <a:rPr lang="en-US" altLang="en-US" sz="3200" dirty="0"/>
              <a:t>. It frustrates the speaker and limits full understanding </a:t>
            </a:r>
          </a:p>
          <a:p>
            <a:pPr eaLnBrk="1" hangingPunct="1">
              <a:defRPr/>
            </a:pPr>
            <a:endParaRPr lang="en-US" altLang="en-US" sz="3200" dirty="0"/>
          </a:p>
          <a:p>
            <a:pPr eaLnBrk="1" hangingPunct="1">
              <a:defRPr/>
            </a:pPr>
            <a:r>
              <a:rPr lang="en-US" altLang="en-US" sz="3200" dirty="0">
                <a:solidFill>
                  <a:srgbClr val="FF0000"/>
                </a:solidFill>
              </a:rPr>
              <a:t>Allow the speaker to finish </a:t>
            </a:r>
            <a:r>
              <a:rPr lang="en-US" altLang="en-US" sz="3200" dirty="0"/>
              <a:t>each point before asking questions.</a:t>
            </a:r>
          </a:p>
          <a:p>
            <a:pPr eaLnBrk="1" hangingPunct="1">
              <a:defRPr/>
            </a:pPr>
            <a:endParaRPr lang="en-US" altLang="en-US" sz="3200" dirty="0">
              <a:solidFill>
                <a:srgbClr val="00B050"/>
              </a:solidFill>
            </a:endParaRPr>
          </a:p>
          <a:p>
            <a:pPr eaLnBrk="1" hangingPunct="1">
              <a:defRPr/>
            </a:pPr>
            <a:r>
              <a:rPr lang="en-US" altLang="en-US" sz="3200" dirty="0">
                <a:solidFill>
                  <a:srgbClr val="00B050"/>
                </a:solidFill>
              </a:rPr>
              <a:t>Don't interrupt </a:t>
            </a:r>
            <a:r>
              <a:rPr lang="en-US" altLang="en-US" sz="3200" dirty="0"/>
              <a:t>with counter arguments</a:t>
            </a:r>
          </a:p>
          <a:p>
            <a:endParaRPr lang="en-US" dirty="0"/>
          </a:p>
        </p:txBody>
      </p:sp>
      <p:sp>
        <p:nvSpPr>
          <p:cNvPr id="5" name="Rounded Rectangle 5">
            <a:extLst>
              <a:ext uri="{FF2B5EF4-FFF2-40B4-BE49-F238E27FC236}">
                <a16:creationId xmlns:a16="http://schemas.microsoft.com/office/drawing/2014/main" id="{CDC6A01D-D50D-EFAE-B433-8E6725CC523F}"/>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7556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3E09-6F0E-C575-C573-908C75B02579}"/>
              </a:ext>
            </a:extLst>
          </p:cNvPr>
          <p:cNvSpPr>
            <a:spLocks noGrp="1"/>
          </p:cNvSpPr>
          <p:nvPr>
            <p:ph type="title"/>
          </p:nvPr>
        </p:nvSpPr>
        <p:spPr>
          <a:xfrm>
            <a:off x="457200" y="731836"/>
            <a:ext cx="8229600" cy="685801"/>
          </a:xfrm>
        </p:spPr>
        <p:txBody>
          <a:bodyPr>
            <a:normAutofit fontScale="90000"/>
          </a:bodyPr>
          <a:lstStyle/>
          <a:p>
            <a:br>
              <a:rPr lang="en-US" altLang="en-US" sz="4400" b="1" dirty="0">
                <a:solidFill>
                  <a:schemeClr val="accent4">
                    <a:lumMod val="75000"/>
                  </a:schemeClr>
                </a:solidFill>
              </a:rPr>
            </a:br>
            <a:r>
              <a:rPr lang="en-US" altLang="en-US" sz="4400" b="1" dirty="0">
                <a:solidFill>
                  <a:schemeClr val="accent4">
                    <a:lumMod val="75000"/>
                  </a:schemeClr>
                </a:solidFill>
              </a:rPr>
              <a:t>Respond Appropriately</a:t>
            </a:r>
            <a:br>
              <a:rPr lang="en-US" altLang="en-US" sz="4400" b="1" dirty="0">
                <a:solidFill>
                  <a:srgbClr val="FF0000"/>
                </a:solidFill>
              </a:rPr>
            </a:br>
            <a:endParaRPr lang="en-US" dirty="0"/>
          </a:p>
        </p:txBody>
      </p:sp>
      <p:sp>
        <p:nvSpPr>
          <p:cNvPr id="3" name="Content Placeholder 2">
            <a:extLst>
              <a:ext uri="{FF2B5EF4-FFF2-40B4-BE49-F238E27FC236}">
                <a16:creationId xmlns:a16="http://schemas.microsoft.com/office/drawing/2014/main" id="{6FC65DF6-B95B-71D7-7E4C-F294D9A5C104}"/>
              </a:ext>
            </a:extLst>
          </p:cNvPr>
          <p:cNvSpPr>
            <a:spLocks noGrp="1"/>
          </p:cNvSpPr>
          <p:nvPr>
            <p:ph idx="1"/>
          </p:nvPr>
        </p:nvSpPr>
        <p:spPr>
          <a:xfrm>
            <a:off x="457200" y="1600200"/>
            <a:ext cx="8229600" cy="4114800"/>
          </a:xfrm>
        </p:spPr>
        <p:txBody>
          <a:bodyPr>
            <a:normAutofit/>
          </a:bodyPr>
          <a:lstStyle/>
          <a:p>
            <a:pPr eaLnBrk="1" hangingPunct="1">
              <a:defRPr/>
            </a:pPr>
            <a:r>
              <a:rPr lang="en-US" altLang="en-US" sz="3200" dirty="0"/>
              <a:t>Be candid, open and</a:t>
            </a:r>
            <a:r>
              <a:rPr lang="en-US" altLang="en-US" sz="3200" dirty="0">
                <a:solidFill>
                  <a:srgbClr val="00B050"/>
                </a:solidFill>
              </a:rPr>
              <a:t> honest </a:t>
            </a:r>
            <a:r>
              <a:rPr lang="en-US" altLang="en-US" sz="3200" dirty="0"/>
              <a:t>in your response.</a:t>
            </a:r>
          </a:p>
          <a:p>
            <a:pPr eaLnBrk="1" hangingPunct="1">
              <a:defRPr/>
            </a:pPr>
            <a:endParaRPr lang="en-US" altLang="en-US" sz="3200" dirty="0"/>
          </a:p>
          <a:p>
            <a:pPr eaLnBrk="1" hangingPunct="1">
              <a:defRPr/>
            </a:pPr>
            <a:r>
              <a:rPr lang="en-US" altLang="en-US" sz="3200" dirty="0"/>
              <a:t>Assert your opinions</a:t>
            </a:r>
            <a:r>
              <a:rPr lang="en-US" altLang="en-US" sz="3200" dirty="0">
                <a:solidFill>
                  <a:srgbClr val="00B050"/>
                </a:solidFill>
              </a:rPr>
              <a:t> respectfully</a:t>
            </a:r>
            <a:r>
              <a:rPr lang="en-US" altLang="en-US" sz="3200" dirty="0"/>
              <a:t>.</a:t>
            </a:r>
          </a:p>
          <a:p>
            <a:pPr eaLnBrk="1" hangingPunct="1">
              <a:defRPr/>
            </a:pPr>
            <a:endParaRPr lang="en-US" altLang="en-US" sz="3200" dirty="0"/>
          </a:p>
          <a:p>
            <a:pPr eaLnBrk="1" hangingPunct="1">
              <a:defRPr/>
            </a:pPr>
            <a:r>
              <a:rPr lang="en-US" altLang="en-US" sz="3200" dirty="0"/>
              <a:t>Treat the other person in a way that you think </a:t>
            </a:r>
            <a:r>
              <a:rPr lang="en-US" altLang="en-US" dirty="0"/>
              <a:t>you</a:t>
            </a:r>
            <a:r>
              <a:rPr lang="en-US" altLang="en-US" sz="3200" dirty="0"/>
              <a:t> would </a:t>
            </a:r>
            <a:r>
              <a:rPr lang="en-US" altLang="en-US" sz="3200" dirty="0">
                <a:solidFill>
                  <a:srgbClr val="00B050"/>
                </a:solidFill>
              </a:rPr>
              <a:t>want to be treated.</a:t>
            </a:r>
            <a:endParaRPr lang="en-US" dirty="0">
              <a:solidFill>
                <a:srgbClr val="00B050"/>
              </a:solidFill>
            </a:endParaRPr>
          </a:p>
        </p:txBody>
      </p:sp>
      <p:sp>
        <p:nvSpPr>
          <p:cNvPr id="5" name="Rounded Rectangle 5">
            <a:extLst>
              <a:ext uri="{FF2B5EF4-FFF2-40B4-BE49-F238E27FC236}">
                <a16:creationId xmlns:a16="http://schemas.microsoft.com/office/drawing/2014/main" id="{47542563-C093-1FD8-31D0-3503A6F76FCD}"/>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78918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498C-E570-D0BA-1ECC-659A7CE31111}"/>
              </a:ext>
            </a:extLst>
          </p:cNvPr>
          <p:cNvSpPr>
            <a:spLocks noGrp="1"/>
          </p:cNvSpPr>
          <p:nvPr>
            <p:ph type="title"/>
          </p:nvPr>
        </p:nvSpPr>
        <p:spPr>
          <a:xfrm>
            <a:off x="452437" y="731837"/>
            <a:ext cx="8229600" cy="944563"/>
          </a:xfrm>
        </p:spPr>
        <p:txBody>
          <a:bodyPr>
            <a:normAutofit fontScale="90000"/>
          </a:bodyPr>
          <a:lstStyle/>
          <a:p>
            <a:br>
              <a:rPr lang="en-US" altLang="en-US" sz="4400" b="1" dirty="0">
                <a:solidFill>
                  <a:schemeClr val="accent4">
                    <a:lumMod val="75000"/>
                  </a:schemeClr>
                </a:solidFill>
              </a:rPr>
            </a:br>
            <a:r>
              <a:rPr lang="en-US" sz="4400" b="1" dirty="0">
                <a:solidFill>
                  <a:schemeClr val="accent4">
                    <a:lumMod val="75000"/>
                  </a:schemeClr>
                </a:solidFill>
              </a:rPr>
              <a:t>Open ended Questions</a:t>
            </a:r>
            <a:br>
              <a:rPr lang="en-US" sz="4400" dirty="0">
                <a:solidFill>
                  <a:srgbClr val="00B050"/>
                </a:solidFill>
              </a:rPr>
            </a:br>
            <a:endParaRPr lang="en-US" dirty="0"/>
          </a:p>
        </p:txBody>
      </p:sp>
      <p:sp>
        <p:nvSpPr>
          <p:cNvPr id="3" name="Content Placeholder 2">
            <a:extLst>
              <a:ext uri="{FF2B5EF4-FFF2-40B4-BE49-F238E27FC236}">
                <a16:creationId xmlns:a16="http://schemas.microsoft.com/office/drawing/2014/main" id="{608EE941-3AEE-FBDC-4C83-869DA2306D10}"/>
              </a:ext>
            </a:extLst>
          </p:cNvPr>
          <p:cNvSpPr>
            <a:spLocks noGrp="1"/>
          </p:cNvSpPr>
          <p:nvPr>
            <p:ph idx="1"/>
          </p:nvPr>
        </p:nvSpPr>
        <p:spPr>
          <a:xfrm>
            <a:off x="457200" y="2133600"/>
            <a:ext cx="8229600" cy="3992563"/>
          </a:xfrm>
        </p:spPr>
        <p:txBody>
          <a:bodyPr/>
          <a:lstStyle/>
          <a:p>
            <a:pPr>
              <a:defRPr/>
            </a:pPr>
            <a:r>
              <a:rPr lang="en-US" sz="3200" dirty="0"/>
              <a:t>Encourage patients to talk</a:t>
            </a:r>
          </a:p>
          <a:p>
            <a:pPr>
              <a:defRPr/>
            </a:pPr>
            <a:r>
              <a:rPr lang="en-US" sz="3200" dirty="0"/>
              <a:t>Exploration of a certain aspect</a:t>
            </a:r>
          </a:p>
          <a:p>
            <a:pPr>
              <a:defRPr/>
            </a:pPr>
            <a:r>
              <a:rPr lang="en-US" sz="3200" dirty="0"/>
              <a:t>Clarifying the unclear areas and issues</a:t>
            </a:r>
          </a:p>
          <a:p>
            <a:pPr>
              <a:defRPr/>
            </a:pPr>
            <a:r>
              <a:rPr lang="en-US" sz="3200" dirty="0">
                <a:solidFill>
                  <a:srgbClr val="00B050"/>
                </a:solidFill>
              </a:rPr>
              <a:t>Leading Questions </a:t>
            </a:r>
            <a:r>
              <a:rPr lang="en-US" sz="3200" dirty="0"/>
              <a:t>– how, what, when, how come, anything else, and</a:t>
            </a:r>
            <a:r>
              <a:rPr lang="en-US" sz="3600" dirty="0"/>
              <a:t>…..</a:t>
            </a:r>
          </a:p>
          <a:p>
            <a:endParaRPr lang="en-US" dirty="0"/>
          </a:p>
        </p:txBody>
      </p:sp>
      <p:sp>
        <p:nvSpPr>
          <p:cNvPr id="5" name="Rounded Rectangle 5">
            <a:extLst>
              <a:ext uri="{FF2B5EF4-FFF2-40B4-BE49-F238E27FC236}">
                <a16:creationId xmlns:a16="http://schemas.microsoft.com/office/drawing/2014/main" id="{AC2065B3-48EC-C14B-A658-0FFD8EA4673E}"/>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5377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019300"/>
            <a:ext cx="8229600" cy="1143000"/>
          </a:xfrm>
        </p:spPr>
        <p:txBody>
          <a:bodyPr>
            <a:normAutofit/>
          </a:bodyPr>
          <a:lstStyle/>
          <a:p>
            <a:r>
              <a:rPr lang="en-US" sz="4000" b="1" dirty="0">
                <a:solidFill>
                  <a:srgbClr val="7030A0"/>
                </a:solidFill>
              </a:rPr>
              <a:t>Communication Skills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4267200"/>
            <a:ext cx="3646154" cy="2005879"/>
          </a:xfrm>
        </p:spPr>
      </p:pic>
    </p:spTree>
    <p:extLst>
      <p:ext uri="{BB962C8B-B14F-4D97-AF65-F5344CB8AC3E}">
        <p14:creationId xmlns:p14="http://schemas.microsoft.com/office/powerpoint/2010/main" val="68532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6FDC-3EA0-4F40-ADFC-13393B875A96}"/>
              </a:ext>
            </a:extLst>
          </p:cNvPr>
          <p:cNvSpPr>
            <a:spLocks noGrp="1"/>
          </p:cNvSpPr>
          <p:nvPr>
            <p:ph type="title"/>
          </p:nvPr>
        </p:nvSpPr>
        <p:spPr>
          <a:xfrm>
            <a:off x="457200" y="731836"/>
            <a:ext cx="8229600" cy="944564"/>
          </a:xfrm>
        </p:spPr>
        <p:txBody>
          <a:bodyPr>
            <a:normAutofit fontScale="90000"/>
          </a:bodyPr>
          <a:lstStyle/>
          <a:p>
            <a:br>
              <a:rPr lang="en-US" altLang="en-US" b="1" dirty="0">
                <a:solidFill>
                  <a:srgbClr val="00B050"/>
                </a:solidFill>
              </a:rPr>
            </a:br>
            <a:r>
              <a:rPr lang="en-US" altLang="en-US" b="1" dirty="0">
                <a:solidFill>
                  <a:schemeClr val="accent4">
                    <a:lumMod val="75000"/>
                  </a:schemeClr>
                </a:solidFill>
              </a:rPr>
              <a:t>Closed ended questions</a:t>
            </a:r>
            <a:br>
              <a:rPr lang="en-US" altLang="en-US" b="1" dirty="0">
                <a:solidFill>
                  <a:srgbClr val="00B050"/>
                </a:solidFill>
              </a:rPr>
            </a:br>
            <a:endParaRPr lang="en-US" dirty="0"/>
          </a:p>
        </p:txBody>
      </p:sp>
      <p:sp>
        <p:nvSpPr>
          <p:cNvPr id="3" name="Content Placeholder 2">
            <a:extLst>
              <a:ext uri="{FF2B5EF4-FFF2-40B4-BE49-F238E27FC236}">
                <a16:creationId xmlns:a16="http://schemas.microsoft.com/office/drawing/2014/main" id="{1CB4F15D-5B7C-85D7-B8D6-7F08088C84A9}"/>
              </a:ext>
            </a:extLst>
          </p:cNvPr>
          <p:cNvSpPr>
            <a:spLocks noGrp="1"/>
          </p:cNvSpPr>
          <p:nvPr>
            <p:ph idx="1"/>
          </p:nvPr>
        </p:nvSpPr>
        <p:spPr>
          <a:xfrm>
            <a:off x="457200" y="2286000"/>
            <a:ext cx="8229600" cy="3840163"/>
          </a:xfrm>
        </p:spPr>
        <p:txBody>
          <a:bodyPr/>
          <a:lstStyle/>
          <a:p>
            <a:r>
              <a:rPr lang="en-US" altLang="en-US" sz="3200" dirty="0"/>
              <a:t>Asked at the beginning of interview to clarify few things and inquire about demographics of the patient.</a:t>
            </a:r>
          </a:p>
          <a:p>
            <a:r>
              <a:rPr lang="en-US" altLang="en-US" sz="3200" dirty="0"/>
              <a:t>Gives time for both doctor and patient to be comfortable</a:t>
            </a:r>
          </a:p>
          <a:p>
            <a:r>
              <a:rPr lang="en-US" altLang="en-US" sz="3200" dirty="0"/>
              <a:t>Asked at the end to reach to a conclusion.</a:t>
            </a:r>
          </a:p>
          <a:p>
            <a:endParaRPr lang="en-US" dirty="0"/>
          </a:p>
        </p:txBody>
      </p:sp>
      <p:sp>
        <p:nvSpPr>
          <p:cNvPr id="5" name="Rounded Rectangle 5">
            <a:extLst>
              <a:ext uri="{FF2B5EF4-FFF2-40B4-BE49-F238E27FC236}">
                <a16:creationId xmlns:a16="http://schemas.microsoft.com/office/drawing/2014/main" id="{F5D0CFF9-7042-F59F-FEE7-60D0E67D3569}"/>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4204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4F6D-1B36-EAD3-3C5C-24D444001503}"/>
              </a:ext>
            </a:extLst>
          </p:cNvPr>
          <p:cNvSpPr>
            <a:spLocks noGrp="1"/>
          </p:cNvSpPr>
          <p:nvPr>
            <p:ph type="title"/>
          </p:nvPr>
        </p:nvSpPr>
        <p:spPr>
          <a:xfrm>
            <a:off x="457200" y="731837"/>
            <a:ext cx="8229600" cy="685801"/>
          </a:xfrm>
        </p:spPr>
        <p:txBody>
          <a:bodyPr>
            <a:normAutofit fontScale="90000"/>
          </a:bodyPr>
          <a:lstStyle/>
          <a:p>
            <a:br>
              <a:rPr lang="en-US" altLang="en-US" sz="4400" b="1" dirty="0">
                <a:solidFill>
                  <a:schemeClr val="accent4">
                    <a:lumMod val="75000"/>
                  </a:schemeClr>
                </a:solidFill>
              </a:rPr>
            </a:br>
            <a:r>
              <a:rPr lang="en-US" altLang="en-US" sz="4400" b="1" dirty="0">
                <a:solidFill>
                  <a:schemeClr val="accent4">
                    <a:lumMod val="75000"/>
                  </a:schemeClr>
                </a:solidFill>
              </a:rPr>
              <a:t>Funneling</a:t>
            </a:r>
            <a:br>
              <a:rPr lang="en-US" altLang="en-US" sz="4400" b="1" dirty="0">
                <a:solidFill>
                  <a:srgbClr val="00B050"/>
                </a:solidFill>
              </a:rPr>
            </a:br>
            <a:endParaRPr lang="en-US" dirty="0"/>
          </a:p>
        </p:txBody>
      </p:sp>
      <p:sp>
        <p:nvSpPr>
          <p:cNvPr id="3" name="Content Placeholder 2">
            <a:extLst>
              <a:ext uri="{FF2B5EF4-FFF2-40B4-BE49-F238E27FC236}">
                <a16:creationId xmlns:a16="http://schemas.microsoft.com/office/drawing/2014/main" id="{312A2480-9180-35D6-5E53-C9201B5DBC12}"/>
              </a:ext>
            </a:extLst>
          </p:cNvPr>
          <p:cNvSpPr>
            <a:spLocks noGrp="1"/>
          </p:cNvSpPr>
          <p:nvPr>
            <p:ph idx="1"/>
          </p:nvPr>
        </p:nvSpPr>
        <p:spPr>
          <a:xfrm>
            <a:off x="457200" y="2133600"/>
            <a:ext cx="5105400" cy="4343399"/>
          </a:xfrm>
        </p:spPr>
        <p:txBody>
          <a:bodyPr>
            <a:normAutofit fontScale="92500" lnSpcReduction="20000"/>
          </a:bodyPr>
          <a:lstStyle/>
          <a:p>
            <a:pPr>
              <a:spcBef>
                <a:spcPts val="675"/>
              </a:spcBef>
            </a:pPr>
            <a:r>
              <a:rPr lang="en-US" altLang="en-US" sz="3200" dirty="0">
                <a:cs typeface="Lucida Grande" charset="0"/>
              </a:rPr>
              <a:t>Use of questions to guide the conversation from a </a:t>
            </a:r>
            <a:r>
              <a:rPr lang="en-US" altLang="en-US" sz="3200" dirty="0">
                <a:solidFill>
                  <a:srgbClr val="FF0000"/>
                </a:solidFill>
                <a:cs typeface="Lucida Grande" charset="0"/>
              </a:rPr>
              <a:t>broader area to a more specific area</a:t>
            </a:r>
          </a:p>
          <a:p>
            <a:pPr marL="0" indent="0">
              <a:spcBef>
                <a:spcPts val="675"/>
              </a:spcBef>
              <a:buNone/>
            </a:pPr>
            <a:endParaRPr lang="en-US" altLang="en-US" sz="3200" dirty="0">
              <a:cs typeface="Lucida Grande" charset="0"/>
            </a:endParaRPr>
          </a:p>
          <a:p>
            <a:pPr eaLnBrk="1" hangingPunct="1">
              <a:spcBef>
                <a:spcPts val="575"/>
              </a:spcBef>
              <a:buClrTx/>
              <a:buSzTx/>
            </a:pPr>
            <a:r>
              <a:rPr lang="en-US" altLang="en-US" sz="3200" dirty="0">
                <a:cs typeface="Lucida Grande" charset="0"/>
              </a:rPr>
              <a:t> The technique helps the interviewer to make the communication move from general statements to </a:t>
            </a:r>
            <a:r>
              <a:rPr lang="en-US" altLang="en-US" sz="3200" b="1" dirty="0">
                <a:solidFill>
                  <a:srgbClr val="009900"/>
                </a:solidFill>
                <a:cs typeface="Lucida Grande" charset="0"/>
              </a:rPr>
              <a:t>specific areas of clinical relevance </a:t>
            </a:r>
          </a:p>
          <a:p>
            <a:endParaRPr lang="en-US" dirty="0"/>
          </a:p>
        </p:txBody>
      </p:sp>
      <p:graphicFrame>
        <p:nvGraphicFramePr>
          <p:cNvPr id="4" name="Diagram 3">
            <a:extLst>
              <a:ext uri="{FF2B5EF4-FFF2-40B4-BE49-F238E27FC236}">
                <a16:creationId xmlns:a16="http://schemas.microsoft.com/office/drawing/2014/main" id="{6CA86C12-E929-4CB6-8F39-26833568D625}"/>
              </a:ext>
            </a:extLst>
          </p:cNvPr>
          <p:cNvGraphicFramePr/>
          <p:nvPr>
            <p:extLst>
              <p:ext uri="{D42A27DB-BD31-4B8C-83A1-F6EECF244321}">
                <p14:modId xmlns:p14="http://schemas.microsoft.com/office/powerpoint/2010/main" val="520027276"/>
              </p:ext>
            </p:extLst>
          </p:nvPr>
        </p:nvGraphicFramePr>
        <p:xfrm>
          <a:off x="5373087" y="1599273"/>
          <a:ext cx="3581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5">
            <a:extLst>
              <a:ext uri="{FF2B5EF4-FFF2-40B4-BE49-F238E27FC236}">
                <a16:creationId xmlns:a16="http://schemas.microsoft.com/office/drawing/2014/main" id="{E5776845-0D82-AA22-E79A-48F42C080A0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31219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E0BC-01DF-CF8C-C997-7132C486BFB9}"/>
              </a:ext>
            </a:extLst>
          </p:cNvPr>
          <p:cNvSpPr>
            <a:spLocks noGrp="1"/>
          </p:cNvSpPr>
          <p:nvPr>
            <p:ph type="title"/>
          </p:nvPr>
        </p:nvSpPr>
        <p:spPr>
          <a:xfrm>
            <a:off x="457200" y="731837"/>
            <a:ext cx="8229600" cy="685801"/>
          </a:xfrm>
        </p:spPr>
        <p:txBody>
          <a:bodyPr>
            <a:normAutofit fontScale="90000"/>
          </a:bodyPr>
          <a:lstStyle/>
          <a:p>
            <a:br>
              <a:rPr lang="en-US" altLang="en-US" sz="4400" b="1" dirty="0">
                <a:solidFill>
                  <a:schemeClr val="accent4">
                    <a:lumMod val="75000"/>
                  </a:schemeClr>
                </a:solidFill>
                <a:cs typeface="Lucida Grande" charset="0"/>
              </a:rPr>
            </a:br>
            <a:r>
              <a:rPr lang="en-US" altLang="en-US" sz="4400" b="1" dirty="0">
                <a:solidFill>
                  <a:schemeClr val="accent4">
                    <a:lumMod val="75000"/>
                  </a:schemeClr>
                </a:solidFill>
                <a:cs typeface="Lucida Grande" charset="0"/>
              </a:rPr>
              <a:t>Paraphrasing</a:t>
            </a:r>
            <a:br>
              <a:rPr lang="en-US" altLang="en-US" sz="4400" dirty="0">
                <a:cs typeface="Lucida Grande" charset="0"/>
              </a:rPr>
            </a:br>
            <a:endParaRPr lang="en-US" dirty="0"/>
          </a:p>
        </p:txBody>
      </p:sp>
      <p:sp>
        <p:nvSpPr>
          <p:cNvPr id="3" name="Content Placeholder 2">
            <a:extLst>
              <a:ext uri="{FF2B5EF4-FFF2-40B4-BE49-F238E27FC236}">
                <a16:creationId xmlns:a16="http://schemas.microsoft.com/office/drawing/2014/main" id="{956C0FA8-D77F-8BB4-AD1F-967FA2AEB60A}"/>
              </a:ext>
            </a:extLst>
          </p:cNvPr>
          <p:cNvSpPr>
            <a:spLocks noGrp="1"/>
          </p:cNvSpPr>
          <p:nvPr>
            <p:ph idx="1"/>
          </p:nvPr>
        </p:nvSpPr>
        <p:spPr>
          <a:xfrm>
            <a:off x="457200" y="1981200"/>
            <a:ext cx="8229600" cy="4144963"/>
          </a:xfrm>
        </p:spPr>
        <p:txBody>
          <a:bodyPr/>
          <a:lstStyle/>
          <a:p>
            <a:pPr eaLnBrk="1" hangingPunct="1">
              <a:spcBef>
                <a:spcPts val="675"/>
              </a:spcBef>
              <a:buClrTx/>
              <a:buSzTx/>
            </a:pPr>
            <a:r>
              <a:rPr lang="en-US" altLang="en-US" dirty="0">
                <a:cs typeface="Lucida Grande" charset="0"/>
              </a:rPr>
              <a:t>Pr</a:t>
            </a:r>
            <a:r>
              <a:rPr lang="en-US" altLang="en-US" sz="3200" dirty="0">
                <a:cs typeface="Lucida Grande" charset="0"/>
              </a:rPr>
              <a:t>ocess of </a:t>
            </a:r>
            <a:r>
              <a:rPr lang="en-US" altLang="en-US" sz="3200" dirty="0">
                <a:solidFill>
                  <a:schemeClr val="accent5">
                    <a:lumMod val="75000"/>
                  </a:schemeClr>
                </a:solidFill>
                <a:cs typeface="Lucida Grande" charset="0"/>
              </a:rPr>
              <a:t>repeating the last few words </a:t>
            </a:r>
            <a:r>
              <a:rPr lang="en-US" altLang="en-US" sz="3200" dirty="0">
                <a:cs typeface="Lucida Grande" charset="0"/>
              </a:rPr>
              <a:t>of the patient and summarizing what the patient has communicated so far, in your own words </a:t>
            </a:r>
          </a:p>
          <a:p>
            <a:pPr eaLnBrk="1" hangingPunct="1">
              <a:spcBef>
                <a:spcPts val="575"/>
              </a:spcBef>
              <a:buClrTx/>
              <a:buSzTx/>
            </a:pPr>
            <a:endParaRPr lang="en-US" altLang="en-US" sz="2400" dirty="0">
              <a:cs typeface="Lucida Grande" charset="0"/>
            </a:endParaRPr>
          </a:p>
          <a:p>
            <a:pPr eaLnBrk="1" hangingPunct="1">
              <a:spcBef>
                <a:spcPts val="575"/>
              </a:spcBef>
              <a:buClrTx/>
              <a:buSzTx/>
            </a:pPr>
            <a:r>
              <a:rPr lang="en-US" altLang="en-US" sz="3200" dirty="0">
                <a:cs typeface="Lucida Grande" charset="0"/>
              </a:rPr>
              <a:t>Then ask him </a:t>
            </a:r>
            <a:r>
              <a:rPr lang="en-US" altLang="en-US" sz="3200" dirty="0">
                <a:solidFill>
                  <a:schemeClr val="accent5">
                    <a:lumMod val="75000"/>
                  </a:schemeClr>
                </a:solidFill>
                <a:cs typeface="Lucida Grande" charset="0"/>
              </a:rPr>
              <a:t>to validate </a:t>
            </a:r>
            <a:r>
              <a:rPr lang="en-US" altLang="en-US" sz="3200" dirty="0">
                <a:cs typeface="Lucida Grande" charset="0"/>
              </a:rPr>
              <a:t>if you have understood it correctly</a:t>
            </a:r>
          </a:p>
          <a:p>
            <a:endParaRPr lang="en-US" dirty="0"/>
          </a:p>
        </p:txBody>
      </p:sp>
      <p:sp>
        <p:nvSpPr>
          <p:cNvPr id="5" name="Rounded Rectangle 5">
            <a:extLst>
              <a:ext uri="{FF2B5EF4-FFF2-40B4-BE49-F238E27FC236}">
                <a16:creationId xmlns:a16="http://schemas.microsoft.com/office/drawing/2014/main" id="{2F388A57-ACD9-2715-6F5B-42A868957597}"/>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4183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D984-296F-CAA1-78F9-99B02D587C45}"/>
              </a:ext>
            </a:extLst>
          </p:cNvPr>
          <p:cNvSpPr>
            <a:spLocks noGrp="1"/>
          </p:cNvSpPr>
          <p:nvPr>
            <p:ph type="title"/>
          </p:nvPr>
        </p:nvSpPr>
        <p:spPr>
          <a:xfrm>
            <a:off x="457200" y="838200"/>
            <a:ext cx="8229600" cy="579438"/>
          </a:xfrm>
        </p:spPr>
        <p:txBody>
          <a:bodyPr>
            <a:normAutofit fontScale="90000"/>
          </a:bodyPr>
          <a:lstStyle/>
          <a:p>
            <a:br>
              <a:rPr lang="en-US" altLang="en-US" sz="4400" b="1" dirty="0">
                <a:solidFill>
                  <a:schemeClr val="accent4">
                    <a:lumMod val="75000"/>
                  </a:schemeClr>
                </a:solidFill>
                <a:cs typeface="Lucida Grande" charset="0"/>
              </a:rPr>
            </a:br>
            <a:r>
              <a:rPr lang="en-US" altLang="en-US" sz="4400" b="1" dirty="0">
                <a:solidFill>
                  <a:schemeClr val="accent4">
                    <a:lumMod val="75000"/>
                  </a:schemeClr>
                </a:solidFill>
                <a:cs typeface="Lucida Grande" charset="0"/>
              </a:rPr>
              <a:t>Selective Reflection</a:t>
            </a:r>
            <a:br>
              <a:rPr lang="en-US" altLang="en-US" sz="4400" dirty="0">
                <a:solidFill>
                  <a:srgbClr val="00B050"/>
                </a:solidFill>
                <a:cs typeface="Lucida Grande" charset="0"/>
              </a:rPr>
            </a:br>
            <a:endParaRPr lang="en-US" dirty="0"/>
          </a:p>
        </p:txBody>
      </p:sp>
      <p:sp>
        <p:nvSpPr>
          <p:cNvPr id="3" name="Content Placeholder 2">
            <a:extLst>
              <a:ext uri="{FF2B5EF4-FFF2-40B4-BE49-F238E27FC236}">
                <a16:creationId xmlns:a16="http://schemas.microsoft.com/office/drawing/2014/main" id="{E4BBBCD9-B57E-7B5E-5402-299B9B0FC54B}"/>
              </a:ext>
            </a:extLst>
          </p:cNvPr>
          <p:cNvSpPr>
            <a:spLocks noGrp="1"/>
          </p:cNvSpPr>
          <p:nvPr>
            <p:ph idx="1"/>
          </p:nvPr>
        </p:nvSpPr>
        <p:spPr>
          <a:xfrm>
            <a:off x="457200" y="1905000"/>
            <a:ext cx="8229600" cy="4221163"/>
          </a:xfrm>
        </p:spPr>
        <p:txBody>
          <a:bodyPr>
            <a:normAutofit fontScale="92500"/>
          </a:bodyPr>
          <a:lstStyle/>
          <a:p>
            <a:pPr eaLnBrk="1" hangingPunct="1">
              <a:spcBef>
                <a:spcPts val="675"/>
              </a:spcBef>
              <a:buClrTx/>
              <a:buSzTx/>
            </a:pPr>
            <a:r>
              <a:rPr lang="en-US" altLang="en-US" sz="3200" dirty="0">
                <a:cs typeface="Lucida Grande" charset="0"/>
              </a:rPr>
              <a:t>It refers to </a:t>
            </a:r>
            <a:r>
              <a:rPr lang="en-US" altLang="en-US" sz="3200" dirty="0">
                <a:solidFill>
                  <a:srgbClr val="FF0000"/>
                </a:solidFill>
                <a:cs typeface="Lucida Grande" charset="0"/>
              </a:rPr>
              <a:t>bringing out the </a:t>
            </a:r>
            <a:r>
              <a:rPr lang="en-US" altLang="en-US" sz="3200" b="1" dirty="0">
                <a:solidFill>
                  <a:srgbClr val="FF0000"/>
                </a:solidFill>
                <a:cs typeface="Lucida Grande" charset="0"/>
              </a:rPr>
              <a:t>feelings</a:t>
            </a:r>
            <a:r>
              <a:rPr lang="en-US" altLang="en-US" sz="3200" dirty="0">
                <a:solidFill>
                  <a:srgbClr val="FF0000"/>
                </a:solidFill>
                <a:cs typeface="Lucida Grande" charset="0"/>
              </a:rPr>
              <a:t> attached to various symptoms </a:t>
            </a:r>
            <a:r>
              <a:rPr lang="en-US" altLang="en-US" sz="3200" dirty="0">
                <a:cs typeface="Lucida Grande" charset="0"/>
              </a:rPr>
              <a:t>and problems of the patient</a:t>
            </a:r>
          </a:p>
          <a:p>
            <a:pPr eaLnBrk="1" hangingPunct="1">
              <a:spcBef>
                <a:spcPts val="575"/>
              </a:spcBef>
              <a:buClrTx/>
              <a:buSzTx/>
            </a:pPr>
            <a:r>
              <a:rPr lang="en-US" altLang="en-US" sz="3200" dirty="0">
                <a:cs typeface="Lucida Grande" charset="0"/>
              </a:rPr>
              <a:t>e.g. </a:t>
            </a:r>
            <a:r>
              <a:rPr lang="en-US" altLang="en-US" sz="3200" dirty="0">
                <a:cs typeface="Arial" panose="020B0604020202020204" pitchFamily="34" charset="0"/>
                <a:sym typeface="Arial" panose="020B0604020202020204" pitchFamily="34" charset="0"/>
              </a:rPr>
              <a:t>“</a:t>
            </a:r>
            <a:r>
              <a:rPr lang="en-US" altLang="en-US" sz="3200" dirty="0">
                <a:cs typeface="Lucida Grande" charset="0"/>
              </a:rPr>
              <a:t>how do you feel when you start to feel fatigued only walking for a few minutes since you said you were an athlete once?</a:t>
            </a:r>
            <a:r>
              <a:rPr lang="en-US" altLang="en-US" sz="3200" dirty="0">
                <a:cs typeface="Arial" panose="020B0604020202020204" pitchFamily="34" charset="0"/>
                <a:sym typeface="Arial" panose="020B0604020202020204" pitchFamily="34" charset="0"/>
              </a:rPr>
              <a:t>”</a:t>
            </a:r>
          </a:p>
          <a:p>
            <a:pPr eaLnBrk="1" hangingPunct="1">
              <a:spcBef>
                <a:spcPts val="575"/>
              </a:spcBef>
              <a:buClrTx/>
              <a:buSzTx/>
            </a:pPr>
            <a:r>
              <a:rPr lang="en-US" altLang="en-US" sz="3200" dirty="0">
                <a:cs typeface="Arial" panose="020B0604020202020204" pitchFamily="34" charset="0"/>
                <a:sym typeface="Arial" panose="020B0604020202020204" pitchFamily="34" charset="0"/>
              </a:rPr>
              <a:t>“It sounds like….”</a:t>
            </a:r>
          </a:p>
          <a:p>
            <a:pPr eaLnBrk="1" hangingPunct="1">
              <a:spcBef>
                <a:spcPts val="575"/>
              </a:spcBef>
              <a:buClrTx/>
              <a:buSzTx/>
            </a:pPr>
            <a:r>
              <a:rPr lang="en-US" altLang="en-US" sz="3200" dirty="0">
                <a:cs typeface="Arial" panose="020B0604020202020204" pitchFamily="34" charset="0"/>
                <a:sym typeface="Arial" panose="020B0604020202020204" pitchFamily="34" charset="0"/>
              </a:rPr>
              <a:t>“It seems as if……”</a:t>
            </a:r>
          </a:p>
          <a:p>
            <a:pPr eaLnBrk="1" hangingPunct="1">
              <a:spcBef>
                <a:spcPts val="575"/>
              </a:spcBef>
              <a:buClrTx/>
              <a:buSzTx/>
            </a:pPr>
            <a:r>
              <a:rPr lang="en-US" altLang="en-US" sz="3200" dirty="0">
                <a:cs typeface="Arial" panose="020B0604020202020204" pitchFamily="34" charset="0"/>
                <a:sym typeface="Arial" panose="020B0604020202020204" pitchFamily="34" charset="0"/>
              </a:rPr>
              <a:t>“If I hear you correctly…..”</a:t>
            </a:r>
          </a:p>
          <a:p>
            <a:endParaRPr lang="en-US" dirty="0"/>
          </a:p>
        </p:txBody>
      </p:sp>
      <p:sp>
        <p:nvSpPr>
          <p:cNvPr id="5" name="Rounded Rectangle 5">
            <a:extLst>
              <a:ext uri="{FF2B5EF4-FFF2-40B4-BE49-F238E27FC236}">
                <a16:creationId xmlns:a16="http://schemas.microsoft.com/office/drawing/2014/main" id="{96DFF7CF-7BD1-B508-076D-49F9A06E349D}"/>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850946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6FCC-27D0-7584-4790-5D496CC0231C}"/>
              </a:ext>
            </a:extLst>
          </p:cNvPr>
          <p:cNvSpPr>
            <a:spLocks noGrp="1"/>
          </p:cNvSpPr>
          <p:nvPr>
            <p:ph type="title"/>
          </p:nvPr>
        </p:nvSpPr>
        <p:spPr>
          <a:xfrm>
            <a:off x="457200" y="731836"/>
            <a:ext cx="8229600" cy="685801"/>
          </a:xfrm>
        </p:spPr>
        <p:txBody>
          <a:bodyPr>
            <a:normAutofit fontScale="90000"/>
          </a:bodyPr>
          <a:lstStyle/>
          <a:p>
            <a:br>
              <a:rPr lang="en-US" altLang="en-US" b="1" dirty="0">
                <a:solidFill>
                  <a:schemeClr val="accent4">
                    <a:lumMod val="75000"/>
                  </a:schemeClr>
                </a:solidFill>
                <a:cs typeface="Lucida Grande" charset="0"/>
              </a:rPr>
            </a:br>
            <a:r>
              <a:rPr lang="en-US" altLang="en-US" b="1" dirty="0">
                <a:solidFill>
                  <a:schemeClr val="accent4">
                    <a:lumMod val="75000"/>
                  </a:schemeClr>
                </a:solidFill>
                <a:cs typeface="Lucida Grande" charset="0"/>
              </a:rPr>
              <a:t>Empathy Building</a:t>
            </a:r>
            <a:br>
              <a:rPr lang="en-US" altLang="en-US" b="1" dirty="0">
                <a:solidFill>
                  <a:schemeClr val="accent4">
                    <a:lumMod val="75000"/>
                  </a:schemeClr>
                </a:solidFill>
                <a:cs typeface="Lucida Grande" charset="0"/>
              </a:rPr>
            </a:br>
            <a:endParaRPr lang="en-US" b="1" dirty="0">
              <a:solidFill>
                <a:schemeClr val="accent4">
                  <a:lumMod val="75000"/>
                </a:schemeClr>
              </a:solidFill>
            </a:endParaRPr>
          </a:p>
        </p:txBody>
      </p:sp>
      <p:sp>
        <p:nvSpPr>
          <p:cNvPr id="3" name="Content Placeholder 2">
            <a:extLst>
              <a:ext uri="{FF2B5EF4-FFF2-40B4-BE49-F238E27FC236}">
                <a16:creationId xmlns:a16="http://schemas.microsoft.com/office/drawing/2014/main" id="{BA398FB5-8616-3F0B-12B4-34D90673180A}"/>
              </a:ext>
            </a:extLst>
          </p:cNvPr>
          <p:cNvSpPr>
            <a:spLocks noGrp="1"/>
          </p:cNvSpPr>
          <p:nvPr>
            <p:ph idx="1"/>
          </p:nvPr>
        </p:nvSpPr>
        <p:spPr>
          <a:xfrm>
            <a:off x="533400" y="1676400"/>
            <a:ext cx="8153400" cy="4267200"/>
          </a:xfrm>
        </p:spPr>
        <p:txBody>
          <a:bodyPr>
            <a:normAutofit fontScale="92500" lnSpcReduction="10000"/>
          </a:bodyPr>
          <a:lstStyle/>
          <a:p>
            <a:pPr eaLnBrk="1" hangingPunct="1">
              <a:spcBef>
                <a:spcPts val="575"/>
              </a:spcBef>
              <a:buClrTx/>
              <a:buSzTx/>
            </a:pPr>
            <a:r>
              <a:rPr lang="en-US" altLang="en-US" sz="3200" dirty="0">
                <a:cs typeface="Lucida Grande" charset="0"/>
              </a:rPr>
              <a:t>Statements by the interviewer that make the patient understand that his </a:t>
            </a:r>
            <a:r>
              <a:rPr lang="en-US" altLang="en-US" sz="3200" dirty="0">
                <a:solidFill>
                  <a:srgbClr val="009900"/>
                </a:solidFill>
                <a:cs typeface="Lucida Grande" charset="0"/>
              </a:rPr>
              <a:t>feelings have been well understood, </a:t>
            </a:r>
            <a:r>
              <a:rPr lang="en-US" altLang="en-US" sz="3200" dirty="0">
                <a:cs typeface="Lucida Grande" charset="0"/>
              </a:rPr>
              <a:t>and that the doctor would have felt the same if he was in patient</a:t>
            </a:r>
            <a:r>
              <a:rPr lang="en-US" altLang="en-US" sz="3200" dirty="0">
                <a:cs typeface="Arial" panose="020B0604020202020204" pitchFamily="34" charset="0"/>
                <a:sym typeface="Arial" panose="020B0604020202020204" pitchFamily="34" charset="0"/>
              </a:rPr>
              <a:t>’</a:t>
            </a:r>
            <a:r>
              <a:rPr lang="en-US" altLang="en-US" sz="3200" dirty="0">
                <a:cs typeface="Lucida Grande" charset="0"/>
              </a:rPr>
              <a:t>s place</a:t>
            </a:r>
          </a:p>
          <a:p>
            <a:pPr eaLnBrk="1" hangingPunct="1">
              <a:spcBef>
                <a:spcPts val="575"/>
              </a:spcBef>
              <a:buClrTx/>
              <a:buSzTx/>
            </a:pPr>
            <a:endParaRPr lang="en-US" altLang="en-US" dirty="0">
              <a:cs typeface="Lucida Grande" charset="0"/>
            </a:endParaRPr>
          </a:p>
          <a:p>
            <a:pPr>
              <a:spcBef>
                <a:spcPts val="575"/>
              </a:spcBef>
            </a:pPr>
            <a:r>
              <a:rPr lang="en-US" altLang="en-US" dirty="0">
                <a:cs typeface="Lucida Grande" charset="0"/>
              </a:rPr>
              <a:t> e.g.</a:t>
            </a:r>
            <a:r>
              <a:rPr lang="en-US" altLang="en-US" dirty="0">
                <a:cs typeface="Arial" panose="020B0604020202020204" pitchFamily="34" charset="0"/>
                <a:sym typeface="Arial" panose="020B0604020202020204" pitchFamily="34" charset="0"/>
              </a:rPr>
              <a:t>“</a:t>
            </a:r>
            <a:r>
              <a:rPr lang="en-US" altLang="en-US" dirty="0">
                <a:cs typeface="Lucida Grande" charset="0"/>
              </a:rPr>
              <a:t> I understand how difficult it must be for     you to live with your pain for such a long time</a:t>
            </a:r>
            <a:r>
              <a:rPr lang="en-US" altLang="en-US" dirty="0">
                <a:cs typeface="Arial" panose="020B0604020202020204" pitchFamily="34" charset="0"/>
                <a:sym typeface="Arial" panose="020B0604020202020204" pitchFamily="34" charset="0"/>
              </a:rPr>
              <a:t>”</a:t>
            </a:r>
            <a:endParaRPr lang="en-US" dirty="0"/>
          </a:p>
          <a:p>
            <a:pPr eaLnBrk="1" hangingPunct="1">
              <a:spcBef>
                <a:spcPts val="575"/>
              </a:spcBef>
              <a:buClrTx/>
              <a:buSzTx/>
            </a:pPr>
            <a:endParaRPr lang="en-US" altLang="en-US" sz="3200" dirty="0">
              <a:cs typeface="Lucida Grande" charset="0"/>
            </a:endParaRPr>
          </a:p>
          <a:p>
            <a:pPr eaLnBrk="1" hangingPunct="1">
              <a:spcBef>
                <a:spcPts val="575"/>
              </a:spcBef>
              <a:buClrTx/>
              <a:buSzTx/>
            </a:pPr>
            <a:r>
              <a:rPr lang="en-US" altLang="en-US" sz="3200" dirty="0">
                <a:solidFill>
                  <a:srgbClr val="FF0000"/>
                </a:solidFill>
                <a:cs typeface="Lucida Grande" charset="0"/>
              </a:rPr>
              <a:t>Refrain from expressing sympathy instead</a:t>
            </a:r>
          </a:p>
          <a:p>
            <a:pPr marL="0" indent="0" eaLnBrk="1" hangingPunct="1">
              <a:spcBef>
                <a:spcPts val="575"/>
              </a:spcBef>
              <a:buClrTx/>
              <a:buSzTx/>
              <a:buNone/>
            </a:pPr>
            <a:endParaRPr lang="en-US" dirty="0"/>
          </a:p>
        </p:txBody>
      </p:sp>
      <p:sp>
        <p:nvSpPr>
          <p:cNvPr id="5" name="Rounded Rectangle 5">
            <a:extLst>
              <a:ext uri="{FF2B5EF4-FFF2-40B4-BE49-F238E27FC236}">
                <a16:creationId xmlns:a16="http://schemas.microsoft.com/office/drawing/2014/main" id="{E3537EE9-6E6A-D0E0-B7B2-3F3622F8C6A8}"/>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5484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84FF-F0D7-9C4E-A7D4-7FD99C8C3152}"/>
              </a:ext>
            </a:extLst>
          </p:cNvPr>
          <p:cNvSpPr>
            <a:spLocks noGrp="1"/>
          </p:cNvSpPr>
          <p:nvPr>
            <p:ph type="title"/>
          </p:nvPr>
        </p:nvSpPr>
        <p:spPr>
          <a:xfrm>
            <a:off x="457200" y="731837"/>
            <a:ext cx="8229600" cy="685801"/>
          </a:xfrm>
        </p:spPr>
        <p:txBody>
          <a:bodyPr>
            <a:normAutofit fontScale="90000"/>
          </a:bodyPr>
          <a:lstStyle/>
          <a:p>
            <a:br>
              <a:rPr lang="en-US" altLang="en-US" sz="4000" b="1" dirty="0">
                <a:solidFill>
                  <a:schemeClr val="accent4">
                    <a:lumMod val="75000"/>
                  </a:schemeClr>
                </a:solidFill>
              </a:rPr>
            </a:br>
            <a:br>
              <a:rPr lang="en-US" altLang="en-US" sz="4000" b="1" dirty="0">
                <a:solidFill>
                  <a:schemeClr val="accent4">
                    <a:lumMod val="75000"/>
                  </a:schemeClr>
                </a:solidFill>
              </a:rPr>
            </a:br>
            <a:r>
              <a:rPr lang="en-US" altLang="en-US" sz="4000" b="1" dirty="0">
                <a:solidFill>
                  <a:schemeClr val="accent4">
                    <a:lumMod val="75000"/>
                  </a:schemeClr>
                </a:solidFill>
              </a:rPr>
              <a:t>Check For Understanding and </a:t>
            </a:r>
            <a:r>
              <a:rPr lang="en-US" altLang="en-US" sz="4000" b="1" dirty="0">
                <a:solidFill>
                  <a:schemeClr val="accent4">
                    <a:lumMod val="75000"/>
                  </a:schemeClr>
                </a:solidFill>
                <a:cs typeface="Lucida Grande" charset="0"/>
              </a:rPr>
              <a:t>Summarize</a:t>
            </a:r>
            <a:r>
              <a:rPr lang="en-US" altLang="en-US" sz="4000" dirty="0">
                <a:solidFill>
                  <a:schemeClr val="accent4">
                    <a:lumMod val="75000"/>
                  </a:schemeClr>
                </a:solidFill>
                <a:cs typeface="Lucida Grande" charset="0"/>
              </a:rPr>
              <a:t> </a:t>
            </a:r>
            <a:br>
              <a:rPr lang="en-US" altLang="en-US" sz="4000" dirty="0">
                <a:solidFill>
                  <a:schemeClr val="accent4">
                    <a:lumMod val="75000"/>
                  </a:schemeClr>
                </a:solidFill>
                <a:cs typeface="Lucida Grande" charset="0"/>
              </a:rPr>
            </a:br>
            <a:br>
              <a:rPr lang="en-US" altLang="en-US" b="1" dirty="0">
                <a:solidFill>
                  <a:srgbClr val="00B050"/>
                </a:solidFill>
              </a:rPr>
            </a:br>
            <a:endParaRPr lang="en-US" dirty="0"/>
          </a:p>
        </p:txBody>
      </p:sp>
      <p:sp>
        <p:nvSpPr>
          <p:cNvPr id="3" name="Content Placeholder 2">
            <a:extLst>
              <a:ext uri="{FF2B5EF4-FFF2-40B4-BE49-F238E27FC236}">
                <a16:creationId xmlns:a16="http://schemas.microsoft.com/office/drawing/2014/main" id="{78F941C5-1C19-10D7-1746-CE2082FE6FD7}"/>
              </a:ext>
            </a:extLst>
          </p:cNvPr>
          <p:cNvSpPr>
            <a:spLocks noGrp="1"/>
          </p:cNvSpPr>
          <p:nvPr>
            <p:ph idx="1"/>
          </p:nvPr>
        </p:nvSpPr>
        <p:spPr>
          <a:xfrm>
            <a:off x="457200" y="1676400"/>
            <a:ext cx="8229600" cy="4038600"/>
          </a:xfrm>
        </p:spPr>
        <p:txBody>
          <a:bodyPr>
            <a:normAutofit fontScale="92500" lnSpcReduction="20000"/>
          </a:bodyPr>
          <a:lstStyle/>
          <a:p>
            <a:pPr eaLnBrk="1" hangingPunct="1">
              <a:spcBef>
                <a:spcPts val="675"/>
              </a:spcBef>
              <a:buClrTx/>
              <a:buSzTx/>
            </a:pPr>
            <a:endParaRPr lang="en-US" altLang="en-US" sz="3200" dirty="0">
              <a:cs typeface="Lucida Grande" charset="0"/>
            </a:endParaRPr>
          </a:p>
          <a:p>
            <a:pPr eaLnBrk="1" hangingPunct="1">
              <a:spcBef>
                <a:spcPts val="675"/>
              </a:spcBef>
              <a:buClrTx/>
              <a:buSzTx/>
            </a:pPr>
            <a:r>
              <a:rPr lang="en-US" altLang="en-US" sz="3200" dirty="0">
                <a:cs typeface="Lucida Grande" charset="0"/>
              </a:rPr>
              <a:t>From time to time during the session the doctor needs to </a:t>
            </a:r>
            <a:r>
              <a:rPr lang="en-US" altLang="en-US" sz="3200" dirty="0">
                <a:solidFill>
                  <a:srgbClr val="FF0000"/>
                </a:solidFill>
                <a:cs typeface="Lucida Grande" charset="0"/>
              </a:rPr>
              <a:t>summarize</a:t>
            </a:r>
            <a:r>
              <a:rPr lang="en-US" altLang="en-US" sz="3200" dirty="0">
                <a:cs typeface="Lucida Grande" charset="0"/>
              </a:rPr>
              <a:t> patient</a:t>
            </a:r>
            <a:r>
              <a:rPr lang="en-US" altLang="en-US" sz="3200" dirty="0">
                <a:latin typeface="Arial" panose="020B0604020202020204" pitchFamily="34" charset="0"/>
                <a:cs typeface="Arial" panose="020B0604020202020204" pitchFamily="34" charset="0"/>
                <a:sym typeface="Arial" panose="020B0604020202020204" pitchFamily="34" charset="0"/>
              </a:rPr>
              <a:t>’</a:t>
            </a:r>
            <a:r>
              <a:rPr lang="en-US" altLang="en-US" sz="3200" dirty="0">
                <a:cs typeface="Lucida Grande" charset="0"/>
              </a:rPr>
              <a:t>s statements or ask the patient to comment on the summary, </a:t>
            </a:r>
            <a:r>
              <a:rPr lang="en-US" altLang="en-US" sz="3200" dirty="0">
                <a:solidFill>
                  <a:srgbClr val="FF0000"/>
                </a:solidFill>
                <a:cs typeface="Lucida Grande" charset="0"/>
              </a:rPr>
              <a:t>to ensure  </a:t>
            </a:r>
            <a:r>
              <a:rPr lang="en-US" altLang="en-US" sz="3200" dirty="0">
                <a:cs typeface="Lucida Grande" charset="0"/>
              </a:rPr>
              <a:t>if he has understood the problem and its associated feelings correctly</a:t>
            </a:r>
          </a:p>
          <a:p>
            <a:pPr eaLnBrk="1" hangingPunct="1">
              <a:spcBef>
                <a:spcPts val="675"/>
              </a:spcBef>
              <a:buClrTx/>
              <a:buSzTx/>
            </a:pPr>
            <a:endParaRPr lang="en-US" altLang="en-US" sz="3200" dirty="0">
              <a:cs typeface="Lucida Grande" charset="0"/>
            </a:endParaRPr>
          </a:p>
          <a:p>
            <a:pPr eaLnBrk="1" hangingPunct="1">
              <a:spcBef>
                <a:spcPts val="675"/>
              </a:spcBef>
              <a:buClrTx/>
              <a:buSzTx/>
            </a:pPr>
            <a:r>
              <a:rPr lang="en-US" altLang="en-US" sz="3200" dirty="0">
                <a:cs typeface="Lucida Grande" charset="0"/>
              </a:rPr>
              <a:t>At the end</a:t>
            </a:r>
            <a:r>
              <a:rPr lang="en-US" altLang="en-US" sz="3200" dirty="0">
                <a:solidFill>
                  <a:schemeClr val="accent4">
                    <a:lumMod val="75000"/>
                  </a:schemeClr>
                </a:solidFill>
                <a:cs typeface="Lucida Grande" charset="0"/>
              </a:rPr>
              <a:t> </a:t>
            </a:r>
            <a:r>
              <a:rPr lang="en-US" altLang="en-US" sz="3200" b="1" dirty="0">
                <a:solidFill>
                  <a:srgbClr val="FF0000"/>
                </a:solidFill>
                <a:cs typeface="Lucida Grande" charset="0"/>
              </a:rPr>
              <a:t>summarize </a:t>
            </a:r>
            <a:r>
              <a:rPr lang="en-US" altLang="en-US" sz="3200" dirty="0">
                <a:cs typeface="Lucida Grande" charset="0"/>
              </a:rPr>
              <a:t>what you have understood and discuss future plans accordingly.</a:t>
            </a:r>
          </a:p>
          <a:p>
            <a:endParaRPr lang="en-US" dirty="0"/>
          </a:p>
        </p:txBody>
      </p:sp>
      <p:sp>
        <p:nvSpPr>
          <p:cNvPr id="4" name="Rounded Rectangle 5">
            <a:extLst>
              <a:ext uri="{FF2B5EF4-FFF2-40B4-BE49-F238E27FC236}">
                <a16:creationId xmlns:a16="http://schemas.microsoft.com/office/drawing/2014/main" id="{77CE5FF8-FE8F-3192-354B-3EFDB6A536B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48981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403B395-9577-5FF8-9D0E-84CD7183C076}"/>
              </a:ext>
            </a:extLst>
          </p:cNvPr>
          <p:cNvGraphicFramePr>
            <a:graphicFrameLocks noGrp="1"/>
          </p:cNvGraphicFramePr>
          <p:nvPr>
            <p:extLst>
              <p:ext uri="{D42A27DB-BD31-4B8C-83A1-F6EECF244321}">
                <p14:modId xmlns:p14="http://schemas.microsoft.com/office/powerpoint/2010/main" val="898764247"/>
              </p:ext>
            </p:extLst>
          </p:nvPr>
        </p:nvGraphicFramePr>
        <p:xfrm>
          <a:off x="1066800" y="698789"/>
          <a:ext cx="6629400" cy="5460421"/>
        </p:xfrm>
        <a:graphic>
          <a:graphicData uri="http://schemas.openxmlformats.org/drawingml/2006/table">
            <a:tbl>
              <a:tblPr firstRow="1" bandRow="1">
                <a:tableStyleId>{00A15C55-8517-42AA-B614-E9B94910E393}</a:tableStyleId>
              </a:tblPr>
              <a:tblGrid>
                <a:gridCol w="6629400">
                  <a:extLst>
                    <a:ext uri="{9D8B030D-6E8A-4147-A177-3AD203B41FA5}">
                      <a16:colId xmlns:a16="http://schemas.microsoft.com/office/drawing/2014/main" val="637496804"/>
                    </a:ext>
                  </a:extLst>
                </a:gridCol>
              </a:tblGrid>
              <a:tr h="542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kern="1200" dirty="0">
                          <a:solidFill>
                            <a:schemeClr val="bg1"/>
                          </a:solidFill>
                          <a:effectLst/>
                        </a:rPr>
                        <a:t>FACTORS THAT IMPROVE COMMUNICATION</a:t>
                      </a:r>
                      <a:endParaRPr lang="en-US" sz="2400" b="0" u="none" strike="noStrike" dirty="0">
                        <a:solidFill>
                          <a:schemeClr val="bg1"/>
                        </a:solidFill>
                        <a:effectLst/>
                      </a:endParaRPr>
                    </a:p>
                  </a:txBody>
                  <a:tcPr/>
                </a:tc>
                <a:extLst>
                  <a:ext uri="{0D108BD9-81ED-4DB2-BD59-A6C34878D82A}">
                    <a16:rowId xmlns:a16="http://schemas.microsoft.com/office/drawing/2014/main" val="1101842227"/>
                  </a:ext>
                </a:extLst>
              </a:tr>
              <a:tr h="437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Use of minimal prompts</a:t>
                      </a:r>
                      <a:endParaRPr lang="en-US" sz="1800" b="0" i="0" u="none" strike="noStrike" dirty="0">
                        <a:effectLst/>
                      </a:endParaRPr>
                    </a:p>
                  </a:txBody>
                  <a:tcPr/>
                </a:tc>
                <a:extLst>
                  <a:ext uri="{0D108BD9-81ED-4DB2-BD59-A6C34878D82A}">
                    <a16:rowId xmlns:a16="http://schemas.microsoft.com/office/drawing/2014/main" val="2441060041"/>
                  </a:ext>
                </a:extLst>
              </a:tr>
              <a:tr h="6294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Sit squarely in relation to the patient </a:t>
                      </a:r>
                      <a:endParaRPr lang="en-US" sz="1800" b="0" u="none" strike="noStrike" dirty="0">
                        <a:effectLst/>
                      </a:endParaRPr>
                    </a:p>
                    <a:p>
                      <a:pPr algn="ctr"/>
                      <a:endParaRPr lang="en-US" sz="1800" dirty="0"/>
                    </a:p>
                  </a:txBody>
                  <a:tcPr/>
                </a:tc>
                <a:extLst>
                  <a:ext uri="{0D108BD9-81ED-4DB2-BD59-A6C34878D82A}">
                    <a16:rowId xmlns:a16="http://schemas.microsoft.com/office/drawing/2014/main" val="3294850410"/>
                  </a:ext>
                </a:extLst>
              </a:tr>
              <a:tr h="6294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Open body position In relation to the patient </a:t>
                      </a:r>
                      <a:endParaRPr lang="en-US" sz="1800" b="0" u="none" strike="noStrike" dirty="0">
                        <a:effectLst/>
                      </a:endParaRPr>
                    </a:p>
                    <a:p>
                      <a:pPr algn="ctr"/>
                      <a:endParaRPr lang="en-US" sz="1800" dirty="0"/>
                    </a:p>
                  </a:txBody>
                  <a:tcPr/>
                </a:tc>
                <a:extLst>
                  <a:ext uri="{0D108BD9-81ED-4DB2-BD59-A6C34878D82A}">
                    <a16:rowId xmlns:a16="http://schemas.microsoft.com/office/drawing/2014/main" val="491376630"/>
                  </a:ext>
                </a:extLst>
              </a:tr>
              <a:tr h="53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Lean slightly towards the client</a:t>
                      </a:r>
                      <a:endParaRPr lang="en-US" sz="1800" b="0" u="none" strike="noStrik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dirty="0">
                        <a:effectLst/>
                      </a:endParaRPr>
                    </a:p>
                  </a:txBody>
                  <a:tcPr/>
                </a:tc>
                <a:extLst>
                  <a:ext uri="{0D108BD9-81ED-4DB2-BD59-A6C34878D82A}">
                    <a16:rowId xmlns:a16="http://schemas.microsoft.com/office/drawing/2014/main" val="197952907"/>
                  </a:ext>
                </a:extLst>
              </a:tr>
              <a:tr h="6294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Maintaining reasonable eye contact </a:t>
                      </a:r>
                      <a:endParaRPr lang="en-US" sz="1800" b="0" u="none" strike="noStrike" dirty="0">
                        <a:effectLst/>
                      </a:endParaRPr>
                    </a:p>
                    <a:p>
                      <a:pPr algn="ctr"/>
                      <a:endParaRPr lang="en-US" sz="1800" dirty="0"/>
                    </a:p>
                  </a:txBody>
                  <a:tcPr/>
                </a:tc>
                <a:extLst>
                  <a:ext uri="{0D108BD9-81ED-4DB2-BD59-A6C34878D82A}">
                    <a16:rowId xmlns:a16="http://schemas.microsoft.com/office/drawing/2014/main" val="3278523109"/>
                  </a:ext>
                </a:extLst>
              </a:tr>
              <a:tr h="6294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Relaxed attentive health professional </a:t>
                      </a:r>
                      <a:endParaRPr lang="en-US" sz="1800" b="0" u="none" strike="noStrike" dirty="0">
                        <a:effectLst/>
                      </a:endParaRPr>
                    </a:p>
                    <a:p>
                      <a:pPr algn="ctr"/>
                      <a:endParaRPr lang="en-US" sz="1800" dirty="0"/>
                    </a:p>
                  </a:txBody>
                  <a:tcPr/>
                </a:tc>
                <a:extLst>
                  <a:ext uri="{0D108BD9-81ED-4DB2-BD59-A6C34878D82A}">
                    <a16:rowId xmlns:a16="http://schemas.microsoft.com/office/drawing/2014/main" val="626080959"/>
                  </a:ext>
                </a:extLst>
              </a:tr>
              <a:tr h="6294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Listen and respond to feelings</a:t>
                      </a:r>
                      <a:endParaRPr lang="en-US" sz="1800" b="0" u="none" strike="noStrike" dirty="0">
                        <a:effectLst/>
                      </a:endParaRPr>
                    </a:p>
                    <a:p>
                      <a:pPr algn="ctr"/>
                      <a:endParaRPr lang="en-US" sz="1800" dirty="0"/>
                    </a:p>
                  </a:txBody>
                  <a:tcPr/>
                </a:tc>
                <a:extLst>
                  <a:ext uri="{0D108BD9-81ED-4DB2-BD59-A6C34878D82A}">
                    <a16:rowId xmlns:a16="http://schemas.microsoft.com/office/drawing/2014/main" val="3430440016"/>
                  </a:ext>
                </a:extLst>
              </a:tr>
              <a:tr h="6294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rgbClr val="0D0D0D"/>
                          </a:solidFill>
                          <a:effectLst/>
                        </a:rPr>
                        <a:t>Note all paralinguistic and nonverbal cues</a:t>
                      </a:r>
                      <a:endParaRPr lang="en-US" sz="1800" b="0" u="none" strike="noStrike" dirty="0">
                        <a:effectLst/>
                      </a:endParaRPr>
                    </a:p>
                    <a:p>
                      <a:pPr algn="ctr"/>
                      <a:endParaRPr lang="en-US" sz="1800" dirty="0"/>
                    </a:p>
                  </a:txBody>
                  <a:tcPr/>
                </a:tc>
                <a:extLst>
                  <a:ext uri="{0D108BD9-81ED-4DB2-BD59-A6C34878D82A}">
                    <a16:rowId xmlns:a16="http://schemas.microsoft.com/office/drawing/2014/main" val="2979726568"/>
                  </a:ext>
                </a:extLst>
              </a:tr>
            </a:tbl>
          </a:graphicData>
        </a:graphic>
      </p:graphicFrame>
      <p:sp>
        <p:nvSpPr>
          <p:cNvPr id="3" name="Rounded Rectangle 5">
            <a:extLst>
              <a:ext uri="{FF2B5EF4-FFF2-40B4-BE49-F238E27FC236}">
                <a16:creationId xmlns:a16="http://schemas.microsoft.com/office/drawing/2014/main" id="{207CA05D-F31D-CCF0-1B2D-0820CA4394FF}"/>
              </a:ext>
            </a:extLst>
          </p:cNvPr>
          <p:cNvSpPr/>
          <p:nvPr/>
        </p:nvSpPr>
        <p:spPr>
          <a:xfrm>
            <a:off x="172277" y="6378188"/>
            <a:ext cx="2093845" cy="32741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60335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A4B3C19-BACE-B583-0B5E-C0D75D8D4B66}"/>
              </a:ext>
            </a:extLst>
          </p:cNvPr>
          <p:cNvGraphicFramePr>
            <a:graphicFrameLocks noGrp="1"/>
          </p:cNvGraphicFramePr>
          <p:nvPr>
            <p:extLst>
              <p:ext uri="{D42A27DB-BD31-4B8C-83A1-F6EECF244321}">
                <p14:modId xmlns:p14="http://schemas.microsoft.com/office/powerpoint/2010/main" val="1461732494"/>
              </p:ext>
            </p:extLst>
          </p:nvPr>
        </p:nvGraphicFramePr>
        <p:xfrm>
          <a:off x="838200" y="838201"/>
          <a:ext cx="7010400" cy="4953001"/>
        </p:xfrm>
        <a:graphic>
          <a:graphicData uri="http://schemas.openxmlformats.org/drawingml/2006/table">
            <a:tbl>
              <a:tblPr firstRow="1" bandRow="1">
                <a:tableStyleId>{00A15C55-8517-42AA-B614-E9B94910E393}</a:tableStyleId>
              </a:tblPr>
              <a:tblGrid>
                <a:gridCol w="7010400">
                  <a:extLst>
                    <a:ext uri="{9D8B030D-6E8A-4147-A177-3AD203B41FA5}">
                      <a16:colId xmlns:a16="http://schemas.microsoft.com/office/drawing/2014/main" val="1790687790"/>
                    </a:ext>
                  </a:extLst>
                </a:gridCol>
              </a:tblGrid>
              <a:tr h="617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none" strike="noStrike" kern="1200" dirty="0">
                          <a:solidFill>
                            <a:schemeClr val="bg1"/>
                          </a:solidFill>
                          <a:effectLst/>
                        </a:rPr>
                        <a:t>FACTORS THAT OBSTRUCT COMMUNICATION</a:t>
                      </a:r>
                      <a:endParaRPr lang="en-US" sz="2400" b="1" i="0" u="none" strike="noStrike" dirty="0">
                        <a:solidFill>
                          <a:schemeClr val="bg1"/>
                        </a:solidFill>
                        <a:effectLst/>
                        <a:latin typeface="+mn-lt"/>
                      </a:endParaRPr>
                    </a:p>
                  </a:txBody>
                  <a:tcPr/>
                </a:tc>
                <a:extLst>
                  <a:ext uri="{0D108BD9-81ED-4DB2-BD59-A6C34878D82A}">
                    <a16:rowId xmlns:a16="http://schemas.microsoft.com/office/drawing/2014/main" val="2303199308"/>
                  </a:ext>
                </a:extLst>
              </a:tr>
              <a:tr h="522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rPr>
                        <a:t>Lack of exclusivity</a:t>
                      </a:r>
                      <a:endParaRPr lang="en-US" sz="2000" b="0" i="0" u="none" strike="noStrike" dirty="0">
                        <a:effectLst/>
                        <a:latin typeface="+mn-lt"/>
                      </a:endParaRPr>
                    </a:p>
                  </a:txBody>
                  <a:tcPr/>
                </a:tc>
                <a:extLst>
                  <a:ext uri="{0D108BD9-81ED-4DB2-BD59-A6C34878D82A}">
                    <a16:rowId xmlns:a16="http://schemas.microsoft.com/office/drawing/2014/main" val="2651193915"/>
                  </a:ext>
                </a:extLst>
              </a:tr>
              <a:tr h="522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rPr>
                        <a:t>Preoccupied or anxious health professionals</a:t>
                      </a:r>
                      <a:endParaRPr lang="en-US" sz="2000" b="0" i="0" u="none" strike="noStrike" dirty="0">
                        <a:effectLst/>
                        <a:latin typeface="+mn-lt"/>
                      </a:endParaRPr>
                    </a:p>
                  </a:txBody>
                  <a:tcPr/>
                </a:tc>
                <a:extLst>
                  <a:ext uri="{0D108BD9-81ED-4DB2-BD59-A6C34878D82A}">
                    <a16:rowId xmlns:a16="http://schemas.microsoft.com/office/drawing/2014/main" val="3218290591"/>
                  </a:ext>
                </a:extLst>
              </a:tr>
              <a:tr h="522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rPr>
                        <a:t>Uncomfortable seating</a:t>
                      </a:r>
                      <a:endParaRPr lang="en-US" sz="2000" b="0" i="0" u="none" strike="noStrike" dirty="0">
                        <a:effectLst/>
                        <a:latin typeface="+mn-lt"/>
                      </a:endParaRPr>
                    </a:p>
                  </a:txBody>
                  <a:tcPr/>
                </a:tc>
                <a:extLst>
                  <a:ext uri="{0D108BD9-81ED-4DB2-BD59-A6C34878D82A}">
                    <a16:rowId xmlns:a16="http://schemas.microsoft.com/office/drawing/2014/main" val="473062038"/>
                  </a:ext>
                </a:extLst>
              </a:tr>
              <a:tr h="522157">
                <a:tc>
                  <a:txBody>
                    <a:bodyPr/>
                    <a:lstStyle/>
                    <a:p>
                      <a:pPr algn="ctr"/>
                      <a:r>
                        <a:rPr lang="en-US" sz="2000" b="1" u="none" strike="noStrike" kern="1200" dirty="0">
                          <a:solidFill>
                            <a:srgbClr val="000000"/>
                          </a:solidFill>
                          <a:effectLst/>
                        </a:rPr>
                        <a:t>Lack of attention to non-verbal cues during active listening</a:t>
                      </a:r>
                      <a:endParaRPr lang="en-US" sz="2000" dirty="0">
                        <a:latin typeface="+mn-lt"/>
                      </a:endParaRPr>
                    </a:p>
                  </a:txBody>
                  <a:tcPr/>
                </a:tc>
                <a:extLst>
                  <a:ext uri="{0D108BD9-81ED-4DB2-BD59-A6C34878D82A}">
                    <a16:rowId xmlns:a16="http://schemas.microsoft.com/office/drawing/2014/main" val="1917111446"/>
                  </a:ext>
                </a:extLst>
              </a:tr>
              <a:tr h="522157">
                <a:tc>
                  <a:txBody>
                    <a:bodyPr/>
                    <a:lstStyle/>
                    <a:p>
                      <a:pPr algn="ctr"/>
                      <a:r>
                        <a:rPr lang="en-US" sz="2000" b="1" u="none" strike="noStrike" kern="1200" dirty="0">
                          <a:solidFill>
                            <a:srgbClr val="000000"/>
                          </a:solidFill>
                          <a:effectLst/>
                        </a:rPr>
                        <a:t>Offensive remarks or judgement by the health profession</a:t>
                      </a:r>
                      <a:endParaRPr lang="en-US" sz="2000" dirty="0">
                        <a:latin typeface="+mn-lt"/>
                      </a:endParaRPr>
                    </a:p>
                  </a:txBody>
                  <a:tcPr/>
                </a:tc>
                <a:extLst>
                  <a:ext uri="{0D108BD9-81ED-4DB2-BD59-A6C34878D82A}">
                    <a16:rowId xmlns:a16="http://schemas.microsoft.com/office/drawing/2014/main" val="2753849815"/>
                  </a:ext>
                </a:extLst>
              </a:tr>
              <a:tr h="522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rPr>
                        <a:t>Frequent interruptions</a:t>
                      </a:r>
                      <a:endParaRPr lang="en-US" sz="2000" b="0" i="0" u="none" strike="noStrike" dirty="0">
                        <a:effectLst/>
                        <a:latin typeface="+mn-lt"/>
                      </a:endParaRPr>
                    </a:p>
                  </a:txBody>
                  <a:tcPr/>
                </a:tc>
                <a:extLst>
                  <a:ext uri="{0D108BD9-81ED-4DB2-BD59-A6C34878D82A}">
                    <a16:rowId xmlns:a16="http://schemas.microsoft.com/office/drawing/2014/main" val="2121184402"/>
                  </a:ext>
                </a:extLst>
              </a:tr>
              <a:tr h="679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rPr>
                        <a:t>Selective Listening</a:t>
                      </a:r>
                      <a:endParaRPr lang="en-US" sz="2000" b="0" i="0" u="none" strike="noStrike" dirty="0">
                        <a:effectLst/>
                        <a:latin typeface="+mn-lt"/>
                      </a:endParaRPr>
                    </a:p>
                  </a:txBody>
                  <a:tcPr/>
                </a:tc>
                <a:extLst>
                  <a:ext uri="{0D108BD9-81ED-4DB2-BD59-A6C34878D82A}">
                    <a16:rowId xmlns:a16="http://schemas.microsoft.com/office/drawing/2014/main" val="2801077870"/>
                  </a:ext>
                </a:extLst>
              </a:tr>
              <a:tr h="522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00"/>
                          </a:solidFill>
                          <a:effectLst/>
                        </a:rPr>
                        <a:t>Day dreaming or dosing off during the conversation</a:t>
                      </a:r>
                      <a:endParaRPr lang="en-US" sz="2000" b="0" i="0" u="none" strike="noStrike" dirty="0">
                        <a:effectLst/>
                        <a:latin typeface="+mn-lt"/>
                      </a:endParaRPr>
                    </a:p>
                  </a:txBody>
                  <a:tcPr/>
                </a:tc>
                <a:extLst>
                  <a:ext uri="{0D108BD9-81ED-4DB2-BD59-A6C34878D82A}">
                    <a16:rowId xmlns:a16="http://schemas.microsoft.com/office/drawing/2014/main" val="3142746450"/>
                  </a:ext>
                </a:extLst>
              </a:tr>
            </a:tbl>
          </a:graphicData>
        </a:graphic>
      </p:graphicFrame>
      <p:sp>
        <p:nvSpPr>
          <p:cNvPr id="3" name="Rounded Rectangle 5">
            <a:extLst>
              <a:ext uri="{FF2B5EF4-FFF2-40B4-BE49-F238E27FC236}">
                <a16:creationId xmlns:a16="http://schemas.microsoft.com/office/drawing/2014/main" id="{C385F6A4-6F9F-DB22-01AE-09DCF80816B4}"/>
              </a:ext>
            </a:extLst>
          </p:cNvPr>
          <p:cNvSpPr/>
          <p:nvPr/>
        </p:nvSpPr>
        <p:spPr>
          <a:xfrm>
            <a:off x="172277" y="6248399"/>
            <a:ext cx="2093845" cy="41744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08301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6A421-9AE3-4942-008A-664C298D6CF9}"/>
              </a:ext>
            </a:extLst>
          </p:cNvPr>
          <p:cNvSpPr>
            <a:spLocks noGrp="1"/>
          </p:cNvSpPr>
          <p:nvPr>
            <p:ph idx="1"/>
          </p:nvPr>
        </p:nvSpPr>
        <p:spPr>
          <a:xfrm>
            <a:off x="457200" y="762000"/>
            <a:ext cx="8229600" cy="5715000"/>
          </a:xfrm>
        </p:spPr>
        <p:txBody>
          <a:bodyPr>
            <a:normAutofit fontScale="77500" lnSpcReduction="20000"/>
          </a:bodyPr>
          <a:lstStyle/>
          <a:p>
            <a:endParaRPr lang="en-US" b="1" dirty="0">
              <a:solidFill>
                <a:schemeClr val="accent4">
                  <a:lumMod val="75000"/>
                </a:schemeClr>
              </a:solidFill>
            </a:endParaRPr>
          </a:p>
          <a:p>
            <a:r>
              <a:rPr lang="en-US" b="1" dirty="0">
                <a:solidFill>
                  <a:schemeClr val="accent4">
                    <a:lumMod val="75000"/>
                  </a:schemeClr>
                </a:solidFill>
              </a:rPr>
              <a:t>Communication skills training for physicians improves health literacy and medical outcomes among patients with hypertension: a randomized controlled trial.</a:t>
            </a:r>
          </a:p>
          <a:p>
            <a:r>
              <a:rPr lang="en-US" sz="1800" dirty="0" err="1">
                <a:solidFill>
                  <a:srgbClr val="FF0000"/>
                </a:solidFill>
              </a:rPr>
              <a:t>Seyedeh</a:t>
            </a:r>
            <a:r>
              <a:rPr lang="en-US" sz="1800" dirty="0">
                <a:solidFill>
                  <a:srgbClr val="FF0000"/>
                </a:solidFill>
              </a:rPr>
              <a:t> Belin </a:t>
            </a:r>
            <a:r>
              <a:rPr lang="en-US" sz="1800" dirty="0" err="1">
                <a:solidFill>
                  <a:srgbClr val="FF0000"/>
                </a:solidFill>
              </a:rPr>
              <a:t>Tavakoly</a:t>
            </a:r>
            <a:r>
              <a:rPr lang="en-US" sz="1800" dirty="0">
                <a:solidFill>
                  <a:srgbClr val="FF0000"/>
                </a:solidFill>
              </a:rPr>
              <a:t> </a:t>
            </a:r>
            <a:r>
              <a:rPr lang="en-US" sz="1800" dirty="0" err="1">
                <a:solidFill>
                  <a:srgbClr val="FF0000"/>
                </a:solidFill>
              </a:rPr>
              <a:t>Sany</a:t>
            </a:r>
            <a:r>
              <a:rPr lang="en-US" sz="1800" dirty="0">
                <a:solidFill>
                  <a:srgbClr val="FF0000"/>
                </a:solidFill>
              </a:rPr>
              <a:t>, Fatemeh </a:t>
            </a:r>
            <a:r>
              <a:rPr lang="en-US" sz="1800" dirty="0" err="1">
                <a:solidFill>
                  <a:srgbClr val="FF0000"/>
                </a:solidFill>
              </a:rPr>
              <a:t>Behzhad</a:t>
            </a:r>
            <a:r>
              <a:rPr lang="en-US" sz="1800" dirty="0">
                <a:solidFill>
                  <a:srgbClr val="FF0000"/>
                </a:solidFill>
              </a:rPr>
              <a:t>, Gordon Ferns and </a:t>
            </a:r>
            <a:r>
              <a:rPr lang="en-US" sz="1800" dirty="0" err="1">
                <a:solidFill>
                  <a:srgbClr val="FF0000"/>
                </a:solidFill>
              </a:rPr>
              <a:t>Nooshin</a:t>
            </a:r>
            <a:r>
              <a:rPr lang="en-US" sz="1800" dirty="0">
                <a:solidFill>
                  <a:srgbClr val="FF0000"/>
                </a:solidFill>
              </a:rPr>
              <a:t> Peyman</a:t>
            </a:r>
          </a:p>
          <a:p>
            <a:pPr marL="0" indent="0">
              <a:buNone/>
            </a:pPr>
            <a:r>
              <a:rPr lang="en-US" sz="2900" b="1" dirty="0">
                <a:solidFill>
                  <a:schemeClr val="accent4">
                    <a:lumMod val="75000"/>
                  </a:schemeClr>
                </a:solidFill>
              </a:rPr>
              <a:t>     BMC Health Services Research (2020) 20:60</a:t>
            </a:r>
          </a:p>
          <a:p>
            <a:endParaRPr lang="en-US" sz="2900" dirty="0"/>
          </a:p>
          <a:p>
            <a:r>
              <a:rPr lang="en-US" sz="2900" dirty="0"/>
              <a:t>This trial was conducted in Iran on 240 hypertensive patients and 35 physicians. Physicians were given 3 sessions of Focus Group Discussion and 2 workshops.</a:t>
            </a:r>
          </a:p>
          <a:p>
            <a:r>
              <a:rPr lang="en-US" sz="2900" dirty="0"/>
              <a:t>This study concluded that the physician with </a:t>
            </a:r>
            <a:r>
              <a:rPr lang="en-US" sz="2900" dirty="0">
                <a:solidFill>
                  <a:schemeClr val="accent1">
                    <a:lumMod val="75000"/>
                  </a:schemeClr>
                </a:solidFill>
              </a:rPr>
              <a:t>high communication skills lead to improvement </a:t>
            </a:r>
            <a:r>
              <a:rPr lang="en-US" sz="2900" dirty="0"/>
              <a:t>in their medical care.</a:t>
            </a:r>
          </a:p>
          <a:p>
            <a:r>
              <a:rPr lang="en-US" sz="2900" dirty="0"/>
              <a:t>Therefore, physician communication skills training appears to be an efficient way to </a:t>
            </a:r>
            <a:r>
              <a:rPr lang="en-US" sz="2900" dirty="0">
                <a:solidFill>
                  <a:schemeClr val="accent1">
                    <a:lumMod val="75000"/>
                  </a:schemeClr>
                </a:solidFill>
              </a:rPr>
              <a:t>clarify the needs of patients </a:t>
            </a:r>
            <a:r>
              <a:rPr lang="en-US" sz="2900" dirty="0"/>
              <a:t>with limited health literacy and </a:t>
            </a:r>
            <a:r>
              <a:rPr lang="en-US" sz="2900" dirty="0">
                <a:solidFill>
                  <a:schemeClr val="accent1">
                    <a:lumMod val="75000"/>
                  </a:schemeClr>
                </a:solidFill>
              </a:rPr>
              <a:t>improve communication challenges </a:t>
            </a:r>
            <a:r>
              <a:rPr lang="en-US" sz="2900" dirty="0"/>
              <a:t>between patients and their physicians.</a:t>
            </a:r>
          </a:p>
        </p:txBody>
      </p:sp>
      <p:sp>
        <p:nvSpPr>
          <p:cNvPr id="2" name="Rounded Rectangle 5">
            <a:extLst>
              <a:ext uri="{FF2B5EF4-FFF2-40B4-BE49-F238E27FC236}">
                <a16:creationId xmlns:a16="http://schemas.microsoft.com/office/drawing/2014/main" id="{CA34876D-9B88-BA8C-37BD-01AEBB68F0DB}"/>
              </a:ext>
            </a:extLst>
          </p:cNvPr>
          <p:cNvSpPr/>
          <p:nvPr/>
        </p:nvSpPr>
        <p:spPr>
          <a:xfrm>
            <a:off x="6400800" y="6248400"/>
            <a:ext cx="2601492" cy="4730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33965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42" y="2208433"/>
            <a:ext cx="8084458" cy="3733800"/>
          </a:xfrm>
        </p:spPr>
        <p:txBody>
          <a:bodyPr>
            <a:noAutofit/>
          </a:bodyPr>
          <a:lstStyle/>
          <a:p>
            <a:pPr marL="342900" indent="-342900" algn="l">
              <a:buClr>
                <a:schemeClr val="tx1"/>
              </a:buClr>
              <a:buFont typeface="Arial" panose="020B0604020202020204" pitchFamily="34" charset="0"/>
              <a:buChar char="•"/>
            </a:pPr>
            <a:r>
              <a:rPr lang="en-US" sz="2400" dirty="0"/>
              <a:t>The </a:t>
            </a:r>
            <a:r>
              <a:rPr lang="en-US" sz="2400" dirty="0">
                <a:solidFill>
                  <a:srgbClr val="FF0000"/>
                </a:solidFill>
              </a:rPr>
              <a:t>principle of confidentiality </a:t>
            </a:r>
            <a:r>
              <a:rPr lang="en-US" sz="2400" dirty="0"/>
              <a:t>is the ethical obligation of physician to preserve the information gathered in association with patient care.</a:t>
            </a:r>
            <a:br>
              <a:rPr lang="en-US" sz="2400" dirty="0"/>
            </a:br>
            <a:br>
              <a:rPr lang="en-US" sz="2400" dirty="0"/>
            </a:br>
            <a:r>
              <a:rPr lang="en-US" sz="2400" dirty="0"/>
              <a:t>The patient needs to be able </a:t>
            </a:r>
            <a:r>
              <a:rPr lang="en-US" sz="2400" dirty="0">
                <a:solidFill>
                  <a:srgbClr val="FF0000"/>
                </a:solidFill>
              </a:rPr>
              <a:t>to trust the physicians</a:t>
            </a:r>
            <a:r>
              <a:rPr lang="en-US" sz="2400" dirty="0"/>
              <a:t>, will protect the information shared in confidence.</a:t>
            </a:r>
            <a:br>
              <a:rPr lang="en-US" sz="2400" dirty="0"/>
            </a:br>
            <a:br>
              <a:rPr lang="en-US" sz="2400" dirty="0"/>
            </a:br>
            <a:r>
              <a:rPr lang="en-US" sz="2400" dirty="0"/>
              <a:t>It is worth emphasizing that, confidentiality can be </a:t>
            </a:r>
            <a:r>
              <a:rPr lang="en-US" sz="2400" dirty="0">
                <a:solidFill>
                  <a:srgbClr val="FF0000"/>
                </a:solidFill>
              </a:rPr>
              <a:t>breached in few cases</a:t>
            </a:r>
            <a:r>
              <a:rPr lang="en-US" sz="2400" dirty="0"/>
              <a:t>, to other healthcare personnels for patient care, patient can harm oneself or others or required by law.</a:t>
            </a:r>
            <a:endParaRPr lang="en-US" sz="2400" dirty="0">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2"/>
          <a:srcRect l="25034" t="8588" r="20335" b="8155"/>
          <a:stretch/>
        </p:blipFill>
        <p:spPr>
          <a:xfrm>
            <a:off x="7467600" y="703400"/>
            <a:ext cx="1482501" cy="1419896"/>
          </a:xfrm>
          <a:prstGeom prst="rect">
            <a:avLst/>
          </a:prstGeom>
        </p:spPr>
      </p:pic>
      <p:sp>
        <p:nvSpPr>
          <p:cNvPr id="5" name="Oval 4"/>
          <p:cNvSpPr/>
          <p:nvPr/>
        </p:nvSpPr>
        <p:spPr>
          <a:xfrm>
            <a:off x="2895600" y="533400"/>
            <a:ext cx="3055257" cy="11609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Confidentiality</a:t>
            </a:r>
          </a:p>
        </p:txBody>
      </p:sp>
      <p:sp>
        <p:nvSpPr>
          <p:cNvPr id="7" name="Rounded Rectangle 5">
            <a:extLst>
              <a:ext uri="{FF2B5EF4-FFF2-40B4-BE49-F238E27FC236}">
                <a16:creationId xmlns:a16="http://schemas.microsoft.com/office/drawing/2014/main" id="{81113668-258F-8BD5-4629-D50DE625CBB4}"/>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428508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211295"/>
              </p:ext>
            </p:extLst>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43D5F-1DC3-483D-24D2-CECBB1EC144F}"/>
              </a:ext>
            </a:extLst>
          </p:cNvPr>
          <p:cNvSpPr>
            <a:spLocks noGrp="1"/>
          </p:cNvSpPr>
          <p:nvPr>
            <p:ph idx="1"/>
          </p:nvPr>
        </p:nvSpPr>
        <p:spPr>
          <a:xfrm>
            <a:off x="457200" y="2133600"/>
            <a:ext cx="8229600" cy="3992563"/>
          </a:xfrm>
        </p:spPr>
        <p:txBody>
          <a:bodyPr>
            <a:normAutofit/>
          </a:bodyPr>
          <a:lstStyle/>
          <a:p>
            <a:pPr marL="0" marR="0" indent="0">
              <a:lnSpc>
                <a:spcPct val="115000"/>
              </a:lnSpc>
              <a:spcBef>
                <a:spcPts val="0"/>
              </a:spcBef>
              <a:spcAft>
                <a:spcPts val="1000"/>
              </a:spcAft>
              <a:buNone/>
            </a:pPr>
            <a:r>
              <a:rPr lang="en-US" sz="2200" b="1" dirty="0">
                <a:effectLst/>
                <a:ea typeface="Calibri" panose="020F0502020204030204" pitchFamily="34" charset="0"/>
                <a:cs typeface="Arial" panose="020B0604020202020204" pitchFamily="34" charset="0"/>
              </a:rPr>
              <a:t>1.  Which non-verbal cue will likely be missed by a doctor if he keeps checking his phone while attending his OPD patients?</a:t>
            </a:r>
          </a:p>
          <a:p>
            <a:pPr marL="914400" marR="0" lvl="1" indent="-457200">
              <a:lnSpc>
                <a:spcPct val="115000"/>
              </a:lnSpc>
              <a:spcBef>
                <a:spcPts val="0"/>
              </a:spcBef>
              <a:buFont typeface="+mj-lt"/>
              <a:buAutoNum type="alphaUcPeriod"/>
            </a:pPr>
            <a:r>
              <a:rPr lang="en-US" sz="2200" dirty="0">
                <a:effectLst/>
                <a:ea typeface="Times New Roman" panose="02020603050405020304" pitchFamily="18" charset="0"/>
              </a:rPr>
              <a:t>Tone of the patient’s speech</a:t>
            </a:r>
          </a:p>
          <a:p>
            <a:pPr marL="914400" marR="0" lvl="1" indent="-457200">
              <a:lnSpc>
                <a:spcPct val="115000"/>
              </a:lnSpc>
              <a:spcBef>
                <a:spcPts val="0"/>
              </a:spcBef>
              <a:buFont typeface="+mj-lt"/>
              <a:buAutoNum type="alphaUcPeriod"/>
            </a:pPr>
            <a:r>
              <a:rPr lang="en-US" sz="2200" dirty="0">
                <a:effectLst/>
                <a:ea typeface="Times New Roman" panose="02020603050405020304" pitchFamily="18" charset="0"/>
              </a:rPr>
              <a:t>The patient’s facial expressions</a:t>
            </a:r>
          </a:p>
          <a:p>
            <a:pPr marL="914400" marR="0" lvl="1" indent="-457200">
              <a:lnSpc>
                <a:spcPct val="115000"/>
              </a:lnSpc>
              <a:spcBef>
                <a:spcPts val="0"/>
              </a:spcBef>
              <a:buFont typeface="+mj-lt"/>
              <a:buAutoNum type="alphaUcPeriod"/>
            </a:pPr>
            <a:r>
              <a:rPr lang="en-US" sz="2200" dirty="0">
                <a:effectLst/>
                <a:ea typeface="Times New Roman" panose="02020603050405020304" pitchFamily="18" charset="0"/>
              </a:rPr>
              <a:t>Pauses in the patient’s speech</a:t>
            </a:r>
          </a:p>
          <a:p>
            <a:pPr marL="914400" marR="0" lvl="1" indent="-457200">
              <a:lnSpc>
                <a:spcPct val="115000"/>
              </a:lnSpc>
              <a:spcBef>
                <a:spcPts val="0"/>
              </a:spcBef>
              <a:buFont typeface="+mj-lt"/>
              <a:buAutoNum type="alphaUcPeriod"/>
            </a:pPr>
            <a:r>
              <a:rPr lang="en-US" sz="2200" dirty="0">
                <a:effectLst/>
                <a:ea typeface="Times New Roman" panose="02020603050405020304" pitchFamily="18" charset="0"/>
              </a:rPr>
              <a:t>The patient’s choice of words in describing the illness</a:t>
            </a:r>
          </a:p>
          <a:p>
            <a:endParaRPr lang="en-US" dirty="0"/>
          </a:p>
        </p:txBody>
      </p:sp>
      <p:sp>
        <p:nvSpPr>
          <p:cNvPr id="4" name="TextBox 3">
            <a:extLst>
              <a:ext uri="{FF2B5EF4-FFF2-40B4-BE49-F238E27FC236}">
                <a16:creationId xmlns:a16="http://schemas.microsoft.com/office/drawing/2014/main" id="{3CA07330-C8F8-50D6-166F-03C29BABD33C}"/>
              </a:ext>
            </a:extLst>
          </p:cNvPr>
          <p:cNvSpPr txBox="1"/>
          <p:nvPr/>
        </p:nvSpPr>
        <p:spPr>
          <a:xfrm>
            <a:off x="1905000" y="914400"/>
            <a:ext cx="5943600" cy="584775"/>
          </a:xfrm>
          <a:prstGeom prst="rect">
            <a:avLst/>
          </a:prstGeom>
          <a:noFill/>
        </p:spPr>
        <p:txBody>
          <a:bodyPr wrap="square" rtlCol="0">
            <a:spAutoFit/>
          </a:bodyPr>
          <a:lstStyle/>
          <a:p>
            <a:pPr algn="ctr"/>
            <a:r>
              <a:rPr lang="en-US" sz="3200" b="1" dirty="0">
                <a:solidFill>
                  <a:srgbClr val="7030A0"/>
                </a:solidFill>
              </a:rPr>
              <a:t>Multiple Choice Questions</a:t>
            </a:r>
          </a:p>
        </p:txBody>
      </p:sp>
      <p:sp>
        <p:nvSpPr>
          <p:cNvPr id="2" name="TextBox 1">
            <a:extLst>
              <a:ext uri="{FF2B5EF4-FFF2-40B4-BE49-F238E27FC236}">
                <a16:creationId xmlns:a16="http://schemas.microsoft.com/office/drawing/2014/main" id="{6B8E1D2C-8313-03EB-6699-8FBB619285AC}"/>
              </a:ext>
            </a:extLst>
          </p:cNvPr>
          <p:cNvSpPr txBox="1"/>
          <p:nvPr/>
        </p:nvSpPr>
        <p:spPr>
          <a:xfrm>
            <a:off x="3886200" y="5791200"/>
            <a:ext cx="1752600" cy="430887"/>
          </a:xfrm>
          <a:prstGeom prst="rect">
            <a:avLst/>
          </a:prstGeom>
          <a:noFill/>
        </p:spPr>
        <p:txBody>
          <a:bodyPr wrap="square" rtlCol="0">
            <a:spAutoFit/>
          </a:bodyPr>
          <a:lstStyle/>
          <a:p>
            <a:r>
              <a:rPr lang="en-US" sz="2200" dirty="0">
                <a:solidFill>
                  <a:srgbClr val="FF0000"/>
                </a:solidFill>
              </a:rPr>
              <a:t>Answer: B</a:t>
            </a:r>
          </a:p>
        </p:txBody>
      </p:sp>
    </p:spTree>
    <p:extLst>
      <p:ext uri="{BB962C8B-B14F-4D97-AF65-F5344CB8AC3E}">
        <p14:creationId xmlns:p14="http://schemas.microsoft.com/office/powerpoint/2010/main" val="7008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ABF70-4AE8-8511-6101-8869DF8F2C4D}"/>
              </a:ext>
            </a:extLst>
          </p:cNvPr>
          <p:cNvSpPr>
            <a:spLocks noGrp="1"/>
          </p:cNvSpPr>
          <p:nvPr>
            <p:ph idx="1"/>
          </p:nvPr>
        </p:nvSpPr>
        <p:spPr>
          <a:xfrm>
            <a:off x="457200" y="1295400"/>
            <a:ext cx="8229600" cy="4830763"/>
          </a:xfrm>
        </p:spPr>
        <p:txBody>
          <a:bodyPr>
            <a:normAutofit/>
          </a:bodyPr>
          <a:lstStyle/>
          <a:p>
            <a:pPr marL="0" marR="0" indent="0">
              <a:lnSpc>
                <a:spcPct val="115000"/>
              </a:lnSpc>
              <a:spcBef>
                <a:spcPts val="0"/>
              </a:spcBef>
              <a:spcAft>
                <a:spcPts val="1000"/>
              </a:spcAft>
              <a:buNone/>
            </a:pPr>
            <a:r>
              <a:rPr lang="en-US" sz="2200" b="1" dirty="0">
                <a:ea typeface="Calibri" panose="020F0502020204030204" pitchFamily="34" charset="0"/>
                <a:cs typeface="Arial" panose="020B0604020202020204" pitchFamily="34" charset="0"/>
              </a:rPr>
              <a:t>2. </a:t>
            </a:r>
            <a:r>
              <a:rPr lang="en-US" sz="2200" b="1" dirty="0">
                <a:effectLst/>
                <a:ea typeface="Calibri" panose="020F0502020204030204" pitchFamily="34" charset="0"/>
                <a:cs typeface="Arial" panose="020B0604020202020204" pitchFamily="34" charset="0"/>
              </a:rPr>
              <a:t>Seeing an emaciated, bed-bound elderly patient silently crying in the medicine ward, a 3</a:t>
            </a:r>
            <a:r>
              <a:rPr lang="en-US" sz="2200" b="1" baseline="30000" dirty="0">
                <a:effectLst/>
                <a:ea typeface="Calibri" panose="020F0502020204030204" pitchFamily="34" charset="0"/>
                <a:cs typeface="Arial" panose="020B0604020202020204" pitchFamily="34" charset="0"/>
              </a:rPr>
              <a:t>rd</a:t>
            </a:r>
            <a:r>
              <a:rPr lang="en-US" sz="2200" b="1" dirty="0">
                <a:effectLst/>
                <a:ea typeface="Calibri" panose="020F0502020204030204" pitchFamily="34" charset="0"/>
                <a:cs typeface="Arial" panose="020B0604020202020204" pitchFamily="34" charset="0"/>
              </a:rPr>
              <a:t> year medical student is moved. Which of the following is the best choice of words to make this patient feel better?</a:t>
            </a:r>
          </a:p>
          <a:p>
            <a:pPr marL="0" marR="0" indent="0" algn="just">
              <a:lnSpc>
                <a:spcPct val="115000"/>
              </a:lnSpc>
              <a:spcBef>
                <a:spcPts val="0"/>
              </a:spcBef>
              <a:spcAft>
                <a:spcPts val="1000"/>
              </a:spcAft>
              <a:buNone/>
            </a:pPr>
            <a:r>
              <a:rPr lang="en-US" sz="2200" dirty="0">
                <a:effectLst/>
                <a:ea typeface="Calibri" panose="020F0502020204030204" pitchFamily="34" charset="0"/>
                <a:cs typeface="Arial" panose="020B0604020202020204" pitchFamily="34" charset="0"/>
              </a:rPr>
              <a:t> </a:t>
            </a:r>
          </a:p>
          <a:p>
            <a:pPr marL="685800" lvl="1" indent="-228600">
              <a:lnSpc>
                <a:spcPct val="115000"/>
              </a:lnSpc>
              <a:spcBef>
                <a:spcPts val="0"/>
              </a:spcBef>
              <a:buFont typeface="+mj-lt"/>
              <a:buAutoNum type="alphaUcPeriod"/>
            </a:pPr>
            <a:r>
              <a:rPr lang="en-US" sz="2200" dirty="0">
                <a:effectLst/>
                <a:ea typeface="Times New Roman" panose="02020603050405020304" pitchFamily="18" charset="0"/>
              </a:rPr>
              <a:t>“Pity you! You are in such a poor state!”</a:t>
            </a:r>
          </a:p>
          <a:p>
            <a:pPr marL="685800" lvl="1" indent="-228600">
              <a:lnSpc>
                <a:spcPct val="115000"/>
              </a:lnSpc>
              <a:spcBef>
                <a:spcPts val="0"/>
              </a:spcBef>
              <a:buFont typeface="+mj-lt"/>
              <a:buAutoNum type="alphaUcPeriod"/>
            </a:pPr>
            <a:r>
              <a:rPr lang="en-US" sz="2200" dirty="0">
                <a:effectLst/>
                <a:ea typeface="Times New Roman" panose="02020603050405020304" pitchFamily="18" charset="0"/>
              </a:rPr>
              <a:t>“You should not cry, your illness will get even worse if you do.”</a:t>
            </a:r>
          </a:p>
          <a:p>
            <a:pPr marL="685800" lvl="1" indent="-228600">
              <a:lnSpc>
                <a:spcPct val="115000"/>
              </a:lnSpc>
              <a:spcBef>
                <a:spcPts val="0"/>
              </a:spcBef>
              <a:buFont typeface="+mj-lt"/>
              <a:buAutoNum type="alphaUcPeriod"/>
            </a:pPr>
            <a:r>
              <a:rPr lang="en-US" sz="2200" dirty="0">
                <a:effectLst/>
                <a:ea typeface="Times New Roman" panose="02020603050405020304" pitchFamily="18" charset="0"/>
              </a:rPr>
              <a:t>“I understand that living with this illness must be very hard for you.”</a:t>
            </a:r>
          </a:p>
          <a:p>
            <a:pPr marL="685800" lvl="1" indent="-228600">
              <a:lnSpc>
                <a:spcPct val="115000"/>
              </a:lnSpc>
              <a:spcBef>
                <a:spcPts val="0"/>
              </a:spcBef>
              <a:buFont typeface="+mj-lt"/>
              <a:buAutoNum type="alphaUcPeriod"/>
            </a:pPr>
            <a:r>
              <a:rPr lang="en-US" sz="2200" dirty="0">
                <a:effectLst/>
                <a:ea typeface="Times New Roman" panose="02020603050405020304" pitchFamily="18" charset="0"/>
              </a:rPr>
              <a:t>“I am so sorry for you, uncle… looking so weak, and bed-bound on top of that.”</a:t>
            </a:r>
          </a:p>
          <a:p>
            <a:endParaRPr lang="en-US" dirty="0"/>
          </a:p>
        </p:txBody>
      </p:sp>
      <p:sp>
        <p:nvSpPr>
          <p:cNvPr id="2" name="TextBox 1">
            <a:extLst>
              <a:ext uri="{FF2B5EF4-FFF2-40B4-BE49-F238E27FC236}">
                <a16:creationId xmlns:a16="http://schemas.microsoft.com/office/drawing/2014/main" id="{ACE88344-71F3-BE6C-74BC-69991992D50A}"/>
              </a:ext>
            </a:extLst>
          </p:cNvPr>
          <p:cNvSpPr txBox="1"/>
          <p:nvPr/>
        </p:nvSpPr>
        <p:spPr>
          <a:xfrm>
            <a:off x="3886200" y="5791200"/>
            <a:ext cx="1752600"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52897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AB8A4-2EA5-EAA6-BDA5-46DC6AD30C5F}"/>
              </a:ext>
            </a:extLst>
          </p:cNvPr>
          <p:cNvSpPr>
            <a:spLocks noGrp="1"/>
          </p:cNvSpPr>
          <p:nvPr>
            <p:ph idx="1"/>
          </p:nvPr>
        </p:nvSpPr>
        <p:spPr>
          <a:xfrm>
            <a:off x="457200" y="838200"/>
            <a:ext cx="8229600" cy="5287963"/>
          </a:xfrm>
        </p:spPr>
        <p:txBody>
          <a:bodyPr>
            <a:normAutofit/>
          </a:bodyPr>
          <a:lstStyle/>
          <a:p>
            <a:pPr marL="0" marR="0" indent="0" algn="just">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2200" b="1" dirty="0">
                <a:effectLst/>
                <a:ea typeface="Calibri" panose="020F0502020204030204" pitchFamily="34" charset="0"/>
                <a:cs typeface="Arial" panose="020B0604020202020204" pitchFamily="34" charset="0"/>
              </a:rPr>
              <a:t>3. “The patient allotted to me is so over talkative,” complained a 3</a:t>
            </a:r>
            <a:r>
              <a:rPr lang="en-US" sz="2200" b="1" baseline="30000" dirty="0">
                <a:effectLst/>
                <a:ea typeface="Calibri" panose="020F0502020204030204" pitchFamily="34" charset="0"/>
                <a:cs typeface="Arial" panose="020B0604020202020204" pitchFamily="34" charset="0"/>
              </a:rPr>
              <a:t>rd</a:t>
            </a:r>
            <a:r>
              <a:rPr lang="en-US" sz="2200" b="1" dirty="0">
                <a:effectLst/>
                <a:ea typeface="Calibri" panose="020F0502020204030204" pitchFamily="34" charset="0"/>
                <a:cs typeface="Arial" panose="020B0604020202020204" pitchFamily="34" charset="0"/>
              </a:rPr>
              <a:t> year MBBS student to his teacher. “She keeps giving useless details and does not come to the point.”</a:t>
            </a:r>
          </a:p>
          <a:p>
            <a:pPr marL="0" marR="0" indent="0">
              <a:lnSpc>
                <a:spcPct val="115000"/>
              </a:lnSpc>
              <a:spcBef>
                <a:spcPts val="0"/>
              </a:spcBef>
              <a:spcAft>
                <a:spcPts val="1000"/>
              </a:spcAft>
              <a:buNone/>
            </a:pPr>
            <a:r>
              <a:rPr lang="en-US" sz="2200" b="1" dirty="0">
                <a:effectLst/>
                <a:ea typeface="Calibri" panose="020F0502020204030204" pitchFamily="34" charset="0"/>
                <a:cs typeface="Arial" panose="020B0604020202020204" pitchFamily="34" charset="0"/>
              </a:rPr>
              <a:t>Which technique should the teacher teach him to help him in taking history from such patients?</a:t>
            </a:r>
          </a:p>
          <a:p>
            <a:pPr marR="0" lvl="0">
              <a:lnSpc>
                <a:spcPct val="115000"/>
              </a:lnSpc>
              <a:spcBef>
                <a:spcPts val="0"/>
              </a:spcBef>
              <a:buFont typeface="+mj-lt"/>
              <a:buAutoNum type="alphaUcPeriod"/>
            </a:pPr>
            <a:r>
              <a:rPr lang="en-US" sz="2200" dirty="0">
                <a:effectLst/>
                <a:ea typeface="Times New Roman" panose="02020603050405020304" pitchFamily="18" charset="0"/>
              </a:rPr>
              <a:t>Funneling</a:t>
            </a:r>
          </a:p>
          <a:p>
            <a:pPr marR="0" lvl="0">
              <a:lnSpc>
                <a:spcPct val="115000"/>
              </a:lnSpc>
              <a:spcBef>
                <a:spcPts val="0"/>
              </a:spcBef>
              <a:buFont typeface="+mj-lt"/>
              <a:buAutoNum type="alphaUcPeriod"/>
            </a:pPr>
            <a:r>
              <a:rPr lang="en-US" sz="2200" dirty="0">
                <a:effectLst/>
                <a:ea typeface="Times New Roman" panose="02020603050405020304" pitchFamily="18" charset="0"/>
              </a:rPr>
              <a:t>Asking open-ended questions</a:t>
            </a:r>
          </a:p>
          <a:p>
            <a:pPr marR="0" lvl="0">
              <a:lnSpc>
                <a:spcPct val="115000"/>
              </a:lnSpc>
              <a:spcBef>
                <a:spcPts val="0"/>
              </a:spcBef>
              <a:buFont typeface="+mj-lt"/>
              <a:buAutoNum type="alphaUcPeriod"/>
            </a:pPr>
            <a:r>
              <a:rPr lang="en-US" sz="2200" dirty="0">
                <a:effectLst/>
                <a:ea typeface="Times New Roman" panose="02020603050405020304" pitchFamily="18" charset="0"/>
              </a:rPr>
              <a:t>Paraphrasing</a:t>
            </a:r>
          </a:p>
          <a:p>
            <a:pPr marR="0" lvl="0">
              <a:lnSpc>
                <a:spcPct val="115000"/>
              </a:lnSpc>
              <a:spcBef>
                <a:spcPts val="0"/>
              </a:spcBef>
              <a:buFont typeface="+mj-lt"/>
              <a:buAutoNum type="alphaUcPeriod"/>
            </a:pPr>
            <a:r>
              <a:rPr lang="en-US" sz="2200" dirty="0">
                <a:effectLst/>
                <a:ea typeface="Times New Roman" panose="02020603050405020304" pitchFamily="18" charset="0"/>
              </a:rPr>
              <a:t>Selective reflection</a:t>
            </a:r>
          </a:p>
          <a:p>
            <a:endParaRPr lang="en-US" dirty="0"/>
          </a:p>
        </p:txBody>
      </p:sp>
      <p:sp>
        <p:nvSpPr>
          <p:cNvPr id="2" name="TextBox 1">
            <a:extLst>
              <a:ext uri="{FF2B5EF4-FFF2-40B4-BE49-F238E27FC236}">
                <a16:creationId xmlns:a16="http://schemas.microsoft.com/office/drawing/2014/main" id="{E5925D1E-AA03-68D0-5222-B1F80E7FA0FA}"/>
              </a:ext>
            </a:extLst>
          </p:cNvPr>
          <p:cNvSpPr txBox="1"/>
          <p:nvPr/>
        </p:nvSpPr>
        <p:spPr>
          <a:xfrm>
            <a:off x="3886200" y="5791200"/>
            <a:ext cx="1752600"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18229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99D0-672D-7FC2-9A29-D819AF807382}"/>
              </a:ext>
            </a:extLst>
          </p:cNvPr>
          <p:cNvSpPr>
            <a:spLocks noGrp="1"/>
          </p:cNvSpPr>
          <p:nvPr>
            <p:ph type="title"/>
          </p:nvPr>
        </p:nvSpPr>
        <p:spPr/>
        <p:txBody>
          <a:bodyPr/>
          <a:lstStyle/>
          <a:p>
            <a:r>
              <a:rPr lang="en-US" b="1" dirty="0">
                <a:solidFill>
                  <a:srgbClr val="7030A0"/>
                </a:solidFill>
              </a:rPr>
              <a:t>References </a:t>
            </a:r>
          </a:p>
        </p:txBody>
      </p:sp>
      <p:sp>
        <p:nvSpPr>
          <p:cNvPr id="3" name="Content Placeholder 2">
            <a:extLst>
              <a:ext uri="{FF2B5EF4-FFF2-40B4-BE49-F238E27FC236}">
                <a16:creationId xmlns:a16="http://schemas.microsoft.com/office/drawing/2014/main" id="{5731D97B-1BBF-B977-7FCF-B080AEF13A55}"/>
              </a:ext>
            </a:extLst>
          </p:cNvPr>
          <p:cNvSpPr>
            <a:spLocks noGrp="1"/>
          </p:cNvSpPr>
          <p:nvPr>
            <p:ph idx="1"/>
          </p:nvPr>
        </p:nvSpPr>
        <p:spPr>
          <a:xfrm>
            <a:off x="457200" y="1905000"/>
            <a:ext cx="8229600" cy="4525963"/>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tx2">
                    <a:lumMod val="60000"/>
                    <a:lumOff val="40000"/>
                  </a:schemeClr>
                </a:solidFill>
                <a:effectLst/>
                <a:uLnTx/>
                <a:uFillTx/>
                <a:latin typeface="+mj-lt"/>
                <a:ea typeface="+mn-ea"/>
                <a:cs typeface="+mn-cs"/>
              </a:rPr>
              <a:t>Handbook of Behavioral sciences</a:t>
            </a:r>
            <a:r>
              <a:rPr kumimoji="0" lang="en-US" sz="3200" b="0" i="0" u="none" strike="noStrike" kern="1200" cap="none" spc="0" normalizeH="0" baseline="0" noProof="0" dirty="0">
                <a:ln>
                  <a:noFill/>
                </a:ln>
                <a:solidFill>
                  <a:prstClr val="black"/>
                </a:solidFill>
                <a:effectLst/>
                <a:uLnTx/>
                <a:uFillTx/>
                <a:latin typeface="+mj-lt"/>
                <a:ea typeface="+mn-ea"/>
                <a:cs typeface="+mn-cs"/>
              </a:rPr>
              <a:t> by </a:t>
            </a:r>
            <a:r>
              <a:rPr kumimoji="0" lang="en-US" sz="3200" b="0" i="0" u="none" strike="noStrike" kern="1200" cap="none" spc="0" normalizeH="0" baseline="0" noProof="0" dirty="0" err="1">
                <a:ln>
                  <a:noFill/>
                </a:ln>
                <a:solidFill>
                  <a:prstClr val="black"/>
                </a:solidFill>
                <a:effectLst/>
                <a:uLnTx/>
                <a:uFillTx/>
                <a:latin typeface="+mj-lt"/>
                <a:ea typeface="+mn-ea"/>
                <a:cs typeface="+mn-cs"/>
              </a:rPr>
              <a:t>Mowadat</a:t>
            </a:r>
            <a:r>
              <a:rPr kumimoji="0" lang="en-US" sz="3200" b="0" i="0" u="none" strike="noStrike" kern="1200" cap="none" spc="0" normalizeH="0" baseline="0" noProof="0" dirty="0">
                <a:ln>
                  <a:noFill/>
                </a:ln>
                <a:solidFill>
                  <a:prstClr val="black"/>
                </a:solidFill>
                <a:effectLst/>
                <a:uLnTx/>
                <a:uFillTx/>
                <a:latin typeface="+mj-lt"/>
                <a:ea typeface="+mn-ea"/>
                <a:cs typeface="+mn-cs"/>
              </a:rPr>
              <a:t> </a:t>
            </a:r>
            <a:r>
              <a:rPr kumimoji="0" lang="en-US" sz="3200" b="0" i="0" u="none" strike="noStrike" kern="1200" cap="none" spc="0" normalizeH="0" baseline="0" noProof="0" dirty="0" err="1">
                <a:ln>
                  <a:noFill/>
                </a:ln>
                <a:solidFill>
                  <a:prstClr val="black"/>
                </a:solidFill>
                <a:effectLst/>
                <a:uLnTx/>
                <a:uFillTx/>
                <a:latin typeface="+mj-lt"/>
                <a:ea typeface="+mn-ea"/>
                <a:cs typeface="+mn-cs"/>
              </a:rPr>
              <a:t>H.Rana</a:t>
            </a:r>
            <a:r>
              <a:rPr kumimoji="0" lang="en-US" sz="3200" b="0" i="0" u="none" strike="noStrike" kern="1200" cap="none" spc="0" normalizeH="0" baseline="0" noProof="0" dirty="0">
                <a:ln>
                  <a:noFill/>
                </a:ln>
                <a:solidFill>
                  <a:prstClr val="black"/>
                </a:solidFill>
                <a:effectLst/>
                <a:uLnTx/>
                <a:uFillTx/>
                <a:latin typeface="+mj-lt"/>
                <a:ea typeface="+mn-ea"/>
                <a:cs typeface="+mn-cs"/>
              </a:rPr>
              <a:t>, Third edition</a:t>
            </a:r>
          </a:p>
          <a:p>
            <a:endParaRPr lang="en-US" b="1" dirty="0">
              <a:solidFill>
                <a:schemeClr val="accent4">
                  <a:lumMod val="75000"/>
                </a:schemeClr>
              </a:solidFill>
              <a:latin typeface="+mj-lt"/>
            </a:endParaRPr>
          </a:p>
          <a:p>
            <a:r>
              <a:rPr lang="en-US" sz="2400" dirty="0" err="1">
                <a:solidFill>
                  <a:schemeClr val="tx1">
                    <a:lumMod val="95000"/>
                    <a:lumOff val="5000"/>
                  </a:schemeClr>
                </a:solidFill>
                <a:latin typeface="+mj-lt"/>
              </a:rPr>
              <a:t>Seyedeh</a:t>
            </a:r>
            <a:r>
              <a:rPr lang="en-US" sz="2400" dirty="0">
                <a:solidFill>
                  <a:schemeClr val="tx1">
                    <a:lumMod val="95000"/>
                    <a:lumOff val="5000"/>
                  </a:schemeClr>
                </a:solidFill>
                <a:latin typeface="+mj-lt"/>
              </a:rPr>
              <a:t> Belin </a:t>
            </a:r>
            <a:r>
              <a:rPr lang="en-US" sz="2400" dirty="0" err="1">
                <a:solidFill>
                  <a:schemeClr val="tx1">
                    <a:lumMod val="95000"/>
                    <a:lumOff val="5000"/>
                  </a:schemeClr>
                </a:solidFill>
                <a:latin typeface="+mj-lt"/>
              </a:rPr>
              <a:t>Tavakoly</a:t>
            </a:r>
            <a:r>
              <a:rPr lang="en-US" sz="2400" dirty="0">
                <a:solidFill>
                  <a:schemeClr val="tx1">
                    <a:lumMod val="95000"/>
                    <a:lumOff val="5000"/>
                  </a:schemeClr>
                </a:solidFill>
                <a:latin typeface="+mj-lt"/>
              </a:rPr>
              <a:t> </a:t>
            </a:r>
            <a:r>
              <a:rPr lang="en-US" sz="2400" dirty="0" err="1">
                <a:solidFill>
                  <a:schemeClr val="tx1">
                    <a:lumMod val="95000"/>
                    <a:lumOff val="5000"/>
                  </a:schemeClr>
                </a:solidFill>
                <a:latin typeface="+mj-lt"/>
              </a:rPr>
              <a:t>Sany</a:t>
            </a:r>
            <a:r>
              <a:rPr lang="en-US" sz="2400" dirty="0">
                <a:solidFill>
                  <a:schemeClr val="tx1">
                    <a:lumMod val="95000"/>
                    <a:lumOff val="5000"/>
                  </a:schemeClr>
                </a:solidFill>
                <a:latin typeface="+mj-lt"/>
              </a:rPr>
              <a:t>, Fatemeh </a:t>
            </a:r>
            <a:r>
              <a:rPr lang="en-US" sz="2400" dirty="0" err="1">
                <a:solidFill>
                  <a:schemeClr val="tx1">
                    <a:lumMod val="95000"/>
                    <a:lumOff val="5000"/>
                  </a:schemeClr>
                </a:solidFill>
                <a:latin typeface="+mj-lt"/>
              </a:rPr>
              <a:t>Behzhad</a:t>
            </a:r>
            <a:r>
              <a:rPr lang="en-US" sz="2400" dirty="0">
                <a:solidFill>
                  <a:schemeClr val="tx1">
                    <a:lumMod val="95000"/>
                    <a:lumOff val="5000"/>
                  </a:schemeClr>
                </a:solidFill>
                <a:latin typeface="+mj-lt"/>
              </a:rPr>
              <a:t>, Gordon Ferns and </a:t>
            </a:r>
            <a:r>
              <a:rPr lang="en-US" sz="2400" dirty="0" err="1">
                <a:solidFill>
                  <a:schemeClr val="tx1">
                    <a:lumMod val="95000"/>
                    <a:lumOff val="5000"/>
                  </a:schemeClr>
                </a:solidFill>
                <a:latin typeface="+mj-lt"/>
              </a:rPr>
              <a:t>Nooshin</a:t>
            </a:r>
            <a:r>
              <a:rPr lang="en-US" sz="2400" dirty="0">
                <a:solidFill>
                  <a:schemeClr val="tx1">
                    <a:lumMod val="95000"/>
                    <a:lumOff val="5000"/>
                  </a:schemeClr>
                </a:solidFill>
                <a:latin typeface="+mj-lt"/>
              </a:rPr>
              <a:t> Peyman</a:t>
            </a:r>
            <a:r>
              <a:rPr lang="en-US" sz="2400" dirty="0">
                <a:solidFill>
                  <a:schemeClr val="tx2">
                    <a:lumMod val="60000"/>
                    <a:lumOff val="40000"/>
                  </a:schemeClr>
                </a:solidFill>
                <a:latin typeface="+mj-lt"/>
              </a:rPr>
              <a:t>., Communication skills training for physicians improves health literacy and medical outcomes among patients with hypertension</a:t>
            </a:r>
            <a:r>
              <a:rPr lang="en-US" sz="2400" dirty="0">
                <a:solidFill>
                  <a:schemeClr val="tx1">
                    <a:lumMod val="95000"/>
                    <a:lumOff val="5000"/>
                  </a:schemeClr>
                </a:solidFill>
                <a:latin typeface="+mj-lt"/>
              </a:rPr>
              <a:t>: a randomized controlled trial. BMC Health Services Research (2020) 20:60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PK" sz="3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57059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46840252"/>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75%</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13%</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2%</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2%</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8%</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3770" y="685800"/>
            <a:ext cx="7583926" cy="5638800"/>
          </a:xfrm>
          <a:prstGeom prst="rect">
            <a:avLst/>
          </a:prstGeom>
        </p:spPr>
        <p:txBody>
          <a:bodyPr>
            <a:normAutofit lnSpcReduction="10000"/>
          </a:bodyPr>
          <a:lstStyle/>
          <a:p>
            <a:pPr marL="0" indent="0">
              <a:buNone/>
            </a:pPr>
            <a:endParaRPr lang="en-US" sz="2700" b="1" dirty="0">
              <a:solidFill>
                <a:srgbClr val="C00000"/>
              </a:solidFill>
            </a:endParaRPr>
          </a:p>
          <a:p>
            <a:pPr marL="0" indent="0">
              <a:buNone/>
            </a:pPr>
            <a:r>
              <a:rPr lang="en-US" sz="2800" b="1" dirty="0">
                <a:solidFill>
                  <a:schemeClr val="accent4">
                    <a:lumMod val="75000"/>
                  </a:schemeClr>
                </a:solidFill>
              </a:rPr>
              <a:t>LEARNING OBJECTIVES</a:t>
            </a:r>
          </a:p>
          <a:p>
            <a:pPr marL="0" indent="0">
              <a:buNone/>
            </a:pPr>
            <a:endParaRPr lang="en-US" sz="2800" dirty="0">
              <a:solidFill>
                <a:schemeClr val="tx1">
                  <a:lumMod val="95000"/>
                  <a:lumOff val="5000"/>
                </a:schemeClr>
              </a:solidFill>
            </a:endParaRPr>
          </a:p>
          <a:p>
            <a:pPr marL="0" indent="0">
              <a:buNone/>
            </a:pPr>
            <a:r>
              <a:rPr lang="en-US" sz="2800" dirty="0">
                <a:solidFill>
                  <a:schemeClr val="tx1">
                    <a:lumMod val="95000"/>
                    <a:lumOff val="5000"/>
                  </a:schemeClr>
                </a:solidFill>
              </a:rPr>
              <a:t>At the end of the lecture, students will be able to</a:t>
            </a:r>
          </a:p>
          <a:p>
            <a:pPr marL="0" indent="0">
              <a:buNone/>
            </a:pPr>
            <a:endParaRPr lang="en-US" sz="2800" dirty="0">
              <a:solidFill>
                <a:schemeClr val="tx1">
                  <a:lumMod val="95000"/>
                  <a:lumOff val="5000"/>
                </a:schemeClr>
              </a:solidFill>
            </a:endParaRPr>
          </a:p>
          <a:p>
            <a:pPr>
              <a:defRPr/>
            </a:pPr>
            <a:r>
              <a:rPr lang="en-US" sz="2800" dirty="0">
                <a:solidFill>
                  <a:schemeClr val="tx1">
                    <a:lumMod val="95000"/>
                    <a:lumOff val="5000"/>
                  </a:schemeClr>
                </a:solidFill>
              </a:rPr>
              <a:t>Define communication and its importance in medical settings</a:t>
            </a:r>
          </a:p>
          <a:p>
            <a:pPr>
              <a:defRPr/>
            </a:pPr>
            <a:r>
              <a:rPr lang="en-US" sz="2800" dirty="0">
                <a:solidFill>
                  <a:schemeClr val="tx1">
                    <a:lumMod val="95000"/>
                    <a:lumOff val="5000"/>
                  </a:schemeClr>
                </a:solidFill>
              </a:rPr>
              <a:t>Describe verbal and non-verbal communication</a:t>
            </a:r>
          </a:p>
          <a:p>
            <a:pPr>
              <a:defRPr/>
            </a:pPr>
            <a:r>
              <a:rPr lang="en-US" sz="2800" dirty="0">
                <a:solidFill>
                  <a:schemeClr val="tx1">
                    <a:lumMod val="95000"/>
                    <a:lumOff val="5000"/>
                  </a:schemeClr>
                </a:solidFill>
              </a:rPr>
              <a:t>Explain characteristics and components of effective communication.</a:t>
            </a:r>
          </a:p>
          <a:p>
            <a:r>
              <a:rPr lang="en-US" sz="2800" dirty="0">
                <a:solidFill>
                  <a:schemeClr val="tx1">
                    <a:lumMod val="95000"/>
                    <a:lumOff val="5000"/>
                  </a:schemeClr>
                </a:solidFill>
              </a:rPr>
              <a:t>Correlate and build core knowledge on the basis of latest research</a:t>
            </a:r>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p:txBody>
      </p:sp>
      <p:pic>
        <p:nvPicPr>
          <p:cNvPr id="2" name="Picture 1"/>
          <p:cNvPicPr>
            <a:picLocks noChangeAspect="1"/>
          </p:cNvPicPr>
          <p:nvPr/>
        </p:nvPicPr>
        <p:blipFill rotWithShape="1">
          <a:blip r:embed="rId2"/>
          <a:srcRect l="22531" t="7436" r="20910" b="11437"/>
          <a:stretch/>
        </p:blipFill>
        <p:spPr>
          <a:xfrm>
            <a:off x="6624572" y="762000"/>
            <a:ext cx="2295658" cy="2080588"/>
          </a:xfrm>
          <a:prstGeom prst="rect">
            <a:avLst/>
          </a:prstGeom>
        </p:spPr>
      </p:pic>
    </p:spTree>
    <p:extLst>
      <p:ext uri="{BB962C8B-B14F-4D97-AF65-F5344CB8AC3E}">
        <p14:creationId xmlns:p14="http://schemas.microsoft.com/office/powerpoint/2010/main" val="39988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EDEF-883E-3864-463B-CB0B096E3BAC}"/>
              </a:ext>
            </a:extLst>
          </p:cNvPr>
          <p:cNvSpPr>
            <a:spLocks noGrp="1"/>
          </p:cNvSpPr>
          <p:nvPr>
            <p:ph type="title"/>
          </p:nvPr>
        </p:nvSpPr>
        <p:spPr>
          <a:xfrm>
            <a:off x="457200" y="719137"/>
            <a:ext cx="8229600" cy="960438"/>
          </a:xfrm>
        </p:spPr>
        <p:txBody>
          <a:bodyPr>
            <a:normAutofit/>
          </a:bodyPr>
          <a:lstStyle/>
          <a:p>
            <a:r>
              <a:rPr lang="en-US" sz="3600" b="1" dirty="0">
                <a:solidFill>
                  <a:schemeClr val="accent4">
                    <a:lumMod val="75000"/>
                  </a:schemeClr>
                </a:solidFill>
              </a:rPr>
              <a:t>What is Communication?</a:t>
            </a:r>
          </a:p>
        </p:txBody>
      </p:sp>
      <p:sp>
        <p:nvSpPr>
          <p:cNvPr id="3" name="Content Placeholder 2">
            <a:extLst>
              <a:ext uri="{FF2B5EF4-FFF2-40B4-BE49-F238E27FC236}">
                <a16:creationId xmlns:a16="http://schemas.microsoft.com/office/drawing/2014/main" id="{344562E9-7D2E-1071-B4FA-2FAA2C9A80A2}"/>
              </a:ext>
            </a:extLst>
          </p:cNvPr>
          <p:cNvSpPr>
            <a:spLocks noGrp="1"/>
          </p:cNvSpPr>
          <p:nvPr>
            <p:ph idx="1"/>
          </p:nvPr>
        </p:nvSpPr>
        <p:spPr>
          <a:xfrm>
            <a:off x="457200" y="1981200"/>
            <a:ext cx="8229600" cy="4144963"/>
          </a:xfrm>
        </p:spPr>
        <p:txBody>
          <a:bodyPr>
            <a:normAutofit fontScale="92500" lnSpcReduction="10000"/>
          </a:bodyPr>
          <a:lstStyle/>
          <a:p>
            <a:pPr algn="just" eaLnBrk="1" hangingPunct="1"/>
            <a:r>
              <a:rPr lang="en-US" altLang="en-US" sz="3000" dirty="0"/>
              <a:t>Communication is from a Latin word </a:t>
            </a:r>
            <a:r>
              <a:rPr lang="en-US" altLang="en-US" sz="3000" dirty="0">
                <a:solidFill>
                  <a:schemeClr val="accent4">
                    <a:lumMod val="75000"/>
                  </a:schemeClr>
                </a:solidFill>
              </a:rPr>
              <a:t>“</a:t>
            </a:r>
            <a:r>
              <a:rPr lang="en-US" altLang="en-US" sz="3000" dirty="0" err="1">
                <a:solidFill>
                  <a:schemeClr val="accent4">
                    <a:lumMod val="75000"/>
                  </a:schemeClr>
                </a:solidFill>
              </a:rPr>
              <a:t>Communicare</a:t>
            </a:r>
            <a:r>
              <a:rPr lang="en-US" altLang="en-US" sz="3000" dirty="0"/>
              <a:t>” which means “</a:t>
            </a:r>
            <a:r>
              <a:rPr lang="en-US" altLang="en-US" sz="3000" dirty="0">
                <a:solidFill>
                  <a:srgbClr val="FF0000"/>
                </a:solidFill>
              </a:rPr>
              <a:t>to share”                                                               </a:t>
            </a:r>
          </a:p>
          <a:p>
            <a:pPr algn="just" eaLnBrk="1" hangingPunct="1"/>
            <a:endParaRPr lang="en-US" altLang="en-US" sz="3000" dirty="0">
              <a:solidFill>
                <a:srgbClr val="FF0000"/>
              </a:solidFill>
            </a:endParaRPr>
          </a:p>
          <a:p>
            <a:pPr algn="just" eaLnBrk="1" hangingPunct="1"/>
            <a:r>
              <a:rPr lang="en-US" altLang="en-US" sz="3000" dirty="0"/>
              <a:t>It is the </a:t>
            </a:r>
            <a:r>
              <a:rPr lang="en-US" altLang="en-US" sz="3000" dirty="0">
                <a:solidFill>
                  <a:schemeClr val="accent4">
                    <a:lumMod val="75000"/>
                  </a:schemeClr>
                </a:solidFill>
              </a:rPr>
              <a:t>exchange of meaningful </a:t>
            </a:r>
            <a:r>
              <a:rPr lang="en-US" altLang="en-US" sz="3000" dirty="0"/>
              <a:t>information through speech, visuals, signals, writing and behavior.</a:t>
            </a:r>
          </a:p>
          <a:p>
            <a:pPr marL="0" indent="0" algn="just">
              <a:buFont typeface="Arial" panose="020B0604020202020204" pitchFamily="34" charset="0"/>
              <a:buNone/>
            </a:pPr>
            <a:endParaRPr lang="en-US" altLang="en-US" sz="3000" dirty="0"/>
          </a:p>
          <a:p>
            <a:pPr algn="just"/>
            <a:r>
              <a:rPr lang="en-US" altLang="en-US" sz="3000" dirty="0"/>
              <a:t>Transmission of information between individuals or group of individuals through use of </a:t>
            </a:r>
            <a:r>
              <a:rPr lang="en-US" altLang="en-US" sz="3000" dirty="0">
                <a:solidFill>
                  <a:schemeClr val="accent4">
                    <a:lumMod val="75000"/>
                  </a:schemeClr>
                </a:solidFill>
              </a:rPr>
              <a:t>verbal</a:t>
            </a:r>
            <a:r>
              <a:rPr lang="en-US" altLang="en-US" sz="3000" dirty="0"/>
              <a:t> and </a:t>
            </a:r>
            <a:r>
              <a:rPr lang="en-US" altLang="en-US" sz="3000" dirty="0">
                <a:solidFill>
                  <a:schemeClr val="accent4">
                    <a:lumMod val="75000"/>
                  </a:schemeClr>
                </a:solidFill>
              </a:rPr>
              <a:t>non- verbal means</a:t>
            </a:r>
          </a:p>
          <a:p>
            <a:endParaRPr lang="en-US" dirty="0"/>
          </a:p>
        </p:txBody>
      </p:sp>
      <p:sp>
        <p:nvSpPr>
          <p:cNvPr id="4" name="Rounded Rectangle 5">
            <a:extLst>
              <a:ext uri="{FF2B5EF4-FFF2-40B4-BE49-F238E27FC236}">
                <a16:creationId xmlns:a16="http://schemas.microsoft.com/office/drawing/2014/main" id="{FACE0C5B-0C7F-CB5D-6C94-9FFDB345F2D9}"/>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5129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4CD-B3D0-3588-AC95-8E305F08E8FB}"/>
              </a:ext>
            </a:extLst>
          </p:cNvPr>
          <p:cNvSpPr>
            <a:spLocks noGrp="1"/>
          </p:cNvSpPr>
          <p:nvPr>
            <p:ph type="title"/>
          </p:nvPr>
        </p:nvSpPr>
        <p:spPr>
          <a:xfrm>
            <a:off x="452437" y="533400"/>
            <a:ext cx="8229600" cy="1143000"/>
          </a:xfrm>
        </p:spPr>
        <p:txBody>
          <a:bodyPr>
            <a:normAutofit/>
          </a:bodyPr>
          <a:lstStyle/>
          <a:p>
            <a:r>
              <a:rPr lang="en-US" sz="3600" b="1" dirty="0">
                <a:solidFill>
                  <a:schemeClr val="accent4">
                    <a:lumMod val="75000"/>
                  </a:schemeClr>
                </a:solidFill>
              </a:rPr>
              <a:t>Communication Skills</a:t>
            </a:r>
          </a:p>
        </p:txBody>
      </p:sp>
      <p:sp>
        <p:nvSpPr>
          <p:cNvPr id="3" name="Content Placeholder 2">
            <a:extLst>
              <a:ext uri="{FF2B5EF4-FFF2-40B4-BE49-F238E27FC236}">
                <a16:creationId xmlns:a16="http://schemas.microsoft.com/office/drawing/2014/main" id="{1FC7D5F1-9C3C-786B-86D4-3CDE4F2B504C}"/>
              </a:ext>
            </a:extLst>
          </p:cNvPr>
          <p:cNvSpPr>
            <a:spLocks noGrp="1"/>
          </p:cNvSpPr>
          <p:nvPr>
            <p:ph idx="1"/>
          </p:nvPr>
        </p:nvSpPr>
        <p:spPr>
          <a:xfrm>
            <a:off x="457200" y="2133600"/>
            <a:ext cx="8229600" cy="3992563"/>
          </a:xfrm>
        </p:spPr>
        <p:txBody>
          <a:bodyPr>
            <a:normAutofit/>
          </a:bodyPr>
          <a:lstStyle/>
          <a:p>
            <a:r>
              <a:rPr lang="en-US" altLang="en-US" sz="3200" dirty="0"/>
              <a:t>Skills that include </a:t>
            </a:r>
            <a:r>
              <a:rPr lang="en-US" altLang="en-US" sz="3200" dirty="0">
                <a:solidFill>
                  <a:srgbClr val="FF0000"/>
                </a:solidFill>
              </a:rPr>
              <a:t>initiating</a:t>
            </a:r>
            <a:r>
              <a:rPr lang="en-US" altLang="en-US" sz="3200" dirty="0"/>
              <a:t> and</a:t>
            </a:r>
            <a:r>
              <a:rPr lang="en-US" altLang="en-US" sz="3200" dirty="0">
                <a:solidFill>
                  <a:srgbClr val="FF0000"/>
                </a:solidFill>
              </a:rPr>
              <a:t> maintaining</a:t>
            </a:r>
            <a:r>
              <a:rPr lang="en-US" altLang="en-US" sz="3200" dirty="0"/>
              <a:t> a conversation, taking </a:t>
            </a:r>
            <a:r>
              <a:rPr lang="en-US" altLang="en-US" sz="3200" dirty="0">
                <a:solidFill>
                  <a:srgbClr val="FF0000"/>
                </a:solidFill>
              </a:rPr>
              <a:t>verbal</a:t>
            </a:r>
            <a:r>
              <a:rPr lang="en-US" altLang="en-US" sz="3200" dirty="0"/>
              <a:t> turns, </a:t>
            </a:r>
            <a:r>
              <a:rPr lang="en-US" altLang="en-US" sz="3200" dirty="0">
                <a:solidFill>
                  <a:srgbClr val="FF0000"/>
                </a:solidFill>
              </a:rPr>
              <a:t>understanding </a:t>
            </a:r>
            <a:r>
              <a:rPr lang="en-US" altLang="en-US" sz="3200" dirty="0"/>
              <a:t>assumed or </a:t>
            </a:r>
            <a:r>
              <a:rPr lang="en-US" altLang="en-US" sz="3200" dirty="0">
                <a:solidFill>
                  <a:srgbClr val="FF0000"/>
                </a:solidFill>
              </a:rPr>
              <a:t>implied knowledge</a:t>
            </a:r>
            <a:r>
              <a:rPr lang="en-US" altLang="en-US" sz="3200" dirty="0"/>
              <a:t>, </a:t>
            </a:r>
            <a:r>
              <a:rPr lang="en-US" altLang="en-US" sz="3200" dirty="0">
                <a:solidFill>
                  <a:srgbClr val="FF0000"/>
                </a:solidFill>
              </a:rPr>
              <a:t>alerting</a:t>
            </a:r>
            <a:r>
              <a:rPr lang="en-US" altLang="en-US" sz="3200" dirty="0"/>
              <a:t> the receiver to the topic and changes in topic, and</a:t>
            </a:r>
            <a:r>
              <a:rPr lang="en-US" altLang="en-US" sz="3200" dirty="0">
                <a:solidFill>
                  <a:srgbClr val="FF0000"/>
                </a:solidFill>
              </a:rPr>
              <a:t> incorporating</a:t>
            </a:r>
            <a:r>
              <a:rPr lang="en-US" altLang="en-US" sz="3200" dirty="0"/>
              <a:t> nonverbal communication into the interaction. </a:t>
            </a:r>
            <a:r>
              <a:rPr lang="en-US" altLang="en-US" sz="2400" dirty="0">
                <a:solidFill>
                  <a:srgbClr val="002060"/>
                </a:solidFill>
              </a:rPr>
              <a:t>(MacDonald &amp; Gillette, 1984)</a:t>
            </a:r>
          </a:p>
          <a:p>
            <a:endParaRPr lang="en-US" dirty="0"/>
          </a:p>
        </p:txBody>
      </p:sp>
      <p:sp>
        <p:nvSpPr>
          <p:cNvPr id="4" name="Rounded Rectangle 5">
            <a:extLst>
              <a:ext uri="{FF2B5EF4-FFF2-40B4-BE49-F238E27FC236}">
                <a16:creationId xmlns:a16="http://schemas.microsoft.com/office/drawing/2014/main" id="{733F9AF7-09D1-307B-1600-5E4BA298A44E}"/>
              </a:ext>
            </a:extLst>
          </p:cNvPr>
          <p:cNvSpPr/>
          <p:nvPr/>
        </p:nvSpPr>
        <p:spPr>
          <a:xfrm>
            <a:off x="172277" y="6324602"/>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8023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826AEF4-3F17-3A67-8D80-1CD360E3DB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37" t="749" r="5455" b="4514"/>
          <a:stretch/>
        </p:blipFill>
        <p:spPr>
          <a:xfrm>
            <a:off x="381000" y="685800"/>
            <a:ext cx="8229600" cy="5486400"/>
          </a:xfrm>
        </p:spPr>
      </p:pic>
      <p:sp>
        <p:nvSpPr>
          <p:cNvPr id="2" name="Rounded Rectangle 5">
            <a:extLst>
              <a:ext uri="{FF2B5EF4-FFF2-40B4-BE49-F238E27FC236}">
                <a16:creationId xmlns:a16="http://schemas.microsoft.com/office/drawing/2014/main" id="{524A1F3B-4E2D-0623-7030-8AC928B802D3}"/>
              </a:ext>
            </a:extLst>
          </p:cNvPr>
          <p:cNvSpPr/>
          <p:nvPr/>
        </p:nvSpPr>
        <p:spPr>
          <a:xfrm>
            <a:off x="172277" y="6208645"/>
            <a:ext cx="2093845" cy="457198"/>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37188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D47A-DE63-D9E7-8ACB-B4EF3039AF8B}"/>
              </a:ext>
            </a:extLst>
          </p:cNvPr>
          <p:cNvSpPr>
            <a:spLocks noGrp="1"/>
          </p:cNvSpPr>
          <p:nvPr>
            <p:ph type="title"/>
          </p:nvPr>
        </p:nvSpPr>
        <p:spPr>
          <a:xfrm>
            <a:off x="457200" y="731836"/>
            <a:ext cx="8229600" cy="868364"/>
          </a:xfrm>
        </p:spPr>
        <p:txBody>
          <a:bodyPr>
            <a:noAutofit/>
          </a:bodyPr>
          <a:lstStyle/>
          <a:p>
            <a:r>
              <a:rPr lang="en-US" sz="3600" b="1" dirty="0">
                <a:solidFill>
                  <a:schemeClr val="accent4">
                    <a:lumMod val="75000"/>
                  </a:schemeClr>
                </a:solidFill>
              </a:rPr>
              <a:t>Anatomical Structures Involved In Communication</a:t>
            </a:r>
          </a:p>
        </p:txBody>
      </p:sp>
      <p:pic>
        <p:nvPicPr>
          <p:cNvPr id="13" name="Content Placeholder 12">
            <a:extLst>
              <a:ext uri="{FF2B5EF4-FFF2-40B4-BE49-F238E27FC236}">
                <a16:creationId xmlns:a16="http://schemas.microsoft.com/office/drawing/2014/main" id="{740B2E0F-6B62-8FD3-2804-F0C2ADFCD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0"/>
            <a:ext cx="8153400" cy="4529667"/>
          </a:xfrm>
        </p:spPr>
      </p:pic>
      <p:sp>
        <p:nvSpPr>
          <p:cNvPr id="5" name="Rounded Rectangle 5">
            <a:extLst>
              <a:ext uri="{FF2B5EF4-FFF2-40B4-BE49-F238E27FC236}">
                <a16:creationId xmlns:a16="http://schemas.microsoft.com/office/drawing/2014/main" id="{ABD83977-FD9A-8915-2BC9-57FFC997A5B3}"/>
              </a:ext>
            </a:extLst>
          </p:cNvPr>
          <p:cNvSpPr/>
          <p:nvPr/>
        </p:nvSpPr>
        <p:spPr>
          <a:xfrm>
            <a:off x="6477000" y="638495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424612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4923</TotalTime>
  <Words>1572</Words>
  <Application>Microsoft Office PowerPoint</Application>
  <PresentationFormat>On-screen Show (4:3)</PresentationFormat>
  <Paragraphs>225</Paragraphs>
  <Slides>34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Black</vt:lpstr>
      <vt:lpstr>Arial Rounded MT Bold</vt:lpstr>
      <vt:lpstr>Calibri</vt:lpstr>
      <vt:lpstr>Lucida Grande</vt:lpstr>
      <vt:lpstr>Times New Roman</vt:lpstr>
      <vt:lpstr>Office Theme</vt:lpstr>
      <vt:lpstr>1_Office Theme</vt:lpstr>
      <vt:lpstr>PowerPoint Presentation</vt:lpstr>
      <vt:lpstr>Communication Skills</vt:lpstr>
      <vt:lpstr>Vision; The Dream/Tomorrow       MOTTO</vt:lpstr>
      <vt:lpstr>PowerPoint Presentation</vt:lpstr>
      <vt:lpstr>PowerPoint Presentation</vt:lpstr>
      <vt:lpstr>What is Communication?</vt:lpstr>
      <vt:lpstr>Communication Skills</vt:lpstr>
      <vt:lpstr>PowerPoint Presentation</vt:lpstr>
      <vt:lpstr>Anatomical Structures Involved In Communication</vt:lpstr>
      <vt:lpstr>Areas of Brain</vt:lpstr>
      <vt:lpstr>Communication Process</vt:lpstr>
      <vt:lpstr>PowerPoint Presentation</vt:lpstr>
      <vt:lpstr>PowerPoint Presentation</vt:lpstr>
      <vt:lpstr>Characteristics of Effective Communication</vt:lpstr>
      <vt:lpstr> Active Listening </vt:lpstr>
      <vt:lpstr> Pay ttention  Show That You're Listening </vt:lpstr>
      <vt:lpstr>  Defer Judgment  </vt:lpstr>
      <vt:lpstr> Respond Appropriately </vt:lpstr>
      <vt:lpstr> Open ended Questions </vt:lpstr>
      <vt:lpstr> Closed ended questions </vt:lpstr>
      <vt:lpstr> Funneling </vt:lpstr>
      <vt:lpstr> Paraphrasing </vt:lpstr>
      <vt:lpstr> Selective Reflection </vt:lpstr>
      <vt:lpstr> Empathy Building </vt:lpstr>
      <vt:lpstr>  Check For Understanding and Summarize   </vt:lpstr>
      <vt:lpstr>PowerPoint Presentation</vt:lpstr>
      <vt:lpstr>PowerPoint Presentation</vt:lpstr>
      <vt:lpstr>PowerPoint Presentation</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PowerPoint Presentation</vt:lpstr>
      <vt:lpstr>PowerPoint Presentation</vt:lpstr>
      <vt:lpstr>PowerPoint Presentation</vt:lpstr>
      <vt:lpstr>References </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Kainat Mirza</cp:lastModifiedBy>
  <cp:revision>270</cp:revision>
  <dcterms:created xsi:type="dcterms:W3CDTF">2019-11-22T16:50:55Z</dcterms:created>
  <dcterms:modified xsi:type="dcterms:W3CDTF">2025-02-14T10:25:24Z</dcterms:modified>
</cp:coreProperties>
</file>