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90" r:id="rId4"/>
    <p:sldId id="291" r:id="rId5"/>
    <p:sldId id="298" r:id="rId6"/>
    <p:sldId id="299" r:id="rId7"/>
    <p:sldId id="300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2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01" r:id="rId38"/>
    <p:sldId id="293" r:id="rId39"/>
    <p:sldId id="303" r:id="rId40"/>
    <p:sldId id="302" r:id="rId41"/>
    <p:sldId id="288" r:id="rId42"/>
    <p:sldId id="289" r:id="rId43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6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3B461-35AD-42C3-9E2C-62B45A247FD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7389C-B40B-49EC-BD87-FCEA4A927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F93A39-A734-4E37-880E-D539F32B00D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BC9C0E1-7D9F-4886-9BC2-F5312DB11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289779/" TargetMode="External"/><Relationship Id="rId2" Type="http://schemas.openxmlformats.org/officeDocument/2006/relationships/hyperlink" Target="https://pubmed.ncbi.nlm.nih.gov/2770177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8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Smoking</a:t>
            </a:r>
          </a:p>
          <a:p>
            <a:r>
              <a:rPr lang="en-US" sz="2800" dirty="0" smtClean="0"/>
              <a:t>Female gender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 INTEGRATION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649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688840"/>
            <a:ext cx="9178636" cy="5169159"/>
          </a:xfrm>
        </p:spPr>
      </p:pic>
      <p:sp>
        <p:nvSpPr>
          <p:cNvPr id="2" name="TextBox 1"/>
          <p:cNvSpPr txBox="1"/>
          <p:nvPr/>
        </p:nvSpPr>
        <p:spPr>
          <a:xfrm>
            <a:off x="369902" y="535251"/>
            <a:ext cx="836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PATHOGENESIS</a:t>
            </a:r>
            <a:endParaRPr lang="en-US" sz="36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80" y="158621"/>
            <a:ext cx="1743885" cy="1399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 INTEGRATION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568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Calibri" pitchFamily="34" charset="0"/>
              </a:rPr>
              <a:t>Occular</a:t>
            </a:r>
            <a:r>
              <a:rPr lang="en-US" b="1" dirty="0" smtClean="0">
                <a:latin typeface="Calibri" pitchFamily="34" charset="0"/>
              </a:rPr>
              <a:t> symptoms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40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signs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317242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3893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1. eyelid 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4"/>
            <a:ext cx="9144000" cy="5421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15" y="147733"/>
            <a:ext cx="1743885" cy="1054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141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15" y="1417638"/>
            <a:ext cx="1743885" cy="1399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836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Soft tissue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Periorbital</a:t>
            </a:r>
            <a:r>
              <a:rPr lang="en-US" sz="2400" dirty="0" smtClean="0"/>
              <a:t> swelling</a:t>
            </a:r>
          </a:p>
          <a:p>
            <a:r>
              <a:rPr lang="en-US" sz="2400" dirty="0" smtClean="0"/>
              <a:t>Conjunctival hyperemia &amp; </a:t>
            </a:r>
            <a:r>
              <a:rPr lang="en-US" sz="2400" dirty="0" err="1" smtClean="0"/>
              <a:t>chemosis</a:t>
            </a:r>
            <a:endParaRPr lang="en-US" sz="2400" dirty="0" smtClean="0"/>
          </a:p>
          <a:p>
            <a:r>
              <a:rPr lang="en-US" sz="2400" dirty="0" err="1" smtClean="0"/>
              <a:t>Keratoconjunctivitis</a:t>
            </a:r>
            <a:r>
              <a:rPr lang="en-US" sz="2400" dirty="0" smtClean="0"/>
              <a:t> </a:t>
            </a:r>
            <a:r>
              <a:rPr lang="en-US" sz="2400" dirty="0" err="1" smtClean="0"/>
              <a:t>sicca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pROPTOSIS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common presentation</a:t>
            </a:r>
          </a:p>
          <a:p>
            <a:r>
              <a:rPr lang="en-US" sz="2400" dirty="0" smtClean="0"/>
              <a:t>Axial, bilateral/unilateral</a:t>
            </a:r>
          </a:p>
          <a:p>
            <a:r>
              <a:rPr lang="en-US" sz="2400" dirty="0" smtClean="0"/>
              <a:t>Gradual/ sudden 	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Proptosis</a:t>
            </a:r>
            <a:r>
              <a:rPr lang="en-US" dirty="0" smtClean="0"/>
              <a:t> </a:t>
            </a:r>
            <a:r>
              <a:rPr lang="en-US" sz="2700" dirty="0" smtClean="0"/>
              <a:t>(abnormal protrusion of eye)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79" y="165003"/>
            <a:ext cx="1455576" cy="1085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095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LECTURE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2" y="2327989"/>
            <a:ext cx="4516488" cy="3733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bri" pitchFamily="34" charset="0"/>
              </a:rPr>
              <a:t>VERTICAL INTEGRATION</a:t>
            </a:r>
          </a:p>
          <a:p>
            <a:r>
              <a:rPr lang="en-US" sz="2200" dirty="0" smtClean="0">
                <a:latin typeface="Calibri" pitchFamily="34" charset="0"/>
              </a:rPr>
              <a:t>HORIZONTAL INTEGRATION</a:t>
            </a:r>
          </a:p>
          <a:p>
            <a:r>
              <a:rPr lang="en-US" sz="2200" dirty="0" smtClean="0">
                <a:latin typeface="Calibri" pitchFamily="34" charset="0"/>
              </a:rPr>
              <a:t>CORE SUBJECT</a:t>
            </a:r>
          </a:p>
          <a:p>
            <a:r>
              <a:rPr lang="en-US" sz="2200" dirty="0" smtClean="0">
                <a:latin typeface="Calibri" pitchFamily="34" charset="0"/>
              </a:rPr>
              <a:t>EOLA (END OF LECTURE ASSESSMENT)</a:t>
            </a:r>
          </a:p>
          <a:p>
            <a:r>
              <a:rPr lang="en-US" sz="2200" dirty="0" smtClean="0">
                <a:latin typeface="Calibri" pitchFamily="34" charset="0"/>
              </a:rPr>
              <a:t>DIGITAL LIBRARY REFERENCES </a:t>
            </a:r>
            <a:r>
              <a:rPr lang="en-US" sz="2200" dirty="0" smtClean="0">
                <a:latin typeface="Calibri" pitchFamily="34" charset="0"/>
              </a:rPr>
              <a:t>(RESEARCH</a:t>
            </a:r>
            <a:r>
              <a:rPr lang="en-US" sz="2200" dirty="0" smtClean="0">
                <a:latin typeface="Calibri" pitchFamily="34" charset="0"/>
              </a:rPr>
              <a:t>, BIOETHICS, ARTIFICIAL INTELLIGENCE.)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2" y="298579"/>
            <a:ext cx="2033135" cy="1586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7" y="1908724"/>
            <a:ext cx="4618653" cy="38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3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Restrictive </a:t>
            </a:r>
            <a:r>
              <a:rPr lang="en-US" dirty="0" err="1" smtClean="0"/>
              <a:t>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30-50% cases</a:t>
            </a:r>
          </a:p>
          <a:p>
            <a:r>
              <a:rPr lang="en-US" sz="2400" dirty="0" smtClean="0"/>
              <a:t>Permanent</a:t>
            </a:r>
          </a:p>
          <a:p>
            <a:r>
              <a:rPr lang="en-US" sz="2400" dirty="0" smtClean="0"/>
              <a:t>Initially edema then fibrosis</a:t>
            </a:r>
          </a:p>
          <a:p>
            <a:r>
              <a:rPr lang="en-US" sz="2400" dirty="0" smtClean="0"/>
              <a:t>Inferior rectus is most commonly involved muscle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810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Remember ”IMSLO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Optic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5% cases</a:t>
            </a:r>
          </a:p>
          <a:p>
            <a:r>
              <a:rPr lang="en-US" sz="2400" dirty="0" smtClean="0"/>
              <a:t>Compressive</a:t>
            </a:r>
          </a:p>
          <a:p>
            <a:r>
              <a:rPr lang="en-US" sz="2400" dirty="0" smtClean="0"/>
              <a:t>Early stage manifest as </a:t>
            </a:r>
            <a:r>
              <a:rPr lang="en-US" sz="2400" dirty="0" err="1" smtClean="0"/>
              <a:t>Papilledema</a:t>
            </a:r>
            <a:endParaRPr lang="en-US" sz="2400" dirty="0" smtClean="0"/>
          </a:p>
          <a:p>
            <a:r>
              <a:rPr lang="en-US" sz="2400" dirty="0" smtClean="0"/>
              <a:t>optic atrophy in late stages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r="3148"/>
          <a:stretch>
            <a:fillRect/>
          </a:stretch>
        </p:blipFill>
        <p:spPr>
          <a:xfrm>
            <a:off x="3562002" y="9331"/>
            <a:ext cx="5581998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54" y="914400"/>
            <a:ext cx="3034145" cy="1447800"/>
          </a:xfrm>
        </p:spPr>
        <p:txBody>
          <a:bodyPr/>
          <a:lstStyle/>
          <a:p>
            <a:r>
              <a:rPr lang="en-US" sz="4000" dirty="0">
                <a:latin typeface="Calibri" pitchFamily="34" charset="0"/>
              </a:rPr>
              <a:t>Investigations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6755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89" y="2313709"/>
            <a:ext cx="5371041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02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alibri" pitchFamily="34" charset="0"/>
              </a:rPr>
              <a:t>mri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6546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45" y="149290"/>
            <a:ext cx="1184048" cy="1091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6789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diagnosis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I</a:t>
            </a:r>
            <a:r>
              <a:rPr lang="en-US" sz="3600" dirty="0" smtClean="0"/>
              <a:t>t is based on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systemic features of hyperthyroidism and ocular signs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Investigations 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0077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717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1564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T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reatment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73" y="298580"/>
            <a:ext cx="960114" cy="5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2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667000" y="1524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I-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07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 of </a:t>
            </a:r>
            <a:r>
              <a:rPr lang="en-US" dirty="0" err="1" smtClean="0"/>
              <a:t>Ophthalmopathy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Mild cases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Lubricants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Topical anti inflammatory agents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Head elevation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Eyelid taping during sleep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10" y="298580"/>
            <a:ext cx="1314677" cy="1119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856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6647"/>
            <a:ext cx="77724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AT THE END OF THIS SESSION, STUDENTS SHOULD BE ABLE TO</a:t>
            </a:r>
          </a:p>
          <a:p>
            <a:endParaRPr lang="en-US" dirty="0"/>
          </a:p>
          <a:p>
            <a:r>
              <a:rPr lang="en-US" dirty="0" smtClean="0"/>
              <a:t>RECALL ANATOMY OF ORBIT.</a:t>
            </a:r>
          </a:p>
          <a:p>
            <a:r>
              <a:rPr lang="en-US" dirty="0" smtClean="0"/>
              <a:t>ENLIST CAUSES OF PROPTOSIS</a:t>
            </a:r>
          </a:p>
          <a:p>
            <a:r>
              <a:rPr lang="en-US" dirty="0" smtClean="0"/>
              <a:t>DESCRIBE CLINICAL FEATURES OF THYROID EYE DISEASE</a:t>
            </a:r>
          </a:p>
          <a:p>
            <a:r>
              <a:rPr lang="en-US" dirty="0" smtClean="0"/>
              <a:t>DISCUSS MANAGEMENT OF THYROID EYE DISEASE</a:t>
            </a:r>
          </a:p>
          <a:p>
            <a:r>
              <a:rPr lang="en-US" dirty="0" smtClean="0"/>
              <a:t>ENUMERATE DIFFERENT TYPES OF ORBITAL TUMORS.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24" y="298579"/>
            <a:ext cx="1706563" cy="15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09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Calibri" pitchFamily="34" charset="0"/>
              </a:rPr>
              <a:t> Moderate to severe active disease: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Systemic steroids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Orbital steroids injections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Low dose fractionated radiotherapy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Combined therapy with irradiation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7835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Surgery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Orbital decompression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Squint surgery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Eyelid surgery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754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Orbital tumors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1. Vascular tumors</a:t>
            </a:r>
            <a:endParaRPr lang="en-US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Calibri" pitchFamily="34" charset="0"/>
              </a:rPr>
              <a:t>Lymphangioma</a:t>
            </a:r>
            <a:r>
              <a:rPr lang="en-US" sz="3200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Capillary </a:t>
            </a:r>
            <a:r>
              <a:rPr lang="en-US" sz="3200" dirty="0" err="1" smtClean="0">
                <a:latin typeface="Calibri" pitchFamily="34" charset="0"/>
              </a:rPr>
              <a:t>heamangioma</a:t>
            </a:r>
            <a:r>
              <a:rPr lang="en-US" sz="3200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Cavernous </a:t>
            </a:r>
            <a:r>
              <a:rPr lang="en-US" sz="3200" dirty="0" err="1" smtClean="0">
                <a:latin typeface="Calibri" pitchFamily="34" charset="0"/>
              </a:rPr>
              <a:t>heamangioma</a:t>
            </a:r>
            <a:endParaRPr lang="en-US" sz="3200" dirty="0" smtClean="0">
              <a:latin typeface="Calibri" pitchFamily="34" charset="0"/>
            </a:endParaRPr>
          </a:p>
          <a:p>
            <a:pPr marL="68580" indent="0">
              <a:buNone/>
            </a:pP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2155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Lacrimal gland tumors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Pleomorphic lacrimal gland adenoma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Lacrimal gland carcinoma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6091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2. Neural tumors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Optic nerve </a:t>
            </a:r>
            <a:r>
              <a:rPr lang="en-US" sz="3200" dirty="0" err="1" smtClean="0">
                <a:latin typeface="Calibri" pitchFamily="34" charset="0"/>
              </a:rPr>
              <a:t>glioma</a:t>
            </a:r>
            <a:endParaRPr lang="en-US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Optic nerve sheath meningioma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Calibri" pitchFamily="34" charset="0"/>
              </a:rPr>
              <a:t>Plexiform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neurofibroma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0584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3. other tumors</a:t>
            </a:r>
          </a:p>
          <a:p>
            <a:r>
              <a:rPr lang="en-US" sz="2800" dirty="0" smtClean="0"/>
              <a:t>Lymphoma</a:t>
            </a:r>
          </a:p>
          <a:p>
            <a:r>
              <a:rPr lang="en-US" sz="2800" dirty="0" err="1" smtClean="0"/>
              <a:t>Rhabdomyosarcoma</a:t>
            </a:r>
            <a:endParaRPr lang="en-US" sz="2800" dirty="0" smtClean="0"/>
          </a:p>
          <a:p>
            <a:r>
              <a:rPr lang="en-US" sz="2800" dirty="0" smtClean="0"/>
              <a:t>Metastatic tumors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An 11 year old female with no significant past medical history presented with symptoms suggestive of hyperthyroidism (</a:t>
            </a:r>
            <a:r>
              <a:rPr lang="en-US" dirty="0" err="1" smtClean="0"/>
              <a:t>weightloss</a:t>
            </a:r>
            <a:r>
              <a:rPr lang="en-US" dirty="0" smtClean="0"/>
              <a:t>, heat intolerance). She has also experienced a decline in grades at school. Family history is significant for thyroid disease in both grand mothers.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What is your diagnosis?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What investigations will you order?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Discuss different ophthalmic manifestations of the above disease.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Treatment options </a:t>
            </a:r>
          </a:p>
          <a:p>
            <a:pPr marL="925830" lvl="1" indent="-457200">
              <a:buFont typeface="+mj-lt"/>
              <a:buAutoNum type="arabicPeriod"/>
            </a:pPr>
            <a:endParaRPr lang="en-US" dirty="0" smtClean="0"/>
          </a:p>
          <a:p>
            <a:pPr marL="46863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2421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>
                <a:hlinkClick r:id="rId2"/>
              </a:rPr>
              <a:t>https://pubmed.ncbi.nlm.nih.gov/27701774/</a:t>
            </a:r>
            <a:endParaRPr lang="en-US" dirty="0"/>
          </a:p>
          <a:p>
            <a:pPr marL="68580" indent="0">
              <a:buNone/>
            </a:pPr>
            <a:r>
              <a:rPr lang="en-US" dirty="0">
                <a:hlinkClick r:id="rId3"/>
              </a:rPr>
              <a:t>https://www.ncbi.nlm.nih.gov/pmc/articles/PMC9289779/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0" y="2444620"/>
            <a:ext cx="3466505" cy="4320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8" y="2444620"/>
            <a:ext cx="3439716" cy="43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0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634482"/>
            <a:ext cx="7688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ARTIFICIAL INTELLIGENCE</a:t>
            </a:r>
          </a:p>
          <a:p>
            <a:endParaRPr lang="en-US" dirty="0"/>
          </a:p>
          <a:p>
            <a:r>
              <a:rPr lang="en-US" u="sng" dirty="0">
                <a:solidFill>
                  <a:schemeClr val="accent3"/>
                </a:solidFill>
              </a:rPr>
              <a:t>https://www.practiceupdate.com/content/aao-2022-ai-model-can-screen-for-thyroid-eye-disease-using-ct-scans/143204/7/5/2#:~:text=10%2C%202022%20(HealthDay%20News),study%20presented%20at%20the%20annual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6" y="2808514"/>
            <a:ext cx="6484776" cy="36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7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19" y="405266"/>
            <a:ext cx="7772400" cy="1143000"/>
          </a:xfrm>
        </p:spPr>
        <p:txBody>
          <a:bodyPr/>
          <a:lstStyle/>
          <a:p>
            <a:r>
              <a:rPr lang="en-US" dirty="0" smtClean="0"/>
              <a:t>Anatomy of orbit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3648"/>
            <a:ext cx="9144000" cy="5766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15" y="191518"/>
            <a:ext cx="2033135" cy="1249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9" y="121298"/>
            <a:ext cx="572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Vertical </a:t>
            </a:r>
            <a:r>
              <a:rPr lang="en-US" sz="1200" dirty="0" smtClean="0"/>
              <a:t>integration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7901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KANSKI’S OPHTHALMOLOGY 8</a:t>
            </a:r>
            <a:r>
              <a:rPr lang="en-US" baseline="30000" dirty="0" smtClean="0"/>
              <a:t>TH</a:t>
            </a:r>
            <a:r>
              <a:rPr lang="en-US" dirty="0" smtClean="0"/>
              <a:t> EDITION.</a:t>
            </a:r>
          </a:p>
          <a:p>
            <a:r>
              <a:rPr lang="en-US" dirty="0" smtClean="0"/>
              <a:t>AMERICAN ACADEMY OF OPHTHALMOLOGY – BCSC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1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58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6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9144000" cy="677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41" y="298580"/>
            <a:ext cx="1762546" cy="1212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19" y="121298"/>
            <a:ext cx="572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Vertical </a:t>
            </a:r>
            <a:r>
              <a:rPr lang="en-US" sz="1200" dirty="0" smtClean="0">
                <a:solidFill>
                  <a:schemeClr val="bg1"/>
                </a:solidFill>
              </a:rPr>
              <a:t>integration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2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9144000" cy="684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3" y="298580"/>
            <a:ext cx="1417314" cy="1399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19" y="121298"/>
            <a:ext cx="57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Vertical </a:t>
            </a:r>
            <a:r>
              <a:rPr lang="en-US" sz="1400" dirty="0" smtClean="0">
                <a:solidFill>
                  <a:schemeClr val="bg1"/>
                </a:solidFill>
              </a:rPr>
              <a:t>integration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6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7" y="1338328"/>
            <a:ext cx="7772400" cy="1143000"/>
          </a:xfrm>
        </p:spPr>
        <p:txBody>
          <a:bodyPr/>
          <a:lstStyle/>
          <a:p>
            <a:r>
              <a:rPr lang="en-US" dirty="0" smtClean="0"/>
              <a:t>Thyroid eye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04" y="2634343"/>
            <a:ext cx="86106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Idiopathic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autoimmune inflammatory disorder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most common cause of unilateral and bilateral </a:t>
            </a:r>
            <a:r>
              <a:rPr lang="en-US" sz="3200" dirty="0" err="1" smtClean="0">
                <a:latin typeface="Calibri" pitchFamily="34" charset="0"/>
              </a:rPr>
              <a:t>proptosis</a:t>
            </a:r>
            <a:r>
              <a:rPr lang="en-US" sz="3200" dirty="0" smtClean="0">
                <a:latin typeface="Calibri" pitchFamily="34" charset="0"/>
              </a:rPr>
              <a:t> in adults</a:t>
            </a:r>
            <a:r>
              <a:rPr lang="en-US" sz="2800" dirty="0" smtClean="0">
                <a:latin typeface="Calibri" pitchFamily="34" charset="0"/>
              </a:rPr>
              <a:t>. </a:t>
            </a:r>
          </a:p>
          <a:p>
            <a:pPr>
              <a:buNone/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307911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 INTEGRATION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382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Hyperthroidism</a:t>
            </a:r>
            <a:r>
              <a:rPr lang="en-US" sz="2800" dirty="0" smtClean="0"/>
              <a:t>-- 90%</a:t>
            </a:r>
          </a:p>
          <a:p>
            <a:r>
              <a:rPr lang="en-US" sz="2800" dirty="0" smtClean="0"/>
              <a:t>Hypothyroidism– 4%</a:t>
            </a:r>
          </a:p>
          <a:p>
            <a:r>
              <a:rPr lang="en-US" sz="2800" dirty="0" err="1" smtClean="0"/>
              <a:t>Euthyroidism</a:t>
            </a:r>
            <a:r>
              <a:rPr lang="en-US" sz="2800" dirty="0" smtClean="0"/>
              <a:t>– 6%</a:t>
            </a:r>
          </a:p>
          <a:p>
            <a:r>
              <a:rPr lang="en-US" sz="2800" dirty="0" smtClean="0"/>
              <a:t>TSH receptor antibodies—85-90%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2" y="298580"/>
            <a:ext cx="1743885" cy="13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88" y="123245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 INTEGRATION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467</Words>
  <Application>Microsoft Office PowerPoint</Application>
  <PresentationFormat>On-screen Show (4:3)</PresentationFormat>
  <Paragraphs>137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Wingdings</vt:lpstr>
      <vt:lpstr>Wingdings 3</vt:lpstr>
      <vt:lpstr>Urban Pop</vt:lpstr>
      <vt:lpstr>PowerPoint Presentation</vt:lpstr>
      <vt:lpstr>SEQUENCE OF LECTURE </vt:lpstr>
      <vt:lpstr>LEARNING OBJECTIVES</vt:lpstr>
      <vt:lpstr>Anatomy of orbit</vt:lpstr>
      <vt:lpstr>PowerPoint Presentation</vt:lpstr>
      <vt:lpstr>PowerPoint Presentation</vt:lpstr>
      <vt:lpstr>PowerPoint Presentation</vt:lpstr>
      <vt:lpstr>Thyroid eye disease</vt:lpstr>
      <vt:lpstr>Thyroid status</vt:lpstr>
      <vt:lpstr>Risk factors</vt:lpstr>
      <vt:lpstr>PowerPoint Presentation</vt:lpstr>
      <vt:lpstr>PowerPoint Presentation</vt:lpstr>
      <vt:lpstr>Occular symptoms</vt:lpstr>
      <vt:lpstr>Ocular signs</vt:lpstr>
      <vt:lpstr>1. eyelid signs</vt:lpstr>
      <vt:lpstr>PowerPoint Presentation</vt:lpstr>
      <vt:lpstr>2. Soft tissue signs</vt:lpstr>
      <vt:lpstr>3. pROPTOSIS</vt:lpstr>
      <vt:lpstr>Proptosis (abnormal protrusion of eye)</vt:lpstr>
      <vt:lpstr>4. Restrictive myopathy</vt:lpstr>
      <vt:lpstr>5. Optic neuropathy</vt:lpstr>
      <vt:lpstr>Investigations </vt:lpstr>
      <vt:lpstr>PowerPoint Presentation</vt:lpstr>
      <vt:lpstr>mri</vt:lpstr>
      <vt:lpstr>PowerPoint Presentation</vt:lpstr>
      <vt:lpstr>diagnosis</vt:lpstr>
      <vt:lpstr>PowerPoint Presentation</vt:lpstr>
      <vt:lpstr>PowerPoint Presentation</vt:lpstr>
      <vt:lpstr>treatment  of Ophthalmopathy</vt:lpstr>
      <vt:lpstr>PowerPoint Presentation</vt:lpstr>
      <vt:lpstr>PowerPoint Presentation</vt:lpstr>
      <vt:lpstr>Orbital tumors</vt:lpstr>
      <vt:lpstr>PowerPoint Presentation</vt:lpstr>
      <vt:lpstr>PowerPoint Presentation</vt:lpstr>
      <vt:lpstr>PowerPoint Presentation</vt:lpstr>
      <vt:lpstr>PowerPoint Presentation</vt:lpstr>
      <vt:lpstr>End of lecture assessment</vt:lpstr>
      <vt:lpstr>ETHICS AND RESEARCH</vt:lpstr>
      <vt:lpstr>PowerPoint Presentation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Rida Fatima Jafar</dc:creator>
  <cp:lastModifiedBy>Dr Rida Fatima Jafar</cp:lastModifiedBy>
  <cp:revision>20</cp:revision>
  <dcterms:modified xsi:type="dcterms:W3CDTF">2023-04-27T06:33:24Z</dcterms:modified>
</cp:coreProperties>
</file>