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1"/>
  </p:notesMasterIdLst>
  <p:sldIdLst>
    <p:sldId id="256" r:id="rId2"/>
    <p:sldId id="309" r:id="rId3"/>
    <p:sldId id="310" r:id="rId4"/>
    <p:sldId id="291" r:id="rId5"/>
    <p:sldId id="311" r:id="rId6"/>
    <p:sldId id="316" r:id="rId7"/>
    <p:sldId id="317" r:id="rId8"/>
    <p:sldId id="304" r:id="rId9"/>
    <p:sldId id="292" r:id="rId10"/>
    <p:sldId id="306" r:id="rId11"/>
    <p:sldId id="307" r:id="rId12"/>
    <p:sldId id="308" r:id="rId13"/>
    <p:sldId id="293" r:id="rId14"/>
    <p:sldId id="294" r:id="rId15"/>
    <p:sldId id="284" r:id="rId16"/>
    <p:sldId id="312" r:id="rId17"/>
    <p:sldId id="285" r:id="rId18"/>
    <p:sldId id="286" r:id="rId19"/>
    <p:sldId id="313" r:id="rId20"/>
    <p:sldId id="287" r:id="rId21"/>
    <p:sldId id="314" r:id="rId22"/>
    <p:sldId id="288" r:id="rId23"/>
    <p:sldId id="289" r:id="rId24"/>
    <p:sldId id="315" r:id="rId25"/>
    <p:sldId id="290" r:id="rId26"/>
    <p:sldId id="257" r:id="rId27"/>
    <p:sldId id="265" r:id="rId28"/>
    <p:sldId id="266" r:id="rId29"/>
    <p:sldId id="268" r:id="rId30"/>
    <p:sldId id="267" r:id="rId31"/>
    <p:sldId id="269" r:id="rId32"/>
    <p:sldId id="271" r:id="rId33"/>
    <p:sldId id="272" r:id="rId34"/>
    <p:sldId id="299" r:id="rId35"/>
    <p:sldId id="270" r:id="rId36"/>
    <p:sldId id="273" r:id="rId37"/>
    <p:sldId id="274" r:id="rId38"/>
    <p:sldId id="275" r:id="rId39"/>
    <p:sldId id="276" r:id="rId40"/>
    <p:sldId id="277" r:id="rId41"/>
    <p:sldId id="278" r:id="rId42"/>
    <p:sldId id="279" r:id="rId43"/>
    <p:sldId id="280" r:id="rId44"/>
    <p:sldId id="281" r:id="rId45"/>
    <p:sldId id="295" r:id="rId46"/>
    <p:sldId id="302" r:id="rId47"/>
    <p:sldId id="318" r:id="rId48"/>
    <p:sldId id="301" r:id="rId49"/>
    <p:sldId id="28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452" autoAdjust="0"/>
  </p:normalViewPr>
  <p:slideViewPr>
    <p:cSldViewPr>
      <p:cViewPr varScale="1">
        <p:scale>
          <a:sx n="63" d="100"/>
          <a:sy n="63" d="100"/>
        </p:scale>
        <p:origin x="65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9E684-0580-4F70-ABC3-61BEEA26A500}" type="datetimeFigureOut">
              <a:rPr lang="en-US" smtClean="0"/>
              <a:t>10-Feb-25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08FC3-464C-4A03-A92D-44380B36D28F}" type="slidenum">
              <a:rPr lang="en-US" smtClean="0"/>
              <a:t>‹#›</a:t>
            </a:fld>
            <a:endParaRPr lang="en-US"/>
          </a:p>
        </p:txBody>
      </p:sp>
    </p:spTree>
    <p:extLst>
      <p:ext uri="{BB962C8B-B14F-4D97-AF65-F5344CB8AC3E}">
        <p14:creationId xmlns:p14="http://schemas.microsoft.com/office/powerpoint/2010/main" val="101063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08FC3-464C-4A03-A92D-44380B36D28F}" type="slidenum">
              <a:rPr lang="en-US" smtClean="0"/>
              <a:t>8</a:t>
            </a:fld>
            <a:endParaRPr lang="en-US"/>
          </a:p>
        </p:txBody>
      </p:sp>
    </p:spTree>
    <p:extLst>
      <p:ext uri="{BB962C8B-B14F-4D97-AF65-F5344CB8AC3E}">
        <p14:creationId xmlns:p14="http://schemas.microsoft.com/office/powerpoint/2010/main" val="136662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08FC3-464C-4A03-A92D-44380B36D28F}" type="slidenum">
              <a:rPr lang="en-US" smtClean="0"/>
              <a:t>14</a:t>
            </a:fld>
            <a:endParaRPr lang="en-US"/>
          </a:p>
        </p:txBody>
      </p:sp>
    </p:spTree>
    <p:extLst>
      <p:ext uri="{BB962C8B-B14F-4D97-AF65-F5344CB8AC3E}">
        <p14:creationId xmlns:p14="http://schemas.microsoft.com/office/powerpoint/2010/main" val="340660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reactivation TB, the upper lobes are the most common site of</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disease. Sometimes only the lower lobes are affected; this can lead to misdiagnosis as viral or</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bacterial pneumonia, bronchiectasis, or carcinoma.</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Lower lung TB refers to disease involvement below the hila (including the </a:t>
            </a:r>
            <a:r>
              <a:rPr lang="en-GB" sz="1200" b="0" i="0" kern="1200" dirty="0" err="1">
                <a:solidFill>
                  <a:schemeClr val="tx1"/>
                </a:solidFill>
                <a:effectLst/>
                <a:latin typeface="+mn-lt"/>
                <a:ea typeface="+mn-ea"/>
                <a:cs typeface="+mn-cs"/>
              </a:rPr>
              <a:t>perihilar</a:t>
            </a:r>
            <a:r>
              <a:rPr lang="en-GB" sz="1200" b="0" i="0" kern="1200" dirty="0">
                <a:solidFill>
                  <a:schemeClr val="tx1"/>
                </a:solidFill>
                <a:effectLst/>
                <a:latin typeface="+mn-lt"/>
                <a:ea typeface="+mn-ea"/>
                <a:cs typeface="+mn-cs"/>
              </a:rPr>
              <a:t> regions) on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chest imaging [76]. The incidence in adults is 2 to 9 </a:t>
            </a:r>
            <a:r>
              <a:rPr lang="en-GB" sz="1200" b="0" i="0" kern="1200" dirty="0" err="1">
                <a:solidFill>
                  <a:schemeClr val="tx1"/>
                </a:solidFill>
                <a:effectLst/>
                <a:latin typeface="+mn-lt"/>
                <a:ea typeface="+mn-ea"/>
                <a:cs typeface="+mn-cs"/>
              </a:rPr>
              <a:t>percent</a:t>
            </a:r>
            <a:r>
              <a:rPr lang="en-GB" sz="1200" b="0" i="0" kern="1200" dirty="0">
                <a:solidFill>
                  <a:schemeClr val="tx1"/>
                </a:solidFill>
                <a:effectLst/>
                <a:latin typeface="+mn-lt"/>
                <a:ea typeface="+mn-ea"/>
                <a:cs typeface="+mn-cs"/>
              </a:rPr>
              <a:t> [27,76]. Consolidation in lower lung</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TB tends to be more extensive and homogeneous than upper lobe TB [77-79]. Cavitation may</a:t>
            </a:r>
            <a:br>
              <a:rPr lang="en-GB" dirty="0"/>
            </a:br>
            <a:r>
              <a:rPr lang="en-GB" sz="1200" b="0" i="0" kern="1200" dirty="0">
                <a:solidFill>
                  <a:schemeClr val="tx1"/>
                </a:solidFill>
                <a:effectLst/>
                <a:latin typeface="+mn-lt"/>
                <a:ea typeface="+mn-ea"/>
                <a:cs typeface="+mn-cs"/>
              </a:rPr>
              <a:t>occur, and large cavities have been described. Symptoms in lower lobe TB are generally either</a:t>
            </a:r>
            <a:br>
              <a:rPr lang="en-GB" sz="1200" b="0" i="0" kern="1200" dirty="0">
                <a:solidFill>
                  <a:schemeClr val="tx1"/>
                </a:solidFill>
                <a:effectLst/>
                <a:latin typeface="+mn-lt"/>
                <a:ea typeface="+mn-ea"/>
                <a:cs typeface="+mn-cs"/>
              </a:rPr>
            </a:br>
            <a:r>
              <a:rPr lang="en-GB" sz="1200" b="0" i="0" kern="1200" dirty="0" err="1">
                <a:solidFill>
                  <a:schemeClr val="tx1"/>
                </a:solidFill>
                <a:effectLst/>
                <a:latin typeface="+mn-lt"/>
                <a:ea typeface="+mn-ea"/>
                <a:cs typeface="+mn-cs"/>
              </a:rPr>
              <a:t>subacute</a:t>
            </a:r>
            <a:r>
              <a:rPr lang="en-GB" sz="1200" b="0" i="0" kern="1200" dirty="0">
                <a:solidFill>
                  <a:schemeClr val="tx1"/>
                </a:solidFill>
                <a:effectLst/>
                <a:latin typeface="+mn-lt"/>
                <a:ea typeface="+mn-ea"/>
                <a:cs typeface="+mn-cs"/>
              </a:rPr>
              <a:t> in onset (mean of 12 weeks) or chronic (up to 6 months).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Lower lobe involvement can be a manifestation of primary TB (with involvement of adjacent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lymph nodes), reactivation TB (involving the superior segments of the lower lobes), or</a:t>
            </a:r>
            <a:br>
              <a:rPr lang="en-GB" sz="1200" b="0" i="0" kern="1200" dirty="0">
                <a:solidFill>
                  <a:schemeClr val="tx1"/>
                </a:solidFill>
                <a:effectLst/>
                <a:latin typeface="+mn-lt"/>
                <a:ea typeface="+mn-ea"/>
                <a:cs typeface="+mn-cs"/>
              </a:rPr>
            </a:br>
            <a:r>
              <a:rPr lang="en-GB" sz="1200" b="0" i="0" kern="1200" dirty="0" err="1">
                <a:solidFill>
                  <a:schemeClr val="tx1"/>
                </a:solidFill>
                <a:effectLst/>
                <a:latin typeface="+mn-lt"/>
                <a:ea typeface="+mn-ea"/>
                <a:cs typeface="+mn-cs"/>
              </a:rPr>
              <a:t>endobronchial</a:t>
            </a:r>
            <a:r>
              <a:rPr lang="en-GB" sz="1200" b="0" i="0" kern="1200" dirty="0">
                <a:solidFill>
                  <a:schemeClr val="tx1"/>
                </a:solidFill>
                <a:effectLst/>
                <a:latin typeface="+mn-lt"/>
                <a:ea typeface="+mn-ea"/>
                <a:cs typeface="+mn-cs"/>
              </a:rPr>
              <a:t> TB [77,78,80]. </a:t>
            </a:r>
            <a:r>
              <a:rPr lang="en-GB" sz="1200" b="0" i="0" kern="1200" dirty="0" err="1">
                <a:solidFill>
                  <a:schemeClr val="tx1"/>
                </a:solidFill>
                <a:effectLst/>
                <a:latin typeface="+mn-lt"/>
                <a:ea typeface="+mn-ea"/>
                <a:cs typeface="+mn-cs"/>
              </a:rPr>
              <a:t>Endobronchial</a:t>
            </a:r>
            <a:r>
              <a:rPr lang="en-GB" sz="1200" b="0" i="0" kern="1200" dirty="0">
                <a:solidFill>
                  <a:schemeClr val="tx1"/>
                </a:solidFill>
                <a:effectLst/>
                <a:latin typeface="+mn-lt"/>
                <a:ea typeface="+mn-ea"/>
                <a:cs typeface="+mn-cs"/>
              </a:rPr>
              <a:t> TB can affect the lower lung in both primary</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infection (especially when adjacent lymph nodes are involved) and reactivation disease (spread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from upper lobe disease can secondarily infect the lower lobes) ( image 4).</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Older adult patients and those with HIV, diabetes, renal or hepatic disease, those receiving</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corticosteroids, and those with underlying silicosis appear at highest risk for lower lobe TB.</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However, many patients have no underlying medical illnesses. Studies in nursing homes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suggest that lower lobe TB may be a manifestation of TB disease in an older, </a:t>
            </a:r>
            <a:r>
              <a:rPr lang="en-GB" sz="1200" b="0" i="0" kern="1200" dirty="0" err="1">
                <a:solidFill>
                  <a:schemeClr val="tx1"/>
                </a:solidFill>
                <a:effectLst/>
                <a:latin typeface="+mn-lt"/>
                <a:ea typeface="+mn-ea"/>
                <a:cs typeface="+mn-cs"/>
              </a:rPr>
              <a:t>tuberculinnegative</a:t>
            </a:r>
            <a:r>
              <a:rPr lang="en-GB" sz="1200" b="0" i="0" kern="1200" dirty="0">
                <a:solidFill>
                  <a:schemeClr val="tx1"/>
                </a:solidFill>
                <a:effectLst/>
                <a:latin typeface="+mn-lt"/>
                <a:ea typeface="+mn-ea"/>
                <a:cs typeface="+mn-cs"/>
              </a:rPr>
              <a:t> population with significant underlying diseases or </a:t>
            </a:r>
            <a:r>
              <a:rPr lang="en-GB" sz="1200" b="0" i="0" kern="1200" dirty="0" err="1">
                <a:solidFill>
                  <a:schemeClr val="tx1"/>
                </a:solidFill>
                <a:effectLst/>
                <a:latin typeface="+mn-lt"/>
                <a:ea typeface="+mn-ea"/>
                <a:cs typeface="+mn-cs"/>
              </a:rPr>
              <a:t>anergy</a:t>
            </a:r>
            <a:r>
              <a:rPr lang="en-GB" sz="1200" b="0" i="0" kern="1200" dirty="0">
                <a:solidFill>
                  <a:schemeClr val="tx1"/>
                </a:solidFill>
                <a:effectLst/>
                <a:latin typeface="+mn-lt"/>
                <a:ea typeface="+mn-ea"/>
                <a:cs typeface="+mn-cs"/>
              </a:rPr>
              <a:t> [80]. In some cases, the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patients are suspected or known to have had previous TB but develop exogenous reinfection,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perhaps due to a loss of demonstrable tissue hypersensitivity.</a:t>
            </a:r>
            <a:r>
              <a:rPr lang="en-GB" dirty="0"/>
              <a:t> </a:t>
            </a:r>
            <a:br>
              <a:rPr lang="en-GB" dirty="0"/>
            </a:br>
            <a:endParaRPr lang="en-US" dirty="0"/>
          </a:p>
        </p:txBody>
      </p:sp>
      <p:sp>
        <p:nvSpPr>
          <p:cNvPr id="4" name="Slide Number Placeholder 3"/>
          <p:cNvSpPr>
            <a:spLocks noGrp="1"/>
          </p:cNvSpPr>
          <p:nvPr>
            <p:ph type="sldNum" sz="quarter" idx="10"/>
          </p:nvPr>
        </p:nvSpPr>
        <p:spPr/>
        <p:txBody>
          <a:bodyPr/>
          <a:lstStyle/>
          <a:p>
            <a:fld id="{97F08FC3-464C-4A03-A92D-44380B36D28F}" type="slidenum">
              <a:rPr lang="en-US" smtClean="0"/>
              <a:t>22</a:t>
            </a:fld>
            <a:endParaRPr lang="en-US"/>
          </a:p>
        </p:txBody>
      </p:sp>
    </p:spTree>
    <p:extLst>
      <p:ext uri="{BB962C8B-B14F-4D97-AF65-F5344CB8AC3E}">
        <p14:creationId xmlns:p14="http://schemas.microsoft.com/office/powerpoint/2010/main" val="141817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pulmonary </a:t>
            </a:r>
            <a:r>
              <a:rPr lang="en-GB" sz="1200" b="0" i="0" kern="1200" dirty="0" err="1">
                <a:solidFill>
                  <a:schemeClr val="tx1"/>
                </a:solidFill>
                <a:effectLst/>
                <a:latin typeface="+mn-lt"/>
                <a:ea typeface="+mn-ea"/>
                <a:cs typeface="+mn-cs"/>
              </a:rPr>
              <a:t>tuberculoma</a:t>
            </a:r>
            <a:r>
              <a:rPr lang="en-GB" sz="1200" b="0" i="0" kern="1200" dirty="0">
                <a:solidFill>
                  <a:schemeClr val="tx1"/>
                </a:solidFill>
                <a:effectLst/>
                <a:latin typeface="+mn-lt"/>
                <a:ea typeface="+mn-ea"/>
                <a:cs typeface="+mn-cs"/>
              </a:rPr>
              <a:t> is a well-circumscribed nodule or a mass. It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consists of </a:t>
            </a:r>
            <a:r>
              <a:rPr lang="en-GB" sz="1200" b="0" i="0" kern="1200" dirty="0" err="1">
                <a:solidFill>
                  <a:schemeClr val="tx1"/>
                </a:solidFill>
                <a:effectLst/>
                <a:latin typeface="+mn-lt"/>
                <a:ea typeface="+mn-ea"/>
                <a:cs typeface="+mn-cs"/>
              </a:rPr>
              <a:t>caseous</a:t>
            </a:r>
            <a:r>
              <a:rPr lang="en-GB" sz="1200" b="0" i="0" kern="1200" dirty="0">
                <a:solidFill>
                  <a:schemeClr val="tx1"/>
                </a:solidFill>
                <a:effectLst/>
                <a:latin typeface="+mn-lt"/>
                <a:ea typeface="+mn-ea"/>
                <a:cs typeface="+mn-cs"/>
              </a:rPr>
              <a:t> material encapsulated by multiple concentric layers of connective tissue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without surrounding inflammation or spread. Pulmonary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can occur in both</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primary and reactivation TB and have been described in 6 to 9 </a:t>
            </a:r>
            <a:r>
              <a:rPr lang="en-GB" sz="1200" b="0" i="0" kern="1200" dirty="0" err="1">
                <a:solidFill>
                  <a:schemeClr val="tx1"/>
                </a:solidFill>
                <a:effectLst/>
                <a:latin typeface="+mn-lt"/>
                <a:ea typeface="+mn-ea"/>
                <a:cs typeface="+mn-cs"/>
              </a:rPr>
              <a:t>percent</a:t>
            </a:r>
            <a:r>
              <a:rPr lang="en-GB" sz="1200" b="0" i="0" kern="1200" dirty="0">
                <a:solidFill>
                  <a:schemeClr val="tx1"/>
                </a:solidFill>
                <a:effectLst/>
                <a:latin typeface="+mn-lt"/>
                <a:ea typeface="+mn-ea"/>
                <a:cs typeface="+mn-cs"/>
              </a:rPr>
              <a:t> of reactivation TB [21].</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proposed mechanism underlying the development of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consists of repeated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extension of </a:t>
            </a:r>
            <a:r>
              <a:rPr lang="en-GB" sz="1200" b="0" i="0" kern="1200" dirty="0" err="1">
                <a:solidFill>
                  <a:schemeClr val="tx1"/>
                </a:solidFill>
                <a:effectLst/>
                <a:latin typeface="+mn-lt"/>
                <a:ea typeface="+mn-ea"/>
                <a:cs typeface="+mn-cs"/>
              </a:rPr>
              <a:t>bronchopneumonic</a:t>
            </a:r>
            <a:r>
              <a:rPr lang="en-GB" sz="1200" b="0" i="0" kern="1200" dirty="0">
                <a:solidFill>
                  <a:schemeClr val="tx1"/>
                </a:solidFill>
                <a:effectLst/>
                <a:latin typeface="+mn-lt"/>
                <a:ea typeface="+mn-ea"/>
                <a:cs typeface="+mn-cs"/>
              </a:rPr>
              <a:t> foci, subsequent necrosis, and re-encapsulation. Other</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proposed mechanisms include shrinkage of occluded cavities and fusion of small encapsulated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densities [81].</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They are usually found in the upper lobes. A </a:t>
            </a:r>
            <a:r>
              <a:rPr lang="en-GB" sz="1200" b="0" i="0" kern="1200" dirty="0" err="1">
                <a:solidFill>
                  <a:schemeClr val="tx1"/>
                </a:solidFill>
                <a:effectLst/>
                <a:latin typeface="+mn-lt"/>
                <a:ea typeface="+mn-ea"/>
                <a:cs typeface="+mn-cs"/>
              </a:rPr>
              <a:t>tuberculoma</a:t>
            </a:r>
            <a:r>
              <a:rPr lang="en-GB" sz="1200" b="0" i="0" kern="1200" dirty="0">
                <a:solidFill>
                  <a:schemeClr val="tx1"/>
                </a:solidFill>
                <a:effectLst/>
                <a:latin typeface="+mn-lt"/>
                <a:ea typeface="+mn-ea"/>
                <a:cs typeface="+mn-cs"/>
              </a:rPr>
              <a:t> is one of the most common benign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nodules and represents 5 to 24 </a:t>
            </a:r>
            <a:r>
              <a:rPr lang="en-GB" sz="1200" b="0" i="0" kern="1200" dirty="0" err="1">
                <a:solidFill>
                  <a:schemeClr val="tx1"/>
                </a:solidFill>
                <a:effectLst/>
                <a:latin typeface="+mn-lt"/>
                <a:ea typeface="+mn-ea"/>
                <a:cs typeface="+mn-cs"/>
              </a:rPr>
              <a:t>percent</a:t>
            </a:r>
            <a:r>
              <a:rPr lang="en-GB" sz="1200" b="0" i="0" kern="1200" dirty="0">
                <a:solidFill>
                  <a:schemeClr val="tx1"/>
                </a:solidFill>
                <a:effectLst/>
                <a:latin typeface="+mn-lt"/>
                <a:ea typeface="+mn-ea"/>
                <a:cs typeface="+mn-cs"/>
              </a:rPr>
              <a:t> of resected solitary pulmonary nodules [82]. They are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usually a single nodule; multiple nodules can occur. The size ranges from &lt;1 cm to &gt;10 cm in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diameter. The margins are usually smooth and sharp but may be irregular ( image 6);</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uncommonly, cavitation or calcification may be observed.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natural history of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without </a:t>
            </a:r>
            <a:r>
              <a:rPr lang="en-GB" sz="1200" b="0" i="0" kern="1200" dirty="0" err="1">
                <a:solidFill>
                  <a:schemeClr val="tx1"/>
                </a:solidFill>
                <a:effectLst/>
                <a:latin typeface="+mn-lt"/>
                <a:ea typeface="+mn-ea"/>
                <a:cs typeface="+mn-cs"/>
              </a:rPr>
              <a:t>antituberculous</a:t>
            </a:r>
            <a:r>
              <a:rPr lang="en-GB" sz="1200" b="0" i="0" kern="1200" dirty="0">
                <a:solidFill>
                  <a:schemeClr val="tx1"/>
                </a:solidFill>
                <a:effectLst/>
                <a:latin typeface="+mn-lt"/>
                <a:ea typeface="+mn-ea"/>
                <a:cs typeface="+mn-cs"/>
              </a:rPr>
              <a:t> therapy has been classified into</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progressive, stationary, and regressive; a stationary course accounts for 30 to 50 </a:t>
            </a:r>
            <a:r>
              <a:rPr lang="en-GB" sz="1200" b="0" i="0" kern="1200" dirty="0" err="1">
                <a:solidFill>
                  <a:schemeClr val="tx1"/>
                </a:solidFill>
                <a:effectLst/>
                <a:latin typeface="+mn-lt"/>
                <a:ea typeface="+mn-ea"/>
                <a:cs typeface="+mn-cs"/>
              </a:rPr>
              <a:t>percent</a:t>
            </a:r>
            <a:r>
              <a:rPr lang="en-GB" sz="1200" b="0" i="0" kern="1200" dirty="0">
                <a:solidFill>
                  <a:schemeClr val="tx1"/>
                </a:solidFill>
                <a:effectLst/>
                <a:latin typeface="+mn-lt"/>
                <a:ea typeface="+mn-ea"/>
                <a:cs typeface="+mn-cs"/>
              </a:rPr>
              <a:t> of all</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patients. In one series including 45 patients, symptoms were present in nearly half of cases; the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most frequent symptoms were sputum, cough, general weakness, and fatigue [83].</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diagnosis of </a:t>
            </a:r>
            <a:r>
              <a:rPr lang="en-GB" sz="1200" b="0" i="0" kern="1200" dirty="0" err="1">
                <a:solidFill>
                  <a:schemeClr val="tx1"/>
                </a:solidFill>
                <a:effectLst/>
                <a:latin typeface="+mn-lt"/>
                <a:ea typeface="+mn-ea"/>
                <a:cs typeface="+mn-cs"/>
              </a:rPr>
              <a:t>tuberculoma</a:t>
            </a:r>
            <a:r>
              <a:rPr lang="en-GB" sz="1200" b="0" i="0" kern="1200" dirty="0">
                <a:solidFill>
                  <a:schemeClr val="tx1"/>
                </a:solidFill>
                <a:effectLst/>
                <a:latin typeface="+mn-lt"/>
                <a:ea typeface="+mn-ea"/>
                <a:cs typeface="+mn-cs"/>
              </a:rPr>
              <a:t> can be difficult since airway cultures are often negative [79]. Fine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needle aspiration or lung biopsy may be necessary for diagnosis.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may be</a:t>
            </a:r>
            <a:br>
              <a:rPr lang="en-GB" dirty="0"/>
            </a:br>
            <a:r>
              <a:rPr lang="en-GB" sz="1200" b="0" i="0" kern="1200" dirty="0">
                <a:solidFill>
                  <a:schemeClr val="tx1"/>
                </a:solidFill>
                <a:effectLst/>
                <a:latin typeface="+mn-lt"/>
                <a:ea typeface="+mn-ea"/>
                <a:cs typeface="+mn-cs"/>
              </a:rPr>
              <a:t>accompanied by malignancy in rare cases. (See "Diagnostic evaluation of the incidental</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pulmonary nodule".)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majority of pulmonary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are reduced in size by </a:t>
            </a:r>
            <a:r>
              <a:rPr lang="en-GB" sz="1200" b="0" i="0" kern="1200" dirty="0" err="1">
                <a:solidFill>
                  <a:schemeClr val="tx1"/>
                </a:solidFill>
                <a:effectLst/>
                <a:latin typeface="+mn-lt"/>
                <a:ea typeface="+mn-ea"/>
                <a:cs typeface="+mn-cs"/>
              </a:rPr>
              <a:t>antituberculous</a:t>
            </a:r>
            <a:r>
              <a:rPr lang="en-GB" sz="1200" b="0" i="0" kern="1200" dirty="0">
                <a:solidFill>
                  <a:schemeClr val="tx1"/>
                </a:solidFill>
                <a:effectLst/>
                <a:latin typeface="+mn-lt"/>
                <a:ea typeface="+mn-ea"/>
                <a:cs typeface="+mn-cs"/>
              </a:rPr>
              <a:t> treatment and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this tendency may continue after completing treatment. In the early phase of treatment, a</a:t>
            </a:r>
            <a:br>
              <a:rPr lang="en-GB" sz="1200" b="0" i="0" kern="1200" dirty="0">
                <a:solidFill>
                  <a:schemeClr val="tx1"/>
                </a:solidFill>
                <a:effectLst/>
                <a:latin typeface="+mn-lt"/>
                <a:ea typeface="+mn-ea"/>
                <a:cs typeface="+mn-cs"/>
              </a:rPr>
            </a:br>
            <a:r>
              <a:rPr lang="en-GB" sz="1200" b="0" i="0" kern="1200" dirty="0" err="1">
                <a:solidFill>
                  <a:schemeClr val="tx1"/>
                </a:solidFill>
                <a:effectLst/>
                <a:latin typeface="+mn-lt"/>
                <a:ea typeface="+mn-ea"/>
                <a:cs typeface="+mn-cs"/>
              </a:rPr>
              <a:t>tuberculoma</a:t>
            </a:r>
            <a:r>
              <a:rPr lang="en-GB" sz="1200" b="0" i="0" kern="1200" dirty="0">
                <a:solidFill>
                  <a:schemeClr val="tx1"/>
                </a:solidFill>
                <a:effectLst/>
                <a:latin typeface="+mn-lt"/>
                <a:ea typeface="+mn-ea"/>
                <a:cs typeface="+mn-cs"/>
              </a:rPr>
              <a:t> may increase in size and may require careful observation or re-evaluation with</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further biopsies or resection [83].</a:t>
            </a:r>
            <a:r>
              <a:rPr lang="en-GB" dirty="0"/>
              <a:t> </a:t>
            </a:r>
            <a:br>
              <a:rPr lang="en-GB" dirty="0"/>
            </a:br>
            <a:endParaRPr lang="en-US" dirty="0"/>
          </a:p>
        </p:txBody>
      </p:sp>
      <p:sp>
        <p:nvSpPr>
          <p:cNvPr id="4" name="Slide Number Placeholder 3"/>
          <p:cNvSpPr>
            <a:spLocks noGrp="1"/>
          </p:cNvSpPr>
          <p:nvPr>
            <p:ph type="sldNum" sz="quarter" idx="10"/>
          </p:nvPr>
        </p:nvSpPr>
        <p:spPr/>
        <p:txBody>
          <a:bodyPr/>
          <a:lstStyle/>
          <a:p>
            <a:fld id="{97F08FC3-464C-4A03-A92D-44380B36D28F}" type="slidenum">
              <a:rPr lang="en-US" smtClean="0"/>
              <a:t>23</a:t>
            </a:fld>
            <a:endParaRPr lang="en-US"/>
          </a:p>
        </p:txBody>
      </p:sp>
    </p:spTree>
    <p:extLst>
      <p:ext uri="{BB962C8B-B14F-4D97-AF65-F5344CB8AC3E}">
        <p14:creationId xmlns:p14="http://schemas.microsoft.com/office/powerpoint/2010/main" val="236514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74CC9-802C-DB4B-92D4-6BDCC97C5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D0A4-CEBF-55C9-7C64-5C87F6D23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42C70-9697-E3AC-8AA3-C17E50F1B6AF}"/>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A pulmonary </a:t>
            </a:r>
            <a:r>
              <a:rPr lang="en-GB" sz="1200" b="0" i="0" kern="1200" dirty="0" err="1">
                <a:solidFill>
                  <a:schemeClr val="tx1"/>
                </a:solidFill>
                <a:effectLst/>
                <a:latin typeface="+mn-lt"/>
                <a:ea typeface="+mn-ea"/>
                <a:cs typeface="+mn-cs"/>
              </a:rPr>
              <a:t>tuberculoma</a:t>
            </a:r>
            <a:r>
              <a:rPr lang="en-GB" sz="1200" b="0" i="0" kern="1200" dirty="0">
                <a:solidFill>
                  <a:schemeClr val="tx1"/>
                </a:solidFill>
                <a:effectLst/>
                <a:latin typeface="+mn-lt"/>
                <a:ea typeface="+mn-ea"/>
                <a:cs typeface="+mn-cs"/>
              </a:rPr>
              <a:t> is a well-circumscribed nodule or a mass. It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consists of </a:t>
            </a:r>
            <a:r>
              <a:rPr lang="en-GB" sz="1200" b="0" i="0" kern="1200" dirty="0" err="1">
                <a:solidFill>
                  <a:schemeClr val="tx1"/>
                </a:solidFill>
                <a:effectLst/>
                <a:latin typeface="+mn-lt"/>
                <a:ea typeface="+mn-ea"/>
                <a:cs typeface="+mn-cs"/>
              </a:rPr>
              <a:t>caseous</a:t>
            </a:r>
            <a:r>
              <a:rPr lang="en-GB" sz="1200" b="0" i="0" kern="1200" dirty="0">
                <a:solidFill>
                  <a:schemeClr val="tx1"/>
                </a:solidFill>
                <a:effectLst/>
                <a:latin typeface="+mn-lt"/>
                <a:ea typeface="+mn-ea"/>
                <a:cs typeface="+mn-cs"/>
              </a:rPr>
              <a:t> material encapsulated by multiple concentric layers of connective tissue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without surrounding inflammation or spread. Pulmonary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can occur in both</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primary and reactivation TB and have been described in 6 to 9 </a:t>
            </a:r>
            <a:r>
              <a:rPr lang="en-GB" sz="1200" b="0" i="0" kern="1200" dirty="0" err="1">
                <a:solidFill>
                  <a:schemeClr val="tx1"/>
                </a:solidFill>
                <a:effectLst/>
                <a:latin typeface="+mn-lt"/>
                <a:ea typeface="+mn-ea"/>
                <a:cs typeface="+mn-cs"/>
              </a:rPr>
              <a:t>percent</a:t>
            </a:r>
            <a:r>
              <a:rPr lang="en-GB" sz="1200" b="0" i="0" kern="1200" dirty="0">
                <a:solidFill>
                  <a:schemeClr val="tx1"/>
                </a:solidFill>
                <a:effectLst/>
                <a:latin typeface="+mn-lt"/>
                <a:ea typeface="+mn-ea"/>
                <a:cs typeface="+mn-cs"/>
              </a:rPr>
              <a:t> of reactivation TB [21].</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proposed mechanism underlying the development of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consists of repeated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extension of </a:t>
            </a:r>
            <a:r>
              <a:rPr lang="en-GB" sz="1200" b="0" i="0" kern="1200" dirty="0" err="1">
                <a:solidFill>
                  <a:schemeClr val="tx1"/>
                </a:solidFill>
                <a:effectLst/>
                <a:latin typeface="+mn-lt"/>
                <a:ea typeface="+mn-ea"/>
                <a:cs typeface="+mn-cs"/>
              </a:rPr>
              <a:t>bronchopneumonic</a:t>
            </a:r>
            <a:r>
              <a:rPr lang="en-GB" sz="1200" b="0" i="0" kern="1200" dirty="0">
                <a:solidFill>
                  <a:schemeClr val="tx1"/>
                </a:solidFill>
                <a:effectLst/>
                <a:latin typeface="+mn-lt"/>
                <a:ea typeface="+mn-ea"/>
                <a:cs typeface="+mn-cs"/>
              </a:rPr>
              <a:t> foci, subsequent necrosis, and re-encapsulation. Other</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proposed mechanisms include shrinkage of occluded cavities and fusion of small encapsulated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densities [81].</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They are usually found in the upper lobes. A </a:t>
            </a:r>
            <a:r>
              <a:rPr lang="en-GB" sz="1200" b="0" i="0" kern="1200" dirty="0" err="1">
                <a:solidFill>
                  <a:schemeClr val="tx1"/>
                </a:solidFill>
                <a:effectLst/>
                <a:latin typeface="+mn-lt"/>
                <a:ea typeface="+mn-ea"/>
                <a:cs typeface="+mn-cs"/>
              </a:rPr>
              <a:t>tuberculoma</a:t>
            </a:r>
            <a:r>
              <a:rPr lang="en-GB" sz="1200" b="0" i="0" kern="1200" dirty="0">
                <a:solidFill>
                  <a:schemeClr val="tx1"/>
                </a:solidFill>
                <a:effectLst/>
                <a:latin typeface="+mn-lt"/>
                <a:ea typeface="+mn-ea"/>
                <a:cs typeface="+mn-cs"/>
              </a:rPr>
              <a:t> is one of the most common benign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nodules and represents 5 to 24 </a:t>
            </a:r>
            <a:r>
              <a:rPr lang="en-GB" sz="1200" b="0" i="0" kern="1200" dirty="0" err="1">
                <a:solidFill>
                  <a:schemeClr val="tx1"/>
                </a:solidFill>
                <a:effectLst/>
                <a:latin typeface="+mn-lt"/>
                <a:ea typeface="+mn-ea"/>
                <a:cs typeface="+mn-cs"/>
              </a:rPr>
              <a:t>percent</a:t>
            </a:r>
            <a:r>
              <a:rPr lang="en-GB" sz="1200" b="0" i="0" kern="1200" dirty="0">
                <a:solidFill>
                  <a:schemeClr val="tx1"/>
                </a:solidFill>
                <a:effectLst/>
                <a:latin typeface="+mn-lt"/>
                <a:ea typeface="+mn-ea"/>
                <a:cs typeface="+mn-cs"/>
              </a:rPr>
              <a:t> of resected solitary pulmonary nodules [82]. They are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usually a single nodule; multiple nodules can occur. The size ranges from &lt;1 cm to &gt;10 cm in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diameter. The margins are usually smooth and sharp but may be irregular ( image 6);</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uncommonly, cavitation or calcification may be observed.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natural history of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without </a:t>
            </a:r>
            <a:r>
              <a:rPr lang="en-GB" sz="1200" b="0" i="0" kern="1200" dirty="0" err="1">
                <a:solidFill>
                  <a:schemeClr val="tx1"/>
                </a:solidFill>
                <a:effectLst/>
                <a:latin typeface="+mn-lt"/>
                <a:ea typeface="+mn-ea"/>
                <a:cs typeface="+mn-cs"/>
              </a:rPr>
              <a:t>antituberculous</a:t>
            </a:r>
            <a:r>
              <a:rPr lang="en-GB" sz="1200" b="0" i="0" kern="1200" dirty="0">
                <a:solidFill>
                  <a:schemeClr val="tx1"/>
                </a:solidFill>
                <a:effectLst/>
                <a:latin typeface="+mn-lt"/>
                <a:ea typeface="+mn-ea"/>
                <a:cs typeface="+mn-cs"/>
              </a:rPr>
              <a:t> therapy has been classified into</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progressive, stationary, and regressive; a stationary course accounts for 30 to 50 </a:t>
            </a:r>
            <a:r>
              <a:rPr lang="en-GB" sz="1200" b="0" i="0" kern="1200" dirty="0" err="1">
                <a:solidFill>
                  <a:schemeClr val="tx1"/>
                </a:solidFill>
                <a:effectLst/>
                <a:latin typeface="+mn-lt"/>
                <a:ea typeface="+mn-ea"/>
                <a:cs typeface="+mn-cs"/>
              </a:rPr>
              <a:t>percent</a:t>
            </a:r>
            <a:r>
              <a:rPr lang="en-GB" sz="1200" b="0" i="0" kern="1200" dirty="0">
                <a:solidFill>
                  <a:schemeClr val="tx1"/>
                </a:solidFill>
                <a:effectLst/>
                <a:latin typeface="+mn-lt"/>
                <a:ea typeface="+mn-ea"/>
                <a:cs typeface="+mn-cs"/>
              </a:rPr>
              <a:t> of all</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patients. In one series including 45 patients, symptoms were present in nearly half of cases; the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most frequent symptoms were sputum, cough, general weakness, and fatigue [83].</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diagnosis of </a:t>
            </a:r>
            <a:r>
              <a:rPr lang="en-GB" sz="1200" b="0" i="0" kern="1200" dirty="0" err="1">
                <a:solidFill>
                  <a:schemeClr val="tx1"/>
                </a:solidFill>
                <a:effectLst/>
                <a:latin typeface="+mn-lt"/>
                <a:ea typeface="+mn-ea"/>
                <a:cs typeface="+mn-cs"/>
              </a:rPr>
              <a:t>tuberculoma</a:t>
            </a:r>
            <a:r>
              <a:rPr lang="en-GB" sz="1200" b="0" i="0" kern="1200" dirty="0">
                <a:solidFill>
                  <a:schemeClr val="tx1"/>
                </a:solidFill>
                <a:effectLst/>
                <a:latin typeface="+mn-lt"/>
                <a:ea typeface="+mn-ea"/>
                <a:cs typeface="+mn-cs"/>
              </a:rPr>
              <a:t> can be difficult since airway cultures are often negative [79]. Fine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needle aspiration or lung biopsy may be necessary for diagnosis.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may be</a:t>
            </a:r>
            <a:br>
              <a:rPr lang="en-GB" dirty="0"/>
            </a:br>
            <a:r>
              <a:rPr lang="en-GB" sz="1200" b="0" i="0" kern="1200" dirty="0">
                <a:solidFill>
                  <a:schemeClr val="tx1"/>
                </a:solidFill>
                <a:effectLst/>
                <a:latin typeface="+mn-lt"/>
                <a:ea typeface="+mn-ea"/>
                <a:cs typeface="+mn-cs"/>
              </a:rPr>
              <a:t>accompanied by malignancy in rare cases. (See "Diagnostic evaluation of the incidental</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pulmonary nodule".)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majority of pulmonary </a:t>
            </a:r>
            <a:r>
              <a:rPr lang="en-GB" sz="1200" b="0" i="0" kern="1200" dirty="0" err="1">
                <a:solidFill>
                  <a:schemeClr val="tx1"/>
                </a:solidFill>
                <a:effectLst/>
                <a:latin typeface="+mn-lt"/>
                <a:ea typeface="+mn-ea"/>
                <a:cs typeface="+mn-cs"/>
              </a:rPr>
              <a:t>tuberculomas</a:t>
            </a:r>
            <a:r>
              <a:rPr lang="en-GB" sz="1200" b="0" i="0" kern="1200" dirty="0">
                <a:solidFill>
                  <a:schemeClr val="tx1"/>
                </a:solidFill>
                <a:effectLst/>
                <a:latin typeface="+mn-lt"/>
                <a:ea typeface="+mn-ea"/>
                <a:cs typeface="+mn-cs"/>
              </a:rPr>
              <a:t> are reduced in size by </a:t>
            </a:r>
            <a:r>
              <a:rPr lang="en-GB" sz="1200" b="0" i="0" kern="1200" dirty="0" err="1">
                <a:solidFill>
                  <a:schemeClr val="tx1"/>
                </a:solidFill>
                <a:effectLst/>
                <a:latin typeface="+mn-lt"/>
                <a:ea typeface="+mn-ea"/>
                <a:cs typeface="+mn-cs"/>
              </a:rPr>
              <a:t>antituberculous</a:t>
            </a:r>
            <a:r>
              <a:rPr lang="en-GB" sz="1200" b="0" i="0" kern="1200" dirty="0">
                <a:solidFill>
                  <a:schemeClr val="tx1"/>
                </a:solidFill>
                <a:effectLst/>
                <a:latin typeface="+mn-lt"/>
                <a:ea typeface="+mn-ea"/>
                <a:cs typeface="+mn-cs"/>
              </a:rPr>
              <a:t> treatment and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this tendency may continue after completing treatment. In the early phase of treatment, a</a:t>
            </a:r>
            <a:br>
              <a:rPr lang="en-GB" sz="1200" b="0" i="0" kern="1200" dirty="0">
                <a:solidFill>
                  <a:schemeClr val="tx1"/>
                </a:solidFill>
                <a:effectLst/>
                <a:latin typeface="+mn-lt"/>
                <a:ea typeface="+mn-ea"/>
                <a:cs typeface="+mn-cs"/>
              </a:rPr>
            </a:br>
            <a:r>
              <a:rPr lang="en-GB" sz="1200" b="0" i="0" kern="1200" dirty="0" err="1">
                <a:solidFill>
                  <a:schemeClr val="tx1"/>
                </a:solidFill>
                <a:effectLst/>
                <a:latin typeface="+mn-lt"/>
                <a:ea typeface="+mn-ea"/>
                <a:cs typeface="+mn-cs"/>
              </a:rPr>
              <a:t>tuberculoma</a:t>
            </a:r>
            <a:r>
              <a:rPr lang="en-GB" sz="1200" b="0" i="0" kern="1200" dirty="0">
                <a:solidFill>
                  <a:schemeClr val="tx1"/>
                </a:solidFill>
                <a:effectLst/>
                <a:latin typeface="+mn-lt"/>
                <a:ea typeface="+mn-ea"/>
                <a:cs typeface="+mn-cs"/>
              </a:rPr>
              <a:t> may increase in size and may require careful observation or re-evaluation with</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further biopsies or resection [83].</a:t>
            </a:r>
            <a:r>
              <a:rPr lang="en-GB" dirty="0"/>
              <a:t> </a:t>
            </a:r>
            <a:br>
              <a:rPr lang="en-GB" dirty="0"/>
            </a:br>
            <a:endParaRPr lang="en-US" dirty="0"/>
          </a:p>
        </p:txBody>
      </p:sp>
      <p:sp>
        <p:nvSpPr>
          <p:cNvPr id="4" name="Slide Number Placeholder 3">
            <a:extLst>
              <a:ext uri="{FF2B5EF4-FFF2-40B4-BE49-F238E27FC236}">
                <a16:creationId xmlns:a16="http://schemas.microsoft.com/office/drawing/2014/main" id="{FDE0297B-4C0C-47E6-B78F-5247834A4F25}"/>
              </a:ext>
            </a:extLst>
          </p:cNvPr>
          <p:cNvSpPr>
            <a:spLocks noGrp="1"/>
          </p:cNvSpPr>
          <p:nvPr>
            <p:ph type="sldNum" sz="quarter" idx="10"/>
          </p:nvPr>
        </p:nvSpPr>
        <p:spPr/>
        <p:txBody>
          <a:bodyPr/>
          <a:lstStyle/>
          <a:p>
            <a:fld id="{97F08FC3-464C-4A03-A92D-44380B36D28F}" type="slidenum">
              <a:rPr lang="en-US" smtClean="0"/>
              <a:t>24</a:t>
            </a:fld>
            <a:endParaRPr lang="en-US"/>
          </a:p>
        </p:txBody>
      </p:sp>
    </p:spTree>
    <p:extLst>
      <p:ext uri="{BB962C8B-B14F-4D97-AF65-F5344CB8AC3E}">
        <p14:creationId xmlns:p14="http://schemas.microsoft.com/office/powerpoint/2010/main" val="63975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early secretory antigenic 6 </a:t>
            </a:r>
            <a:r>
              <a:rPr lang="en-GB" sz="1200" b="0" i="0" kern="1200" dirty="0" err="1">
                <a:solidFill>
                  <a:schemeClr val="tx1"/>
                </a:solidFill>
                <a:effectLst/>
                <a:latin typeface="+mn-lt"/>
                <a:ea typeface="+mn-ea"/>
                <a:cs typeface="+mn-cs"/>
              </a:rPr>
              <a:t>kDa</a:t>
            </a:r>
            <a:r>
              <a:rPr lang="en-GB" sz="1200" b="0" i="0" kern="1200" dirty="0">
                <a:solidFill>
                  <a:schemeClr val="tx1"/>
                </a:solidFill>
                <a:effectLst/>
                <a:latin typeface="+mn-lt"/>
                <a:ea typeface="+mn-ea"/>
                <a:cs typeface="+mn-cs"/>
              </a:rPr>
              <a:t> (ESAT-6) protein and culture filtrate protein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10 (CFP-10), which are antigens that are found in </a:t>
            </a:r>
            <a:r>
              <a:rPr lang="en-GB" sz="1200" b="0" i="1" kern="1200" dirty="0">
                <a:solidFill>
                  <a:schemeClr val="tx1"/>
                </a:solidFill>
                <a:effectLst/>
                <a:latin typeface="+mn-lt"/>
                <a:ea typeface="+mn-ea"/>
                <a:cs typeface="+mn-cs"/>
              </a:rPr>
              <a:t>M. tuberculosis </a:t>
            </a:r>
            <a:r>
              <a:rPr lang="en-GB" sz="1200" b="0" i="0" kern="1200" dirty="0">
                <a:solidFill>
                  <a:schemeClr val="tx1"/>
                </a:solidFill>
                <a:effectLst/>
                <a:latin typeface="+mn-lt"/>
                <a:ea typeface="+mn-ea"/>
                <a:cs typeface="+mn-cs"/>
              </a:rPr>
              <a:t>but are not present in BCG or</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 most species of </a:t>
            </a:r>
            <a:r>
              <a:rPr lang="en-GB" sz="1200" b="0" i="0" kern="1200" dirty="0" err="1">
                <a:solidFill>
                  <a:schemeClr val="tx1"/>
                </a:solidFill>
                <a:effectLst/>
                <a:latin typeface="+mn-lt"/>
                <a:ea typeface="+mn-ea"/>
                <a:cs typeface="+mn-cs"/>
              </a:rPr>
              <a:t>nontuberculous</a:t>
            </a:r>
            <a:r>
              <a:rPr lang="en-GB" sz="1200" b="0" i="0" kern="1200" dirty="0">
                <a:solidFill>
                  <a:schemeClr val="tx1"/>
                </a:solidFill>
                <a:effectLst/>
                <a:latin typeface="+mn-lt"/>
                <a:ea typeface="+mn-ea"/>
                <a:cs typeface="+mn-cs"/>
              </a:rPr>
              <a:t> mycobacteria </a:t>
            </a:r>
          </a:p>
          <a:p>
            <a:r>
              <a:rPr lang="en-GB" sz="1200" b="1" i="0" kern="1200" dirty="0">
                <a:solidFill>
                  <a:srgbClr val="C00000"/>
                </a:solidFill>
                <a:effectLst/>
                <a:latin typeface="+mn-lt"/>
                <a:ea typeface="+mn-ea"/>
                <a:cs typeface="+mn-cs"/>
              </a:rPr>
              <a:t>TBST-</a:t>
            </a:r>
            <a:r>
              <a:rPr lang="en-GB" sz="1200" b="1" i="0" kern="1200" baseline="0" dirty="0">
                <a:solidFill>
                  <a:srgbClr val="C00000"/>
                </a:solidFill>
                <a:effectLst/>
                <a:latin typeface="+mn-lt"/>
                <a:ea typeface="+mn-ea"/>
                <a:cs typeface="+mn-cs"/>
              </a:rPr>
              <a:t> </a:t>
            </a:r>
            <a:r>
              <a:rPr lang="en-GB" sz="1200" b="1" i="1" kern="1200" dirty="0">
                <a:solidFill>
                  <a:srgbClr val="C00000"/>
                </a:solidFill>
                <a:effectLst/>
                <a:latin typeface="+mn-lt"/>
                <a:ea typeface="+mn-ea"/>
                <a:cs typeface="+mn-cs"/>
              </a:rPr>
              <a:t>Mycobacterium tuberculosis </a:t>
            </a:r>
            <a:r>
              <a:rPr lang="en-GB" sz="1200" b="1" i="0" kern="1200" dirty="0">
                <a:solidFill>
                  <a:srgbClr val="C00000"/>
                </a:solidFill>
                <a:effectLst/>
                <a:latin typeface="+mn-lt"/>
                <a:ea typeface="+mn-ea"/>
                <a:cs typeface="+mn-cs"/>
              </a:rPr>
              <a:t>antigen-based skin test</a:t>
            </a:r>
            <a:r>
              <a:rPr lang="en-GB" b="1" dirty="0">
                <a:solidFill>
                  <a:srgbClr val="C00000"/>
                </a:solidFill>
              </a:rPr>
              <a:t> </a:t>
            </a:r>
            <a:br>
              <a:rPr lang="en-GB" dirty="0"/>
            </a:br>
            <a:br>
              <a:rPr lang="en-GB" dirty="0"/>
            </a:br>
            <a:endParaRPr lang="en-US" dirty="0"/>
          </a:p>
        </p:txBody>
      </p:sp>
      <p:sp>
        <p:nvSpPr>
          <p:cNvPr id="4" name="Slide Number Placeholder 3"/>
          <p:cNvSpPr>
            <a:spLocks noGrp="1"/>
          </p:cNvSpPr>
          <p:nvPr>
            <p:ph type="sldNum" sz="quarter" idx="10"/>
          </p:nvPr>
        </p:nvSpPr>
        <p:spPr/>
        <p:txBody>
          <a:bodyPr/>
          <a:lstStyle/>
          <a:p>
            <a:fld id="{30CD2F9D-D415-4928-98D2-8ADD5E20A539}" type="slidenum">
              <a:rPr lang="en-US" smtClean="0"/>
              <a:pPr/>
              <a:t>36</a:t>
            </a:fld>
            <a:endParaRPr lang="en-US"/>
          </a:p>
        </p:txBody>
      </p:sp>
    </p:spTree>
    <p:extLst>
      <p:ext uri="{BB962C8B-B14F-4D97-AF65-F5344CB8AC3E}">
        <p14:creationId xmlns:p14="http://schemas.microsoft.com/office/powerpoint/2010/main" val="65214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Multidisciplinary Management Components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Pulmonology and Infectious Disease Specialists:</a:t>
            </a:r>
            <a:r>
              <a:rPr lang="en-US" sz="1200" kern="1200" dirty="0">
                <a:solidFill>
                  <a:schemeClr val="tx1"/>
                </a:solidFill>
                <a:effectLst/>
                <a:latin typeface="+mn-lt"/>
                <a:ea typeface="+mn-ea"/>
                <a:cs typeface="+mn-cs"/>
              </a:rPr>
              <a:t> Expertise in managing drug-resistant TB, </a:t>
            </a:r>
            <a:r>
              <a:rPr lang="en-US" sz="1200" kern="1200" dirty="0" err="1">
                <a:solidFill>
                  <a:schemeClr val="tx1"/>
                </a:solidFill>
                <a:effectLst/>
                <a:latin typeface="+mn-lt"/>
                <a:ea typeface="+mn-ea"/>
                <a:cs typeface="+mn-cs"/>
              </a:rPr>
              <a:t>extrapulmonary</a:t>
            </a:r>
            <a:r>
              <a:rPr lang="en-US" sz="1200" kern="1200" dirty="0">
                <a:solidFill>
                  <a:schemeClr val="tx1"/>
                </a:solidFill>
                <a:effectLst/>
                <a:latin typeface="+mn-lt"/>
                <a:ea typeface="+mn-ea"/>
                <a:cs typeface="+mn-cs"/>
              </a:rPr>
              <a:t> TB, and TB in </a:t>
            </a:r>
            <a:r>
              <a:rPr lang="en-US" sz="1200" kern="1200" dirty="0" err="1">
                <a:solidFill>
                  <a:schemeClr val="tx1"/>
                </a:solidFill>
                <a:effectLst/>
                <a:latin typeface="+mn-lt"/>
                <a:ea typeface="+mn-ea"/>
                <a:cs typeface="+mn-cs"/>
              </a:rPr>
              <a:t>immunocompromised</a:t>
            </a:r>
            <a:r>
              <a:rPr lang="en-US" sz="1200" kern="1200" dirty="0">
                <a:solidFill>
                  <a:schemeClr val="tx1"/>
                </a:solidFill>
                <a:effectLst/>
                <a:latin typeface="+mn-lt"/>
                <a:ea typeface="+mn-ea"/>
                <a:cs typeface="+mn-cs"/>
              </a:rPr>
              <a:t> patients is essential.</a:t>
            </a:r>
          </a:p>
          <a:p>
            <a:pPr lvl="0"/>
            <a:r>
              <a:rPr lang="en-US" sz="1200" b="1" kern="1200" dirty="0">
                <a:solidFill>
                  <a:schemeClr val="tx1"/>
                </a:solidFill>
                <a:effectLst/>
                <a:latin typeface="+mn-lt"/>
                <a:ea typeface="+mn-ea"/>
                <a:cs typeface="+mn-cs"/>
              </a:rPr>
              <a:t>Nursing Care:</a:t>
            </a:r>
            <a:r>
              <a:rPr lang="en-US" sz="1200" kern="1200" dirty="0">
                <a:solidFill>
                  <a:schemeClr val="tx1"/>
                </a:solidFill>
                <a:effectLst/>
                <a:latin typeface="+mn-lt"/>
                <a:ea typeface="+mn-ea"/>
                <a:cs typeface="+mn-cs"/>
              </a:rPr>
              <a:t> Nurses play a vital role in administering directly observed therapy (DOT), monitoring treatment progress, and providing patient education.</a:t>
            </a:r>
          </a:p>
          <a:p>
            <a:pPr lvl="0"/>
            <a:r>
              <a:rPr lang="en-US" sz="1200" b="1" kern="1200" dirty="0">
                <a:solidFill>
                  <a:schemeClr val="tx1"/>
                </a:solidFill>
                <a:effectLst/>
                <a:latin typeface="+mn-lt"/>
                <a:ea typeface="+mn-ea"/>
                <a:cs typeface="+mn-cs"/>
              </a:rPr>
              <a:t>Social Work and Support Services:</a:t>
            </a:r>
            <a:r>
              <a:rPr lang="en-US" sz="1200" kern="1200" dirty="0">
                <a:solidFill>
                  <a:schemeClr val="tx1"/>
                </a:solidFill>
                <a:effectLst/>
                <a:latin typeface="+mn-lt"/>
                <a:ea typeface="+mn-ea"/>
                <a:cs typeface="+mn-cs"/>
              </a:rPr>
              <a:t> Addressing social determinants of health, providing support for patients facing financial, emotional, or social challenges, and ensuring access to care are important for successful TB management.</a:t>
            </a:r>
          </a:p>
          <a:p>
            <a:pPr lvl="0"/>
            <a:r>
              <a:rPr lang="en-US" sz="1200" b="1" kern="1200" dirty="0">
                <a:solidFill>
                  <a:schemeClr val="tx1"/>
                </a:solidFill>
                <a:effectLst/>
                <a:latin typeface="+mn-lt"/>
                <a:ea typeface="+mn-ea"/>
                <a:cs typeface="+mn-cs"/>
              </a:rPr>
              <a:t>Public Health and Epidemiology:</a:t>
            </a:r>
            <a:r>
              <a:rPr lang="en-US" sz="1200" kern="1200" dirty="0">
                <a:solidFill>
                  <a:schemeClr val="tx1"/>
                </a:solidFill>
                <a:effectLst/>
                <a:latin typeface="+mn-lt"/>
                <a:ea typeface="+mn-ea"/>
                <a:cs typeface="+mn-cs"/>
              </a:rPr>
              <a:t> Collaboration with public health departments for contact tracing, outbreak investigation, and implementing TB control measures is crucial for preventing the spread of TB.</a:t>
            </a:r>
          </a:p>
          <a:p>
            <a:r>
              <a:rPr lang="en-US" sz="1200" kern="1200" dirty="0">
                <a:solidFill>
                  <a:schemeClr val="tx1"/>
                </a:solidFill>
                <a:effectLst/>
                <a:latin typeface="+mn-lt"/>
                <a:ea typeface="+mn-ea"/>
                <a:cs typeface="+mn-cs"/>
              </a:rPr>
              <a:t>Integrating these components provides a multidimensional approach to TB management, encompassing early detection, evidence-based treatment, ongoing research, and comprehensive support from various healthcare disciplines to improve patient outcomes and control the spread of TB.</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Research in Tuberculosis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Clinical Trials:</a:t>
            </a:r>
            <a:r>
              <a:rPr lang="en-US" sz="1200" kern="1200" dirty="0">
                <a:solidFill>
                  <a:schemeClr val="tx1"/>
                </a:solidFill>
                <a:effectLst/>
                <a:latin typeface="+mn-lt"/>
                <a:ea typeface="+mn-ea"/>
                <a:cs typeface="+mn-cs"/>
              </a:rPr>
              <a:t> Ongoing research into new anti-TB drugs, shorter treatment regimens, and vaccines is crucial for advancing TB treatment and prevention.</a:t>
            </a:r>
          </a:p>
          <a:p>
            <a:pPr lvl="0"/>
            <a:r>
              <a:rPr lang="en-US" sz="1200" b="1" kern="1200" dirty="0">
                <a:solidFill>
                  <a:schemeClr val="tx1"/>
                </a:solidFill>
                <a:effectLst/>
                <a:latin typeface="+mn-lt"/>
                <a:ea typeface="+mn-ea"/>
                <a:cs typeface="+mn-cs"/>
              </a:rPr>
              <a:t>Epidemiological Studies:</a:t>
            </a:r>
            <a:r>
              <a:rPr lang="en-US" sz="1200" kern="1200" dirty="0">
                <a:solidFill>
                  <a:schemeClr val="tx1"/>
                </a:solidFill>
                <a:effectLst/>
                <a:latin typeface="+mn-lt"/>
                <a:ea typeface="+mn-ea"/>
                <a:cs typeface="+mn-cs"/>
              </a:rPr>
              <a:t> Understanding the patterns of TB transmission, risk factors, and the impact of public health interventions is essential for controlling the disease.</a:t>
            </a:r>
          </a:p>
          <a:p>
            <a:r>
              <a:rPr lang="en-US" sz="1200" b="1" kern="1200" dirty="0">
                <a:solidFill>
                  <a:schemeClr val="tx1"/>
                </a:solidFill>
                <a:effectLst/>
                <a:latin typeface="+mn-lt"/>
                <a:ea typeface="+mn-ea"/>
                <a:cs typeface="+mn-cs"/>
              </a:rPr>
              <a:t>Operational Research:</a:t>
            </a:r>
            <a:r>
              <a:rPr lang="en-US" sz="1200" kern="1200" dirty="0">
                <a:solidFill>
                  <a:schemeClr val="tx1"/>
                </a:solidFill>
                <a:effectLst/>
                <a:latin typeface="+mn-lt"/>
                <a:ea typeface="+mn-ea"/>
                <a:cs typeface="+mn-cs"/>
              </a:rPr>
              <a:t> Investigating the effectiveness of TB control programs, diagnostic strategies, and treatment adherence models helps optimize resource utilization and patient </a:t>
            </a:r>
            <a:endParaRPr lang="en-US" dirty="0"/>
          </a:p>
        </p:txBody>
      </p:sp>
      <p:sp>
        <p:nvSpPr>
          <p:cNvPr id="4" name="Slide Number Placeholder 3"/>
          <p:cNvSpPr>
            <a:spLocks noGrp="1"/>
          </p:cNvSpPr>
          <p:nvPr>
            <p:ph type="sldNum" sz="quarter" idx="10"/>
          </p:nvPr>
        </p:nvSpPr>
        <p:spPr/>
        <p:txBody>
          <a:bodyPr/>
          <a:lstStyle/>
          <a:p>
            <a:fld id="{97F08FC3-464C-4A03-A92D-44380B36D28F}" type="slidenum">
              <a:rPr lang="en-US" smtClean="0"/>
              <a:t>45</a:t>
            </a:fld>
            <a:endParaRPr lang="en-US"/>
          </a:p>
        </p:txBody>
      </p:sp>
    </p:spTree>
    <p:extLst>
      <p:ext uri="{BB962C8B-B14F-4D97-AF65-F5344CB8AC3E}">
        <p14:creationId xmlns:p14="http://schemas.microsoft.com/office/powerpoint/2010/main" val="167735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Artificial Intelligence (AI) in Tuberculosis Management</a:t>
            </a:r>
            <a:endParaRPr lang="en-US" dirty="0">
              <a:solidFill>
                <a:srgbClr val="FF0000"/>
              </a:solidFill>
            </a:endParaRPr>
          </a:p>
          <a:p>
            <a:pPr lvl="0"/>
            <a:r>
              <a:rPr lang="en-US" b="1" dirty="0"/>
              <a:t>Diagnosis and Imaging:</a:t>
            </a:r>
            <a:r>
              <a:rPr lang="en-US" dirty="0"/>
              <a:t> AI algorithms can analyze chest X-rays and CT scans to identify patterns indicative of TB, aiding in faster and more accurate diagnosis.</a:t>
            </a:r>
          </a:p>
          <a:p>
            <a:pPr lvl="0"/>
            <a:r>
              <a:rPr lang="en-US" b="1" dirty="0"/>
              <a:t>Predictive Models:</a:t>
            </a:r>
            <a:r>
              <a:rPr lang="en-US" dirty="0"/>
              <a:t> AI can predict the likelihood of treatment success, drug resistance, and patient outcomes based on clinical data, genetic information, and treatment history.</a:t>
            </a:r>
          </a:p>
          <a:p>
            <a:pPr lvl="0"/>
            <a:r>
              <a:rPr lang="en-US" b="1" dirty="0"/>
              <a:t>Treatment Optimization:</a:t>
            </a:r>
            <a:r>
              <a:rPr lang="en-US" dirty="0"/>
              <a:t> AI systems can assist in selecting appropriate drug regimens based on resistance patterns and patient-specific factors, improving treatment efficacy and reducing the risk of drug resistance.</a:t>
            </a:r>
          </a:p>
          <a:p>
            <a:pPr lvl="0"/>
            <a:endParaRPr lang="en-GB" dirty="0"/>
          </a:p>
          <a:p>
            <a:r>
              <a:rPr lang="en-US" sz="1200" b="1" kern="1200" dirty="0">
                <a:solidFill>
                  <a:schemeClr val="tx1"/>
                </a:solidFill>
                <a:effectLst/>
                <a:latin typeface="+mn-lt"/>
                <a:ea typeface="+mn-ea"/>
                <a:cs typeface="+mn-cs"/>
              </a:rPr>
              <a:t>Family Medicine's Role in Tuberculosis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Early Detection and Management:</a:t>
            </a:r>
            <a:r>
              <a:rPr lang="en-US" sz="1200" kern="1200" dirty="0">
                <a:solidFill>
                  <a:schemeClr val="tx1"/>
                </a:solidFill>
                <a:effectLst/>
                <a:latin typeface="+mn-lt"/>
                <a:ea typeface="+mn-ea"/>
                <a:cs typeface="+mn-cs"/>
              </a:rPr>
              <a:t> Primary care physicians play a key role in identifying symptoms of TB, initiating diagnostic tests, and starting treatment in collaboration with TB specialists.</a:t>
            </a:r>
          </a:p>
          <a:p>
            <a:pPr lvl="0"/>
            <a:r>
              <a:rPr lang="en-US" sz="1200" b="1" kern="1200" dirty="0">
                <a:solidFill>
                  <a:schemeClr val="tx1"/>
                </a:solidFill>
                <a:effectLst/>
                <a:latin typeface="+mn-lt"/>
                <a:ea typeface="+mn-ea"/>
                <a:cs typeface="+mn-cs"/>
              </a:rPr>
              <a:t>Continuity of Care:</a:t>
            </a:r>
            <a:r>
              <a:rPr lang="en-US" sz="1200" kern="1200" dirty="0">
                <a:solidFill>
                  <a:schemeClr val="tx1"/>
                </a:solidFill>
                <a:effectLst/>
                <a:latin typeface="+mn-lt"/>
                <a:ea typeface="+mn-ea"/>
                <a:cs typeface="+mn-cs"/>
              </a:rPr>
              <a:t> Family practitioners monitor patients throughout the course of treatment, ensuring adherence to medication and managing side effects.</a:t>
            </a:r>
          </a:p>
          <a:p>
            <a:pPr lvl="0"/>
            <a:r>
              <a:rPr lang="en-US" sz="1200" b="1" kern="1200" dirty="0">
                <a:solidFill>
                  <a:schemeClr val="tx1"/>
                </a:solidFill>
                <a:effectLst/>
                <a:latin typeface="+mn-lt"/>
                <a:ea typeface="+mn-ea"/>
                <a:cs typeface="+mn-cs"/>
              </a:rPr>
              <a:t>Prevention and Public Health:</a:t>
            </a:r>
            <a:r>
              <a:rPr lang="en-US" sz="1200" kern="1200" dirty="0">
                <a:solidFill>
                  <a:schemeClr val="tx1"/>
                </a:solidFill>
                <a:effectLst/>
                <a:latin typeface="+mn-lt"/>
                <a:ea typeface="+mn-ea"/>
                <a:cs typeface="+mn-cs"/>
              </a:rPr>
              <a:t> They are involved in TB screening programs, contact tracing, and vaccination efforts (e.g., BCG vaccine) to prevent the spread of TB in the community.</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97F08FC3-464C-4A03-A92D-44380B36D28F}" type="slidenum">
              <a:rPr lang="en-US" smtClean="0"/>
              <a:t>46</a:t>
            </a:fld>
            <a:endParaRPr lang="en-US"/>
          </a:p>
        </p:txBody>
      </p:sp>
    </p:spTree>
    <p:extLst>
      <p:ext uri="{BB962C8B-B14F-4D97-AF65-F5344CB8AC3E}">
        <p14:creationId xmlns:p14="http://schemas.microsoft.com/office/powerpoint/2010/main" val="369185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27E761A-7EC1-4E45-BC08-FFE4D77CB2F1}"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92211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E761A-7EC1-4E45-BC08-FFE4D77CB2F1}"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154998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E761A-7EC1-4E45-BC08-FFE4D77CB2F1}"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369900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E761A-7EC1-4E45-BC08-FFE4D77CB2F1}"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326189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7E761A-7EC1-4E45-BC08-FFE4D77CB2F1}"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287742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7E761A-7EC1-4E45-BC08-FFE4D77CB2F1}" type="datetimeFigureOut">
              <a:rPr lang="en-US" smtClean="0"/>
              <a:t>10-Feb-25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51864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7E761A-7EC1-4E45-BC08-FFE4D77CB2F1}" type="datetimeFigureOut">
              <a:rPr lang="en-US" smtClean="0"/>
              <a:t>10-Feb-25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261854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7E761A-7EC1-4E45-BC08-FFE4D77CB2F1}" type="datetimeFigureOut">
              <a:rPr lang="en-US" smtClean="0"/>
              <a:t>10-Feb-25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2270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E761A-7EC1-4E45-BC08-FFE4D77CB2F1}" type="datetimeFigureOut">
              <a:rPr lang="en-US" smtClean="0"/>
              <a:t>10-Feb-25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30144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7E761A-7EC1-4E45-BC08-FFE4D77CB2F1}" type="datetimeFigureOut">
              <a:rPr lang="en-US" smtClean="0"/>
              <a:t>10-Feb-25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378560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7E761A-7EC1-4E45-BC08-FFE4D77CB2F1}" type="datetimeFigureOut">
              <a:rPr lang="en-US" smtClean="0"/>
              <a:t>10-Feb-25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C6E80-2D71-4622-B51F-D2D65AE066F8}" type="slidenum">
              <a:rPr lang="en-US" smtClean="0"/>
              <a:t>‹#›</a:t>
            </a:fld>
            <a:endParaRPr lang="en-US"/>
          </a:p>
        </p:txBody>
      </p:sp>
    </p:spTree>
    <p:extLst>
      <p:ext uri="{BB962C8B-B14F-4D97-AF65-F5344CB8AC3E}">
        <p14:creationId xmlns:p14="http://schemas.microsoft.com/office/powerpoint/2010/main" val="11910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7E761A-7EC1-4E45-BC08-FFE4D77CB2F1}" type="datetimeFigureOut">
              <a:rPr lang="en-US" smtClean="0"/>
              <a:t>10-Feb-25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BC6E80-2D71-4622-B51F-D2D65AE066F8}" type="slidenum">
              <a:rPr lang="en-US" smtClean="0"/>
              <a:t>‹#›</a:t>
            </a:fld>
            <a:endParaRPr lang="en-US"/>
          </a:p>
        </p:txBody>
      </p:sp>
    </p:spTree>
    <p:extLst>
      <p:ext uri="{BB962C8B-B14F-4D97-AF65-F5344CB8AC3E}">
        <p14:creationId xmlns:p14="http://schemas.microsoft.com/office/powerpoint/2010/main" val="42870931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0"/>
            <a:ext cx="5231186" cy="3329581"/>
          </a:xfrm>
        </p:spPr>
        <p:txBody>
          <a:bodyPr>
            <a:normAutofit/>
          </a:bodyPr>
          <a:lstStyle/>
          <a:p>
            <a:r>
              <a:rPr lang="en-GB" sz="6700"/>
              <a:t>Tuberculosis</a:t>
            </a:r>
            <a:endParaRPr lang="en-US" sz="6700"/>
          </a:p>
        </p:txBody>
      </p:sp>
      <p:sp>
        <p:nvSpPr>
          <p:cNvPr id="3" name="Subtitle 2"/>
          <p:cNvSpPr>
            <a:spLocks noGrp="1"/>
          </p:cNvSpPr>
          <p:nvPr>
            <p:ph type="subTitle" idx="1"/>
          </p:nvPr>
        </p:nvSpPr>
        <p:spPr>
          <a:xfrm>
            <a:off x="866216" y="4777380"/>
            <a:ext cx="5231183" cy="861420"/>
          </a:xfrm>
        </p:spPr>
        <p:txBody>
          <a:bodyPr>
            <a:normAutofit/>
          </a:bodyPr>
          <a:lstStyle/>
          <a:p>
            <a:r>
              <a:rPr lang="en-US" dirty="0">
                <a:solidFill>
                  <a:schemeClr val="tx1">
                    <a:lumMod val="85000"/>
                    <a:lumOff val="15000"/>
                  </a:schemeClr>
                </a:solidFill>
              </a:rPr>
              <a:t>Professor </a:t>
            </a:r>
            <a:r>
              <a:rPr lang="en-US" dirty="0" err="1">
                <a:solidFill>
                  <a:schemeClr val="tx1">
                    <a:lumMod val="85000"/>
                    <a:lumOff val="15000"/>
                  </a:schemeClr>
                </a:solidFill>
              </a:rPr>
              <a:t>muhamad</a:t>
            </a:r>
            <a:r>
              <a:rPr lang="en-US" dirty="0">
                <a:solidFill>
                  <a:schemeClr val="tx1">
                    <a:lumMod val="85000"/>
                    <a:lumOff val="15000"/>
                  </a:schemeClr>
                </a:solidFill>
              </a:rPr>
              <a:t> </a:t>
            </a:r>
            <a:r>
              <a:rPr lang="en-US" dirty="0" err="1">
                <a:solidFill>
                  <a:schemeClr val="tx1">
                    <a:lumMod val="85000"/>
                    <a:lumOff val="15000"/>
                  </a:schemeClr>
                </a:solidFill>
              </a:rPr>
              <a:t>khurram</a:t>
            </a:r>
            <a:endParaRPr lang="en-US" dirty="0">
              <a:solidFill>
                <a:schemeClr val="tx1">
                  <a:lumMod val="85000"/>
                  <a:lumOff val="15000"/>
                </a:schemeClr>
              </a:solidFill>
            </a:endParaRPr>
          </a:p>
          <a:p>
            <a:r>
              <a:rPr lang="en-US" sz="1400" dirty="0">
                <a:solidFill>
                  <a:schemeClr val="tx1">
                    <a:lumMod val="85000"/>
                    <a:lumOff val="15000"/>
                  </a:schemeClr>
                </a:solidFill>
              </a:rPr>
              <a:t>Head of department, Medical unit-2, </a:t>
            </a:r>
            <a:r>
              <a:rPr lang="en-US" sz="1400" dirty="0" err="1">
                <a:solidFill>
                  <a:schemeClr val="tx1">
                    <a:lumMod val="85000"/>
                    <a:lumOff val="15000"/>
                  </a:schemeClr>
                </a:solidFill>
              </a:rPr>
              <a:t>hfh</a:t>
            </a:r>
            <a:endParaRPr lang="en-US" sz="1400" dirty="0">
              <a:solidFill>
                <a:schemeClr val="tx1">
                  <a:lumMod val="85000"/>
                  <a:lumOff val="15000"/>
                </a:schemeClr>
              </a:solidFill>
            </a:endParaRPr>
          </a:p>
        </p:txBody>
      </p:sp>
    </p:spTree>
    <p:extLst>
      <p:ext uri="{BB962C8B-B14F-4D97-AF65-F5344CB8AC3E}">
        <p14:creationId xmlns:p14="http://schemas.microsoft.com/office/powerpoint/2010/main" val="195480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C91B-EC54-3A87-0B2D-8EF6F74F7FEB}"/>
              </a:ext>
            </a:extLst>
          </p:cNvPr>
          <p:cNvSpPr>
            <a:spLocks noGrp="1"/>
          </p:cNvSpPr>
          <p:nvPr>
            <p:ph type="title"/>
          </p:nvPr>
        </p:nvSpPr>
        <p:spPr>
          <a:xfrm>
            <a:off x="484583" y="452718"/>
            <a:ext cx="7053542" cy="1400530"/>
          </a:xfrm>
        </p:spPr>
        <p:txBody>
          <a:bodyPr>
            <a:normAutofit/>
          </a:bodyPr>
          <a:lstStyle/>
          <a:p>
            <a:r>
              <a:rPr kumimoji="0" lang="en-US" altLang="en-US" sz="3900" i="0" u="none" strike="noStrike" cap="none" normalizeH="0" baseline="0">
                <a:ln>
                  <a:noFill/>
                </a:ln>
                <a:effectLst/>
                <a:latin typeface="Calibri" panose="020F0502020204030204" pitchFamily="34" charset="0"/>
                <a:ea typeface="Calibri" panose="020F0502020204030204" pitchFamily="34" charset="0"/>
                <a:cs typeface="Arial" panose="020B0604020202020204" pitchFamily="34" charset="0"/>
              </a:rPr>
              <a:t>Global TB Statistics (2020–2024)</a:t>
            </a:r>
            <a:br>
              <a:rPr kumimoji="0" lang="en-US" altLang="en-US" sz="3900" b="0" i="0" u="none" strike="noStrike" cap="none" normalizeH="0" baseline="0">
                <a:ln>
                  <a:noFill/>
                </a:ln>
                <a:effectLst/>
                <a:latin typeface="Arial" panose="020B0604020202020204" pitchFamily="34" charset="0"/>
              </a:rPr>
            </a:br>
            <a:endParaRPr lang="en-US" sz="3900"/>
          </a:p>
        </p:txBody>
      </p:sp>
      <p:graphicFrame>
        <p:nvGraphicFramePr>
          <p:cNvPr id="4" name="Content Placeholder 3">
            <a:extLst>
              <a:ext uri="{FF2B5EF4-FFF2-40B4-BE49-F238E27FC236}">
                <a16:creationId xmlns:a16="http://schemas.microsoft.com/office/drawing/2014/main" id="{0AE88F72-BE6E-DF72-8BE1-33C7893952CC}"/>
              </a:ext>
            </a:extLst>
          </p:cNvPr>
          <p:cNvGraphicFramePr>
            <a:graphicFrameLocks noGrp="1"/>
          </p:cNvGraphicFramePr>
          <p:nvPr>
            <p:ph idx="1"/>
            <p:extLst>
              <p:ext uri="{D42A27DB-BD31-4B8C-83A1-F6EECF244321}">
                <p14:modId xmlns:p14="http://schemas.microsoft.com/office/powerpoint/2010/main" val="1487545011"/>
              </p:ext>
            </p:extLst>
          </p:nvPr>
        </p:nvGraphicFramePr>
        <p:xfrm>
          <a:off x="484582" y="1853248"/>
          <a:ext cx="7973617" cy="4395153"/>
        </p:xfrm>
        <a:graphic>
          <a:graphicData uri="http://schemas.openxmlformats.org/drawingml/2006/table">
            <a:tbl>
              <a:tblPr firstRow="1" firstCol="1" bandRow="1">
                <a:tableStyleId>{5940675A-B579-460E-94D1-54222C63F5DA}</a:tableStyleId>
              </a:tblPr>
              <a:tblGrid>
                <a:gridCol w="1629834">
                  <a:extLst>
                    <a:ext uri="{9D8B030D-6E8A-4147-A177-3AD203B41FA5}">
                      <a16:colId xmlns:a16="http://schemas.microsoft.com/office/drawing/2014/main" val="3184688886"/>
                    </a:ext>
                  </a:extLst>
                </a:gridCol>
                <a:gridCol w="2036164">
                  <a:extLst>
                    <a:ext uri="{9D8B030D-6E8A-4147-A177-3AD203B41FA5}">
                      <a16:colId xmlns:a16="http://schemas.microsoft.com/office/drawing/2014/main" val="3899946325"/>
                    </a:ext>
                  </a:extLst>
                </a:gridCol>
                <a:gridCol w="658119">
                  <a:extLst>
                    <a:ext uri="{9D8B030D-6E8A-4147-A177-3AD203B41FA5}">
                      <a16:colId xmlns:a16="http://schemas.microsoft.com/office/drawing/2014/main" val="1060092168"/>
                    </a:ext>
                  </a:extLst>
                </a:gridCol>
                <a:gridCol w="1707238">
                  <a:extLst>
                    <a:ext uri="{9D8B030D-6E8A-4147-A177-3AD203B41FA5}">
                      <a16:colId xmlns:a16="http://schemas.microsoft.com/office/drawing/2014/main" val="2514595095"/>
                    </a:ext>
                  </a:extLst>
                </a:gridCol>
                <a:gridCol w="658119">
                  <a:extLst>
                    <a:ext uri="{9D8B030D-6E8A-4147-A177-3AD203B41FA5}">
                      <a16:colId xmlns:a16="http://schemas.microsoft.com/office/drawing/2014/main" val="3388491789"/>
                    </a:ext>
                  </a:extLst>
                </a:gridCol>
                <a:gridCol w="1284143">
                  <a:extLst>
                    <a:ext uri="{9D8B030D-6E8A-4147-A177-3AD203B41FA5}">
                      <a16:colId xmlns:a16="http://schemas.microsoft.com/office/drawing/2014/main" val="2369178143"/>
                    </a:ext>
                  </a:extLst>
                </a:gridCol>
              </a:tblGrid>
              <a:tr h="588572">
                <a:tc>
                  <a:txBody>
                    <a:bodyPr/>
                    <a:lstStyle/>
                    <a:p>
                      <a:pPr marL="0" marR="0" algn="ctr">
                        <a:lnSpc>
                          <a:spcPct val="107000"/>
                        </a:lnSpc>
                        <a:spcAft>
                          <a:spcPts val="800"/>
                        </a:spcAft>
                      </a:pPr>
                      <a:r>
                        <a:rPr lang="en-US" sz="1300" b="1" kern="100" dirty="0">
                          <a:effectLst/>
                        </a:rPr>
                        <a:t>Metric</a:t>
                      </a:r>
                      <a:endParaRPr lang="en-US" sz="1300" b="1" kern="100" dirty="0">
                        <a:effectLst/>
                        <a:latin typeface="Calibri" panose="020F0502020204030204" pitchFamily="34" charset="0"/>
                        <a:ea typeface="Calibri" panose="020F0502020204030204" pitchFamily="34" charset="0"/>
                        <a:cs typeface="Arial" panose="020B0604020202020204" pitchFamily="34" charset="0"/>
                      </a:endParaRPr>
                    </a:p>
                  </a:txBody>
                  <a:tcPr marL="0" marR="7039" marT="7039" marB="7039" anchor="ctr"/>
                </a:tc>
                <a:tc>
                  <a:txBody>
                    <a:bodyPr/>
                    <a:lstStyle/>
                    <a:p>
                      <a:pPr marL="0" marR="0" algn="ctr">
                        <a:lnSpc>
                          <a:spcPct val="107000"/>
                        </a:lnSpc>
                        <a:spcAft>
                          <a:spcPts val="800"/>
                        </a:spcAft>
                      </a:pPr>
                      <a:r>
                        <a:rPr lang="en-US" sz="1300" b="1" kern="100" dirty="0">
                          <a:effectLst/>
                        </a:rPr>
                        <a:t>2020</a:t>
                      </a:r>
                      <a:endParaRPr lang="en-US" sz="1300" b="1" kern="100" dirty="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b="1" kern="100" dirty="0">
                          <a:effectLst/>
                        </a:rPr>
                        <a:t>2021</a:t>
                      </a:r>
                      <a:endParaRPr lang="en-US" sz="1300" b="1" kern="100" dirty="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b="1" kern="100" dirty="0">
                          <a:effectLst/>
                        </a:rPr>
                        <a:t>2022</a:t>
                      </a:r>
                      <a:endParaRPr lang="en-US" sz="1300" b="1" kern="100" dirty="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b="1" kern="100" dirty="0">
                          <a:effectLst/>
                        </a:rPr>
                        <a:t>2023</a:t>
                      </a:r>
                      <a:endParaRPr lang="en-US" sz="1300" b="1" kern="100" dirty="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b="1" kern="100" dirty="0">
                          <a:effectLst/>
                        </a:rPr>
                        <a:t>2024 (Projections)</a:t>
                      </a:r>
                      <a:endParaRPr lang="en-US" sz="1300" b="1" kern="100" dirty="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extLst>
                  <a:ext uri="{0D108BD9-81ED-4DB2-BD59-A6C34878D82A}">
                    <a16:rowId xmlns:a16="http://schemas.microsoft.com/office/drawing/2014/main" val="771437083"/>
                  </a:ext>
                </a:extLst>
              </a:tr>
              <a:tr h="588572">
                <a:tc>
                  <a:txBody>
                    <a:bodyPr/>
                    <a:lstStyle/>
                    <a:p>
                      <a:pPr marL="0" marR="0">
                        <a:lnSpc>
                          <a:spcPct val="107000"/>
                        </a:lnSpc>
                        <a:spcAft>
                          <a:spcPts val="800"/>
                        </a:spcAft>
                      </a:pPr>
                      <a:r>
                        <a:rPr lang="en-US" sz="1300" b="1" kern="100">
                          <a:effectLst/>
                        </a:rPr>
                        <a:t>Global TB Cases</a:t>
                      </a:r>
                      <a:endParaRPr lang="en-US"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7039" marT="7039" marB="7039" anchor="ctr"/>
                </a:tc>
                <a:tc>
                  <a:txBody>
                    <a:bodyPr/>
                    <a:lstStyle/>
                    <a:p>
                      <a:pPr marL="0" marR="0" algn="ctr">
                        <a:lnSpc>
                          <a:spcPct val="107000"/>
                        </a:lnSpc>
                        <a:spcAft>
                          <a:spcPts val="800"/>
                        </a:spcAft>
                      </a:pPr>
                      <a:r>
                        <a:rPr lang="en-US" sz="1300" kern="100">
                          <a:effectLst/>
                        </a:rPr>
                        <a:t>10.0 million</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10.1 million</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10.6 million</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10.6 million</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10.8 million</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extLst>
                  <a:ext uri="{0D108BD9-81ED-4DB2-BD59-A6C34878D82A}">
                    <a16:rowId xmlns:a16="http://schemas.microsoft.com/office/drawing/2014/main" val="3234403856"/>
                  </a:ext>
                </a:extLst>
              </a:tr>
              <a:tr h="313426">
                <a:tc gridSpan="6">
                  <a:txBody>
                    <a:bodyPr/>
                    <a:lstStyle/>
                    <a:p>
                      <a:pPr marL="0" marR="0">
                        <a:lnSpc>
                          <a:spcPct val="107000"/>
                        </a:lnSpc>
                        <a:spcAft>
                          <a:spcPts val="800"/>
                        </a:spcAft>
                      </a:pPr>
                      <a:r>
                        <a:rPr lang="en-US" sz="1300" b="1" kern="100">
                          <a:effectLst/>
                        </a:rPr>
                        <a:t>Regional Distribution</a:t>
                      </a:r>
                      <a:endParaRPr lang="en-US"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7039" marT="7039" marB="7039" anchor="ctr"/>
                </a:tc>
                <a:tc hMerge="1">
                  <a:txBody>
                    <a:bodyPr/>
                    <a:lstStyle/>
                    <a:p>
                      <a:pPr algn="ctr">
                        <a:lnSpc>
                          <a:spcPct val="107000"/>
                        </a:lnSpc>
                      </a:pPr>
                      <a:endParaRPr lang="en-US" sz="1800" kern="100">
                        <a:effectLst/>
                        <a:latin typeface="Calibri" panose="020F0502020204030204" pitchFamily="34" charset="0"/>
                        <a:cs typeface="Arial" panose="020B0604020202020204" pitchFamily="34" charset="0"/>
                      </a:endParaRPr>
                    </a:p>
                  </a:txBody>
                  <a:tcPr marL="9525" marR="9525" marT="9525" marB="9525" anchor="ctr"/>
                </a:tc>
                <a:tc hMerge="1">
                  <a:txBody>
                    <a:bodyPr/>
                    <a:lstStyle/>
                    <a:p>
                      <a:pPr algn="ctr">
                        <a:lnSpc>
                          <a:spcPct val="107000"/>
                        </a:lnSpc>
                      </a:pPr>
                      <a:endParaRPr lang="en-US" sz="1800" kern="100" dirty="0">
                        <a:effectLst/>
                        <a:latin typeface="Calibri" panose="020F0502020204030204" pitchFamily="34" charset="0"/>
                        <a:cs typeface="Arial" panose="020B0604020202020204" pitchFamily="34" charset="0"/>
                      </a:endParaRPr>
                    </a:p>
                  </a:txBody>
                  <a:tcPr marL="9525" marR="9525" marT="9525" marB="9525" anchor="ctr"/>
                </a:tc>
                <a:tc hMerge="1">
                  <a:txBody>
                    <a:bodyPr/>
                    <a:lstStyle/>
                    <a:p>
                      <a:pPr algn="ctr">
                        <a:lnSpc>
                          <a:spcPct val="107000"/>
                        </a:lnSpc>
                      </a:pPr>
                      <a:endParaRPr lang="en-US" sz="1800" kern="100">
                        <a:effectLst/>
                        <a:latin typeface="Calibri" panose="020F0502020204030204" pitchFamily="34" charset="0"/>
                        <a:cs typeface="Arial" panose="020B0604020202020204" pitchFamily="34" charset="0"/>
                      </a:endParaRPr>
                    </a:p>
                  </a:txBody>
                  <a:tcPr marL="9525" marR="9525" marT="9525" marB="9525" anchor="ctr"/>
                </a:tc>
                <a:tc hMerge="1">
                  <a:txBody>
                    <a:bodyPr/>
                    <a:lstStyle/>
                    <a:p>
                      <a:endParaRPr lang="en-US"/>
                    </a:p>
                  </a:txBody>
                  <a:tcPr/>
                </a:tc>
                <a:tc hMerge="1">
                  <a:txBody>
                    <a:bodyPr/>
                    <a:lstStyle/>
                    <a:p>
                      <a:pPr algn="ctr">
                        <a:lnSpc>
                          <a:spcPct val="107000"/>
                        </a:lnSpc>
                      </a:pPr>
                      <a:endParaRPr lang="en-US" sz="1800" kern="100" dirty="0">
                        <a:effectLst/>
                        <a:latin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516860407"/>
                  </a:ext>
                </a:extLst>
              </a:tr>
              <a:tr h="588572">
                <a:tc>
                  <a:txBody>
                    <a:bodyPr/>
                    <a:lstStyle/>
                    <a:p>
                      <a:pPr marL="0" marR="0">
                        <a:lnSpc>
                          <a:spcPct val="107000"/>
                        </a:lnSpc>
                        <a:spcAft>
                          <a:spcPts val="800"/>
                        </a:spcAft>
                      </a:pPr>
                      <a:r>
                        <a:rPr lang="en-US" sz="1300" b="1" kern="100">
                          <a:effectLst/>
                        </a:rPr>
                        <a:t>- WHO South-East Asia (%)</a:t>
                      </a:r>
                      <a:endParaRPr lang="en-US"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7039" marT="7039" marB="7039" anchor="ctr"/>
                </a:tc>
                <a:tc>
                  <a:txBody>
                    <a:bodyPr/>
                    <a:lstStyle/>
                    <a:p>
                      <a:pPr marL="0" marR="0" algn="ctr">
                        <a:lnSpc>
                          <a:spcPct val="107000"/>
                        </a:lnSpc>
                        <a:spcAft>
                          <a:spcPts val="800"/>
                        </a:spcAft>
                      </a:pPr>
                      <a:r>
                        <a:rPr lang="en-US" sz="1300" kern="100">
                          <a:effectLst/>
                        </a:rPr>
                        <a:t>43%</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44%</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45%</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46%</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46%</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extLst>
                  <a:ext uri="{0D108BD9-81ED-4DB2-BD59-A6C34878D82A}">
                    <a16:rowId xmlns:a16="http://schemas.microsoft.com/office/drawing/2014/main" val="3766678594"/>
                  </a:ext>
                </a:extLst>
              </a:tr>
              <a:tr h="313426">
                <a:tc>
                  <a:txBody>
                    <a:bodyPr/>
                    <a:lstStyle/>
                    <a:p>
                      <a:pPr marL="0" marR="0">
                        <a:lnSpc>
                          <a:spcPct val="107000"/>
                        </a:lnSpc>
                        <a:spcAft>
                          <a:spcPts val="800"/>
                        </a:spcAft>
                      </a:pPr>
                      <a:r>
                        <a:rPr lang="en-US" sz="1300" b="1" kern="100">
                          <a:effectLst/>
                        </a:rPr>
                        <a:t>- WHO Africa (%)</a:t>
                      </a:r>
                      <a:endParaRPr lang="en-US"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7039" marT="7039" marB="7039" anchor="ctr"/>
                </a:tc>
                <a:tc>
                  <a:txBody>
                    <a:bodyPr/>
                    <a:lstStyle/>
                    <a:p>
                      <a:pPr marL="0" marR="0" algn="ctr">
                        <a:lnSpc>
                          <a:spcPct val="107000"/>
                        </a:lnSpc>
                        <a:spcAft>
                          <a:spcPts val="800"/>
                        </a:spcAft>
                      </a:pPr>
                      <a:r>
                        <a:rPr lang="en-US" sz="1300" kern="100">
                          <a:effectLst/>
                        </a:rPr>
                        <a:t>25%</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24%</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23%</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23%</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23%</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extLst>
                  <a:ext uri="{0D108BD9-81ED-4DB2-BD59-A6C34878D82A}">
                    <a16:rowId xmlns:a16="http://schemas.microsoft.com/office/drawing/2014/main" val="764343228"/>
                  </a:ext>
                </a:extLst>
              </a:tr>
              <a:tr h="588572">
                <a:tc>
                  <a:txBody>
                    <a:bodyPr/>
                    <a:lstStyle/>
                    <a:p>
                      <a:pPr marL="0" marR="0">
                        <a:lnSpc>
                          <a:spcPct val="107000"/>
                        </a:lnSpc>
                        <a:spcAft>
                          <a:spcPts val="800"/>
                        </a:spcAft>
                      </a:pPr>
                      <a:r>
                        <a:rPr lang="en-US" sz="1300" b="1" kern="100">
                          <a:effectLst/>
                        </a:rPr>
                        <a:t>- WHO Western Pacific (%)</a:t>
                      </a:r>
                      <a:endParaRPr lang="en-US"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7039" marT="7039" marB="7039" anchor="ctr"/>
                </a:tc>
                <a:tc>
                  <a:txBody>
                    <a:bodyPr/>
                    <a:lstStyle/>
                    <a:p>
                      <a:pPr marL="0" marR="0" algn="ctr">
                        <a:lnSpc>
                          <a:spcPct val="107000"/>
                        </a:lnSpc>
                        <a:spcAft>
                          <a:spcPts val="800"/>
                        </a:spcAft>
                      </a:pPr>
                      <a:r>
                        <a:rPr lang="en-US" sz="1300" kern="100">
                          <a:effectLst/>
                        </a:rPr>
                        <a:t>18%</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18%</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18%</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18%</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18%</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extLst>
                  <a:ext uri="{0D108BD9-81ED-4DB2-BD59-A6C34878D82A}">
                    <a16:rowId xmlns:a16="http://schemas.microsoft.com/office/drawing/2014/main" val="326622137"/>
                  </a:ext>
                </a:extLst>
              </a:tr>
              <a:tr h="1414013">
                <a:tc>
                  <a:txBody>
                    <a:bodyPr/>
                    <a:lstStyle/>
                    <a:p>
                      <a:pPr marL="0" marR="0">
                        <a:lnSpc>
                          <a:spcPct val="107000"/>
                        </a:lnSpc>
                        <a:spcAft>
                          <a:spcPts val="800"/>
                        </a:spcAft>
                      </a:pPr>
                      <a:r>
                        <a:rPr lang="en-US" sz="1300" b="1" kern="100">
                          <a:effectLst/>
                        </a:rPr>
                        <a:t>Top 8 High-Burden Countries</a:t>
                      </a:r>
                      <a:endParaRPr lang="en-US"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7039" marT="7039" marB="7039" anchor="ctr"/>
                </a:tc>
                <a:tc>
                  <a:txBody>
                    <a:bodyPr/>
                    <a:lstStyle/>
                    <a:p>
                      <a:pPr marL="0" marR="0" algn="ctr">
                        <a:lnSpc>
                          <a:spcPct val="107000"/>
                        </a:lnSpc>
                        <a:spcAft>
                          <a:spcPts val="800"/>
                        </a:spcAft>
                      </a:pPr>
                      <a:r>
                        <a:rPr lang="en-US" sz="1300" kern="100">
                          <a:effectLst/>
                        </a:rPr>
                        <a:t>India, China, Indonesia, Philippines, Pakistan, Nigeria, Bangladesh, South Africa</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Same as 2020</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India, Indonesia, China, Philippines, Pakistan, Nigeria, Bangladesh, D.R. Congo</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a:effectLst/>
                        </a:rPr>
                        <a:t>Same as 2022</a:t>
                      </a:r>
                      <a:endParaRPr lang="en-US" sz="1300" kern="10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tc>
                  <a:txBody>
                    <a:bodyPr/>
                    <a:lstStyle/>
                    <a:p>
                      <a:pPr marL="0" marR="0" algn="ctr">
                        <a:lnSpc>
                          <a:spcPct val="107000"/>
                        </a:lnSpc>
                        <a:spcAft>
                          <a:spcPts val="800"/>
                        </a:spcAft>
                      </a:pPr>
                      <a:r>
                        <a:rPr lang="en-US" sz="1300" kern="100" dirty="0">
                          <a:effectLst/>
                        </a:rPr>
                        <a:t>Same as 2023</a:t>
                      </a:r>
                      <a:endParaRPr lang="en-US" sz="1300" kern="100" dirty="0">
                        <a:effectLst/>
                        <a:latin typeface="Calibri" panose="020F0502020204030204" pitchFamily="34" charset="0"/>
                        <a:ea typeface="Calibri" panose="020F0502020204030204" pitchFamily="34" charset="0"/>
                        <a:cs typeface="Arial" panose="020B0604020202020204" pitchFamily="34" charset="0"/>
                      </a:endParaRPr>
                    </a:p>
                  </a:txBody>
                  <a:tcPr marL="7039" marR="7039" marT="7039" marB="7039" anchor="ctr"/>
                </a:tc>
                <a:extLst>
                  <a:ext uri="{0D108BD9-81ED-4DB2-BD59-A6C34878D82A}">
                    <a16:rowId xmlns:a16="http://schemas.microsoft.com/office/drawing/2014/main" val="3733818886"/>
                  </a:ext>
                </a:extLst>
              </a:tr>
            </a:tbl>
          </a:graphicData>
        </a:graphic>
      </p:graphicFrame>
    </p:spTree>
    <p:extLst>
      <p:ext uri="{BB962C8B-B14F-4D97-AF65-F5344CB8AC3E}">
        <p14:creationId xmlns:p14="http://schemas.microsoft.com/office/powerpoint/2010/main" val="132658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E1E6-9E0F-CD81-EFFC-196FE73DE88C}"/>
              </a:ext>
            </a:extLst>
          </p:cNvPr>
          <p:cNvSpPr>
            <a:spLocks noGrp="1"/>
          </p:cNvSpPr>
          <p:nvPr>
            <p:ph type="title"/>
          </p:nvPr>
        </p:nvSpPr>
        <p:spPr>
          <a:xfrm>
            <a:off x="484583" y="452718"/>
            <a:ext cx="7053542" cy="1400530"/>
          </a:xfrm>
        </p:spPr>
        <p:txBody>
          <a:bodyPr>
            <a:normAutofit/>
          </a:bodyPr>
          <a:lstStyle/>
          <a:p>
            <a:r>
              <a:rPr lang="en-US" b="1" dirty="0"/>
              <a:t>Pakistan</a:t>
            </a:r>
          </a:p>
        </p:txBody>
      </p:sp>
      <p:graphicFrame>
        <p:nvGraphicFramePr>
          <p:cNvPr id="4" name="Content Placeholder 3">
            <a:extLst>
              <a:ext uri="{FF2B5EF4-FFF2-40B4-BE49-F238E27FC236}">
                <a16:creationId xmlns:a16="http://schemas.microsoft.com/office/drawing/2014/main" id="{E892AF3B-668C-6A13-EA8E-496E58737B2F}"/>
              </a:ext>
            </a:extLst>
          </p:cNvPr>
          <p:cNvGraphicFramePr>
            <a:graphicFrameLocks noGrp="1"/>
          </p:cNvGraphicFramePr>
          <p:nvPr>
            <p:ph idx="1"/>
            <p:extLst>
              <p:ext uri="{D42A27DB-BD31-4B8C-83A1-F6EECF244321}">
                <p14:modId xmlns:p14="http://schemas.microsoft.com/office/powerpoint/2010/main" val="319078339"/>
              </p:ext>
            </p:extLst>
          </p:nvPr>
        </p:nvGraphicFramePr>
        <p:xfrm>
          <a:off x="484583" y="1853248"/>
          <a:ext cx="7973619" cy="4014153"/>
        </p:xfrm>
        <a:graphic>
          <a:graphicData uri="http://schemas.openxmlformats.org/drawingml/2006/table">
            <a:tbl>
              <a:tblPr firstRow="1" firstCol="1" bandRow="1">
                <a:tableStyleId>{5940675A-B579-460E-94D1-54222C63F5DA}</a:tableStyleId>
              </a:tblPr>
              <a:tblGrid>
                <a:gridCol w="1206669">
                  <a:extLst>
                    <a:ext uri="{9D8B030D-6E8A-4147-A177-3AD203B41FA5}">
                      <a16:colId xmlns:a16="http://schemas.microsoft.com/office/drawing/2014/main" val="3767871380"/>
                    </a:ext>
                  </a:extLst>
                </a:gridCol>
                <a:gridCol w="1353390">
                  <a:extLst>
                    <a:ext uri="{9D8B030D-6E8A-4147-A177-3AD203B41FA5}">
                      <a16:colId xmlns:a16="http://schemas.microsoft.com/office/drawing/2014/main" val="1204995519"/>
                    </a:ext>
                  </a:extLst>
                </a:gridCol>
                <a:gridCol w="1353390">
                  <a:extLst>
                    <a:ext uri="{9D8B030D-6E8A-4147-A177-3AD203B41FA5}">
                      <a16:colId xmlns:a16="http://schemas.microsoft.com/office/drawing/2014/main" val="1883407530"/>
                    </a:ext>
                  </a:extLst>
                </a:gridCol>
                <a:gridCol w="1353390">
                  <a:extLst>
                    <a:ext uri="{9D8B030D-6E8A-4147-A177-3AD203B41FA5}">
                      <a16:colId xmlns:a16="http://schemas.microsoft.com/office/drawing/2014/main" val="2678485186"/>
                    </a:ext>
                  </a:extLst>
                </a:gridCol>
                <a:gridCol w="1353390">
                  <a:extLst>
                    <a:ext uri="{9D8B030D-6E8A-4147-A177-3AD203B41FA5}">
                      <a16:colId xmlns:a16="http://schemas.microsoft.com/office/drawing/2014/main" val="2609951866"/>
                    </a:ext>
                  </a:extLst>
                </a:gridCol>
                <a:gridCol w="1353390">
                  <a:extLst>
                    <a:ext uri="{9D8B030D-6E8A-4147-A177-3AD203B41FA5}">
                      <a16:colId xmlns:a16="http://schemas.microsoft.com/office/drawing/2014/main" val="516180822"/>
                    </a:ext>
                  </a:extLst>
                </a:gridCol>
              </a:tblGrid>
              <a:tr h="816568">
                <a:tc gridSpan="6">
                  <a:txBody>
                    <a:bodyPr/>
                    <a:lstStyle/>
                    <a:p>
                      <a:pPr marL="0" marR="0" algn="ctr">
                        <a:lnSpc>
                          <a:spcPct val="107000"/>
                        </a:lnSpc>
                        <a:spcAft>
                          <a:spcPts val="800"/>
                        </a:spcAft>
                      </a:pPr>
                      <a:r>
                        <a:rPr lang="en-US" sz="2000" b="1" kern="100" dirty="0">
                          <a:effectLst/>
                        </a:rPr>
                        <a:t>Pakistan-Specific Data</a:t>
                      </a: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0" marR="6487" marT="7955" marB="7955" anchor="ctr"/>
                </a:tc>
                <a:tc hMerge="1">
                  <a:txBody>
                    <a:bodyPr/>
                    <a:lstStyle/>
                    <a:p>
                      <a:pPr>
                        <a:lnSpc>
                          <a:spcPct val="107000"/>
                        </a:lnSpc>
                      </a:pPr>
                      <a:endParaRPr lang="en-US" sz="1100" kern="100" dirty="0">
                        <a:effectLst/>
                        <a:latin typeface="Calibri" panose="020F0502020204030204" pitchFamily="34" charset="0"/>
                        <a:cs typeface="Arial" panose="020B0604020202020204" pitchFamily="34" charset="0"/>
                      </a:endParaRPr>
                    </a:p>
                  </a:txBody>
                  <a:tcPr marL="9525" marR="9525" marT="9525" marB="9525" anchor="ctr"/>
                </a:tc>
                <a:tc hMerge="1">
                  <a:txBody>
                    <a:bodyPr/>
                    <a:lstStyle/>
                    <a:p>
                      <a:pPr>
                        <a:lnSpc>
                          <a:spcPct val="107000"/>
                        </a:lnSpc>
                      </a:pPr>
                      <a:endParaRPr lang="en-US" sz="1100" kern="100" dirty="0">
                        <a:effectLst/>
                        <a:latin typeface="Calibri" panose="020F0502020204030204" pitchFamily="34" charset="0"/>
                        <a:cs typeface="Arial" panose="020B0604020202020204" pitchFamily="34" charset="0"/>
                      </a:endParaRPr>
                    </a:p>
                  </a:txBody>
                  <a:tcPr marL="9525" marR="9525" marT="9525" marB="9525" anchor="ctr"/>
                </a:tc>
                <a:tc hMerge="1">
                  <a:txBody>
                    <a:bodyPr/>
                    <a:lstStyle/>
                    <a:p>
                      <a:pPr>
                        <a:lnSpc>
                          <a:spcPct val="107000"/>
                        </a:lnSpc>
                      </a:pPr>
                      <a:endParaRPr lang="en-US" sz="1100" kern="100" dirty="0">
                        <a:effectLst/>
                        <a:latin typeface="Calibri" panose="020F0502020204030204" pitchFamily="34" charset="0"/>
                        <a:cs typeface="Arial" panose="020B0604020202020204" pitchFamily="34" charset="0"/>
                      </a:endParaRPr>
                    </a:p>
                  </a:txBody>
                  <a:tcPr marL="9525" marR="9525" marT="9525" marB="9525" anchor="ctr"/>
                </a:tc>
                <a:tc hMerge="1">
                  <a:txBody>
                    <a:bodyPr/>
                    <a:lstStyle/>
                    <a:p>
                      <a:pPr>
                        <a:lnSpc>
                          <a:spcPct val="107000"/>
                        </a:lnSpc>
                      </a:pPr>
                      <a:endParaRPr lang="en-US" sz="1100" kern="100" dirty="0">
                        <a:effectLst/>
                        <a:latin typeface="Calibri" panose="020F0502020204030204" pitchFamily="34" charset="0"/>
                        <a:cs typeface="Arial" panose="020B0604020202020204" pitchFamily="34" charset="0"/>
                      </a:endParaRPr>
                    </a:p>
                  </a:txBody>
                  <a:tcPr marL="9525" marR="9525" marT="9525" marB="9525" anchor="ctr"/>
                </a:tc>
                <a:tc hMerge="1">
                  <a:txBody>
                    <a:bodyPr/>
                    <a:lstStyle/>
                    <a:p>
                      <a:pPr>
                        <a:lnSpc>
                          <a:spcPct val="107000"/>
                        </a:lnSpc>
                      </a:pPr>
                      <a:endParaRPr lang="en-US" sz="1100" kern="100" dirty="0">
                        <a:effectLst/>
                        <a:latin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284932456"/>
                  </a:ext>
                </a:extLst>
              </a:tr>
              <a:tr h="1564449">
                <a:tc>
                  <a:txBody>
                    <a:bodyPr/>
                    <a:lstStyle/>
                    <a:p>
                      <a:pPr marL="0" marR="0">
                        <a:lnSpc>
                          <a:spcPct val="107000"/>
                        </a:lnSpc>
                        <a:spcAft>
                          <a:spcPts val="800"/>
                        </a:spcAft>
                      </a:pPr>
                      <a:r>
                        <a:rPr lang="en-US" sz="2000" b="1" kern="100">
                          <a:effectLst/>
                        </a:rPr>
                        <a:t>New TB Cases</a:t>
                      </a:r>
                      <a:endParaRPr lang="en-US"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6487" marT="7955" marB="7955" anchor="ctr"/>
                </a:tc>
                <a:tc>
                  <a:txBody>
                    <a:bodyPr/>
                    <a:lstStyle/>
                    <a:p>
                      <a:pPr marL="0" marR="0">
                        <a:lnSpc>
                          <a:spcPct val="107000"/>
                        </a:lnSpc>
                        <a:spcAft>
                          <a:spcPts val="800"/>
                        </a:spcAft>
                      </a:pPr>
                      <a:r>
                        <a:rPr lang="en-US" sz="2000" kern="100" dirty="0">
                          <a:effectLst/>
                        </a:rPr>
                        <a:t>~525,000</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~570,000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~610,000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~623,000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~640,000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extLst>
                  <a:ext uri="{0D108BD9-81ED-4DB2-BD59-A6C34878D82A}">
                    <a16:rowId xmlns:a16="http://schemas.microsoft.com/office/drawing/2014/main" val="3110169321"/>
                  </a:ext>
                </a:extLst>
              </a:tr>
              <a:tr h="816568">
                <a:tc>
                  <a:txBody>
                    <a:bodyPr/>
                    <a:lstStyle/>
                    <a:p>
                      <a:pPr marL="0" marR="0">
                        <a:lnSpc>
                          <a:spcPct val="107000"/>
                        </a:lnSpc>
                        <a:spcAft>
                          <a:spcPts val="800"/>
                        </a:spcAft>
                      </a:pPr>
                      <a:r>
                        <a:rPr lang="en-US" sz="2000" b="1" kern="100">
                          <a:effectLst/>
                        </a:rPr>
                        <a:t>Deaths</a:t>
                      </a:r>
                      <a:endParaRPr lang="en-US"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6487" marT="7955" marB="7955" anchor="ctr"/>
                </a:tc>
                <a:tc>
                  <a:txBody>
                    <a:bodyPr/>
                    <a:lstStyle/>
                    <a:p>
                      <a:pPr marL="0" marR="0">
                        <a:lnSpc>
                          <a:spcPct val="107000"/>
                        </a:lnSpc>
                        <a:spcAft>
                          <a:spcPts val="800"/>
                        </a:spcAft>
                      </a:pPr>
                      <a:r>
                        <a:rPr lang="en-US" sz="2000" kern="100">
                          <a:effectLst/>
                        </a:rPr>
                        <a:t>~48,000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~49,000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dirty="0">
                          <a:effectLst/>
                        </a:rPr>
                        <a:t>~47,000</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~47,000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~45,000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extLst>
                  <a:ext uri="{0D108BD9-81ED-4DB2-BD59-A6C34878D82A}">
                    <a16:rowId xmlns:a16="http://schemas.microsoft.com/office/drawing/2014/main" val="2400540207"/>
                  </a:ext>
                </a:extLst>
              </a:tr>
              <a:tr h="816568">
                <a:tc>
                  <a:txBody>
                    <a:bodyPr/>
                    <a:lstStyle/>
                    <a:p>
                      <a:pPr marL="0" marR="0">
                        <a:lnSpc>
                          <a:spcPct val="107000"/>
                        </a:lnSpc>
                        <a:spcAft>
                          <a:spcPts val="800"/>
                        </a:spcAft>
                      </a:pPr>
                      <a:r>
                        <a:rPr lang="en-US" sz="2000" b="1" kern="100">
                          <a:effectLst/>
                        </a:rPr>
                        <a:t>DR-TB</a:t>
                      </a:r>
                      <a:endParaRPr lang="en-US"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6487" marT="7955" marB="7955" anchor="ctr"/>
                </a:tc>
                <a:tc>
                  <a:txBody>
                    <a:bodyPr/>
                    <a:lstStyle/>
                    <a:p>
                      <a:pPr marL="0" marR="0">
                        <a:lnSpc>
                          <a:spcPct val="107000"/>
                        </a:lnSpc>
                        <a:spcAft>
                          <a:spcPts val="800"/>
                        </a:spcAft>
                      </a:pPr>
                      <a:r>
                        <a:rPr lang="en-US" sz="2000" kern="100">
                          <a:effectLst/>
                        </a:rPr>
                        <a:t>~14,000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~14,500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~15,000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a:effectLst/>
                        </a:rPr>
                        <a:t>~15,000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tc>
                  <a:txBody>
                    <a:bodyPr/>
                    <a:lstStyle/>
                    <a:p>
                      <a:pPr marL="0" marR="0">
                        <a:lnSpc>
                          <a:spcPct val="107000"/>
                        </a:lnSpc>
                        <a:spcAft>
                          <a:spcPts val="800"/>
                        </a:spcAft>
                      </a:pPr>
                      <a:r>
                        <a:rPr lang="en-US" sz="2000" kern="100" dirty="0">
                          <a:effectLst/>
                        </a:rPr>
                        <a:t>~16,000</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7955" marB="7955" anchor="ctr"/>
                </a:tc>
                <a:extLst>
                  <a:ext uri="{0D108BD9-81ED-4DB2-BD59-A6C34878D82A}">
                    <a16:rowId xmlns:a16="http://schemas.microsoft.com/office/drawing/2014/main" val="3967719820"/>
                  </a:ext>
                </a:extLst>
              </a:tr>
            </a:tbl>
          </a:graphicData>
        </a:graphic>
      </p:graphicFrame>
    </p:spTree>
    <p:extLst>
      <p:ext uri="{BB962C8B-B14F-4D97-AF65-F5344CB8AC3E}">
        <p14:creationId xmlns:p14="http://schemas.microsoft.com/office/powerpoint/2010/main" val="425844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C1E96-F28F-25EF-41F3-81D3F21DB97A}"/>
              </a:ext>
            </a:extLst>
          </p:cNvPr>
          <p:cNvSpPr>
            <a:spLocks noGrp="1"/>
          </p:cNvSpPr>
          <p:nvPr>
            <p:ph idx="1"/>
          </p:nvPr>
        </p:nvSpPr>
        <p:spPr/>
        <p:txBody>
          <a:bodyPr/>
          <a:lstStyle/>
          <a:p>
            <a:r>
              <a:rPr lang="en-US" i="0" dirty="0">
                <a:effectLst/>
                <a:latin typeface="Inter"/>
              </a:rPr>
              <a:t>Pakistan ranks fifth globally in terms of absolute TB cases, reflecting persistent challenges such as delayed diagnosis, limited healthcare access, and high population density. In 2022, Pakistan reported approximately 623,000 new TB cases, with an estimated 47,000 deaths annually, underscoring the urgent need for enhanced prevention and treatment programs.</a:t>
            </a:r>
            <a:endParaRPr lang="en-US" dirty="0"/>
          </a:p>
        </p:txBody>
      </p:sp>
    </p:spTree>
    <p:extLst>
      <p:ext uri="{BB962C8B-B14F-4D97-AF65-F5344CB8AC3E}">
        <p14:creationId xmlns:p14="http://schemas.microsoft.com/office/powerpoint/2010/main" val="241729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Mycobacterium Tuberculosis</a:t>
            </a:r>
          </a:p>
        </p:txBody>
      </p:sp>
      <p:sp>
        <p:nvSpPr>
          <p:cNvPr id="3" name="Content Placeholder 2"/>
          <p:cNvSpPr>
            <a:spLocks noGrp="1"/>
          </p:cNvSpPr>
          <p:nvPr>
            <p:ph idx="1"/>
          </p:nvPr>
        </p:nvSpPr>
        <p:spPr/>
        <p:txBody>
          <a:bodyPr>
            <a:normAutofit/>
          </a:bodyPr>
          <a:lstStyle/>
          <a:p>
            <a:r>
              <a:rPr lang="en-GB" dirty="0"/>
              <a:t>Human is only a known reservoir.</a:t>
            </a:r>
          </a:p>
          <a:p>
            <a:r>
              <a:rPr lang="en-GB" dirty="0"/>
              <a:t>Usually found in the lungs but can also live in any part of the body.</a:t>
            </a:r>
          </a:p>
          <a:p>
            <a:r>
              <a:rPr lang="en-GB" dirty="0"/>
              <a:t>They may be obligate pathogen, facultative or opportunistic pathogens, or free living.</a:t>
            </a:r>
          </a:p>
          <a:p>
            <a:r>
              <a:rPr lang="en-GB" dirty="0"/>
              <a:t>Usually infect the mono-nuclear phagocytes.</a:t>
            </a:r>
          </a:p>
          <a:p>
            <a:r>
              <a:rPr lang="en-GB" dirty="0"/>
              <a:t>Can survive for weeks in the dust, on carpets or clothes, for months in sputum.</a:t>
            </a:r>
          </a:p>
          <a:p>
            <a:r>
              <a:rPr lang="en-GB" dirty="0"/>
              <a:t>They are also found in soil and water.</a:t>
            </a:r>
            <a:endParaRPr lang="en-US" dirty="0"/>
          </a:p>
        </p:txBody>
      </p:sp>
    </p:spTree>
    <p:extLst>
      <p:ext uri="{BB962C8B-B14F-4D97-AF65-F5344CB8AC3E}">
        <p14:creationId xmlns:p14="http://schemas.microsoft.com/office/powerpoint/2010/main" val="374593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MTB Characteristics</a:t>
            </a:r>
            <a:endParaRPr lang="en-US" b="1" dirty="0"/>
          </a:p>
        </p:txBody>
      </p:sp>
      <p:sp>
        <p:nvSpPr>
          <p:cNvPr id="3" name="Content Placeholder 2"/>
          <p:cNvSpPr>
            <a:spLocks noGrp="1"/>
          </p:cNvSpPr>
          <p:nvPr>
            <p:ph sz="half" idx="1"/>
          </p:nvPr>
        </p:nvSpPr>
        <p:spPr/>
        <p:txBody>
          <a:bodyPr>
            <a:normAutofit/>
          </a:bodyPr>
          <a:lstStyle/>
          <a:p>
            <a:r>
              <a:rPr lang="en-GB" dirty="0"/>
              <a:t>Straight or slightly curved thin rod-shaped bacilli.</a:t>
            </a:r>
          </a:p>
          <a:p>
            <a:r>
              <a:rPr lang="en-GB" dirty="0"/>
              <a:t>Non-</a:t>
            </a:r>
            <a:r>
              <a:rPr lang="en-GB" dirty="0" err="1"/>
              <a:t>sporing</a:t>
            </a:r>
            <a:r>
              <a:rPr lang="en-GB" dirty="0"/>
              <a:t>, non-motile, non-capsulated bacteria.</a:t>
            </a:r>
          </a:p>
          <a:p>
            <a:r>
              <a:rPr lang="en-GB" dirty="0"/>
              <a:t>Acid-fast bacilli, neither gram +</a:t>
            </a:r>
            <a:r>
              <a:rPr lang="en-GB" dirty="0" err="1"/>
              <a:t>ve</a:t>
            </a:r>
            <a:r>
              <a:rPr lang="en-GB" dirty="0"/>
              <a:t> nor gram –</a:t>
            </a:r>
            <a:r>
              <a:rPr lang="en-GB" dirty="0" err="1"/>
              <a:t>ve</a:t>
            </a:r>
            <a:r>
              <a:rPr lang="en-GB" dirty="0"/>
              <a:t>.</a:t>
            </a:r>
          </a:p>
          <a:p>
            <a:r>
              <a:rPr lang="en-GB" dirty="0"/>
              <a:t>During acid-fast stain, they appear bright red to intensive purple with green/blue background.</a:t>
            </a:r>
          </a:p>
          <a:p>
            <a:r>
              <a:rPr lang="en-GB" dirty="0"/>
              <a:t>They measure 0.5 µm x 3 µm.</a:t>
            </a:r>
          </a:p>
          <a:p>
            <a:r>
              <a:rPr lang="en-GB" dirty="0"/>
              <a:t>Capable of intracellular growth.</a:t>
            </a:r>
            <a:endParaRPr lang="en-US" dirty="0"/>
          </a:p>
        </p:txBody>
      </p:sp>
      <p:sp>
        <p:nvSpPr>
          <p:cNvPr id="5" name="Content Placeholder 4"/>
          <p:cNvSpPr>
            <a:spLocks noGrp="1"/>
          </p:cNvSpPr>
          <p:nvPr>
            <p:ph sz="half" idx="2"/>
          </p:nvPr>
        </p:nvSpPr>
        <p:spPr/>
        <p:txBody>
          <a:bodyPr>
            <a:normAutofit/>
          </a:bodyPr>
          <a:lstStyle/>
          <a:p>
            <a:r>
              <a:rPr lang="en-US" dirty="0" err="1"/>
              <a:t>Mycolic</a:t>
            </a:r>
            <a:r>
              <a:rPr lang="en-US" dirty="0"/>
              <a:t> acid and </a:t>
            </a:r>
            <a:r>
              <a:rPr lang="en-US" dirty="0" err="1"/>
              <a:t>Lipoarabinomannan</a:t>
            </a:r>
            <a:r>
              <a:rPr lang="en-US" dirty="0"/>
              <a:t> (LAM)</a:t>
            </a:r>
          </a:p>
          <a:p>
            <a:r>
              <a:rPr lang="en-US" dirty="0"/>
              <a:t>ESX 1 secretion system</a:t>
            </a:r>
          </a:p>
          <a:p>
            <a:r>
              <a:rPr lang="en-US" dirty="0" err="1"/>
              <a:t>Phagosome</a:t>
            </a:r>
            <a:r>
              <a:rPr lang="en-US" dirty="0"/>
              <a:t> maturation factors</a:t>
            </a:r>
          </a:p>
          <a:p>
            <a:endParaRPr lang="en-US" dirty="0"/>
          </a:p>
        </p:txBody>
      </p:sp>
    </p:spTree>
    <p:extLst>
      <p:ext uri="{BB962C8B-B14F-4D97-AF65-F5344CB8AC3E}">
        <p14:creationId xmlns:p14="http://schemas.microsoft.com/office/powerpoint/2010/main" val="204157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b="1" i="0" u="none" strike="noStrike" cap="none" normalizeH="0" baseline="0" dirty="0">
                <a:ln>
                  <a:noFill/>
                </a:ln>
                <a:solidFill>
                  <a:schemeClr val="tx1"/>
                </a:solidFill>
                <a:effectLst/>
                <a:cs typeface="Arial" pitchFamily="34" charset="0"/>
              </a:rPr>
              <a:t>Natural history</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GB" dirty="0"/>
              <a:t>Inhalation of aerosolized droplets containing </a:t>
            </a:r>
            <a:r>
              <a:rPr lang="en-GB" i="1" dirty="0" err="1"/>
              <a:t>M.tuberculosis</a:t>
            </a:r>
            <a:r>
              <a:rPr lang="en-GB" i="1" dirty="0"/>
              <a:t> </a:t>
            </a:r>
            <a:r>
              <a:rPr lang="en-GB" dirty="0"/>
              <a:t>leads to deposition in the lungs, with one of the following possible outcomes </a:t>
            </a:r>
          </a:p>
          <a:p>
            <a:r>
              <a:rPr lang="en-GB" dirty="0"/>
              <a:t>Immediate clearance of the organism</a:t>
            </a:r>
          </a:p>
          <a:p>
            <a:r>
              <a:rPr lang="en-GB" dirty="0"/>
              <a:t>TB infection (previously termed latent TB) – TB infection refers to containment of viable organisms via host immunity, in the absence of signs or symptoms of illness.</a:t>
            </a:r>
          </a:p>
          <a:p>
            <a:r>
              <a:rPr lang="en-GB" dirty="0"/>
              <a:t>Primary TB disease – Primary TB refers to immediate onset of TB disease following </a:t>
            </a:r>
            <a:r>
              <a:rPr lang="en-GB" i="1" dirty="0" err="1"/>
              <a:t>M.tuberculosis</a:t>
            </a:r>
            <a:r>
              <a:rPr lang="en-GB" i="1" dirty="0"/>
              <a:t> </a:t>
            </a:r>
            <a:r>
              <a:rPr lang="en-GB" dirty="0"/>
              <a:t>exposure in a previously naïve host</a:t>
            </a:r>
            <a:endParaRPr lang="en-US" dirty="0"/>
          </a:p>
          <a:p>
            <a:r>
              <a:rPr lang="en-GB" dirty="0"/>
              <a:t>Reactivation TB disease – Reactivation TB disease refers to onset of symptomatic TB disease, years following a period of contained TB infection.</a:t>
            </a:r>
          </a:p>
        </p:txBody>
      </p:sp>
    </p:spTree>
    <p:extLst>
      <p:ext uri="{BB962C8B-B14F-4D97-AF65-F5344CB8AC3E}">
        <p14:creationId xmlns:p14="http://schemas.microsoft.com/office/powerpoint/2010/main" val="119846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1281-E5A4-E8C6-5C9F-104EF480D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A4368-C719-8B62-E74B-034C6FA2A8DC}"/>
              </a:ext>
            </a:extLst>
          </p:cNvPr>
          <p:cNvSpPr>
            <a:spLocks noGrp="1"/>
          </p:cNvSpPr>
          <p:nvPr>
            <p:ph type="title"/>
          </p:nvPr>
        </p:nvSpPr>
        <p:spPr/>
        <p:txBody>
          <a:bodyPr/>
          <a:lstStyle/>
          <a:p>
            <a:r>
              <a:rPr lang="en-GB" b="1" dirty="0"/>
              <a:t>Primary TB</a:t>
            </a:r>
            <a:endParaRPr lang="en-US" b="1" dirty="0"/>
          </a:p>
        </p:txBody>
      </p:sp>
      <p:sp>
        <p:nvSpPr>
          <p:cNvPr id="3" name="Content Placeholder 2">
            <a:extLst>
              <a:ext uri="{FF2B5EF4-FFF2-40B4-BE49-F238E27FC236}">
                <a16:creationId xmlns:a16="http://schemas.microsoft.com/office/drawing/2014/main" id="{A0C096ED-3269-6ACD-0D93-FE0F8F9D824C}"/>
              </a:ext>
            </a:extLst>
          </p:cNvPr>
          <p:cNvSpPr>
            <a:spLocks noGrp="1"/>
          </p:cNvSpPr>
          <p:nvPr>
            <p:ph idx="1"/>
          </p:nvPr>
        </p:nvSpPr>
        <p:spPr/>
        <p:txBody>
          <a:bodyPr>
            <a:normAutofit/>
          </a:bodyPr>
          <a:lstStyle/>
          <a:p>
            <a:r>
              <a:rPr lang="en-GB" dirty="0"/>
              <a:t>Noted in 1/3 of cases.</a:t>
            </a:r>
          </a:p>
          <a:p>
            <a:r>
              <a:rPr lang="en-GB" dirty="0"/>
              <a:t>Symptoms include fever and chest pain. Retrosternal pain and dull </a:t>
            </a:r>
            <a:r>
              <a:rPr lang="en-GB" dirty="0" err="1"/>
              <a:t>interscapular</a:t>
            </a:r>
            <a:r>
              <a:rPr lang="en-GB" dirty="0"/>
              <a:t> pain have been ascribed to enlarged bronchial lymph nodes. The physical exam is generally normal.</a:t>
            </a:r>
          </a:p>
          <a:p>
            <a:r>
              <a:rPr lang="en-GB" dirty="0"/>
              <a:t>CXR findings include hilar lymphadenopathy, pleural effusions and pulmonary infiltrates. </a:t>
            </a:r>
            <a:br>
              <a:rPr lang="en-GB" dirty="0"/>
            </a:br>
            <a:endParaRPr lang="en-US" dirty="0"/>
          </a:p>
        </p:txBody>
      </p:sp>
    </p:spTree>
    <p:extLst>
      <p:ext uri="{BB962C8B-B14F-4D97-AF65-F5344CB8AC3E}">
        <p14:creationId xmlns:p14="http://schemas.microsoft.com/office/powerpoint/2010/main" val="423225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098" name="Picture 2" descr="A close-up of a chest x-ray&#10;&#10;AI-generated content may be incorrect."/>
          <p:cNvPicPr>
            <a:picLocks noChangeAspect="1" noChangeArrowheads="1"/>
          </p:cNvPicPr>
          <p:nvPr/>
        </p:nvPicPr>
        <p:blipFill>
          <a:blip r:embed="rId3">
            <a:extLst>
              <a:ext uri="{28A0092B-C50C-407E-A947-70E740481C1C}">
                <a14:useLocalDpi xmlns:a14="http://schemas.microsoft.com/office/drawing/2010/main" val="0"/>
              </a:ext>
            </a:extLst>
          </a:blip>
          <a:srcRect l="2739" r="1" b="1"/>
          <a:stretch/>
        </p:blipFill>
        <p:spPr bwMode="auto">
          <a:xfrm>
            <a:off x="482600" y="643467"/>
            <a:ext cx="8178799"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69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Reactivation TB</a:t>
            </a:r>
            <a:endParaRPr lang="en-US" b="1" dirty="0"/>
          </a:p>
        </p:txBody>
      </p:sp>
      <p:sp>
        <p:nvSpPr>
          <p:cNvPr id="3" name="Content Placeholder 2"/>
          <p:cNvSpPr>
            <a:spLocks noGrp="1"/>
          </p:cNvSpPr>
          <p:nvPr>
            <p:ph idx="1"/>
          </p:nvPr>
        </p:nvSpPr>
        <p:spPr/>
        <p:txBody>
          <a:bodyPr>
            <a:normAutofit/>
          </a:bodyPr>
          <a:lstStyle/>
          <a:p>
            <a:r>
              <a:rPr lang="en-GB" dirty="0"/>
              <a:t>Refers to reactivation of a previously dormant focus </a:t>
            </a:r>
            <a:br>
              <a:rPr lang="en-GB" dirty="0"/>
            </a:br>
            <a:r>
              <a:rPr lang="en-GB" dirty="0"/>
              <a:t>seeded at the time of the primary infection.</a:t>
            </a:r>
          </a:p>
          <a:p>
            <a:r>
              <a:rPr lang="en-GB" dirty="0"/>
              <a:t>Apical and posterior segments of the upper lobes are the sites most frequently involved.</a:t>
            </a:r>
          </a:p>
          <a:p>
            <a:r>
              <a:rPr lang="en-GB" dirty="0"/>
              <a:t>Symptoms are insidious and may include cough, weight loss, fatigue, fever, night sweats, chest pain, </a:t>
            </a:r>
            <a:r>
              <a:rPr lang="en-GB" dirty="0" err="1"/>
              <a:t>dyspnea</a:t>
            </a:r>
            <a:r>
              <a:rPr lang="en-GB" dirty="0"/>
              <a:t>,</a:t>
            </a:r>
            <a:br>
              <a:rPr lang="en-GB" dirty="0"/>
            </a:br>
            <a:r>
              <a:rPr lang="en-GB" dirty="0"/>
              <a:t>and/or </a:t>
            </a:r>
            <a:r>
              <a:rPr lang="en-GB" dirty="0" err="1"/>
              <a:t>hemoptysis</a:t>
            </a:r>
            <a:r>
              <a:rPr lang="en-GB" dirty="0"/>
              <a:t>; these findings are observed less frequently among patients &gt;60 years.</a:t>
            </a:r>
          </a:p>
          <a:p>
            <a:r>
              <a:rPr lang="en-GB" dirty="0"/>
              <a:t>Exogenous reinfection in a previously infected person may present with similar findings. </a:t>
            </a:r>
            <a:br>
              <a:rPr lang="en-GB" dirty="0"/>
            </a:br>
            <a:endParaRPr lang="en-US" dirty="0"/>
          </a:p>
        </p:txBody>
      </p:sp>
    </p:spTree>
    <p:extLst>
      <p:ext uri="{BB962C8B-B14F-4D97-AF65-F5344CB8AC3E}">
        <p14:creationId xmlns:p14="http://schemas.microsoft.com/office/powerpoint/2010/main" val="1849296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8A9EF8BC-6FB7-DB0C-C56B-BD3A5D782C48}"/>
            </a:ext>
          </a:extLst>
        </p:cNvPr>
        <p:cNvGrpSpPr/>
        <p:nvPr/>
      </p:nvGrpSpPr>
      <p:grpSpPr>
        <a:xfrm>
          <a:off x="0" y="0"/>
          <a:ext cx="0" cy="0"/>
          <a:chOff x="0" y="0"/>
          <a:chExt cx="0" cy="0"/>
        </a:xfrm>
      </p:grpSpPr>
      <p:pic>
        <p:nvPicPr>
          <p:cNvPr id="3074" name="Picture 2" descr="A close-up of a radiography&#10;&#10;AI-generated content may be incorrect.">
            <a:extLst>
              <a:ext uri="{FF2B5EF4-FFF2-40B4-BE49-F238E27FC236}">
                <a16:creationId xmlns:a16="http://schemas.microsoft.com/office/drawing/2014/main" id="{47ECB61B-9786-EF07-7981-A768024DA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942"/>
          <a:stretch/>
        </p:blipFill>
        <p:spPr bwMode="auto">
          <a:xfrm>
            <a:off x="482600" y="643467"/>
            <a:ext cx="8178799"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13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5891" y="1039010"/>
            <a:ext cx="3940743" cy="780288"/>
          </a:xfrm>
          <a:prstGeom prst="rect">
            <a:avLst/>
          </a:prstGeom>
        </p:spPr>
        <p:txBody>
          <a:bodyPr vert="horz" lIns="91440" tIns="45720" rIns="91440" bIns="45720" rtlCol="0" anchor="t">
            <a:normAutofit/>
          </a:bodyPr>
          <a:lstStyle/>
          <a:p>
            <a:pPr marL="12700" marR="5080" defTabSz="914400"/>
            <a:r>
              <a:rPr lang="en-US" sz="2500" dirty="0"/>
              <a:t>University Motto, Vision, Values &amp; Goals</a:t>
            </a:r>
          </a:p>
        </p:txBody>
      </p:sp>
      <p:sp>
        <p:nvSpPr>
          <p:cNvPr id="7" name="object 7"/>
          <p:cNvSpPr txBox="1"/>
          <p:nvPr/>
        </p:nvSpPr>
        <p:spPr>
          <a:xfrm>
            <a:off x="1088685" y="2015732"/>
            <a:ext cx="4778487" cy="4099316"/>
          </a:xfrm>
          <a:prstGeom prst="rect">
            <a:avLst/>
          </a:prstGeom>
        </p:spPr>
        <p:txBody>
          <a:bodyPr vert="horz" lIns="91440" tIns="45720" rIns="91440" bIns="45720" rtlCol="0" anchor="t">
            <a:noAutofit/>
          </a:bodyPr>
          <a:lstStyle/>
          <a:p>
            <a:pPr marL="12700" indent="-228600" defTabSz="914400">
              <a:spcBef>
                <a:spcPts val="100"/>
              </a:spcBef>
              <a:buClr>
                <a:schemeClr val="accent1"/>
              </a:buClr>
              <a:buSzPct val="100000"/>
              <a:buFont typeface="Arial" panose="020B0604020202020204" pitchFamily="34" charset="0"/>
              <a:buChar char="•"/>
            </a:pPr>
            <a:r>
              <a:rPr lang="en-US" sz="1400" b="1" dirty="0"/>
              <a:t>Mission Statement</a:t>
            </a:r>
            <a:endParaRPr lang="en-US" sz="1400" dirty="0"/>
          </a:p>
          <a:p>
            <a:pPr marR="890269" defTabSz="914400">
              <a:spcBef>
                <a:spcPts val="204"/>
              </a:spcBef>
              <a:buClr>
                <a:schemeClr val="accent1"/>
              </a:buClr>
              <a:buSzPct val="100000"/>
            </a:pPr>
            <a:r>
              <a:rPr lang="en-US" sz="1400" dirty="0"/>
              <a:t>To impart evidence-based research-oriented health professional education</a:t>
            </a:r>
          </a:p>
          <a:p>
            <a:pPr defTabSz="914400">
              <a:buClr>
                <a:schemeClr val="accent1"/>
              </a:buClr>
              <a:buSzPct val="100000"/>
            </a:pPr>
            <a:r>
              <a:rPr lang="en-US" sz="1400" dirty="0"/>
              <a:t>Best possible patient care</a:t>
            </a:r>
          </a:p>
          <a:p>
            <a:pPr marR="393700" defTabSz="914400">
              <a:spcBef>
                <a:spcPts val="180"/>
              </a:spcBef>
              <a:buClr>
                <a:schemeClr val="accent1"/>
              </a:buClr>
              <a:buSzPct val="100000"/>
            </a:pPr>
            <a:r>
              <a:rPr lang="en-US" sz="1400" dirty="0"/>
              <a:t>Mutual respect, ethical practice of healthcare and social accountability.</a:t>
            </a:r>
          </a:p>
          <a:p>
            <a:pPr marL="12700" indent="-228600" defTabSz="914400">
              <a:spcBef>
                <a:spcPts val="1010"/>
              </a:spcBef>
              <a:buClr>
                <a:schemeClr val="accent1"/>
              </a:buClr>
              <a:buSzPct val="100000"/>
              <a:buFont typeface="Arial" panose="020B0604020202020204" pitchFamily="34" charset="0"/>
              <a:buChar char="•"/>
            </a:pPr>
            <a:r>
              <a:rPr lang="en-US" sz="1400" b="1" dirty="0"/>
              <a:t>Vision and Values</a:t>
            </a:r>
            <a:endParaRPr lang="en-US" sz="1400" dirty="0"/>
          </a:p>
          <a:p>
            <a:pPr defTabSz="914400">
              <a:spcBef>
                <a:spcPts val="630"/>
              </a:spcBef>
              <a:buClr>
                <a:schemeClr val="accent1"/>
              </a:buClr>
              <a:buSzPct val="100000"/>
            </a:pPr>
            <a:r>
              <a:rPr lang="en-US" sz="1400" dirty="0"/>
              <a:t>Highly recognized and accredited </a:t>
            </a:r>
            <a:r>
              <a:rPr lang="en-US" sz="1400" dirty="0" err="1"/>
              <a:t>centre</a:t>
            </a:r>
            <a:r>
              <a:rPr lang="en-US" sz="1400" dirty="0"/>
              <a:t> of excellence in</a:t>
            </a:r>
          </a:p>
          <a:p>
            <a:pPr marR="511175" defTabSz="914400">
              <a:spcBef>
                <a:spcPts val="185"/>
              </a:spcBef>
              <a:buClr>
                <a:schemeClr val="accent1"/>
              </a:buClr>
              <a:buSzPct val="100000"/>
            </a:pPr>
            <a:r>
              <a:rPr lang="en-US" sz="1400" dirty="0"/>
              <a:t>Medical Education, using evidence-based training techniques for development of highly competent health professionals, who are lifelong experiential learner and are socially accountable.</a:t>
            </a:r>
          </a:p>
          <a:p>
            <a:pPr marL="12700" indent="-228600" defTabSz="914400">
              <a:spcBef>
                <a:spcPts val="120"/>
              </a:spcBef>
              <a:buClr>
                <a:schemeClr val="accent1"/>
              </a:buClr>
              <a:buSzPct val="100000"/>
              <a:buFont typeface="Arial" panose="020B0604020202020204" pitchFamily="34" charset="0"/>
              <a:buChar char="•"/>
            </a:pPr>
            <a:r>
              <a:rPr lang="en-US" sz="1400" b="1" dirty="0"/>
              <a:t>Goals</a:t>
            </a:r>
            <a:endParaRPr lang="en-US" sz="1400" dirty="0"/>
          </a:p>
          <a:p>
            <a:pPr marR="5080" defTabSz="914400">
              <a:spcBef>
                <a:spcPts val="380"/>
              </a:spcBef>
              <a:buClr>
                <a:schemeClr val="accent1"/>
              </a:buClr>
              <a:buSzPct val="100000"/>
            </a:pPr>
            <a:r>
              <a:rPr lang="en-US" sz="1400" dirty="0"/>
              <a:t>The Undergraduate Integrated Learning Program is geared to provide you with quality medical education in an environment designed to:</a:t>
            </a:r>
          </a:p>
        </p:txBody>
      </p:sp>
      <p:pic>
        <p:nvPicPr>
          <p:cNvPr id="8" name="object 8"/>
          <p:cNvPicPr/>
          <p:nvPr/>
        </p:nvPicPr>
        <p:blipFill>
          <a:blip r:embed="rId2" cstate="print"/>
          <a:stretch>
            <a:fillRect/>
          </a:stretch>
        </p:blipFill>
        <p:spPr>
          <a:xfrm>
            <a:off x="5867400" y="1447800"/>
            <a:ext cx="2880939" cy="28588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Endobronchial</a:t>
            </a:r>
            <a:r>
              <a:rPr lang="en-GB" b="1" dirty="0"/>
              <a:t> TB</a:t>
            </a:r>
            <a:endParaRPr lang="en-US" b="1" dirty="0"/>
          </a:p>
        </p:txBody>
      </p:sp>
      <p:sp>
        <p:nvSpPr>
          <p:cNvPr id="3" name="Content Placeholder 2"/>
          <p:cNvSpPr>
            <a:spLocks noGrp="1"/>
          </p:cNvSpPr>
          <p:nvPr>
            <p:ph idx="1"/>
          </p:nvPr>
        </p:nvSpPr>
        <p:spPr/>
        <p:txBody>
          <a:bodyPr>
            <a:normAutofit/>
          </a:bodyPr>
          <a:lstStyle/>
          <a:p>
            <a:r>
              <a:rPr lang="en-GB" dirty="0"/>
              <a:t>It may develop via direct extension to the bronchi</a:t>
            </a:r>
            <a:br>
              <a:rPr lang="en-GB" dirty="0"/>
            </a:br>
            <a:r>
              <a:rPr lang="en-GB" dirty="0"/>
              <a:t>from an adjacent parenchymal focus (usually a cavity) or via spread of organisms to the</a:t>
            </a:r>
            <a:br>
              <a:rPr lang="en-GB" dirty="0"/>
            </a:br>
            <a:r>
              <a:rPr lang="en-GB" dirty="0"/>
              <a:t>bronchi via infected sputum.</a:t>
            </a:r>
          </a:p>
          <a:p>
            <a:r>
              <a:rPr lang="en-GB" dirty="0"/>
              <a:t>It can occur in patients with primary TB or reactivation TB. Was more frequently prior ATT era.</a:t>
            </a:r>
          </a:p>
          <a:p>
            <a:r>
              <a:rPr lang="en-GB" dirty="0"/>
              <a:t>Symptoms may be acute or chronic; a barking cough has been described in approximately two thirds of patients. </a:t>
            </a:r>
            <a:br>
              <a:rPr lang="en-GB" dirty="0"/>
            </a:br>
            <a:endParaRPr lang="en-US" dirty="0"/>
          </a:p>
        </p:txBody>
      </p:sp>
    </p:spTree>
    <p:extLst>
      <p:ext uri="{BB962C8B-B14F-4D97-AF65-F5344CB8AC3E}">
        <p14:creationId xmlns:p14="http://schemas.microsoft.com/office/powerpoint/2010/main" val="267449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7B8A21CF-1DC0-EE2E-FC4A-12E1A7FADCD9}"/>
            </a:ext>
          </a:extLst>
        </p:cNvPr>
        <p:cNvGrpSpPr/>
        <p:nvPr/>
      </p:nvGrpSpPr>
      <p:grpSpPr>
        <a:xfrm>
          <a:off x="0" y="0"/>
          <a:ext cx="0" cy="0"/>
          <a:chOff x="0" y="0"/>
          <a:chExt cx="0" cy="0"/>
        </a:xfrm>
      </p:grpSpPr>
      <p:pic>
        <p:nvPicPr>
          <p:cNvPr id="2050" name="Picture 2" descr="A close-up of a grey and white image of a lung&#10;&#10;AI-generated content may be incorrect.">
            <a:extLst>
              <a:ext uri="{FF2B5EF4-FFF2-40B4-BE49-F238E27FC236}">
                <a16:creationId xmlns:a16="http://schemas.microsoft.com/office/drawing/2014/main" id="{8698075C-1A0A-8B02-DB07-E76E6A9955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96382" y="1123527"/>
            <a:ext cx="5531291" cy="46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0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Lower Lung TB</a:t>
            </a:r>
            <a:endParaRPr lang="en-US" b="1" dirty="0"/>
          </a:p>
        </p:txBody>
      </p:sp>
      <p:sp>
        <p:nvSpPr>
          <p:cNvPr id="3" name="Content Placeholder 2"/>
          <p:cNvSpPr>
            <a:spLocks noGrp="1"/>
          </p:cNvSpPr>
          <p:nvPr>
            <p:ph idx="1"/>
          </p:nvPr>
        </p:nvSpPr>
        <p:spPr/>
        <p:txBody>
          <a:bodyPr>
            <a:normAutofit fontScale="92500" lnSpcReduction="10000"/>
          </a:bodyPr>
          <a:lstStyle/>
          <a:p>
            <a:r>
              <a:rPr lang="en-GB" dirty="0"/>
              <a:t>Refers to disease involvement below the hila (including the </a:t>
            </a:r>
            <a:r>
              <a:rPr lang="en-GB" dirty="0" err="1"/>
              <a:t>perihilar</a:t>
            </a:r>
            <a:r>
              <a:rPr lang="en-GB" dirty="0"/>
              <a:t> regions) on chest imaging. 2 to 9% of adult cases.</a:t>
            </a:r>
          </a:p>
          <a:p>
            <a:r>
              <a:rPr lang="en-GB" dirty="0"/>
              <a:t>Consolidation in lower lung  TB tends to be more extensive and homogeneous than upper lobe TB  and is associated with cavitation</a:t>
            </a:r>
          </a:p>
          <a:p>
            <a:r>
              <a:rPr lang="en-GB" dirty="0"/>
              <a:t>Generally either </a:t>
            </a:r>
            <a:r>
              <a:rPr lang="en-GB" dirty="0" err="1"/>
              <a:t>subacute</a:t>
            </a:r>
            <a:r>
              <a:rPr lang="en-GB" dirty="0"/>
              <a:t> in onset (mean of 12 weeks) or chronic (up to 6 months).</a:t>
            </a:r>
          </a:p>
          <a:p>
            <a:r>
              <a:rPr lang="en-GB" dirty="0"/>
              <a:t>Can be a manifestation of primary TB (with involvement of adjacent</a:t>
            </a:r>
            <a:br>
              <a:rPr lang="en-GB" dirty="0"/>
            </a:br>
            <a:r>
              <a:rPr lang="en-GB" dirty="0"/>
              <a:t>lymph nodes), reactivation TB (involving the superior segments of the lower lobes), or </a:t>
            </a:r>
            <a:r>
              <a:rPr lang="en-GB" dirty="0" err="1"/>
              <a:t>endobronchial</a:t>
            </a:r>
            <a:r>
              <a:rPr lang="en-GB" dirty="0"/>
              <a:t>  TB.</a:t>
            </a:r>
          </a:p>
          <a:p>
            <a:r>
              <a:rPr lang="en-GB" dirty="0"/>
              <a:t>Older adult patients and those with HIV, diabetes, renal or hepatic disease, those receiving corticosteroids, and those with underlying silicosis appear at highest risk for lower lobe TB. Many patients have no underlying medical illnesses.</a:t>
            </a:r>
          </a:p>
          <a:p>
            <a:r>
              <a:rPr lang="en-GB" dirty="0"/>
              <a:t>This can lead to misdiagnosis as viral or bacterial pneumonia, bronchiectasis, or carcinoma.</a:t>
            </a:r>
            <a:endParaRPr lang="en-US" dirty="0"/>
          </a:p>
        </p:txBody>
      </p:sp>
    </p:spTree>
    <p:extLst>
      <p:ext uri="{BB962C8B-B14F-4D97-AF65-F5344CB8AC3E}">
        <p14:creationId xmlns:p14="http://schemas.microsoft.com/office/powerpoint/2010/main" val="410833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Tuberculoma</a:t>
            </a:r>
            <a:endParaRPr lang="en-US" b="1" dirty="0"/>
          </a:p>
        </p:txBody>
      </p:sp>
      <p:sp>
        <p:nvSpPr>
          <p:cNvPr id="3" name="Content Placeholder 2"/>
          <p:cNvSpPr>
            <a:spLocks noGrp="1"/>
          </p:cNvSpPr>
          <p:nvPr>
            <p:ph idx="1"/>
          </p:nvPr>
        </p:nvSpPr>
        <p:spPr/>
        <p:txBody>
          <a:bodyPr>
            <a:normAutofit fontScale="92500" lnSpcReduction="10000"/>
          </a:bodyPr>
          <a:lstStyle/>
          <a:p>
            <a:r>
              <a:rPr lang="en-GB" dirty="0"/>
              <a:t>It is a well-circumscribed nodule or a mass consisting of </a:t>
            </a:r>
            <a:r>
              <a:rPr lang="en-GB" dirty="0" err="1"/>
              <a:t>caseous</a:t>
            </a:r>
            <a:r>
              <a:rPr lang="en-GB" dirty="0"/>
              <a:t> material encapsulated by multiple concentric layers of connective tissue without surrounding inflammation or spread. </a:t>
            </a:r>
          </a:p>
          <a:p>
            <a:r>
              <a:rPr lang="en-GB" dirty="0"/>
              <a:t>Can occur in both primary and reactivation TB</a:t>
            </a:r>
          </a:p>
          <a:p>
            <a:r>
              <a:rPr lang="en-GB" dirty="0"/>
              <a:t>Due to; 1) repeated extension of </a:t>
            </a:r>
            <a:r>
              <a:rPr lang="en-GB" dirty="0" err="1"/>
              <a:t>bronchopneumonic</a:t>
            </a:r>
            <a:r>
              <a:rPr lang="en-GB" dirty="0"/>
              <a:t> foci, subsequent necrosis, and re-encapsulation, 2) shrinkage of occluded cavities and  fusion of small encapsulated densities [</a:t>
            </a:r>
          </a:p>
          <a:p>
            <a:r>
              <a:rPr lang="en-GB" dirty="0"/>
              <a:t>Usually in upper lobes. Commonly single; multiple nodules can occur. &lt;1 cm to &gt;10 cm in diameter. May </a:t>
            </a:r>
            <a:r>
              <a:rPr lang="en-GB" dirty="0" err="1"/>
              <a:t>develope</a:t>
            </a:r>
            <a:r>
              <a:rPr lang="en-GB" dirty="0"/>
              <a:t> cavitation or calcification</a:t>
            </a:r>
          </a:p>
          <a:p>
            <a:r>
              <a:rPr lang="en-GB" dirty="0"/>
              <a:t>Progressive, stationary, and regressive</a:t>
            </a:r>
          </a:p>
          <a:p>
            <a:r>
              <a:rPr lang="en-GB" dirty="0"/>
              <a:t>Diagnosis ; airway cultures- often negative, Fine needle aspiration or lung biopsy</a:t>
            </a:r>
          </a:p>
          <a:p>
            <a:r>
              <a:rPr lang="en-GB" dirty="0"/>
              <a:t>Majority reduced in size by ATT and this tendency may continue after completing treatment. May increase  in size during treatment require careful observation or re-evaluation with further biopsies or resection</a:t>
            </a:r>
            <a:endParaRPr lang="en-US" dirty="0"/>
          </a:p>
        </p:txBody>
      </p:sp>
    </p:spTree>
    <p:extLst>
      <p:ext uri="{BB962C8B-B14F-4D97-AF65-F5344CB8AC3E}">
        <p14:creationId xmlns:p14="http://schemas.microsoft.com/office/powerpoint/2010/main" val="173723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ABE97-844E-13AE-B154-01B36DC63289}"/>
            </a:ext>
          </a:extLst>
        </p:cNvPr>
        <p:cNvGrpSpPr/>
        <p:nvPr/>
      </p:nvGrpSpPr>
      <p:grpSpPr>
        <a:xfrm>
          <a:off x="0" y="0"/>
          <a:ext cx="0" cy="0"/>
          <a:chOff x="0" y="0"/>
          <a:chExt cx="0" cy="0"/>
        </a:xfrm>
      </p:grpSpPr>
      <p:pic>
        <p:nvPicPr>
          <p:cNvPr id="13314" name="Picture 2">
            <a:extLst>
              <a:ext uri="{FF2B5EF4-FFF2-40B4-BE49-F238E27FC236}">
                <a16:creationId xmlns:a16="http://schemas.microsoft.com/office/drawing/2014/main" id="{D5B96000-52AC-31FF-A043-689E6B2FB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44" y="762000"/>
            <a:ext cx="795131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98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Complications of pulmonary TB</a:t>
            </a:r>
            <a:endParaRPr lang="en-US" b="1" dirty="0"/>
          </a:p>
        </p:txBody>
      </p:sp>
      <p:sp>
        <p:nvSpPr>
          <p:cNvPr id="3" name="Content Placeholder 2"/>
          <p:cNvSpPr>
            <a:spLocks noGrp="1"/>
          </p:cNvSpPr>
          <p:nvPr>
            <p:ph idx="1"/>
          </p:nvPr>
        </p:nvSpPr>
        <p:spPr/>
        <p:txBody>
          <a:bodyPr>
            <a:normAutofit/>
          </a:bodyPr>
          <a:lstStyle/>
          <a:p>
            <a:r>
              <a:rPr lang="en-US" dirty="0"/>
              <a:t>Hemoptysis</a:t>
            </a:r>
          </a:p>
          <a:p>
            <a:r>
              <a:rPr lang="en-US" dirty="0"/>
              <a:t>Pneumothorax</a:t>
            </a:r>
          </a:p>
          <a:p>
            <a:r>
              <a:rPr lang="en-US" dirty="0"/>
              <a:t>Bronchiectasis</a:t>
            </a:r>
          </a:p>
          <a:p>
            <a:r>
              <a:rPr lang="en-US" dirty="0"/>
              <a:t>Extensive pulmonary destruction (including pulmonary gangrene)</a:t>
            </a:r>
          </a:p>
          <a:p>
            <a:r>
              <a:rPr lang="en-US" dirty="0"/>
              <a:t>Chronic pulmonary </a:t>
            </a:r>
            <a:r>
              <a:rPr lang="en-US" dirty="0" err="1"/>
              <a:t>aspergillosis</a:t>
            </a:r>
            <a:endParaRPr lang="en-US" dirty="0"/>
          </a:p>
          <a:p>
            <a:r>
              <a:rPr lang="en-US" dirty="0"/>
              <a:t>Acute respiratory distress syndrome, septic shock, malignancy, venous thromboembolism</a:t>
            </a:r>
          </a:p>
        </p:txBody>
      </p:sp>
    </p:spTree>
    <p:extLst>
      <p:ext uri="{BB962C8B-B14F-4D97-AF65-F5344CB8AC3E}">
        <p14:creationId xmlns:p14="http://schemas.microsoft.com/office/powerpoint/2010/main" val="694869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b="1" i="0" u="none" strike="noStrike" cap="none" normalizeH="0" baseline="0" dirty="0">
                <a:ln>
                  <a:noFill/>
                </a:ln>
                <a:solidFill>
                  <a:schemeClr val="tx1"/>
                </a:solidFill>
                <a:effectLst/>
                <a:cs typeface="Arial" pitchFamily="34" charset="0"/>
              </a:rPr>
              <a:t>Tuberculosis terminology</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1509309"/>
              </p:ext>
            </p:extLst>
          </p:nvPr>
        </p:nvGraphicFramePr>
        <p:xfrm>
          <a:off x="457200" y="1371600"/>
          <a:ext cx="8229600" cy="5012969"/>
        </p:xfrm>
        <a:graphic>
          <a:graphicData uri="http://schemas.openxmlformats.org/drawingml/2006/table">
            <a:tbl>
              <a:tblPr/>
              <a:tblGrid>
                <a:gridCol w="8229600">
                  <a:extLst>
                    <a:ext uri="{9D8B030D-6E8A-4147-A177-3AD203B41FA5}">
                      <a16:colId xmlns:a16="http://schemas.microsoft.com/office/drawing/2014/main" val="20000"/>
                    </a:ext>
                  </a:extLst>
                </a:gridCol>
              </a:tblGrid>
              <a:tr h="477061">
                <a:tc>
                  <a:txBody>
                    <a:bodyPr/>
                    <a:lstStyle/>
                    <a:p>
                      <a:r>
                        <a:rPr lang="en-GB" sz="2400" b="0" i="0" dirty="0">
                          <a:solidFill>
                            <a:schemeClr val="tx1"/>
                          </a:solidFill>
                          <a:effectLst/>
                          <a:latin typeface="+mj-lt"/>
                        </a:rPr>
                        <a:t>Tuberculosis terminology is inconsistent in the literature .</a:t>
                      </a:r>
                      <a:endParaRPr lang="en-GB" sz="2400" dirty="0">
                        <a:solidFill>
                          <a:schemeClr val="tx1"/>
                        </a:solidFill>
                        <a:effectLst/>
                        <a:latin typeface="+mj-lt"/>
                      </a:endParaRPr>
                    </a:p>
                  </a:txBody>
                  <a:tcPr marL="73394" marR="73394" marT="36697" marB="3669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7208">
                <a:tc>
                  <a:txBody>
                    <a:bodyPr/>
                    <a:lstStyle/>
                    <a:p>
                      <a:r>
                        <a:rPr lang="en-GB" sz="2400" b="0" i="0" dirty="0">
                          <a:solidFill>
                            <a:schemeClr val="tx1"/>
                          </a:solidFill>
                          <a:effectLst/>
                          <a:latin typeface="+mj-lt"/>
                        </a:rPr>
                        <a:t>The following terms refer to the clinical state in which there is evidence of specific cell-mediated immunologic response following exposure to </a:t>
                      </a:r>
                      <a:r>
                        <a:rPr lang="en-GB" sz="2400" b="0" i="1" dirty="0">
                          <a:solidFill>
                            <a:schemeClr val="tx1"/>
                          </a:solidFill>
                          <a:effectLst/>
                          <a:latin typeface="+mj-lt"/>
                        </a:rPr>
                        <a:t>Mycobacterium tuberculosis</a:t>
                      </a:r>
                      <a:r>
                        <a:rPr lang="en-GB" sz="2400" b="0" i="0" dirty="0">
                          <a:solidFill>
                            <a:schemeClr val="tx1"/>
                          </a:solidFill>
                          <a:effectLst/>
                          <a:latin typeface="+mj-lt"/>
                        </a:rPr>
                        <a:t>-derived protein antigens in solution (</a:t>
                      </a:r>
                      <a:r>
                        <a:rPr lang="en-GB" sz="2400" b="0" i="0" dirty="0" err="1">
                          <a:solidFill>
                            <a:schemeClr val="tx1"/>
                          </a:solidFill>
                          <a:effectLst/>
                          <a:latin typeface="+mj-lt"/>
                        </a:rPr>
                        <a:t>eg</a:t>
                      </a:r>
                      <a:r>
                        <a:rPr lang="en-GB" sz="2400" b="0" i="0" dirty="0">
                          <a:solidFill>
                            <a:schemeClr val="tx1"/>
                          </a:solidFill>
                          <a:effectLst/>
                          <a:latin typeface="+mj-lt"/>
                        </a:rPr>
                        <a:t>, positive TST and/or IGRA), in the absence of signs or symptoms of illness:</a:t>
                      </a:r>
                      <a:br>
                        <a:rPr lang="en-GB" sz="2400" b="0" i="0" dirty="0">
                          <a:solidFill>
                            <a:schemeClr val="tx1"/>
                          </a:solidFill>
                          <a:effectLst/>
                          <a:latin typeface="+mj-lt"/>
                        </a:rPr>
                      </a:br>
                      <a:r>
                        <a:rPr lang="en-GB" sz="2400" b="1" i="0" dirty="0">
                          <a:solidFill>
                            <a:schemeClr val="accent1"/>
                          </a:solidFill>
                          <a:effectLst/>
                          <a:latin typeface="+mj-lt"/>
                        </a:rPr>
                        <a:t>Tuberculosis infection </a:t>
                      </a:r>
                      <a:r>
                        <a:rPr lang="en-GB" sz="2400" b="0" i="0" dirty="0">
                          <a:solidFill>
                            <a:schemeClr val="accent1"/>
                          </a:solidFill>
                          <a:effectLst/>
                          <a:latin typeface="+mj-lt"/>
                        </a:rPr>
                        <a:t>(newer term)</a:t>
                      </a:r>
                      <a:br>
                        <a:rPr lang="en-GB" sz="2400" b="0" i="0" dirty="0">
                          <a:solidFill>
                            <a:schemeClr val="tx1"/>
                          </a:solidFill>
                          <a:effectLst/>
                          <a:latin typeface="+mj-lt"/>
                        </a:rPr>
                      </a:br>
                      <a:r>
                        <a:rPr lang="en-GB" sz="2400" b="0" i="0" dirty="0">
                          <a:solidFill>
                            <a:schemeClr val="tx1"/>
                          </a:solidFill>
                          <a:effectLst/>
                          <a:latin typeface="+mj-lt"/>
                        </a:rPr>
                        <a:t>Latent tuberculosis infection (older term)</a:t>
                      </a:r>
                      <a:endParaRPr lang="en-GB" sz="2400" dirty="0">
                        <a:solidFill>
                          <a:schemeClr val="tx1"/>
                        </a:solidFill>
                        <a:effectLst/>
                        <a:latin typeface="+mj-lt"/>
                      </a:endParaRPr>
                    </a:p>
                  </a:txBody>
                  <a:tcPr marL="73394" marR="73394" marT="36697" marB="3669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88062">
                <a:tc>
                  <a:txBody>
                    <a:bodyPr/>
                    <a:lstStyle/>
                    <a:p>
                      <a:r>
                        <a:rPr lang="en-US" sz="2400" b="0" i="0" dirty="0">
                          <a:solidFill>
                            <a:schemeClr val="tx1"/>
                          </a:solidFill>
                          <a:effectLst/>
                          <a:latin typeface="+mj-lt"/>
                        </a:rPr>
                        <a:t>The following terms refer to presence of signs or symptoms reflecting illness due to </a:t>
                      </a:r>
                      <a:r>
                        <a:rPr lang="en-US" sz="2400" b="0" i="1" dirty="0">
                          <a:solidFill>
                            <a:schemeClr val="tx1"/>
                          </a:solidFill>
                          <a:effectLst/>
                          <a:latin typeface="+mj-lt"/>
                        </a:rPr>
                        <a:t>M. tuberculosis</a:t>
                      </a:r>
                      <a:r>
                        <a:rPr lang="en-US" sz="2400" b="0" i="0" dirty="0">
                          <a:solidFill>
                            <a:schemeClr val="tx1"/>
                          </a:solidFill>
                          <a:effectLst/>
                          <a:latin typeface="+mj-lt"/>
                        </a:rPr>
                        <a:t>:</a:t>
                      </a:r>
                      <a:br>
                        <a:rPr lang="en-US" sz="2400" b="0" i="0" dirty="0">
                          <a:solidFill>
                            <a:schemeClr val="tx1"/>
                          </a:solidFill>
                          <a:effectLst/>
                          <a:latin typeface="+mj-lt"/>
                        </a:rPr>
                      </a:br>
                      <a:r>
                        <a:rPr lang="en-US" sz="2400" b="1" i="0" dirty="0">
                          <a:solidFill>
                            <a:schemeClr val="accent1"/>
                          </a:solidFill>
                          <a:effectLst/>
                          <a:latin typeface="+mj-lt"/>
                        </a:rPr>
                        <a:t>Tuberculosis disease (newer term)</a:t>
                      </a:r>
                      <a:br>
                        <a:rPr lang="en-US" sz="2400" b="1" i="0" dirty="0">
                          <a:solidFill>
                            <a:schemeClr val="tx1"/>
                          </a:solidFill>
                          <a:effectLst/>
                          <a:latin typeface="+mj-lt"/>
                        </a:rPr>
                      </a:br>
                      <a:r>
                        <a:rPr lang="en-US" sz="2400" b="0" i="0" dirty="0">
                          <a:solidFill>
                            <a:schemeClr val="tx1"/>
                          </a:solidFill>
                          <a:effectLst/>
                          <a:latin typeface="+mj-lt"/>
                        </a:rPr>
                        <a:t>Active tuberculosis, Active tuberculosis disease, Active tuberculosis infection (older term)</a:t>
                      </a:r>
                      <a:endParaRPr lang="en-US" sz="2400" dirty="0">
                        <a:solidFill>
                          <a:schemeClr val="tx1"/>
                        </a:solidFill>
                        <a:effectLst/>
                        <a:latin typeface="+mj-lt"/>
                      </a:endParaRPr>
                    </a:p>
                  </a:txBody>
                  <a:tcPr marL="73394" marR="73394" marT="36697" marB="3669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3806825" y="1204982"/>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400" b="1" i="0" u="none" strike="noStrike" cap="none" normalizeH="0" baseline="0" dirty="0">
                <a:ln>
                  <a:noFill/>
                </a:ln>
                <a:solidFill>
                  <a:srgbClr val="232323"/>
                </a:solidFill>
                <a:effectLst/>
                <a:latin typeface="NotoSans-Bold"/>
                <a:cs typeface="Arial" pitchFamily="34" charset="0"/>
              </a:rPr>
            </a:br>
            <a:br>
              <a:rPr kumimoji="0" lang="en-US" sz="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62812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When to suspect</a:t>
            </a:r>
            <a:endParaRPr lang="en-US" b="1" dirty="0"/>
          </a:p>
        </p:txBody>
      </p:sp>
      <p:sp>
        <p:nvSpPr>
          <p:cNvPr id="3" name="Content Placeholder 2"/>
          <p:cNvSpPr>
            <a:spLocks noGrp="1"/>
          </p:cNvSpPr>
          <p:nvPr>
            <p:ph idx="1"/>
          </p:nvPr>
        </p:nvSpPr>
        <p:spPr/>
        <p:txBody>
          <a:bodyPr>
            <a:normAutofit/>
          </a:bodyPr>
          <a:lstStyle/>
          <a:p>
            <a:r>
              <a:rPr lang="en-GB" b="1" dirty="0">
                <a:solidFill>
                  <a:srgbClr val="FF0000"/>
                </a:solidFill>
              </a:rPr>
              <a:t>DS TB; </a:t>
            </a:r>
            <a:r>
              <a:rPr lang="en-GB" dirty="0"/>
              <a:t>In patients with cough &gt;2 to 3 weeks, fevers, night sweats, weight loss, lymphadenopathy + relevant epidemiologic factors (history of prior TB infection or disease, known or possible TB exposure, and/or past or present residence in or travel to an area where TB is endemic).</a:t>
            </a:r>
          </a:p>
          <a:p>
            <a:r>
              <a:rPr lang="en-GB" b="1" dirty="0">
                <a:solidFill>
                  <a:srgbClr val="FF0000"/>
                </a:solidFill>
              </a:rPr>
              <a:t>DR TB;</a:t>
            </a:r>
            <a:r>
              <a:rPr lang="en-GB" dirty="0"/>
              <a:t> prior TB treatment, progressive clinical and/or radiographic findings while on TB therapy, residence in or travel to a region with high</a:t>
            </a:r>
          </a:p>
          <a:p>
            <a:r>
              <a:rPr lang="en-GB" dirty="0"/>
              <a:t>prevalence of drug-resistant TB, and/or exposure to an individual with known or suspected infectious drug-resistant TB. </a:t>
            </a:r>
          </a:p>
        </p:txBody>
      </p:sp>
    </p:spTree>
    <p:extLst>
      <p:ext uri="{BB962C8B-B14F-4D97-AF65-F5344CB8AC3E}">
        <p14:creationId xmlns:p14="http://schemas.microsoft.com/office/powerpoint/2010/main" val="4154420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TB Diagnosis</a:t>
            </a:r>
            <a:endParaRPr lang="en-US" dirty="0"/>
          </a:p>
        </p:txBody>
      </p:sp>
      <p:sp>
        <p:nvSpPr>
          <p:cNvPr id="3" name="Content Placeholder 2"/>
          <p:cNvSpPr>
            <a:spLocks noGrp="1"/>
          </p:cNvSpPr>
          <p:nvPr>
            <p:ph idx="1"/>
          </p:nvPr>
        </p:nvSpPr>
        <p:spPr/>
        <p:txBody>
          <a:bodyPr>
            <a:normAutofit/>
          </a:bodyPr>
          <a:lstStyle/>
          <a:p>
            <a:r>
              <a:rPr lang="en-US" dirty="0"/>
              <a:t>The diagnosis of pulmonary TB is definitively established by isolation of Mycobacterium tuberculosis from a bodily secretion (</a:t>
            </a:r>
            <a:r>
              <a:rPr lang="en-US" dirty="0" err="1"/>
              <a:t>eg</a:t>
            </a:r>
            <a:r>
              <a:rPr lang="en-US" dirty="0"/>
              <a:t>, culture of sputum, </a:t>
            </a:r>
            <a:r>
              <a:rPr lang="en-US" dirty="0" err="1"/>
              <a:t>bronchoalveolar</a:t>
            </a:r>
            <a:r>
              <a:rPr lang="en-US" dirty="0"/>
              <a:t> lavage, or pleural fluid) or tissue (pleural biopsy or lung biopsy).</a:t>
            </a:r>
          </a:p>
          <a:p>
            <a:r>
              <a:rPr lang="en-US" dirty="0"/>
              <a:t>Additional diagnostic tools include sputum acid-fast bacilli (AFB) smear and nucleic acid amplification (NAA) testing; in most cases when used appropriately a positive NAA test (with or without AFB smear positivity) is considered sufficient for diagnosis of TB</a:t>
            </a:r>
          </a:p>
        </p:txBody>
      </p:sp>
    </p:spTree>
    <p:extLst>
      <p:ext uri="{BB962C8B-B14F-4D97-AF65-F5344CB8AC3E}">
        <p14:creationId xmlns:p14="http://schemas.microsoft.com/office/powerpoint/2010/main" val="3583221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868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02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3490" y="1287706"/>
            <a:ext cx="6571343" cy="520655"/>
          </a:xfrm>
          <a:prstGeom prst="rect">
            <a:avLst/>
          </a:prstGeom>
        </p:spPr>
        <p:txBody>
          <a:bodyPr vert="horz" wrap="square" lIns="0" tIns="12700" rIns="0" bIns="0" rtlCol="0">
            <a:spAutoFit/>
          </a:bodyPr>
          <a:lstStyle/>
          <a:p>
            <a:pPr marL="12700">
              <a:lnSpc>
                <a:spcPct val="100000"/>
              </a:lnSpc>
              <a:spcBef>
                <a:spcPts val="100"/>
              </a:spcBef>
            </a:pPr>
            <a:r>
              <a:rPr b="1" dirty="0"/>
              <a:t>Sequence OF LG</a:t>
            </a:r>
            <a:r>
              <a:rPr lang="en-US" b="1" dirty="0"/>
              <a:t>IS</a:t>
            </a:r>
            <a:endParaRPr b="1" dirty="0"/>
          </a:p>
        </p:txBody>
      </p:sp>
      <p:sp>
        <p:nvSpPr>
          <p:cNvPr id="3" name="object 3"/>
          <p:cNvSpPr txBox="1">
            <a:spLocks noGrp="1"/>
          </p:cNvSpPr>
          <p:nvPr>
            <p:ph idx="1"/>
          </p:nvPr>
        </p:nvSpPr>
        <p:spPr>
          <a:xfrm>
            <a:off x="1443491" y="2015733"/>
            <a:ext cx="6571343" cy="3950377"/>
          </a:xfrm>
          <a:prstGeom prst="rect">
            <a:avLst/>
          </a:prstGeom>
        </p:spPr>
        <p:txBody>
          <a:bodyPr vert="horz" wrap="square" lIns="0" tIns="140335" rIns="0" bIns="0" rtlCol="0">
            <a:spAutoFit/>
          </a:bodyPr>
          <a:lstStyle/>
          <a:p>
            <a:pPr marL="12700">
              <a:lnSpc>
                <a:spcPct val="100000"/>
              </a:lnSpc>
              <a:spcBef>
                <a:spcPts val="1105"/>
              </a:spcBef>
            </a:pPr>
            <a:r>
              <a:rPr sz="2400" dirty="0"/>
              <a:t>Learning objectives</a:t>
            </a:r>
          </a:p>
          <a:p>
            <a:pPr marL="12700" marR="5080">
              <a:lnSpc>
                <a:spcPct val="100800"/>
              </a:lnSpc>
              <a:spcBef>
                <a:spcPts val="985"/>
              </a:spcBef>
              <a:tabLst>
                <a:tab pos="2256790" algn="l"/>
                <a:tab pos="2762885" algn="l"/>
                <a:tab pos="4219575" algn="l"/>
                <a:tab pos="5230495" algn="l"/>
                <a:tab pos="6730365" algn="l"/>
              </a:tabLst>
            </a:pPr>
            <a:r>
              <a:rPr lang="en-US" sz="2400" dirty="0"/>
              <a:t>What is Tuberculosis? </a:t>
            </a:r>
            <a:r>
              <a:rPr sz="2400" dirty="0"/>
              <a:t>(core</a:t>
            </a:r>
            <a:r>
              <a:rPr lang="en-US" sz="2400" dirty="0"/>
              <a:t> </a:t>
            </a:r>
            <a:r>
              <a:rPr sz="2400" dirty="0"/>
              <a:t>concep</a:t>
            </a:r>
            <a:r>
              <a:rPr lang="en-US" sz="2400" dirty="0"/>
              <a:t>t</a:t>
            </a:r>
            <a:r>
              <a:rPr sz="2400" dirty="0"/>
              <a:t>= 70%)</a:t>
            </a:r>
          </a:p>
          <a:p>
            <a:pPr marL="12700" marR="5715">
              <a:lnSpc>
                <a:spcPct val="100000"/>
              </a:lnSpc>
              <a:spcBef>
                <a:spcPts val="1035"/>
              </a:spcBef>
              <a:tabLst>
                <a:tab pos="1741805" algn="l"/>
                <a:tab pos="3872865" algn="l"/>
                <a:tab pos="5041265" algn="l"/>
              </a:tabLst>
            </a:pPr>
            <a:r>
              <a:rPr sz="2400" dirty="0"/>
              <a:t>Related</a:t>
            </a:r>
            <a:r>
              <a:rPr lang="en-US" sz="2400" dirty="0"/>
              <a:t> pathology </a:t>
            </a:r>
            <a:r>
              <a:rPr sz="2400" dirty="0"/>
              <a:t>and</a:t>
            </a:r>
            <a:r>
              <a:rPr lang="en-US" sz="2400" dirty="0"/>
              <a:t> pharmacology </a:t>
            </a:r>
            <a:r>
              <a:rPr sz="2400" dirty="0"/>
              <a:t>(horizontal integration 15%)</a:t>
            </a:r>
          </a:p>
          <a:p>
            <a:pPr marL="12700" marR="5715">
              <a:lnSpc>
                <a:spcPct val="100800"/>
              </a:lnSpc>
              <a:spcBef>
                <a:spcPts val="910"/>
              </a:spcBef>
              <a:tabLst>
                <a:tab pos="1421765" algn="l"/>
                <a:tab pos="2696845" algn="l"/>
                <a:tab pos="3075940" algn="l"/>
                <a:tab pos="4925695" algn="l"/>
              </a:tabLst>
            </a:pPr>
            <a:r>
              <a:rPr sz="2400" dirty="0"/>
              <a:t>Related</a:t>
            </a:r>
            <a:r>
              <a:rPr lang="en-US" sz="2400" dirty="0"/>
              <a:t> recent advances </a:t>
            </a:r>
            <a:r>
              <a:rPr sz="2400" dirty="0"/>
              <a:t>(vertical integration – 10%)</a:t>
            </a:r>
            <a:endParaRPr lang="en-US" sz="2400" dirty="0"/>
          </a:p>
          <a:p>
            <a:pPr marL="12700" marR="5715">
              <a:lnSpc>
                <a:spcPct val="100800"/>
              </a:lnSpc>
              <a:spcBef>
                <a:spcPts val="910"/>
              </a:spcBef>
              <a:tabLst>
                <a:tab pos="1421765" algn="l"/>
                <a:tab pos="2696845" algn="l"/>
                <a:tab pos="3075940" algn="l"/>
                <a:tab pos="4925695" algn="l"/>
              </a:tabLst>
            </a:pPr>
            <a:r>
              <a:rPr lang="en-US" sz="2400" dirty="0"/>
              <a:t>Research article related to topic (3%) and Ethics (3%)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122" name="Picture 2" descr="A flowchart of a patient's disease&#10;&#10;AI-generated content may be incorrec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1087819"/>
            <a:ext cx="8178799" cy="46823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31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 y="152399"/>
            <a:ext cx="8762999" cy="655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892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82600" y="1353630"/>
            <a:ext cx="8178799" cy="41507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50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2099945"/>
            <a:ext cx="8178799" cy="26581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68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720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1108266"/>
            <a:ext cx="8178799" cy="46414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587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 Infection screening</a:t>
            </a:r>
          </a:p>
        </p:txBody>
      </p:sp>
      <p:sp>
        <p:nvSpPr>
          <p:cNvPr id="4" name="Content Placeholder 3"/>
          <p:cNvSpPr>
            <a:spLocks noGrp="1"/>
          </p:cNvSpPr>
          <p:nvPr>
            <p:ph sz="half" idx="1"/>
          </p:nvPr>
        </p:nvSpPr>
        <p:spPr/>
        <p:txBody>
          <a:bodyPr>
            <a:noAutofit/>
          </a:bodyPr>
          <a:lstStyle/>
          <a:p>
            <a:r>
              <a:rPr lang="en-GB" sz="1400" b="1" dirty="0" err="1"/>
              <a:t>Montoux</a:t>
            </a:r>
            <a:r>
              <a:rPr lang="en-GB" sz="1400" b="1" dirty="0"/>
              <a:t> Test- TST</a:t>
            </a:r>
          </a:p>
          <a:p>
            <a:r>
              <a:rPr lang="en-GB" sz="1400" dirty="0"/>
              <a:t>Comprises the intradermal injection of a purified protein derivative</a:t>
            </a:r>
            <a:br>
              <a:rPr lang="en-GB" sz="1400" dirty="0"/>
            </a:br>
            <a:r>
              <a:rPr lang="en-GB" sz="1400" dirty="0"/>
              <a:t>(PPD) from heat-killed cultures of </a:t>
            </a:r>
            <a:r>
              <a:rPr lang="en-GB" sz="1400" i="1" dirty="0"/>
              <a:t>M. tuberculosis</a:t>
            </a:r>
            <a:r>
              <a:rPr lang="en-GB" sz="1400" dirty="0"/>
              <a:t>, with measurement of the resultant induration</a:t>
            </a:r>
            <a:br>
              <a:rPr lang="en-GB" sz="1400" dirty="0"/>
            </a:br>
            <a:r>
              <a:rPr lang="en-GB" sz="1400" dirty="0"/>
              <a:t>48–72 hours later.</a:t>
            </a:r>
          </a:p>
          <a:p>
            <a:r>
              <a:rPr lang="en-GB" sz="1400" dirty="0"/>
              <a:t>PPD material comprises a heterogeneous mixture</a:t>
            </a:r>
            <a:br>
              <a:rPr lang="en-GB" sz="1400" dirty="0"/>
            </a:br>
            <a:r>
              <a:rPr lang="en-GB" sz="1400" dirty="0"/>
              <a:t>of TB antigens, which results in significant cross-reactivity with other </a:t>
            </a:r>
            <a:r>
              <a:rPr lang="en-GB" sz="1400" i="1" dirty="0"/>
              <a:t>M. tuberculosis </a:t>
            </a:r>
            <a:r>
              <a:rPr lang="en-GB" sz="1400" dirty="0"/>
              <a:t>complex</a:t>
            </a:r>
            <a:br>
              <a:rPr lang="en-GB" sz="1400" dirty="0"/>
            </a:br>
            <a:r>
              <a:rPr lang="en-GB" sz="1400" dirty="0"/>
              <a:t>strains – notably </a:t>
            </a:r>
            <a:r>
              <a:rPr lang="en-GB" sz="1400" dirty="0" err="1"/>
              <a:t>bacille</a:t>
            </a:r>
            <a:r>
              <a:rPr lang="en-GB" sz="1400" dirty="0"/>
              <a:t> </a:t>
            </a:r>
            <a:r>
              <a:rPr lang="en-GB" sz="1400" dirty="0" err="1"/>
              <a:t>Calmette-Guérin</a:t>
            </a:r>
            <a:r>
              <a:rPr lang="en-GB" sz="1400" dirty="0"/>
              <a:t> (BCG) and </a:t>
            </a:r>
            <a:r>
              <a:rPr lang="en-GB" sz="1400" dirty="0" err="1"/>
              <a:t>nontuberculous</a:t>
            </a:r>
            <a:r>
              <a:rPr lang="en-GB" sz="1400" dirty="0"/>
              <a:t> mycobacteria reducing specificity </a:t>
            </a:r>
            <a:br>
              <a:rPr lang="en-GB" sz="1400" dirty="0"/>
            </a:br>
            <a:endParaRPr lang="en-US" sz="1400" dirty="0"/>
          </a:p>
        </p:txBody>
      </p:sp>
      <p:sp>
        <p:nvSpPr>
          <p:cNvPr id="5" name="Content Placeholder 4"/>
          <p:cNvSpPr>
            <a:spLocks noGrp="1"/>
          </p:cNvSpPr>
          <p:nvPr>
            <p:ph sz="half" idx="2"/>
          </p:nvPr>
        </p:nvSpPr>
        <p:spPr>
          <a:xfrm>
            <a:off x="4572000" y="2056094"/>
            <a:ext cx="3298115" cy="4200245"/>
          </a:xfrm>
        </p:spPr>
        <p:txBody>
          <a:bodyPr>
            <a:noAutofit/>
          </a:bodyPr>
          <a:lstStyle/>
          <a:p>
            <a:r>
              <a:rPr lang="en-GB" sz="1400" b="1" dirty="0"/>
              <a:t>Y Interferon release assay</a:t>
            </a:r>
          </a:p>
          <a:p>
            <a:pPr marL="400056" lvl="1" indent="0">
              <a:buNone/>
            </a:pPr>
            <a:r>
              <a:rPr lang="en-GB" sz="1400" dirty="0"/>
              <a:t>Measure interferon-gamma production from whole blood or from circulating lymphocytes after in vitro overnight incubation in the presence of ESAT-6 and CFP-10.</a:t>
            </a:r>
          </a:p>
          <a:p>
            <a:r>
              <a:rPr lang="en-GB" sz="1400" b="1" dirty="0"/>
              <a:t>TBST </a:t>
            </a:r>
          </a:p>
          <a:p>
            <a:pPr marL="400056" lvl="1" indent="0">
              <a:buNone/>
            </a:pPr>
            <a:r>
              <a:rPr lang="en-GB" sz="1400" b="1" dirty="0" err="1">
                <a:solidFill>
                  <a:schemeClr val="accent1">
                    <a:lumMod val="20000"/>
                    <a:lumOff val="80000"/>
                  </a:schemeClr>
                </a:solidFill>
              </a:rPr>
              <a:t>MycoDot</a:t>
            </a:r>
            <a:r>
              <a:rPr lang="en-GB" sz="1400" dirty="0">
                <a:solidFill>
                  <a:schemeClr val="accent1">
                    <a:lumMod val="20000"/>
                    <a:lumOff val="80000"/>
                  </a:schemeClr>
                </a:solidFill>
              </a:rPr>
              <a:t> test is based on the detection of anti-mycobacterial antibodies in the serum samples of patients by employing plastic combs coated with lipoarabinomannan (LAM) antigen which is a highly immunogenic lipopolysaccharide presenting in the cell wall of all species of mycobacteria.</a:t>
            </a:r>
            <a:br>
              <a:rPr lang="en-GB" sz="1400" dirty="0">
                <a:solidFill>
                  <a:schemeClr val="accent1">
                    <a:lumMod val="20000"/>
                    <a:lumOff val="80000"/>
                  </a:schemeClr>
                </a:solidFill>
              </a:rPr>
            </a:br>
            <a:endParaRPr lang="en-US" sz="1400" dirty="0">
              <a:solidFill>
                <a:schemeClr val="accent1">
                  <a:lumMod val="20000"/>
                  <a:lumOff val="80000"/>
                </a:schemeClr>
              </a:solidFill>
            </a:endParaRPr>
          </a:p>
        </p:txBody>
      </p:sp>
    </p:spTree>
    <p:extLst>
      <p:ext uri="{BB962C8B-B14F-4D97-AF65-F5344CB8AC3E}">
        <p14:creationId xmlns:p14="http://schemas.microsoft.com/office/powerpoint/2010/main" val="2719274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TBIS Tests- Summary</a:t>
            </a:r>
          </a:p>
        </p:txBody>
      </p:sp>
      <p:sp>
        <p:nvSpPr>
          <p:cNvPr id="6" name="Content Placeholder 5"/>
          <p:cNvSpPr>
            <a:spLocks noGrp="1"/>
          </p:cNvSpPr>
          <p:nvPr>
            <p:ph idx="1"/>
          </p:nvPr>
        </p:nvSpPr>
        <p:spPr/>
        <p:txBody>
          <a:bodyPr>
            <a:noAutofit/>
          </a:bodyPr>
          <a:lstStyle/>
          <a:p>
            <a:r>
              <a:rPr lang="en-GB" sz="1800" dirty="0"/>
              <a:t>Mycobacterium tuberculosis antigen-based skin tests (TBSTs) may be used to test for TB infection. </a:t>
            </a:r>
            <a:r>
              <a:rPr lang="en-GB" sz="1800" b="1" dirty="0"/>
              <a:t>Conditional recommendation for the intervention, very low certainty of the evidence</a:t>
            </a:r>
          </a:p>
          <a:p>
            <a:r>
              <a:rPr lang="en-GB" sz="1800" dirty="0"/>
              <a:t>Either the tuberculin skin test (TST) or interferon-gamma release assays (IGRAs) can be used to test for TB infection. </a:t>
            </a:r>
            <a:r>
              <a:rPr lang="en-GB" sz="1800" b="1" dirty="0"/>
              <a:t>Strong recommendation, very low certainty of the evidence</a:t>
            </a:r>
          </a:p>
          <a:p>
            <a:r>
              <a:rPr lang="en-GB" sz="1800" dirty="0">
                <a:solidFill>
                  <a:schemeClr val="accent1">
                    <a:lumMod val="20000"/>
                    <a:lumOff val="80000"/>
                  </a:schemeClr>
                </a:solidFill>
              </a:rPr>
              <a:t>Interferon-gamma release assays (IGRAs) (and the tuberculin skin test [TST]) should not be used in low- and middle-income countries (LMIC) for the diagnosis of pulmonary or </a:t>
            </a:r>
            <a:r>
              <a:rPr lang="en-GB" sz="1800" dirty="0" err="1">
                <a:solidFill>
                  <a:schemeClr val="accent1">
                    <a:lumMod val="20000"/>
                    <a:lumOff val="80000"/>
                  </a:schemeClr>
                </a:solidFill>
              </a:rPr>
              <a:t>extrapulmonary</a:t>
            </a:r>
            <a:r>
              <a:rPr lang="en-GB" sz="1800" dirty="0">
                <a:solidFill>
                  <a:schemeClr val="accent1">
                    <a:lumMod val="20000"/>
                    <a:lumOff val="80000"/>
                  </a:schemeClr>
                </a:solidFill>
              </a:rPr>
              <a:t> TB, or for the diagnostic work-up of adults (including people living with HIV) suspected of active TB in these settings. </a:t>
            </a:r>
            <a:r>
              <a:rPr lang="en-GB" sz="1800" b="1" dirty="0">
                <a:solidFill>
                  <a:schemeClr val="accent1">
                    <a:lumMod val="20000"/>
                    <a:lumOff val="80000"/>
                  </a:schemeClr>
                </a:solidFill>
              </a:rPr>
              <a:t>Strong recommendation</a:t>
            </a:r>
            <a:endParaRPr lang="en-US" sz="1800" b="1" dirty="0">
              <a:solidFill>
                <a:schemeClr val="accent1">
                  <a:lumMod val="20000"/>
                  <a:lumOff val="80000"/>
                </a:schemeClr>
              </a:solidFill>
            </a:endParaRPr>
          </a:p>
        </p:txBody>
      </p:sp>
    </p:spTree>
    <p:extLst>
      <p:ext uri="{BB962C8B-B14F-4D97-AF65-F5344CB8AC3E}">
        <p14:creationId xmlns:p14="http://schemas.microsoft.com/office/powerpoint/2010/main" val="1265558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Treatment</a:t>
            </a:r>
          </a:p>
        </p:txBody>
      </p:sp>
      <p:sp>
        <p:nvSpPr>
          <p:cNvPr id="3" name="Content Placeholder 2"/>
          <p:cNvSpPr>
            <a:spLocks noGrp="1"/>
          </p:cNvSpPr>
          <p:nvPr>
            <p:ph idx="1"/>
          </p:nvPr>
        </p:nvSpPr>
        <p:spPr/>
        <p:txBody>
          <a:bodyPr>
            <a:normAutofit/>
          </a:bodyPr>
          <a:lstStyle/>
          <a:p>
            <a:pPr>
              <a:lnSpc>
                <a:spcPct val="90000"/>
              </a:lnSpc>
            </a:pPr>
            <a:r>
              <a:rPr lang="en-US" sz="3600" dirty="0"/>
              <a:t>2 Groups depending upon the degree of effectiveness and potential side effects </a:t>
            </a:r>
          </a:p>
          <a:p>
            <a:pPr lvl="1">
              <a:lnSpc>
                <a:spcPct val="90000"/>
              </a:lnSpc>
            </a:pPr>
            <a:r>
              <a:rPr lang="en-US" b="1" dirty="0"/>
              <a:t>First Line: (Primary agents)</a:t>
            </a:r>
            <a:endParaRPr lang="en-US" dirty="0"/>
          </a:p>
          <a:p>
            <a:pPr lvl="2">
              <a:lnSpc>
                <a:spcPct val="90000"/>
              </a:lnSpc>
            </a:pPr>
            <a:r>
              <a:rPr lang="en-US" sz="2800" i="1" dirty="0"/>
              <a:t>Most effective and have lowest toxicity. </a:t>
            </a:r>
            <a:r>
              <a:rPr lang="en-US" sz="2800" dirty="0"/>
              <a:t> Isoniazid, Rifampicin, </a:t>
            </a:r>
            <a:r>
              <a:rPr lang="en-US" sz="2800" dirty="0" err="1"/>
              <a:t>Ethambutol</a:t>
            </a:r>
            <a:r>
              <a:rPr lang="en-US" sz="2800" dirty="0"/>
              <a:t>, Pyrazinamide, Streptomycin.</a:t>
            </a:r>
          </a:p>
          <a:p>
            <a:pPr lvl="1">
              <a:lnSpc>
                <a:spcPct val="90000"/>
              </a:lnSpc>
            </a:pPr>
            <a:r>
              <a:rPr lang="en-US" b="1" dirty="0"/>
              <a:t>2</a:t>
            </a:r>
            <a:r>
              <a:rPr lang="en-US" b="1" baseline="30000" dirty="0"/>
              <a:t>nd</a:t>
            </a:r>
            <a:r>
              <a:rPr lang="en-US" b="1" dirty="0"/>
              <a:t> Line</a:t>
            </a:r>
            <a:endParaRPr lang="en-US" dirty="0"/>
          </a:p>
          <a:p>
            <a:pPr lvl="2">
              <a:lnSpc>
                <a:spcPct val="90000"/>
              </a:lnSpc>
            </a:pPr>
            <a:r>
              <a:rPr lang="en-US" sz="2800" i="1" dirty="0"/>
              <a:t>Less effective and most toxic.</a:t>
            </a:r>
            <a:r>
              <a:rPr lang="en-US" sz="2800" dirty="0"/>
              <a:t>  </a:t>
            </a:r>
            <a:r>
              <a:rPr lang="en-US" sz="2800" dirty="0" err="1"/>
              <a:t>Amikacin</a:t>
            </a:r>
            <a:r>
              <a:rPr lang="en-US" sz="2800" dirty="0"/>
              <a:t>, Kanamycin, </a:t>
            </a:r>
            <a:r>
              <a:rPr lang="en-US" sz="2800" dirty="0" err="1"/>
              <a:t>Capreomycin</a:t>
            </a:r>
            <a:r>
              <a:rPr lang="en-US" sz="2800" dirty="0"/>
              <a:t>, </a:t>
            </a:r>
            <a:r>
              <a:rPr lang="en-US" sz="2800" dirty="0" err="1"/>
              <a:t>Viomycin</a:t>
            </a:r>
            <a:r>
              <a:rPr lang="en-US" sz="2800" dirty="0"/>
              <a:t>, Kanamycin, </a:t>
            </a:r>
            <a:r>
              <a:rPr lang="en-US" sz="2800" dirty="0" err="1"/>
              <a:t>Cycloserine</a:t>
            </a:r>
            <a:r>
              <a:rPr lang="en-US" sz="2800" dirty="0"/>
              <a:t>, PAS, </a:t>
            </a:r>
            <a:r>
              <a:rPr lang="en-US" sz="2800" dirty="0" err="1"/>
              <a:t>Ethionamide</a:t>
            </a:r>
            <a:endParaRPr lang="en-US" sz="2800" dirty="0"/>
          </a:p>
          <a:p>
            <a:endParaRPr lang="en-US" dirty="0"/>
          </a:p>
        </p:txBody>
      </p:sp>
    </p:spTree>
    <p:extLst>
      <p:ext uri="{BB962C8B-B14F-4D97-AF65-F5344CB8AC3E}">
        <p14:creationId xmlns:p14="http://schemas.microsoft.com/office/powerpoint/2010/main" val="877041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 Resistance</a:t>
            </a:r>
          </a:p>
        </p:txBody>
      </p:sp>
      <p:sp>
        <p:nvSpPr>
          <p:cNvPr id="3" name="Content Placeholder 2"/>
          <p:cNvSpPr>
            <a:spLocks noGrp="1"/>
          </p:cNvSpPr>
          <p:nvPr>
            <p:ph idx="1"/>
          </p:nvPr>
        </p:nvSpPr>
        <p:spPr>
          <a:xfrm>
            <a:off x="828436" y="1853248"/>
            <a:ext cx="6711654" cy="4195481"/>
          </a:xfrm>
        </p:spPr>
        <p:txBody>
          <a:bodyPr>
            <a:noAutofit/>
          </a:bodyPr>
          <a:lstStyle/>
          <a:p>
            <a:r>
              <a:rPr lang="en-GB" sz="1500" b="1" dirty="0"/>
              <a:t>Multidrug-Resistant TB (MDR TB)</a:t>
            </a:r>
            <a:endParaRPr lang="en-GB" sz="1500" dirty="0"/>
          </a:p>
          <a:p>
            <a:r>
              <a:rPr lang="en-GB" sz="1500" dirty="0"/>
              <a:t>Multidrug-resistant TB (MDR TB) is caused by TB bacteria that are resistant to at least isoniazid and </a:t>
            </a:r>
            <a:r>
              <a:rPr lang="en-GB" sz="1500" dirty="0" err="1"/>
              <a:t>rifampin</a:t>
            </a:r>
            <a:r>
              <a:rPr lang="en-GB" sz="1500" dirty="0"/>
              <a:t>, the two most potent TB drugs. These drugs are used to treat all persons with TB disease.</a:t>
            </a:r>
          </a:p>
          <a:p>
            <a:r>
              <a:rPr lang="en-GB" sz="1500" dirty="0"/>
              <a:t>TB experts should be consulted in the treatment of MDR TB.</a:t>
            </a:r>
          </a:p>
          <a:p>
            <a:r>
              <a:rPr lang="en-GB" sz="1500" b="1" dirty="0"/>
              <a:t>Pre-Extensively Drug-resistant TB (pre-XDR TB)</a:t>
            </a:r>
            <a:endParaRPr lang="en-GB" sz="1500" dirty="0"/>
          </a:p>
          <a:p>
            <a:r>
              <a:rPr lang="en-GB" sz="1500" dirty="0"/>
              <a:t>Pre-Extensively Drug-resistant TB (pre-XDR TB) is a type of MDR TB caused by TB bacteria that are resistant to isoniazid, </a:t>
            </a:r>
            <a:r>
              <a:rPr lang="en-GB" sz="1500" dirty="0" err="1"/>
              <a:t>rifampin</a:t>
            </a:r>
            <a:r>
              <a:rPr lang="en-GB" sz="1500" dirty="0"/>
              <a:t>, and a </a:t>
            </a:r>
            <a:r>
              <a:rPr lang="en-GB" sz="1500" dirty="0" err="1"/>
              <a:t>fluroquinolone</a:t>
            </a:r>
            <a:r>
              <a:rPr lang="en-GB" sz="1500" dirty="0"/>
              <a:t> OR by TB bacteria that are resistant to isoniazid, </a:t>
            </a:r>
            <a:r>
              <a:rPr lang="en-GB" sz="1500" dirty="0" err="1"/>
              <a:t>rifampin</a:t>
            </a:r>
            <a:r>
              <a:rPr lang="en-GB" sz="1500" dirty="0"/>
              <a:t>, and a second-line injectable (</a:t>
            </a:r>
            <a:r>
              <a:rPr lang="en-GB" sz="1500" dirty="0" err="1"/>
              <a:t>amikacin</a:t>
            </a:r>
            <a:r>
              <a:rPr lang="en-GB" sz="1500" dirty="0"/>
              <a:t>, </a:t>
            </a:r>
            <a:r>
              <a:rPr lang="en-GB" sz="1500" dirty="0" err="1"/>
              <a:t>capreomycin</a:t>
            </a:r>
            <a:r>
              <a:rPr lang="en-GB" sz="1500" dirty="0"/>
              <a:t>, and kanamycin).</a:t>
            </a:r>
          </a:p>
          <a:p>
            <a:r>
              <a:rPr lang="en-GB" sz="1500" b="1" dirty="0"/>
              <a:t>Extensively Drug-resistant TB (XDR TB)</a:t>
            </a:r>
            <a:endParaRPr lang="en-GB" sz="1500" dirty="0"/>
          </a:p>
          <a:p>
            <a:r>
              <a:rPr lang="en-GB" sz="1500" dirty="0"/>
              <a:t>Extensively drug-resistant TB (XDR TB) is a rare type of MDR TB caused by TB bacteria that are resistant to isoniazid and </a:t>
            </a:r>
            <a:r>
              <a:rPr lang="en-GB" sz="1500" dirty="0" err="1"/>
              <a:t>rifampin</a:t>
            </a:r>
            <a:r>
              <a:rPr lang="en-GB" sz="1500" dirty="0"/>
              <a:t>, a </a:t>
            </a:r>
            <a:r>
              <a:rPr lang="en-GB" sz="1500" dirty="0" err="1"/>
              <a:t>fluroquinolone</a:t>
            </a:r>
            <a:r>
              <a:rPr lang="en-GB" sz="1500" dirty="0"/>
              <a:t>, and a second-line injectable (</a:t>
            </a:r>
            <a:r>
              <a:rPr lang="en-GB" sz="1500" dirty="0" err="1"/>
              <a:t>amikacin</a:t>
            </a:r>
            <a:r>
              <a:rPr lang="en-GB" sz="1500" dirty="0"/>
              <a:t>, </a:t>
            </a:r>
            <a:r>
              <a:rPr lang="en-GB" sz="1500" dirty="0" err="1"/>
              <a:t>capreomycin</a:t>
            </a:r>
            <a:r>
              <a:rPr lang="en-GB" sz="1500" dirty="0"/>
              <a:t>, and kanamycin) OR by TB bacteria that are resistant to isoniazid, </a:t>
            </a:r>
            <a:r>
              <a:rPr lang="en-GB" sz="1500" dirty="0" err="1"/>
              <a:t>rifampin</a:t>
            </a:r>
            <a:r>
              <a:rPr lang="en-GB" sz="1500" dirty="0"/>
              <a:t>, a </a:t>
            </a:r>
            <a:r>
              <a:rPr lang="en-GB" sz="1500" dirty="0" err="1"/>
              <a:t>fluroquinolone</a:t>
            </a:r>
            <a:r>
              <a:rPr lang="en-GB" sz="1500" dirty="0"/>
              <a:t>, and </a:t>
            </a:r>
            <a:r>
              <a:rPr lang="en-GB" sz="1500" dirty="0" err="1"/>
              <a:t>bedaquiline</a:t>
            </a:r>
            <a:r>
              <a:rPr lang="en-GB" sz="1500" dirty="0"/>
              <a:t> or linezolid.</a:t>
            </a:r>
          </a:p>
        </p:txBody>
      </p:sp>
    </p:spTree>
    <p:extLst>
      <p:ext uri="{BB962C8B-B14F-4D97-AF65-F5344CB8AC3E}">
        <p14:creationId xmlns:p14="http://schemas.microsoft.com/office/powerpoint/2010/main" val="2727602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p:txBody>
          <a:bodyPr>
            <a:normAutofit/>
          </a:bodyPr>
          <a:lstStyle/>
          <a:p>
            <a:r>
              <a:rPr lang="en-GB" dirty="0"/>
              <a:t>Describe epidemiology and etiopathogenesis</a:t>
            </a:r>
          </a:p>
          <a:p>
            <a:r>
              <a:rPr lang="en-GB" dirty="0"/>
              <a:t>Discuss clinical feature, and diagnostic plan</a:t>
            </a:r>
          </a:p>
          <a:p>
            <a:r>
              <a:rPr lang="en-GB" dirty="0"/>
              <a:t>Outline complications</a:t>
            </a:r>
          </a:p>
          <a:p>
            <a:r>
              <a:rPr lang="en-GB" dirty="0"/>
              <a:t>Outline of treatment.</a:t>
            </a:r>
          </a:p>
          <a:p>
            <a:r>
              <a:rPr lang="en-GB" dirty="0"/>
              <a:t>Prevention</a:t>
            </a:r>
          </a:p>
          <a:p>
            <a:r>
              <a:rPr lang="en-GB" dirty="0">
                <a:solidFill>
                  <a:schemeClr val="accent6">
                    <a:lumMod val="60000"/>
                    <a:lumOff val="40000"/>
                  </a:schemeClr>
                </a:solidFill>
              </a:rPr>
              <a:t>Future perspective. </a:t>
            </a:r>
          </a:p>
          <a:p>
            <a:r>
              <a:rPr lang="en-GB" dirty="0">
                <a:solidFill>
                  <a:srgbClr val="FF0000"/>
                </a:solidFill>
              </a:rPr>
              <a:t>Research for Medical Students/AI</a:t>
            </a:r>
          </a:p>
          <a:p>
            <a:r>
              <a:rPr lang="en-GB" dirty="0">
                <a:solidFill>
                  <a:srgbClr val="FF0000"/>
                </a:solidFill>
              </a:rPr>
              <a:t>MDM </a:t>
            </a:r>
          </a:p>
          <a:p>
            <a:r>
              <a:rPr lang="en-GB" dirty="0">
                <a:solidFill>
                  <a:srgbClr val="FF0000"/>
                </a:solidFill>
              </a:rPr>
              <a:t>Further reading</a:t>
            </a:r>
          </a:p>
          <a:p>
            <a:r>
              <a:rPr lang="en-GB" dirty="0"/>
              <a:t>MCQs</a:t>
            </a:r>
          </a:p>
          <a:p>
            <a:endParaRPr lang="en-US" dirty="0"/>
          </a:p>
        </p:txBody>
      </p:sp>
    </p:spTree>
    <p:extLst>
      <p:ext uri="{BB962C8B-B14F-4D97-AF65-F5344CB8AC3E}">
        <p14:creationId xmlns:p14="http://schemas.microsoft.com/office/powerpoint/2010/main" val="3753722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Cases- 6 month regimen</a:t>
            </a:r>
            <a:endParaRPr lang="en-US" dirty="0"/>
          </a:p>
        </p:txBody>
      </p:sp>
      <p:sp>
        <p:nvSpPr>
          <p:cNvPr id="3" name="Content Placeholder 2"/>
          <p:cNvSpPr>
            <a:spLocks noGrp="1"/>
          </p:cNvSpPr>
          <p:nvPr>
            <p:ph idx="1"/>
          </p:nvPr>
        </p:nvSpPr>
        <p:spPr/>
        <p:txBody>
          <a:bodyPr>
            <a:normAutofit/>
          </a:bodyPr>
          <a:lstStyle/>
          <a:p>
            <a:r>
              <a:rPr lang="en-US" dirty="0"/>
              <a:t>Patients who have never received treatment for tuberculosis or taken it for less than one month.</a:t>
            </a:r>
            <a:endParaRPr lang="en-GB" dirty="0"/>
          </a:p>
          <a:p>
            <a:r>
              <a:rPr lang="en-GB" dirty="0"/>
              <a:t>New patients with pulmonary TB should receive a regimen containing 6 months of rifampicin: 2HRZE/4HR</a:t>
            </a:r>
          </a:p>
          <a:p>
            <a:r>
              <a:rPr lang="en-GB" dirty="0"/>
              <a:t>Daily regimen is preferable</a:t>
            </a:r>
            <a:endParaRPr lang="en-US" dirty="0"/>
          </a:p>
        </p:txBody>
      </p:sp>
    </p:spTree>
    <p:extLst>
      <p:ext uri="{BB962C8B-B14F-4D97-AF65-F5344CB8AC3E}">
        <p14:creationId xmlns:p14="http://schemas.microsoft.com/office/powerpoint/2010/main" val="307420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month regimen</a:t>
            </a:r>
            <a:endParaRPr lang="en-US" dirty="0"/>
          </a:p>
        </p:txBody>
      </p:sp>
      <p:sp>
        <p:nvSpPr>
          <p:cNvPr id="3" name="Content Placeholder 2"/>
          <p:cNvSpPr>
            <a:spLocks noGrp="1"/>
          </p:cNvSpPr>
          <p:nvPr>
            <p:ph idx="1"/>
          </p:nvPr>
        </p:nvSpPr>
        <p:spPr/>
        <p:txBody>
          <a:bodyPr>
            <a:normAutofit/>
          </a:bodyPr>
          <a:lstStyle/>
          <a:p>
            <a:r>
              <a:rPr lang="en-GB" dirty="0"/>
              <a:t>People aged 12 years or older with drug-susceptible pulmonary TB may receive a 4-month regimen of isoniazid, </a:t>
            </a:r>
            <a:r>
              <a:rPr lang="en-GB" dirty="0" err="1"/>
              <a:t>rifapentine</a:t>
            </a:r>
            <a:r>
              <a:rPr lang="en-GB" dirty="0"/>
              <a:t>, </a:t>
            </a:r>
            <a:r>
              <a:rPr lang="en-GB" dirty="0" err="1"/>
              <a:t>moxifloxacin</a:t>
            </a:r>
            <a:r>
              <a:rPr lang="en-GB" dirty="0"/>
              <a:t> and pyrazinamide (2HPMZ/2HPM)- </a:t>
            </a:r>
            <a:r>
              <a:rPr lang="en-GB" b="1" dirty="0">
                <a:solidFill>
                  <a:schemeClr val="accent1">
                    <a:lumMod val="20000"/>
                    <a:lumOff val="80000"/>
                  </a:schemeClr>
                </a:solidFill>
              </a:rPr>
              <a:t>conditional recommendation, moderate certainty of evidence – new recommendation.</a:t>
            </a:r>
          </a:p>
          <a:p>
            <a:r>
              <a:rPr lang="en-GB" dirty="0"/>
              <a:t>In children and adolescents between 3 months and 16 years of age with non-severe TB (without suspicion or evidence of MDR/RR-TB), a 4-month treatment regimen (2HRZ(E)/2HR) should be used- </a:t>
            </a:r>
            <a:r>
              <a:rPr lang="en-GB" b="1" dirty="0">
                <a:solidFill>
                  <a:schemeClr val="accent1">
                    <a:lumMod val="20000"/>
                    <a:lumOff val="80000"/>
                  </a:schemeClr>
                </a:solidFill>
              </a:rPr>
              <a:t>strong recommendation, moderate certainty of evidence</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val="2794856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Steroids</a:t>
            </a:r>
          </a:p>
        </p:txBody>
      </p:sp>
      <p:sp>
        <p:nvSpPr>
          <p:cNvPr id="3" name="Content Placeholder 2"/>
          <p:cNvSpPr>
            <a:spLocks noGrp="1"/>
          </p:cNvSpPr>
          <p:nvPr>
            <p:ph idx="1"/>
          </p:nvPr>
        </p:nvSpPr>
        <p:spPr/>
        <p:txBody>
          <a:bodyPr>
            <a:normAutofit/>
          </a:bodyPr>
          <a:lstStyle/>
          <a:p>
            <a:r>
              <a:rPr lang="en-GB" dirty="0"/>
              <a:t>In patients with TB meningitis, an initial adjuvant corticosteroid therapy with dexamethasone or prednisolone tapered over 6–8 weeks should be used </a:t>
            </a:r>
            <a:r>
              <a:rPr lang="en-GB" dirty="0">
                <a:solidFill>
                  <a:schemeClr val="accent1">
                    <a:lumMod val="20000"/>
                    <a:lumOff val="80000"/>
                  </a:schemeClr>
                </a:solidFill>
              </a:rPr>
              <a:t>(strong recommendation, moderate certainty of evidence).</a:t>
            </a:r>
          </a:p>
          <a:p>
            <a:r>
              <a:rPr lang="en-GB" dirty="0"/>
              <a:t>In patients with TB pericarditis, an initial adjuvant corticosteroid therapy may be used </a:t>
            </a:r>
            <a:r>
              <a:rPr lang="en-GB" dirty="0">
                <a:solidFill>
                  <a:schemeClr val="accent1">
                    <a:lumMod val="20000"/>
                    <a:lumOff val="80000"/>
                  </a:schemeClr>
                </a:solidFill>
              </a:rPr>
              <a:t>(conditional recommendation, very low certainty of evidence)</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668406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3D06-8CFF-402D-9BB0-A7EE99CB9B67}"/>
              </a:ext>
            </a:extLst>
          </p:cNvPr>
          <p:cNvSpPr>
            <a:spLocks noGrp="1"/>
          </p:cNvSpPr>
          <p:nvPr>
            <p:ph type="title"/>
          </p:nvPr>
        </p:nvSpPr>
        <p:spPr/>
        <p:txBody>
          <a:bodyPr/>
          <a:lstStyle/>
          <a:p>
            <a:r>
              <a:rPr lang="en-US" b="1" dirty="0"/>
              <a:t>Extrapulmonary TB</a:t>
            </a:r>
          </a:p>
        </p:txBody>
      </p:sp>
      <p:sp>
        <p:nvSpPr>
          <p:cNvPr id="3" name="Content Placeholder 2">
            <a:extLst>
              <a:ext uri="{FF2B5EF4-FFF2-40B4-BE49-F238E27FC236}">
                <a16:creationId xmlns:a16="http://schemas.microsoft.com/office/drawing/2014/main" id="{69B4457D-B091-4D64-96EB-794BAD25D1D3}"/>
              </a:ext>
            </a:extLst>
          </p:cNvPr>
          <p:cNvSpPr>
            <a:spLocks noGrp="1"/>
          </p:cNvSpPr>
          <p:nvPr>
            <p:ph idx="1"/>
          </p:nvPr>
        </p:nvSpPr>
        <p:spPr/>
        <p:txBody>
          <a:bodyPr>
            <a:normAutofit/>
          </a:bodyPr>
          <a:lstStyle/>
          <a:p>
            <a:r>
              <a:rPr lang="en-US" dirty="0"/>
              <a:t>Pulmonary and extrapulmonary disease should be treated with the same regimens.</a:t>
            </a:r>
          </a:p>
          <a:p>
            <a:r>
              <a:rPr lang="en-US" dirty="0"/>
              <a:t>Note that some experts recommend 9–12 months of treatment for TB meningitis given the serious risk of disability and mortality, and 9 months of treatment for TB of bones or joints because of the difficulties of assessing treatment response.</a:t>
            </a:r>
          </a:p>
          <a:p>
            <a:r>
              <a:rPr lang="en-US" dirty="0"/>
              <a:t>Unless drug resistance is suspected, adjuvant corticosteroid treatment is recommended for TB meningitis and pericarditis.</a:t>
            </a:r>
          </a:p>
          <a:p>
            <a:r>
              <a:rPr lang="en-US" dirty="0"/>
              <a:t>In Tuberculous meningitis, Ethambutol should be replaced by Streptomycin</a:t>
            </a:r>
          </a:p>
        </p:txBody>
      </p:sp>
    </p:spTree>
    <p:extLst>
      <p:ext uri="{BB962C8B-B14F-4D97-AF65-F5344CB8AC3E}">
        <p14:creationId xmlns:p14="http://schemas.microsoft.com/office/powerpoint/2010/main" val="2894580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sz="half" idx="1"/>
          </p:nvPr>
        </p:nvSpPr>
        <p:spPr/>
        <p:txBody>
          <a:bodyPr/>
          <a:lstStyle/>
          <a:p>
            <a:pPr marL="0" indent="0">
              <a:buNone/>
            </a:pPr>
            <a:r>
              <a:rPr lang="en-GB" dirty="0">
                <a:solidFill>
                  <a:schemeClr val="accent1">
                    <a:lumMod val="20000"/>
                    <a:lumOff val="80000"/>
                  </a:schemeClr>
                </a:solidFill>
              </a:rPr>
              <a:t>ATT Problems </a:t>
            </a:r>
          </a:p>
          <a:p>
            <a:r>
              <a:rPr lang="en-GB" dirty="0"/>
              <a:t>Toxicity e.g. liver</a:t>
            </a:r>
          </a:p>
          <a:p>
            <a:r>
              <a:rPr lang="en-GB" dirty="0"/>
              <a:t>Multiple therapy</a:t>
            </a:r>
          </a:p>
          <a:p>
            <a:r>
              <a:rPr lang="en-GB" dirty="0"/>
              <a:t>Prolonged treatment</a:t>
            </a:r>
          </a:p>
          <a:p>
            <a:r>
              <a:rPr lang="en-GB" dirty="0"/>
              <a:t>Drug interactions</a:t>
            </a:r>
          </a:p>
          <a:p>
            <a:endParaRPr lang="en-GB" dirty="0"/>
          </a:p>
        </p:txBody>
      </p:sp>
      <p:sp>
        <p:nvSpPr>
          <p:cNvPr id="2" name="Content Placeholder 1"/>
          <p:cNvSpPr>
            <a:spLocks noGrp="1"/>
          </p:cNvSpPr>
          <p:nvPr>
            <p:ph sz="half" idx="2"/>
          </p:nvPr>
        </p:nvSpPr>
        <p:spPr/>
        <p:txBody>
          <a:bodyPr/>
          <a:lstStyle/>
          <a:p>
            <a:pPr marL="0" indent="0">
              <a:buNone/>
            </a:pPr>
            <a:r>
              <a:rPr lang="en-GB" dirty="0">
                <a:solidFill>
                  <a:schemeClr val="accent1">
                    <a:lumMod val="20000"/>
                    <a:lumOff val="80000"/>
                  </a:schemeClr>
                </a:solidFill>
              </a:rPr>
              <a:t>Prevention</a:t>
            </a:r>
            <a:endParaRPr lang="en-US" dirty="0">
              <a:solidFill>
                <a:schemeClr val="accent1">
                  <a:lumMod val="20000"/>
                  <a:lumOff val="80000"/>
                </a:schemeClr>
              </a:solidFill>
            </a:endParaRPr>
          </a:p>
          <a:p>
            <a:r>
              <a:rPr lang="en-US" dirty="0"/>
              <a:t>Early detection</a:t>
            </a:r>
          </a:p>
          <a:p>
            <a:r>
              <a:rPr lang="en-US" dirty="0"/>
              <a:t>Education and screening</a:t>
            </a:r>
          </a:p>
          <a:p>
            <a:r>
              <a:rPr lang="en-US" dirty="0"/>
              <a:t>Engineering controls</a:t>
            </a:r>
          </a:p>
          <a:p>
            <a:r>
              <a:rPr lang="en-US" dirty="0"/>
              <a:t>Personal hygiene and isolation of infected cases.</a:t>
            </a:r>
            <a:endParaRPr lang="en-IN" dirty="0"/>
          </a:p>
          <a:p>
            <a:endParaRPr lang="en-US" dirty="0"/>
          </a:p>
        </p:txBody>
      </p:sp>
    </p:spTree>
    <p:extLst>
      <p:ext uri="{BB962C8B-B14F-4D97-AF65-F5344CB8AC3E}">
        <p14:creationId xmlns:p14="http://schemas.microsoft.com/office/powerpoint/2010/main" val="3256297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6">
              <a:lumMod val="40000"/>
              <a:lumOff val="60000"/>
            </a:schemeClr>
          </a:solidFill>
          <a:ln>
            <a:solidFill>
              <a:schemeClr val="accent6">
                <a:lumMod val="60000"/>
                <a:lumOff val="40000"/>
              </a:schemeClr>
            </a:solidFill>
          </a:ln>
        </p:spPr>
        <p:txBody>
          <a:bodyPr>
            <a:normAutofit fontScale="92500" lnSpcReduction="20000"/>
          </a:bodyPr>
          <a:lstStyle/>
          <a:p>
            <a:pPr algn="ctr"/>
            <a:r>
              <a:rPr lang="en-US" dirty="0">
                <a:solidFill>
                  <a:schemeClr val="tx1"/>
                </a:solidFill>
              </a:rPr>
              <a:t>MDM</a:t>
            </a:r>
          </a:p>
          <a:p>
            <a:pPr algn="ctr"/>
            <a:endParaRPr lang="en-US" dirty="0"/>
          </a:p>
        </p:txBody>
      </p:sp>
      <p:sp>
        <p:nvSpPr>
          <p:cNvPr id="5" name="Content Placeholder 4"/>
          <p:cNvSpPr>
            <a:spLocks noGrp="1"/>
          </p:cNvSpPr>
          <p:nvPr>
            <p:ph sz="half" idx="2"/>
          </p:nvPr>
        </p:nvSpPr>
        <p:spPr>
          <a:xfrm>
            <a:off x="457200" y="1752600"/>
            <a:ext cx="4040188" cy="4373563"/>
          </a:xfrm>
        </p:spPr>
        <p:txBody>
          <a:bodyPr>
            <a:normAutofit fontScale="92500" lnSpcReduction="10000"/>
          </a:bodyPr>
          <a:lstStyle/>
          <a:p>
            <a:r>
              <a:rPr lang="en-GB" dirty="0"/>
              <a:t>Pulmonology and Infectious Disease Specialists</a:t>
            </a:r>
          </a:p>
          <a:p>
            <a:r>
              <a:rPr lang="en-GB" dirty="0"/>
              <a:t>Nursing Care:</a:t>
            </a:r>
          </a:p>
          <a:p>
            <a:r>
              <a:rPr lang="en-GB" dirty="0"/>
              <a:t>Social Work and Support Services</a:t>
            </a:r>
          </a:p>
          <a:p>
            <a:r>
              <a:rPr lang="en-GB" dirty="0"/>
              <a:t>Public Health and Epidemiology</a:t>
            </a:r>
            <a:endParaRPr lang="en-US" dirty="0"/>
          </a:p>
        </p:txBody>
      </p:sp>
      <p:sp>
        <p:nvSpPr>
          <p:cNvPr id="6" name="Text Placeholder 5"/>
          <p:cNvSpPr>
            <a:spLocks noGrp="1"/>
          </p:cNvSpPr>
          <p:nvPr>
            <p:ph type="body" sz="quarter" idx="3"/>
          </p:nvPr>
        </p:nvSpPr>
        <p:spPr>
          <a:xfrm>
            <a:off x="4648200" y="457200"/>
            <a:ext cx="4041775" cy="990600"/>
          </a:xfrm>
          <a:solidFill>
            <a:schemeClr val="accent1">
              <a:lumMod val="40000"/>
              <a:lumOff val="60000"/>
            </a:schemeClr>
          </a:solidFill>
        </p:spPr>
        <p:txBody>
          <a:bodyPr>
            <a:normAutofit fontScale="92500" lnSpcReduction="20000"/>
          </a:bodyPr>
          <a:lstStyle/>
          <a:p>
            <a:pPr algn="ctr"/>
            <a:r>
              <a:rPr lang="en-US" sz="2800" dirty="0">
                <a:solidFill>
                  <a:schemeClr val="tx1"/>
                </a:solidFill>
              </a:rPr>
              <a:t>Future perspective – Research</a:t>
            </a:r>
          </a:p>
          <a:p>
            <a:r>
              <a:rPr lang="en-US" dirty="0"/>
              <a:t> </a:t>
            </a:r>
          </a:p>
        </p:txBody>
      </p:sp>
      <p:sp>
        <p:nvSpPr>
          <p:cNvPr id="7" name="Content Placeholder 6"/>
          <p:cNvSpPr>
            <a:spLocks noGrp="1"/>
          </p:cNvSpPr>
          <p:nvPr>
            <p:ph sz="quarter" idx="4"/>
          </p:nvPr>
        </p:nvSpPr>
        <p:spPr>
          <a:xfrm>
            <a:off x="4645025" y="1752600"/>
            <a:ext cx="4041775" cy="4373563"/>
          </a:xfrm>
        </p:spPr>
        <p:txBody>
          <a:bodyPr>
            <a:normAutofit fontScale="92500" lnSpcReduction="10000"/>
          </a:bodyPr>
          <a:lstStyle/>
          <a:p>
            <a:pPr lvl="0"/>
            <a:r>
              <a:rPr lang="en-US" b="1" dirty="0"/>
              <a:t>Clinical Trials:</a:t>
            </a:r>
            <a:r>
              <a:rPr lang="en-US" dirty="0"/>
              <a:t> Ongoing research into new anti-TB drugs, shorter treatment regimens, and vaccines is crucial for advancing TB treatment and prevention.</a:t>
            </a:r>
          </a:p>
          <a:p>
            <a:pPr lvl="0"/>
            <a:r>
              <a:rPr lang="en-US" b="1" dirty="0"/>
              <a:t>Epidemiological Studies:</a:t>
            </a:r>
            <a:r>
              <a:rPr lang="en-US" dirty="0"/>
              <a:t> Understanding the patterns of TB transmission, risk factors, and the impact of public health interventions is essential for controlling the disease.</a:t>
            </a:r>
          </a:p>
          <a:p>
            <a:r>
              <a:rPr lang="en-US" b="1" dirty="0"/>
              <a:t>Operational Research:</a:t>
            </a:r>
            <a:r>
              <a:rPr lang="en-US" dirty="0"/>
              <a:t> Investigating the effectiveness of TB control programs, diagnostic strategies, and treatment adherence models helps optimize resource utilization and patient </a:t>
            </a:r>
          </a:p>
        </p:txBody>
      </p:sp>
    </p:spTree>
    <p:extLst>
      <p:ext uri="{BB962C8B-B14F-4D97-AF65-F5344CB8AC3E}">
        <p14:creationId xmlns:p14="http://schemas.microsoft.com/office/powerpoint/2010/main" val="2916654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2"/>
          </a:solidFill>
          <a:ln>
            <a:solidFill>
              <a:schemeClr val="accent6">
                <a:lumMod val="60000"/>
                <a:lumOff val="40000"/>
              </a:schemeClr>
            </a:solidFill>
          </a:ln>
        </p:spPr>
        <p:txBody>
          <a:bodyPr/>
          <a:lstStyle/>
          <a:p>
            <a:pPr algn="ctr"/>
            <a:r>
              <a:rPr lang="en-US" dirty="0"/>
              <a:t>AI</a:t>
            </a:r>
          </a:p>
          <a:p>
            <a:pPr algn="ctr"/>
            <a:endParaRPr lang="en-US" dirty="0"/>
          </a:p>
        </p:txBody>
      </p:sp>
      <p:sp>
        <p:nvSpPr>
          <p:cNvPr id="2" name="Content Placeholder 1"/>
          <p:cNvSpPr>
            <a:spLocks noGrp="1"/>
          </p:cNvSpPr>
          <p:nvPr>
            <p:ph sz="half" idx="2"/>
          </p:nvPr>
        </p:nvSpPr>
        <p:spPr>
          <a:xfrm>
            <a:off x="533400" y="1752600"/>
            <a:ext cx="4040188" cy="1600200"/>
          </a:xfrm>
        </p:spPr>
        <p:txBody>
          <a:bodyPr>
            <a:normAutofit/>
          </a:bodyPr>
          <a:lstStyle/>
          <a:p>
            <a:r>
              <a:rPr lang="en-GB" dirty="0"/>
              <a:t>Diagnosis and Imaging</a:t>
            </a:r>
          </a:p>
          <a:p>
            <a:r>
              <a:rPr lang="en-GB" dirty="0"/>
              <a:t>Predictive Models</a:t>
            </a:r>
          </a:p>
          <a:p>
            <a:r>
              <a:rPr lang="en-GB" dirty="0"/>
              <a:t>Treatment Optimization</a:t>
            </a:r>
          </a:p>
          <a:p>
            <a:endParaRPr lang="en-US" dirty="0"/>
          </a:p>
        </p:txBody>
      </p:sp>
      <p:sp>
        <p:nvSpPr>
          <p:cNvPr id="6" name="Text Placeholder 5"/>
          <p:cNvSpPr>
            <a:spLocks noGrp="1"/>
          </p:cNvSpPr>
          <p:nvPr>
            <p:ph type="body" sz="quarter" idx="3"/>
          </p:nvPr>
        </p:nvSpPr>
        <p:spPr>
          <a:xfrm>
            <a:off x="4648200" y="457200"/>
            <a:ext cx="4041775" cy="990600"/>
          </a:xfrm>
          <a:solidFill>
            <a:schemeClr val="bg1">
              <a:lumMod val="65000"/>
            </a:schemeClr>
          </a:solidFill>
        </p:spPr>
        <p:txBody>
          <a:bodyPr>
            <a:normAutofit/>
          </a:bodyPr>
          <a:lstStyle/>
          <a:p>
            <a:pPr algn="ctr"/>
            <a:r>
              <a:rPr lang="en-US" dirty="0"/>
              <a:t>Family Medicine</a:t>
            </a:r>
          </a:p>
          <a:p>
            <a:pPr algn="ctr"/>
            <a:r>
              <a:rPr lang="en-US" dirty="0"/>
              <a:t> </a:t>
            </a:r>
          </a:p>
        </p:txBody>
      </p:sp>
      <p:sp>
        <p:nvSpPr>
          <p:cNvPr id="7" name="Content Placeholder 6"/>
          <p:cNvSpPr>
            <a:spLocks noGrp="1"/>
          </p:cNvSpPr>
          <p:nvPr>
            <p:ph sz="quarter" idx="4"/>
          </p:nvPr>
        </p:nvSpPr>
        <p:spPr>
          <a:xfrm>
            <a:off x="4645025" y="1752600"/>
            <a:ext cx="4041775" cy="4373563"/>
          </a:xfrm>
        </p:spPr>
        <p:txBody>
          <a:bodyPr/>
          <a:lstStyle/>
          <a:p>
            <a:pPr lvl="0"/>
            <a:r>
              <a:rPr lang="en-US" dirty="0"/>
              <a:t>Early Detection and Management</a:t>
            </a:r>
          </a:p>
          <a:p>
            <a:pPr lvl="0"/>
            <a:r>
              <a:rPr lang="en-US" dirty="0"/>
              <a:t>Continuity of Care</a:t>
            </a:r>
          </a:p>
          <a:p>
            <a:pPr lvl="0"/>
            <a:r>
              <a:rPr lang="en-US" dirty="0"/>
              <a:t>Prevention and Public Health</a:t>
            </a:r>
          </a:p>
          <a:p>
            <a:endParaRPr lang="en-US" dirty="0"/>
          </a:p>
        </p:txBody>
      </p:sp>
      <p:sp>
        <p:nvSpPr>
          <p:cNvPr id="13" name="Content Placeholder 1"/>
          <p:cNvSpPr txBox="1">
            <a:spLocks/>
          </p:cNvSpPr>
          <p:nvPr/>
        </p:nvSpPr>
        <p:spPr>
          <a:xfrm>
            <a:off x="531812" y="1752600"/>
            <a:ext cx="4040188"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71293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40E0CE-BBFA-C3AF-BBCB-2827309A0179}"/>
              </a:ext>
            </a:extLst>
          </p:cNvPr>
          <p:cNvSpPr>
            <a:spLocks noGrp="1"/>
          </p:cNvSpPr>
          <p:nvPr>
            <p:ph type="title"/>
          </p:nvPr>
        </p:nvSpPr>
        <p:spPr/>
        <p:txBody>
          <a:bodyPr/>
          <a:lstStyle/>
          <a:p>
            <a:r>
              <a:rPr lang="en-US" b="1" dirty="0"/>
              <a:t>Recent Advances</a:t>
            </a:r>
          </a:p>
        </p:txBody>
      </p:sp>
      <p:sp>
        <p:nvSpPr>
          <p:cNvPr id="8" name="Content Placeholder 7">
            <a:extLst>
              <a:ext uri="{FF2B5EF4-FFF2-40B4-BE49-F238E27FC236}">
                <a16:creationId xmlns:a16="http://schemas.microsoft.com/office/drawing/2014/main" id="{31881F52-1C1F-0833-5EDF-91CEEFB6327D}"/>
              </a:ext>
            </a:extLst>
          </p:cNvPr>
          <p:cNvSpPr>
            <a:spLocks noGrp="1"/>
          </p:cNvSpPr>
          <p:nvPr>
            <p:ph idx="1"/>
          </p:nvPr>
        </p:nvSpPr>
        <p:spPr/>
        <p:txBody>
          <a:bodyPr>
            <a:normAutofit lnSpcReduction="10000"/>
          </a:bodyPr>
          <a:lstStyle/>
          <a:p>
            <a:pPr marL="0" indent="0">
              <a:buNone/>
            </a:pPr>
            <a:r>
              <a:rPr lang="en-US" dirty="0"/>
              <a:t>1. </a:t>
            </a:r>
            <a:r>
              <a:rPr lang="en-US" b="1" dirty="0"/>
              <a:t>New Drug Developments: </a:t>
            </a:r>
            <a:r>
              <a:rPr lang="en-US" dirty="0" err="1"/>
              <a:t>Bedaquiline</a:t>
            </a:r>
            <a:r>
              <a:rPr lang="en-US" dirty="0"/>
              <a:t> &amp; </a:t>
            </a:r>
            <a:r>
              <a:rPr lang="en-US" dirty="0" err="1"/>
              <a:t>Delamanid</a:t>
            </a:r>
            <a:r>
              <a:rPr lang="en-US" dirty="0"/>
              <a:t>: Approved for multidrug-resistant TB (MDR-TB). </a:t>
            </a:r>
            <a:r>
              <a:rPr lang="en-US" dirty="0" err="1"/>
              <a:t>Pretomanid</a:t>
            </a:r>
            <a:r>
              <a:rPr lang="en-US" dirty="0"/>
              <a:t>: Used in combination therapy for extensively drug-resistant TB (XDR-TB).</a:t>
            </a:r>
          </a:p>
          <a:p>
            <a:pPr marL="0" indent="0">
              <a:buNone/>
            </a:pPr>
            <a:r>
              <a:rPr lang="en-US" dirty="0"/>
              <a:t>2. </a:t>
            </a:r>
            <a:r>
              <a:rPr lang="en-US" b="1" dirty="0"/>
              <a:t>Shorter Treatment Regimens:</a:t>
            </a:r>
            <a:r>
              <a:rPr lang="en-US" dirty="0"/>
              <a:t>4-Month Regimen: Isoniazid, rifapentine, moxifloxacin, and pyrazinamide for drug-sensitive TB. </a:t>
            </a:r>
          </a:p>
          <a:p>
            <a:pPr marL="0" indent="0">
              <a:buNone/>
            </a:pPr>
            <a:r>
              <a:rPr lang="en-US" dirty="0"/>
              <a:t>3. </a:t>
            </a:r>
            <a:r>
              <a:rPr lang="en-US" b="1" dirty="0"/>
              <a:t>Vaccine Research: </a:t>
            </a:r>
            <a:r>
              <a:rPr lang="en-US" dirty="0"/>
              <a:t>BCG Alternatives: M72/AS01E vaccine showing promise in clinical trials. </a:t>
            </a:r>
            <a:r>
              <a:rPr lang="en-US" b="1" dirty="0"/>
              <a:t>mRNA TB Vaccines: </a:t>
            </a:r>
            <a:r>
              <a:rPr lang="en-US" dirty="0"/>
              <a:t>Adapted from COVID-19 vaccine technology.</a:t>
            </a:r>
          </a:p>
          <a:p>
            <a:pPr marL="0" indent="0">
              <a:buNone/>
            </a:pPr>
            <a:r>
              <a:rPr lang="en-US" dirty="0"/>
              <a:t>4. </a:t>
            </a:r>
            <a:r>
              <a:rPr lang="en-US" b="1" dirty="0"/>
              <a:t>AI &amp; Digital Tools in TB Detection: </a:t>
            </a:r>
            <a:r>
              <a:rPr lang="en-US" dirty="0"/>
              <a:t>AI-Based X-ray Interpretation: Assists in rapid TB diagnosis in low-resource settings. </a:t>
            </a:r>
            <a:r>
              <a:rPr lang="en-US" b="1" dirty="0"/>
              <a:t>Molecular Diagnostics: </a:t>
            </a:r>
            <a:r>
              <a:rPr lang="en-US" dirty="0"/>
              <a:t>GeneXpert and </a:t>
            </a:r>
            <a:r>
              <a:rPr lang="en-US" dirty="0" err="1"/>
              <a:t>Truenat</a:t>
            </a:r>
            <a:r>
              <a:rPr lang="en-US" dirty="0"/>
              <a:t> for rapid TB detection.</a:t>
            </a:r>
          </a:p>
          <a:p>
            <a:pPr marL="0" indent="0">
              <a:buNone/>
            </a:pPr>
            <a:r>
              <a:rPr lang="en-US" dirty="0"/>
              <a:t>5. </a:t>
            </a:r>
            <a:r>
              <a:rPr lang="en-US" b="1" dirty="0"/>
              <a:t>Global TB Control Strategies: </a:t>
            </a:r>
            <a:r>
              <a:rPr lang="en-US" dirty="0"/>
              <a:t>WHO's End TB Strategy aims to reduce TB deaths by 90% by 2035.Increased focus on latent TB treatment to prevent disease progression.</a:t>
            </a:r>
          </a:p>
        </p:txBody>
      </p:sp>
    </p:spTree>
    <p:extLst>
      <p:ext uri="{BB962C8B-B14F-4D97-AF65-F5344CB8AC3E}">
        <p14:creationId xmlns:p14="http://schemas.microsoft.com/office/powerpoint/2010/main" val="1742526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2"/>
          </a:solidFill>
          <a:ln>
            <a:solidFill>
              <a:schemeClr val="accent6">
                <a:lumMod val="60000"/>
                <a:lumOff val="40000"/>
              </a:schemeClr>
            </a:solidFill>
          </a:ln>
        </p:spPr>
        <p:txBody>
          <a:bodyPr/>
          <a:lstStyle/>
          <a:p>
            <a:pPr algn="ctr"/>
            <a:r>
              <a:rPr lang="en-US" dirty="0">
                <a:solidFill>
                  <a:schemeClr val="tx1"/>
                </a:solidFill>
              </a:rPr>
              <a:t>Resources/References</a:t>
            </a:r>
          </a:p>
          <a:p>
            <a:pPr algn="ctr"/>
            <a:endParaRPr lang="en-US"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90601" y="2013585"/>
            <a:ext cx="14478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3"/>
          </p:nvPr>
        </p:nvSpPr>
        <p:spPr>
          <a:xfrm>
            <a:off x="4648200" y="457200"/>
            <a:ext cx="4041775" cy="990600"/>
          </a:xfrm>
          <a:solidFill>
            <a:schemeClr val="accent3">
              <a:lumMod val="60000"/>
              <a:lumOff val="40000"/>
            </a:schemeClr>
          </a:solidFill>
        </p:spPr>
        <p:txBody>
          <a:bodyPr>
            <a:normAutofit/>
          </a:bodyPr>
          <a:lstStyle/>
          <a:p>
            <a:pPr algn="ctr"/>
            <a:r>
              <a:rPr lang="en-US" dirty="0">
                <a:solidFill>
                  <a:schemeClr val="tx1"/>
                </a:solidFill>
              </a:rPr>
              <a:t>Article to go though/MCQs</a:t>
            </a:r>
          </a:p>
          <a:p>
            <a:pPr algn="ctr"/>
            <a:r>
              <a:rPr lang="en-US" dirty="0"/>
              <a:t> </a:t>
            </a:r>
          </a:p>
        </p:txBody>
      </p:sp>
      <p:sp>
        <p:nvSpPr>
          <p:cNvPr id="7" name="Content Placeholder 6"/>
          <p:cNvSpPr>
            <a:spLocks noGrp="1"/>
          </p:cNvSpPr>
          <p:nvPr>
            <p:ph sz="quarter" idx="4"/>
          </p:nvPr>
        </p:nvSpPr>
        <p:spPr>
          <a:xfrm>
            <a:off x="4645025" y="1752600"/>
            <a:ext cx="4041775" cy="4373563"/>
          </a:xfrm>
        </p:spPr>
        <p:txBody>
          <a:bodyPr/>
          <a:lstStyle/>
          <a:p>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1" y="2013585"/>
            <a:ext cx="13716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79073" y="5371624"/>
            <a:ext cx="1745672" cy="369332"/>
          </a:xfrm>
          <a:prstGeom prst="rect">
            <a:avLst/>
          </a:prstGeom>
          <a:noFill/>
          <a:ln>
            <a:solidFill>
              <a:schemeClr val="accent1"/>
            </a:solidFill>
          </a:ln>
        </p:spPr>
        <p:txBody>
          <a:bodyPr wrap="square" rtlCol="0">
            <a:spAutoFit/>
          </a:bodyPr>
          <a:lstStyle/>
          <a:p>
            <a:r>
              <a:rPr lang="en-US" dirty="0"/>
              <a:t>RMU Portal</a:t>
            </a:r>
          </a:p>
        </p:txBody>
      </p:sp>
      <p:sp>
        <p:nvSpPr>
          <p:cNvPr id="10" name="TextBox 9"/>
          <p:cNvSpPr txBox="1"/>
          <p:nvPr/>
        </p:nvSpPr>
        <p:spPr>
          <a:xfrm>
            <a:off x="2362200" y="4082534"/>
            <a:ext cx="1662545" cy="369332"/>
          </a:xfrm>
          <a:prstGeom prst="rect">
            <a:avLst/>
          </a:prstGeom>
          <a:noFill/>
          <a:ln>
            <a:solidFill>
              <a:schemeClr val="accent1"/>
            </a:solidFill>
          </a:ln>
        </p:spPr>
        <p:txBody>
          <a:bodyPr wrap="square" rtlCol="0">
            <a:spAutoFit/>
          </a:bodyPr>
          <a:lstStyle/>
          <a:p>
            <a:pPr algn="ctr"/>
            <a:r>
              <a:rPr lang="en-GB" b="1" dirty="0">
                <a:solidFill>
                  <a:srgbClr val="FF0000"/>
                </a:solidFill>
              </a:rPr>
              <a:t>WHO 2023</a:t>
            </a:r>
            <a:endParaRPr lang="en-US" b="1" dirty="0">
              <a:solidFill>
                <a:srgbClr val="FF0000"/>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48" y="4639151"/>
            <a:ext cx="17240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560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460806"/>
            <a:ext cx="4279143" cy="3936388"/>
          </a:xfrm>
          <a:prstGeom prst="rect">
            <a:avLst/>
          </a:prstGeom>
        </p:spPr>
      </p:pic>
      <p:pic>
        <p:nvPicPr>
          <p:cNvPr id="12" name="Content Placeholder 11"/>
          <p:cNvPicPr>
            <a:picLocks noGrp="1" noChangeAspect="1"/>
          </p:cNvPicPr>
          <p:nvPr>
            <p:ph sz="half" idx="1"/>
          </p:nvPr>
        </p:nvPicPr>
        <p:blipFill>
          <a:blip r:embed="rId3"/>
          <a:stretch>
            <a:fillRect/>
          </a:stretch>
        </p:blipFill>
        <p:spPr>
          <a:xfrm>
            <a:off x="4953000" y="1460806"/>
            <a:ext cx="3657600" cy="3936388"/>
          </a:xfrm>
          <a:prstGeom prst="rect">
            <a:avLst/>
          </a:prstGeom>
        </p:spPr>
      </p:pic>
    </p:spTree>
    <p:extLst>
      <p:ext uri="{BB962C8B-B14F-4D97-AF65-F5344CB8AC3E}">
        <p14:creationId xmlns:p14="http://schemas.microsoft.com/office/powerpoint/2010/main" val="114651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90600" y="482515"/>
            <a:ext cx="6591300" cy="503408"/>
          </a:xfrm>
          <a:prstGeom prst="rect">
            <a:avLst/>
          </a:prstGeom>
        </p:spPr>
        <p:txBody>
          <a:bodyPr vert="horz" wrap="square" lIns="0" tIns="3175" rIns="0" bIns="0" rtlCol="0">
            <a:spAutoFit/>
          </a:bodyPr>
          <a:lstStyle/>
          <a:p>
            <a:pPr marL="12700" marR="5080" algn="ctr">
              <a:lnSpc>
                <a:spcPct val="101899"/>
              </a:lnSpc>
              <a:spcBef>
                <a:spcPts val="25"/>
              </a:spcBef>
            </a:pPr>
            <a:r>
              <a:rPr lang="en-US" b="1" dirty="0"/>
              <a:t>Prof Umer Model of Integrated Lecture</a:t>
            </a:r>
          </a:p>
        </p:txBody>
      </p:sp>
      <p:pic>
        <p:nvPicPr>
          <p:cNvPr id="3" name="object 3"/>
          <p:cNvPicPr/>
          <p:nvPr/>
        </p:nvPicPr>
        <p:blipFill>
          <a:blip r:embed="rId2" cstate="print"/>
          <a:stretch>
            <a:fillRect/>
          </a:stretch>
        </p:blipFill>
        <p:spPr>
          <a:xfrm>
            <a:off x="1562100" y="1409344"/>
            <a:ext cx="6019800" cy="53736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4215-B8E2-5F72-69C9-EBA221101EE9}"/>
              </a:ext>
            </a:extLst>
          </p:cNvPr>
          <p:cNvSpPr>
            <a:spLocks noGrp="1"/>
          </p:cNvSpPr>
          <p:nvPr>
            <p:ph type="title"/>
          </p:nvPr>
        </p:nvSpPr>
        <p:spPr/>
        <p:txBody>
          <a:bodyPr/>
          <a:lstStyle/>
          <a:p>
            <a:r>
              <a:rPr lang="en-US" b="1" dirty="0"/>
              <a:t>Horizontal Integration</a:t>
            </a:r>
          </a:p>
        </p:txBody>
      </p:sp>
      <p:sp>
        <p:nvSpPr>
          <p:cNvPr id="3" name="Content Placeholder 2">
            <a:extLst>
              <a:ext uri="{FF2B5EF4-FFF2-40B4-BE49-F238E27FC236}">
                <a16:creationId xmlns:a16="http://schemas.microsoft.com/office/drawing/2014/main" id="{CBC49AFC-0F49-E3AD-ADCB-82214F68B3F2}"/>
              </a:ext>
            </a:extLst>
          </p:cNvPr>
          <p:cNvSpPr>
            <a:spLocks noGrp="1"/>
          </p:cNvSpPr>
          <p:nvPr>
            <p:ph idx="1"/>
          </p:nvPr>
        </p:nvSpPr>
        <p:spPr/>
        <p:txBody>
          <a:bodyPr>
            <a:normAutofit lnSpcReduction="10000"/>
          </a:bodyPr>
          <a:lstStyle/>
          <a:p>
            <a:r>
              <a:rPr lang="en-US" dirty="0"/>
              <a:t>Horizontal integration in TB involves linking related disciplines such as pathology, pharmacology, and microbiology to enhance understanding and treatment strategies.</a:t>
            </a:r>
          </a:p>
          <a:p>
            <a:r>
              <a:rPr lang="en-US" b="1" dirty="0"/>
              <a:t>Key Aspects</a:t>
            </a:r>
            <a:r>
              <a:rPr lang="en-US" dirty="0"/>
              <a:t>	</a:t>
            </a:r>
          </a:p>
          <a:p>
            <a:r>
              <a:rPr lang="en-US" dirty="0"/>
              <a:t>Pathology: TB granuloma formation, caseous necrosis, and fibrosis.</a:t>
            </a:r>
          </a:p>
          <a:p>
            <a:r>
              <a:rPr lang="en-US" dirty="0"/>
              <a:t> Pharmacology: First-line and second-line anti-TB drugs, resistance mechanisms.</a:t>
            </a:r>
          </a:p>
          <a:p>
            <a:r>
              <a:rPr lang="en-US" dirty="0"/>
              <a:t>Microbiology: Mycobacterium tuberculosis structure, acid-fast characteristics, and virulence factors.</a:t>
            </a:r>
          </a:p>
          <a:p>
            <a:r>
              <a:rPr lang="en-US" b="1" dirty="0"/>
              <a:t>Purpose</a:t>
            </a:r>
          </a:p>
          <a:p>
            <a:r>
              <a:rPr lang="en-US" dirty="0"/>
              <a:t>Provides a multi-disciplinary approach to TB education and </a:t>
            </a:r>
            <a:r>
              <a:rPr lang="en-US" dirty="0" err="1"/>
              <a:t>treatment.Helps</a:t>
            </a:r>
            <a:r>
              <a:rPr lang="en-US" dirty="0"/>
              <a:t> integrate knowledge across medical fields for better diagnosis and management.</a:t>
            </a:r>
          </a:p>
        </p:txBody>
      </p:sp>
    </p:spTree>
    <p:extLst>
      <p:ext uri="{BB962C8B-B14F-4D97-AF65-F5344CB8AC3E}">
        <p14:creationId xmlns:p14="http://schemas.microsoft.com/office/powerpoint/2010/main" val="129881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E68B2-41DC-ED0E-DD0E-8C1C25A10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CCE89-DA78-428F-FCDA-1B6B018971BC}"/>
              </a:ext>
            </a:extLst>
          </p:cNvPr>
          <p:cNvSpPr>
            <a:spLocks noGrp="1"/>
          </p:cNvSpPr>
          <p:nvPr>
            <p:ph type="title"/>
          </p:nvPr>
        </p:nvSpPr>
        <p:spPr/>
        <p:txBody>
          <a:bodyPr/>
          <a:lstStyle/>
          <a:p>
            <a:r>
              <a:rPr lang="en-US" b="1" dirty="0"/>
              <a:t>Vertical Integration</a:t>
            </a:r>
          </a:p>
        </p:txBody>
      </p:sp>
      <p:sp>
        <p:nvSpPr>
          <p:cNvPr id="3" name="Content Placeholder 2">
            <a:extLst>
              <a:ext uri="{FF2B5EF4-FFF2-40B4-BE49-F238E27FC236}">
                <a16:creationId xmlns:a16="http://schemas.microsoft.com/office/drawing/2014/main" id="{51B87838-0EF1-BAFA-C4CD-4B5BA4FA63A5}"/>
              </a:ext>
            </a:extLst>
          </p:cNvPr>
          <p:cNvSpPr>
            <a:spLocks noGrp="1"/>
          </p:cNvSpPr>
          <p:nvPr>
            <p:ph idx="1"/>
          </p:nvPr>
        </p:nvSpPr>
        <p:spPr/>
        <p:txBody>
          <a:bodyPr>
            <a:normAutofit/>
          </a:bodyPr>
          <a:lstStyle/>
          <a:p>
            <a:r>
              <a:rPr lang="en-US" dirty="0"/>
              <a:t>It focuses on linking basic sciences with clinical applications, particularly understanding the pathophysiology of TB.</a:t>
            </a:r>
          </a:p>
          <a:p>
            <a:r>
              <a:rPr lang="en-US" b="1" dirty="0"/>
              <a:t>Key Aspects</a:t>
            </a:r>
          </a:p>
          <a:p>
            <a:r>
              <a:rPr lang="en-US" b="1" dirty="0"/>
              <a:t>Inhalation &amp; Infection: </a:t>
            </a:r>
            <a:r>
              <a:rPr lang="en-US" dirty="0"/>
              <a:t>Mycobacterium tuberculosis enters the respiratory tract via aerosolized droplets.</a:t>
            </a:r>
          </a:p>
          <a:p>
            <a:r>
              <a:rPr lang="en-US" b="1" dirty="0"/>
              <a:t>Immune Response: </a:t>
            </a:r>
            <a:r>
              <a:rPr lang="en-US" dirty="0"/>
              <a:t>Alveolar macrophages engulf the </a:t>
            </a:r>
            <a:r>
              <a:rPr lang="en-US" dirty="0" err="1"/>
              <a:t>bacteria.Formation</a:t>
            </a:r>
            <a:r>
              <a:rPr lang="en-US" dirty="0"/>
              <a:t> of granulomas to contain infection.</a:t>
            </a:r>
          </a:p>
          <a:p>
            <a:r>
              <a:rPr lang="en-US" b="1" dirty="0"/>
              <a:t>Latent vs. Active TB. </a:t>
            </a:r>
            <a:r>
              <a:rPr lang="en-US" dirty="0"/>
              <a:t>Latent TB: Bacteria remain dormant, controlled by the immune system. Active TB: Reactivation due to immunosuppression (e.g., HIV, malnutrition).</a:t>
            </a:r>
          </a:p>
          <a:p>
            <a:r>
              <a:rPr lang="en-US" b="1" dirty="0"/>
              <a:t>Tissue Damage: </a:t>
            </a:r>
            <a:r>
              <a:rPr lang="en-US" dirty="0"/>
              <a:t>Caseous necrosis, cavitation, and lung fibrosis leading to respiratory failure in severe cases.</a:t>
            </a:r>
          </a:p>
        </p:txBody>
      </p:sp>
    </p:spTree>
    <p:extLst>
      <p:ext uri="{BB962C8B-B14F-4D97-AF65-F5344CB8AC3E}">
        <p14:creationId xmlns:p14="http://schemas.microsoft.com/office/powerpoint/2010/main" val="585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F2A2-6927-8E37-B9EF-EAED9F77A08C}"/>
              </a:ext>
            </a:extLst>
          </p:cNvPr>
          <p:cNvSpPr>
            <a:spLocks noGrp="1"/>
          </p:cNvSpPr>
          <p:nvPr>
            <p:ph type="title"/>
          </p:nvPr>
        </p:nvSpPr>
        <p:spPr/>
        <p:txBody>
          <a:bodyPr>
            <a:normAutofit/>
          </a:bodyPr>
          <a:lstStyle/>
          <a:p>
            <a:r>
              <a:rPr lang="en-US" dirty="0">
                <a:effectLst/>
                <a:latin typeface="Calibri" panose="020F0502020204030204" pitchFamily="34" charset="0"/>
                <a:ea typeface="Calibri" panose="020F0502020204030204" pitchFamily="34" charset="0"/>
                <a:cs typeface="Arial" panose="020B0604020202020204" pitchFamily="34" charset="0"/>
              </a:rPr>
              <a:t>Global TB Burden </a:t>
            </a:r>
            <a:endParaRPr lang="en-US" sz="8800" dirty="0"/>
          </a:p>
        </p:txBody>
      </p:sp>
      <p:sp>
        <p:nvSpPr>
          <p:cNvPr id="4" name="Content Placeholder 3">
            <a:extLst>
              <a:ext uri="{FF2B5EF4-FFF2-40B4-BE49-F238E27FC236}">
                <a16:creationId xmlns:a16="http://schemas.microsoft.com/office/drawing/2014/main" id="{3AD499FE-BBC1-05D1-689C-7A544FEE23B8}"/>
              </a:ext>
            </a:extLst>
          </p:cNvPr>
          <p:cNvSpPr>
            <a:spLocks noGrp="1"/>
          </p:cNvSpPr>
          <p:nvPr>
            <p:ph sz="half" idx="2"/>
          </p:nvPr>
        </p:nvSpPr>
        <p:spPr>
          <a:xfrm>
            <a:off x="304800" y="1535113"/>
            <a:ext cx="4040188" cy="5867400"/>
          </a:xfrm>
        </p:spPr>
        <p:txBody>
          <a:bodyPr>
            <a:normAutofit/>
          </a:bodyPr>
          <a:lstStyle/>
          <a:p>
            <a:pPr marL="742950" marR="0" lvl="1" indent="-285750">
              <a:lnSpc>
                <a:spcPct val="107000"/>
              </a:lnSpc>
              <a:spcAft>
                <a:spcPts val="800"/>
              </a:spcAft>
              <a:buSzPts val="1000"/>
              <a:buFont typeface="Courier New" panose="02070309020205020404" pitchFamily="49" charset="0"/>
              <a:buChar char="o"/>
              <a:tabLst>
                <a:tab pos="9144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WHO South-East Asia Region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46% of new TB cases.</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WHO African Region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23% of new TB cases.</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WHO Western Pacific Region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 of new TB cases.</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Eastern Mediterranean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8.1%</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Americas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3.1%</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European Region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2.3%</a:t>
            </a:r>
            <a:endParaRPr lang="en-US" sz="1800" dirty="0"/>
          </a:p>
        </p:txBody>
      </p:sp>
      <p:sp>
        <p:nvSpPr>
          <p:cNvPr id="6" name="Content Placeholder 5">
            <a:extLst>
              <a:ext uri="{FF2B5EF4-FFF2-40B4-BE49-F238E27FC236}">
                <a16:creationId xmlns:a16="http://schemas.microsoft.com/office/drawing/2014/main" id="{2A983691-EABB-2EDA-D8C6-7CBC3BE0D2F5}"/>
              </a:ext>
            </a:extLst>
          </p:cNvPr>
          <p:cNvSpPr>
            <a:spLocks noGrp="1"/>
          </p:cNvSpPr>
          <p:nvPr>
            <p:ph sz="quarter" idx="4"/>
          </p:nvPr>
        </p:nvSpPr>
        <p:spPr>
          <a:xfrm>
            <a:off x="4645025" y="1535113"/>
            <a:ext cx="4041775" cy="4591050"/>
          </a:xfrm>
        </p:spPr>
        <p:txBody>
          <a:bodyPr>
            <a:noAutofit/>
          </a:bodyPr>
          <a:lstStyle/>
          <a:p>
            <a:pPr marL="742950" marR="0" lvl="1" indent="-285750">
              <a:lnSpc>
                <a:spcPct val="80000"/>
              </a:lnSpc>
              <a:spcAft>
                <a:spcPts val="800"/>
              </a:spcAft>
              <a:buSzPts val="1000"/>
              <a:buFont typeface="Courier New" panose="02070309020205020404" pitchFamily="49" charset="0"/>
              <a:buChar char="o"/>
              <a:tabLst>
                <a:tab pos="9144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2022,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87% of new TB cases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occurred in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30 high TB burden countries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80000"/>
              </a:lnSpc>
              <a:spcAft>
                <a:spcPts val="800"/>
              </a:spcAft>
              <a:buSzPts val="1000"/>
              <a:buFont typeface="Courier New" panose="02070309020205020404" pitchFamily="49" charset="0"/>
              <a:buChar char="o"/>
              <a:tabLst>
                <a:tab pos="9144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Eight countries accounted for 68% of global TB cases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80000"/>
              </a:lnSpc>
              <a:spcAft>
                <a:spcPts val="800"/>
              </a:spcAft>
              <a:buFont typeface="+mj-lt"/>
              <a:buAutoNum type="arabicPeriod"/>
              <a:tabLst>
                <a:tab pos="13716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India (27%)</a:t>
            </a:r>
          </a:p>
          <a:p>
            <a:pPr marL="1143000" marR="0" lvl="2" indent="-228600">
              <a:lnSpc>
                <a:spcPct val="80000"/>
              </a:lnSpc>
              <a:spcAft>
                <a:spcPts val="800"/>
              </a:spcAft>
              <a:buFont typeface="+mj-lt"/>
              <a:buAutoNum type="arabicPeriod"/>
              <a:tabLst>
                <a:tab pos="13716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Indonesia (10%)</a:t>
            </a:r>
          </a:p>
          <a:p>
            <a:pPr marL="1143000" marR="0" lvl="2" indent="-228600">
              <a:lnSpc>
                <a:spcPct val="80000"/>
              </a:lnSpc>
              <a:spcAft>
                <a:spcPts val="800"/>
              </a:spcAft>
              <a:buFont typeface="+mj-lt"/>
              <a:buAutoNum type="arabicPeriod"/>
              <a:tabLst>
                <a:tab pos="13716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China (7.1%)</a:t>
            </a:r>
          </a:p>
          <a:p>
            <a:pPr marL="1143000" marR="0" lvl="2" indent="-228600">
              <a:lnSpc>
                <a:spcPct val="80000"/>
              </a:lnSpc>
              <a:spcAft>
                <a:spcPts val="800"/>
              </a:spcAft>
              <a:buFont typeface="+mj-lt"/>
              <a:buAutoNum type="arabicPeriod"/>
              <a:tabLst>
                <a:tab pos="13716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Philippines (7.0%)</a:t>
            </a:r>
          </a:p>
          <a:p>
            <a:pPr marL="1143000" marR="0" lvl="2" indent="-228600">
              <a:lnSpc>
                <a:spcPct val="80000"/>
              </a:lnSpc>
              <a:spcAft>
                <a:spcPts val="800"/>
              </a:spcAft>
              <a:buFont typeface="+mj-lt"/>
              <a:buAutoNum type="arabicPeriod"/>
              <a:tabLst>
                <a:tab pos="13716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Pakistan (5.7%)</a:t>
            </a:r>
          </a:p>
          <a:p>
            <a:pPr marL="1143000" marR="0" lvl="2" indent="-228600">
              <a:lnSpc>
                <a:spcPct val="80000"/>
              </a:lnSpc>
              <a:spcAft>
                <a:spcPts val="800"/>
              </a:spcAft>
              <a:buFont typeface="+mj-lt"/>
              <a:buAutoNum type="arabicPeriod"/>
              <a:tabLst>
                <a:tab pos="13716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Nigeria (4.5%)</a:t>
            </a:r>
          </a:p>
          <a:p>
            <a:pPr marL="1143000" marR="0" lvl="2" indent="-228600">
              <a:lnSpc>
                <a:spcPct val="80000"/>
              </a:lnSpc>
              <a:spcAft>
                <a:spcPts val="800"/>
              </a:spcAft>
              <a:buFont typeface="+mj-lt"/>
              <a:buAutoNum type="arabicPeriod"/>
              <a:tabLst>
                <a:tab pos="13716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Bangladesh (3.6%)</a:t>
            </a:r>
          </a:p>
          <a:p>
            <a:pPr marL="1143000" marR="0" lvl="2" indent="-228600">
              <a:lnSpc>
                <a:spcPct val="80000"/>
              </a:lnSpc>
              <a:spcAft>
                <a:spcPts val="800"/>
              </a:spcAft>
              <a:buFont typeface="+mj-lt"/>
              <a:buAutoNum type="arabicPeriod"/>
              <a:tabLst>
                <a:tab pos="13716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Democratic Republic of the Congo (3.3%)</a:t>
            </a:r>
          </a:p>
          <a:p>
            <a:pPr>
              <a:lnSpc>
                <a:spcPct val="80000"/>
              </a:lnSpc>
            </a:pPr>
            <a:endParaRPr lang="en-US" dirty="0"/>
          </a:p>
        </p:txBody>
      </p:sp>
    </p:spTree>
    <p:extLst>
      <p:ext uri="{BB962C8B-B14F-4D97-AF65-F5344CB8AC3E}">
        <p14:creationId xmlns:p14="http://schemas.microsoft.com/office/powerpoint/2010/main" val="3585298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Epidemiology</a:t>
            </a:r>
          </a:p>
        </p:txBody>
      </p:sp>
      <p:sp>
        <p:nvSpPr>
          <p:cNvPr id="3" name="Content Placeholder 2"/>
          <p:cNvSpPr>
            <a:spLocks noGrp="1"/>
          </p:cNvSpPr>
          <p:nvPr>
            <p:ph idx="1"/>
          </p:nvPr>
        </p:nvSpPr>
        <p:spPr/>
        <p:txBody>
          <a:bodyPr>
            <a:normAutofit/>
          </a:bodyPr>
          <a:lstStyle/>
          <a:p>
            <a:r>
              <a:rPr lang="en-US" i="0" dirty="0">
                <a:effectLst/>
                <a:latin typeface="Inter"/>
              </a:rPr>
              <a:t>Tuberculosis (TB) remains a global health threat, affecting all regions of the world. As of 2022, the WHO South-East Asian Region accounted for 46% of new TB cases, maintaining its position as the highest-burden region. This was followed by the WHO African Region (23%) and the WHO Western Pacific Region (18%). Notably, 87% of new TB cases occurred in the 30 high TB burden countries, with eight nations contributing 68% of global cases: India (27%), Indonesia (10%), China (7.1%), the Philippines (7.0%), Pakistan (5.7%), Nigeria (4.5%), Bangladesh (3.6%), and the Democratic Republic of the Congo (3.3%)</a:t>
            </a:r>
            <a:endParaRPr lang="en-US" dirty="0"/>
          </a:p>
        </p:txBody>
      </p:sp>
    </p:spTree>
    <p:extLst>
      <p:ext uri="{BB962C8B-B14F-4D97-AF65-F5344CB8AC3E}">
        <p14:creationId xmlns:p14="http://schemas.microsoft.com/office/powerpoint/2010/main" val="373609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Asthma</Template>
  <TotalTime>2708</TotalTime>
  <Words>4604</Words>
  <Application>Microsoft Office PowerPoint</Application>
  <PresentationFormat>On-screen Show (4:3)</PresentationFormat>
  <Paragraphs>308</Paragraphs>
  <Slides>49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Courier New</vt:lpstr>
      <vt:lpstr>Inter</vt:lpstr>
      <vt:lpstr>NotoSans-Bold</vt:lpstr>
      <vt:lpstr>Office Theme</vt:lpstr>
      <vt:lpstr>Tuberculosis</vt:lpstr>
      <vt:lpstr>University Motto, Vision, Values &amp; Goals</vt:lpstr>
      <vt:lpstr>Sequence OF LGIS</vt:lpstr>
      <vt:lpstr>Learning Objectives</vt:lpstr>
      <vt:lpstr>Prof Umer Model of Integrated Lecture</vt:lpstr>
      <vt:lpstr>Horizontal Integration</vt:lpstr>
      <vt:lpstr>Vertical Integration</vt:lpstr>
      <vt:lpstr>Global TB Burden </vt:lpstr>
      <vt:lpstr>Epidemiology</vt:lpstr>
      <vt:lpstr>Global TB Statistics (2020–2024) </vt:lpstr>
      <vt:lpstr>Pakistan</vt:lpstr>
      <vt:lpstr>PowerPoint Presentation</vt:lpstr>
      <vt:lpstr>Mycobacterium Tuberculosis</vt:lpstr>
      <vt:lpstr>MTB Characteristics</vt:lpstr>
      <vt:lpstr>Natural history</vt:lpstr>
      <vt:lpstr>Primary TB</vt:lpstr>
      <vt:lpstr>PowerPoint Presentation</vt:lpstr>
      <vt:lpstr>Reactivation TB</vt:lpstr>
      <vt:lpstr>PowerPoint Presentation</vt:lpstr>
      <vt:lpstr>Endobronchial TB</vt:lpstr>
      <vt:lpstr>PowerPoint Presentation</vt:lpstr>
      <vt:lpstr>Lower Lung TB</vt:lpstr>
      <vt:lpstr>Tuberculoma</vt:lpstr>
      <vt:lpstr>PowerPoint Presentation</vt:lpstr>
      <vt:lpstr>Complications of pulmonary TB</vt:lpstr>
      <vt:lpstr>Tuberculosis terminology</vt:lpstr>
      <vt:lpstr>When to suspect</vt:lpstr>
      <vt:lpstr>TB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TB Infection screening</vt:lpstr>
      <vt:lpstr>TBIS Tests- Summary</vt:lpstr>
      <vt:lpstr>Conventional Treatment</vt:lpstr>
      <vt:lpstr>TB Resistance</vt:lpstr>
      <vt:lpstr>New Cases- 6 month regimen</vt:lpstr>
      <vt:lpstr>4 month regimen</vt:lpstr>
      <vt:lpstr>Steroids</vt:lpstr>
      <vt:lpstr>Extrapulmonary TB</vt:lpstr>
      <vt:lpstr>PowerPoint Presentation</vt:lpstr>
      <vt:lpstr>PowerPoint Presentation</vt:lpstr>
      <vt:lpstr>PowerPoint Presentation</vt:lpstr>
      <vt:lpstr>Recent Advances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MK</cp:lastModifiedBy>
  <cp:revision>52</cp:revision>
  <dcterms:created xsi:type="dcterms:W3CDTF">2024-03-02T15:18:02Z</dcterms:created>
  <dcterms:modified xsi:type="dcterms:W3CDTF">2025-02-10T19:15:34Z</dcterms:modified>
</cp:coreProperties>
</file>