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0" r:id="rId3"/>
  </p:sldMasterIdLst>
  <p:notesMasterIdLst>
    <p:notesMasterId r:id="rId83"/>
  </p:notesMasterIdLst>
  <p:handoutMasterIdLst>
    <p:handoutMasterId r:id="rId84"/>
  </p:handoutMasterIdLst>
  <p:sldIdLst>
    <p:sldId id="691" r:id="rId4"/>
    <p:sldId id="608" r:id="rId5"/>
    <p:sldId id="692" r:id="rId6"/>
    <p:sldId id="693" r:id="rId7"/>
    <p:sldId id="694" r:id="rId8"/>
    <p:sldId id="695" r:id="rId9"/>
    <p:sldId id="696" r:id="rId10"/>
    <p:sldId id="697" r:id="rId11"/>
    <p:sldId id="344" r:id="rId12"/>
    <p:sldId id="698" r:id="rId13"/>
    <p:sldId id="257" r:id="rId14"/>
    <p:sldId id="699" r:id="rId15"/>
    <p:sldId id="339" r:id="rId16"/>
    <p:sldId id="340" r:id="rId17"/>
    <p:sldId id="342" r:id="rId18"/>
    <p:sldId id="631" r:id="rId19"/>
    <p:sldId id="263" r:id="rId20"/>
    <p:sldId id="632" r:id="rId21"/>
    <p:sldId id="633" r:id="rId22"/>
    <p:sldId id="286" r:id="rId23"/>
    <p:sldId id="287" r:id="rId24"/>
    <p:sldId id="634" r:id="rId25"/>
    <p:sldId id="295" r:id="rId26"/>
    <p:sldId id="296" r:id="rId27"/>
    <p:sldId id="297" r:id="rId28"/>
    <p:sldId id="298" r:id="rId29"/>
    <p:sldId id="299" r:id="rId30"/>
    <p:sldId id="300" r:id="rId31"/>
    <p:sldId id="301" r:id="rId32"/>
    <p:sldId id="302" r:id="rId33"/>
    <p:sldId id="303" r:id="rId34"/>
    <p:sldId id="304" r:id="rId35"/>
    <p:sldId id="635" r:id="rId36"/>
    <p:sldId id="305" r:id="rId37"/>
    <p:sldId id="636" r:id="rId38"/>
    <p:sldId id="637" r:id="rId39"/>
    <p:sldId id="308" r:id="rId40"/>
    <p:sldId id="638" r:id="rId41"/>
    <p:sldId id="310" r:id="rId42"/>
    <p:sldId id="311" r:id="rId43"/>
    <p:sldId id="312" r:id="rId44"/>
    <p:sldId id="313" r:id="rId45"/>
    <p:sldId id="639" r:id="rId46"/>
    <p:sldId id="640" r:id="rId47"/>
    <p:sldId id="641" r:id="rId48"/>
    <p:sldId id="317" r:id="rId49"/>
    <p:sldId id="318" r:id="rId50"/>
    <p:sldId id="319" r:id="rId51"/>
    <p:sldId id="320" r:id="rId52"/>
    <p:sldId id="322" r:id="rId53"/>
    <p:sldId id="645" r:id="rId54"/>
    <p:sldId id="349" r:id="rId55"/>
    <p:sldId id="350" r:id="rId56"/>
    <p:sldId id="351" r:id="rId57"/>
    <p:sldId id="355" r:id="rId58"/>
    <p:sldId id="369" r:id="rId59"/>
    <p:sldId id="370" r:id="rId60"/>
    <p:sldId id="371" r:id="rId61"/>
    <p:sldId id="324" r:id="rId62"/>
    <p:sldId id="326" r:id="rId63"/>
    <p:sldId id="327" r:id="rId64"/>
    <p:sldId id="328" r:id="rId65"/>
    <p:sldId id="330" r:id="rId66"/>
    <p:sldId id="331" r:id="rId67"/>
    <p:sldId id="332" r:id="rId68"/>
    <p:sldId id="333" r:id="rId69"/>
    <p:sldId id="334" r:id="rId70"/>
    <p:sldId id="335" r:id="rId71"/>
    <p:sldId id="336" r:id="rId72"/>
    <p:sldId id="384" r:id="rId73"/>
    <p:sldId id="700" r:id="rId74"/>
    <p:sldId id="701" r:id="rId75"/>
    <p:sldId id="702" r:id="rId76"/>
    <p:sldId id="703" r:id="rId77"/>
    <p:sldId id="383" r:id="rId78"/>
    <p:sldId id="292" r:id="rId79"/>
    <p:sldId id="315" r:id="rId80"/>
    <p:sldId id="316" r:id="rId81"/>
    <p:sldId id="314" r:id="rId8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17"/>
  </p:normalViewPr>
  <p:slideViewPr>
    <p:cSldViewPr>
      <p:cViewPr varScale="1">
        <p:scale>
          <a:sx n="85" d="100"/>
          <a:sy n="85" d="100"/>
        </p:scale>
        <p:origin x="1344"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E9F88F-3773-3B9E-1C83-DF02A156DE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F39DEB96-148D-A66A-4059-9F73FD71A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9EF7444-9036-2F40-8B7C-7C9FB0B40A23}" type="datetimeFigureOut">
              <a:rPr lang="en-US"/>
              <a:pPr>
                <a:defRPr/>
              </a:pPr>
              <a:t>2/12/25</a:t>
            </a:fld>
            <a:endParaRPr lang="en-US"/>
          </a:p>
        </p:txBody>
      </p:sp>
      <p:sp>
        <p:nvSpPr>
          <p:cNvPr id="4" name="Footer Placeholder 3">
            <a:extLst>
              <a:ext uri="{FF2B5EF4-FFF2-40B4-BE49-F238E27FC236}">
                <a16:creationId xmlns:a16="http://schemas.microsoft.com/office/drawing/2014/main" id="{6D10F093-C800-370D-327C-985A7E9F66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4BDD8D28-5603-D4FD-28A8-8A6F2A0A265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C27DFB6-D394-2D47-B80D-DFCB1226A9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55B398-EF00-691A-9EC7-35F2BDD1FBD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0A6FFE3E-F04A-69F1-2FE5-9010F82249F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39087EB-C2CB-334D-82B1-5580E81DDEDB}" type="datetimeFigureOut">
              <a:rPr lang="en-US"/>
              <a:pPr>
                <a:defRPr/>
              </a:pPr>
              <a:t>2/12/25</a:t>
            </a:fld>
            <a:endParaRPr lang="en-US"/>
          </a:p>
        </p:txBody>
      </p:sp>
      <p:sp>
        <p:nvSpPr>
          <p:cNvPr id="4" name="Slide Image Placeholder 3">
            <a:extLst>
              <a:ext uri="{FF2B5EF4-FFF2-40B4-BE49-F238E27FC236}">
                <a16:creationId xmlns:a16="http://schemas.microsoft.com/office/drawing/2014/main" id="{7CF02E3A-AB6E-E787-9D04-6BAF767A2D8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7855B24-2A6D-32F6-B438-E96F6A78856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AD53746-0604-BABA-DD93-CF2F5E41D7F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37FED33-89A1-DF74-2A8D-BA225453237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C4F523-04CD-834E-92F3-0BDF67BB97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C8A0B9F-23ED-BBC8-F366-1CB0135258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B5617C4D-F472-F174-6293-A5E39C4896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94D87944-1626-6654-57E2-FF25D9E8FE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F4BB46-1576-4E4F-BE76-EC85303F29A7}"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B6740-1A64-54A9-62F5-705E80A58122}"/>
              </a:ext>
            </a:extLst>
          </p:cNvPr>
          <p:cNvSpPr>
            <a:spLocks noGrp="1"/>
          </p:cNvSpPr>
          <p:nvPr>
            <p:ph type="dt" sz="half" idx="10"/>
          </p:nvPr>
        </p:nvSpPr>
        <p:spPr/>
        <p:txBody>
          <a:bodyPr/>
          <a:lstStyle>
            <a:lvl1pPr>
              <a:defRPr/>
            </a:lvl1pPr>
          </a:lstStyle>
          <a:p>
            <a:pPr>
              <a:defRPr/>
            </a:pPr>
            <a:r>
              <a:rPr lang="en-UG"/>
              <a:t>2/19/2023</a:t>
            </a:r>
            <a:endParaRPr lang="en-US"/>
          </a:p>
        </p:txBody>
      </p:sp>
      <p:sp>
        <p:nvSpPr>
          <p:cNvPr id="5" name="Footer Placeholder 4">
            <a:extLst>
              <a:ext uri="{FF2B5EF4-FFF2-40B4-BE49-F238E27FC236}">
                <a16:creationId xmlns:a16="http://schemas.microsoft.com/office/drawing/2014/main" id="{8D19191D-D4B2-A779-E06C-0F623EE1EB86}"/>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6" name="Slide Number Placeholder 5">
            <a:extLst>
              <a:ext uri="{FF2B5EF4-FFF2-40B4-BE49-F238E27FC236}">
                <a16:creationId xmlns:a16="http://schemas.microsoft.com/office/drawing/2014/main" id="{20A7A4C1-F240-45B3-7AC8-3E6E98D4A2A5}"/>
              </a:ext>
            </a:extLst>
          </p:cNvPr>
          <p:cNvSpPr>
            <a:spLocks noGrp="1"/>
          </p:cNvSpPr>
          <p:nvPr>
            <p:ph type="sldNum" sz="quarter" idx="12"/>
          </p:nvPr>
        </p:nvSpPr>
        <p:spPr/>
        <p:txBody>
          <a:bodyPr/>
          <a:lstStyle>
            <a:lvl1pPr>
              <a:defRPr/>
            </a:lvl1pPr>
          </a:lstStyle>
          <a:p>
            <a:pPr>
              <a:defRPr/>
            </a:pPr>
            <a:fld id="{88C46164-B37B-1F4B-8159-E01A19FC122E}" type="slidenum">
              <a:rPr lang="en-US" altLang="en-US"/>
              <a:pPr>
                <a:defRPr/>
              </a:pPr>
              <a:t>‹#›</a:t>
            </a:fld>
            <a:endParaRPr lang="en-US" altLang="en-US"/>
          </a:p>
        </p:txBody>
      </p:sp>
    </p:spTree>
    <p:extLst>
      <p:ext uri="{BB962C8B-B14F-4D97-AF65-F5344CB8AC3E}">
        <p14:creationId xmlns:p14="http://schemas.microsoft.com/office/powerpoint/2010/main" val="126547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9918D-6353-35CD-60F6-317EFE9F7331}"/>
              </a:ext>
            </a:extLst>
          </p:cNvPr>
          <p:cNvSpPr>
            <a:spLocks noGrp="1"/>
          </p:cNvSpPr>
          <p:nvPr>
            <p:ph type="dt" sz="half" idx="10"/>
          </p:nvPr>
        </p:nvSpPr>
        <p:spPr/>
        <p:txBody>
          <a:bodyPr/>
          <a:lstStyle>
            <a:lvl1pPr>
              <a:defRPr/>
            </a:lvl1pPr>
          </a:lstStyle>
          <a:p>
            <a:pPr>
              <a:defRPr/>
            </a:pPr>
            <a:r>
              <a:rPr lang="en-UG"/>
              <a:t>2/19/2023</a:t>
            </a:r>
            <a:endParaRPr lang="en-US"/>
          </a:p>
        </p:txBody>
      </p:sp>
      <p:sp>
        <p:nvSpPr>
          <p:cNvPr id="5" name="Footer Placeholder 4">
            <a:extLst>
              <a:ext uri="{FF2B5EF4-FFF2-40B4-BE49-F238E27FC236}">
                <a16:creationId xmlns:a16="http://schemas.microsoft.com/office/drawing/2014/main" id="{6B908F2D-7A5F-822B-8B90-95F63ADEECBD}"/>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6" name="Slide Number Placeholder 5">
            <a:extLst>
              <a:ext uri="{FF2B5EF4-FFF2-40B4-BE49-F238E27FC236}">
                <a16:creationId xmlns:a16="http://schemas.microsoft.com/office/drawing/2014/main" id="{3D969BB0-9D5E-640E-7BE9-B4A38053C9A4}"/>
              </a:ext>
            </a:extLst>
          </p:cNvPr>
          <p:cNvSpPr>
            <a:spLocks noGrp="1"/>
          </p:cNvSpPr>
          <p:nvPr>
            <p:ph type="sldNum" sz="quarter" idx="12"/>
          </p:nvPr>
        </p:nvSpPr>
        <p:spPr/>
        <p:txBody>
          <a:bodyPr/>
          <a:lstStyle>
            <a:lvl1pPr>
              <a:defRPr/>
            </a:lvl1pPr>
          </a:lstStyle>
          <a:p>
            <a:pPr>
              <a:defRPr/>
            </a:pPr>
            <a:fld id="{532A0F56-9394-B549-A9F3-6965A4BB3F3C}" type="slidenum">
              <a:rPr lang="en-US" altLang="en-US"/>
              <a:pPr>
                <a:defRPr/>
              </a:pPr>
              <a:t>‹#›</a:t>
            </a:fld>
            <a:endParaRPr lang="en-US" altLang="en-US"/>
          </a:p>
        </p:txBody>
      </p:sp>
    </p:spTree>
    <p:extLst>
      <p:ext uri="{BB962C8B-B14F-4D97-AF65-F5344CB8AC3E}">
        <p14:creationId xmlns:p14="http://schemas.microsoft.com/office/powerpoint/2010/main" val="222467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DFAFE-1DF1-B831-B7DE-5BB3C0E3AF77}"/>
              </a:ext>
            </a:extLst>
          </p:cNvPr>
          <p:cNvSpPr>
            <a:spLocks noGrp="1"/>
          </p:cNvSpPr>
          <p:nvPr>
            <p:ph type="dt" sz="half" idx="10"/>
          </p:nvPr>
        </p:nvSpPr>
        <p:spPr/>
        <p:txBody>
          <a:bodyPr/>
          <a:lstStyle>
            <a:lvl1pPr>
              <a:defRPr/>
            </a:lvl1pPr>
          </a:lstStyle>
          <a:p>
            <a:pPr>
              <a:defRPr/>
            </a:pPr>
            <a:r>
              <a:rPr lang="en-UG"/>
              <a:t>2/19/2023</a:t>
            </a:r>
            <a:endParaRPr lang="en-US"/>
          </a:p>
        </p:txBody>
      </p:sp>
      <p:sp>
        <p:nvSpPr>
          <p:cNvPr id="5" name="Footer Placeholder 4">
            <a:extLst>
              <a:ext uri="{FF2B5EF4-FFF2-40B4-BE49-F238E27FC236}">
                <a16:creationId xmlns:a16="http://schemas.microsoft.com/office/drawing/2014/main" id="{537FB139-268B-E948-5404-081ADFD394AF}"/>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6" name="Slide Number Placeholder 5">
            <a:extLst>
              <a:ext uri="{FF2B5EF4-FFF2-40B4-BE49-F238E27FC236}">
                <a16:creationId xmlns:a16="http://schemas.microsoft.com/office/drawing/2014/main" id="{D9861757-EE59-15F1-1C5E-625630A88998}"/>
              </a:ext>
            </a:extLst>
          </p:cNvPr>
          <p:cNvSpPr>
            <a:spLocks noGrp="1"/>
          </p:cNvSpPr>
          <p:nvPr>
            <p:ph type="sldNum" sz="quarter" idx="12"/>
          </p:nvPr>
        </p:nvSpPr>
        <p:spPr/>
        <p:txBody>
          <a:bodyPr/>
          <a:lstStyle>
            <a:lvl1pPr>
              <a:defRPr/>
            </a:lvl1pPr>
          </a:lstStyle>
          <a:p>
            <a:pPr>
              <a:defRPr/>
            </a:pPr>
            <a:fld id="{A62CB714-4AE9-CB4B-8306-6E98C42A17D1}" type="slidenum">
              <a:rPr lang="en-US" altLang="en-US"/>
              <a:pPr>
                <a:defRPr/>
              </a:pPr>
              <a:t>‹#›</a:t>
            </a:fld>
            <a:endParaRPr lang="en-US" altLang="en-US"/>
          </a:p>
        </p:txBody>
      </p:sp>
    </p:spTree>
    <p:extLst>
      <p:ext uri="{BB962C8B-B14F-4D97-AF65-F5344CB8AC3E}">
        <p14:creationId xmlns:p14="http://schemas.microsoft.com/office/powerpoint/2010/main" val="133762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E732D-8024-3D1D-2BFE-74234AD1F730}"/>
              </a:ext>
            </a:extLst>
          </p:cNvPr>
          <p:cNvSpPr>
            <a:spLocks noGrp="1"/>
          </p:cNvSpPr>
          <p:nvPr>
            <p:ph type="dt" sz="half" idx="10"/>
          </p:nvPr>
        </p:nvSpPr>
        <p:spPr>
          <a:xfrm>
            <a:off x="914400" y="6248400"/>
            <a:ext cx="2540000" cy="457200"/>
          </a:xfrm>
        </p:spPr>
        <p:txBody>
          <a:bodyPr/>
          <a:lstStyle>
            <a:lvl1pPr>
              <a:defRPr/>
            </a:lvl1pPr>
          </a:lstStyle>
          <a:p>
            <a:pPr>
              <a:defRPr/>
            </a:pPr>
            <a:r>
              <a:rPr lang="en-UG"/>
              <a:t>2/19/2023</a:t>
            </a:r>
            <a:endParaRPr lang="en-US"/>
          </a:p>
        </p:txBody>
      </p:sp>
      <p:sp>
        <p:nvSpPr>
          <p:cNvPr id="6" name="Footer Placeholder 5">
            <a:extLst>
              <a:ext uri="{FF2B5EF4-FFF2-40B4-BE49-F238E27FC236}">
                <a16:creationId xmlns:a16="http://schemas.microsoft.com/office/drawing/2014/main" id="{1DADF751-AB51-7D16-7C57-37B42FBBF208}"/>
              </a:ext>
            </a:extLst>
          </p:cNvPr>
          <p:cNvSpPr>
            <a:spLocks noGrp="1"/>
          </p:cNvSpPr>
          <p:nvPr>
            <p:ph type="ftr" sz="quarter" idx="11"/>
          </p:nvPr>
        </p:nvSpPr>
        <p:spPr>
          <a:xfrm>
            <a:off x="4165600" y="6248400"/>
            <a:ext cx="3860800" cy="457200"/>
          </a:xfrm>
        </p:spPr>
        <p:txBody>
          <a:bodyPr/>
          <a:lstStyle>
            <a:lvl1pPr>
              <a:defRPr/>
            </a:lvl1pPr>
          </a:lstStyle>
          <a:p>
            <a:pPr>
              <a:defRPr/>
            </a:pPr>
            <a:r>
              <a:rPr lang="en-US"/>
              <a:t>Saliva &amp; Mastication. Stages of Swallowing. Clinical Disorders of Swallowing &amp; esophagus. Achalasia &amp; Vomiting.</a:t>
            </a:r>
          </a:p>
        </p:txBody>
      </p:sp>
      <p:sp>
        <p:nvSpPr>
          <p:cNvPr id="7" name="Slide Number Placeholder 6">
            <a:extLst>
              <a:ext uri="{FF2B5EF4-FFF2-40B4-BE49-F238E27FC236}">
                <a16:creationId xmlns:a16="http://schemas.microsoft.com/office/drawing/2014/main" id="{62985CC4-2F0F-D394-ACDD-45204AA625E6}"/>
              </a:ext>
            </a:extLst>
          </p:cNvPr>
          <p:cNvSpPr>
            <a:spLocks noGrp="1"/>
          </p:cNvSpPr>
          <p:nvPr>
            <p:ph type="sldNum" sz="quarter" idx="12"/>
          </p:nvPr>
        </p:nvSpPr>
        <p:spPr>
          <a:xfrm>
            <a:off x="8737600" y="6248400"/>
            <a:ext cx="2540000" cy="457200"/>
          </a:xfrm>
        </p:spPr>
        <p:txBody>
          <a:bodyPr/>
          <a:lstStyle>
            <a:lvl1pPr>
              <a:defRPr/>
            </a:lvl1pPr>
          </a:lstStyle>
          <a:p>
            <a:pPr>
              <a:defRPr/>
            </a:pPr>
            <a:fld id="{50F9F891-6A3C-EF44-A98B-AB4767ADA34F}" type="slidenum">
              <a:rPr lang="en-US" altLang="en-US"/>
              <a:pPr>
                <a:defRPr/>
              </a:pPr>
              <a:t>‹#›</a:t>
            </a:fld>
            <a:endParaRPr lang="en-US" altLang="en-US"/>
          </a:p>
        </p:txBody>
      </p:sp>
    </p:spTree>
    <p:extLst>
      <p:ext uri="{BB962C8B-B14F-4D97-AF65-F5344CB8AC3E}">
        <p14:creationId xmlns:p14="http://schemas.microsoft.com/office/powerpoint/2010/main" val="3320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4E1EA-88C6-905B-97B2-463A2BB4998E}"/>
              </a:ext>
            </a:extLst>
          </p:cNvPr>
          <p:cNvSpPr>
            <a:spLocks noGrp="1"/>
          </p:cNvSpPr>
          <p:nvPr>
            <p:ph type="dt" sz="half" idx="10"/>
          </p:nvPr>
        </p:nvSpPr>
        <p:spPr/>
        <p:txBody>
          <a:bodyPr/>
          <a:lstStyle>
            <a:lvl1pPr>
              <a:defRPr/>
            </a:lvl1pPr>
          </a:lstStyle>
          <a:p>
            <a:pPr>
              <a:defRPr/>
            </a:pPr>
            <a:r>
              <a:rPr lang="en-UG"/>
              <a:t>2/19/2023</a:t>
            </a:r>
            <a:endParaRPr lang="en-US"/>
          </a:p>
        </p:txBody>
      </p:sp>
      <p:sp>
        <p:nvSpPr>
          <p:cNvPr id="5" name="Footer Placeholder 4">
            <a:extLst>
              <a:ext uri="{FF2B5EF4-FFF2-40B4-BE49-F238E27FC236}">
                <a16:creationId xmlns:a16="http://schemas.microsoft.com/office/drawing/2014/main" id="{3F6A7276-ED3E-2A5C-87BA-A5EE3F035793}"/>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6" name="Slide Number Placeholder 5">
            <a:extLst>
              <a:ext uri="{FF2B5EF4-FFF2-40B4-BE49-F238E27FC236}">
                <a16:creationId xmlns:a16="http://schemas.microsoft.com/office/drawing/2014/main" id="{86809610-03B5-B8ED-AAA9-31E9E7212380}"/>
              </a:ext>
            </a:extLst>
          </p:cNvPr>
          <p:cNvSpPr>
            <a:spLocks noGrp="1"/>
          </p:cNvSpPr>
          <p:nvPr>
            <p:ph type="sldNum" sz="quarter" idx="12"/>
          </p:nvPr>
        </p:nvSpPr>
        <p:spPr/>
        <p:txBody>
          <a:bodyPr/>
          <a:lstStyle>
            <a:lvl1pPr>
              <a:defRPr/>
            </a:lvl1pPr>
          </a:lstStyle>
          <a:p>
            <a:pPr>
              <a:defRPr/>
            </a:pPr>
            <a:fld id="{C06376B3-1307-1040-A827-EFAA38135976}" type="slidenum">
              <a:rPr lang="en-US" altLang="en-US"/>
              <a:pPr>
                <a:defRPr/>
              </a:pPr>
              <a:t>‹#›</a:t>
            </a:fld>
            <a:endParaRPr lang="en-US" altLang="en-US"/>
          </a:p>
        </p:txBody>
      </p:sp>
    </p:spTree>
    <p:extLst>
      <p:ext uri="{BB962C8B-B14F-4D97-AF65-F5344CB8AC3E}">
        <p14:creationId xmlns:p14="http://schemas.microsoft.com/office/powerpoint/2010/main" val="366630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7A0A55-6A56-129B-8401-906E35435995}"/>
              </a:ext>
            </a:extLst>
          </p:cNvPr>
          <p:cNvSpPr>
            <a:spLocks noGrp="1"/>
          </p:cNvSpPr>
          <p:nvPr>
            <p:ph type="dt" sz="half" idx="10"/>
          </p:nvPr>
        </p:nvSpPr>
        <p:spPr/>
        <p:txBody>
          <a:bodyPr/>
          <a:lstStyle>
            <a:lvl1pPr>
              <a:defRPr/>
            </a:lvl1pPr>
          </a:lstStyle>
          <a:p>
            <a:pPr>
              <a:defRPr/>
            </a:pPr>
            <a:r>
              <a:rPr lang="en-UG"/>
              <a:t>2/19/2023</a:t>
            </a:r>
            <a:endParaRPr lang="en-US"/>
          </a:p>
        </p:txBody>
      </p:sp>
      <p:sp>
        <p:nvSpPr>
          <p:cNvPr id="5" name="Footer Placeholder 4">
            <a:extLst>
              <a:ext uri="{FF2B5EF4-FFF2-40B4-BE49-F238E27FC236}">
                <a16:creationId xmlns:a16="http://schemas.microsoft.com/office/drawing/2014/main" id="{E648CE0C-20B5-A9FE-0366-A2846C1B9581}"/>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6" name="Slide Number Placeholder 5">
            <a:extLst>
              <a:ext uri="{FF2B5EF4-FFF2-40B4-BE49-F238E27FC236}">
                <a16:creationId xmlns:a16="http://schemas.microsoft.com/office/drawing/2014/main" id="{65E9700B-D0FB-359F-6973-42D67961B9DC}"/>
              </a:ext>
            </a:extLst>
          </p:cNvPr>
          <p:cNvSpPr>
            <a:spLocks noGrp="1"/>
          </p:cNvSpPr>
          <p:nvPr>
            <p:ph type="sldNum" sz="quarter" idx="12"/>
          </p:nvPr>
        </p:nvSpPr>
        <p:spPr/>
        <p:txBody>
          <a:bodyPr/>
          <a:lstStyle>
            <a:lvl1pPr>
              <a:defRPr/>
            </a:lvl1pPr>
          </a:lstStyle>
          <a:p>
            <a:pPr>
              <a:defRPr/>
            </a:pPr>
            <a:fld id="{F0B5335F-1C95-B242-9C01-E5A455322F5F}" type="slidenum">
              <a:rPr lang="en-US" altLang="en-US"/>
              <a:pPr>
                <a:defRPr/>
              </a:pPr>
              <a:t>‹#›</a:t>
            </a:fld>
            <a:endParaRPr lang="en-US" altLang="en-US"/>
          </a:p>
        </p:txBody>
      </p:sp>
    </p:spTree>
    <p:extLst>
      <p:ext uri="{BB962C8B-B14F-4D97-AF65-F5344CB8AC3E}">
        <p14:creationId xmlns:p14="http://schemas.microsoft.com/office/powerpoint/2010/main" val="149554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1F5ECB-15E7-6FFA-4ACC-739E992BD8F8}"/>
              </a:ext>
            </a:extLst>
          </p:cNvPr>
          <p:cNvSpPr>
            <a:spLocks noGrp="1"/>
          </p:cNvSpPr>
          <p:nvPr>
            <p:ph type="dt" sz="half" idx="10"/>
          </p:nvPr>
        </p:nvSpPr>
        <p:spPr/>
        <p:txBody>
          <a:bodyPr/>
          <a:lstStyle>
            <a:lvl1pPr>
              <a:defRPr/>
            </a:lvl1pPr>
          </a:lstStyle>
          <a:p>
            <a:pPr>
              <a:defRPr/>
            </a:pPr>
            <a:r>
              <a:rPr lang="en-UG"/>
              <a:t>2/19/2023</a:t>
            </a:r>
            <a:endParaRPr lang="en-US"/>
          </a:p>
        </p:txBody>
      </p:sp>
      <p:sp>
        <p:nvSpPr>
          <p:cNvPr id="6" name="Footer Placeholder 4">
            <a:extLst>
              <a:ext uri="{FF2B5EF4-FFF2-40B4-BE49-F238E27FC236}">
                <a16:creationId xmlns:a16="http://schemas.microsoft.com/office/drawing/2014/main" id="{97511078-AD81-8DD5-A4EE-5C317FBA7480}"/>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7" name="Slide Number Placeholder 5">
            <a:extLst>
              <a:ext uri="{FF2B5EF4-FFF2-40B4-BE49-F238E27FC236}">
                <a16:creationId xmlns:a16="http://schemas.microsoft.com/office/drawing/2014/main" id="{D22FFA13-4918-64BC-5228-B72080F28E91}"/>
              </a:ext>
            </a:extLst>
          </p:cNvPr>
          <p:cNvSpPr>
            <a:spLocks noGrp="1"/>
          </p:cNvSpPr>
          <p:nvPr>
            <p:ph type="sldNum" sz="quarter" idx="12"/>
          </p:nvPr>
        </p:nvSpPr>
        <p:spPr/>
        <p:txBody>
          <a:bodyPr/>
          <a:lstStyle>
            <a:lvl1pPr>
              <a:defRPr/>
            </a:lvl1pPr>
          </a:lstStyle>
          <a:p>
            <a:pPr>
              <a:defRPr/>
            </a:pPr>
            <a:fld id="{55CEC15A-9D5E-694A-AEC6-C3F99616E3CB}" type="slidenum">
              <a:rPr lang="en-US" altLang="en-US"/>
              <a:pPr>
                <a:defRPr/>
              </a:pPr>
              <a:t>‹#›</a:t>
            </a:fld>
            <a:endParaRPr lang="en-US" altLang="en-US"/>
          </a:p>
        </p:txBody>
      </p:sp>
    </p:spTree>
    <p:extLst>
      <p:ext uri="{BB962C8B-B14F-4D97-AF65-F5344CB8AC3E}">
        <p14:creationId xmlns:p14="http://schemas.microsoft.com/office/powerpoint/2010/main" val="143788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E8EFD5-C2AD-5565-1B16-8A0B94649708}"/>
              </a:ext>
            </a:extLst>
          </p:cNvPr>
          <p:cNvSpPr>
            <a:spLocks noGrp="1"/>
          </p:cNvSpPr>
          <p:nvPr>
            <p:ph type="dt" sz="half" idx="10"/>
          </p:nvPr>
        </p:nvSpPr>
        <p:spPr/>
        <p:txBody>
          <a:bodyPr/>
          <a:lstStyle>
            <a:lvl1pPr>
              <a:defRPr/>
            </a:lvl1pPr>
          </a:lstStyle>
          <a:p>
            <a:pPr>
              <a:defRPr/>
            </a:pPr>
            <a:r>
              <a:rPr lang="en-UG"/>
              <a:t>2/19/2023</a:t>
            </a:r>
            <a:endParaRPr lang="en-US"/>
          </a:p>
        </p:txBody>
      </p:sp>
      <p:sp>
        <p:nvSpPr>
          <p:cNvPr id="8" name="Footer Placeholder 4">
            <a:extLst>
              <a:ext uri="{FF2B5EF4-FFF2-40B4-BE49-F238E27FC236}">
                <a16:creationId xmlns:a16="http://schemas.microsoft.com/office/drawing/2014/main" id="{4AC73444-7DB4-3661-A735-7D68B129428C}"/>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9" name="Slide Number Placeholder 5">
            <a:extLst>
              <a:ext uri="{FF2B5EF4-FFF2-40B4-BE49-F238E27FC236}">
                <a16:creationId xmlns:a16="http://schemas.microsoft.com/office/drawing/2014/main" id="{725DF658-3A5F-DCD4-D77B-BCD0D86DB92F}"/>
              </a:ext>
            </a:extLst>
          </p:cNvPr>
          <p:cNvSpPr>
            <a:spLocks noGrp="1"/>
          </p:cNvSpPr>
          <p:nvPr>
            <p:ph type="sldNum" sz="quarter" idx="12"/>
          </p:nvPr>
        </p:nvSpPr>
        <p:spPr/>
        <p:txBody>
          <a:bodyPr/>
          <a:lstStyle>
            <a:lvl1pPr>
              <a:defRPr/>
            </a:lvl1pPr>
          </a:lstStyle>
          <a:p>
            <a:pPr>
              <a:defRPr/>
            </a:pPr>
            <a:fld id="{856129FA-9993-C643-B977-92B5204B111D}" type="slidenum">
              <a:rPr lang="en-US" altLang="en-US"/>
              <a:pPr>
                <a:defRPr/>
              </a:pPr>
              <a:t>‹#›</a:t>
            </a:fld>
            <a:endParaRPr lang="en-US" altLang="en-US"/>
          </a:p>
        </p:txBody>
      </p:sp>
    </p:spTree>
    <p:extLst>
      <p:ext uri="{BB962C8B-B14F-4D97-AF65-F5344CB8AC3E}">
        <p14:creationId xmlns:p14="http://schemas.microsoft.com/office/powerpoint/2010/main" val="147862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7416ECD-17AB-DB15-1FA3-1ECEEEFD95BF}"/>
              </a:ext>
            </a:extLst>
          </p:cNvPr>
          <p:cNvSpPr>
            <a:spLocks noGrp="1"/>
          </p:cNvSpPr>
          <p:nvPr>
            <p:ph type="dt" sz="half" idx="10"/>
          </p:nvPr>
        </p:nvSpPr>
        <p:spPr/>
        <p:txBody>
          <a:bodyPr/>
          <a:lstStyle>
            <a:lvl1pPr>
              <a:defRPr/>
            </a:lvl1pPr>
          </a:lstStyle>
          <a:p>
            <a:pPr>
              <a:defRPr/>
            </a:pPr>
            <a:r>
              <a:rPr lang="en-UG"/>
              <a:t>2/19/2023</a:t>
            </a:r>
            <a:endParaRPr lang="en-US"/>
          </a:p>
        </p:txBody>
      </p:sp>
      <p:sp>
        <p:nvSpPr>
          <p:cNvPr id="4" name="Footer Placeholder 4">
            <a:extLst>
              <a:ext uri="{FF2B5EF4-FFF2-40B4-BE49-F238E27FC236}">
                <a16:creationId xmlns:a16="http://schemas.microsoft.com/office/drawing/2014/main" id="{2A56135C-0048-5F9E-50D6-8340CCF5EB49}"/>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5" name="Slide Number Placeholder 5">
            <a:extLst>
              <a:ext uri="{FF2B5EF4-FFF2-40B4-BE49-F238E27FC236}">
                <a16:creationId xmlns:a16="http://schemas.microsoft.com/office/drawing/2014/main" id="{9204A18C-DE45-E297-D37E-9808610932C5}"/>
              </a:ext>
            </a:extLst>
          </p:cNvPr>
          <p:cNvSpPr>
            <a:spLocks noGrp="1"/>
          </p:cNvSpPr>
          <p:nvPr>
            <p:ph type="sldNum" sz="quarter" idx="12"/>
          </p:nvPr>
        </p:nvSpPr>
        <p:spPr/>
        <p:txBody>
          <a:bodyPr/>
          <a:lstStyle>
            <a:lvl1pPr>
              <a:defRPr/>
            </a:lvl1pPr>
          </a:lstStyle>
          <a:p>
            <a:pPr>
              <a:defRPr/>
            </a:pPr>
            <a:fld id="{6FBEB906-F0CC-C34A-96B2-AF7D1D637EFF}" type="slidenum">
              <a:rPr lang="en-US" altLang="en-US"/>
              <a:pPr>
                <a:defRPr/>
              </a:pPr>
              <a:t>‹#›</a:t>
            </a:fld>
            <a:endParaRPr lang="en-US" altLang="en-US"/>
          </a:p>
        </p:txBody>
      </p:sp>
    </p:spTree>
    <p:extLst>
      <p:ext uri="{BB962C8B-B14F-4D97-AF65-F5344CB8AC3E}">
        <p14:creationId xmlns:p14="http://schemas.microsoft.com/office/powerpoint/2010/main" val="204680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2A1054-ADDA-444C-84EF-7F5095009A5A}"/>
              </a:ext>
            </a:extLst>
          </p:cNvPr>
          <p:cNvSpPr>
            <a:spLocks noGrp="1"/>
          </p:cNvSpPr>
          <p:nvPr>
            <p:ph type="dt" sz="half" idx="10"/>
          </p:nvPr>
        </p:nvSpPr>
        <p:spPr/>
        <p:txBody>
          <a:bodyPr/>
          <a:lstStyle>
            <a:lvl1pPr>
              <a:defRPr/>
            </a:lvl1pPr>
          </a:lstStyle>
          <a:p>
            <a:pPr>
              <a:defRPr/>
            </a:pPr>
            <a:r>
              <a:rPr lang="en-UG"/>
              <a:t>2/19/2023</a:t>
            </a:r>
            <a:endParaRPr lang="en-US"/>
          </a:p>
        </p:txBody>
      </p:sp>
      <p:sp>
        <p:nvSpPr>
          <p:cNvPr id="3" name="Footer Placeholder 4">
            <a:extLst>
              <a:ext uri="{FF2B5EF4-FFF2-40B4-BE49-F238E27FC236}">
                <a16:creationId xmlns:a16="http://schemas.microsoft.com/office/drawing/2014/main" id="{E89220B4-1650-5F56-F38A-B9513EF21C9C}"/>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4" name="Slide Number Placeholder 5">
            <a:extLst>
              <a:ext uri="{FF2B5EF4-FFF2-40B4-BE49-F238E27FC236}">
                <a16:creationId xmlns:a16="http://schemas.microsoft.com/office/drawing/2014/main" id="{FF82A18A-6343-B285-306E-9781758F8FB9}"/>
              </a:ext>
            </a:extLst>
          </p:cNvPr>
          <p:cNvSpPr>
            <a:spLocks noGrp="1"/>
          </p:cNvSpPr>
          <p:nvPr>
            <p:ph type="sldNum" sz="quarter" idx="12"/>
          </p:nvPr>
        </p:nvSpPr>
        <p:spPr/>
        <p:txBody>
          <a:bodyPr/>
          <a:lstStyle>
            <a:lvl1pPr>
              <a:defRPr/>
            </a:lvl1pPr>
          </a:lstStyle>
          <a:p>
            <a:pPr>
              <a:defRPr/>
            </a:pPr>
            <a:fld id="{3A1EB0D4-BD38-1545-8615-B9EE5D7599FF}" type="slidenum">
              <a:rPr lang="en-US" altLang="en-US"/>
              <a:pPr>
                <a:defRPr/>
              </a:pPr>
              <a:t>‹#›</a:t>
            </a:fld>
            <a:endParaRPr lang="en-US" altLang="en-US"/>
          </a:p>
        </p:txBody>
      </p:sp>
    </p:spTree>
    <p:extLst>
      <p:ext uri="{BB962C8B-B14F-4D97-AF65-F5344CB8AC3E}">
        <p14:creationId xmlns:p14="http://schemas.microsoft.com/office/powerpoint/2010/main" val="10626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1C1BE6D-6F95-5914-3EBC-AE5F03F4A72F}"/>
              </a:ext>
            </a:extLst>
          </p:cNvPr>
          <p:cNvSpPr>
            <a:spLocks noGrp="1"/>
          </p:cNvSpPr>
          <p:nvPr>
            <p:ph type="dt" sz="half" idx="10"/>
          </p:nvPr>
        </p:nvSpPr>
        <p:spPr/>
        <p:txBody>
          <a:bodyPr/>
          <a:lstStyle>
            <a:lvl1pPr>
              <a:defRPr/>
            </a:lvl1pPr>
          </a:lstStyle>
          <a:p>
            <a:pPr>
              <a:defRPr/>
            </a:pPr>
            <a:r>
              <a:rPr lang="en-UG"/>
              <a:t>2/19/2023</a:t>
            </a:r>
            <a:endParaRPr lang="en-US"/>
          </a:p>
        </p:txBody>
      </p:sp>
      <p:sp>
        <p:nvSpPr>
          <p:cNvPr id="6" name="Footer Placeholder 4">
            <a:extLst>
              <a:ext uri="{FF2B5EF4-FFF2-40B4-BE49-F238E27FC236}">
                <a16:creationId xmlns:a16="http://schemas.microsoft.com/office/drawing/2014/main" id="{499F1E1C-4D5C-856E-AD7A-9D0BACA9B169}"/>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7" name="Slide Number Placeholder 5">
            <a:extLst>
              <a:ext uri="{FF2B5EF4-FFF2-40B4-BE49-F238E27FC236}">
                <a16:creationId xmlns:a16="http://schemas.microsoft.com/office/drawing/2014/main" id="{0C8B5468-3EAC-343C-F459-00DC7F34C749}"/>
              </a:ext>
            </a:extLst>
          </p:cNvPr>
          <p:cNvSpPr>
            <a:spLocks noGrp="1"/>
          </p:cNvSpPr>
          <p:nvPr>
            <p:ph type="sldNum" sz="quarter" idx="12"/>
          </p:nvPr>
        </p:nvSpPr>
        <p:spPr/>
        <p:txBody>
          <a:bodyPr/>
          <a:lstStyle>
            <a:lvl1pPr>
              <a:defRPr/>
            </a:lvl1pPr>
          </a:lstStyle>
          <a:p>
            <a:pPr>
              <a:defRPr/>
            </a:pPr>
            <a:fld id="{95A558EF-FE0D-AC4C-9095-CA11E8ADCB75}" type="slidenum">
              <a:rPr lang="en-US" altLang="en-US"/>
              <a:pPr>
                <a:defRPr/>
              </a:pPr>
              <a:t>‹#›</a:t>
            </a:fld>
            <a:endParaRPr lang="en-US" altLang="en-US"/>
          </a:p>
        </p:txBody>
      </p:sp>
    </p:spTree>
    <p:extLst>
      <p:ext uri="{BB962C8B-B14F-4D97-AF65-F5344CB8AC3E}">
        <p14:creationId xmlns:p14="http://schemas.microsoft.com/office/powerpoint/2010/main" val="337500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9DF6CF8-C2EF-E768-35B1-FAFEAD0FD6FF}"/>
              </a:ext>
            </a:extLst>
          </p:cNvPr>
          <p:cNvSpPr>
            <a:spLocks noGrp="1"/>
          </p:cNvSpPr>
          <p:nvPr>
            <p:ph type="dt" sz="half" idx="10"/>
          </p:nvPr>
        </p:nvSpPr>
        <p:spPr/>
        <p:txBody>
          <a:bodyPr/>
          <a:lstStyle>
            <a:lvl1pPr>
              <a:defRPr/>
            </a:lvl1pPr>
          </a:lstStyle>
          <a:p>
            <a:pPr>
              <a:defRPr/>
            </a:pPr>
            <a:r>
              <a:rPr lang="en-UG"/>
              <a:t>2/19/2023</a:t>
            </a:r>
            <a:endParaRPr lang="en-US"/>
          </a:p>
        </p:txBody>
      </p:sp>
      <p:sp>
        <p:nvSpPr>
          <p:cNvPr id="6" name="Footer Placeholder 4">
            <a:extLst>
              <a:ext uri="{FF2B5EF4-FFF2-40B4-BE49-F238E27FC236}">
                <a16:creationId xmlns:a16="http://schemas.microsoft.com/office/drawing/2014/main" id="{66ECBF10-80FF-8A4D-6959-BD8BB5973E9C}"/>
              </a:ext>
            </a:extLst>
          </p:cNvPr>
          <p:cNvSpPr>
            <a:spLocks noGrp="1"/>
          </p:cNvSpPr>
          <p:nvPr>
            <p:ph type="ftr" sz="quarter" idx="11"/>
          </p:nvPr>
        </p:nvSpPr>
        <p:spPr/>
        <p:txBody>
          <a:bodyPr/>
          <a:lstStyle>
            <a:lvl1pPr>
              <a:defRPr/>
            </a:lvl1pPr>
          </a:lstStyle>
          <a:p>
            <a:pPr>
              <a:defRPr/>
            </a:pPr>
            <a:r>
              <a:rPr lang="en-US"/>
              <a:t>Saliva &amp; Mastication. Stages of Swallowing. Clinical Disorders of Swallowing &amp; esophagus. Achalasia &amp; Vomiting.</a:t>
            </a:r>
          </a:p>
        </p:txBody>
      </p:sp>
      <p:sp>
        <p:nvSpPr>
          <p:cNvPr id="7" name="Slide Number Placeholder 5">
            <a:extLst>
              <a:ext uri="{FF2B5EF4-FFF2-40B4-BE49-F238E27FC236}">
                <a16:creationId xmlns:a16="http://schemas.microsoft.com/office/drawing/2014/main" id="{B7F73AB1-471C-5F36-4884-2AAEE430D5C5}"/>
              </a:ext>
            </a:extLst>
          </p:cNvPr>
          <p:cNvSpPr>
            <a:spLocks noGrp="1"/>
          </p:cNvSpPr>
          <p:nvPr>
            <p:ph type="sldNum" sz="quarter" idx="12"/>
          </p:nvPr>
        </p:nvSpPr>
        <p:spPr/>
        <p:txBody>
          <a:bodyPr/>
          <a:lstStyle>
            <a:lvl1pPr>
              <a:defRPr/>
            </a:lvl1pPr>
          </a:lstStyle>
          <a:p>
            <a:pPr>
              <a:defRPr/>
            </a:pPr>
            <a:fld id="{BB19E89D-186A-D341-8F44-15CA6089D92C}" type="slidenum">
              <a:rPr lang="en-US" altLang="en-US"/>
              <a:pPr>
                <a:defRPr/>
              </a:pPr>
              <a:t>‹#›</a:t>
            </a:fld>
            <a:endParaRPr lang="en-US" altLang="en-US"/>
          </a:p>
        </p:txBody>
      </p:sp>
    </p:spTree>
    <p:extLst>
      <p:ext uri="{BB962C8B-B14F-4D97-AF65-F5344CB8AC3E}">
        <p14:creationId xmlns:p14="http://schemas.microsoft.com/office/powerpoint/2010/main" val="133339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CA8040-B34F-47E1-5CD3-AAB998128A8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DE0D17-2FE5-C61E-9F36-DDF950AF5B3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B36330-7814-9BB2-3027-63BDD30F5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G"/>
              <a:t>2/19/2023</a:t>
            </a:r>
            <a:endParaRPr lang="en-US"/>
          </a:p>
        </p:txBody>
      </p:sp>
      <p:sp>
        <p:nvSpPr>
          <p:cNvPr id="5" name="Footer Placeholder 4">
            <a:extLst>
              <a:ext uri="{FF2B5EF4-FFF2-40B4-BE49-F238E27FC236}">
                <a16:creationId xmlns:a16="http://schemas.microsoft.com/office/drawing/2014/main" id="{F7920017-049E-1078-479E-42151096C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Saliva &amp; Mastication. Stages of Swallowing. Clinical Disorders of Swallowing &amp; esophagus. Achalasia &amp; Vomiting.</a:t>
            </a:r>
          </a:p>
        </p:txBody>
      </p:sp>
      <p:sp>
        <p:nvSpPr>
          <p:cNvPr id="6" name="Slide Number Placeholder 5">
            <a:extLst>
              <a:ext uri="{FF2B5EF4-FFF2-40B4-BE49-F238E27FC236}">
                <a16:creationId xmlns:a16="http://schemas.microsoft.com/office/drawing/2014/main" id="{610FEE35-8291-ACD7-0E68-43073DA234C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ECD79D9-0936-3B41-8589-636A3BFF5F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lm.nih.gov/medlineplus/ency/article/003114.htm" TargetMode="External"/><Relationship Id="rId2" Type="http://schemas.openxmlformats.org/officeDocument/2006/relationships/hyperlink" Target="http://www.nlm.nih.gov/medlineplus/ency/article/003079.ht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www.ncbi.nlm.nih.gov/pmc/articles/PMC6850045/"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30548B-8AE7-B255-0D41-ABBD27D8CED6}"/>
              </a:ext>
            </a:extLst>
          </p:cNvPr>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6386" name="Picture 5" descr="Logo Bismillah.jpg">
            <a:extLst>
              <a:ext uri="{FF2B5EF4-FFF2-40B4-BE49-F238E27FC236}">
                <a16:creationId xmlns:a16="http://schemas.microsoft.com/office/drawing/2014/main" id="{AF8F9099-8022-56E3-F363-9AE87BF2D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40497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1">
            <a:extLst>
              <a:ext uri="{FF2B5EF4-FFF2-40B4-BE49-F238E27FC236}">
                <a16:creationId xmlns:a16="http://schemas.microsoft.com/office/drawing/2014/main" id="{3E259B80-5235-7EC9-2692-9A4C687A70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FA637C-3DCE-CE41-AA38-3905E78D47EC}" type="slidenum">
              <a:rPr lang="en-US" altLang="en-US" sz="1200" smtClean="0">
                <a:solidFill>
                  <a:srgbClr val="898989"/>
                </a:solidFill>
              </a:rPr>
              <a:pPr>
                <a:lnSpc>
                  <a:spcPct val="100000"/>
                </a:lnSpc>
                <a:spcBef>
                  <a:spcPct val="0"/>
                </a:spcBef>
                <a:buFontTx/>
                <a:buNone/>
              </a:pPr>
              <a:t>1</a:t>
            </a:fld>
            <a:endParaRPr lang="en-US" altLang="en-US"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DCCF760-E2F8-B7B6-C654-3F8655430392}"/>
              </a:ext>
            </a:extLst>
          </p:cNvPr>
          <p:cNvSpPr>
            <a:spLocks noGrp="1" noChangeArrowheads="1"/>
          </p:cNvSpPr>
          <p:nvPr>
            <p:ph type="title"/>
          </p:nvPr>
        </p:nvSpPr>
        <p:spPr>
          <a:xfrm>
            <a:off x="2133600" y="1066800"/>
            <a:ext cx="7924800" cy="4724400"/>
          </a:xfrm>
        </p:spPr>
        <p:txBody>
          <a:bodyPr/>
          <a:lstStyle/>
          <a:p>
            <a:pPr eaLnBrk="1" hangingPunct="1"/>
            <a:r>
              <a:rPr lang="en-US" altLang="en-US" b="1"/>
              <a:t>Horizontal integration </a:t>
            </a:r>
            <a:br>
              <a:rPr lang="en-US" altLang="en-US" b="1"/>
            </a:br>
            <a:r>
              <a:rPr lang="en-US" altLang="en-US" sz="3600" b="1"/>
              <a:t>(Anatomy )</a:t>
            </a:r>
            <a:endParaRPr lang="en-US" altLang="en-US" sz="3600"/>
          </a:p>
        </p:txBody>
      </p:sp>
      <p:sp>
        <p:nvSpPr>
          <p:cNvPr id="26626" name="Slide Number Placeholder 2">
            <a:extLst>
              <a:ext uri="{FF2B5EF4-FFF2-40B4-BE49-F238E27FC236}">
                <a16:creationId xmlns:a16="http://schemas.microsoft.com/office/drawing/2014/main" id="{28C5024E-DA11-A6F7-EFC1-DE98E1082D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D4BB4A4-DA42-0D42-AE49-C52CC35343DB}"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C7D494B1-B2E6-B375-363E-5BC8CA0FFF03}"/>
              </a:ext>
            </a:extLst>
          </p:cNvPr>
          <p:cNvSpPr>
            <a:spLocks noGrp="1" noChangeArrowheads="1"/>
          </p:cNvSpPr>
          <p:nvPr>
            <p:ph type="title"/>
          </p:nvPr>
        </p:nvSpPr>
        <p:spPr>
          <a:xfrm>
            <a:off x="838200" y="127000"/>
            <a:ext cx="10515600" cy="787400"/>
          </a:xfrm>
        </p:spPr>
        <p:txBody>
          <a:bodyPr/>
          <a:lstStyle/>
          <a:p>
            <a:r>
              <a:rPr lang="en-US" altLang="en-PK"/>
              <a:t>Physiological anatomy of stomach</a:t>
            </a:r>
          </a:p>
        </p:txBody>
      </p:sp>
      <p:sp>
        <p:nvSpPr>
          <p:cNvPr id="3" name="Oval 2">
            <a:extLst>
              <a:ext uri="{FF2B5EF4-FFF2-40B4-BE49-F238E27FC236}">
                <a16:creationId xmlns:a16="http://schemas.microsoft.com/office/drawing/2014/main" id="{EC2E49D4-5468-C4E1-3BED-473DAD024F52}"/>
              </a:ext>
            </a:extLst>
          </p:cNvPr>
          <p:cNvSpPr/>
          <p:nvPr/>
        </p:nvSpPr>
        <p:spPr>
          <a:xfrm>
            <a:off x="9710738" y="5213350"/>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Physiology </a:t>
            </a:r>
          </a:p>
        </p:txBody>
      </p:sp>
      <p:pic>
        <p:nvPicPr>
          <p:cNvPr id="2765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6914F0B9-0237-6AAE-E4FC-E1BAB0E51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lide Number Placeholder 1">
            <a:extLst>
              <a:ext uri="{FF2B5EF4-FFF2-40B4-BE49-F238E27FC236}">
                <a16:creationId xmlns:a16="http://schemas.microsoft.com/office/drawing/2014/main" id="{74668E9E-A5A5-D8AC-F82B-B5698B3840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81738A-B099-8247-BCAE-80AD431F99E9}"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pic>
        <p:nvPicPr>
          <p:cNvPr id="6" name="Picture 5">
            <a:extLst>
              <a:ext uri="{FF2B5EF4-FFF2-40B4-BE49-F238E27FC236}">
                <a16:creationId xmlns:a16="http://schemas.microsoft.com/office/drawing/2014/main" id="{BEE09018-7549-02A0-7EE4-E6C83FF6A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00100"/>
            <a:ext cx="7118350" cy="6057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DCCF760-E2F8-B7B6-C654-3F8655430392}"/>
              </a:ext>
            </a:extLst>
          </p:cNvPr>
          <p:cNvSpPr>
            <a:spLocks noGrp="1" noChangeArrowheads="1"/>
          </p:cNvSpPr>
          <p:nvPr>
            <p:ph type="title"/>
          </p:nvPr>
        </p:nvSpPr>
        <p:spPr>
          <a:xfrm>
            <a:off x="2133600" y="1066800"/>
            <a:ext cx="7924800" cy="4724400"/>
          </a:xfrm>
        </p:spPr>
        <p:txBody>
          <a:bodyPr/>
          <a:lstStyle/>
          <a:p>
            <a:pPr algn="ctr">
              <a:defRPr/>
            </a:pPr>
            <a:r>
              <a:rPr lang="en-US" dirty="0"/>
              <a:t> </a:t>
            </a:r>
            <a:r>
              <a:rPr lang="en-US" sz="4400" b="1" dirty="0"/>
              <a:t>Core Concept </a:t>
            </a:r>
          </a:p>
        </p:txBody>
      </p:sp>
      <p:sp>
        <p:nvSpPr>
          <p:cNvPr id="26626" name="Slide Number Placeholder 2">
            <a:extLst>
              <a:ext uri="{FF2B5EF4-FFF2-40B4-BE49-F238E27FC236}">
                <a16:creationId xmlns:a16="http://schemas.microsoft.com/office/drawing/2014/main" id="{28C5024E-DA11-A6F7-EFC1-DE98E1082D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D4BB4A4-DA42-0D42-AE49-C52CC35343DB}" type="slidenum">
              <a:rPr lang="en-US" altLang="en-US" sz="1200" smtClean="0">
                <a:solidFill>
                  <a:srgbClr val="898989"/>
                </a:solidFill>
              </a:rPr>
              <a:pPr>
                <a:lnSpc>
                  <a:spcPct val="100000"/>
                </a:lnSpc>
                <a:spcBef>
                  <a:spcPct val="0"/>
                </a:spcBef>
                <a:buFontTx/>
                <a:buNone/>
              </a:pPr>
              <a:t>12</a:t>
            </a:fld>
            <a:endParaRPr lang="en-US" altLang="en-US" sz="1200">
              <a:solidFill>
                <a:srgbClr val="898989"/>
              </a:solidFill>
            </a:endParaRPr>
          </a:p>
        </p:txBody>
      </p:sp>
    </p:spTree>
    <p:extLst>
      <p:ext uri="{BB962C8B-B14F-4D97-AF65-F5344CB8AC3E}">
        <p14:creationId xmlns:p14="http://schemas.microsoft.com/office/powerpoint/2010/main" val="114411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723474-424F-F50A-65BD-FA86BBE39BB2}"/>
              </a:ext>
            </a:extLst>
          </p:cNvPr>
          <p:cNvSpPr>
            <a:spLocks noGrp="1" noChangeArrowheads="1"/>
          </p:cNvSpPr>
          <p:nvPr>
            <p:ph type="title"/>
          </p:nvPr>
        </p:nvSpPr>
        <p:spPr>
          <a:xfrm>
            <a:off x="838200" y="533400"/>
            <a:ext cx="10515600" cy="1449388"/>
          </a:xfrm>
        </p:spPr>
        <p:txBody>
          <a:bodyPr/>
          <a:lstStyle/>
          <a:p>
            <a:r>
              <a:rPr lang="en-US" altLang="en-PK" sz="4800">
                <a:solidFill>
                  <a:srgbClr val="FF0066"/>
                </a:solidFill>
                <a:latin typeface="Arial Black" panose="020B0604020202020204" pitchFamily="34" charset="0"/>
              </a:rPr>
              <a:t>Secretion, Composition &amp; Nervous Regulation of Saliva </a:t>
            </a:r>
            <a:endParaRPr lang="en-US" altLang="en-PK" sz="3600">
              <a:latin typeface="Arial Black" panose="020B0604020202020204" pitchFamily="34" charset="0"/>
            </a:endParaRPr>
          </a:p>
        </p:txBody>
      </p:sp>
      <p:sp>
        <p:nvSpPr>
          <p:cNvPr id="3" name="Content Placeholder 2">
            <a:extLst>
              <a:ext uri="{FF2B5EF4-FFF2-40B4-BE49-F238E27FC236}">
                <a16:creationId xmlns:a16="http://schemas.microsoft.com/office/drawing/2014/main" id="{34C1F635-EAEC-D960-61D7-4BA1DC9CD06A}"/>
              </a:ext>
            </a:extLst>
          </p:cNvPr>
          <p:cNvSpPr>
            <a:spLocks noGrp="1"/>
          </p:cNvSpPr>
          <p:nvPr>
            <p:ph idx="1"/>
          </p:nvPr>
        </p:nvSpPr>
        <p:spPr>
          <a:xfrm>
            <a:off x="1096963" y="2166938"/>
            <a:ext cx="9388475" cy="4189412"/>
          </a:xfrm>
        </p:spPr>
        <p:txBody>
          <a:bodyPr>
            <a:normAutofit/>
          </a:bodyPr>
          <a:lstStyle/>
          <a:p>
            <a:pPr marL="0" indent="0" algn="ctr">
              <a:buFont typeface="Arial" panose="020B0604020202020204" pitchFamily="34" charset="0"/>
              <a:buNone/>
              <a:defRPr/>
            </a:pPr>
            <a:r>
              <a:rPr lang="en-US" sz="3600" dirty="0">
                <a:latin typeface="Arial Black" panose="020B0A04020102020204" pitchFamily="34" charset="0"/>
              </a:rPr>
              <a:t>Secretion and Composition of Saliva </a:t>
            </a:r>
            <a:r>
              <a:rPr lang="en-US" sz="3600" u="sng" dirty="0">
                <a:solidFill>
                  <a:srgbClr val="7030A0"/>
                </a:solidFill>
              </a:rPr>
              <a:t>(Introduction)</a:t>
            </a:r>
          </a:p>
          <a:p>
            <a:pPr>
              <a:defRPr/>
            </a:pPr>
            <a:r>
              <a:rPr lang="en-US" dirty="0"/>
              <a:t>Daily average secretion of saliva: 1000 ml</a:t>
            </a:r>
            <a:br>
              <a:rPr lang="en-US" dirty="0"/>
            </a:br>
            <a:r>
              <a:rPr lang="en-US" dirty="0"/>
              <a:t>Range: 800 – 1500 ml</a:t>
            </a:r>
          </a:p>
          <a:p>
            <a:pPr>
              <a:defRPr/>
            </a:pPr>
            <a:r>
              <a:rPr lang="en-US" dirty="0"/>
              <a:t>Principal glands of salivation:</a:t>
            </a:r>
            <a:br>
              <a:rPr lang="en-US" dirty="0"/>
            </a:br>
            <a:r>
              <a:rPr lang="en-US" dirty="0"/>
              <a:t>*parotid</a:t>
            </a:r>
            <a:br>
              <a:rPr lang="en-US" dirty="0"/>
            </a:br>
            <a:r>
              <a:rPr lang="en-US" dirty="0"/>
              <a:t>*submandibular</a:t>
            </a:r>
            <a:br>
              <a:rPr lang="en-US" dirty="0"/>
            </a:br>
            <a:r>
              <a:rPr lang="en-US" dirty="0"/>
              <a:t>*sublingual and </a:t>
            </a:r>
            <a:br>
              <a:rPr lang="en-US" dirty="0"/>
            </a:br>
            <a:r>
              <a:rPr lang="en-US" dirty="0"/>
              <a:t>*many tiny buccal glands</a:t>
            </a:r>
          </a:p>
        </p:txBody>
      </p:sp>
      <p:sp>
        <p:nvSpPr>
          <p:cNvPr id="4" name="Footer Placeholder 3">
            <a:extLst>
              <a:ext uri="{FF2B5EF4-FFF2-40B4-BE49-F238E27FC236}">
                <a16:creationId xmlns:a16="http://schemas.microsoft.com/office/drawing/2014/main" id="{B8AEF64A-0DDC-9AD4-62CE-2EF6016AF285}"/>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14341" name="Slide Number Placeholder 4">
            <a:extLst>
              <a:ext uri="{FF2B5EF4-FFF2-40B4-BE49-F238E27FC236}">
                <a16:creationId xmlns:a16="http://schemas.microsoft.com/office/drawing/2014/main" id="{6465033D-DF20-66C2-5362-F8DEAA7FAE1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C9BF7E-3790-D941-BE49-18FDB3100CBD}" type="slidenum">
              <a:rPr lang="en-US" altLang="en-US" smtClean="0">
                <a:solidFill>
                  <a:srgbClr val="898989"/>
                </a:solidFill>
              </a:rPr>
              <a:pPr/>
              <a:t>13</a:t>
            </a:fld>
            <a:endParaRPr lang="en-US" altLang="en-US">
              <a:solidFill>
                <a:srgbClr val="898989"/>
              </a:solidFill>
            </a:endParaRPr>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58784E3-FA02-6001-C4F1-CB07A646A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FD62DB0-2B7E-B636-8FF5-35133F940149}"/>
              </a:ext>
            </a:extLst>
          </p:cNvPr>
          <p:cNvSpPr/>
          <p:nvPr/>
        </p:nvSpPr>
        <p:spPr>
          <a:xfrm>
            <a:off x="975360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AAC6-8379-B533-AF5B-3D4BC02D5B09}"/>
              </a:ext>
            </a:extLst>
          </p:cNvPr>
          <p:cNvSpPr>
            <a:spLocks noGrp="1"/>
          </p:cNvSpPr>
          <p:nvPr>
            <p:ph type="title"/>
          </p:nvPr>
        </p:nvSpPr>
        <p:spPr>
          <a:xfrm>
            <a:off x="871538" y="381000"/>
            <a:ext cx="9805987" cy="2862263"/>
          </a:xfrm>
        </p:spPr>
        <p:txBody>
          <a:bodyPr>
            <a:noAutofit/>
          </a:bodyPr>
          <a:lstStyle/>
          <a:p>
            <a:pPr marL="457200" indent="-457200">
              <a:buFont typeface="Wingdings" panose="05000000000000000000" pitchFamily="2" charset="2"/>
              <a:buChar char="§"/>
              <a:defRPr/>
            </a:pPr>
            <a:r>
              <a:rPr lang="en-US" sz="3200" u="sng" dirty="0">
                <a:solidFill>
                  <a:srgbClr val="7030A0"/>
                </a:solidFill>
              </a:rPr>
              <a:t>(Introduction)</a:t>
            </a:r>
            <a:br>
              <a:rPr lang="en-US" sz="2800" u="sng" dirty="0">
                <a:solidFill>
                  <a:srgbClr val="7030A0"/>
                </a:solidFill>
              </a:rPr>
            </a:br>
            <a:br>
              <a:rPr lang="en-US" sz="2800" b="1" dirty="0">
                <a:latin typeface="Arial Black" panose="020B0A04020102020204" pitchFamily="34" charset="0"/>
              </a:rPr>
            </a:br>
            <a:r>
              <a:rPr lang="en-US" sz="2800" b="1" dirty="0">
                <a:latin typeface="Arial Black" panose="020B0A04020102020204" pitchFamily="34" charset="0"/>
              </a:rPr>
              <a:t>Saliva contains:</a:t>
            </a:r>
            <a:br>
              <a:rPr lang="en-US" sz="2800" b="1" dirty="0">
                <a:latin typeface="Arial Black" panose="020B0A04020102020204" pitchFamily="34" charset="0"/>
              </a:rPr>
            </a:br>
            <a:r>
              <a:rPr lang="en-US" sz="2800" dirty="0">
                <a:latin typeface="+mn-lt"/>
              </a:rPr>
              <a:t>1. Serous secretion</a:t>
            </a:r>
            <a:br>
              <a:rPr lang="en-US" sz="2800" dirty="0">
                <a:latin typeface="+mn-lt"/>
              </a:rPr>
            </a:br>
            <a:r>
              <a:rPr lang="en-US" sz="2800" dirty="0">
                <a:latin typeface="+mn-lt"/>
              </a:rPr>
              <a:t>Ptyalin- an Alpha amylase (for digesting starches)</a:t>
            </a:r>
            <a:br>
              <a:rPr lang="en-US" sz="2800" dirty="0">
                <a:latin typeface="+mn-lt"/>
              </a:rPr>
            </a:br>
            <a:r>
              <a:rPr lang="en-US" sz="2800" dirty="0">
                <a:latin typeface="+mn-lt"/>
              </a:rPr>
              <a:t>2. Mucus secretion</a:t>
            </a:r>
            <a:br>
              <a:rPr lang="en-US" sz="2800" dirty="0">
                <a:latin typeface="+mn-lt"/>
              </a:rPr>
            </a:br>
            <a:r>
              <a:rPr lang="en-US" sz="2800" dirty="0">
                <a:latin typeface="+mn-lt"/>
              </a:rPr>
              <a:t>Mucin- for lubricating and for surface protective properties</a:t>
            </a:r>
          </a:p>
        </p:txBody>
      </p:sp>
      <p:sp>
        <p:nvSpPr>
          <p:cNvPr id="3" name="Content Placeholder 2">
            <a:extLst>
              <a:ext uri="{FF2B5EF4-FFF2-40B4-BE49-F238E27FC236}">
                <a16:creationId xmlns:a16="http://schemas.microsoft.com/office/drawing/2014/main" id="{6DA99777-B7E6-DA09-57E0-0DB6AE604482}"/>
              </a:ext>
            </a:extLst>
          </p:cNvPr>
          <p:cNvSpPr>
            <a:spLocks noGrp="1"/>
          </p:cNvSpPr>
          <p:nvPr>
            <p:ph idx="1"/>
          </p:nvPr>
        </p:nvSpPr>
        <p:spPr>
          <a:xfrm>
            <a:off x="838200" y="3614738"/>
            <a:ext cx="9804400" cy="2125662"/>
          </a:xfrm>
        </p:spPr>
        <p:txBody>
          <a:bodyPr/>
          <a:lstStyle/>
          <a:p>
            <a:pPr>
              <a:defRPr/>
            </a:pPr>
            <a:r>
              <a:rPr lang="en-US" b="1" dirty="0">
                <a:latin typeface="Arial Black" panose="020B0A04020102020204" pitchFamily="34" charset="0"/>
              </a:rPr>
              <a:t>  Physiological role of Saliva</a:t>
            </a:r>
          </a:p>
          <a:p>
            <a:pPr marL="514350" indent="-514350">
              <a:buFont typeface="+mj-lt"/>
              <a:buAutoNum type="arabicPeriod"/>
              <a:defRPr/>
            </a:pPr>
            <a:r>
              <a:rPr lang="en-US" dirty="0"/>
              <a:t>Flow of saliva washes away bacteria &amp; food particles</a:t>
            </a:r>
          </a:p>
          <a:p>
            <a:pPr marL="514350" indent="-514350">
              <a:buFont typeface="+mj-lt"/>
              <a:buAutoNum type="arabicPeriod"/>
              <a:defRPr/>
            </a:pPr>
            <a:r>
              <a:rPr lang="en-US" dirty="0"/>
              <a:t>Bactericidal factors: Thiocyanate ions &amp; proteolytic enzymes</a:t>
            </a:r>
          </a:p>
          <a:p>
            <a:pPr marL="514350" indent="-514350">
              <a:buFont typeface="+mj-lt"/>
              <a:buAutoNum type="arabicPeriod"/>
              <a:defRPr/>
            </a:pPr>
            <a:r>
              <a:rPr lang="en-US" dirty="0"/>
              <a:t>Contains antibodies: destroys bacteria &amp; prevent caries</a:t>
            </a:r>
          </a:p>
          <a:p>
            <a:pPr marL="514350" indent="-514350">
              <a:buFont typeface="+mj-lt"/>
              <a:buAutoNum type="arabicPeriod"/>
              <a:defRPr/>
            </a:pPr>
            <a:endParaRPr lang="en-US" dirty="0"/>
          </a:p>
        </p:txBody>
      </p:sp>
      <p:sp>
        <p:nvSpPr>
          <p:cNvPr id="4" name="Footer Placeholder 3">
            <a:extLst>
              <a:ext uri="{FF2B5EF4-FFF2-40B4-BE49-F238E27FC236}">
                <a16:creationId xmlns:a16="http://schemas.microsoft.com/office/drawing/2014/main" id="{D43425C2-3C32-7CE2-99D8-CB70AD4E2D69}"/>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15365" name="Slide Number Placeholder 4">
            <a:extLst>
              <a:ext uri="{FF2B5EF4-FFF2-40B4-BE49-F238E27FC236}">
                <a16:creationId xmlns:a16="http://schemas.microsoft.com/office/drawing/2014/main" id="{253E59B6-CEB8-5B68-0466-59C0405E02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FF0F6D-413C-6A40-8ADB-8E9C030C1693}" type="slidenum">
              <a:rPr lang="en-US" altLang="en-US" smtClean="0">
                <a:solidFill>
                  <a:srgbClr val="898989"/>
                </a:solidFill>
              </a:rPr>
              <a:pPr/>
              <a:t>14</a:t>
            </a:fld>
            <a:endParaRPr lang="en-US" altLang="en-US">
              <a:solidFill>
                <a:srgbClr val="898989"/>
              </a:solidFill>
            </a:endParaRPr>
          </a:p>
        </p:txBody>
      </p:sp>
      <p:pic>
        <p:nvPicPr>
          <p:cNvPr id="1536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A45BA9A3-D91B-2810-9F1B-011A1A60D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A267526-8B12-B844-DA15-84B60E83841D}"/>
              </a:ext>
            </a:extLst>
          </p:cNvPr>
          <p:cNvSpPr/>
          <p:nvPr/>
        </p:nvSpPr>
        <p:spPr>
          <a:xfrm>
            <a:off x="9601200" y="98425"/>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3F7ED57-40E8-A212-9960-BE2890BE54EB}"/>
              </a:ext>
            </a:extLst>
          </p:cNvPr>
          <p:cNvSpPr>
            <a:spLocks noGrp="1" noChangeArrowheads="1"/>
          </p:cNvSpPr>
          <p:nvPr>
            <p:ph type="title"/>
          </p:nvPr>
        </p:nvSpPr>
        <p:spPr>
          <a:xfrm>
            <a:off x="979488" y="211138"/>
            <a:ext cx="9412287" cy="801687"/>
          </a:xfrm>
        </p:spPr>
        <p:txBody>
          <a:bodyPr/>
          <a:lstStyle/>
          <a:p>
            <a:r>
              <a:rPr lang="en-US" altLang="en-PK" sz="3200">
                <a:latin typeface="Arial Black" panose="020B0604020202020204" pitchFamily="34" charset="0"/>
              </a:rPr>
              <a:t>Nervous regulation of salivary secretion</a:t>
            </a:r>
          </a:p>
        </p:txBody>
      </p:sp>
      <p:pic>
        <p:nvPicPr>
          <p:cNvPr id="16387" name="Picture 2">
            <a:extLst>
              <a:ext uri="{FF2B5EF4-FFF2-40B4-BE49-F238E27FC236}">
                <a16:creationId xmlns:a16="http://schemas.microsoft.com/office/drawing/2014/main" id="{F8E181A2-DF80-1835-6FCD-7C68BC4A3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1012825"/>
            <a:ext cx="715645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0C43CDD-953F-FA01-4071-65F713AC61BB}"/>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16389" name="Slide Number Placeholder 6">
            <a:extLst>
              <a:ext uri="{FF2B5EF4-FFF2-40B4-BE49-F238E27FC236}">
                <a16:creationId xmlns:a16="http://schemas.microsoft.com/office/drawing/2014/main" id="{A6979057-C6B0-B93C-EB09-1739A6C0F8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A0531F-6D2E-A04E-9F7B-ED3D96C937DE}" type="slidenum">
              <a:rPr lang="en-US" altLang="en-US" smtClean="0">
                <a:solidFill>
                  <a:srgbClr val="898989"/>
                </a:solidFill>
              </a:rPr>
              <a:pPr/>
              <a:t>15</a:t>
            </a:fld>
            <a:endParaRPr lang="en-US" altLang="en-US">
              <a:solidFill>
                <a:srgbClr val="898989"/>
              </a:solidFill>
            </a:endParaRPr>
          </a:p>
        </p:txBody>
      </p:sp>
      <p:pic>
        <p:nvPicPr>
          <p:cNvPr id="1639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428ED09-389E-C3CC-D5ED-FA4E99677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2D363D09-8C57-6A1C-C121-A99EC269EB0F}"/>
              </a:ext>
            </a:extLst>
          </p:cNvPr>
          <p:cNvSpPr/>
          <p:nvPr/>
        </p:nvSpPr>
        <p:spPr>
          <a:xfrm>
            <a:off x="9204325" y="91440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834346C-B520-8B98-EFAE-D26376F0BD20}"/>
              </a:ext>
            </a:extLst>
          </p:cNvPr>
          <p:cNvSpPr>
            <a:spLocks noGrp="1" noChangeArrowheads="1"/>
          </p:cNvSpPr>
          <p:nvPr>
            <p:ph type="title"/>
          </p:nvPr>
        </p:nvSpPr>
        <p:spPr>
          <a:xfrm>
            <a:off x="838200" y="211138"/>
            <a:ext cx="10515600" cy="1325562"/>
          </a:xfrm>
        </p:spPr>
        <p:txBody>
          <a:bodyPr/>
          <a:lstStyle/>
          <a:p>
            <a:r>
              <a:rPr lang="en-US" altLang="en-PK" sz="3200">
                <a:latin typeface="Arial Black" panose="020B0604020202020204" pitchFamily="34" charset="0"/>
              </a:rPr>
              <a:t>Nervous regulation of salivary secretion:</a:t>
            </a:r>
            <a:br>
              <a:rPr lang="en-US" altLang="en-PK" sz="3200">
                <a:latin typeface="Arial Black" panose="020B0604020202020204" pitchFamily="34" charset="0"/>
              </a:rPr>
            </a:br>
            <a:r>
              <a:rPr lang="en-US" altLang="en-PK" sz="3200">
                <a:latin typeface="Arial Black" panose="020B0604020202020204" pitchFamily="34" charset="0"/>
              </a:rPr>
              <a:t>Sympathetic and parasympathetic</a:t>
            </a:r>
          </a:p>
        </p:txBody>
      </p:sp>
      <p:pic>
        <p:nvPicPr>
          <p:cNvPr id="17411" name="Picture 4">
            <a:extLst>
              <a:ext uri="{FF2B5EF4-FFF2-40B4-BE49-F238E27FC236}">
                <a16:creationId xmlns:a16="http://schemas.microsoft.com/office/drawing/2014/main" id="{0B7FC4B8-85B7-CB70-A51E-44EA838BE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1536700"/>
            <a:ext cx="8651875"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2418C5CE-A3DB-CA1F-4ADC-0D5F484D62E7}"/>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17413" name="Slide Number Placeholder 7">
            <a:extLst>
              <a:ext uri="{FF2B5EF4-FFF2-40B4-BE49-F238E27FC236}">
                <a16:creationId xmlns:a16="http://schemas.microsoft.com/office/drawing/2014/main" id="{BEFE5D8B-3B00-9E96-3A88-BB22BC37C6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593BEC6-25E1-EE4A-829D-70B220CF8E4A}" type="slidenum">
              <a:rPr lang="en-US" altLang="en-US" smtClean="0">
                <a:solidFill>
                  <a:srgbClr val="898989"/>
                </a:solidFill>
              </a:rPr>
              <a:pPr/>
              <a:t>16</a:t>
            </a:fld>
            <a:endParaRPr lang="en-US" altLang="en-US">
              <a:solidFill>
                <a:srgbClr val="898989"/>
              </a:solidFill>
            </a:endParaRPr>
          </a:p>
        </p:txBody>
      </p:sp>
      <p:pic>
        <p:nvPicPr>
          <p:cNvPr id="1741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2B964EF7-597B-84B9-6740-DFB9573C6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16E5EA24-F81E-6A36-6516-2F4E8030B781}"/>
              </a:ext>
            </a:extLst>
          </p:cNvPr>
          <p:cNvSpPr/>
          <p:nvPr/>
        </p:nvSpPr>
        <p:spPr>
          <a:xfrm>
            <a:off x="9159875" y="873125"/>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ED9F54B-4E2E-949D-1337-09A2B606716A}"/>
              </a:ext>
            </a:extLst>
          </p:cNvPr>
          <p:cNvSpPr>
            <a:spLocks noGrp="1" noChangeArrowheads="1"/>
          </p:cNvSpPr>
          <p:nvPr>
            <p:ph type="title"/>
          </p:nvPr>
        </p:nvSpPr>
        <p:spPr>
          <a:xfrm>
            <a:off x="838200" y="365125"/>
            <a:ext cx="10515600" cy="938213"/>
          </a:xfrm>
        </p:spPr>
        <p:txBody>
          <a:bodyPr/>
          <a:lstStyle/>
          <a:p>
            <a:r>
              <a:rPr lang="en-US" altLang="en-PK" sz="4000" b="1">
                <a:latin typeface="Arial Black" panose="020B0604020202020204" pitchFamily="34" charset="0"/>
              </a:rPr>
              <a:t>Types of glands</a:t>
            </a:r>
            <a:endParaRPr lang="en-US" altLang="en-PK"/>
          </a:p>
        </p:txBody>
      </p:sp>
      <p:sp>
        <p:nvSpPr>
          <p:cNvPr id="18435" name="Content Placeholder 2">
            <a:extLst>
              <a:ext uri="{FF2B5EF4-FFF2-40B4-BE49-F238E27FC236}">
                <a16:creationId xmlns:a16="http://schemas.microsoft.com/office/drawing/2014/main" id="{5F3AE67D-629F-771C-A8A3-2D38FA7F3421}"/>
              </a:ext>
            </a:extLst>
          </p:cNvPr>
          <p:cNvSpPr>
            <a:spLocks noGrp="1" noChangeArrowheads="1"/>
          </p:cNvSpPr>
          <p:nvPr>
            <p:ph idx="1"/>
          </p:nvPr>
        </p:nvSpPr>
        <p:spPr>
          <a:xfrm>
            <a:off x="838200" y="1557338"/>
            <a:ext cx="10515600" cy="4935537"/>
          </a:xfrm>
        </p:spPr>
        <p:txBody>
          <a:bodyPr/>
          <a:lstStyle/>
          <a:p>
            <a:r>
              <a:rPr lang="en-US" altLang="en-PK"/>
              <a:t>Several different types of gland are found in the GI Tract:</a:t>
            </a:r>
          </a:p>
          <a:p>
            <a:r>
              <a:rPr lang="en-US" altLang="en-PK"/>
              <a:t>Single cell mucous glands and goblet cells.</a:t>
            </a:r>
          </a:p>
          <a:p>
            <a:r>
              <a:rPr lang="en-US" altLang="en-PK"/>
              <a:t>Pit glands. Invaginations of the epithelia into the submucosa. In the small intestine these are called </a:t>
            </a:r>
            <a:r>
              <a:rPr lang="en-US" altLang="en-PK" b="1"/>
              <a:t>Crypts of Lieberkuhn</a:t>
            </a:r>
            <a:r>
              <a:rPr lang="en-US" altLang="en-PK"/>
              <a:t>.</a:t>
            </a:r>
          </a:p>
          <a:p>
            <a:r>
              <a:rPr lang="en-US" altLang="en-PK"/>
              <a:t>Deep tubular glands. These are found in the stomach - the </a:t>
            </a:r>
            <a:r>
              <a:rPr lang="en-US" altLang="en-PK" b="1"/>
              <a:t>gastric glands</a:t>
            </a:r>
            <a:r>
              <a:rPr lang="en-US" altLang="en-PK"/>
              <a:t>, and the upper duodenum - </a:t>
            </a:r>
            <a:r>
              <a:rPr lang="en-US" altLang="en-PK" b="1"/>
              <a:t>Brunners glands</a:t>
            </a:r>
            <a:r>
              <a:rPr lang="en-US" altLang="en-PK"/>
              <a:t>.</a:t>
            </a:r>
          </a:p>
          <a:p>
            <a:r>
              <a:rPr lang="en-US" altLang="en-PK"/>
              <a:t>Complex glands, the salivary glands, the pancreas, and the liver. The salivary glands and the pancreas are </a:t>
            </a:r>
            <a:r>
              <a:rPr lang="en-US" altLang="en-PK" b="1"/>
              <a:t>compound acinous glands</a:t>
            </a:r>
            <a:r>
              <a:rPr lang="en-US" altLang="en-PK"/>
              <a:t>.</a:t>
            </a:r>
          </a:p>
        </p:txBody>
      </p:sp>
      <p:sp>
        <p:nvSpPr>
          <p:cNvPr id="7" name="Footer Placeholder 6">
            <a:extLst>
              <a:ext uri="{FF2B5EF4-FFF2-40B4-BE49-F238E27FC236}">
                <a16:creationId xmlns:a16="http://schemas.microsoft.com/office/drawing/2014/main" id="{284FDABD-9826-B4B6-19FD-ED82656A515A}"/>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18437" name="Slide Number Placeholder 7">
            <a:extLst>
              <a:ext uri="{FF2B5EF4-FFF2-40B4-BE49-F238E27FC236}">
                <a16:creationId xmlns:a16="http://schemas.microsoft.com/office/drawing/2014/main" id="{2927E11D-4B8E-A727-1017-89462046B2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7331D2-EFBA-7349-86FE-D7374357B9E5}" type="slidenum">
              <a:rPr lang="en-US" altLang="en-US" smtClean="0">
                <a:solidFill>
                  <a:srgbClr val="898989"/>
                </a:solidFill>
              </a:rPr>
              <a:pPr/>
              <a:t>17</a:t>
            </a:fld>
            <a:endParaRPr lang="en-US" altLang="en-US">
              <a:solidFill>
                <a:srgbClr val="898989"/>
              </a:solidFill>
            </a:endParaRPr>
          </a:p>
        </p:txBody>
      </p:sp>
      <p:pic>
        <p:nvPicPr>
          <p:cNvPr id="1843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D8232C6C-FC9B-2702-D772-AA65DF51F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8F8FDAB-2CA1-E276-BC0D-C6B460FC9615}"/>
              </a:ext>
            </a:extLst>
          </p:cNvPr>
          <p:cNvSpPr/>
          <p:nvPr/>
        </p:nvSpPr>
        <p:spPr>
          <a:xfrm>
            <a:off x="9744075" y="492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45C7B02-6A88-B619-12F6-C9CBAEC541DB}"/>
              </a:ext>
            </a:extLst>
          </p:cNvPr>
          <p:cNvSpPr>
            <a:spLocks noGrp="1" noChangeArrowheads="1"/>
          </p:cNvSpPr>
          <p:nvPr>
            <p:ph type="title"/>
          </p:nvPr>
        </p:nvSpPr>
        <p:spPr/>
        <p:txBody>
          <a:bodyPr/>
          <a:lstStyle/>
          <a:p>
            <a:r>
              <a:rPr lang="en-US" altLang="en-PK">
                <a:latin typeface="Arial Black" panose="020B0604020202020204" pitchFamily="34" charset="0"/>
              </a:rPr>
              <a:t>Basic mechanism of stimulation </a:t>
            </a:r>
          </a:p>
        </p:txBody>
      </p:sp>
      <p:sp>
        <p:nvSpPr>
          <p:cNvPr id="19459" name="Content Placeholder 2">
            <a:extLst>
              <a:ext uri="{FF2B5EF4-FFF2-40B4-BE49-F238E27FC236}">
                <a16:creationId xmlns:a16="http://schemas.microsoft.com/office/drawing/2014/main" id="{71781C18-61C4-9C0E-3113-6BBA40D88BB0}"/>
              </a:ext>
            </a:extLst>
          </p:cNvPr>
          <p:cNvSpPr>
            <a:spLocks noGrp="1" noChangeArrowheads="1"/>
          </p:cNvSpPr>
          <p:nvPr>
            <p:ph idx="1"/>
          </p:nvPr>
        </p:nvSpPr>
        <p:spPr/>
        <p:txBody>
          <a:bodyPr/>
          <a:lstStyle/>
          <a:p>
            <a:r>
              <a:rPr lang="en-US" altLang="en-PK" sz="3200"/>
              <a:t>Contact of food with epithelium stimulates secretions</a:t>
            </a:r>
          </a:p>
          <a:p>
            <a:r>
              <a:rPr lang="en-US" altLang="en-PK" sz="3200"/>
              <a:t>functions of enteric nervous stimulus</a:t>
            </a:r>
          </a:p>
          <a:p>
            <a:pPr lvl="2"/>
            <a:r>
              <a:rPr lang="en-US" altLang="en-PK" sz="2800"/>
              <a:t>Tactile stimulation</a:t>
            </a:r>
          </a:p>
          <a:p>
            <a:pPr lvl="2"/>
            <a:r>
              <a:rPr lang="en-US" altLang="en-PK" sz="2800"/>
              <a:t>Chemical irritation</a:t>
            </a:r>
          </a:p>
          <a:p>
            <a:pPr lvl="2"/>
            <a:r>
              <a:rPr lang="en-US" altLang="en-PK" sz="2800"/>
              <a:t>Distention of gut wall </a:t>
            </a:r>
          </a:p>
        </p:txBody>
      </p:sp>
      <p:sp>
        <p:nvSpPr>
          <p:cNvPr id="7" name="Footer Placeholder 6">
            <a:extLst>
              <a:ext uri="{FF2B5EF4-FFF2-40B4-BE49-F238E27FC236}">
                <a16:creationId xmlns:a16="http://schemas.microsoft.com/office/drawing/2014/main" id="{3441CBBF-3AE6-2FDA-EE59-95E7655F0CF7}"/>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19461" name="Slide Number Placeholder 7">
            <a:extLst>
              <a:ext uri="{FF2B5EF4-FFF2-40B4-BE49-F238E27FC236}">
                <a16:creationId xmlns:a16="http://schemas.microsoft.com/office/drawing/2014/main" id="{DA2C5A3C-6510-D4AF-9FC6-064B55185D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102524-2B51-304E-82EB-D56C17DBFFA9}" type="slidenum">
              <a:rPr lang="en-US" altLang="en-US" smtClean="0">
                <a:solidFill>
                  <a:srgbClr val="898989"/>
                </a:solidFill>
              </a:rPr>
              <a:pPr/>
              <a:t>18</a:t>
            </a:fld>
            <a:endParaRPr lang="en-US" altLang="en-US">
              <a:solidFill>
                <a:srgbClr val="898989"/>
              </a:solidFill>
            </a:endParaRPr>
          </a:p>
        </p:txBody>
      </p:sp>
      <p:pic>
        <p:nvPicPr>
          <p:cNvPr id="1946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8D410D9-4E76-EF95-621D-5A91AEA72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7F5DF4CA-2B42-E205-87F4-62214561F11A}"/>
              </a:ext>
            </a:extLst>
          </p:cNvPr>
          <p:cNvSpPr/>
          <p:nvPr/>
        </p:nvSpPr>
        <p:spPr>
          <a:xfrm>
            <a:off x="9710738" y="2590800"/>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F7C5B17-EF32-26BB-1541-A7B722D47896}"/>
              </a:ext>
            </a:extLst>
          </p:cNvPr>
          <p:cNvSpPr>
            <a:spLocks noGrp="1" noChangeArrowheads="1"/>
          </p:cNvSpPr>
          <p:nvPr>
            <p:ph type="title"/>
          </p:nvPr>
        </p:nvSpPr>
        <p:spPr/>
        <p:txBody>
          <a:bodyPr/>
          <a:lstStyle/>
          <a:p>
            <a:endParaRPr lang="en-PK" altLang="en-PK"/>
          </a:p>
        </p:txBody>
      </p:sp>
      <p:sp>
        <p:nvSpPr>
          <p:cNvPr id="20483" name="Content Placeholder 2">
            <a:extLst>
              <a:ext uri="{FF2B5EF4-FFF2-40B4-BE49-F238E27FC236}">
                <a16:creationId xmlns:a16="http://schemas.microsoft.com/office/drawing/2014/main" id="{5720F42D-DC48-33A8-EE30-44D132E08550}"/>
              </a:ext>
            </a:extLst>
          </p:cNvPr>
          <p:cNvSpPr>
            <a:spLocks noGrp="1" noChangeArrowheads="1"/>
          </p:cNvSpPr>
          <p:nvPr>
            <p:ph idx="1"/>
          </p:nvPr>
        </p:nvSpPr>
        <p:spPr>
          <a:xfrm>
            <a:off x="838200" y="1825625"/>
            <a:ext cx="10744200" cy="4351338"/>
          </a:xfrm>
        </p:spPr>
        <p:txBody>
          <a:bodyPr/>
          <a:lstStyle/>
          <a:p>
            <a:r>
              <a:rPr lang="en-US" altLang="en-PK">
                <a:latin typeface="Arial Black" panose="020B0604020202020204" pitchFamily="34" charset="0"/>
              </a:rPr>
              <a:t>Autonomic stimulation of secretions </a:t>
            </a:r>
          </a:p>
          <a:p>
            <a:pPr lvl="1"/>
            <a:r>
              <a:rPr lang="en-US" altLang="en-PK" sz="3200" b="1"/>
              <a:t>Parasympathetic stimulation  </a:t>
            </a:r>
            <a:r>
              <a:rPr lang="en-US" altLang="en-PK" sz="2800"/>
              <a:t>increases alimentary tract glandular secretions</a:t>
            </a:r>
          </a:p>
          <a:p>
            <a:pPr lvl="1"/>
            <a:endParaRPr lang="en-US" altLang="en-PK" sz="2800"/>
          </a:p>
          <a:p>
            <a:pPr lvl="1"/>
            <a:r>
              <a:rPr lang="en-US" altLang="en-PK" sz="3200" b="1"/>
              <a:t>Sympathetic stimulation </a:t>
            </a:r>
            <a:r>
              <a:rPr lang="en-US" altLang="en-PK"/>
              <a:t>has dual effect</a:t>
            </a:r>
          </a:p>
          <a:p>
            <a:pPr lvl="2"/>
            <a:r>
              <a:rPr lang="en-US" altLang="en-PK" sz="2800"/>
              <a:t>If it is alone then it will increase secretion</a:t>
            </a:r>
          </a:p>
          <a:p>
            <a:pPr lvl="2"/>
            <a:r>
              <a:rPr lang="en-US" altLang="en-PK" sz="2800"/>
              <a:t>If parasympathetic and hormonal  factors are also there  then sympathetic stimulation usually causes decrease in secretion rate</a:t>
            </a:r>
          </a:p>
          <a:p>
            <a:pPr lvl="1"/>
            <a:endParaRPr lang="en-US" altLang="en-PK" sz="2800"/>
          </a:p>
        </p:txBody>
      </p:sp>
      <p:sp>
        <p:nvSpPr>
          <p:cNvPr id="7" name="Footer Placeholder 6">
            <a:extLst>
              <a:ext uri="{FF2B5EF4-FFF2-40B4-BE49-F238E27FC236}">
                <a16:creationId xmlns:a16="http://schemas.microsoft.com/office/drawing/2014/main" id="{44660315-3EF6-3F22-3005-8E24DFE6E3A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0485" name="Slide Number Placeholder 7">
            <a:extLst>
              <a:ext uri="{FF2B5EF4-FFF2-40B4-BE49-F238E27FC236}">
                <a16:creationId xmlns:a16="http://schemas.microsoft.com/office/drawing/2014/main" id="{AA768F77-49B7-F471-BC90-413825C81D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7712B5-0A5A-044E-9870-21036C267DEF}" type="slidenum">
              <a:rPr lang="en-US" altLang="en-US" smtClean="0">
                <a:solidFill>
                  <a:srgbClr val="898989"/>
                </a:solidFill>
              </a:rPr>
              <a:pPr/>
              <a:t>19</a:t>
            </a:fld>
            <a:endParaRPr lang="en-US" altLang="en-US">
              <a:solidFill>
                <a:srgbClr val="898989"/>
              </a:solidFill>
            </a:endParaRPr>
          </a:p>
        </p:txBody>
      </p:sp>
      <p:pic>
        <p:nvPicPr>
          <p:cNvPr id="2048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5DD9A8D-67DC-E4CB-57B8-578444FEB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14790248-88C1-009E-3871-26869412E9E5}"/>
              </a:ext>
            </a:extLst>
          </p:cNvPr>
          <p:cNvSpPr/>
          <p:nvPr/>
        </p:nvSpPr>
        <p:spPr>
          <a:xfrm>
            <a:off x="9744075" y="492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9D55CB-056C-5813-B823-72E70FEDA6C0}"/>
              </a:ext>
            </a:extLst>
          </p:cNvPr>
          <p:cNvSpPr/>
          <p:nvPr/>
        </p:nvSpPr>
        <p:spPr>
          <a:xfrm>
            <a:off x="152400" y="1800225"/>
            <a:ext cx="11887200" cy="3887788"/>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3600" b="1" dirty="0"/>
          </a:p>
          <a:p>
            <a:pPr algn="ctr" eaLnBrk="1" fontAlgn="auto" hangingPunct="1">
              <a:spcBef>
                <a:spcPts val="0"/>
              </a:spcBef>
              <a:spcAft>
                <a:spcPts val="0"/>
              </a:spcAft>
              <a:defRPr/>
            </a:pPr>
            <a:r>
              <a:rPr lang="en-US" sz="3600" b="1" dirty="0">
                <a:solidFill>
                  <a:schemeClr val="bg1"/>
                </a:solidFill>
              </a:rPr>
              <a:t>GIT  Module</a:t>
            </a:r>
            <a:br>
              <a:rPr lang="en-US" sz="3600" b="1" dirty="0">
                <a:solidFill>
                  <a:schemeClr val="bg1"/>
                </a:solidFill>
              </a:rPr>
            </a:br>
            <a:r>
              <a:rPr lang="en-US" sz="3600" b="1" u="sng" dirty="0">
                <a:solidFill>
                  <a:schemeClr val="bg1"/>
                </a:solidFill>
              </a:rPr>
              <a:t>LGIS PHYSIOLOGY) </a:t>
            </a:r>
            <a:endParaRPr lang="en-US" sz="3200" u="sng" dirty="0">
              <a:solidFill>
                <a:schemeClr val="bg1"/>
              </a:solidFill>
            </a:endParaRPr>
          </a:p>
          <a:p>
            <a:pPr algn="ctr" eaLnBrk="1" fontAlgn="auto" hangingPunct="1">
              <a:spcBef>
                <a:spcPts val="0"/>
              </a:spcBef>
              <a:spcAft>
                <a:spcPts val="0"/>
              </a:spcAft>
              <a:defRPr/>
            </a:pPr>
            <a:r>
              <a:rPr lang="en-US" sz="3600" b="1" dirty="0">
                <a:solidFill>
                  <a:schemeClr val="bg1"/>
                </a:solidFill>
              </a:rPr>
              <a:t>2nd Year MBBS (2025)</a:t>
            </a:r>
          </a:p>
          <a:p>
            <a:pPr algn="ctr">
              <a:defRPr/>
            </a:pPr>
            <a:r>
              <a:rPr lang="en-US" sz="4800" b="1" u="sng" dirty="0"/>
              <a:t>Saliva &amp; Mastication. Stages of Swallowing. Clinical Disorders of Swallowing &amp; esophagus. Achalasia &amp; Vomiting</a:t>
            </a:r>
            <a:br>
              <a:rPr lang="en-US" sz="2400" dirty="0"/>
            </a:br>
            <a:br>
              <a:rPr lang="en-US" sz="2000" dirty="0"/>
            </a:br>
            <a:endParaRPr lang="en-US" sz="2000" dirty="0"/>
          </a:p>
        </p:txBody>
      </p:sp>
      <p:sp>
        <p:nvSpPr>
          <p:cNvPr id="6" name="Rectangle 5">
            <a:extLst>
              <a:ext uri="{FF2B5EF4-FFF2-40B4-BE49-F238E27FC236}">
                <a16:creationId xmlns:a16="http://schemas.microsoft.com/office/drawing/2014/main" id="{DB6761DE-8B14-A561-1038-DACB44BF049D}"/>
              </a:ext>
            </a:extLst>
          </p:cNvPr>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843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4BEFB81-C3CA-50FD-30B4-336ADB819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5181600" y="42863"/>
            <a:ext cx="1711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B05CC47-8090-D0C3-5B43-0F301FFC1BCF}"/>
              </a:ext>
            </a:extLst>
          </p:cNvPr>
          <p:cNvSpPr/>
          <p:nvPr/>
        </p:nvSpPr>
        <p:spPr>
          <a:xfrm>
            <a:off x="7620000" y="5972175"/>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7030A0"/>
                </a:solidFill>
                <a:effectLst>
                  <a:outerShdw blurRad="38100" dist="38100" dir="2700000" algn="tl">
                    <a:srgbClr val="000000">
                      <a:alpha val="43137"/>
                    </a:srgbClr>
                  </a:outerShdw>
                </a:effectLst>
              </a:rPr>
              <a:t>Date: 00-00-0000</a:t>
            </a:r>
          </a:p>
        </p:txBody>
      </p:sp>
      <p:sp>
        <p:nvSpPr>
          <p:cNvPr id="2" name="TextBox 1">
            <a:extLst>
              <a:ext uri="{FF2B5EF4-FFF2-40B4-BE49-F238E27FC236}">
                <a16:creationId xmlns:a16="http://schemas.microsoft.com/office/drawing/2014/main" id="{9137F457-572E-D9BA-4031-3D6F55D4B600}"/>
              </a:ext>
            </a:extLst>
          </p:cNvPr>
          <p:cNvSpPr txBox="1"/>
          <p:nvPr/>
        </p:nvSpPr>
        <p:spPr>
          <a:xfrm>
            <a:off x="1066800" y="5688013"/>
            <a:ext cx="3124200" cy="1076325"/>
          </a:xfrm>
          <a:prstGeom prst="rect">
            <a:avLst/>
          </a:prstGeom>
          <a:noFill/>
        </p:spPr>
        <p:txBody>
          <a:bodyPr>
            <a:spAutoFit/>
          </a:bodyPr>
          <a:lstStyle/>
          <a:p>
            <a:pPr algn="ctr" eaLnBrk="1" hangingPunct="1">
              <a:defRPr/>
            </a:pPr>
            <a:r>
              <a:rPr lang="en-US" sz="3200" b="1" dirty="0">
                <a:solidFill>
                  <a:srgbClr val="7030A0"/>
                </a:solidFill>
                <a:effectLst>
                  <a:outerShdw blurRad="38100" dist="38100" dir="2700000" algn="tl">
                    <a:srgbClr val="000000">
                      <a:alpha val="43137"/>
                    </a:srgbClr>
                  </a:outerShdw>
                </a:effectLst>
              </a:rPr>
              <a:t>Dr. Ali Zain</a:t>
            </a:r>
          </a:p>
          <a:p>
            <a:pPr algn="ctr" eaLnBrk="1" hangingPunct="1">
              <a:defRPr/>
            </a:pPr>
            <a:r>
              <a:rPr lang="en-US" sz="3200" b="1" dirty="0">
                <a:solidFill>
                  <a:srgbClr val="7030A0"/>
                </a:solidFill>
                <a:effectLst>
                  <a:outerShdw blurRad="38100" dist="38100" dir="2700000" algn="tl">
                    <a:srgbClr val="000000">
                      <a:alpha val="43137"/>
                    </a:srgbClr>
                  </a:outerShdw>
                </a:effectLst>
              </a:rPr>
              <a:t>PGT physiology</a:t>
            </a:r>
          </a:p>
        </p:txBody>
      </p:sp>
      <p:sp>
        <p:nvSpPr>
          <p:cNvPr id="18438" name="Rectangle 2">
            <a:extLst>
              <a:ext uri="{FF2B5EF4-FFF2-40B4-BE49-F238E27FC236}">
                <a16:creationId xmlns:a16="http://schemas.microsoft.com/office/drawing/2014/main" id="{C35A4A54-A6CE-CC40-146F-34CEB6C0F1CB}"/>
              </a:ext>
            </a:extLst>
          </p:cNvPr>
          <p:cNvSpPr>
            <a:spLocks noChangeArrowheads="1"/>
          </p:cNvSpPr>
          <p:nvPr/>
        </p:nvSpPr>
        <p:spPr bwMode="auto">
          <a:xfrm>
            <a:off x="5334000" y="3036888"/>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C9BCA68-C791-92E0-BC27-6B06AFC034F1}"/>
              </a:ext>
            </a:extLst>
          </p:cNvPr>
          <p:cNvSpPr>
            <a:spLocks noGrp="1" noChangeArrowheads="1"/>
          </p:cNvSpPr>
          <p:nvPr>
            <p:ph type="title"/>
          </p:nvPr>
        </p:nvSpPr>
        <p:spPr/>
        <p:txBody>
          <a:bodyPr/>
          <a:lstStyle/>
          <a:p>
            <a:r>
              <a:rPr lang="en-US" altLang="en-PK" sz="3600">
                <a:latin typeface="Arial Black" panose="020B0604020202020204" pitchFamily="34" charset="0"/>
              </a:rPr>
              <a:t>Functions of mucous</a:t>
            </a:r>
          </a:p>
        </p:txBody>
      </p:sp>
      <p:sp>
        <p:nvSpPr>
          <p:cNvPr id="3" name="Content Placeholder 2">
            <a:extLst>
              <a:ext uri="{FF2B5EF4-FFF2-40B4-BE49-F238E27FC236}">
                <a16:creationId xmlns:a16="http://schemas.microsoft.com/office/drawing/2014/main" id="{BA94602E-943A-D688-FE05-D9AAEB998589}"/>
              </a:ext>
            </a:extLst>
          </p:cNvPr>
          <p:cNvSpPr>
            <a:spLocks noGrp="1"/>
          </p:cNvSpPr>
          <p:nvPr>
            <p:ph idx="1"/>
          </p:nvPr>
        </p:nvSpPr>
        <p:spPr/>
        <p:txBody>
          <a:bodyPr>
            <a:normAutofit lnSpcReduction="10000"/>
          </a:bodyPr>
          <a:lstStyle/>
          <a:p>
            <a:pPr>
              <a:defRPr/>
            </a:pPr>
            <a:r>
              <a:rPr lang="en-US" dirty="0"/>
              <a:t>It has adherent quality that make it adhere  tightly to food or other particles</a:t>
            </a:r>
          </a:p>
          <a:p>
            <a:pPr>
              <a:defRPr/>
            </a:pPr>
            <a:r>
              <a:rPr lang="en-US" dirty="0"/>
              <a:t>It coats the wall of gut and prevent actual contact between food n gut wall.</a:t>
            </a:r>
          </a:p>
          <a:p>
            <a:pPr>
              <a:defRPr/>
            </a:pPr>
            <a:r>
              <a:rPr lang="en-US" dirty="0"/>
              <a:t>Mucous has low resistance to slippage</a:t>
            </a:r>
          </a:p>
          <a:p>
            <a:pPr>
              <a:defRPr/>
            </a:pPr>
            <a:r>
              <a:rPr lang="en-US" dirty="0"/>
              <a:t>It causes fecal particles to adhere to one another to form feces that are then expelled from the body</a:t>
            </a:r>
          </a:p>
          <a:p>
            <a:pPr>
              <a:defRPr/>
            </a:pPr>
            <a:r>
              <a:rPr lang="en-US" dirty="0"/>
              <a:t>It has strong resistance against </a:t>
            </a:r>
            <a:r>
              <a:rPr lang="en-US" dirty="0" err="1"/>
              <a:t>git</a:t>
            </a:r>
            <a:r>
              <a:rPr lang="en-US" dirty="0"/>
              <a:t> enzymes </a:t>
            </a:r>
          </a:p>
          <a:p>
            <a:pPr>
              <a:defRPr/>
            </a:pPr>
            <a:r>
              <a:rPr lang="en-US" dirty="0"/>
              <a:t>Glycoprotein of mucous has amphoteric property which means the are capable of buffering both acids and bases to some extent </a:t>
            </a:r>
          </a:p>
          <a:p>
            <a:pPr>
              <a:defRPr/>
            </a:pPr>
            <a:endParaRPr lang="en-US" dirty="0"/>
          </a:p>
          <a:p>
            <a:pPr>
              <a:defRPr/>
            </a:pPr>
            <a:endParaRPr lang="en-US" dirty="0"/>
          </a:p>
          <a:p>
            <a:pPr>
              <a:defRPr/>
            </a:pPr>
            <a:endParaRPr lang="en-US" dirty="0"/>
          </a:p>
        </p:txBody>
      </p:sp>
      <p:sp>
        <p:nvSpPr>
          <p:cNvPr id="7" name="Footer Placeholder 6">
            <a:extLst>
              <a:ext uri="{FF2B5EF4-FFF2-40B4-BE49-F238E27FC236}">
                <a16:creationId xmlns:a16="http://schemas.microsoft.com/office/drawing/2014/main" id="{593A342F-D2FD-7D18-9C90-292BAFFBFA0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1509" name="Slide Number Placeholder 7">
            <a:extLst>
              <a:ext uri="{FF2B5EF4-FFF2-40B4-BE49-F238E27FC236}">
                <a16:creationId xmlns:a16="http://schemas.microsoft.com/office/drawing/2014/main" id="{62EAD895-8C25-1305-96ED-1C7F99A7C4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855A03-9B22-944E-ABFF-F66E866907F3}" type="slidenum">
              <a:rPr lang="en-US" altLang="en-US" smtClean="0">
                <a:solidFill>
                  <a:srgbClr val="898989"/>
                </a:solidFill>
              </a:rPr>
              <a:pPr/>
              <a:t>20</a:t>
            </a:fld>
            <a:endParaRPr lang="en-US" altLang="en-US">
              <a:solidFill>
                <a:srgbClr val="898989"/>
              </a:solidFill>
            </a:endParaRPr>
          </a:p>
        </p:txBody>
      </p:sp>
      <p:pic>
        <p:nvPicPr>
          <p:cNvPr id="2151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4091F947-AAD1-36AE-A94C-1E167576A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C76E4C19-6DFC-27B0-5CB5-F515A6FF4EE9}"/>
              </a:ext>
            </a:extLst>
          </p:cNvPr>
          <p:cNvSpPr/>
          <p:nvPr/>
        </p:nvSpPr>
        <p:spPr>
          <a:xfrm>
            <a:off x="9744075" y="492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F270D2E-4407-C5F0-189A-B701E6A11871}"/>
              </a:ext>
            </a:extLst>
          </p:cNvPr>
          <p:cNvSpPr>
            <a:spLocks noGrp="1" noChangeArrowheads="1"/>
          </p:cNvSpPr>
          <p:nvPr>
            <p:ph type="title"/>
          </p:nvPr>
        </p:nvSpPr>
        <p:spPr/>
        <p:txBody>
          <a:bodyPr/>
          <a:lstStyle/>
          <a:p>
            <a:r>
              <a:rPr lang="en-US" altLang="en-US" sz="4000">
                <a:latin typeface="Arial Black" panose="020B0604020202020204" pitchFamily="34" charset="0"/>
              </a:rPr>
              <a:t>Composition of Saliva</a:t>
            </a:r>
            <a:endParaRPr lang="en-US" altLang="en-PK" sz="4000">
              <a:latin typeface="Arial Black" panose="020B0604020202020204" pitchFamily="34" charset="0"/>
            </a:endParaRPr>
          </a:p>
        </p:txBody>
      </p:sp>
      <p:sp>
        <p:nvSpPr>
          <p:cNvPr id="3" name="Content Placeholder 2">
            <a:extLst>
              <a:ext uri="{FF2B5EF4-FFF2-40B4-BE49-F238E27FC236}">
                <a16:creationId xmlns:a16="http://schemas.microsoft.com/office/drawing/2014/main" id="{A7FC103D-160F-76DE-A2E7-97724466A21D}"/>
              </a:ext>
            </a:extLst>
          </p:cNvPr>
          <p:cNvSpPr>
            <a:spLocks noGrp="1"/>
          </p:cNvSpPr>
          <p:nvPr>
            <p:ph idx="1"/>
          </p:nvPr>
        </p:nvSpPr>
        <p:spPr/>
        <p:txBody>
          <a:bodyPr>
            <a:normAutofit/>
          </a:bodyPr>
          <a:lstStyle/>
          <a:p>
            <a:pPr>
              <a:buClr>
                <a:schemeClr val="folHlink"/>
              </a:buClr>
              <a:buSzPct val="140000"/>
              <a:buFont typeface="Wingdings" panose="05000000000000000000" pitchFamily="2" charset="2"/>
              <a:buChar char="§"/>
              <a:defRPr/>
            </a:pPr>
            <a:r>
              <a:rPr lang="en-US" altLang="en-US" dirty="0">
                <a:solidFill>
                  <a:srgbClr val="FF0066"/>
                </a:solidFill>
                <a:latin typeface="Times New Roman" panose="02020603050405020304" pitchFamily="18" charset="0"/>
              </a:rPr>
              <a:t>Aqueous fluids </a:t>
            </a:r>
          </a:p>
          <a:p>
            <a:pPr>
              <a:buClr>
                <a:schemeClr val="accent1"/>
              </a:buClr>
              <a:buFont typeface="Wingdings" panose="05000000000000000000" pitchFamily="2" charset="2"/>
              <a:buChar char="Ø"/>
              <a:defRPr/>
            </a:pPr>
            <a:r>
              <a:rPr lang="en-US" altLang="en-US" dirty="0">
                <a:latin typeface="Times New Roman" panose="02020603050405020304" pitchFamily="18" charset="0"/>
              </a:rPr>
              <a:t>Water, ions and enzymes</a:t>
            </a:r>
          </a:p>
          <a:p>
            <a:pPr>
              <a:buClr>
                <a:schemeClr val="accent1"/>
              </a:buClr>
              <a:buFont typeface="Wingdings" panose="05000000000000000000" pitchFamily="2" charset="2"/>
              <a:buChar char="Ø"/>
              <a:defRPr/>
            </a:pPr>
            <a:r>
              <a:rPr lang="en-US" altLang="en-US" dirty="0">
                <a:latin typeface="Times New Roman" panose="02020603050405020304" pitchFamily="18" charset="0"/>
              </a:rPr>
              <a:t>Parotid, </a:t>
            </a:r>
            <a:r>
              <a:rPr lang="en-US" altLang="en-US" dirty="0" err="1">
                <a:latin typeface="Times New Roman" panose="02020603050405020304" pitchFamily="18" charset="0"/>
              </a:rPr>
              <a:t>submaxillary</a:t>
            </a:r>
            <a:r>
              <a:rPr lang="en-US" altLang="en-US" dirty="0">
                <a:latin typeface="Times New Roman" panose="02020603050405020304" pitchFamily="18" charset="0"/>
              </a:rPr>
              <a:t> and sublingual glands</a:t>
            </a:r>
          </a:p>
          <a:p>
            <a:pPr>
              <a:buClr>
                <a:schemeClr val="accent1"/>
              </a:buClr>
              <a:buFont typeface="Wingdings" panose="05000000000000000000" pitchFamily="2" charset="2"/>
              <a:buChar char="Ø"/>
              <a:defRPr/>
            </a:pPr>
            <a:endParaRPr lang="en-US" altLang="en-US" dirty="0">
              <a:latin typeface="Times New Roman" panose="02020603050405020304" pitchFamily="18" charset="0"/>
            </a:endParaRPr>
          </a:p>
          <a:p>
            <a:pPr>
              <a:buClr>
                <a:schemeClr val="accent1"/>
              </a:buClr>
              <a:buFont typeface="Arial" panose="020B0604020202020204" pitchFamily="34" charset="0"/>
              <a:buNone/>
              <a:defRPr/>
            </a:pPr>
            <a:endParaRPr lang="en-US" altLang="en-US" dirty="0">
              <a:latin typeface="Times New Roman" panose="02020603050405020304" pitchFamily="18" charset="0"/>
            </a:endParaRPr>
          </a:p>
          <a:p>
            <a:pPr>
              <a:buClr>
                <a:schemeClr val="folHlink"/>
              </a:buClr>
              <a:buSzPct val="140000"/>
              <a:buFont typeface="Wingdings" panose="05000000000000000000" pitchFamily="2" charset="2"/>
              <a:buChar char="§"/>
              <a:defRPr/>
            </a:pPr>
            <a:r>
              <a:rPr lang="en-US" altLang="en-US" dirty="0">
                <a:solidFill>
                  <a:srgbClr val="FF0066"/>
                </a:solidFill>
                <a:latin typeface="Times New Roman" panose="02020603050405020304" pitchFamily="18" charset="0"/>
              </a:rPr>
              <a:t>Mucus secretion (</a:t>
            </a:r>
            <a:r>
              <a:rPr lang="en-US" altLang="en-US" dirty="0" err="1">
                <a:solidFill>
                  <a:srgbClr val="FF0066"/>
                </a:solidFill>
                <a:latin typeface="Times New Roman" panose="02020603050405020304" pitchFamily="18" charset="0"/>
              </a:rPr>
              <a:t>mucin</a:t>
            </a:r>
            <a:r>
              <a:rPr lang="en-US" altLang="en-US" dirty="0">
                <a:solidFill>
                  <a:srgbClr val="FF0066"/>
                </a:solidFill>
                <a:latin typeface="Times New Roman" panose="02020603050405020304" pitchFamily="18" charset="0"/>
              </a:rPr>
              <a:t>) </a:t>
            </a:r>
          </a:p>
          <a:p>
            <a:pPr>
              <a:buClr>
                <a:schemeClr val="accent2"/>
              </a:buClr>
              <a:buSzPct val="110000"/>
              <a:buFont typeface="Wingdings" panose="05000000000000000000" pitchFamily="2" charset="2"/>
              <a:buChar char="Ø"/>
              <a:defRPr/>
            </a:pPr>
            <a:r>
              <a:rPr lang="en-US" altLang="en-US" dirty="0">
                <a:latin typeface="Times New Roman" panose="02020603050405020304" pitchFamily="18" charset="0"/>
              </a:rPr>
              <a:t> </a:t>
            </a:r>
            <a:r>
              <a:rPr lang="en-US" altLang="en-US" dirty="0" err="1">
                <a:latin typeface="Times New Roman" panose="02020603050405020304" pitchFamily="18" charset="0"/>
              </a:rPr>
              <a:t>Submaxillary</a:t>
            </a:r>
            <a:r>
              <a:rPr lang="en-US" altLang="en-US" dirty="0">
                <a:latin typeface="Times New Roman" panose="02020603050405020304" pitchFamily="18" charset="0"/>
              </a:rPr>
              <a:t> and sublingual glands</a:t>
            </a:r>
          </a:p>
          <a:p>
            <a:pPr marL="0" indent="0">
              <a:buFont typeface="Arial" panose="020B0604020202020204" pitchFamily="34" charset="0"/>
              <a:buNone/>
              <a:defRPr/>
            </a:pPr>
            <a:endParaRPr lang="en-US" dirty="0"/>
          </a:p>
        </p:txBody>
      </p:sp>
      <p:sp>
        <p:nvSpPr>
          <p:cNvPr id="7" name="Footer Placeholder 6">
            <a:extLst>
              <a:ext uri="{FF2B5EF4-FFF2-40B4-BE49-F238E27FC236}">
                <a16:creationId xmlns:a16="http://schemas.microsoft.com/office/drawing/2014/main" id="{D0EB2245-5436-FD8C-DF6C-B12D888730BB}"/>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2533" name="Slide Number Placeholder 7">
            <a:extLst>
              <a:ext uri="{FF2B5EF4-FFF2-40B4-BE49-F238E27FC236}">
                <a16:creationId xmlns:a16="http://schemas.microsoft.com/office/drawing/2014/main" id="{21A3DE65-8161-FF5E-B881-35396AEC0A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052217D-23C7-6B48-ACB7-820FEF132EAE}" type="slidenum">
              <a:rPr lang="en-US" altLang="en-US" smtClean="0">
                <a:solidFill>
                  <a:srgbClr val="898989"/>
                </a:solidFill>
              </a:rPr>
              <a:pPr/>
              <a:t>21</a:t>
            </a:fld>
            <a:endParaRPr lang="en-US" altLang="en-US">
              <a:solidFill>
                <a:srgbClr val="898989"/>
              </a:solidFill>
            </a:endParaRPr>
          </a:p>
        </p:txBody>
      </p:sp>
      <p:pic>
        <p:nvPicPr>
          <p:cNvPr id="2253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F7F8A3AF-B38E-6D41-0505-F9863227C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146A3B3E-DD75-F24E-07E0-D622A9B39C64}"/>
              </a:ext>
            </a:extLst>
          </p:cNvPr>
          <p:cNvSpPr/>
          <p:nvPr/>
        </p:nvSpPr>
        <p:spPr>
          <a:xfrm>
            <a:off x="9744075" y="492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9DC197B-6C41-BEF7-D6A3-4D27B077DC3E}"/>
              </a:ext>
            </a:extLst>
          </p:cNvPr>
          <p:cNvSpPr>
            <a:spLocks noGrp="1" noChangeArrowheads="1"/>
          </p:cNvSpPr>
          <p:nvPr>
            <p:ph type="title"/>
          </p:nvPr>
        </p:nvSpPr>
        <p:spPr>
          <a:xfrm>
            <a:off x="838200" y="579438"/>
            <a:ext cx="10515600" cy="1325562"/>
          </a:xfrm>
        </p:spPr>
        <p:txBody>
          <a:bodyPr/>
          <a:lstStyle/>
          <a:p>
            <a:r>
              <a:rPr lang="en-US" altLang="en-PK" sz="4000" b="1">
                <a:solidFill>
                  <a:srgbClr val="FF0066"/>
                </a:solidFill>
                <a:latin typeface="Arial Black" panose="020B0604020202020204" pitchFamily="34" charset="0"/>
              </a:rPr>
              <a:t>Function of saliva for oral hygiene</a:t>
            </a:r>
            <a:endParaRPr lang="en-US" altLang="en-PK" sz="4000">
              <a:solidFill>
                <a:srgbClr val="FF0066"/>
              </a:solidFill>
              <a:latin typeface="Arial Black" panose="020B0604020202020204" pitchFamily="34" charset="0"/>
            </a:endParaRPr>
          </a:p>
        </p:txBody>
      </p:sp>
      <p:sp>
        <p:nvSpPr>
          <p:cNvPr id="23555" name="Content Placeholder 2">
            <a:extLst>
              <a:ext uri="{FF2B5EF4-FFF2-40B4-BE49-F238E27FC236}">
                <a16:creationId xmlns:a16="http://schemas.microsoft.com/office/drawing/2014/main" id="{B040B313-41FA-D3BD-4BFA-2E9EFC5B2019}"/>
              </a:ext>
            </a:extLst>
          </p:cNvPr>
          <p:cNvSpPr>
            <a:spLocks noGrp="1" noChangeArrowheads="1"/>
          </p:cNvSpPr>
          <p:nvPr>
            <p:ph idx="1"/>
          </p:nvPr>
        </p:nvSpPr>
        <p:spPr>
          <a:xfrm>
            <a:off x="838200" y="1689100"/>
            <a:ext cx="10515600" cy="4635500"/>
          </a:xfrm>
        </p:spPr>
        <p:txBody>
          <a:bodyPr/>
          <a:lstStyle/>
          <a:p>
            <a:r>
              <a:rPr lang="en-US" altLang="en-PK"/>
              <a:t>First the flow of saliva its self helps wash away the pathogenic bacteria as well as the food particles that provide their metabolic support. </a:t>
            </a:r>
          </a:p>
          <a:p>
            <a:r>
              <a:rPr lang="en-US" altLang="en-PK"/>
              <a:t>Second saliva contains several factors that destroy bacteria e.g. thiocyanate ions, several proteolytic enzymes .</a:t>
            </a:r>
          </a:p>
          <a:p>
            <a:r>
              <a:rPr lang="en-US" altLang="en-PK"/>
              <a:t>Third saliva often contains significant amount of protein anti-bodies that can destroy oral bacteria. </a:t>
            </a:r>
          </a:p>
          <a:p>
            <a:r>
              <a:rPr lang="en-US" altLang="en-PK"/>
              <a:t>Therefore, in the absence of salivation the oral tissue become ulcerated and other wise infected and carries of teeth becomes extensive </a:t>
            </a:r>
          </a:p>
          <a:p>
            <a:endParaRPr lang="en-US" altLang="en-PK"/>
          </a:p>
        </p:txBody>
      </p:sp>
      <p:sp>
        <p:nvSpPr>
          <p:cNvPr id="7" name="Footer Placeholder 6">
            <a:extLst>
              <a:ext uri="{FF2B5EF4-FFF2-40B4-BE49-F238E27FC236}">
                <a16:creationId xmlns:a16="http://schemas.microsoft.com/office/drawing/2014/main" id="{3D2F4043-D750-EE38-6F99-E7373B8C2FD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3557" name="Slide Number Placeholder 7">
            <a:extLst>
              <a:ext uri="{FF2B5EF4-FFF2-40B4-BE49-F238E27FC236}">
                <a16:creationId xmlns:a16="http://schemas.microsoft.com/office/drawing/2014/main" id="{39744085-CCD9-F00A-1F1B-B532A6C8B99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846A91-7FEA-7F4A-87B8-0AB2E2B21FF0}" type="slidenum">
              <a:rPr lang="en-US" altLang="en-US" smtClean="0">
                <a:solidFill>
                  <a:srgbClr val="898989"/>
                </a:solidFill>
              </a:rPr>
              <a:pPr/>
              <a:t>22</a:t>
            </a:fld>
            <a:endParaRPr lang="en-US" altLang="en-US">
              <a:solidFill>
                <a:srgbClr val="898989"/>
              </a:solidFill>
            </a:endParaRPr>
          </a:p>
        </p:txBody>
      </p:sp>
      <p:pic>
        <p:nvPicPr>
          <p:cNvPr id="2355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24016087-4B75-399D-441D-A4C1F2A1A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06F9431C-7891-98A0-594A-042B351833BF}"/>
              </a:ext>
            </a:extLst>
          </p:cNvPr>
          <p:cNvSpPr/>
          <p:nvPr/>
        </p:nvSpPr>
        <p:spPr>
          <a:xfrm>
            <a:off x="9744075" y="492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9562EA9-028E-A448-07B7-6D6C24CE0EFE}"/>
              </a:ext>
            </a:extLst>
          </p:cNvPr>
          <p:cNvSpPr>
            <a:spLocks noGrp="1" noChangeArrowheads="1"/>
          </p:cNvSpPr>
          <p:nvPr>
            <p:ph type="title"/>
          </p:nvPr>
        </p:nvSpPr>
        <p:spPr/>
        <p:txBody>
          <a:bodyPr/>
          <a:lstStyle/>
          <a:p>
            <a:r>
              <a:rPr lang="en-US" altLang="en-PK" sz="4800">
                <a:solidFill>
                  <a:srgbClr val="FF0066"/>
                </a:solidFill>
                <a:latin typeface="Arial Black" panose="020B0604020202020204" pitchFamily="34" charset="0"/>
              </a:rPr>
              <a:t>Mastication and Swallowing </a:t>
            </a:r>
          </a:p>
        </p:txBody>
      </p:sp>
      <p:sp>
        <p:nvSpPr>
          <p:cNvPr id="3" name="Content Placeholder 2">
            <a:extLst>
              <a:ext uri="{FF2B5EF4-FFF2-40B4-BE49-F238E27FC236}">
                <a16:creationId xmlns:a16="http://schemas.microsoft.com/office/drawing/2014/main" id="{C889E50B-493E-BE91-979C-72955877C5D3}"/>
              </a:ext>
            </a:extLst>
          </p:cNvPr>
          <p:cNvSpPr>
            <a:spLocks noGrp="1"/>
          </p:cNvSpPr>
          <p:nvPr>
            <p:ph idx="1"/>
          </p:nvPr>
        </p:nvSpPr>
        <p:spPr/>
        <p:txBody>
          <a:bodyPr>
            <a:normAutofit/>
          </a:bodyPr>
          <a:lstStyle/>
          <a:p>
            <a:pPr marL="0" indent="0">
              <a:buFont typeface="Arial" panose="020B0604020202020204" pitchFamily="34" charset="0"/>
              <a:buNone/>
              <a:defRPr/>
            </a:pPr>
            <a:r>
              <a:rPr lang="en-US" sz="4800" dirty="0">
                <a:solidFill>
                  <a:srgbClr val="FF0066"/>
                </a:solidFill>
                <a:latin typeface="Arial Black" panose="020B0A04020102020204" pitchFamily="34" charset="0"/>
              </a:rPr>
              <a:t>Mastication: </a:t>
            </a:r>
            <a:r>
              <a:rPr lang="en-US" sz="4800" u="sng" dirty="0">
                <a:solidFill>
                  <a:srgbClr val="7030A0"/>
                </a:solidFill>
              </a:rPr>
              <a:t>(Introduction)</a:t>
            </a:r>
            <a:endParaRPr lang="en-US" altLang="en-US" sz="3200" dirty="0"/>
          </a:p>
          <a:p>
            <a:pPr>
              <a:defRPr/>
            </a:pPr>
            <a:endParaRPr lang="en-US" altLang="en-US" sz="3600" dirty="0"/>
          </a:p>
          <a:p>
            <a:pPr>
              <a:defRPr/>
            </a:pPr>
            <a:r>
              <a:rPr lang="en-US" altLang="en-US" sz="3600" dirty="0"/>
              <a:t>Processes involved in food preparation, including moving unchewed food onto the grinding surface of the teeth, chewing, it, and mixing it with saliva in preparation for swallowing.</a:t>
            </a:r>
          </a:p>
          <a:p>
            <a:pPr>
              <a:defRPr/>
            </a:pPr>
            <a:endParaRPr lang="en-US" sz="3600" dirty="0"/>
          </a:p>
        </p:txBody>
      </p:sp>
      <p:sp>
        <p:nvSpPr>
          <p:cNvPr id="4" name="Footer Placeholder 3">
            <a:extLst>
              <a:ext uri="{FF2B5EF4-FFF2-40B4-BE49-F238E27FC236}">
                <a16:creationId xmlns:a16="http://schemas.microsoft.com/office/drawing/2014/main" id="{F2D0F713-933F-8271-8A98-4D2081650F21}"/>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4581" name="Slide Number Placeholder 4">
            <a:extLst>
              <a:ext uri="{FF2B5EF4-FFF2-40B4-BE49-F238E27FC236}">
                <a16:creationId xmlns:a16="http://schemas.microsoft.com/office/drawing/2014/main" id="{FC7170D4-A7F6-31E1-B37B-E4CC9D6716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A52165-DE9D-D542-817B-F30485ACB3C6}" type="slidenum">
              <a:rPr lang="en-US" altLang="en-US" smtClean="0">
                <a:solidFill>
                  <a:srgbClr val="898989"/>
                </a:solidFill>
              </a:rPr>
              <a:pPr/>
              <a:t>23</a:t>
            </a:fld>
            <a:endParaRPr lang="en-US" altLang="en-US">
              <a:solidFill>
                <a:srgbClr val="898989"/>
              </a:solidFill>
            </a:endParaRPr>
          </a:p>
        </p:txBody>
      </p:sp>
      <p:pic>
        <p:nvPicPr>
          <p:cNvPr id="2458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00E3A46E-FA17-A823-D949-0A3143CFC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A0D99FE-30E9-6339-716F-FCB84F1BDF0F}"/>
              </a:ext>
            </a:extLst>
          </p:cNvPr>
          <p:cNvSpPr/>
          <p:nvPr/>
        </p:nvSpPr>
        <p:spPr>
          <a:xfrm>
            <a:off x="9710738" y="4800600"/>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14DD47-FD43-B371-02C1-EAD6482463E7}"/>
              </a:ext>
            </a:extLst>
          </p:cNvPr>
          <p:cNvSpPr>
            <a:spLocks noGrp="1"/>
          </p:cNvSpPr>
          <p:nvPr>
            <p:ph type="title"/>
          </p:nvPr>
        </p:nvSpPr>
        <p:spPr>
          <a:xfrm>
            <a:off x="838200" y="365125"/>
            <a:ext cx="10515600" cy="484188"/>
          </a:xfrm>
        </p:spPr>
        <p:txBody>
          <a:bodyPr>
            <a:normAutofit fontScale="90000"/>
          </a:bodyPr>
          <a:lstStyle/>
          <a:p>
            <a:pPr>
              <a:defRPr/>
            </a:pPr>
            <a:r>
              <a:rPr lang="en-US" dirty="0"/>
              <a:t>Muscles of mastication</a:t>
            </a:r>
          </a:p>
        </p:txBody>
      </p:sp>
      <p:pic>
        <p:nvPicPr>
          <p:cNvPr id="25603" name="Content Placeholder 3">
            <a:extLst>
              <a:ext uri="{FF2B5EF4-FFF2-40B4-BE49-F238E27FC236}">
                <a16:creationId xmlns:a16="http://schemas.microsoft.com/office/drawing/2014/main" id="{3E0C4BEB-6FB2-D52E-AFB9-CDA610A1CC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0213" y="849313"/>
            <a:ext cx="8847137" cy="5327650"/>
          </a:xfrm>
        </p:spPr>
      </p:pic>
      <p:sp>
        <p:nvSpPr>
          <p:cNvPr id="2" name="Footer Placeholder 1">
            <a:extLst>
              <a:ext uri="{FF2B5EF4-FFF2-40B4-BE49-F238E27FC236}">
                <a16:creationId xmlns:a16="http://schemas.microsoft.com/office/drawing/2014/main" id="{464882EE-7B34-509D-7D9D-89D28B0F18D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5605" name="Slide Number Placeholder 2">
            <a:extLst>
              <a:ext uri="{FF2B5EF4-FFF2-40B4-BE49-F238E27FC236}">
                <a16:creationId xmlns:a16="http://schemas.microsoft.com/office/drawing/2014/main" id="{945CF5A4-0ED5-65BF-60ED-8589AEF053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0671138-0ED9-064C-B625-AA6B86FF5583}" type="slidenum">
              <a:rPr lang="en-US" altLang="en-US" smtClean="0">
                <a:solidFill>
                  <a:srgbClr val="898989"/>
                </a:solidFill>
              </a:rPr>
              <a:pPr/>
              <a:t>24</a:t>
            </a:fld>
            <a:endParaRPr lang="en-US" altLang="en-US">
              <a:solidFill>
                <a:srgbClr val="898989"/>
              </a:solidFill>
            </a:endParaRPr>
          </a:p>
        </p:txBody>
      </p:sp>
      <p:pic>
        <p:nvPicPr>
          <p:cNvPr id="2560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69C8E010-50D1-CA14-AA65-6D4B06DE7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81D0457E-92A7-5432-B1FE-192124AC22C7}"/>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4CBB2A56-B54F-660E-8121-CFC3ECF8626C}"/>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r>
              <a:rPr lang="en-US" altLang="en-US" sz="3000" b="1">
                <a:solidFill>
                  <a:srgbClr val="A50021"/>
                </a:solidFill>
              </a:rPr>
              <a:t>Action of muscles during masticatory movements</a:t>
            </a:r>
            <a:endParaRPr lang="th-TH" altLang="en-US" sz="3000" b="1">
              <a:solidFill>
                <a:srgbClr val="A50021"/>
              </a:solidFill>
            </a:endParaRPr>
          </a:p>
        </p:txBody>
      </p:sp>
      <p:sp>
        <p:nvSpPr>
          <p:cNvPr id="26627" name="Content Placeholder 2">
            <a:extLst>
              <a:ext uri="{FF2B5EF4-FFF2-40B4-BE49-F238E27FC236}">
                <a16:creationId xmlns:a16="http://schemas.microsoft.com/office/drawing/2014/main" id="{98EA42A4-2BC0-4C9D-D1D9-754768BFE228}"/>
              </a:ext>
            </a:extLst>
          </p:cNvPr>
          <p:cNvSpPr>
            <a:spLocks noGrp="1" noChangeArrowheads="1"/>
          </p:cNvSpPr>
          <p:nvPr>
            <p:ph idx="1"/>
          </p:nvPr>
        </p:nvSpPr>
        <p:spPr/>
        <p:txBody>
          <a:bodyPr/>
          <a:lstStyle/>
          <a:p>
            <a:pPr algn="just"/>
            <a:r>
              <a:rPr lang="en-US" altLang="en-US" b="1">
                <a:solidFill>
                  <a:schemeClr val="tx2"/>
                </a:solidFill>
                <a:cs typeface="Cordia New" panose="020B0304020202020204" pitchFamily="34" charset="-34"/>
              </a:rPr>
              <a:t>Opening / Depressor jaw muscles</a:t>
            </a:r>
          </a:p>
          <a:p>
            <a:pPr algn="r"/>
            <a:r>
              <a:rPr lang="en-US" altLang="en-US" b="1">
                <a:solidFill>
                  <a:schemeClr val="tx2"/>
                </a:solidFill>
                <a:cs typeface="Cordia New" panose="020B0304020202020204" pitchFamily="34" charset="-34"/>
              </a:rPr>
              <a:t>mylohyoid / digastric / inferior lateral pterygoid</a:t>
            </a:r>
          </a:p>
          <a:p>
            <a:pPr lvl="1" algn="r"/>
            <a:endParaRPr lang="en-US" altLang="en-US" b="1">
              <a:solidFill>
                <a:schemeClr val="tx2"/>
              </a:solidFill>
              <a:cs typeface="Cordia New" panose="020B0304020202020204" pitchFamily="34" charset="-34"/>
            </a:endParaRPr>
          </a:p>
          <a:p>
            <a:r>
              <a:rPr lang="en-US" altLang="en-US" b="1">
                <a:solidFill>
                  <a:schemeClr val="tx2"/>
                </a:solidFill>
                <a:cs typeface="Cordia New" panose="020B0304020202020204" pitchFamily="34" charset="-34"/>
              </a:rPr>
              <a:t>Closing / elevator jaw muscles</a:t>
            </a:r>
          </a:p>
          <a:p>
            <a:pPr lvl="1"/>
            <a:r>
              <a:rPr lang="en-US" altLang="en-US" b="1">
                <a:solidFill>
                  <a:schemeClr val="tx2"/>
                </a:solidFill>
                <a:cs typeface="Cordia New" panose="020B0304020202020204" pitchFamily="34" charset="-34"/>
              </a:rPr>
              <a:t>medial pterygoid / superficial masseter / tempolaris</a:t>
            </a:r>
            <a:endParaRPr lang="th-TH" altLang="en-US">
              <a:solidFill>
                <a:schemeClr val="tx2"/>
              </a:solidFill>
            </a:endParaRPr>
          </a:p>
          <a:p>
            <a:endParaRPr lang="en-US" altLang="en-PK"/>
          </a:p>
        </p:txBody>
      </p:sp>
      <p:sp>
        <p:nvSpPr>
          <p:cNvPr id="2" name="Footer Placeholder 1">
            <a:extLst>
              <a:ext uri="{FF2B5EF4-FFF2-40B4-BE49-F238E27FC236}">
                <a16:creationId xmlns:a16="http://schemas.microsoft.com/office/drawing/2014/main" id="{7107A056-D0CC-9816-0222-335A9313F086}"/>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6629" name="Slide Number Placeholder 7">
            <a:extLst>
              <a:ext uri="{FF2B5EF4-FFF2-40B4-BE49-F238E27FC236}">
                <a16:creationId xmlns:a16="http://schemas.microsoft.com/office/drawing/2014/main" id="{FB6CC1DE-71F0-4F2A-17C9-F298457E28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334F94-5710-F845-8EF0-A9FC803B4C53}" type="slidenum">
              <a:rPr lang="en-US" altLang="en-US" smtClean="0">
                <a:solidFill>
                  <a:srgbClr val="898989"/>
                </a:solidFill>
              </a:rPr>
              <a:pPr/>
              <a:t>25</a:t>
            </a:fld>
            <a:endParaRPr lang="en-US" altLang="en-US">
              <a:solidFill>
                <a:srgbClr val="898989"/>
              </a:solidFill>
            </a:endParaRPr>
          </a:p>
        </p:txBody>
      </p:sp>
      <p:pic>
        <p:nvPicPr>
          <p:cNvPr id="2663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7E0A948-4F5B-A2C0-0B42-4CB47593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7B90F724-5378-F332-FED4-FC4D824E6EF8}"/>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BE986F3-F935-FDE2-7589-61E0CD2B73EB}"/>
              </a:ext>
            </a:extLst>
          </p:cNvPr>
          <p:cNvSpPr>
            <a:spLocks noGrp="1" noChangeArrowheads="1"/>
          </p:cNvSpPr>
          <p:nvPr>
            <p:ph type="title"/>
          </p:nvPr>
        </p:nvSpPr>
        <p:spPr/>
        <p:txBody>
          <a:bodyPr/>
          <a:lstStyle/>
          <a:p>
            <a:r>
              <a:rPr lang="en-US" altLang="en-PK" sz="4000">
                <a:latin typeface="Arial Black" panose="020B0604020202020204" pitchFamily="34" charset="0"/>
              </a:rPr>
              <a:t>Nervous control of mastication</a:t>
            </a:r>
          </a:p>
        </p:txBody>
      </p:sp>
      <p:sp>
        <p:nvSpPr>
          <p:cNvPr id="27651" name="Content Placeholder 2">
            <a:extLst>
              <a:ext uri="{FF2B5EF4-FFF2-40B4-BE49-F238E27FC236}">
                <a16:creationId xmlns:a16="http://schemas.microsoft.com/office/drawing/2014/main" id="{E6398CEE-4D5F-A195-3CEF-A98DCF83CBEB}"/>
              </a:ext>
            </a:extLst>
          </p:cNvPr>
          <p:cNvSpPr>
            <a:spLocks noGrp="1" noChangeArrowheads="1"/>
          </p:cNvSpPr>
          <p:nvPr>
            <p:ph idx="1"/>
          </p:nvPr>
        </p:nvSpPr>
        <p:spPr/>
        <p:txBody>
          <a:bodyPr/>
          <a:lstStyle/>
          <a:p>
            <a:r>
              <a:rPr lang="en-US" altLang="en-PK"/>
              <a:t>Muscles of chewing are innervated by motor branches of fifth cranial nerves </a:t>
            </a:r>
          </a:p>
          <a:p>
            <a:r>
              <a:rPr lang="en-US" altLang="en-PK"/>
              <a:t>Chewing process is controlled by nuclei in brain stem</a:t>
            </a:r>
          </a:p>
          <a:p>
            <a:r>
              <a:rPr lang="en-US" altLang="en-PK"/>
              <a:t>Stimulation of reticular areas in the brain stem centers for taste can cause rhythmical chewing movements</a:t>
            </a:r>
          </a:p>
          <a:p>
            <a:r>
              <a:rPr lang="en-US" altLang="en-PK"/>
              <a:t>Cerebral areas near sensory area for taste and smell,hypothalamus, amygdla can often cause chewing.</a:t>
            </a:r>
          </a:p>
        </p:txBody>
      </p:sp>
      <p:sp>
        <p:nvSpPr>
          <p:cNvPr id="7" name="Footer Placeholder 6">
            <a:extLst>
              <a:ext uri="{FF2B5EF4-FFF2-40B4-BE49-F238E27FC236}">
                <a16:creationId xmlns:a16="http://schemas.microsoft.com/office/drawing/2014/main" id="{205C5A29-AA32-1A94-0598-79C2D79F05E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7653" name="Slide Number Placeholder 7">
            <a:extLst>
              <a:ext uri="{FF2B5EF4-FFF2-40B4-BE49-F238E27FC236}">
                <a16:creationId xmlns:a16="http://schemas.microsoft.com/office/drawing/2014/main" id="{FBDD2B4D-EC8F-896F-E86F-A853C88790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81EED3-AE6C-FC40-BBC9-6ACC848DB967}" type="slidenum">
              <a:rPr lang="en-US" altLang="en-US" smtClean="0">
                <a:solidFill>
                  <a:srgbClr val="898989"/>
                </a:solidFill>
              </a:rPr>
              <a:pPr/>
              <a:t>26</a:t>
            </a:fld>
            <a:endParaRPr lang="en-US" altLang="en-US">
              <a:solidFill>
                <a:srgbClr val="898989"/>
              </a:solidFill>
            </a:endParaRPr>
          </a:p>
        </p:txBody>
      </p:sp>
      <p:pic>
        <p:nvPicPr>
          <p:cNvPr id="2765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A95F434-6894-64F8-CC67-A9096F48B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ADD6F28E-E266-C21F-E2FA-E26EC6D4918B}"/>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49F3520-90CF-9BA6-E979-20A1F5EF86AA}"/>
              </a:ext>
            </a:extLst>
          </p:cNvPr>
          <p:cNvSpPr>
            <a:spLocks noGrp="1" noChangeArrowheads="1"/>
          </p:cNvSpPr>
          <p:nvPr>
            <p:ph type="title"/>
          </p:nvPr>
        </p:nvSpPr>
        <p:spPr/>
        <p:txBody>
          <a:bodyPr/>
          <a:lstStyle/>
          <a:p>
            <a:r>
              <a:rPr lang="en-US" altLang="en-PK" sz="4000">
                <a:latin typeface="Arial Black" panose="020B0604020202020204" pitchFamily="34" charset="0"/>
              </a:rPr>
              <a:t>Chewing reflex</a:t>
            </a:r>
          </a:p>
        </p:txBody>
      </p:sp>
      <p:sp>
        <p:nvSpPr>
          <p:cNvPr id="3" name="Content Placeholder 2">
            <a:extLst>
              <a:ext uri="{FF2B5EF4-FFF2-40B4-BE49-F238E27FC236}">
                <a16:creationId xmlns:a16="http://schemas.microsoft.com/office/drawing/2014/main" id="{104CD889-BD31-9A32-8B13-C6CBFF7FA656}"/>
              </a:ext>
            </a:extLst>
          </p:cNvPr>
          <p:cNvSpPr>
            <a:spLocks noGrp="1"/>
          </p:cNvSpPr>
          <p:nvPr>
            <p:ph idx="1"/>
          </p:nvPr>
        </p:nvSpPr>
        <p:spPr>
          <a:xfrm>
            <a:off x="838200" y="1490663"/>
            <a:ext cx="10515600" cy="5002212"/>
          </a:xfrm>
        </p:spPr>
        <p:txBody>
          <a:bodyPr>
            <a:normAutofit fontScale="92500"/>
          </a:bodyPr>
          <a:lstStyle/>
          <a:p>
            <a:pPr>
              <a:defRPr/>
            </a:pPr>
            <a:r>
              <a:rPr lang="en-US" sz="3200" dirty="0"/>
              <a:t>The presence of bolus in mouth at first initiate chewing reflex</a:t>
            </a:r>
          </a:p>
          <a:p>
            <a:pPr>
              <a:defRPr/>
            </a:pPr>
            <a:r>
              <a:rPr lang="en-US" sz="3200" dirty="0"/>
              <a:t>Inhibition of muscles of mastication which allow lower jaw to drop</a:t>
            </a:r>
          </a:p>
          <a:p>
            <a:pPr>
              <a:defRPr/>
            </a:pPr>
            <a:r>
              <a:rPr lang="en-US" sz="3200" dirty="0"/>
              <a:t>this will initiate a STRETCH reflex of the jaw muscle that leads to </a:t>
            </a:r>
            <a:r>
              <a:rPr lang="en-US" sz="3200" u="sng" dirty="0">
                <a:solidFill>
                  <a:srgbClr val="FF0000"/>
                </a:solidFill>
              </a:rPr>
              <a:t>rebound contraction.</a:t>
            </a:r>
          </a:p>
          <a:p>
            <a:pPr>
              <a:defRPr/>
            </a:pPr>
            <a:r>
              <a:rPr lang="en-US" sz="3200" dirty="0"/>
              <a:t>This automaticity raises the jaw to causes closure of teeth</a:t>
            </a:r>
          </a:p>
          <a:p>
            <a:pPr>
              <a:defRPr/>
            </a:pPr>
            <a:r>
              <a:rPr lang="en-US" sz="3200" dirty="0"/>
              <a:t>This will compresses the bolus again against the lining of he mouth, which inhibit jaw muscles</a:t>
            </a:r>
          </a:p>
          <a:p>
            <a:pPr>
              <a:defRPr/>
            </a:pPr>
            <a:r>
              <a:rPr lang="en-US" sz="3200" dirty="0"/>
              <a:t>Allowing  to rebound another time</a:t>
            </a:r>
          </a:p>
          <a:p>
            <a:pPr>
              <a:defRPr/>
            </a:pPr>
            <a:r>
              <a:rPr lang="en-US" sz="3200" dirty="0"/>
              <a:t>Process is repeated again n again.</a:t>
            </a:r>
          </a:p>
        </p:txBody>
      </p:sp>
      <p:sp>
        <p:nvSpPr>
          <p:cNvPr id="7" name="Footer Placeholder 6">
            <a:extLst>
              <a:ext uri="{FF2B5EF4-FFF2-40B4-BE49-F238E27FC236}">
                <a16:creationId xmlns:a16="http://schemas.microsoft.com/office/drawing/2014/main" id="{15A598DE-73A8-CEED-66D7-61A4E54B70D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8677" name="Slide Number Placeholder 7">
            <a:extLst>
              <a:ext uri="{FF2B5EF4-FFF2-40B4-BE49-F238E27FC236}">
                <a16:creationId xmlns:a16="http://schemas.microsoft.com/office/drawing/2014/main" id="{1D741569-ECC6-10CC-E7C3-71AA2A77EA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50146B-64B7-B140-A432-AC0CB8246839}" type="slidenum">
              <a:rPr lang="en-US" altLang="en-US" smtClean="0">
                <a:solidFill>
                  <a:srgbClr val="898989"/>
                </a:solidFill>
              </a:rPr>
              <a:pPr/>
              <a:t>27</a:t>
            </a:fld>
            <a:endParaRPr lang="en-US" altLang="en-US">
              <a:solidFill>
                <a:srgbClr val="898989"/>
              </a:solidFill>
            </a:endParaRPr>
          </a:p>
        </p:txBody>
      </p:sp>
      <p:pic>
        <p:nvPicPr>
          <p:cNvPr id="2867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D917B41D-0A0E-0694-56BA-371A44234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345549E-5415-7CA9-D33E-63900F5CEA7B}"/>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87D2F41-A7D0-43DD-5DE2-D14D825806B3}"/>
              </a:ext>
            </a:extLst>
          </p:cNvPr>
          <p:cNvSpPr>
            <a:spLocks noGrp="1" noChangeArrowheads="1"/>
          </p:cNvSpPr>
          <p:nvPr>
            <p:ph type="title"/>
          </p:nvPr>
        </p:nvSpPr>
        <p:spPr/>
        <p:txBody>
          <a:bodyPr/>
          <a:lstStyle/>
          <a:p>
            <a:r>
              <a:rPr lang="en-US" altLang="en-PK" sz="4000">
                <a:latin typeface="Arial Black" panose="020B0604020202020204" pitchFamily="34" charset="0"/>
              </a:rPr>
              <a:t>Significance of chewing</a:t>
            </a:r>
          </a:p>
        </p:txBody>
      </p:sp>
      <p:sp>
        <p:nvSpPr>
          <p:cNvPr id="29699" name="Content Placeholder 2">
            <a:extLst>
              <a:ext uri="{FF2B5EF4-FFF2-40B4-BE49-F238E27FC236}">
                <a16:creationId xmlns:a16="http://schemas.microsoft.com/office/drawing/2014/main" id="{1C6CC77B-27A9-A308-990E-1852F28055DA}"/>
              </a:ext>
            </a:extLst>
          </p:cNvPr>
          <p:cNvSpPr>
            <a:spLocks noGrp="1" noChangeArrowheads="1"/>
          </p:cNvSpPr>
          <p:nvPr>
            <p:ph idx="1"/>
          </p:nvPr>
        </p:nvSpPr>
        <p:spPr/>
        <p:txBody>
          <a:bodyPr/>
          <a:lstStyle/>
          <a:p>
            <a:r>
              <a:rPr lang="en-US" altLang="en-PK" sz="3200"/>
              <a:t>Important for fruits and raw vegetables as they have indigestible cellulose  membrane around them.</a:t>
            </a:r>
          </a:p>
          <a:p>
            <a:r>
              <a:rPr lang="en-US" altLang="en-PK" sz="3200"/>
              <a:t>Digestive enzymes only act on the surface of food particles.</a:t>
            </a:r>
          </a:p>
          <a:p>
            <a:r>
              <a:rPr lang="en-US" altLang="en-PK" sz="3200"/>
              <a:t>Grinding of food into fine particles prevents excoriation of git and ease in forward movement of food. </a:t>
            </a:r>
          </a:p>
        </p:txBody>
      </p:sp>
      <p:sp>
        <p:nvSpPr>
          <p:cNvPr id="7" name="Footer Placeholder 6">
            <a:extLst>
              <a:ext uri="{FF2B5EF4-FFF2-40B4-BE49-F238E27FC236}">
                <a16:creationId xmlns:a16="http://schemas.microsoft.com/office/drawing/2014/main" id="{73653C6B-80E4-5BDE-1309-B29CD27F2A6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29701" name="Slide Number Placeholder 7">
            <a:extLst>
              <a:ext uri="{FF2B5EF4-FFF2-40B4-BE49-F238E27FC236}">
                <a16:creationId xmlns:a16="http://schemas.microsoft.com/office/drawing/2014/main" id="{270887C6-680F-A310-99F2-20B5036337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301E7F-B703-A747-B91F-8386B1694CFC}" type="slidenum">
              <a:rPr lang="en-US" altLang="en-US" smtClean="0">
                <a:solidFill>
                  <a:srgbClr val="898989"/>
                </a:solidFill>
              </a:rPr>
              <a:pPr/>
              <a:t>28</a:t>
            </a:fld>
            <a:endParaRPr lang="en-US" altLang="en-US">
              <a:solidFill>
                <a:srgbClr val="898989"/>
              </a:solidFill>
            </a:endParaRPr>
          </a:p>
        </p:txBody>
      </p:sp>
      <p:pic>
        <p:nvPicPr>
          <p:cNvPr id="2970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6E7F7EF-4D93-00AA-46C9-594D29E63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47C7B828-C584-D5AB-D932-F5CB28681545}"/>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0F6B974-34CA-B3B1-ED97-9903B0EDE823}"/>
              </a:ext>
            </a:extLst>
          </p:cNvPr>
          <p:cNvSpPr>
            <a:spLocks noGrp="1" noChangeArrowheads="1"/>
          </p:cNvSpPr>
          <p:nvPr>
            <p:ph type="title"/>
          </p:nvPr>
        </p:nvSpPr>
        <p:spPr/>
        <p:txBody>
          <a:bodyPr/>
          <a:lstStyle/>
          <a:p>
            <a:r>
              <a:rPr lang="en-US" altLang="en-PK">
                <a:latin typeface="Arial Black" panose="020B0604020202020204" pitchFamily="34" charset="0"/>
              </a:rPr>
              <a:t>Swallowing (deglutition)</a:t>
            </a:r>
          </a:p>
        </p:txBody>
      </p:sp>
      <p:sp>
        <p:nvSpPr>
          <p:cNvPr id="3" name="Content Placeholder 2">
            <a:extLst>
              <a:ext uri="{FF2B5EF4-FFF2-40B4-BE49-F238E27FC236}">
                <a16:creationId xmlns:a16="http://schemas.microsoft.com/office/drawing/2014/main" id="{DD8D687E-AAC5-C3E2-A8BD-6960F5B2F16C}"/>
              </a:ext>
            </a:extLst>
          </p:cNvPr>
          <p:cNvSpPr>
            <a:spLocks noGrp="1"/>
          </p:cNvSpPr>
          <p:nvPr>
            <p:ph idx="1"/>
          </p:nvPr>
        </p:nvSpPr>
        <p:spPr/>
        <p:txBody>
          <a:bodyPr>
            <a:normAutofit/>
          </a:bodyPr>
          <a:lstStyle/>
          <a:p>
            <a:pPr>
              <a:defRPr/>
            </a:pPr>
            <a:r>
              <a:rPr lang="en-US" altLang="en-US" sz="3200" dirty="0"/>
              <a:t>Deglutition is the act of swallowing, through which a food or liquid bolus is transported from the mouth through the pharynx and esophagus into the stomach</a:t>
            </a:r>
          </a:p>
          <a:p>
            <a:pPr marL="0" indent="0">
              <a:buFont typeface="Arial" panose="020B0604020202020204" pitchFamily="34" charset="0"/>
              <a:buNone/>
              <a:defRPr/>
            </a:pPr>
            <a:endParaRPr lang="en-US" sz="3200" dirty="0"/>
          </a:p>
          <a:p>
            <a:pPr>
              <a:defRPr/>
            </a:pPr>
            <a:r>
              <a:rPr lang="en-US" altLang="en-US" sz="3200" dirty="0"/>
              <a:t>Normal deglutition is a smooth coordinated process that involves a complex series of voluntary and involuntary neuromuscular contractions and typically is divided into three distinct phases.</a:t>
            </a:r>
            <a:endParaRPr lang="en-US" sz="3200" dirty="0"/>
          </a:p>
        </p:txBody>
      </p:sp>
      <p:sp>
        <p:nvSpPr>
          <p:cNvPr id="7" name="Footer Placeholder 6">
            <a:extLst>
              <a:ext uri="{FF2B5EF4-FFF2-40B4-BE49-F238E27FC236}">
                <a16:creationId xmlns:a16="http://schemas.microsoft.com/office/drawing/2014/main" id="{D993C259-E25B-D90F-A385-30F68DC5760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0725" name="Slide Number Placeholder 7">
            <a:extLst>
              <a:ext uri="{FF2B5EF4-FFF2-40B4-BE49-F238E27FC236}">
                <a16:creationId xmlns:a16="http://schemas.microsoft.com/office/drawing/2014/main" id="{40D7B8F5-E297-C04B-8575-5C667153A7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C5A116-2415-8C42-ACBB-EE85478E516F}" type="slidenum">
              <a:rPr lang="en-US" altLang="en-US" smtClean="0">
                <a:solidFill>
                  <a:srgbClr val="898989"/>
                </a:solidFill>
              </a:rPr>
              <a:pPr/>
              <a:t>29</a:t>
            </a:fld>
            <a:endParaRPr lang="en-US" altLang="en-US">
              <a:solidFill>
                <a:srgbClr val="898989"/>
              </a:solidFill>
            </a:endParaRPr>
          </a:p>
        </p:txBody>
      </p:sp>
      <p:pic>
        <p:nvPicPr>
          <p:cNvPr id="3072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4F435F33-3B13-4663-581B-AD40EBF33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ABD045A-8468-0C59-7632-69AABCCC8827}"/>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a:extLst>
              <a:ext uri="{FF2B5EF4-FFF2-40B4-BE49-F238E27FC236}">
                <a16:creationId xmlns:a16="http://schemas.microsoft.com/office/drawing/2014/main" id="{1F2CE948-C589-87F4-AE3F-167C87F4C092}"/>
              </a:ext>
            </a:extLst>
          </p:cNvPr>
          <p:cNvSpPr>
            <a:spLocks noGrp="1" noChangeArrowheads="1"/>
          </p:cNvSpPr>
          <p:nvPr>
            <p:ph type="title"/>
          </p:nvPr>
        </p:nvSpPr>
        <p:spPr>
          <a:xfrm>
            <a:off x="838200" y="365125"/>
            <a:ext cx="10515600" cy="625475"/>
          </a:xfrm>
          <a:solidFill>
            <a:srgbClr val="7030A0"/>
          </a:solidFill>
        </p:spPr>
        <p:txBody>
          <a:bodyPr/>
          <a:lstStyle/>
          <a:p>
            <a:r>
              <a:rPr lang="en-US" altLang="en-US" b="1">
                <a:solidFill>
                  <a:schemeClr val="bg1"/>
                </a:solidFill>
              </a:rPr>
              <a:t>                         Table of contents</a:t>
            </a:r>
          </a:p>
        </p:txBody>
      </p:sp>
      <p:pic>
        <p:nvPicPr>
          <p:cNvPr id="19458" name="Content Placeholder 5"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AD456BE-783B-7559-25FF-F19647AF9A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29263" y="3516313"/>
            <a:ext cx="1133475" cy="969962"/>
          </a:xfrm>
        </p:spPr>
      </p:pic>
      <p:graphicFrame>
        <p:nvGraphicFramePr>
          <p:cNvPr id="8" name="Table 5">
            <a:extLst>
              <a:ext uri="{FF2B5EF4-FFF2-40B4-BE49-F238E27FC236}">
                <a16:creationId xmlns:a16="http://schemas.microsoft.com/office/drawing/2014/main" id="{E5AFE1C1-E441-282D-931F-2A0825C1121C}"/>
              </a:ext>
            </a:extLst>
          </p:cNvPr>
          <p:cNvGraphicFramePr>
            <a:graphicFrameLocks noGrp="1"/>
          </p:cNvGraphicFramePr>
          <p:nvPr/>
        </p:nvGraphicFramePr>
        <p:xfrm>
          <a:off x="1371600" y="1143000"/>
          <a:ext cx="9448800" cy="5578473"/>
        </p:xfrm>
        <a:graphic>
          <a:graphicData uri="http://schemas.openxmlformats.org/drawingml/2006/table">
            <a:tbl>
              <a:tblPr firstRow="1" bandRow="1">
                <a:tableStyleId>{5C22544A-7EE6-4342-B048-85BDC9FD1C3A}</a:tableStyleId>
              </a:tblPr>
              <a:tblGrid>
                <a:gridCol w="944881">
                  <a:extLst>
                    <a:ext uri="{9D8B030D-6E8A-4147-A177-3AD203B41FA5}">
                      <a16:colId xmlns:a16="http://schemas.microsoft.com/office/drawing/2014/main" val="20000"/>
                    </a:ext>
                  </a:extLst>
                </a:gridCol>
                <a:gridCol w="5354320">
                  <a:extLst>
                    <a:ext uri="{9D8B030D-6E8A-4147-A177-3AD203B41FA5}">
                      <a16:colId xmlns:a16="http://schemas.microsoft.com/office/drawing/2014/main" val="20001"/>
                    </a:ext>
                  </a:extLst>
                </a:gridCol>
                <a:gridCol w="3149599">
                  <a:extLst>
                    <a:ext uri="{9D8B030D-6E8A-4147-A177-3AD203B41FA5}">
                      <a16:colId xmlns:a16="http://schemas.microsoft.com/office/drawing/2014/main" val="20002"/>
                    </a:ext>
                  </a:extLst>
                </a:gridCol>
              </a:tblGrid>
              <a:tr h="357986">
                <a:tc>
                  <a:txBody>
                    <a:bodyPr/>
                    <a:lstStyle/>
                    <a:p>
                      <a:r>
                        <a:rPr lang="en-US" sz="1400" dirty="0"/>
                        <a:t>Sr #</a:t>
                      </a:r>
                    </a:p>
                  </a:txBody>
                  <a:tcPr marL="68581" marR="68581" marT="34296" marB="34296"/>
                </a:tc>
                <a:tc>
                  <a:txBody>
                    <a:bodyPr/>
                    <a:lstStyle/>
                    <a:p>
                      <a:r>
                        <a:rPr lang="en-US" sz="1400" dirty="0"/>
                        <a:t>Content</a:t>
                      </a:r>
                    </a:p>
                  </a:txBody>
                  <a:tcPr marL="68581" marR="68581" marT="34296" marB="34296"/>
                </a:tc>
                <a:tc>
                  <a:txBody>
                    <a:bodyPr/>
                    <a:lstStyle/>
                    <a:p>
                      <a:r>
                        <a:rPr lang="en-US" sz="1400" dirty="0"/>
                        <a:t>Slide #</a:t>
                      </a:r>
                    </a:p>
                  </a:txBody>
                  <a:tcPr marL="68581" marR="68581" marT="34296" marB="34296"/>
                </a:tc>
                <a:extLst>
                  <a:ext uri="{0D108BD9-81ED-4DB2-BD59-A6C34878D82A}">
                    <a16:rowId xmlns:a16="http://schemas.microsoft.com/office/drawing/2014/main" val="10000"/>
                  </a:ext>
                </a:extLst>
              </a:tr>
              <a:tr h="471972">
                <a:tc>
                  <a:txBody>
                    <a:bodyPr/>
                    <a:lstStyle/>
                    <a:p>
                      <a:r>
                        <a:rPr lang="en-US" sz="1400" dirty="0"/>
                        <a:t>1</a:t>
                      </a:r>
                    </a:p>
                  </a:txBody>
                  <a:tcPr marL="68581" marR="68581" marT="34296" marB="34296"/>
                </a:tc>
                <a:tc>
                  <a:txBody>
                    <a:bodyPr/>
                    <a:lstStyle/>
                    <a:p>
                      <a:r>
                        <a:rPr lang="en-US" sz="1400" dirty="0"/>
                        <a:t>Motto, Vision</a:t>
                      </a:r>
                    </a:p>
                  </a:txBody>
                  <a:tcPr marL="68581" marR="68581" marT="34296" marB="34296"/>
                </a:tc>
                <a:tc>
                  <a:txBody>
                    <a:bodyPr/>
                    <a:lstStyle/>
                    <a:p>
                      <a:r>
                        <a:rPr lang="en-US" sz="1400" dirty="0"/>
                        <a:t>5</a:t>
                      </a:r>
                    </a:p>
                  </a:txBody>
                  <a:tcPr marL="68581" marR="68581" marT="34296" marB="34296"/>
                </a:tc>
                <a:extLst>
                  <a:ext uri="{0D108BD9-81ED-4DB2-BD59-A6C34878D82A}">
                    <a16:rowId xmlns:a16="http://schemas.microsoft.com/office/drawing/2014/main" val="10001"/>
                  </a:ext>
                </a:extLst>
              </a:tr>
              <a:tr h="394518">
                <a:tc>
                  <a:txBody>
                    <a:bodyPr/>
                    <a:lstStyle/>
                    <a:p>
                      <a:r>
                        <a:rPr lang="en-US" sz="1400" dirty="0"/>
                        <a:t>2</a:t>
                      </a:r>
                    </a:p>
                  </a:txBody>
                  <a:tcPr marL="68581" marR="68581" marT="34296" marB="34296"/>
                </a:tc>
                <a:tc>
                  <a:txBody>
                    <a:bodyPr/>
                    <a:lstStyle/>
                    <a:p>
                      <a:r>
                        <a:rPr lang="en-US" sz="1400" dirty="0"/>
                        <a:t>Professor Umar Model of  Integrated Lecture </a:t>
                      </a:r>
                    </a:p>
                  </a:txBody>
                  <a:tcPr marL="68581" marR="68581" marT="34296" marB="34296"/>
                </a:tc>
                <a:tc>
                  <a:txBody>
                    <a:bodyPr/>
                    <a:lstStyle/>
                    <a:p>
                      <a:r>
                        <a:rPr lang="en-US" sz="1400" dirty="0"/>
                        <a:t>4</a:t>
                      </a:r>
                    </a:p>
                  </a:txBody>
                  <a:tcPr marL="68581" marR="68581" marT="34296" marB="34296"/>
                </a:tc>
                <a:extLst>
                  <a:ext uri="{0D108BD9-81ED-4DB2-BD59-A6C34878D82A}">
                    <a16:rowId xmlns:a16="http://schemas.microsoft.com/office/drawing/2014/main" val="10002"/>
                  </a:ext>
                </a:extLst>
              </a:tr>
              <a:tr h="493494">
                <a:tc>
                  <a:txBody>
                    <a:bodyPr/>
                    <a:lstStyle/>
                    <a:p>
                      <a:r>
                        <a:rPr lang="en-US" sz="1400" dirty="0"/>
                        <a:t>3</a:t>
                      </a:r>
                    </a:p>
                  </a:txBody>
                  <a:tcPr marL="68581" marR="68581" marT="34296" marB="34296"/>
                </a:tc>
                <a:tc>
                  <a:txBody>
                    <a:bodyPr/>
                    <a:lstStyle/>
                    <a:p>
                      <a:r>
                        <a:rPr lang="en-US" sz="1400" dirty="0"/>
                        <a:t>Bloom’s Taxonomy (Domains of learning)</a:t>
                      </a:r>
                    </a:p>
                  </a:txBody>
                  <a:tcPr marL="68581" marR="68581" marT="34296" marB="34296"/>
                </a:tc>
                <a:tc>
                  <a:txBody>
                    <a:bodyPr/>
                    <a:lstStyle/>
                    <a:p>
                      <a:r>
                        <a:rPr lang="en-US" sz="1400" dirty="0"/>
                        <a:t>6</a:t>
                      </a:r>
                    </a:p>
                  </a:txBody>
                  <a:tcPr marL="68581" marR="68581" marT="34296" marB="34296"/>
                </a:tc>
                <a:extLst>
                  <a:ext uri="{0D108BD9-81ED-4DB2-BD59-A6C34878D82A}">
                    <a16:rowId xmlns:a16="http://schemas.microsoft.com/office/drawing/2014/main" val="10003"/>
                  </a:ext>
                </a:extLst>
              </a:tr>
              <a:tr h="357986">
                <a:tc>
                  <a:txBody>
                    <a:bodyPr/>
                    <a:lstStyle/>
                    <a:p>
                      <a:r>
                        <a:rPr lang="en-US" sz="1400" dirty="0"/>
                        <a:t>4</a:t>
                      </a:r>
                    </a:p>
                  </a:txBody>
                  <a:tcPr marL="68581" marR="68581" marT="34296" marB="34296"/>
                </a:tc>
                <a:tc>
                  <a:txBody>
                    <a:bodyPr/>
                    <a:lstStyle/>
                    <a:p>
                      <a:r>
                        <a:rPr kumimoji="0" lang="en-US" sz="1400" b="0" i="0" u="none" strike="noStrike" kern="1200" cap="none" spc="0" normalizeH="0" baseline="0" noProof="0" dirty="0">
                          <a:ln>
                            <a:noFill/>
                          </a:ln>
                          <a:solidFill>
                            <a:prstClr val="black"/>
                          </a:solidFill>
                          <a:effectLst/>
                          <a:uLnTx/>
                          <a:uFillTx/>
                          <a:latin typeface="+mn-lt"/>
                          <a:ea typeface="+mn-ea"/>
                          <a:cs typeface="+mn-cs"/>
                        </a:rPr>
                        <a:t>Diagrammatic representation of Blooms taxonomy </a:t>
                      </a:r>
                      <a:endParaRPr lang="en-US" sz="1400" dirty="0"/>
                    </a:p>
                  </a:txBody>
                  <a:tcPr marL="68581" marR="68581" marT="34296" marB="34296"/>
                </a:tc>
                <a:tc>
                  <a:txBody>
                    <a:bodyPr/>
                    <a:lstStyle/>
                    <a:p>
                      <a:r>
                        <a:rPr lang="en-US" sz="1400" dirty="0"/>
                        <a:t>7</a:t>
                      </a:r>
                    </a:p>
                  </a:txBody>
                  <a:tcPr marL="68581" marR="68581" marT="34296" marB="34296"/>
                </a:tc>
                <a:extLst>
                  <a:ext uri="{0D108BD9-81ED-4DB2-BD59-A6C34878D82A}">
                    <a16:rowId xmlns:a16="http://schemas.microsoft.com/office/drawing/2014/main" val="10004"/>
                  </a:ext>
                </a:extLst>
              </a:tr>
              <a:tr h="499342">
                <a:tc>
                  <a:txBody>
                    <a:bodyPr/>
                    <a:lstStyle/>
                    <a:p>
                      <a:r>
                        <a:rPr lang="en-US" sz="1400" dirty="0"/>
                        <a:t>5</a:t>
                      </a:r>
                    </a:p>
                  </a:txBody>
                  <a:tcPr marL="68581" marR="68581"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Learning Objectives</a:t>
                      </a:r>
                    </a:p>
                  </a:txBody>
                  <a:tcPr marL="68581" marR="68581" marT="34296" marB="34296"/>
                </a:tc>
                <a:tc>
                  <a:txBody>
                    <a:bodyPr/>
                    <a:lstStyle/>
                    <a:p>
                      <a:r>
                        <a:rPr lang="en-US" sz="1400" dirty="0"/>
                        <a:t>8</a:t>
                      </a:r>
                    </a:p>
                  </a:txBody>
                  <a:tcPr marL="68581" marR="68581" marT="34296" marB="34296"/>
                </a:tc>
                <a:extLst>
                  <a:ext uri="{0D108BD9-81ED-4DB2-BD59-A6C34878D82A}">
                    <a16:rowId xmlns:a16="http://schemas.microsoft.com/office/drawing/2014/main" val="10005"/>
                  </a:ext>
                </a:extLst>
              </a:tr>
              <a:tr h="357986">
                <a:tc>
                  <a:txBody>
                    <a:bodyPr/>
                    <a:lstStyle/>
                    <a:p>
                      <a:r>
                        <a:rPr lang="en-US" sz="1400" dirty="0"/>
                        <a:t>6</a:t>
                      </a:r>
                    </a:p>
                  </a:txBody>
                  <a:tcPr marL="68581" marR="68581" marT="34296" marB="34296"/>
                </a:tc>
                <a:tc>
                  <a:txBody>
                    <a:bodyPr/>
                    <a:lstStyle/>
                    <a:p>
                      <a:r>
                        <a:rPr lang="en-US" sz="1400" dirty="0"/>
                        <a:t>Horizontal Integration</a:t>
                      </a:r>
                    </a:p>
                  </a:txBody>
                  <a:tcPr marL="68581" marR="68581" marT="34296" marB="34296"/>
                </a:tc>
                <a:tc>
                  <a:txBody>
                    <a:bodyPr/>
                    <a:lstStyle/>
                    <a:p>
                      <a:r>
                        <a:rPr lang="en-US" sz="1400" dirty="0"/>
                        <a:t>9, 10, 12, 13</a:t>
                      </a:r>
                    </a:p>
                  </a:txBody>
                  <a:tcPr marL="68581" marR="68581" marT="34296" marB="34296"/>
                </a:tc>
                <a:extLst>
                  <a:ext uri="{0D108BD9-81ED-4DB2-BD59-A6C34878D82A}">
                    <a16:rowId xmlns:a16="http://schemas.microsoft.com/office/drawing/2014/main" val="10006"/>
                  </a:ext>
                </a:extLst>
              </a:tr>
              <a:tr h="357986">
                <a:tc>
                  <a:txBody>
                    <a:bodyPr/>
                    <a:lstStyle/>
                    <a:p>
                      <a:r>
                        <a:rPr lang="en-US" sz="1400" dirty="0"/>
                        <a:t>7</a:t>
                      </a:r>
                    </a:p>
                  </a:txBody>
                  <a:tcPr marL="68581" marR="68581" marT="34296" marB="34296"/>
                </a:tc>
                <a:tc>
                  <a:txBody>
                    <a:bodyPr/>
                    <a:lstStyle/>
                    <a:p>
                      <a:r>
                        <a:rPr lang="en-US" sz="1400" dirty="0"/>
                        <a:t>Core Concept</a:t>
                      </a:r>
                    </a:p>
                  </a:txBody>
                  <a:tcPr marL="68581" marR="68581" marT="34296" marB="34296"/>
                </a:tc>
                <a:tc>
                  <a:txBody>
                    <a:bodyPr/>
                    <a:lstStyle/>
                    <a:p>
                      <a:r>
                        <a:rPr lang="en-US" sz="1400" dirty="0"/>
                        <a:t>11, 14-32,</a:t>
                      </a:r>
                    </a:p>
                  </a:txBody>
                  <a:tcPr marL="68581" marR="68581" marT="34296" marB="34296"/>
                </a:tc>
                <a:extLst>
                  <a:ext uri="{0D108BD9-81ED-4DB2-BD59-A6C34878D82A}">
                    <a16:rowId xmlns:a16="http://schemas.microsoft.com/office/drawing/2014/main" val="10007"/>
                  </a:ext>
                </a:extLst>
              </a:tr>
              <a:tr h="357986">
                <a:tc>
                  <a:txBody>
                    <a:bodyPr/>
                    <a:lstStyle/>
                    <a:p>
                      <a:r>
                        <a:rPr lang="en-US" sz="1400" dirty="0"/>
                        <a:t>8</a:t>
                      </a:r>
                    </a:p>
                  </a:txBody>
                  <a:tcPr marL="68581" marR="68581" marT="34296" marB="34296"/>
                </a:tc>
                <a:tc>
                  <a:txBody>
                    <a:bodyPr/>
                    <a:lstStyle/>
                    <a:p>
                      <a:r>
                        <a:rPr lang="en-US" sz="1400" dirty="0"/>
                        <a:t>Vertical Integration</a:t>
                      </a:r>
                    </a:p>
                  </a:txBody>
                  <a:tcPr marL="68581" marR="68581" marT="34296" marB="34296"/>
                </a:tc>
                <a:tc>
                  <a:txBody>
                    <a:bodyPr/>
                    <a:lstStyle/>
                    <a:p>
                      <a:r>
                        <a:rPr lang="en-US" sz="1400" dirty="0"/>
                        <a:t>-</a:t>
                      </a:r>
                    </a:p>
                  </a:txBody>
                  <a:tcPr marL="68581" marR="68581" marT="34296" marB="34296"/>
                </a:tc>
                <a:extLst>
                  <a:ext uri="{0D108BD9-81ED-4DB2-BD59-A6C34878D82A}">
                    <a16:rowId xmlns:a16="http://schemas.microsoft.com/office/drawing/2014/main" val="10008"/>
                  </a:ext>
                </a:extLst>
              </a:tr>
              <a:tr h="497273">
                <a:tc>
                  <a:txBody>
                    <a:bodyPr/>
                    <a:lstStyle/>
                    <a:p>
                      <a:r>
                        <a:rPr lang="en-US" sz="1400" dirty="0"/>
                        <a:t>9</a:t>
                      </a:r>
                    </a:p>
                  </a:txBody>
                  <a:tcPr marL="68581" marR="68581"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Biomedical Ethics (Lesson of the day)</a:t>
                      </a:r>
                    </a:p>
                  </a:txBody>
                  <a:tcPr marL="68581" marR="68581"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33</a:t>
                      </a:r>
                    </a:p>
                  </a:txBody>
                  <a:tcPr marL="68581" marR="68581" marT="34296" marB="34296"/>
                </a:tc>
                <a:extLst>
                  <a:ext uri="{0D108BD9-81ED-4DB2-BD59-A6C34878D82A}">
                    <a16:rowId xmlns:a16="http://schemas.microsoft.com/office/drawing/2014/main" val="10009"/>
                  </a:ext>
                </a:extLst>
              </a:tr>
              <a:tr h="357986">
                <a:tc>
                  <a:txBody>
                    <a:bodyPr/>
                    <a:lstStyle/>
                    <a:p>
                      <a:r>
                        <a:rPr lang="en-US" sz="1400" dirty="0"/>
                        <a:t>10</a:t>
                      </a:r>
                    </a:p>
                  </a:txBody>
                  <a:tcPr marL="68581" marR="68581"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Suggested research article </a:t>
                      </a:r>
                    </a:p>
                  </a:txBody>
                  <a:tcPr marL="68581" marR="68581" marT="34296" marB="34296"/>
                </a:tc>
                <a:tc>
                  <a:txBody>
                    <a:bodyPr/>
                    <a:lstStyle/>
                    <a:p>
                      <a:r>
                        <a:rPr lang="en-US" sz="1400" dirty="0"/>
                        <a:t>34</a:t>
                      </a:r>
                    </a:p>
                  </a:txBody>
                  <a:tcPr marL="68581" marR="68581" marT="34296" marB="34296"/>
                </a:tc>
                <a:extLst>
                  <a:ext uri="{0D108BD9-81ED-4DB2-BD59-A6C34878D82A}">
                    <a16:rowId xmlns:a16="http://schemas.microsoft.com/office/drawing/2014/main" val="10010"/>
                  </a:ext>
                </a:extLst>
              </a:tr>
              <a:tr h="357986">
                <a:tc>
                  <a:txBody>
                    <a:bodyPr/>
                    <a:lstStyle/>
                    <a:p>
                      <a:r>
                        <a:rPr lang="en-US" sz="1400" dirty="0"/>
                        <a:t>11</a:t>
                      </a:r>
                    </a:p>
                  </a:txBody>
                  <a:tcPr marL="68581" marR="68581"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Promoting IT and Research culture (Digital library)</a:t>
                      </a:r>
                    </a:p>
                  </a:txBody>
                  <a:tcPr marL="68581" marR="68581" marT="34296" marB="34296"/>
                </a:tc>
                <a:tc>
                  <a:txBody>
                    <a:bodyPr/>
                    <a:lstStyle/>
                    <a:p>
                      <a:r>
                        <a:rPr lang="en-US" sz="1400" dirty="0"/>
                        <a:t>31,32</a:t>
                      </a:r>
                    </a:p>
                  </a:txBody>
                  <a:tcPr marL="68581" marR="68581" marT="34296" marB="34296"/>
                </a:tc>
                <a:extLst>
                  <a:ext uri="{0D108BD9-81ED-4DB2-BD59-A6C34878D82A}">
                    <a16:rowId xmlns:a16="http://schemas.microsoft.com/office/drawing/2014/main" val="10011"/>
                  </a:ext>
                </a:extLst>
              </a:tr>
              <a:tr h="357986">
                <a:tc>
                  <a:txBody>
                    <a:bodyPr/>
                    <a:lstStyle/>
                    <a:p>
                      <a:r>
                        <a:rPr lang="en-US" sz="1400" dirty="0"/>
                        <a:t>12</a:t>
                      </a:r>
                    </a:p>
                  </a:txBody>
                  <a:tcPr marL="68581" marR="68581"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References of this lecture</a:t>
                      </a:r>
                    </a:p>
                  </a:txBody>
                  <a:tcPr marL="68581" marR="68581" marT="34296" marB="34296"/>
                </a:tc>
                <a:tc>
                  <a:txBody>
                    <a:bodyPr/>
                    <a:lstStyle/>
                    <a:p>
                      <a:r>
                        <a:rPr lang="en-US" sz="1400"/>
                        <a:t>3</a:t>
                      </a:r>
                      <a:r>
                        <a:rPr lang="en-US" sz="1400" dirty="0"/>
                        <a:t>5</a:t>
                      </a:r>
                    </a:p>
                  </a:txBody>
                  <a:tcPr marL="68581" marR="68581" marT="34296" marB="34296"/>
                </a:tc>
                <a:extLst>
                  <a:ext uri="{0D108BD9-81ED-4DB2-BD59-A6C34878D82A}">
                    <a16:rowId xmlns:a16="http://schemas.microsoft.com/office/drawing/2014/main" val="10012"/>
                  </a:ext>
                </a:extLst>
              </a:tr>
              <a:tr h="357986">
                <a:tc>
                  <a:txBody>
                    <a:bodyPr/>
                    <a:lstStyle/>
                    <a:p>
                      <a:endParaRPr lang="en-US" sz="1400" dirty="0"/>
                    </a:p>
                  </a:txBody>
                  <a:tcPr marL="68581" marR="68581" marT="34296" marB="3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L="68581" marR="68581" marT="34296" marB="34296"/>
                </a:tc>
                <a:tc>
                  <a:txBody>
                    <a:bodyPr/>
                    <a:lstStyle/>
                    <a:p>
                      <a:endParaRPr lang="en-US" sz="1400" dirty="0"/>
                    </a:p>
                  </a:txBody>
                  <a:tcPr marL="68581" marR="68581" marT="34296" marB="34296"/>
                </a:tc>
                <a:extLst>
                  <a:ext uri="{0D108BD9-81ED-4DB2-BD59-A6C34878D82A}">
                    <a16:rowId xmlns:a16="http://schemas.microsoft.com/office/drawing/2014/main" val="10013"/>
                  </a:ext>
                </a:extLst>
              </a:tr>
            </a:tbl>
          </a:graphicData>
        </a:graphic>
      </p:graphicFrame>
      <p:pic>
        <p:nvPicPr>
          <p:cNvPr id="19521" name="Content Placeholder 5"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45DDCFA-92E2-044B-574C-021A0762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80988" y="5800725"/>
            <a:ext cx="9509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2" name="Slide Number Placeholder 1">
            <a:extLst>
              <a:ext uri="{FF2B5EF4-FFF2-40B4-BE49-F238E27FC236}">
                <a16:creationId xmlns:a16="http://schemas.microsoft.com/office/drawing/2014/main" id="{FAD50826-C91C-59AD-BB7D-11A8B433CA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9035093-6F1A-E841-B70F-A9F35A05DA18}" type="slidenum">
              <a:rPr lang="en-US" altLang="en-US" sz="1200" smtClean="0">
                <a:solidFill>
                  <a:srgbClr val="898989"/>
                </a:solidFill>
              </a:rPr>
              <a:pPr>
                <a:lnSpc>
                  <a:spcPct val="100000"/>
                </a:lnSpc>
                <a:spcBef>
                  <a:spcPct val="0"/>
                </a:spcBef>
                <a:buFontTx/>
                <a:buNone/>
              </a:pPr>
              <a:t>3</a:t>
            </a:fld>
            <a:endParaRPr lang="en-US"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5197C78-2C0E-FE99-A198-0AB54CC61F96}"/>
              </a:ext>
            </a:extLst>
          </p:cNvPr>
          <p:cNvSpPr>
            <a:spLocks noGrp="1" noChangeArrowheads="1"/>
          </p:cNvSpPr>
          <p:nvPr>
            <p:ph type="title"/>
          </p:nvPr>
        </p:nvSpPr>
        <p:spPr/>
        <p:txBody>
          <a:bodyPr/>
          <a:lstStyle/>
          <a:p>
            <a:r>
              <a:rPr lang="en-US" altLang="en-PK">
                <a:solidFill>
                  <a:srgbClr val="FF0066"/>
                </a:solidFill>
              </a:rPr>
              <a:t>Phases of deglutition</a:t>
            </a:r>
          </a:p>
        </p:txBody>
      </p:sp>
      <p:sp>
        <p:nvSpPr>
          <p:cNvPr id="31747" name="Content Placeholder 2">
            <a:extLst>
              <a:ext uri="{FF2B5EF4-FFF2-40B4-BE49-F238E27FC236}">
                <a16:creationId xmlns:a16="http://schemas.microsoft.com/office/drawing/2014/main" id="{CDA03815-5C33-173D-8864-C8D66B42A8C0}"/>
              </a:ext>
            </a:extLst>
          </p:cNvPr>
          <p:cNvSpPr>
            <a:spLocks noGrp="1" noChangeArrowheads="1"/>
          </p:cNvSpPr>
          <p:nvPr>
            <p:ph idx="1"/>
          </p:nvPr>
        </p:nvSpPr>
        <p:spPr/>
        <p:txBody>
          <a:bodyPr/>
          <a:lstStyle/>
          <a:p>
            <a:pPr marL="971550" lvl="1" indent="-514350">
              <a:buFont typeface="Calibri Light" panose="020F0302020204030204" pitchFamily="34" charset="0"/>
              <a:buAutoNum type="romanLcPeriod"/>
            </a:pPr>
            <a:r>
              <a:rPr lang="en-US" altLang="en-US" sz="4000" b="1">
                <a:latin typeface="Verdana" panose="020B0604030504040204" pitchFamily="34" charset="0"/>
              </a:rPr>
              <a:t>Oral</a:t>
            </a:r>
            <a:r>
              <a:rPr lang="en-US" altLang="en-US" sz="4000">
                <a:latin typeface="Verdana" panose="020B0604030504040204" pitchFamily="34" charset="0"/>
              </a:rPr>
              <a:t>, </a:t>
            </a:r>
            <a:r>
              <a:rPr lang="en-US" altLang="en-US" sz="2800">
                <a:latin typeface="Verdana" panose="020B0604030504040204" pitchFamily="34" charset="0"/>
              </a:rPr>
              <a:t>(voluntary)</a:t>
            </a:r>
            <a:endParaRPr lang="en-US" altLang="en-US" sz="4000">
              <a:latin typeface="Verdana" panose="020B0604030504040204" pitchFamily="34" charset="0"/>
            </a:endParaRPr>
          </a:p>
          <a:p>
            <a:pPr marL="971550" lvl="1" indent="-514350">
              <a:buFont typeface="Calibri Light" panose="020F0302020204030204" pitchFamily="34" charset="0"/>
              <a:buAutoNum type="romanLcPeriod"/>
            </a:pPr>
            <a:r>
              <a:rPr lang="en-US" altLang="en-US" sz="4000" b="1">
                <a:latin typeface="Verdana" panose="020B0604030504040204" pitchFamily="34" charset="0"/>
              </a:rPr>
              <a:t>Pharyngeal</a:t>
            </a:r>
            <a:r>
              <a:rPr lang="en-US" altLang="en-US" sz="2800">
                <a:solidFill>
                  <a:srgbClr val="000000"/>
                </a:solidFill>
                <a:latin typeface="Verdana" panose="020B0604030504040204" pitchFamily="34" charset="0"/>
              </a:rPr>
              <a:t> (involuntary)</a:t>
            </a:r>
            <a:endParaRPr lang="en-US" altLang="en-US" sz="4000" b="1">
              <a:latin typeface="Verdana" panose="020B0604030504040204" pitchFamily="34" charset="0"/>
            </a:endParaRPr>
          </a:p>
          <a:p>
            <a:pPr marL="971550" lvl="1" indent="-514350">
              <a:buFont typeface="Calibri Light" panose="020F0302020204030204" pitchFamily="34" charset="0"/>
              <a:buAutoNum type="romanLcPeriod"/>
            </a:pPr>
            <a:r>
              <a:rPr lang="en-US" altLang="en-US" sz="4000" b="1">
                <a:latin typeface="Verdana" panose="020B0604030504040204" pitchFamily="34" charset="0"/>
              </a:rPr>
              <a:t>Esophageal</a:t>
            </a:r>
            <a:r>
              <a:rPr lang="en-US" altLang="en-US" sz="4000">
                <a:latin typeface="Verdana" panose="020B0604030504040204" pitchFamily="34" charset="0"/>
              </a:rPr>
              <a:t> </a:t>
            </a:r>
            <a:r>
              <a:rPr lang="en-US" altLang="en-US" sz="2800">
                <a:latin typeface="Verdana" panose="020B0604030504040204" pitchFamily="34" charset="0"/>
              </a:rPr>
              <a:t>(involuntary</a:t>
            </a:r>
            <a:r>
              <a:rPr lang="en-US" altLang="en-US" sz="4000">
                <a:latin typeface="Verdana" panose="020B0604030504040204" pitchFamily="34" charset="0"/>
              </a:rPr>
              <a:t>)</a:t>
            </a:r>
          </a:p>
          <a:p>
            <a:endParaRPr lang="en-US" altLang="en-PK"/>
          </a:p>
        </p:txBody>
      </p:sp>
      <p:sp>
        <p:nvSpPr>
          <p:cNvPr id="7" name="Footer Placeholder 6">
            <a:extLst>
              <a:ext uri="{FF2B5EF4-FFF2-40B4-BE49-F238E27FC236}">
                <a16:creationId xmlns:a16="http://schemas.microsoft.com/office/drawing/2014/main" id="{6BBF0EF0-E2E8-6A4D-5FD4-4B670925CF36}"/>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1749" name="Slide Number Placeholder 7">
            <a:extLst>
              <a:ext uri="{FF2B5EF4-FFF2-40B4-BE49-F238E27FC236}">
                <a16:creationId xmlns:a16="http://schemas.microsoft.com/office/drawing/2014/main" id="{3074233A-5AA1-FAF0-CFA2-A4F287B3CE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D87DC3-1674-0241-8C22-2E4719501D9C}" type="slidenum">
              <a:rPr lang="en-US" altLang="en-US" smtClean="0">
                <a:solidFill>
                  <a:srgbClr val="898989"/>
                </a:solidFill>
              </a:rPr>
              <a:pPr/>
              <a:t>30</a:t>
            </a:fld>
            <a:endParaRPr lang="en-US" altLang="en-US">
              <a:solidFill>
                <a:srgbClr val="898989"/>
              </a:solidFill>
            </a:endParaRPr>
          </a:p>
        </p:txBody>
      </p:sp>
      <p:pic>
        <p:nvPicPr>
          <p:cNvPr id="3175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7EA4755-1F0B-09D8-B897-ECF7CDCCD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5DCA49F2-C4B3-98B3-1E5F-0A40BB6AE23D}"/>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AFC7-9E24-25FE-B809-B6BE837D7CFD}"/>
              </a:ext>
            </a:extLst>
          </p:cNvPr>
          <p:cNvSpPr>
            <a:spLocks noGrp="1"/>
          </p:cNvSpPr>
          <p:nvPr>
            <p:ph type="title"/>
          </p:nvPr>
        </p:nvSpPr>
        <p:spPr/>
        <p:txBody>
          <a:bodyPr/>
          <a:lstStyle/>
          <a:p>
            <a:pPr>
              <a:defRPr/>
            </a:pPr>
            <a:r>
              <a:rPr lang="en-US" altLang="en-US" b="1" dirty="0">
                <a:latin typeface="+mn-lt"/>
              </a:rPr>
              <a:t>1. Oral phase</a:t>
            </a:r>
            <a:endParaRPr lang="en-US" dirty="0">
              <a:latin typeface="+mn-lt"/>
            </a:endParaRPr>
          </a:p>
        </p:txBody>
      </p:sp>
      <p:sp>
        <p:nvSpPr>
          <p:cNvPr id="3" name="Content Placeholder 2">
            <a:extLst>
              <a:ext uri="{FF2B5EF4-FFF2-40B4-BE49-F238E27FC236}">
                <a16:creationId xmlns:a16="http://schemas.microsoft.com/office/drawing/2014/main" id="{BC7E8FF8-4577-E918-1CC9-2A7C22EC9E1D}"/>
              </a:ext>
            </a:extLst>
          </p:cNvPr>
          <p:cNvSpPr>
            <a:spLocks noGrp="1"/>
          </p:cNvSpPr>
          <p:nvPr>
            <p:ph idx="1"/>
          </p:nvPr>
        </p:nvSpPr>
        <p:spPr/>
        <p:txBody>
          <a:bodyPr>
            <a:normAutofit/>
          </a:bodyPr>
          <a:lstStyle/>
          <a:p>
            <a:pPr marL="1028700" lvl="1" indent="-571500">
              <a:buSzPct val="90000"/>
              <a:buFont typeface="+mj-lt"/>
              <a:buAutoNum type="romanLcPeriod"/>
              <a:defRPr/>
            </a:pPr>
            <a:r>
              <a:rPr lang="en-US" altLang="en-US" sz="3200" dirty="0"/>
              <a:t>swallow time from oral cavity to stomach is not more than 20 Total  seconds</a:t>
            </a:r>
          </a:p>
          <a:p>
            <a:pPr marL="514350" indent="-514350">
              <a:buFont typeface="+mj-lt"/>
              <a:buAutoNum type="romanLcPeriod"/>
              <a:defRPr/>
            </a:pPr>
            <a:endParaRPr lang="en-US" altLang="en-US" sz="3200" dirty="0"/>
          </a:p>
          <a:p>
            <a:pPr marL="971550" lvl="1" indent="-514350">
              <a:buSzPct val="90000"/>
              <a:buFont typeface="+mj-lt"/>
              <a:buAutoNum type="romanLcPeriod"/>
              <a:defRPr/>
            </a:pPr>
            <a:r>
              <a:rPr lang="en-US" altLang="en-US" sz="3200" dirty="0"/>
              <a:t>This phase requires intact dentition and is negatively affected by poor salivary gland function (lubrication), surgical defects, and neurological disorders</a:t>
            </a:r>
            <a:endParaRPr lang="en-US" sz="3200" dirty="0"/>
          </a:p>
        </p:txBody>
      </p:sp>
      <p:sp>
        <p:nvSpPr>
          <p:cNvPr id="7" name="Footer Placeholder 6">
            <a:extLst>
              <a:ext uri="{FF2B5EF4-FFF2-40B4-BE49-F238E27FC236}">
                <a16:creationId xmlns:a16="http://schemas.microsoft.com/office/drawing/2014/main" id="{3906D017-C65A-5999-8585-7454DD22E4A4}"/>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2773" name="Slide Number Placeholder 7">
            <a:extLst>
              <a:ext uri="{FF2B5EF4-FFF2-40B4-BE49-F238E27FC236}">
                <a16:creationId xmlns:a16="http://schemas.microsoft.com/office/drawing/2014/main" id="{3E5AD298-D9A0-F4CF-4D6E-7FEDD58906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DF9CF7-9035-B54D-9C4B-687C5A36554D}" type="slidenum">
              <a:rPr lang="en-US" altLang="en-US" smtClean="0">
                <a:solidFill>
                  <a:srgbClr val="898989"/>
                </a:solidFill>
              </a:rPr>
              <a:pPr/>
              <a:t>31</a:t>
            </a:fld>
            <a:endParaRPr lang="en-US" altLang="en-US">
              <a:solidFill>
                <a:srgbClr val="898989"/>
              </a:solidFill>
            </a:endParaRPr>
          </a:p>
        </p:txBody>
      </p:sp>
      <p:pic>
        <p:nvPicPr>
          <p:cNvPr id="3277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1A2C1D01-266B-5A22-DAF3-49196CADC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6B97277-DC4A-CCF6-6FCF-4797F1BDFA64}"/>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3F56ED34-6085-3F7B-A13B-5DD1D69354F9}"/>
              </a:ext>
            </a:extLst>
          </p:cNvPr>
          <p:cNvSpPr>
            <a:spLocks noGrp="1" noChangeArrowheads="1"/>
          </p:cNvSpPr>
          <p:nvPr>
            <p:ph idx="4294967295"/>
          </p:nvPr>
        </p:nvSpPr>
        <p:spPr>
          <a:xfrm>
            <a:off x="762000" y="1016000"/>
            <a:ext cx="10515600" cy="5468938"/>
          </a:xfrm>
        </p:spPr>
        <p:txBody>
          <a:bodyPr/>
          <a:lstStyle/>
          <a:p>
            <a:pPr marL="571500" indent="-571500">
              <a:buSzPct val="90000"/>
              <a:buFont typeface="Calibri Light" panose="020F0302020204030204" pitchFamily="34" charset="0"/>
              <a:buAutoNum type="romanLcPeriod"/>
            </a:pPr>
            <a:r>
              <a:rPr lang="en-US" altLang="en-US" sz="3200">
                <a:latin typeface="Verdana" panose="020B0604030504040204" pitchFamily="34" charset="0"/>
              </a:rPr>
              <a:t>The process begins with contractions of the tongue and striated muscles of mastication. </a:t>
            </a:r>
          </a:p>
          <a:p>
            <a:pPr marL="571500" indent="-571500">
              <a:buSzPct val="90000"/>
              <a:buFont typeface="Calibri Light" panose="020F0302020204030204" pitchFamily="34" charset="0"/>
              <a:buAutoNum type="romanLcPeriod"/>
            </a:pPr>
            <a:r>
              <a:rPr lang="en-US" altLang="en-US" sz="3200">
                <a:latin typeface="Verdana" panose="020B0604030504040204" pitchFamily="34" charset="0"/>
              </a:rPr>
              <a:t>In the oral phase, a formed bolus is positioned in the middle of the tongue.  The bolus is then pressed firmly against the tonsillar pillars, triggering the pharyngeal phase.  </a:t>
            </a:r>
          </a:p>
          <a:p>
            <a:pPr marL="571500" indent="-571500">
              <a:buSzPct val="90000"/>
              <a:buFont typeface="Calibri Light" panose="020F0302020204030204" pitchFamily="34" charset="0"/>
              <a:buAutoNum type="romanLcPeriod"/>
            </a:pPr>
            <a:r>
              <a:rPr lang="en-US" altLang="en-US" sz="3200">
                <a:latin typeface="Verdana" panose="020B0604030504040204" pitchFamily="34" charset="0"/>
              </a:rPr>
              <a:t>The cerebellum controls output for the motor nuclei of cranial nerves V (trigeminal), VII (facial), and XII (hypoglossal</a:t>
            </a:r>
            <a:endParaRPr lang="en-US" altLang="en-PK" sz="3200"/>
          </a:p>
        </p:txBody>
      </p:sp>
      <p:sp>
        <p:nvSpPr>
          <p:cNvPr id="2" name="Footer Placeholder 1">
            <a:extLst>
              <a:ext uri="{FF2B5EF4-FFF2-40B4-BE49-F238E27FC236}">
                <a16:creationId xmlns:a16="http://schemas.microsoft.com/office/drawing/2014/main" id="{CA506CCE-0C64-9089-B37A-71761DA9EEC4}"/>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3796" name="Slide Number Placeholder 6">
            <a:extLst>
              <a:ext uri="{FF2B5EF4-FFF2-40B4-BE49-F238E27FC236}">
                <a16:creationId xmlns:a16="http://schemas.microsoft.com/office/drawing/2014/main" id="{F03E788F-FC7F-C69F-BC91-BF1A39C303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3BFE68-1DEE-E247-BB68-B02C7A588E15}" type="slidenum">
              <a:rPr lang="en-US" altLang="en-US" smtClean="0">
                <a:solidFill>
                  <a:srgbClr val="898989"/>
                </a:solidFill>
              </a:rPr>
              <a:pPr/>
              <a:t>32</a:t>
            </a:fld>
            <a:endParaRPr lang="en-US" altLang="en-US">
              <a:solidFill>
                <a:srgbClr val="898989"/>
              </a:solidFill>
            </a:endParaRPr>
          </a:p>
        </p:txBody>
      </p:sp>
      <p:pic>
        <p:nvPicPr>
          <p:cNvPr id="3379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DA93EC7-68F7-D2CD-3304-5C559E96C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8C5FEB8A-E26C-28A7-33D0-A975994DB408}"/>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5D5A8FDA-8715-3A07-51EA-447796E4FC65}"/>
              </a:ext>
            </a:extLst>
          </p:cNvPr>
          <p:cNvSpPr>
            <a:spLocks noGrp="1" noChangeArrowheads="1"/>
          </p:cNvSpPr>
          <p:nvPr>
            <p:ph idx="4294967295"/>
          </p:nvPr>
        </p:nvSpPr>
        <p:spPr>
          <a:xfrm>
            <a:off x="0" y="1825625"/>
            <a:ext cx="10955338" cy="4351338"/>
          </a:xfrm>
        </p:spPr>
        <p:txBody>
          <a:bodyPr/>
          <a:lstStyle/>
          <a:p>
            <a:pPr marL="971550" lvl="1" indent="-514350">
              <a:buSzPct val="90000"/>
              <a:buFont typeface="Calibri Light" panose="020F0302020204030204" pitchFamily="34" charset="0"/>
              <a:buAutoNum type="romanLcPeriod"/>
            </a:pPr>
            <a:r>
              <a:rPr lang="en-US" altLang="en-US" sz="3200" u="sng">
                <a:latin typeface="Verdana" panose="020B0604030504040204" pitchFamily="34" charset="0"/>
              </a:rPr>
              <a:t>The oral preparatory </a:t>
            </a:r>
            <a:r>
              <a:rPr lang="en-US" altLang="en-US" sz="3200">
                <a:solidFill>
                  <a:srgbClr val="000099"/>
                </a:solidFill>
                <a:latin typeface="Verdana" panose="020B0604030504040204" pitchFamily="34" charset="0"/>
              </a:rPr>
              <a:t>phase refers to processing of the bolus to render it swallowable.</a:t>
            </a:r>
          </a:p>
          <a:p>
            <a:pPr marL="971550" lvl="1" indent="-514350">
              <a:buSzPct val="90000"/>
              <a:buFont typeface="Calibri Light" panose="020F0302020204030204" pitchFamily="34" charset="0"/>
              <a:buAutoNum type="romanLcPeriod"/>
            </a:pPr>
            <a:r>
              <a:rPr lang="en-US" altLang="en-US" sz="3200" u="sng">
                <a:solidFill>
                  <a:srgbClr val="FF0066"/>
                </a:solidFill>
                <a:latin typeface="Verdana" panose="020B0604030504040204" pitchFamily="34" charset="0"/>
              </a:rPr>
              <a:t>The oral propulsive </a:t>
            </a:r>
            <a:r>
              <a:rPr lang="en-US" altLang="en-US" sz="3200">
                <a:solidFill>
                  <a:srgbClr val="FF0066"/>
                </a:solidFill>
                <a:latin typeface="Verdana" panose="020B0604030504040204" pitchFamily="34" charset="0"/>
              </a:rPr>
              <a:t>phase refers to the propelling of food from the oral cavity into the oropharynx</a:t>
            </a:r>
            <a:r>
              <a:rPr lang="en-US" altLang="en-US">
                <a:solidFill>
                  <a:srgbClr val="FF0066"/>
                </a:solidFill>
              </a:rPr>
              <a:t>.</a:t>
            </a:r>
            <a:endParaRPr lang="en-US" altLang="en-PK" sz="2800"/>
          </a:p>
        </p:txBody>
      </p:sp>
      <p:sp>
        <p:nvSpPr>
          <p:cNvPr id="2" name="Footer Placeholder 1">
            <a:extLst>
              <a:ext uri="{FF2B5EF4-FFF2-40B4-BE49-F238E27FC236}">
                <a16:creationId xmlns:a16="http://schemas.microsoft.com/office/drawing/2014/main" id="{EC48BC21-8EF2-4032-CEB3-7945E286A9A1}"/>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4820" name="Slide Number Placeholder 6">
            <a:extLst>
              <a:ext uri="{FF2B5EF4-FFF2-40B4-BE49-F238E27FC236}">
                <a16:creationId xmlns:a16="http://schemas.microsoft.com/office/drawing/2014/main" id="{804A5258-8EFA-AEE0-99B0-469BC4F352A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D6B482-4B54-924D-8A60-C8FBA00FCFD5}" type="slidenum">
              <a:rPr lang="en-US" altLang="en-US" smtClean="0">
                <a:solidFill>
                  <a:srgbClr val="898989"/>
                </a:solidFill>
              </a:rPr>
              <a:pPr/>
              <a:t>33</a:t>
            </a:fld>
            <a:endParaRPr lang="en-US" altLang="en-US">
              <a:solidFill>
                <a:srgbClr val="898989"/>
              </a:solidFill>
            </a:endParaRPr>
          </a:p>
        </p:txBody>
      </p:sp>
      <p:pic>
        <p:nvPicPr>
          <p:cNvPr id="34821"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DC85616-05F6-DC05-C490-FEB8714B3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8EAC6E01-AF46-4956-5CC6-D07739F35034}"/>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08C9A-07AC-DECB-4440-640566D206B0}"/>
              </a:ext>
            </a:extLst>
          </p:cNvPr>
          <p:cNvSpPr>
            <a:spLocks noGrp="1"/>
          </p:cNvSpPr>
          <p:nvPr>
            <p:ph idx="4294967295"/>
          </p:nvPr>
        </p:nvSpPr>
        <p:spPr>
          <a:xfrm>
            <a:off x="998538" y="1135063"/>
            <a:ext cx="9974262" cy="5313362"/>
          </a:xfrm>
        </p:spPr>
        <p:txBody>
          <a:bodyPr>
            <a:normAutofit/>
          </a:bodyPr>
          <a:lstStyle/>
          <a:p>
            <a:pPr marL="514350" indent="-514350">
              <a:buSzPct val="90000"/>
              <a:buFont typeface="+mj-lt"/>
              <a:buAutoNum type="romanLcPeriod"/>
              <a:defRPr/>
            </a:pPr>
            <a:r>
              <a:rPr lang="en-US" altLang="en-US" sz="3200" dirty="0"/>
              <a:t>The oral phase is affected by surgical defects resulting in weakness of the tongue or neurologic disability.  These deficits can lead to leakage of oral contents before or after the swallow, resulting in leakage into the airway.</a:t>
            </a:r>
          </a:p>
          <a:p>
            <a:pPr marL="514350" indent="-514350">
              <a:buSzPct val="90000"/>
              <a:buFont typeface="+mj-lt"/>
              <a:buAutoNum type="romanLcPeriod"/>
              <a:defRPr/>
            </a:pPr>
            <a:r>
              <a:rPr lang="en-US" altLang="en-US" sz="3200" dirty="0"/>
              <a:t>Common symptoms of Oral Phase:</a:t>
            </a:r>
          </a:p>
          <a:p>
            <a:pPr marL="971550" lvl="1" indent="-514350">
              <a:buSzPct val="80000"/>
              <a:buFont typeface="+mj-lt"/>
              <a:buAutoNum type="romanLcPeriod"/>
              <a:defRPr/>
            </a:pPr>
            <a:r>
              <a:rPr lang="en-US" altLang="en-US" sz="3200" dirty="0"/>
              <a:t>Drooling</a:t>
            </a:r>
          </a:p>
          <a:p>
            <a:pPr marL="971550" lvl="1" indent="-514350">
              <a:buSzPct val="80000"/>
              <a:buFont typeface="+mj-lt"/>
              <a:buAutoNum type="romanLcPeriod"/>
              <a:defRPr/>
            </a:pPr>
            <a:r>
              <a:rPr lang="en-US" altLang="en-US" sz="3200" dirty="0"/>
              <a:t>Oral retention</a:t>
            </a:r>
          </a:p>
          <a:p>
            <a:pPr marL="971550" lvl="1" indent="-514350">
              <a:buSzPct val="80000"/>
              <a:buFont typeface="+mj-lt"/>
              <a:buAutoNum type="romanLcPeriod"/>
              <a:defRPr/>
            </a:pPr>
            <a:r>
              <a:rPr lang="en-US" altLang="en-US" sz="3200" dirty="0"/>
              <a:t>Difficulty in Chewing or inadequately     chewed food</a:t>
            </a:r>
          </a:p>
          <a:p>
            <a:pPr marL="571500" indent="-571500">
              <a:buFont typeface="+mj-lt"/>
              <a:buAutoNum type="romanLcPeriod"/>
              <a:defRPr/>
            </a:pPr>
            <a:endParaRPr lang="en-US" sz="3600" dirty="0"/>
          </a:p>
        </p:txBody>
      </p:sp>
      <p:sp>
        <p:nvSpPr>
          <p:cNvPr id="2" name="Footer Placeholder 1">
            <a:extLst>
              <a:ext uri="{FF2B5EF4-FFF2-40B4-BE49-F238E27FC236}">
                <a16:creationId xmlns:a16="http://schemas.microsoft.com/office/drawing/2014/main" id="{37973419-5FFB-3E52-3261-A94E531520FC}"/>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5844" name="Slide Number Placeholder 6">
            <a:extLst>
              <a:ext uri="{FF2B5EF4-FFF2-40B4-BE49-F238E27FC236}">
                <a16:creationId xmlns:a16="http://schemas.microsoft.com/office/drawing/2014/main" id="{D7E6165B-167F-1D1D-A86E-05B00EF59B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7A259D-733D-B94C-A1C5-5F49BC8AA1B3}" type="slidenum">
              <a:rPr lang="en-US" altLang="en-US" smtClean="0">
                <a:solidFill>
                  <a:srgbClr val="898989"/>
                </a:solidFill>
              </a:rPr>
              <a:pPr/>
              <a:t>34</a:t>
            </a:fld>
            <a:endParaRPr lang="en-US" altLang="en-US">
              <a:solidFill>
                <a:srgbClr val="898989"/>
              </a:solidFill>
            </a:endParaRPr>
          </a:p>
        </p:txBody>
      </p:sp>
      <p:pic>
        <p:nvPicPr>
          <p:cNvPr id="3584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AA031E86-0874-279F-6458-3E69C46E9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83AE1635-5A23-2DBD-E22B-9DA2D56729DE}"/>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25B1-4FE0-E899-9382-035DC0D1EE07}"/>
              </a:ext>
            </a:extLst>
          </p:cNvPr>
          <p:cNvSpPr>
            <a:spLocks noGrp="1"/>
          </p:cNvSpPr>
          <p:nvPr>
            <p:ph type="title"/>
          </p:nvPr>
        </p:nvSpPr>
        <p:spPr/>
        <p:txBody>
          <a:bodyPr>
            <a:normAutofit/>
          </a:bodyPr>
          <a:lstStyle/>
          <a:p>
            <a:pPr>
              <a:defRPr/>
            </a:pPr>
            <a:r>
              <a:rPr lang="en-US" altLang="en-US" b="1" dirty="0">
                <a:latin typeface="+mn-lt"/>
              </a:rPr>
              <a:t>2. The pharyngeal phase of swallowing</a:t>
            </a:r>
            <a:endParaRPr lang="en-US" b="1" dirty="0">
              <a:latin typeface="+mn-lt"/>
            </a:endParaRPr>
          </a:p>
        </p:txBody>
      </p:sp>
      <p:sp>
        <p:nvSpPr>
          <p:cNvPr id="3" name="Content Placeholder 2">
            <a:extLst>
              <a:ext uri="{FF2B5EF4-FFF2-40B4-BE49-F238E27FC236}">
                <a16:creationId xmlns:a16="http://schemas.microsoft.com/office/drawing/2014/main" id="{4AD5D00C-8147-28F9-DCC7-F4605B83272D}"/>
              </a:ext>
            </a:extLst>
          </p:cNvPr>
          <p:cNvSpPr>
            <a:spLocks noGrp="1"/>
          </p:cNvSpPr>
          <p:nvPr>
            <p:ph idx="1"/>
          </p:nvPr>
        </p:nvSpPr>
        <p:spPr/>
        <p:txBody>
          <a:bodyPr/>
          <a:lstStyle/>
          <a:p>
            <a:pPr marL="571500" indent="-571500">
              <a:buFont typeface="+mj-lt"/>
              <a:buAutoNum type="arabicPeriod"/>
              <a:defRPr/>
            </a:pPr>
            <a:r>
              <a:rPr lang="en-US" altLang="en-US" dirty="0">
                <a:latin typeface="Verdana" panose="020B0604030504040204" pitchFamily="34" charset="0"/>
              </a:rPr>
              <a:t>is the shortest but is the most complex.</a:t>
            </a:r>
          </a:p>
          <a:p>
            <a:pPr marL="0" indent="0">
              <a:buFont typeface="Arial" panose="020B0604020202020204" pitchFamily="34" charset="0"/>
              <a:buNone/>
              <a:defRPr/>
            </a:pPr>
            <a:r>
              <a:rPr lang="en-US" altLang="en-US" dirty="0">
                <a:latin typeface="Verdana" panose="020B0604030504040204" pitchFamily="34" charset="0"/>
              </a:rPr>
              <a:t>	</a:t>
            </a:r>
          </a:p>
          <a:p>
            <a:pPr marL="0" indent="0">
              <a:buFont typeface="Arial" panose="020B0604020202020204" pitchFamily="34" charset="0"/>
              <a:buNone/>
              <a:defRPr/>
            </a:pPr>
            <a:r>
              <a:rPr lang="en-US" altLang="en-US" dirty="0">
                <a:latin typeface="Verdana" panose="020B0604030504040204" pitchFamily="34" charset="0"/>
              </a:rPr>
              <a:t>In this phase the soft palate elevates closing off the nasopharynx and preventing Nasopharyngeal regurgitation</a:t>
            </a:r>
            <a:endParaRPr lang="en-US" dirty="0"/>
          </a:p>
        </p:txBody>
      </p:sp>
      <p:sp>
        <p:nvSpPr>
          <p:cNvPr id="7" name="Footer Placeholder 6">
            <a:extLst>
              <a:ext uri="{FF2B5EF4-FFF2-40B4-BE49-F238E27FC236}">
                <a16:creationId xmlns:a16="http://schemas.microsoft.com/office/drawing/2014/main" id="{13E349F2-99A6-5237-F17F-317029C448D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6869" name="Slide Number Placeholder 7">
            <a:extLst>
              <a:ext uri="{FF2B5EF4-FFF2-40B4-BE49-F238E27FC236}">
                <a16:creationId xmlns:a16="http://schemas.microsoft.com/office/drawing/2014/main" id="{5DC39BD8-68D7-9CFC-0133-9BFC007518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EA024E-34B8-054E-9041-27CB7003386B}" type="slidenum">
              <a:rPr lang="en-US" altLang="en-US" smtClean="0">
                <a:solidFill>
                  <a:srgbClr val="898989"/>
                </a:solidFill>
              </a:rPr>
              <a:pPr/>
              <a:t>35</a:t>
            </a:fld>
            <a:endParaRPr lang="en-US" altLang="en-US">
              <a:solidFill>
                <a:srgbClr val="898989"/>
              </a:solidFill>
            </a:endParaRPr>
          </a:p>
        </p:txBody>
      </p:sp>
      <p:pic>
        <p:nvPicPr>
          <p:cNvPr id="3687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05A115C4-B149-B555-96FF-C86A962DD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977632DE-305E-2085-BD5D-3A95740A7A97}"/>
              </a:ext>
            </a:extLst>
          </p:cNvPr>
          <p:cNvSpPr/>
          <p:nvPr/>
        </p:nvSpPr>
        <p:spPr>
          <a:xfrm>
            <a:off x="9658350" y="365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4">
            <a:extLst>
              <a:ext uri="{FF2B5EF4-FFF2-40B4-BE49-F238E27FC236}">
                <a16:creationId xmlns:a16="http://schemas.microsoft.com/office/drawing/2014/main" id="{1A2CE30F-0253-F3CB-7376-781461EDFA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4738" y="325438"/>
            <a:ext cx="8526462" cy="5922962"/>
          </a:xfrm>
        </p:spPr>
      </p:pic>
      <p:sp>
        <p:nvSpPr>
          <p:cNvPr id="3" name="Footer Placeholder 2">
            <a:extLst>
              <a:ext uri="{FF2B5EF4-FFF2-40B4-BE49-F238E27FC236}">
                <a16:creationId xmlns:a16="http://schemas.microsoft.com/office/drawing/2014/main" id="{CF1F5913-AA04-A43F-AA91-3E2757773C87}"/>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7893" name="Slide Number Placeholder 3">
            <a:extLst>
              <a:ext uri="{FF2B5EF4-FFF2-40B4-BE49-F238E27FC236}">
                <a16:creationId xmlns:a16="http://schemas.microsoft.com/office/drawing/2014/main" id="{6B36BDF3-9C5A-6ACC-91EE-E3C1403F921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65858B-7C4B-9543-8324-7C8A2D6029B7}" type="slidenum">
              <a:rPr lang="en-US" altLang="en-US" smtClean="0">
                <a:solidFill>
                  <a:srgbClr val="898989"/>
                </a:solidFill>
              </a:rPr>
              <a:pPr/>
              <a:t>36</a:t>
            </a:fld>
            <a:endParaRPr lang="en-US" altLang="en-US">
              <a:solidFill>
                <a:srgbClr val="898989"/>
              </a:solidFill>
            </a:endParaRPr>
          </a:p>
        </p:txBody>
      </p:sp>
      <p:pic>
        <p:nvPicPr>
          <p:cNvPr id="3789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309CFE3-A827-16C4-D35C-FC5CBB69A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E7994506-3ECF-764D-26CF-1EEC91F7BA18}"/>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90A6E-45E5-02B7-C583-F467E1DCD44A}"/>
              </a:ext>
            </a:extLst>
          </p:cNvPr>
          <p:cNvSpPr>
            <a:spLocks noGrp="1"/>
          </p:cNvSpPr>
          <p:nvPr>
            <p:ph idx="4294967295"/>
          </p:nvPr>
        </p:nvSpPr>
        <p:spPr>
          <a:xfrm>
            <a:off x="998538" y="779463"/>
            <a:ext cx="10431462" cy="5959475"/>
          </a:xfrm>
        </p:spPr>
        <p:txBody>
          <a:bodyPr>
            <a:normAutofit/>
          </a:bodyPr>
          <a:lstStyle/>
          <a:p>
            <a:pPr marL="0" indent="0" algn="just">
              <a:buFont typeface="Arial" panose="020B0604020202020204" pitchFamily="34" charset="0"/>
              <a:buNone/>
              <a:defRPr/>
            </a:pPr>
            <a:r>
              <a:rPr lang="en-US" sz="3200" dirty="0"/>
              <a:t>2.  Palatopharyngeal folds on each side of pharynx are pulled medially which then make it possible for food to pass into posterior pharynx</a:t>
            </a:r>
          </a:p>
          <a:p>
            <a:pPr marL="0" indent="0" algn="just">
              <a:buFont typeface="Arial" panose="020B0604020202020204" pitchFamily="34" charset="0"/>
              <a:buNone/>
              <a:defRPr/>
            </a:pPr>
            <a:r>
              <a:rPr lang="en-US" sz="3200" dirty="0"/>
              <a:t>This stage lasts for less then one second, any large object is usually impeded too much to pass into the esophagus. </a:t>
            </a:r>
          </a:p>
          <a:p>
            <a:pPr marL="0" indent="0" algn="just">
              <a:buFont typeface="Arial" panose="020B0604020202020204" pitchFamily="34" charset="0"/>
              <a:buAutoNum type="arabicPeriod" startAt="3"/>
              <a:defRPr/>
            </a:pPr>
            <a:r>
              <a:rPr lang="en-US" sz="3200" dirty="0"/>
              <a:t> Vocal cords of the larynx are strongly approximated and the larynx is pulled upward and anteriorly by neck muscles.   these actions combined with ligaments that prevent upward movement of epiglottis, causes closure of larynx by epiglottis</a:t>
            </a:r>
          </a:p>
          <a:p>
            <a:pPr algn="just">
              <a:defRPr/>
            </a:pPr>
            <a:r>
              <a:rPr lang="en-US" sz="3200" b="1" dirty="0"/>
              <a:t>All these factors prevent passage of food into nose and trachea .</a:t>
            </a:r>
          </a:p>
          <a:p>
            <a:pPr marL="514350" indent="-514350" algn="just">
              <a:buFont typeface="Arial" panose="020B0604020202020204" pitchFamily="34" charset="0"/>
              <a:buAutoNum type="arabicPeriod" startAt="3"/>
              <a:defRPr/>
            </a:pPr>
            <a:endParaRPr lang="en-US" sz="3200" dirty="0"/>
          </a:p>
        </p:txBody>
      </p:sp>
      <p:sp>
        <p:nvSpPr>
          <p:cNvPr id="2" name="Footer Placeholder 1">
            <a:extLst>
              <a:ext uri="{FF2B5EF4-FFF2-40B4-BE49-F238E27FC236}">
                <a16:creationId xmlns:a16="http://schemas.microsoft.com/office/drawing/2014/main" id="{29AA6983-4CD1-5F02-EFA8-9C8873CCB76D}"/>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8916" name="Slide Number Placeholder 3">
            <a:extLst>
              <a:ext uri="{FF2B5EF4-FFF2-40B4-BE49-F238E27FC236}">
                <a16:creationId xmlns:a16="http://schemas.microsoft.com/office/drawing/2014/main" id="{7D9E1BFB-0621-27C0-1FA2-CBA760D389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8FC9EB8-765F-E647-8B45-50BED7B7F571}" type="slidenum">
              <a:rPr lang="en-US" altLang="en-US" smtClean="0">
                <a:solidFill>
                  <a:srgbClr val="898989"/>
                </a:solidFill>
              </a:rPr>
              <a:pPr/>
              <a:t>37</a:t>
            </a:fld>
            <a:endParaRPr lang="en-US" altLang="en-US">
              <a:solidFill>
                <a:srgbClr val="898989"/>
              </a:solidFill>
            </a:endParaRPr>
          </a:p>
        </p:txBody>
      </p:sp>
      <p:pic>
        <p:nvPicPr>
          <p:cNvPr id="3891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A993F3B-EB25-9617-73A6-5F7989117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FE4EA1BB-7719-F6A1-74F3-EE430C2B6F48}"/>
              </a:ext>
            </a:extLst>
          </p:cNvPr>
          <p:cNvSpPr/>
          <p:nvPr/>
        </p:nvSpPr>
        <p:spPr>
          <a:xfrm>
            <a:off x="8534400" y="5656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268F8DAD-AA13-03F0-92DF-F9981B1B21F7}"/>
              </a:ext>
            </a:extLst>
          </p:cNvPr>
          <p:cNvSpPr>
            <a:spLocks noGrp="1" noChangeArrowheads="1"/>
          </p:cNvSpPr>
          <p:nvPr>
            <p:ph idx="1"/>
          </p:nvPr>
        </p:nvSpPr>
        <p:spPr>
          <a:xfrm>
            <a:off x="838200" y="1439863"/>
            <a:ext cx="10515600" cy="5053012"/>
          </a:xfrm>
        </p:spPr>
        <p:txBody>
          <a:bodyPr/>
          <a:lstStyle/>
          <a:p>
            <a:pPr marL="0" indent="0">
              <a:buFont typeface="Arial" panose="020B0604020202020204" pitchFamily="34" charset="0"/>
              <a:buNone/>
            </a:pPr>
            <a:r>
              <a:rPr lang="en-US" altLang="en-PK" sz="3200"/>
              <a:t>4. The upward movement of larynx also pulls up and enlarges the opening to the esophagus ,at the same time upper esophagus sphincter relaxes. thus food moves easily from posterior pharynx to esophagus.</a:t>
            </a:r>
          </a:p>
          <a:p>
            <a:pPr marL="0" indent="0">
              <a:buFont typeface="Arial" panose="020B0604020202020204" pitchFamily="34" charset="0"/>
              <a:buNone/>
            </a:pPr>
            <a:r>
              <a:rPr lang="en-US" altLang="en-PK" sz="3200"/>
              <a:t>The upward movement of larynx also lifts glottis out of the main stream of food flow ,so that food mainly passes on each side of it </a:t>
            </a:r>
          </a:p>
          <a:p>
            <a:pPr marL="0" indent="0">
              <a:buFont typeface="Arial" panose="020B0604020202020204" pitchFamily="34" charset="0"/>
              <a:buNone/>
            </a:pPr>
            <a:r>
              <a:rPr lang="en-US" altLang="en-PK" sz="3200"/>
              <a:t>5. Once larynx is raised palatopharyngeal sphincter relaxes, the entire pharyngeal wall contracts which propels food by peristalsis into esophagus. </a:t>
            </a:r>
          </a:p>
        </p:txBody>
      </p:sp>
      <p:sp>
        <p:nvSpPr>
          <p:cNvPr id="2" name="Footer Placeholder 1">
            <a:extLst>
              <a:ext uri="{FF2B5EF4-FFF2-40B4-BE49-F238E27FC236}">
                <a16:creationId xmlns:a16="http://schemas.microsoft.com/office/drawing/2014/main" id="{D295A17F-6470-9372-2698-BC24640F6834}"/>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39940" name="Slide Number Placeholder 3">
            <a:extLst>
              <a:ext uri="{FF2B5EF4-FFF2-40B4-BE49-F238E27FC236}">
                <a16:creationId xmlns:a16="http://schemas.microsoft.com/office/drawing/2014/main" id="{51BBCE77-9DE5-1F27-BCC3-F0F9F86ABA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0C82C9-4C46-704D-A2CA-56336F364B8D}" type="slidenum">
              <a:rPr lang="en-US" altLang="en-US" smtClean="0">
                <a:solidFill>
                  <a:srgbClr val="898989"/>
                </a:solidFill>
              </a:rPr>
              <a:pPr/>
              <a:t>38</a:t>
            </a:fld>
            <a:endParaRPr lang="en-US" altLang="en-US">
              <a:solidFill>
                <a:srgbClr val="898989"/>
              </a:solidFill>
            </a:endParaRPr>
          </a:p>
        </p:txBody>
      </p:sp>
      <p:pic>
        <p:nvPicPr>
          <p:cNvPr id="39941"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A16600E-8BE9-C0F1-7C7B-25E4F9841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5526712E-F216-21B5-D2B0-1FAD2B27E151}"/>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2290AE3-9805-9F7B-5B22-6CA842D16831}"/>
              </a:ext>
            </a:extLst>
          </p:cNvPr>
          <p:cNvSpPr>
            <a:spLocks noGrp="1" noChangeArrowheads="1"/>
          </p:cNvSpPr>
          <p:nvPr>
            <p:ph type="title"/>
          </p:nvPr>
        </p:nvSpPr>
        <p:spPr/>
        <p:txBody>
          <a:bodyPr/>
          <a:lstStyle/>
          <a:p>
            <a:endParaRPr lang="en-PK" altLang="en-PK"/>
          </a:p>
        </p:txBody>
      </p:sp>
      <p:pic>
        <p:nvPicPr>
          <p:cNvPr id="40963" name="Picture 2" descr="http://www.nationalelfservice.net/cms/wp-content/uploads/2014/06/shutterstock_119184289.jpg">
            <a:extLst>
              <a:ext uri="{FF2B5EF4-FFF2-40B4-BE49-F238E27FC236}">
                <a16:creationId xmlns:a16="http://schemas.microsoft.com/office/drawing/2014/main" id="{A02ABE83-B407-4E4A-F535-548BE3263F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0650" y="1017588"/>
            <a:ext cx="9582150" cy="5159375"/>
          </a:xfrm>
        </p:spPr>
      </p:pic>
      <p:sp>
        <p:nvSpPr>
          <p:cNvPr id="3" name="Footer Placeholder 2">
            <a:extLst>
              <a:ext uri="{FF2B5EF4-FFF2-40B4-BE49-F238E27FC236}">
                <a16:creationId xmlns:a16="http://schemas.microsoft.com/office/drawing/2014/main" id="{F6588BA2-AE94-B038-F125-0154EE94A9C8}"/>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0965" name="Slide Number Placeholder 3">
            <a:extLst>
              <a:ext uri="{FF2B5EF4-FFF2-40B4-BE49-F238E27FC236}">
                <a16:creationId xmlns:a16="http://schemas.microsoft.com/office/drawing/2014/main" id="{18B43C49-60A9-78CD-3404-7B3D38CE02F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6805EA-1D7A-E94F-AE53-7C300AADA032}" type="slidenum">
              <a:rPr lang="en-US" altLang="en-US" smtClean="0">
                <a:solidFill>
                  <a:srgbClr val="898989"/>
                </a:solidFill>
              </a:rPr>
              <a:pPr/>
              <a:t>39</a:t>
            </a:fld>
            <a:endParaRPr lang="en-US" altLang="en-US">
              <a:solidFill>
                <a:srgbClr val="898989"/>
              </a:solidFill>
            </a:endParaRPr>
          </a:p>
        </p:txBody>
      </p:sp>
      <p:pic>
        <p:nvPicPr>
          <p:cNvPr id="4096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0DC8620D-4C5E-73E1-4FED-9FBE379B1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48D12C1C-3537-9D9B-A44E-D7D8069AC428}"/>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object 2">
            <a:extLst>
              <a:ext uri="{FF2B5EF4-FFF2-40B4-BE49-F238E27FC236}">
                <a16:creationId xmlns:a16="http://schemas.microsoft.com/office/drawing/2014/main" id="{9038980C-79B4-C241-66B4-61445C62C69A}"/>
              </a:ext>
            </a:extLst>
          </p:cNvPr>
          <p:cNvGrpSpPr>
            <a:grpSpLocks/>
          </p:cNvGrpSpPr>
          <p:nvPr/>
        </p:nvGrpSpPr>
        <p:grpSpPr bwMode="auto">
          <a:xfrm>
            <a:off x="1525588" y="1468438"/>
            <a:ext cx="4568825" cy="1101725"/>
            <a:chOff x="3047" y="815339"/>
            <a:chExt cx="6090285" cy="1469390"/>
          </a:xfrm>
        </p:grpSpPr>
        <p:sp>
          <p:nvSpPr>
            <p:cNvPr id="3" name="object 3">
              <a:extLst>
                <a:ext uri="{FF2B5EF4-FFF2-40B4-BE49-F238E27FC236}">
                  <a16:creationId xmlns:a16="http://schemas.microsoft.com/office/drawing/2014/main" id="{073D924F-FA88-F890-F777-3937960C4B7E}"/>
                </a:ext>
              </a:extLst>
            </p:cNvPr>
            <p:cNvSpPr/>
            <p:nvPr/>
          </p:nvSpPr>
          <p:spPr>
            <a:xfrm>
              <a:off x="9395" y="821690"/>
              <a:ext cx="6083937" cy="334530"/>
            </a:xfrm>
            <a:custGeom>
              <a:avLst/>
              <a:gdLst/>
              <a:ahLst/>
              <a:cxnLst/>
              <a:rect l="l" t="t" r="r" b="b"/>
              <a:pathLst>
                <a:path w="6083935" h="335280">
                  <a:moveTo>
                    <a:pt x="6083808" y="0"/>
                  </a:moveTo>
                  <a:lnTo>
                    <a:pt x="4014216" y="0"/>
                  </a:lnTo>
                  <a:lnTo>
                    <a:pt x="810768" y="0"/>
                  </a:lnTo>
                  <a:lnTo>
                    <a:pt x="0" y="0"/>
                  </a:lnTo>
                  <a:lnTo>
                    <a:pt x="0" y="335280"/>
                  </a:lnTo>
                  <a:lnTo>
                    <a:pt x="810768" y="335280"/>
                  </a:lnTo>
                  <a:lnTo>
                    <a:pt x="4014216" y="335280"/>
                  </a:lnTo>
                  <a:lnTo>
                    <a:pt x="6083808" y="335280"/>
                  </a:lnTo>
                  <a:lnTo>
                    <a:pt x="6083808" y="0"/>
                  </a:lnTo>
                  <a:close/>
                </a:path>
              </a:pathLst>
            </a:custGeom>
            <a:solidFill>
              <a:srgbClr val="EDEAF0"/>
            </a:solidFill>
          </p:spPr>
          <p:txBody>
            <a:bodyPr lIns="0" tIns="0" rIns="0" bIns="0"/>
            <a:lstStyle/>
            <a:p>
              <a:pPr>
                <a:defRPr/>
              </a:pPr>
              <a:endParaRPr sz="1350"/>
            </a:p>
          </p:txBody>
        </p:sp>
        <p:sp>
          <p:nvSpPr>
            <p:cNvPr id="4" name="object 4">
              <a:extLst>
                <a:ext uri="{FF2B5EF4-FFF2-40B4-BE49-F238E27FC236}">
                  <a16:creationId xmlns:a16="http://schemas.microsoft.com/office/drawing/2014/main" id="{1E29922A-E953-2F5B-8E69-7509FCA1EBFD}"/>
                </a:ext>
              </a:extLst>
            </p:cNvPr>
            <p:cNvSpPr/>
            <p:nvPr/>
          </p:nvSpPr>
          <p:spPr>
            <a:xfrm>
              <a:off x="9395" y="1156220"/>
              <a:ext cx="6083937" cy="885022"/>
            </a:xfrm>
            <a:custGeom>
              <a:avLst/>
              <a:gdLst/>
              <a:ahLst/>
              <a:cxnLst/>
              <a:rect l="l" t="t" r="r" b="b"/>
              <a:pathLst>
                <a:path w="6083935" h="883919">
                  <a:moveTo>
                    <a:pt x="6083808" y="0"/>
                  </a:moveTo>
                  <a:lnTo>
                    <a:pt x="4014216" y="0"/>
                  </a:lnTo>
                  <a:lnTo>
                    <a:pt x="810768" y="0"/>
                  </a:lnTo>
                  <a:lnTo>
                    <a:pt x="0" y="0"/>
                  </a:lnTo>
                  <a:lnTo>
                    <a:pt x="0" y="883920"/>
                  </a:lnTo>
                  <a:lnTo>
                    <a:pt x="810768" y="883920"/>
                  </a:lnTo>
                  <a:lnTo>
                    <a:pt x="4014216" y="883920"/>
                  </a:lnTo>
                  <a:lnTo>
                    <a:pt x="6083808" y="883920"/>
                  </a:lnTo>
                  <a:lnTo>
                    <a:pt x="6083808" y="0"/>
                  </a:lnTo>
                  <a:close/>
                </a:path>
              </a:pathLst>
            </a:custGeom>
            <a:solidFill>
              <a:srgbClr val="FFC000"/>
            </a:solidFill>
          </p:spPr>
          <p:txBody>
            <a:bodyPr lIns="0" tIns="0" rIns="0" bIns="0"/>
            <a:lstStyle/>
            <a:p>
              <a:pPr>
                <a:defRPr/>
              </a:pPr>
              <a:endParaRPr sz="1350"/>
            </a:p>
          </p:txBody>
        </p:sp>
        <p:sp>
          <p:nvSpPr>
            <p:cNvPr id="5" name="object 5">
              <a:extLst>
                <a:ext uri="{FF2B5EF4-FFF2-40B4-BE49-F238E27FC236}">
                  <a16:creationId xmlns:a16="http://schemas.microsoft.com/office/drawing/2014/main" id="{246FA5EE-D992-F9D3-B731-312E59281C07}"/>
                </a:ext>
              </a:extLst>
            </p:cNvPr>
            <p:cNvSpPr/>
            <p:nvPr/>
          </p:nvSpPr>
          <p:spPr>
            <a:xfrm>
              <a:off x="9395" y="2041242"/>
              <a:ext cx="6083937" cy="243487"/>
            </a:xfrm>
            <a:custGeom>
              <a:avLst/>
              <a:gdLst/>
              <a:ahLst/>
              <a:cxnLst/>
              <a:rect l="l" t="t" r="r" b="b"/>
              <a:pathLst>
                <a:path w="6083935" h="243839">
                  <a:moveTo>
                    <a:pt x="6083808" y="0"/>
                  </a:moveTo>
                  <a:lnTo>
                    <a:pt x="4014216" y="0"/>
                  </a:lnTo>
                  <a:lnTo>
                    <a:pt x="810768" y="0"/>
                  </a:lnTo>
                  <a:lnTo>
                    <a:pt x="0" y="0"/>
                  </a:lnTo>
                  <a:lnTo>
                    <a:pt x="0" y="243840"/>
                  </a:lnTo>
                  <a:lnTo>
                    <a:pt x="810768" y="243840"/>
                  </a:lnTo>
                  <a:lnTo>
                    <a:pt x="4014216" y="243840"/>
                  </a:lnTo>
                  <a:lnTo>
                    <a:pt x="6083808" y="243840"/>
                  </a:lnTo>
                  <a:lnTo>
                    <a:pt x="6083808" y="0"/>
                  </a:lnTo>
                  <a:close/>
                </a:path>
              </a:pathLst>
            </a:custGeom>
            <a:solidFill>
              <a:srgbClr val="8EB4E3"/>
            </a:solidFill>
          </p:spPr>
          <p:txBody>
            <a:bodyPr lIns="0" tIns="0" rIns="0" bIns="0"/>
            <a:lstStyle/>
            <a:p>
              <a:pPr>
                <a:defRPr/>
              </a:pPr>
              <a:endParaRPr sz="1350"/>
            </a:p>
          </p:txBody>
        </p:sp>
        <p:sp>
          <p:nvSpPr>
            <p:cNvPr id="6" name="object 6">
              <a:extLst>
                <a:ext uri="{FF2B5EF4-FFF2-40B4-BE49-F238E27FC236}">
                  <a16:creationId xmlns:a16="http://schemas.microsoft.com/office/drawing/2014/main" id="{42C8F848-6175-74D4-C3A1-AA37F9403000}"/>
                </a:ext>
              </a:extLst>
            </p:cNvPr>
            <p:cNvSpPr/>
            <p:nvPr/>
          </p:nvSpPr>
          <p:spPr>
            <a:xfrm>
              <a:off x="3047" y="815339"/>
              <a:ext cx="6090285" cy="1469390"/>
            </a:xfrm>
            <a:custGeom>
              <a:avLst/>
              <a:gdLst/>
              <a:ahLst/>
              <a:cxnLst/>
              <a:rect l="l" t="t" r="r" b="b"/>
              <a:pathLst>
                <a:path w="6090285" h="1469389">
                  <a:moveTo>
                    <a:pt x="6089904" y="335280"/>
                  </a:moveTo>
                  <a:lnTo>
                    <a:pt x="4027932" y="335292"/>
                  </a:lnTo>
                  <a:lnTo>
                    <a:pt x="4027932" y="0"/>
                  </a:lnTo>
                  <a:lnTo>
                    <a:pt x="4014216" y="0"/>
                  </a:lnTo>
                  <a:lnTo>
                    <a:pt x="4014216" y="335292"/>
                  </a:lnTo>
                  <a:lnTo>
                    <a:pt x="4014216" y="348996"/>
                  </a:lnTo>
                  <a:lnTo>
                    <a:pt x="4014216" y="1219200"/>
                  </a:lnTo>
                  <a:lnTo>
                    <a:pt x="822960" y="1219200"/>
                  </a:lnTo>
                  <a:lnTo>
                    <a:pt x="822960" y="348996"/>
                  </a:lnTo>
                  <a:lnTo>
                    <a:pt x="4014216" y="348996"/>
                  </a:lnTo>
                  <a:lnTo>
                    <a:pt x="4014216" y="335292"/>
                  </a:lnTo>
                  <a:lnTo>
                    <a:pt x="822960" y="335292"/>
                  </a:lnTo>
                  <a:lnTo>
                    <a:pt x="822960" y="0"/>
                  </a:lnTo>
                  <a:lnTo>
                    <a:pt x="809244" y="0"/>
                  </a:lnTo>
                  <a:lnTo>
                    <a:pt x="809244" y="335292"/>
                  </a:lnTo>
                  <a:lnTo>
                    <a:pt x="809244" y="348996"/>
                  </a:lnTo>
                  <a:lnTo>
                    <a:pt x="809244" y="1219200"/>
                  </a:lnTo>
                  <a:lnTo>
                    <a:pt x="12192" y="1219200"/>
                  </a:lnTo>
                  <a:lnTo>
                    <a:pt x="12192" y="348996"/>
                  </a:lnTo>
                  <a:lnTo>
                    <a:pt x="809244" y="348996"/>
                  </a:lnTo>
                  <a:lnTo>
                    <a:pt x="809244" y="335292"/>
                  </a:lnTo>
                  <a:lnTo>
                    <a:pt x="12192" y="335292"/>
                  </a:lnTo>
                  <a:lnTo>
                    <a:pt x="12192" y="0"/>
                  </a:lnTo>
                  <a:lnTo>
                    <a:pt x="0" y="0"/>
                  </a:lnTo>
                  <a:lnTo>
                    <a:pt x="0" y="1469136"/>
                  </a:lnTo>
                  <a:lnTo>
                    <a:pt x="12192" y="1469136"/>
                  </a:lnTo>
                  <a:lnTo>
                    <a:pt x="12192" y="1232916"/>
                  </a:lnTo>
                  <a:lnTo>
                    <a:pt x="809244" y="1232916"/>
                  </a:lnTo>
                  <a:lnTo>
                    <a:pt x="809244" y="1469136"/>
                  </a:lnTo>
                  <a:lnTo>
                    <a:pt x="822960" y="1469136"/>
                  </a:lnTo>
                  <a:lnTo>
                    <a:pt x="822960" y="1232916"/>
                  </a:lnTo>
                  <a:lnTo>
                    <a:pt x="4014216" y="1232916"/>
                  </a:lnTo>
                  <a:lnTo>
                    <a:pt x="4014216" y="1469136"/>
                  </a:lnTo>
                  <a:lnTo>
                    <a:pt x="4027932" y="1469136"/>
                  </a:lnTo>
                  <a:lnTo>
                    <a:pt x="4027932" y="1232916"/>
                  </a:lnTo>
                  <a:lnTo>
                    <a:pt x="6089891" y="1232916"/>
                  </a:lnTo>
                  <a:lnTo>
                    <a:pt x="6089904" y="1219200"/>
                  </a:lnTo>
                  <a:lnTo>
                    <a:pt x="4027932" y="1219200"/>
                  </a:lnTo>
                  <a:lnTo>
                    <a:pt x="4027932" y="348996"/>
                  </a:lnTo>
                  <a:lnTo>
                    <a:pt x="6089904" y="348996"/>
                  </a:lnTo>
                  <a:lnTo>
                    <a:pt x="6089904" y="335280"/>
                  </a:lnTo>
                  <a:close/>
                </a:path>
              </a:pathLst>
            </a:custGeom>
            <a:solidFill>
              <a:srgbClr val="8064A2"/>
            </a:solidFill>
          </p:spPr>
          <p:txBody>
            <a:bodyPr lIns="0" tIns="0" rIns="0" bIns="0"/>
            <a:lstStyle/>
            <a:p>
              <a:pPr>
                <a:defRPr/>
              </a:pPr>
              <a:endParaRPr sz="1350"/>
            </a:p>
          </p:txBody>
        </p:sp>
      </p:grpSp>
      <p:sp>
        <p:nvSpPr>
          <p:cNvPr id="7" name="object 7">
            <a:extLst>
              <a:ext uri="{FF2B5EF4-FFF2-40B4-BE49-F238E27FC236}">
                <a16:creationId xmlns:a16="http://schemas.microsoft.com/office/drawing/2014/main" id="{4D9DAFE5-FFBE-DB66-7675-4391B08CBD23}"/>
              </a:ext>
            </a:extLst>
          </p:cNvPr>
          <p:cNvSpPr txBox="1"/>
          <p:nvPr/>
        </p:nvSpPr>
        <p:spPr>
          <a:xfrm>
            <a:off x="1589088" y="1739900"/>
            <a:ext cx="900112" cy="193675"/>
          </a:xfrm>
          <a:prstGeom prst="rect">
            <a:avLst/>
          </a:prstGeom>
        </p:spPr>
        <p:txBody>
          <a:bodyPr lIns="0" tIns="9049" rIns="0" bIns="0">
            <a:spAutoFit/>
          </a:bodyPr>
          <a:lstStyle/>
          <a:p>
            <a:pPr marL="9525">
              <a:spcBef>
                <a:spcPts val="71"/>
              </a:spcBef>
              <a:tabLst>
                <a:tab pos="616268" algn="l"/>
              </a:tabLst>
              <a:defRPr/>
            </a:pPr>
            <a:r>
              <a:rPr sz="1200" spc="-4" dirty="0">
                <a:latin typeface="Calibri"/>
                <a:cs typeface="Calibri"/>
              </a:rPr>
              <a:t>1.	</a:t>
            </a:r>
            <a:r>
              <a:rPr sz="1200" spc="-8" dirty="0">
                <a:latin typeface="Calibri"/>
                <a:cs typeface="Calibri"/>
              </a:rPr>
              <a:t>T</a:t>
            </a:r>
            <a:r>
              <a:rPr sz="1200" dirty="0">
                <a:latin typeface="Calibri"/>
                <a:cs typeface="Calibri"/>
              </a:rPr>
              <a:t>i</a:t>
            </a:r>
            <a:r>
              <a:rPr sz="1200" spc="-4" dirty="0">
                <a:latin typeface="Calibri"/>
                <a:cs typeface="Calibri"/>
              </a:rPr>
              <a:t>t</a:t>
            </a:r>
            <a:r>
              <a:rPr sz="1200" spc="4" dirty="0">
                <a:latin typeface="Calibri"/>
                <a:cs typeface="Calibri"/>
              </a:rPr>
              <a:t>l</a:t>
            </a:r>
            <a:r>
              <a:rPr sz="1200" spc="-4" dirty="0">
                <a:latin typeface="Calibri"/>
                <a:cs typeface="Calibri"/>
              </a:rPr>
              <a:t>e</a:t>
            </a:r>
            <a:endParaRPr sz="1200">
              <a:latin typeface="Calibri"/>
              <a:cs typeface="Calibri"/>
            </a:endParaRPr>
          </a:p>
        </p:txBody>
      </p:sp>
      <p:sp>
        <p:nvSpPr>
          <p:cNvPr id="8" name="object 8">
            <a:extLst>
              <a:ext uri="{FF2B5EF4-FFF2-40B4-BE49-F238E27FC236}">
                <a16:creationId xmlns:a16="http://schemas.microsoft.com/office/drawing/2014/main" id="{FDD3560E-E3EF-1BF2-A4E2-EA5A6B79088F}"/>
              </a:ext>
            </a:extLst>
          </p:cNvPr>
          <p:cNvSpPr txBox="1"/>
          <p:nvPr/>
        </p:nvSpPr>
        <p:spPr>
          <a:xfrm>
            <a:off x="1589088" y="24034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2.</a:t>
            </a:r>
            <a:endParaRPr sz="1200">
              <a:latin typeface="Calibri"/>
              <a:cs typeface="Calibri"/>
            </a:endParaRPr>
          </a:p>
        </p:txBody>
      </p:sp>
      <p:sp>
        <p:nvSpPr>
          <p:cNvPr id="9" name="object 9">
            <a:extLst>
              <a:ext uri="{FF2B5EF4-FFF2-40B4-BE49-F238E27FC236}">
                <a16:creationId xmlns:a16="http://schemas.microsoft.com/office/drawing/2014/main" id="{E98B9BB5-4354-8FB9-580B-34B694907D3C}"/>
              </a:ext>
            </a:extLst>
          </p:cNvPr>
          <p:cNvSpPr txBox="1"/>
          <p:nvPr/>
        </p:nvSpPr>
        <p:spPr>
          <a:xfrm>
            <a:off x="2197100" y="2403475"/>
            <a:ext cx="1230313" cy="193675"/>
          </a:xfrm>
          <a:prstGeom prst="rect">
            <a:avLst/>
          </a:prstGeom>
        </p:spPr>
        <p:txBody>
          <a:bodyPr lIns="0" tIns="9049" rIns="0" bIns="0">
            <a:spAutoFit/>
          </a:bodyPr>
          <a:lstStyle/>
          <a:p>
            <a:pPr marL="9525">
              <a:spcBef>
                <a:spcPts val="71"/>
              </a:spcBef>
              <a:defRPr/>
            </a:pPr>
            <a:r>
              <a:rPr sz="1200" spc="-4" dirty="0">
                <a:latin typeface="Calibri"/>
                <a:cs typeface="Calibri"/>
              </a:rPr>
              <a:t>Learning</a:t>
            </a:r>
            <a:r>
              <a:rPr sz="1200" spc="-38" dirty="0">
                <a:latin typeface="Calibri"/>
                <a:cs typeface="Calibri"/>
              </a:rPr>
              <a:t> </a:t>
            </a:r>
            <a:r>
              <a:rPr sz="1200" spc="-8" dirty="0">
                <a:latin typeface="Calibri"/>
                <a:cs typeface="Calibri"/>
              </a:rPr>
              <a:t>Objectives</a:t>
            </a:r>
            <a:endParaRPr sz="1200">
              <a:latin typeface="Calibri"/>
              <a:cs typeface="Calibri"/>
            </a:endParaRPr>
          </a:p>
        </p:txBody>
      </p:sp>
      <p:grpSp>
        <p:nvGrpSpPr>
          <p:cNvPr id="20485" name="object 10">
            <a:extLst>
              <a:ext uri="{FF2B5EF4-FFF2-40B4-BE49-F238E27FC236}">
                <a16:creationId xmlns:a16="http://schemas.microsoft.com/office/drawing/2014/main" id="{622784A7-4B3B-01FE-C732-DB6C6C800029}"/>
              </a:ext>
            </a:extLst>
          </p:cNvPr>
          <p:cNvGrpSpPr>
            <a:grpSpLocks/>
          </p:cNvGrpSpPr>
          <p:nvPr/>
        </p:nvGrpSpPr>
        <p:grpSpPr bwMode="auto">
          <a:xfrm>
            <a:off x="1524000" y="863600"/>
            <a:ext cx="4570413" cy="3422650"/>
            <a:chOff x="0" y="9143"/>
            <a:chExt cx="6093460" cy="4561840"/>
          </a:xfrm>
        </p:grpSpPr>
        <p:pic>
          <p:nvPicPr>
            <p:cNvPr id="20544" name="object 11">
              <a:extLst>
                <a:ext uri="{FF2B5EF4-FFF2-40B4-BE49-F238E27FC236}">
                  <a16:creationId xmlns:a16="http://schemas.microsoft.com/office/drawing/2014/main" id="{40BC62AB-D540-A420-7952-FC67CDE50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 y="9143"/>
              <a:ext cx="6089904" cy="81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5" name="object 12">
              <a:extLst>
                <a:ext uri="{FF2B5EF4-FFF2-40B4-BE49-F238E27FC236}">
                  <a16:creationId xmlns:a16="http://schemas.microsoft.com/office/drawing/2014/main" id="{E540608B-1EA5-9556-8F29-A9CF8A4FA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818387"/>
              <a:ext cx="6083808" cy="6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bject 13">
              <a:extLst>
                <a:ext uri="{FF2B5EF4-FFF2-40B4-BE49-F238E27FC236}">
                  <a16:creationId xmlns:a16="http://schemas.microsoft.com/office/drawing/2014/main" id="{323C8B98-6521-6D12-B246-BA99E0F05C90}"/>
                </a:ext>
              </a:extLst>
            </p:cNvPr>
            <p:cNvSpPr/>
            <p:nvPr/>
          </p:nvSpPr>
          <p:spPr>
            <a:xfrm>
              <a:off x="0" y="2283716"/>
              <a:ext cx="6093460" cy="2287267"/>
            </a:xfrm>
            <a:custGeom>
              <a:avLst/>
              <a:gdLst/>
              <a:ahLst/>
              <a:cxnLst/>
              <a:rect l="l" t="t" r="r" b="b"/>
              <a:pathLst>
                <a:path w="6093460" h="2286000">
                  <a:moveTo>
                    <a:pt x="6092952" y="0"/>
                  </a:moveTo>
                  <a:lnTo>
                    <a:pt x="0" y="0"/>
                  </a:lnTo>
                  <a:lnTo>
                    <a:pt x="0" y="2286000"/>
                  </a:lnTo>
                  <a:lnTo>
                    <a:pt x="6092952" y="2286000"/>
                  </a:lnTo>
                  <a:lnTo>
                    <a:pt x="6092952" y="0"/>
                  </a:lnTo>
                  <a:close/>
                </a:path>
              </a:pathLst>
            </a:custGeom>
            <a:solidFill>
              <a:srgbClr val="FFFFFF"/>
            </a:solidFill>
          </p:spPr>
          <p:txBody>
            <a:bodyPr lIns="0" tIns="0" rIns="0" bIns="0"/>
            <a:lstStyle/>
            <a:p>
              <a:pPr>
                <a:defRPr/>
              </a:pPr>
              <a:endParaRPr sz="1350"/>
            </a:p>
          </p:txBody>
        </p:sp>
        <p:sp>
          <p:nvSpPr>
            <p:cNvPr id="14" name="object 14">
              <a:extLst>
                <a:ext uri="{FF2B5EF4-FFF2-40B4-BE49-F238E27FC236}">
                  <a16:creationId xmlns:a16="http://schemas.microsoft.com/office/drawing/2014/main" id="{176F8C6D-C421-D5D2-5ADA-9D3B8FB6843C}"/>
                </a:ext>
              </a:extLst>
            </p:cNvPr>
            <p:cNvSpPr/>
            <p:nvPr/>
          </p:nvSpPr>
          <p:spPr>
            <a:xfrm>
              <a:off x="8466" y="2283716"/>
              <a:ext cx="6084994" cy="336424"/>
            </a:xfrm>
            <a:custGeom>
              <a:avLst/>
              <a:gdLst/>
              <a:ahLst/>
              <a:cxnLst/>
              <a:rect l="l" t="t" r="r" b="b"/>
              <a:pathLst>
                <a:path w="6083935" h="335280">
                  <a:moveTo>
                    <a:pt x="6083808" y="0"/>
                  </a:moveTo>
                  <a:lnTo>
                    <a:pt x="4014216" y="0"/>
                  </a:lnTo>
                  <a:lnTo>
                    <a:pt x="810768" y="0"/>
                  </a:lnTo>
                  <a:lnTo>
                    <a:pt x="0" y="0"/>
                  </a:lnTo>
                  <a:lnTo>
                    <a:pt x="0" y="335280"/>
                  </a:lnTo>
                  <a:lnTo>
                    <a:pt x="810768" y="335280"/>
                  </a:lnTo>
                  <a:lnTo>
                    <a:pt x="4014216" y="335280"/>
                  </a:lnTo>
                  <a:lnTo>
                    <a:pt x="6083808" y="335280"/>
                  </a:lnTo>
                  <a:lnTo>
                    <a:pt x="6083808" y="0"/>
                  </a:lnTo>
                  <a:close/>
                </a:path>
              </a:pathLst>
            </a:custGeom>
            <a:solidFill>
              <a:srgbClr val="8EB4E3"/>
            </a:solidFill>
          </p:spPr>
          <p:txBody>
            <a:bodyPr lIns="0" tIns="0" rIns="0" bIns="0"/>
            <a:lstStyle/>
            <a:p>
              <a:pPr>
                <a:defRPr/>
              </a:pPr>
              <a:endParaRPr sz="1350"/>
            </a:p>
          </p:txBody>
        </p:sp>
        <p:sp>
          <p:nvSpPr>
            <p:cNvPr id="15" name="object 15">
              <a:extLst>
                <a:ext uri="{FF2B5EF4-FFF2-40B4-BE49-F238E27FC236}">
                  <a16:creationId xmlns:a16="http://schemas.microsoft.com/office/drawing/2014/main" id="{4D9CC322-0321-D94D-6BA8-1D1D0B2266A3}"/>
                </a:ext>
              </a:extLst>
            </p:cNvPr>
            <p:cNvSpPr/>
            <p:nvPr/>
          </p:nvSpPr>
          <p:spPr>
            <a:xfrm>
              <a:off x="8466" y="2620140"/>
              <a:ext cx="6084994" cy="662272"/>
            </a:xfrm>
            <a:custGeom>
              <a:avLst/>
              <a:gdLst/>
              <a:ahLst/>
              <a:cxnLst/>
              <a:rect l="l" t="t" r="r" b="b"/>
              <a:pathLst>
                <a:path w="6083935" h="661670">
                  <a:moveTo>
                    <a:pt x="6083808" y="0"/>
                  </a:moveTo>
                  <a:lnTo>
                    <a:pt x="4014216" y="0"/>
                  </a:lnTo>
                  <a:lnTo>
                    <a:pt x="810768" y="0"/>
                  </a:lnTo>
                  <a:lnTo>
                    <a:pt x="0" y="0"/>
                  </a:lnTo>
                  <a:lnTo>
                    <a:pt x="0" y="661416"/>
                  </a:lnTo>
                  <a:lnTo>
                    <a:pt x="810768" y="661416"/>
                  </a:lnTo>
                  <a:lnTo>
                    <a:pt x="4014216" y="661416"/>
                  </a:lnTo>
                  <a:lnTo>
                    <a:pt x="6083808" y="661416"/>
                  </a:lnTo>
                  <a:lnTo>
                    <a:pt x="6083808" y="0"/>
                  </a:lnTo>
                  <a:close/>
                </a:path>
              </a:pathLst>
            </a:custGeom>
            <a:solidFill>
              <a:srgbClr val="FCD5B5"/>
            </a:solidFill>
          </p:spPr>
          <p:txBody>
            <a:bodyPr lIns="0" tIns="0" rIns="0" bIns="0"/>
            <a:lstStyle/>
            <a:p>
              <a:pPr>
                <a:defRPr/>
              </a:pPr>
              <a:endParaRPr sz="1350"/>
            </a:p>
          </p:txBody>
        </p:sp>
        <p:sp>
          <p:nvSpPr>
            <p:cNvPr id="16" name="object 16">
              <a:extLst>
                <a:ext uri="{FF2B5EF4-FFF2-40B4-BE49-F238E27FC236}">
                  <a16:creationId xmlns:a16="http://schemas.microsoft.com/office/drawing/2014/main" id="{D942DAFF-89AE-CB33-8F99-5D8768C6AFB5}"/>
                </a:ext>
              </a:extLst>
            </p:cNvPr>
            <p:cNvSpPr/>
            <p:nvPr/>
          </p:nvSpPr>
          <p:spPr>
            <a:xfrm>
              <a:off x="8466" y="3280295"/>
              <a:ext cx="6084994" cy="465494"/>
            </a:xfrm>
            <a:custGeom>
              <a:avLst/>
              <a:gdLst/>
              <a:ahLst/>
              <a:cxnLst/>
              <a:rect l="l" t="t" r="r" b="b"/>
              <a:pathLst>
                <a:path w="6083935" h="464820">
                  <a:moveTo>
                    <a:pt x="6083808" y="0"/>
                  </a:moveTo>
                  <a:lnTo>
                    <a:pt x="4014216" y="0"/>
                  </a:lnTo>
                  <a:lnTo>
                    <a:pt x="810768" y="0"/>
                  </a:lnTo>
                  <a:lnTo>
                    <a:pt x="0" y="0"/>
                  </a:lnTo>
                  <a:lnTo>
                    <a:pt x="0" y="464820"/>
                  </a:lnTo>
                  <a:lnTo>
                    <a:pt x="810768" y="464820"/>
                  </a:lnTo>
                  <a:lnTo>
                    <a:pt x="4014216" y="464820"/>
                  </a:lnTo>
                  <a:lnTo>
                    <a:pt x="6083808" y="464820"/>
                  </a:lnTo>
                  <a:lnTo>
                    <a:pt x="6083808" y="0"/>
                  </a:lnTo>
                  <a:close/>
                </a:path>
              </a:pathLst>
            </a:custGeom>
            <a:solidFill>
              <a:srgbClr val="B7DEE8"/>
            </a:solidFill>
          </p:spPr>
          <p:txBody>
            <a:bodyPr lIns="0" tIns="0" rIns="0" bIns="0"/>
            <a:lstStyle/>
            <a:p>
              <a:pPr>
                <a:defRPr/>
              </a:pPr>
              <a:endParaRPr sz="1350"/>
            </a:p>
          </p:txBody>
        </p:sp>
        <p:sp>
          <p:nvSpPr>
            <p:cNvPr id="17" name="object 17">
              <a:extLst>
                <a:ext uri="{FF2B5EF4-FFF2-40B4-BE49-F238E27FC236}">
                  <a16:creationId xmlns:a16="http://schemas.microsoft.com/office/drawing/2014/main" id="{80D5E587-642C-CDC6-2A9C-18A22920B081}"/>
                </a:ext>
              </a:extLst>
            </p:cNvPr>
            <p:cNvSpPr/>
            <p:nvPr/>
          </p:nvSpPr>
          <p:spPr>
            <a:xfrm>
              <a:off x="8466" y="3745789"/>
              <a:ext cx="6084994" cy="579751"/>
            </a:xfrm>
            <a:custGeom>
              <a:avLst/>
              <a:gdLst/>
              <a:ahLst/>
              <a:cxnLst/>
              <a:rect l="l" t="t" r="r" b="b"/>
              <a:pathLst>
                <a:path w="6083935" h="579120">
                  <a:moveTo>
                    <a:pt x="6083808" y="0"/>
                  </a:moveTo>
                  <a:lnTo>
                    <a:pt x="4014216" y="0"/>
                  </a:lnTo>
                  <a:lnTo>
                    <a:pt x="810768" y="0"/>
                  </a:lnTo>
                  <a:lnTo>
                    <a:pt x="0" y="0"/>
                  </a:lnTo>
                  <a:lnTo>
                    <a:pt x="0" y="579120"/>
                  </a:lnTo>
                  <a:lnTo>
                    <a:pt x="810768" y="579120"/>
                  </a:lnTo>
                  <a:lnTo>
                    <a:pt x="4014216" y="579120"/>
                  </a:lnTo>
                  <a:lnTo>
                    <a:pt x="6083808" y="579120"/>
                  </a:lnTo>
                  <a:lnTo>
                    <a:pt x="6083808" y="0"/>
                  </a:lnTo>
                  <a:close/>
                </a:path>
              </a:pathLst>
            </a:custGeom>
            <a:solidFill>
              <a:srgbClr val="D99694"/>
            </a:solidFill>
          </p:spPr>
          <p:txBody>
            <a:bodyPr lIns="0" tIns="0" rIns="0" bIns="0"/>
            <a:lstStyle/>
            <a:p>
              <a:pPr>
                <a:defRPr/>
              </a:pPr>
              <a:endParaRPr sz="1350"/>
            </a:p>
          </p:txBody>
        </p:sp>
        <p:sp>
          <p:nvSpPr>
            <p:cNvPr id="18" name="object 18">
              <a:extLst>
                <a:ext uri="{FF2B5EF4-FFF2-40B4-BE49-F238E27FC236}">
                  <a16:creationId xmlns:a16="http://schemas.microsoft.com/office/drawing/2014/main" id="{FB3DB72F-AFAB-4466-B637-ABF9938A99BE}"/>
                </a:ext>
              </a:extLst>
            </p:cNvPr>
            <p:cNvSpPr/>
            <p:nvPr/>
          </p:nvSpPr>
          <p:spPr>
            <a:xfrm>
              <a:off x="8466" y="4325541"/>
              <a:ext cx="6084994" cy="245442"/>
            </a:xfrm>
            <a:custGeom>
              <a:avLst/>
              <a:gdLst/>
              <a:ahLst/>
              <a:cxnLst/>
              <a:rect l="l" t="t" r="r" b="b"/>
              <a:pathLst>
                <a:path w="6083935" h="245745">
                  <a:moveTo>
                    <a:pt x="6083808" y="0"/>
                  </a:moveTo>
                  <a:lnTo>
                    <a:pt x="4014216" y="0"/>
                  </a:lnTo>
                  <a:lnTo>
                    <a:pt x="810768" y="0"/>
                  </a:lnTo>
                  <a:lnTo>
                    <a:pt x="0" y="0"/>
                  </a:lnTo>
                  <a:lnTo>
                    <a:pt x="0" y="245364"/>
                  </a:lnTo>
                  <a:lnTo>
                    <a:pt x="810768" y="245364"/>
                  </a:lnTo>
                  <a:lnTo>
                    <a:pt x="4014216" y="245364"/>
                  </a:lnTo>
                  <a:lnTo>
                    <a:pt x="6083808" y="245364"/>
                  </a:lnTo>
                  <a:lnTo>
                    <a:pt x="6083808" y="0"/>
                  </a:lnTo>
                  <a:close/>
                </a:path>
              </a:pathLst>
            </a:custGeom>
            <a:solidFill>
              <a:srgbClr val="92CAA1"/>
            </a:solidFill>
          </p:spPr>
          <p:txBody>
            <a:bodyPr lIns="0" tIns="0" rIns="0" bIns="0"/>
            <a:lstStyle/>
            <a:p>
              <a:pPr>
                <a:defRPr/>
              </a:pPr>
              <a:endParaRPr sz="1350"/>
            </a:p>
          </p:txBody>
        </p:sp>
        <p:sp>
          <p:nvSpPr>
            <p:cNvPr id="19" name="object 19">
              <a:extLst>
                <a:ext uri="{FF2B5EF4-FFF2-40B4-BE49-F238E27FC236}">
                  <a16:creationId xmlns:a16="http://schemas.microsoft.com/office/drawing/2014/main" id="{5EE8337A-2E4C-11E0-CE6B-E346D88E8531}"/>
                </a:ext>
              </a:extLst>
            </p:cNvPr>
            <p:cNvSpPr/>
            <p:nvPr/>
          </p:nvSpPr>
          <p:spPr>
            <a:xfrm>
              <a:off x="2117" y="2283716"/>
              <a:ext cx="6091343" cy="2287267"/>
            </a:xfrm>
            <a:custGeom>
              <a:avLst/>
              <a:gdLst/>
              <a:ahLst/>
              <a:cxnLst/>
              <a:rect l="l" t="t" r="r" b="b"/>
              <a:pathLst>
                <a:path w="6090285" h="2286000">
                  <a:moveTo>
                    <a:pt x="6089904" y="329184"/>
                  </a:moveTo>
                  <a:lnTo>
                    <a:pt x="4027932" y="329184"/>
                  </a:lnTo>
                  <a:lnTo>
                    <a:pt x="4027932" y="0"/>
                  </a:lnTo>
                  <a:lnTo>
                    <a:pt x="4014216" y="0"/>
                  </a:lnTo>
                  <a:lnTo>
                    <a:pt x="4014216" y="2034540"/>
                  </a:lnTo>
                  <a:lnTo>
                    <a:pt x="822960" y="2034540"/>
                  </a:lnTo>
                  <a:lnTo>
                    <a:pt x="822960" y="1469136"/>
                  </a:lnTo>
                  <a:lnTo>
                    <a:pt x="4014216" y="1469136"/>
                  </a:lnTo>
                  <a:lnTo>
                    <a:pt x="4014216" y="1455420"/>
                  </a:lnTo>
                  <a:lnTo>
                    <a:pt x="822960" y="1455420"/>
                  </a:lnTo>
                  <a:lnTo>
                    <a:pt x="822960" y="1002792"/>
                  </a:lnTo>
                  <a:lnTo>
                    <a:pt x="4014216" y="1002792"/>
                  </a:lnTo>
                  <a:lnTo>
                    <a:pt x="4014216" y="990600"/>
                  </a:lnTo>
                  <a:lnTo>
                    <a:pt x="822960" y="990600"/>
                  </a:lnTo>
                  <a:lnTo>
                    <a:pt x="822960" y="342900"/>
                  </a:lnTo>
                  <a:lnTo>
                    <a:pt x="4014216" y="342900"/>
                  </a:lnTo>
                  <a:lnTo>
                    <a:pt x="4014216" y="329184"/>
                  </a:lnTo>
                  <a:lnTo>
                    <a:pt x="822960" y="329184"/>
                  </a:lnTo>
                  <a:lnTo>
                    <a:pt x="822960" y="0"/>
                  </a:lnTo>
                  <a:lnTo>
                    <a:pt x="809244" y="0"/>
                  </a:lnTo>
                  <a:lnTo>
                    <a:pt x="809244" y="2034540"/>
                  </a:lnTo>
                  <a:lnTo>
                    <a:pt x="12192" y="2034540"/>
                  </a:lnTo>
                  <a:lnTo>
                    <a:pt x="12192" y="1469136"/>
                  </a:lnTo>
                  <a:lnTo>
                    <a:pt x="809244" y="1469136"/>
                  </a:lnTo>
                  <a:lnTo>
                    <a:pt x="809244" y="1455420"/>
                  </a:lnTo>
                  <a:lnTo>
                    <a:pt x="12192" y="1455420"/>
                  </a:lnTo>
                  <a:lnTo>
                    <a:pt x="12192" y="1002792"/>
                  </a:lnTo>
                  <a:lnTo>
                    <a:pt x="809244" y="1002792"/>
                  </a:lnTo>
                  <a:lnTo>
                    <a:pt x="809244" y="990600"/>
                  </a:lnTo>
                  <a:lnTo>
                    <a:pt x="12192" y="990600"/>
                  </a:lnTo>
                  <a:lnTo>
                    <a:pt x="12192" y="342900"/>
                  </a:lnTo>
                  <a:lnTo>
                    <a:pt x="809244" y="342900"/>
                  </a:lnTo>
                  <a:lnTo>
                    <a:pt x="809244" y="329184"/>
                  </a:lnTo>
                  <a:lnTo>
                    <a:pt x="12192" y="329184"/>
                  </a:lnTo>
                  <a:lnTo>
                    <a:pt x="12192" y="0"/>
                  </a:lnTo>
                  <a:lnTo>
                    <a:pt x="0" y="0"/>
                  </a:lnTo>
                  <a:lnTo>
                    <a:pt x="0" y="2286000"/>
                  </a:lnTo>
                  <a:lnTo>
                    <a:pt x="12192" y="2286000"/>
                  </a:lnTo>
                  <a:lnTo>
                    <a:pt x="12192" y="2048256"/>
                  </a:lnTo>
                  <a:lnTo>
                    <a:pt x="809244" y="2048256"/>
                  </a:lnTo>
                  <a:lnTo>
                    <a:pt x="809244" y="2286000"/>
                  </a:lnTo>
                  <a:lnTo>
                    <a:pt x="822960" y="2286000"/>
                  </a:lnTo>
                  <a:lnTo>
                    <a:pt x="822960" y="2048256"/>
                  </a:lnTo>
                  <a:lnTo>
                    <a:pt x="4014216" y="2048256"/>
                  </a:lnTo>
                  <a:lnTo>
                    <a:pt x="4014216" y="2286000"/>
                  </a:lnTo>
                  <a:lnTo>
                    <a:pt x="4027932" y="2286000"/>
                  </a:lnTo>
                  <a:lnTo>
                    <a:pt x="4027932" y="2048256"/>
                  </a:lnTo>
                  <a:lnTo>
                    <a:pt x="6089891" y="2048256"/>
                  </a:lnTo>
                  <a:lnTo>
                    <a:pt x="6089904" y="2034540"/>
                  </a:lnTo>
                  <a:lnTo>
                    <a:pt x="4027932" y="2034540"/>
                  </a:lnTo>
                  <a:lnTo>
                    <a:pt x="4027932" y="1469136"/>
                  </a:lnTo>
                  <a:lnTo>
                    <a:pt x="6089891" y="1469136"/>
                  </a:lnTo>
                  <a:lnTo>
                    <a:pt x="6089904" y="1455420"/>
                  </a:lnTo>
                  <a:lnTo>
                    <a:pt x="4027932" y="1455420"/>
                  </a:lnTo>
                  <a:lnTo>
                    <a:pt x="4027932" y="1002792"/>
                  </a:lnTo>
                  <a:lnTo>
                    <a:pt x="6089891" y="1002792"/>
                  </a:lnTo>
                  <a:lnTo>
                    <a:pt x="6089891" y="990600"/>
                  </a:lnTo>
                  <a:lnTo>
                    <a:pt x="4027932" y="990600"/>
                  </a:lnTo>
                  <a:lnTo>
                    <a:pt x="4027932" y="342900"/>
                  </a:lnTo>
                  <a:lnTo>
                    <a:pt x="6089891" y="342900"/>
                  </a:lnTo>
                  <a:lnTo>
                    <a:pt x="6089904" y="329184"/>
                  </a:lnTo>
                  <a:close/>
                </a:path>
              </a:pathLst>
            </a:custGeom>
            <a:solidFill>
              <a:srgbClr val="8064A2"/>
            </a:solidFill>
          </p:spPr>
          <p:txBody>
            <a:bodyPr lIns="0" tIns="0" rIns="0" bIns="0"/>
            <a:lstStyle/>
            <a:p>
              <a:pPr>
                <a:defRPr/>
              </a:pPr>
              <a:endParaRPr sz="1350"/>
            </a:p>
          </p:txBody>
        </p:sp>
      </p:grpSp>
      <p:sp>
        <p:nvSpPr>
          <p:cNvPr id="20" name="object 20">
            <a:extLst>
              <a:ext uri="{FF2B5EF4-FFF2-40B4-BE49-F238E27FC236}">
                <a16:creationId xmlns:a16="http://schemas.microsoft.com/office/drawing/2014/main" id="{D70C2703-7E29-7C89-8E34-A420D75E0C94}"/>
              </a:ext>
            </a:extLst>
          </p:cNvPr>
          <p:cNvSpPr txBox="1"/>
          <p:nvPr/>
        </p:nvSpPr>
        <p:spPr>
          <a:xfrm>
            <a:off x="1589088" y="2836863"/>
            <a:ext cx="134937" cy="195262"/>
          </a:xfrm>
          <a:prstGeom prst="rect">
            <a:avLst/>
          </a:prstGeom>
        </p:spPr>
        <p:txBody>
          <a:bodyPr lIns="0" tIns="9049" rIns="0" bIns="0">
            <a:spAutoFit/>
          </a:bodyPr>
          <a:lstStyle/>
          <a:p>
            <a:pPr marL="9525">
              <a:spcBef>
                <a:spcPts val="71"/>
              </a:spcBef>
              <a:defRPr/>
            </a:pPr>
            <a:r>
              <a:rPr sz="1200" spc="-4" dirty="0">
                <a:latin typeface="Calibri"/>
                <a:cs typeface="Calibri"/>
              </a:rPr>
              <a:t>3.</a:t>
            </a:r>
            <a:endParaRPr sz="1200">
              <a:latin typeface="Calibri"/>
              <a:cs typeface="Calibri"/>
            </a:endParaRPr>
          </a:p>
        </p:txBody>
      </p:sp>
      <p:sp>
        <p:nvSpPr>
          <p:cNvPr id="21" name="object 21">
            <a:extLst>
              <a:ext uri="{FF2B5EF4-FFF2-40B4-BE49-F238E27FC236}">
                <a16:creationId xmlns:a16="http://schemas.microsoft.com/office/drawing/2014/main" id="{65768B45-47DE-BF7B-378F-9A7D25A8B288}"/>
              </a:ext>
            </a:extLst>
          </p:cNvPr>
          <p:cNvSpPr txBox="1"/>
          <p:nvPr/>
        </p:nvSpPr>
        <p:spPr>
          <a:xfrm>
            <a:off x="2197100" y="2836863"/>
            <a:ext cx="1995488" cy="195262"/>
          </a:xfrm>
          <a:prstGeom prst="rect">
            <a:avLst/>
          </a:prstGeom>
        </p:spPr>
        <p:txBody>
          <a:bodyPr lIns="0" tIns="9049" rIns="0" bIns="0">
            <a:spAutoFit/>
          </a:bodyPr>
          <a:lstStyle/>
          <a:p>
            <a:pPr marL="9525">
              <a:spcBef>
                <a:spcPts val="71"/>
              </a:spcBef>
              <a:defRPr/>
            </a:pPr>
            <a:r>
              <a:rPr sz="1200" spc="-8" dirty="0">
                <a:latin typeface="Calibri"/>
                <a:cs typeface="Calibri"/>
              </a:rPr>
              <a:t>Physiologic</a:t>
            </a:r>
            <a:r>
              <a:rPr sz="1200" spc="-26" dirty="0">
                <a:latin typeface="Calibri"/>
                <a:cs typeface="Calibri"/>
              </a:rPr>
              <a:t> </a:t>
            </a:r>
            <a:r>
              <a:rPr sz="1200" spc="-8" dirty="0">
                <a:latin typeface="Calibri"/>
                <a:cs typeface="Calibri"/>
              </a:rPr>
              <a:t>Anatomy (Histology)</a:t>
            </a:r>
            <a:endParaRPr sz="1200">
              <a:latin typeface="Calibri"/>
              <a:cs typeface="Calibri"/>
            </a:endParaRPr>
          </a:p>
        </p:txBody>
      </p:sp>
      <p:sp>
        <p:nvSpPr>
          <p:cNvPr id="22" name="object 22">
            <a:extLst>
              <a:ext uri="{FF2B5EF4-FFF2-40B4-BE49-F238E27FC236}">
                <a16:creationId xmlns:a16="http://schemas.microsoft.com/office/drawing/2014/main" id="{F4F2A0FC-D1A4-C39A-B4E2-E7342E700247}"/>
              </a:ext>
            </a:extLst>
          </p:cNvPr>
          <p:cNvSpPr txBox="1"/>
          <p:nvPr/>
        </p:nvSpPr>
        <p:spPr>
          <a:xfrm>
            <a:off x="1589088" y="3333750"/>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4.</a:t>
            </a:r>
            <a:endParaRPr sz="1200" dirty="0">
              <a:latin typeface="Calibri"/>
              <a:cs typeface="Calibri"/>
            </a:endParaRPr>
          </a:p>
        </p:txBody>
      </p:sp>
      <p:sp>
        <p:nvSpPr>
          <p:cNvPr id="23" name="object 23">
            <a:extLst>
              <a:ext uri="{FF2B5EF4-FFF2-40B4-BE49-F238E27FC236}">
                <a16:creationId xmlns:a16="http://schemas.microsoft.com/office/drawing/2014/main" id="{68455057-35E5-A8D5-2B86-636B1FA9B720}"/>
              </a:ext>
            </a:extLst>
          </p:cNvPr>
          <p:cNvSpPr txBox="1"/>
          <p:nvPr/>
        </p:nvSpPr>
        <p:spPr>
          <a:xfrm>
            <a:off x="2197100" y="3333750"/>
            <a:ext cx="1671638"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8" dirty="0">
                <a:latin typeface="Calibri"/>
                <a:cs typeface="Calibri"/>
              </a:rPr>
              <a:t> </a:t>
            </a:r>
            <a:r>
              <a:rPr sz="1200" spc="-8" dirty="0">
                <a:latin typeface="Calibri"/>
                <a:cs typeface="Calibri"/>
              </a:rPr>
              <a:t>Concepts</a:t>
            </a:r>
            <a:r>
              <a:rPr sz="1200" spc="4" dirty="0">
                <a:latin typeface="Calibri"/>
                <a:cs typeface="Calibri"/>
              </a:rPr>
              <a:t> </a:t>
            </a:r>
            <a:r>
              <a:rPr sz="1200" spc="-4" dirty="0">
                <a:latin typeface="Calibri"/>
                <a:cs typeface="Calibri"/>
              </a:rPr>
              <a:t>of</a:t>
            </a:r>
            <a:r>
              <a:rPr sz="1200" spc="4" dirty="0">
                <a:latin typeface="Calibri"/>
                <a:cs typeface="Calibri"/>
              </a:rPr>
              <a:t> </a:t>
            </a:r>
            <a:r>
              <a:rPr sz="1200" spc="-4" dirty="0">
                <a:latin typeface="Calibri"/>
                <a:cs typeface="Calibri"/>
              </a:rPr>
              <a:t>the</a:t>
            </a:r>
            <a:r>
              <a:rPr sz="1200" spc="-8" dirty="0">
                <a:latin typeface="Calibri"/>
                <a:cs typeface="Calibri"/>
              </a:rPr>
              <a:t> </a:t>
            </a:r>
            <a:r>
              <a:rPr sz="1200" spc="-26" dirty="0">
                <a:latin typeface="Calibri"/>
                <a:cs typeface="Calibri"/>
              </a:rPr>
              <a:t>Topic</a:t>
            </a:r>
            <a:endParaRPr sz="1200">
              <a:latin typeface="Calibri"/>
              <a:cs typeface="Calibri"/>
            </a:endParaRPr>
          </a:p>
        </p:txBody>
      </p:sp>
      <p:sp>
        <p:nvSpPr>
          <p:cNvPr id="24" name="object 24">
            <a:extLst>
              <a:ext uri="{FF2B5EF4-FFF2-40B4-BE49-F238E27FC236}">
                <a16:creationId xmlns:a16="http://schemas.microsoft.com/office/drawing/2014/main" id="{5A806168-B079-1618-9090-C40AC2BC7ED6}"/>
              </a:ext>
            </a:extLst>
          </p:cNvPr>
          <p:cNvSpPr txBox="1"/>
          <p:nvPr/>
        </p:nvSpPr>
        <p:spPr>
          <a:xfrm>
            <a:off x="1589088" y="3683000"/>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20491" name="object 25">
            <a:extLst>
              <a:ext uri="{FF2B5EF4-FFF2-40B4-BE49-F238E27FC236}">
                <a16:creationId xmlns:a16="http://schemas.microsoft.com/office/drawing/2014/main" id="{5A6EC3D3-6872-51B9-850F-3AE54265D200}"/>
              </a:ext>
            </a:extLst>
          </p:cNvPr>
          <p:cNvSpPr txBox="1">
            <a:spLocks noChangeArrowheads="1"/>
          </p:cNvSpPr>
          <p:nvPr/>
        </p:nvSpPr>
        <p:spPr bwMode="auto">
          <a:xfrm>
            <a:off x="2197100" y="3683000"/>
            <a:ext cx="1689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Concept explained through  Animations</a:t>
            </a:r>
          </a:p>
        </p:txBody>
      </p:sp>
      <p:sp>
        <p:nvSpPr>
          <p:cNvPr id="26" name="object 26">
            <a:extLst>
              <a:ext uri="{FF2B5EF4-FFF2-40B4-BE49-F238E27FC236}">
                <a16:creationId xmlns:a16="http://schemas.microsoft.com/office/drawing/2014/main" id="{9ED0C331-672A-9DE5-CB18-6BFDEAD5E28D}"/>
              </a:ext>
            </a:extLst>
          </p:cNvPr>
          <p:cNvSpPr txBox="1"/>
          <p:nvPr/>
        </p:nvSpPr>
        <p:spPr>
          <a:xfrm>
            <a:off x="1589088" y="4116388"/>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6.</a:t>
            </a:r>
            <a:endParaRPr sz="1200">
              <a:latin typeface="Calibri"/>
              <a:cs typeface="Calibri"/>
            </a:endParaRPr>
          </a:p>
        </p:txBody>
      </p:sp>
      <p:grpSp>
        <p:nvGrpSpPr>
          <p:cNvPr id="20493" name="object 27">
            <a:extLst>
              <a:ext uri="{FF2B5EF4-FFF2-40B4-BE49-F238E27FC236}">
                <a16:creationId xmlns:a16="http://schemas.microsoft.com/office/drawing/2014/main" id="{9711CF88-AD51-C564-1767-1B32E6008E9B}"/>
              </a:ext>
            </a:extLst>
          </p:cNvPr>
          <p:cNvGrpSpPr>
            <a:grpSpLocks/>
          </p:cNvGrpSpPr>
          <p:nvPr/>
        </p:nvGrpSpPr>
        <p:grpSpPr bwMode="auto">
          <a:xfrm>
            <a:off x="1524000" y="4284663"/>
            <a:ext cx="4570413" cy="1712912"/>
            <a:chOff x="0" y="4570475"/>
            <a:chExt cx="6093460" cy="2283460"/>
          </a:xfrm>
        </p:grpSpPr>
        <p:sp>
          <p:nvSpPr>
            <p:cNvPr id="28" name="object 28">
              <a:extLst>
                <a:ext uri="{FF2B5EF4-FFF2-40B4-BE49-F238E27FC236}">
                  <a16:creationId xmlns:a16="http://schemas.microsoft.com/office/drawing/2014/main" id="{F6012070-9A82-25EC-CCCA-290D9C22C505}"/>
                </a:ext>
              </a:extLst>
            </p:cNvPr>
            <p:cNvSpPr/>
            <p:nvPr/>
          </p:nvSpPr>
          <p:spPr>
            <a:xfrm>
              <a:off x="0" y="4570475"/>
              <a:ext cx="6093460" cy="2283460"/>
            </a:xfrm>
            <a:custGeom>
              <a:avLst/>
              <a:gdLst/>
              <a:ahLst/>
              <a:cxnLst/>
              <a:rect l="l" t="t" r="r" b="b"/>
              <a:pathLst>
                <a:path w="6093460" h="2283460">
                  <a:moveTo>
                    <a:pt x="6092952" y="0"/>
                  </a:moveTo>
                  <a:lnTo>
                    <a:pt x="0" y="0"/>
                  </a:lnTo>
                  <a:lnTo>
                    <a:pt x="0" y="2282952"/>
                  </a:lnTo>
                  <a:lnTo>
                    <a:pt x="6092952" y="2282952"/>
                  </a:lnTo>
                  <a:lnTo>
                    <a:pt x="6092952" y="0"/>
                  </a:lnTo>
                  <a:close/>
                </a:path>
              </a:pathLst>
            </a:custGeom>
            <a:solidFill>
              <a:srgbClr val="FFFFFF"/>
            </a:solidFill>
          </p:spPr>
          <p:txBody>
            <a:bodyPr lIns="0" tIns="0" rIns="0" bIns="0"/>
            <a:lstStyle/>
            <a:p>
              <a:pPr>
                <a:defRPr/>
              </a:pPr>
              <a:endParaRPr sz="1350"/>
            </a:p>
          </p:txBody>
        </p:sp>
        <p:sp>
          <p:nvSpPr>
            <p:cNvPr id="29" name="object 29">
              <a:extLst>
                <a:ext uri="{FF2B5EF4-FFF2-40B4-BE49-F238E27FC236}">
                  <a16:creationId xmlns:a16="http://schemas.microsoft.com/office/drawing/2014/main" id="{1D9EDA94-6736-ABE7-0F3A-DFEC68E4C75D}"/>
                </a:ext>
              </a:extLst>
            </p:cNvPr>
            <p:cNvSpPr/>
            <p:nvPr/>
          </p:nvSpPr>
          <p:spPr>
            <a:xfrm>
              <a:off x="8466" y="4570475"/>
              <a:ext cx="6084994" cy="416905"/>
            </a:xfrm>
            <a:custGeom>
              <a:avLst/>
              <a:gdLst/>
              <a:ahLst/>
              <a:cxnLst/>
              <a:rect l="l" t="t" r="r" b="b"/>
              <a:pathLst>
                <a:path w="6083935" h="416560">
                  <a:moveTo>
                    <a:pt x="6083808" y="0"/>
                  </a:moveTo>
                  <a:lnTo>
                    <a:pt x="4014216" y="0"/>
                  </a:lnTo>
                  <a:lnTo>
                    <a:pt x="810768" y="0"/>
                  </a:lnTo>
                  <a:lnTo>
                    <a:pt x="0" y="0"/>
                  </a:lnTo>
                  <a:lnTo>
                    <a:pt x="0" y="416052"/>
                  </a:lnTo>
                  <a:lnTo>
                    <a:pt x="810768" y="416052"/>
                  </a:lnTo>
                  <a:lnTo>
                    <a:pt x="4014216" y="416052"/>
                  </a:lnTo>
                  <a:lnTo>
                    <a:pt x="6083808" y="416052"/>
                  </a:lnTo>
                  <a:lnTo>
                    <a:pt x="6083808" y="0"/>
                  </a:lnTo>
                  <a:close/>
                </a:path>
              </a:pathLst>
            </a:custGeom>
            <a:solidFill>
              <a:srgbClr val="92CAA1"/>
            </a:solidFill>
          </p:spPr>
          <p:txBody>
            <a:bodyPr lIns="0" tIns="0" rIns="0" bIns="0"/>
            <a:lstStyle/>
            <a:p>
              <a:pPr>
                <a:defRPr/>
              </a:pPr>
              <a:endParaRPr sz="1350"/>
            </a:p>
          </p:txBody>
        </p:sp>
        <p:sp>
          <p:nvSpPr>
            <p:cNvPr id="30" name="object 30">
              <a:extLst>
                <a:ext uri="{FF2B5EF4-FFF2-40B4-BE49-F238E27FC236}">
                  <a16:creationId xmlns:a16="http://schemas.microsoft.com/office/drawing/2014/main" id="{1679A552-FFFB-DCE5-CBB7-6E88FE1F0475}"/>
                </a:ext>
              </a:extLst>
            </p:cNvPr>
            <p:cNvSpPr/>
            <p:nvPr/>
          </p:nvSpPr>
          <p:spPr>
            <a:xfrm>
              <a:off x="8466" y="4987380"/>
              <a:ext cx="6084994" cy="1066603"/>
            </a:xfrm>
            <a:custGeom>
              <a:avLst/>
              <a:gdLst/>
              <a:ahLst/>
              <a:cxnLst/>
              <a:rect l="l" t="t" r="r" b="b"/>
              <a:pathLst>
                <a:path w="6083935" h="1066800">
                  <a:moveTo>
                    <a:pt x="6083808" y="0"/>
                  </a:moveTo>
                  <a:lnTo>
                    <a:pt x="4014216" y="0"/>
                  </a:lnTo>
                  <a:lnTo>
                    <a:pt x="810768" y="0"/>
                  </a:lnTo>
                  <a:lnTo>
                    <a:pt x="0" y="0"/>
                  </a:lnTo>
                  <a:lnTo>
                    <a:pt x="0" y="1066800"/>
                  </a:lnTo>
                  <a:lnTo>
                    <a:pt x="810768" y="1066800"/>
                  </a:lnTo>
                  <a:lnTo>
                    <a:pt x="4014216" y="1066800"/>
                  </a:lnTo>
                  <a:lnTo>
                    <a:pt x="6083808" y="1066800"/>
                  </a:lnTo>
                  <a:lnTo>
                    <a:pt x="6083808" y="0"/>
                  </a:lnTo>
                  <a:close/>
                </a:path>
              </a:pathLst>
            </a:custGeom>
            <a:solidFill>
              <a:srgbClr val="B3A2C7"/>
            </a:solidFill>
          </p:spPr>
          <p:txBody>
            <a:bodyPr lIns="0" tIns="0" rIns="0" bIns="0"/>
            <a:lstStyle/>
            <a:p>
              <a:pPr>
                <a:defRPr/>
              </a:pPr>
              <a:endParaRPr sz="1350"/>
            </a:p>
          </p:txBody>
        </p:sp>
        <p:sp>
          <p:nvSpPr>
            <p:cNvPr id="31" name="object 31">
              <a:extLst>
                <a:ext uri="{FF2B5EF4-FFF2-40B4-BE49-F238E27FC236}">
                  <a16:creationId xmlns:a16="http://schemas.microsoft.com/office/drawing/2014/main" id="{B01C9BB7-00C6-FDAF-B02C-15D04087CD19}"/>
                </a:ext>
              </a:extLst>
            </p:cNvPr>
            <p:cNvSpPr/>
            <p:nvPr/>
          </p:nvSpPr>
          <p:spPr>
            <a:xfrm>
              <a:off x="8466" y="6053983"/>
              <a:ext cx="6084994" cy="799952"/>
            </a:xfrm>
            <a:custGeom>
              <a:avLst/>
              <a:gdLst/>
              <a:ahLst/>
              <a:cxnLst/>
              <a:rect l="l" t="t" r="r" b="b"/>
              <a:pathLst>
                <a:path w="6083935" h="800100">
                  <a:moveTo>
                    <a:pt x="6083808" y="0"/>
                  </a:moveTo>
                  <a:lnTo>
                    <a:pt x="4014216" y="0"/>
                  </a:lnTo>
                  <a:lnTo>
                    <a:pt x="810768" y="0"/>
                  </a:lnTo>
                  <a:lnTo>
                    <a:pt x="0" y="0"/>
                  </a:lnTo>
                  <a:lnTo>
                    <a:pt x="0" y="800100"/>
                  </a:lnTo>
                  <a:lnTo>
                    <a:pt x="810768" y="800100"/>
                  </a:lnTo>
                  <a:lnTo>
                    <a:pt x="4014216" y="800100"/>
                  </a:lnTo>
                  <a:lnTo>
                    <a:pt x="6083808" y="800100"/>
                  </a:lnTo>
                  <a:lnTo>
                    <a:pt x="6083808" y="0"/>
                  </a:lnTo>
                  <a:close/>
                </a:path>
              </a:pathLst>
            </a:custGeom>
            <a:solidFill>
              <a:srgbClr val="FC6CAA"/>
            </a:solidFill>
          </p:spPr>
          <p:txBody>
            <a:bodyPr lIns="0" tIns="0" rIns="0" bIns="0"/>
            <a:lstStyle/>
            <a:p>
              <a:pPr>
                <a:defRPr/>
              </a:pPr>
              <a:endParaRPr sz="1350"/>
            </a:p>
          </p:txBody>
        </p:sp>
        <p:sp>
          <p:nvSpPr>
            <p:cNvPr id="32" name="object 32">
              <a:extLst>
                <a:ext uri="{FF2B5EF4-FFF2-40B4-BE49-F238E27FC236}">
                  <a16:creationId xmlns:a16="http://schemas.microsoft.com/office/drawing/2014/main" id="{9F82636A-8524-2115-1B2C-EE313A1657E2}"/>
                </a:ext>
              </a:extLst>
            </p:cNvPr>
            <p:cNvSpPr/>
            <p:nvPr/>
          </p:nvSpPr>
          <p:spPr>
            <a:xfrm>
              <a:off x="2117" y="4570475"/>
              <a:ext cx="6091343" cy="2283460"/>
            </a:xfrm>
            <a:custGeom>
              <a:avLst/>
              <a:gdLst/>
              <a:ahLst/>
              <a:cxnLst/>
              <a:rect l="l" t="t" r="r" b="b"/>
              <a:pathLst>
                <a:path w="6090285" h="2283459">
                  <a:moveTo>
                    <a:pt x="6089891" y="409956"/>
                  </a:moveTo>
                  <a:lnTo>
                    <a:pt x="4027932" y="409956"/>
                  </a:lnTo>
                  <a:lnTo>
                    <a:pt x="4027932" y="0"/>
                  </a:lnTo>
                  <a:lnTo>
                    <a:pt x="4014216" y="0"/>
                  </a:lnTo>
                  <a:lnTo>
                    <a:pt x="4014216" y="409956"/>
                  </a:lnTo>
                  <a:lnTo>
                    <a:pt x="4014216" y="422148"/>
                  </a:lnTo>
                  <a:lnTo>
                    <a:pt x="4014216" y="1476768"/>
                  </a:lnTo>
                  <a:lnTo>
                    <a:pt x="822960" y="1476768"/>
                  </a:lnTo>
                  <a:lnTo>
                    <a:pt x="822960" y="422148"/>
                  </a:lnTo>
                  <a:lnTo>
                    <a:pt x="4014216" y="422148"/>
                  </a:lnTo>
                  <a:lnTo>
                    <a:pt x="4014216" y="409956"/>
                  </a:lnTo>
                  <a:lnTo>
                    <a:pt x="822960" y="409956"/>
                  </a:lnTo>
                  <a:lnTo>
                    <a:pt x="822960" y="0"/>
                  </a:lnTo>
                  <a:lnTo>
                    <a:pt x="809244" y="0"/>
                  </a:lnTo>
                  <a:lnTo>
                    <a:pt x="809244" y="409956"/>
                  </a:lnTo>
                  <a:lnTo>
                    <a:pt x="809244" y="422148"/>
                  </a:lnTo>
                  <a:lnTo>
                    <a:pt x="809244" y="1476768"/>
                  </a:lnTo>
                  <a:lnTo>
                    <a:pt x="12192" y="1476768"/>
                  </a:lnTo>
                  <a:lnTo>
                    <a:pt x="12192" y="422148"/>
                  </a:lnTo>
                  <a:lnTo>
                    <a:pt x="809244" y="422148"/>
                  </a:lnTo>
                  <a:lnTo>
                    <a:pt x="809244" y="409956"/>
                  </a:lnTo>
                  <a:lnTo>
                    <a:pt x="12192" y="409956"/>
                  </a:lnTo>
                  <a:lnTo>
                    <a:pt x="12192" y="0"/>
                  </a:lnTo>
                  <a:lnTo>
                    <a:pt x="0" y="0"/>
                  </a:lnTo>
                  <a:lnTo>
                    <a:pt x="0" y="2282964"/>
                  </a:lnTo>
                  <a:lnTo>
                    <a:pt x="12192" y="2282964"/>
                  </a:lnTo>
                  <a:lnTo>
                    <a:pt x="12192" y="1488948"/>
                  </a:lnTo>
                  <a:lnTo>
                    <a:pt x="809244" y="1488948"/>
                  </a:lnTo>
                  <a:lnTo>
                    <a:pt x="809244" y="2282964"/>
                  </a:lnTo>
                  <a:lnTo>
                    <a:pt x="822960" y="2282964"/>
                  </a:lnTo>
                  <a:lnTo>
                    <a:pt x="822960" y="1488948"/>
                  </a:lnTo>
                  <a:lnTo>
                    <a:pt x="4014216" y="1488948"/>
                  </a:lnTo>
                  <a:lnTo>
                    <a:pt x="4014216" y="2282964"/>
                  </a:lnTo>
                  <a:lnTo>
                    <a:pt x="4027932" y="2282952"/>
                  </a:lnTo>
                  <a:lnTo>
                    <a:pt x="4027932" y="1488948"/>
                  </a:lnTo>
                  <a:lnTo>
                    <a:pt x="6089891" y="1488948"/>
                  </a:lnTo>
                  <a:lnTo>
                    <a:pt x="6089891" y="1476756"/>
                  </a:lnTo>
                  <a:lnTo>
                    <a:pt x="4027932" y="1476768"/>
                  </a:lnTo>
                  <a:lnTo>
                    <a:pt x="4027932" y="422148"/>
                  </a:lnTo>
                  <a:lnTo>
                    <a:pt x="6089891" y="422148"/>
                  </a:lnTo>
                  <a:lnTo>
                    <a:pt x="6089891" y="409956"/>
                  </a:lnTo>
                  <a:close/>
                </a:path>
              </a:pathLst>
            </a:custGeom>
            <a:solidFill>
              <a:srgbClr val="8064A2"/>
            </a:solidFill>
          </p:spPr>
          <p:txBody>
            <a:bodyPr lIns="0" tIns="0" rIns="0" bIns="0"/>
            <a:lstStyle/>
            <a:p>
              <a:pPr>
                <a:defRPr/>
              </a:pPr>
              <a:endParaRPr sz="1350"/>
            </a:p>
          </p:txBody>
        </p:sp>
      </p:grpSp>
      <p:sp>
        <p:nvSpPr>
          <p:cNvPr id="20494" name="object 33">
            <a:extLst>
              <a:ext uri="{FF2B5EF4-FFF2-40B4-BE49-F238E27FC236}">
                <a16:creationId xmlns:a16="http://schemas.microsoft.com/office/drawing/2014/main" id="{929B01EC-A6EF-C1FB-5B4B-D9B1F3777D3D}"/>
              </a:ext>
            </a:extLst>
          </p:cNvPr>
          <p:cNvSpPr txBox="1">
            <a:spLocks noChangeArrowheads="1"/>
          </p:cNvSpPr>
          <p:nvPr/>
        </p:nvSpPr>
        <p:spPr bwMode="auto">
          <a:xfrm>
            <a:off x="2197100" y="4116388"/>
            <a:ext cx="196691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Topic with key</a:t>
            </a:r>
          </a:p>
        </p:txBody>
      </p:sp>
      <p:sp>
        <p:nvSpPr>
          <p:cNvPr id="34" name="object 34">
            <a:extLst>
              <a:ext uri="{FF2B5EF4-FFF2-40B4-BE49-F238E27FC236}">
                <a16:creationId xmlns:a16="http://schemas.microsoft.com/office/drawing/2014/main" id="{05397883-28EA-20F1-51C9-532E254F98AB}"/>
              </a:ext>
            </a:extLst>
          </p:cNvPr>
          <p:cNvSpPr txBox="1"/>
          <p:nvPr/>
        </p:nvSpPr>
        <p:spPr>
          <a:xfrm>
            <a:off x="4600575" y="4116388"/>
            <a:ext cx="1458913" cy="193675"/>
          </a:xfrm>
          <a:prstGeom prst="rect">
            <a:avLst/>
          </a:prstGeom>
        </p:spPr>
        <p:txBody>
          <a:bodyPr lIns="0" tIns="9049" rIns="0" bIns="0">
            <a:spAutoFit/>
          </a:bodyPr>
          <a:lstStyle/>
          <a:p>
            <a:pPr marL="266224" indent="-257175">
              <a:buFont typeface="Arial MT"/>
              <a:buChar char="•"/>
              <a:tabLst>
                <a:tab pos="266224" algn="l"/>
                <a:tab pos="266700" algn="l"/>
              </a:tabLst>
              <a:defRPr/>
            </a:pPr>
            <a:r>
              <a:rPr sz="1200" spc="-8" dirty="0">
                <a:latin typeface="Calibri"/>
                <a:cs typeface="Calibri"/>
              </a:rPr>
              <a:t>Interac</a:t>
            </a:r>
            <a:r>
              <a:rPr lang="en-US" sz="1200" spc="-8" dirty="0">
                <a:latin typeface="Calibri"/>
                <a:cs typeface="Calibri"/>
              </a:rPr>
              <a:t>tive</a:t>
            </a:r>
            <a:endParaRPr sz="1200" dirty="0">
              <a:latin typeface="Calibri"/>
              <a:cs typeface="Calibri"/>
            </a:endParaRPr>
          </a:p>
        </p:txBody>
      </p:sp>
      <p:sp>
        <p:nvSpPr>
          <p:cNvPr id="35" name="object 35">
            <a:extLst>
              <a:ext uri="{FF2B5EF4-FFF2-40B4-BE49-F238E27FC236}">
                <a16:creationId xmlns:a16="http://schemas.microsoft.com/office/drawing/2014/main" id="{3364E438-7271-38D9-CB47-53832D2BD54F}"/>
              </a:ext>
            </a:extLst>
          </p:cNvPr>
          <p:cNvSpPr txBox="1"/>
          <p:nvPr/>
        </p:nvSpPr>
        <p:spPr>
          <a:xfrm>
            <a:off x="1589088" y="46132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7.</a:t>
            </a:r>
            <a:endParaRPr sz="1200">
              <a:latin typeface="Calibri"/>
              <a:cs typeface="Calibri"/>
            </a:endParaRPr>
          </a:p>
        </p:txBody>
      </p:sp>
      <p:sp>
        <p:nvSpPr>
          <p:cNvPr id="20497" name="object 36">
            <a:extLst>
              <a:ext uri="{FF2B5EF4-FFF2-40B4-BE49-F238E27FC236}">
                <a16:creationId xmlns:a16="http://schemas.microsoft.com/office/drawing/2014/main" id="{3B9F3D63-C308-59A6-C6A1-976463CF8F91}"/>
              </a:ext>
            </a:extLst>
          </p:cNvPr>
          <p:cNvSpPr txBox="1">
            <a:spLocks noChangeArrowheads="1"/>
          </p:cNvSpPr>
          <p:nvPr/>
        </p:nvSpPr>
        <p:spPr bwMode="auto">
          <a:xfrm>
            <a:off x="2197100" y="4613275"/>
            <a:ext cx="1949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Research article relevant to the  topic with reference</a:t>
            </a:r>
          </a:p>
        </p:txBody>
      </p:sp>
      <p:sp>
        <p:nvSpPr>
          <p:cNvPr id="37" name="object 37">
            <a:extLst>
              <a:ext uri="{FF2B5EF4-FFF2-40B4-BE49-F238E27FC236}">
                <a16:creationId xmlns:a16="http://schemas.microsoft.com/office/drawing/2014/main" id="{CD1D30E2-E0D8-AEDA-147C-B237DD4C2D75}"/>
              </a:ext>
            </a:extLst>
          </p:cNvPr>
          <p:cNvSpPr txBox="1"/>
          <p:nvPr/>
        </p:nvSpPr>
        <p:spPr>
          <a:xfrm>
            <a:off x="1589088" y="54133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8.</a:t>
            </a:r>
            <a:endParaRPr sz="1200">
              <a:latin typeface="Calibri"/>
              <a:cs typeface="Calibri"/>
            </a:endParaRPr>
          </a:p>
        </p:txBody>
      </p:sp>
      <p:sp>
        <p:nvSpPr>
          <p:cNvPr id="20499" name="object 38">
            <a:extLst>
              <a:ext uri="{FF2B5EF4-FFF2-40B4-BE49-F238E27FC236}">
                <a16:creationId xmlns:a16="http://schemas.microsoft.com/office/drawing/2014/main" id="{1B2435BF-6C77-D111-2709-4AC11ADC1C22}"/>
              </a:ext>
            </a:extLst>
          </p:cNvPr>
          <p:cNvSpPr txBox="1">
            <a:spLocks noChangeArrowheads="1"/>
          </p:cNvSpPr>
          <p:nvPr/>
        </p:nvSpPr>
        <p:spPr bwMode="auto">
          <a:xfrm>
            <a:off x="2197100" y="5413375"/>
            <a:ext cx="22844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PM&amp;DC Code of  Ethics/Professionalism/Communicati  on Skills with reference</a:t>
            </a:r>
          </a:p>
        </p:txBody>
      </p:sp>
      <p:grpSp>
        <p:nvGrpSpPr>
          <p:cNvPr id="20500" name="object 39">
            <a:extLst>
              <a:ext uri="{FF2B5EF4-FFF2-40B4-BE49-F238E27FC236}">
                <a16:creationId xmlns:a16="http://schemas.microsoft.com/office/drawing/2014/main" id="{DDBEE09A-992D-5EB4-0171-1CDEDCA0B0FF}"/>
              </a:ext>
            </a:extLst>
          </p:cNvPr>
          <p:cNvGrpSpPr>
            <a:grpSpLocks/>
          </p:cNvGrpSpPr>
          <p:nvPr/>
        </p:nvGrpSpPr>
        <p:grpSpPr bwMode="auto">
          <a:xfrm>
            <a:off x="6094413" y="857250"/>
            <a:ext cx="4568825" cy="1712913"/>
            <a:chOff x="6092952" y="0"/>
            <a:chExt cx="6093460" cy="2284730"/>
          </a:xfrm>
        </p:grpSpPr>
        <p:sp>
          <p:nvSpPr>
            <p:cNvPr id="40" name="object 40">
              <a:extLst>
                <a:ext uri="{FF2B5EF4-FFF2-40B4-BE49-F238E27FC236}">
                  <a16:creationId xmlns:a16="http://schemas.microsoft.com/office/drawing/2014/main" id="{EDE3124B-2517-0C95-F76B-4AF005753977}"/>
                </a:ext>
              </a:extLst>
            </p:cNvPr>
            <p:cNvSpPr/>
            <p:nvPr/>
          </p:nvSpPr>
          <p:spPr>
            <a:xfrm>
              <a:off x="6092952" y="0"/>
              <a:ext cx="6093460" cy="2284730"/>
            </a:xfrm>
            <a:custGeom>
              <a:avLst/>
              <a:gdLst/>
              <a:ahLst/>
              <a:cxnLst/>
              <a:rect l="l" t="t" r="r" b="b"/>
              <a:pathLst>
                <a:path w="6093460" h="2284730">
                  <a:moveTo>
                    <a:pt x="6092952" y="0"/>
                  </a:moveTo>
                  <a:lnTo>
                    <a:pt x="0" y="0"/>
                  </a:lnTo>
                  <a:lnTo>
                    <a:pt x="0" y="2284476"/>
                  </a:lnTo>
                  <a:lnTo>
                    <a:pt x="6092952" y="2284476"/>
                  </a:lnTo>
                  <a:lnTo>
                    <a:pt x="6092952" y="0"/>
                  </a:lnTo>
                  <a:close/>
                </a:path>
              </a:pathLst>
            </a:custGeom>
            <a:solidFill>
              <a:srgbClr val="FFFFFF"/>
            </a:solidFill>
          </p:spPr>
          <p:txBody>
            <a:bodyPr lIns="0" tIns="0" rIns="0" bIns="0"/>
            <a:lstStyle/>
            <a:p>
              <a:pPr>
                <a:defRPr/>
              </a:pPr>
              <a:endParaRPr sz="1350"/>
            </a:p>
          </p:txBody>
        </p:sp>
        <p:sp>
          <p:nvSpPr>
            <p:cNvPr id="41" name="object 41">
              <a:extLst>
                <a:ext uri="{FF2B5EF4-FFF2-40B4-BE49-F238E27FC236}">
                  <a16:creationId xmlns:a16="http://schemas.microsoft.com/office/drawing/2014/main" id="{5C88FF92-CC3E-7FA6-7EE2-423A5B84808F}"/>
                </a:ext>
              </a:extLst>
            </p:cNvPr>
            <p:cNvSpPr/>
            <p:nvPr/>
          </p:nvSpPr>
          <p:spPr>
            <a:xfrm>
              <a:off x="6092952" y="821571"/>
              <a:ext cx="6093460" cy="334557"/>
            </a:xfrm>
            <a:custGeom>
              <a:avLst/>
              <a:gdLst/>
              <a:ahLst/>
              <a:cxnLst/>
              <a:rect l="l" t="t" r="r" b="b"/>
              <a:pathLst>
                <a:path w="6093459" h="335280">
                  <a:moveTo>
                    <a:pt x="6092952" y="0"/>
                  </a:moveTo>
                  <a:lnTo>
                    <a:pt x="3429000" y="0"/>
                  </a:lnTo>
                  <a:lnTo>
                    <a:pt x="0" y="0"/>
                  </a:lnTo>
                  <a:lnTo>
                    <a:pt x="0" y="335280"/>
                  </a:lnTo>
                  <a:lnTo>
                    <a:pt x="3429000" y="335280"/>
                  </a:lnTo>
                  <a:lnTo>
                    <a:pt x="6092952" y="335280"/>
                  </a:lnTo>
                  <a:lnTo>
                    <a:pt x="6092952" y="0"/>
                  </a:lnTo>
                  <a:close/>
                </a:path>
              </a:pathLst>
            </a:custGeom>
            <a:solidFill>
              <a:srgbClr val="EDEAF0"/>
            </a:solidFill>
          </p:spPr>
          <p:txBody>
            <a:bodyPr lIns="0" tIns="0" rIns="0" bIns="0"/>
            <a:lstStyle/>
            <a:p>
              <a:pPr>
                <a:defRPr/>
              </a:pPr>
              <a:endParaRPr sz="1350"/>
            </a:p>
          </p:txBody>
        </p:sp>
        <p:sp>
          <p:nvSpPr>
            <p:cNvPr id="42" name="object 42">
              <a:extLst>
                <a:ext uri="{FF2B5EF4-FFF2-40B4-BE49-F238E27FC236}">
                  <a16:creationId xmlns:a16="http://schemas.microsoft.com/office/drawing/2014/main" id="{593698D6-CAEE-5FF7-08EB-C4A1823E3D3C}"/>
                </a:ext>
              </a:extLst>
            </p:cNvPr>
            <p:cNvSpPr/>
            <p:nvPr/>
          </p:nvSpPr>
          <p:spPr>
            <a:xfrm>
              <a:off x="6092952" y="1156128"/>
              <a:ext cx="6093460" cy="885094"/>
            </a:xfrm>
            <a:custGeom>
              <a:avLst/>
              <a:gdLst/>
              <a:ahLst/>
              <a:cxnLst/>
              <a:rect l="l" t="t" r="r" b="b"/>
              <a:pathLst>
                <a:path w="6093459" h="883919">
                  <a:moveTo>
                    <a:pt x="6092952" y="0"/>
                  </a:moveTo>
                  <a:lnTo>
                    <a:pt x="3429000" y="0"/>
                  </a:lnTo>
                  <a:lnTo>
                    <a:pt x="0" y="0"/>
                  </a:lnTo>
                  <a:lnTo>
                    <a:pt x="0" y="883920"/>
                  </a:lnTo>
                  <a:lnTo>
                    <a:pt x="3429000" y="883920"/>
                  </a:lnTo>
                  <a:lnTo>
                    <a:pt x="6092952" y="883920"/>
                  </a:lnTo>
                  <a:lnTo>
                    <a:pt x="6092952" y="0"/>
                  </a:lnTo>
                  <a:close/>
                </a:path>
              </a:pathLst>
            </a:custGeom>
            <a:solidFill>
              <a:srgbClr val="FFC000"/>
            </a:solidFill>
          </p:spPr>
          <p:txBody>
            <a:bodyPr lIns="0" tIns="0" rIns="0" bIns="0"/>
            <a:lstStyle/>
            <a:p>
              <a:pPr>
                <a:defRPr/>
              </a:pPr>
              <a:endParaRPr sz="1350"/>
            </a:p>
          </p:txBody>
        </p:sp>
        <p:sp>
          <p:nvSpPr>
            <p:cNvPr id="43" name="object 43">
              <a:extLst>
                <a:ext uri="{FF2B5EF4-FFF2-40B4-BE49-F238E27FC236}">
                  <a16:creationId xmlns:a16="http://schemas.microsoft.com/office/drawing/2014/main" id="{11F6136C-B007-3254-D745-4ABFB139BFE9}"/>
                </a:ext>
              </a:extLst>
            </p:cNvPr>
            <p:cNvSpPr/>
            <p:nvPr/>
          </p:nvSpPr>
          <p:spPr>
            <a:xfrm>
              <a:off x="6092952" y="2041222"/>
              <a:ext cx="6093460" cy="243508"/>
            </a:xfrm>
            <a:custGeom>
              <a:avLst/>
              <a:gdLst/>
              <a:ahLst/>
              <a:cxnLst/>
              <a:rect l="l" t="t" r="r" b="b"/>
              <a:pathLst>
                <a:path w="6093459" h="243839">
                  <a:moveTo>
                    <a:pt x="6092952" y="0"/>
                  </a:moveTo>
                  <a:lnTo>
                    <a:pt x="3429000" y="0"/>
                  </a:lnTo>
                  <a:lnTo>
                    <a:pt x="0" y="0"/>
                  </a:lnTo>
                  <a:lnTo>
                    <a:pt x="0" y="243840"/>
                  </a:lnTo>
                  <a:lnTo>
                    <a:pt x="3429000" y="243840"/>
                  </a:lnTo>
                  <a:lnTo>
                    <a:pt x="6092952" y="243840"/>
                  </a:lnTo>
                  <a:lnTo>
                    <a:pt x="6092952" y="0"/>
                  </a:lnTo>
                  <a:close/>
                </a:path>
              </a:pathLst>
            </a:custGeom>
            <a:solidFill>
              <a:srgbClr val="8EB4E3"/>
            </a:solidFill>
          </p:spPr>
          <p:txBody>
            <a:bodyPr lIns="0" tIns="0" rIns="0" bIns="0"/>
            <a:lstStyle/>
            <a:p>
              <a:pPr>
                <a:defRPr/>
              </a:pPr>
              <a:endParaRPr sz="1350"/>
            </a:p>
          </p:txBody>
        </p:sp>
        <p:sp>
          <p:nvSpPr>
            <p:cNvPr id="44" name="object 44">
              <a:extLst>
                <a:ext uri="{FF2B5EF4-FFF2-40B4-BE49-F238E27FC236}">
                  <a16:creationId xmlns:a16="http://schemas.microsoft.com/office/drawing/2014/main" id="{EFE939D4-1EB0-7C85-45B9-F9A3675D86C5}"/>
                </a:ext>
              </a:extLst>
            </p:cNvPr>
            <p:cNvSpPr/>
            <p:nvPr/>
          </p:nvSpPr>
          <p:spPr>
            <a:xfrm>
              <a:off x="6092952" y="815219"/>
              <a:ext cx="6093460" cy="1469511"/>
            </a:xfrm>
            <a:custGeom>
              <a:avLst/>
              <a:gdLst/>
              <a:ahLst/>
              <a:cxnLst/>
              <a:rect l="l" t="t" r="r" b="b"/>
              <a:pathLst>
                <a:path w="6093459" h="1469389">
                  <a:moveTo>
                    <a:pt x="6092964" y="0"/>
                  </a:moveTo>
                  <a:lnTo>
                    <a:pt x="6088392" y="0"/>
                  </a:lnTo>
                  <a:lnTo>
                    <a:pt x="6088392" y="335280"/>
                  </a:lnTo>
                  <a:lnTo>
                    <a:pt x="6088392" y="348996"/>
                  </a:lnTo>
                  <a:lnTo>
                    <a:pt x="6088392" y="1219200"/>
                  </a:lnTo>
                  <a:lnTo>
                    <a:pt x="3436632" y="1219200"/>
                  </a:lnTo>
                  <a:lnTo>
                    <a:pt x="3436632" y="348996"/>
                  </a:lnTo>
                  <a:lnTo>
                    <a:pt x="6088392" y="348996"/>
                  </a:lnTo>
                  <a:lnTo>
                    <a:pt x="6088392" y="335280"/>
                  </a:lnTo>
                  <a:lnTo>
                    <a:pt x="3436632" y="335280"/>
                  </a:lnTo>
                  <a:lnTo>
                    <a:pt x="3436632" y="0"/>
                  </a:lnTo>
                  <a:lnTo>
                    <a:pt x="3422916" y="0"/>
                  </a:lnTo>
                  <a:lnTo>
                    <a:pt x="3422916" y="335280"/>
                  </a:lnTo>
                  <a:lnTo>
                    <a:pt x="12" y="335280"/>
                  </a:lnTo>
                  <a:lnTo>
                    <a:pt x="12" y="348996"/>
                  </a:lnTo>
                  <a:lnTo>
                    <a:pt x="3422916" y="348996"/>
                  </a:lnTo>
                  <a:lnTo>
                    <a:pt x="3422916" y="1219200"/>
                  </a:lnTo>
                  <a:lnTo>
                    <a:pt x="12" y="1219200"/>
                  </a:lnTo>
                  <a:lnTo>
                    <a:pt x="0" y="1232916"/>
                  </a:lnTo>
                  <a:lnTo>
                    <a:pt x="3422916" y="1232916"/>
                  </a:lnTo>
                  <a:lnTo>
                    <a:pt x="3422916" y="1469136"/>
                  </a:lnTo>
                  <a:lnTo>
                    <a:pt x="3436632" y="1469136"/>
                  </a:lnTo>
                  <a:lnTo>
                    <a:pt x="3436632" y="1232916"/>
                  </a:lnTo>
                  <a:lnTo>
                    <a:pt x="6088392" y="1232916"/>
                  </a:lnTo>
                  <a:lnTo>
                    <a:pt x="6088392" y="1469136"/>
                  </a:lnTo>
                  <a:lnTo>
                    <a:pt x="6092964" y="1469136"/>
                  </a:lnTo>
                  <a:lnTo>
                    <a:pt x="6092964" y="1232916"/>
                  </a:lnTo>
                  <a:lnTo>
                    <a:pt x="6092964" y="1219200"/>
                  </a:lnTo>
                  <a:lnTo>
                    <a:pt x="6092964" y="348996"/>
                  </a:lnTo>
                  <a:lnTo>
                    <a:pt x="6092964" y="335280"/>
                  </a:lnTo>
                  <a:lnTo>
                    <a:pt x="6092964" y="0"/>
                  </a:lnTo>
                  <a:close/>
                </a:path>
              </a:pathLst>
            </a:custGeom>
            <a:solidFill>
              <a:srgbClr val="8064A2"/>
            </a:solidFill>
          </p:spPr>
          <p:txBody>
            <a:bodyPr lIns="0" tIns="0" rIns="0" bIns="0"/>
            <a:lstStyle/>
            <a:p>
              <a:pPr>
                <a:defRPr/>
              </a:pPr>
              <a:endParaRPr sz="1350"/>
            </a:p>
          </p:txBody>
        </p:sp>
      </p:grpSp>
      <p:sp>
        <p:nvSpPr>
          <p:cNvPr id="45" name="object 45">
            <a:extLst>
              <a:ext uri="{FF2B5EF4-FFF2-40B4-BE49-F238E27FC236}">
                <a16:creationId xmlns:a16="http://schemas.microsoft.com/office/drawing/2014/main" id="{467CD9FA-5826-732E-B0EA-747A5BFF46EA}"/>
              </a:ext>
            </a:extLst>
          </p:cNvPr>
          <p:cNvSpPr txBox="1"/>
          <p:nvPr/>
        </p:nvSpPr>
        <p:spPr>
          <a:xfrm>
            <a:off x="1589088" y="1498600"/>
            <a:ext cx="8053387" cy="193675"/>
          </a:xfrm>
          <a:prstGeom prst="rect">
            <a:avLst/>
          </a:prstGeom>
        </p:spPr>
        <p:txBody>
          <a:bodyPr lIns="0" tIns="9049" rIns="0" bIns="0">
            <a:spAutoFit/>
          </a:bodyPr>
          <a:lstStyle/>
          <a:p>
            <a:pPr marL="9525">
              <a:spcBef>
                <a:spcPts val="71"/>
              </a:spcBef>
              <a:tabLst>
                <a:tab pos="616268" algn="l"/>
                <a:tab pos="3019901" algn="l"/>
                <a:tab pos="7145179" algn="l"/>
              </a:tabLst>
              <a:defRPr/>
            </a:pPr>
            <a:r>
              <a:rPr sz="1200" b="1" spc="-135" dirty="0">
                <a:latin typeface="Tahoma"/>
                <a:cs typeface="Tahoma"/>
              </a:rPr>
              <a:t>S</a:t>
            </a:r>
            <a:r>
              <a:rPr sz="1200" b="1" spc="-105" dirty="0">
                <a:latin typeface="Tahoma"/>
                <a:cs typeface="Tahoma"/>
              </a:rPr>
              <a:t>.</a:t>
            </a:r>
            <a:r>
              <a:rPr sz="1200" b="1" spc="-120" dirty="0">
                <a:latin typeface="Tahoma"/>
                <a:cs typeface="Tahoma"/>
              </a:rPr>
              <a:t> </a:t>
            </a:r>
            <a:r>
              <a:rPr sz="1200" b="1" spc="-248" dirty="0">
                <a:latin typeface="Tahoma"/>
                <a:cs typeface="Tahoma"/>
              </a:rPr>
              <a:t>N</a:t>
            </a:r>
            <a:r>
              <a:rPr sz="1200" b="1" spc="-195" dirty="0">
                <a:latin typeface="Tahoma"/>
                <a:cs typeface="Tahoma"/>
              </a:rPr>
              <a:t>o</a:t>
            </a:r>
            <a:r>
              <a:rPr sz="1200" b="1" spc="-105" dirty="0">
                <a:latin typeface="Tahoma"/>
                <a:cs typeface="Tahoma"/>
              </a:rPr>
              <a:t>.</a:t>
            </a:r>
            <a:r>
              <a:rPr sz="1200" b="1" dirty="0">
                <a:latin typeface="Tahoma"/>
                <a:cs typeface="Tahoma"/>
              </a:rPr>
              <a:t>	</a:t>
            </a:r>
            <a:r>
              <a:rPr sz="1200" b="1" spc="-263" dirty="0">
                <a:latin typeface="Tahoma"/>
                <a:cs typeface="Tahoma"/>
              </a:rPr>
              <a:t>H</a:t>
            </a:r>
            <a:r>
              <a:rPr sz="1200" b="1" spc="-158" dirty="0">
                <a:latin typeface="Tahoma"/>
                <a:cs typeface="Tahoma"/>
              </a:rPr>
              <a:t>e</a:t>
            </a:r>
            <a:r>
              <a:rPr sz="1200" b="1" spc="-153" dirty="0">
                <a:latin typeface="Tahoma"/>
                <a:cs typeface="Tahoma"/>
              </a:rPr>
              <a:t>a</a:t>
            </a:r>
            <a:r>
              <a:rPr sz="1200" b="1" spc="-191" dirty="0">
                <a:latin typeface="Tahoma"/>
                <a:cs typeface="Tahoma"/>
              </a:rPr>
              <a:t>d</a:t>
            </a:r>
            <a:r>
              <a:rPr sz="1200" b="1" spc="-98" dirty="0">
                <a:latin typeface="Tahoma"/>
                <a:cs typeface="Tahoma"/>
              </a:rPr>
              <a:t>i</a:t>
            </a:r>
            <a:r>
              <a:rPr sz="1200" b="1" spc="-188" dirty="0">
                <a:latin typeface="Tahoma"/>
                <a:cs typeface="Tahoma"/>
              </a:rPr>
              <a:t>n</a:t>
            </a:r>
            <a:r>
              <a:rPr sz="1200" b="1" spc="-191" dirty="0">
                <a:latin typeface="Tahoma"/>
                <a:cs typeface="Tahoma"/>
              </a:rPr>
              <a:t>g</a:t>
            </a:r>
            <a:r>
              <a:rPr sz="1200" b="1" dirty="0">
                <a:latin typeface="Tahoma"/>
                <a:cs typeface="Tahoma"/>
              </a:rPr>
              <a:t>s	</a:t>
            </a:r>
            <a:r>
              <a:rPr sz="1200" b="1" spc="-263" dirty="0">
                <a:latin typeface="Tahoma"/>
                <a:cs typeface="Tahoma"/>
              </a:rPr>
              <a:t>D</a:t>
            </a:r>
            <a:r>
              <a:rPr sz="1200" b="1" spc="-195" dirty="0">
                <a:latin typeface="Tahoma"/>
                <a:cs typeface="Tahoma"/>
              </a:rPr>
              <a:t>o</a:t>
            </a:r>
            <a:r>
              <a:rPr sz="1200" b="1" spc="-255" dirty="0">
                <a:latin typeface="Tahoma"/>
                <a:cs typeface="Tahoma"/>
              </a:rPr>
              <a:t>m</a:t>
            </a:r>
            <a:r>
              <a:rPr sz="1200" b="1" spc="-153" dirty="0">
                <a:latin typeface="Tahoma"/>
                <a:cs typeface="Tahoma"/>
              </a:rPr>
              <a:t>a</a:t>
            </a:r>
            <a:r>
              <a:rPr sz="1200" b="1" spc="-98" dirty="0">
                <a:latin typeface="Tahoma"/>
                <a:cs typeface="Tahoma"/>
              </a:rPr>
              <a:t>i</a:t>
            </a:r>
            <a:r>
              <a:rPr sz="1200" b="1" spc="-188" dirty="0">
                <a:latin typeface="Tahoma"/>
                <a:cs typeface="Tahoma"/>
              </a:rPr>
              <a:t>n</a:t>
            </a:r>
            <a:r>
              <a:rPr sz="1200" b="1" spc="-101" dirty="0">
                <a:latin typeface="Tahoma"/>
                <a:cs typeface="Tahoma"/>
              </a:rPr>
              <a:t>s</a:t>
            </a:r>
            <a:r>
              <a:rPr sz="1200" b="1" spc="-307" dirty="0">
                <a:latin typeface="Tahoma"/>
                <a:cs typeface="Tahoma"/>
              </a:rPr>
              <a:t>/</a:t>
            </a:r>
            <a:r>
              <a:rPr sz="1200" b="1" spc="-244" dirty="0">
                <a:latin typeface="Tahoma"/>
                <a:cs typeface="Tahoma"/>
              </a:rPr>
              <a:t>T</a:t>
            </a:r>
            <a:r>
              <a:rPr sz="1200" b="1" spc="-184" dirty="0">
                <a:latin typeface="Tahoma"/>
                <a:cs typeface="Tahoma"/>
              </a:rPr>
              <a:t>y</a:t>
            </a:r>
            <a:r>
              <a:rPr sz="1200" b="1" spc="-191" dirty="0">
                <a:latin typeface="Tahoma"/>
                <a:cs typeface="Tahoma"/>
              </a:rPr>
              <a:t>p</a:t>
            </a:r>
            <a:r>
              <a:rPr sz="1200" b="1" spc="-71" dirty="0">
                <a:latin typeface="Tahoma"/>
                <a:cs typeface="Tahoma"/>
              </a:rPr>
              <a:t>e</a:t>
            </a:r>
            <a:r>
              <a:rPr sz="1200" b="1" spc="-158" dirty="0">
                <a:latin typeface="Tahoma"/>
                <a:cs typeface="Tahoma"/>
              </a:rPr>
              <a:t> </a:t>
            </a:r>
            <a:r>
              <a:rPr sz="1200" b="1" spc="-195" dirty="0">
                <a:latin typeface="Tahoma"/>
                <a:cs typeface="Tahoma"/>
              </a:rPr>
              <a:t>o</a:t>
            </a:r>
            <a:r>
              <a:rPr sz="1200" b="1" spc="-83" dirty="0">
                <a:latin typeface="Tahoma"/>
                <a:cs typeface="Tahoma"/>
              </a:rPr>
              <a:t>f</a:t>
            </a:r>
            <a:r>
              <a:rPr sz="1200" b="1" spc="-94" dirty="0">
                <a:latin typeface="Tahoma"/>
                <a:cs typeface="Tahoma"/>
              </a:rPr>
              <a:t> </a:t>
            </a:r>
            <a:r>
              <a:rPr sz="1200" b="1" spc="-304" dirty="0">
                <a:latin typeface="Tahoma"/>
                <a:cs typeface="Tahoma"/>
              </a:rPr>
              <a:t>I</a:t>
            </a:r>
            <a:r>
              <a:rPr sz="1200" b="1" spc="-188" dirty="0">
                <a:latin typeface="Tahoma"/>
                <a:cs typeface="Tahoma"/>
              </a:rPr>
              <a:t>n</a:t>
            </a:r>
            <a:r>
              <a:rPr sz="1200" b="1" spc="-150" dirty="0">
                <a:latin typeface="Tahoma"/>
                <a:cs typeface="Tahoma"/>
              </a:rPr>
              <a:t>t</a:t>
            </a:r>
            <a:r>
              <a:rPr sz="1200" b="1" spc="-158" dirty="0">
                <a:latin typeface="Tahoma"/>
                <a:cs typeface="Tahoma"/>
              </a:rPr>
              <a:t>e</a:t>
            </a:r>
            <a:r>
              <a:rPr sz="1200" b="1" spc="-191" dirty="0">
                <a:latin typeface="Tahoma"/>
                <a:cs typeface="Tahoma"/>
              </a:rPr>
              <a:t>g</a:t>
            </a:r>
            <a:r>
              <a:rPr sz="1200" b="1" spc="-83" dirty="0">
                <a:latin typeface="Tahoma"/>
                <a:cs typeface="Tahoma"/>
              </a:rPr>
              <a:t>r</a:t>
            </a:r>
            <a:r>
              <a:rPr sz="1200" b="1" spc="-153" dirty="0">
                <a:latin typeface="Tahoma"/>
                <a:cs typeface="Tahoma"/>
              </a:rPr>
              <a:t>a</a:t>
            </a:r>
            <a:r>
              <a:rPr sz="1200" b="1" spc="-143" dirty="0">
                <a:latin typeface="Tahoma"/>
                <a:cs typeface="Tahoma"/>
              </a:rPr>
              <a:t>t</a:t>
            </a:r>
            <a:r>
              <a:rPr sz="1200" b="1" spc="-98" dirty="0">
                <a:latin typeface="Tahoma"/>
                <a:cs typeface="Tahoma"/>
              </a:rPr>
              <a:t>i</a:t>
            </a:r>
            <a:r>
              <a:rPr sz="1200" b="1" spc="-195" dirty="0">
                <a:latin typeface="Tahoma"/>
                <a:cs typeface="Tahoma"/>
              </a:rPr>
              <a:t>o</a:t>
            </a:r>
            <a:r>
              <a:rPr sz="1200" b="1" spc="-101" dirty="0">
                <a:latin typeface="Tahoma"/>
                <a:cs typeface="Tahoma"/>
              </a:rPr>
              <a:t>n</a:t>
            </a:r>
            <a:r>
              <a:rPr sz="1200" b="1" dirty="0">
                <a:latin typeface="Tahoma"/>
                <a:cs typeface="Tahoma"/>
              </a:rPr>
              <a:t>	</a:t>
            </a:r>
            <a:r>
              <a:rPr sz="1200" b="1" spc="-176" dirty="0">
                <a:latin typeface="Tahoma"/>
                <a:cs typeface="Tahoma"/>
              </a:rPr>
              <a:t>A</a:t>
            </a:r>
            <a:r>
              <a:rPr sz="1200" b="1" spc="-105" dirty="0">
                <a:latin typeface="Tahoma"/>
                <a:cs typeface="Tahoma"/>
              </a:rPr>
              <a:t>p</a:t>
            </a:r>
            <a:r>
              <a:rPr sz="1200" b="1" spc="131" dirty="0">
                <a:latin typeface="Tahoma"/>
                <a:cs typeface="Tahoma"/>
              </a:rPr>
              <a:t> </a:t>
            </a:r>
            <a:r>
              <a:rPr sz="1200" b="1" spc="-83" dirty="0">
                <a:latin typeface="Tahoma"/>
                <a:cs typeface="Tahoma"/>
              </a:rPr>
              <a:t>r</a:t>
            </a:r>
            <a:r>
              <a:rPr sz="1200" b="1" spc="-195" dirty="0">
                <a:latin typeface="Tahoma"/>
                <a:cs typeface="Tahoma"/>
              </a:rPr>
              <a:t>o</a:t>
            </a:r>
            <a:r>
              <a:rPr sz="1200" b="1" spc="-180" dirty="0">
                <a:latin typeface="Tahoma"/>
                <a:cs typeface="Tahoma"/>
              </a:rPr>
              <a:t>x</a:t>
            </a:r>
            <a:r>
              <a:rPr sz="1200" b="1" spc="-98" dirty="0">
                <a:latin typeface="Tahoma"/>
                <a:cs typeface="Tahoma"/>
              </a:rPr>
              <a:t>i</a:t>
            </a:r>
            <a:r>
              <a:rPr sz="1200" b="1" spc="-255" dirty="0">
                <a:latin typeface="Tahoma"/>
                <a:cs typeface="Tahoma"/>
              </a:rPr>
              <a:t>m</a:t>
            </a:r>
            <a:r>
              <a:rPr sz="1200" b="1" spc="-153" dirty="0">
                <a:latin typeface="Tahoma"/>
                <a:cs typeface="Tahoma"/>
              </a:rPr>
              <a:t>a</a:t>
            </a:r>
            <a:r>
              <a:rPr sz="1200" b="1" spc="-150" dirty="0">
                <a:latin typeface="Tahoma"/>
                <a:cs typeface="Tahoma"/>
              </a:rPr>
              <a:t>t</a:t>
            </a:r>
            <a:r>
              <a:rPr sz="1200" b="1" spc="-71" dirty="0">
                <a:latin typeface="Tahoma"/>
                <a:cs typeface="Tahoma"/>
              </a:rPr>
              <a:t>e</a:t>
            </a:r>
            <a:r>
              <a:rPr sz="1200" b="1" spc="-150" dirty="0">
                <a:latin typeface="Tahoma"/>
                <a:cs typeface="Tahoma"/>
              </a:rPr>
              <a:t> </a:t>
            </a:r>
            <a:r>
              <a:rPr sz="1200" b="1" spc="-619" dirty="0">
                <a:latin typeface="Tahoma"/>
                <a:cs typeface="Tahoma"/>
              </a:rPr>
              <a:t>%</a:t>
            </a:r>
            <a:endParaRPr sz="1200">
              <a:latin typeface="Tahoma"/>
              <a:cs typeface="Tahoma"/>
            </a:endParaRPr>
          </a:p>
        </p:txBody>
      </p:sp>
      <p:sp>
        <p:nvSpPr>
          <p:cNvPr id="46" name="object 46">
            <a:extLst>
              <a:ext uri="{FF2B5EF4-FFF2-40B4-BE49-F238E27FC236}">
                <a16:creationId xmlns:a16="http://schemas.microsoft.com/office/drawing/2014/main" id="{67ED589F-042D-20C0-35ED-282AC42E2699}"/>
              </a:ext>
            </a:extLst>
          </p:cNvPr>
          <p:cNvSpPr txBox="1"/>
          <p:nvPr/>
        </p:nvSpPr>
        <p:spPr>
          <a:xfrm>
            <a:off x="4600575" y="1739900"/>
            <a:ext cx="5534025" cy="377825"/>
          </a:xfrm>
          <a:prstGeom prst="rect">
            <a:avLst/>
          </a:prstGeom>
        </p:spPr>
        <p:txBody>
          <a:bodyPr lIns="0" tIns="9049" rIns="0" bIns="0">
            <a:spAutoFit/>
          </a:bodyPr>
          <a:lstStyle/>
          <a:p>
            <a:pPr marL="171450" indent="-171450" eaLnBrk="1" fontAlgn="auto" hangingPunct="1">
              <a:spcBef>
                <a:spcPts val="0"/>
              </a:spcBef>
              <a:spcAft>
                <a:spcPts val="0"/>
              </a:spcAft>
              <a:buFont typeface="Arial" panose="020B0604020202020204" pitchFamily="34" charset="0"/>
              <a:buChar char="•"/>
              <a:defRPr/>
            </a:pPr>
            <a:r>
              <a:rPr lang="en-US" sz="1200" b="1" u="sng" dirty="0"/>
              <a:t>Motor Functions of Stomach.</a:t>
            </a:r>
          </a:p>
          <a:p>
            <a:pPr marL="171450" indent="-171450" eaLnBrk="1" fontAlgn="auto" hangingPunct="1">
              <a:spcBef>
                <a:spcPts val="0"/>
              </a:spcBef>
              <a:spcAft>
                <a:spcPts val="0"/>
              </a:spcAft>
              <a:buFont typeface="Arial" panose="020B0604020202020204" pitchFamily="34" charset="0"/>
              <a:buChar char="•"/>
              <a:defRPr/>
            </a:pPr>
            <a:r>
              <a:rPr lang="en-US" sz="1200" b="1" u="sng" dirty="0"/>
              <a:t>Physiology of regulation of gastric emptying</a:t>
            </a:r>
            <a:endParaRPr lang="en-US" sz="1200" spc="-8" dirty="0">
              <a:latin typeface="Calibri"/>
              <a:cs typeface="Calibri"/>
            </a:endParaRPr>
          </a:p>
        </p:txBody>
      </p:sp>
      <p:sp>
        <p:nvSpPr>
          <p:cNvPr id="47" name="object 47">
            <a:extLst>
              <a:ext uri="{FF2B5EF4-FFF2-40B4-BE49-F238E27FC236}">
                <a16:creationId xmlns:a16="http://schemas.microsoft.com/office/drawing/2014/main" id="{2EA72882-2396-D9CC-087D-D6687DA69767}"/>
              </a:ext>
            </a:extLst>
          </p:cNvPr>
          <p:cNvSpPr txBox="1"/>
          <p:nvPr/>
        </p:nvSpPr>
        <p:spPr>
          <a:xfrm>
            <a:off x="4600575" y="2403475"/>
            <a:ext cx="2032000" cy="193675"/>
          </a:xfrm>
          <a:prstGeom prst="rect">
            <a:avLst/>
          </a:prstGeom>
        </p:spPr>
        <p:txBody>
          <a:bodyPr lIns="0" tIns="9049" rIns="0" bIns="0">
            <a:spAutoFit/>
          </a:bodyPr>
          <a:lstStyle/>
          <a:p>
            <a:pPr marL="9525">
              <a:spcBef>
                <a:spcPts val="71"/>
              </a:spcBef>
              <a:defRPr/>
            </a:pPr>
            <a:r>
              <a:rPr sz="1200" spc="-4" dirty="0">
                <a:latin typeface="Calibri"/>
                <a:cs typeface="Calibri"/>
              </a:rPr>
              <a:t>Mentioned</a:t>
            </a:r>
            <a:r>
              <a:rPr sz="1200" spc="-19" dirty="0">
                <a:latin typeface="Calibri"/>
                <a:cs typeface="Calibri"/>
              </a:rPr>
              <a:t> </a:t>
            </a:r>
            <a:r>
              <a:rPr sz="1200" spc="-4" dirty="0">
                <a:latin typeface="Calibri"/>
                <a:cs typeface="Calibri"/>
              </a:rPr>
              <a:t>on</a:t>
            </a:r>
            <a:r>
              <a:rPr sz="1200" spc="4" dirty="0">
                <a:latin typeface="Calibri"/>
                <a:cs typeface="Calibri"/>
              </a:rPr>
              <a:t> </a:t>
            </a:r>
            <a:r>
              <a:rPr sz="1200" spc="-4" dirty="0">
                <a:latin typeface="Calibri"/>
                <a:cs typeface="Calibri"/>
              </a:rPr>
              <a:t>the </a:t>
            </a:r>
            <a:r>
              <a:rPr sz="1200" spc="-11" dirty="0">
                <a:latin typeface="Calibri"/>
                <a:cs typeface="Calibri"/>
              </a:rPr>
              <a:t>separate</a:t>
            </a:r>
            <a:r>
              <a:rPr sz="1200" dirty="0">
                <a:latin typeface="Calibri"/>
                <a:cs typeface="Calibri"/>
              </a:rPr>
              <a:t> </a:t>
            </a:r>
            <a:r>
              <a:rPr sz="1200" spc="-4" dirty="0">
                <a:latin typeface="Calibri"/>
                <a:cs typeface="Calibri"/>
              </a:rPr>
              <a:t>slide</a:t>
            </a:r>
            <a:endParaRPr sz="1200" dirty="0">
              <a:latin typeface="Calibri"/>
              <a:cs typeface="Calibri"/>
            </a:endParaRPr>
          </a:p>
        </p:txBody>
      </p:sp>
      <p:sp>
        <p:nvSpPr>
          <p:cNvPr id="48" name="object 48">
            <a:extLst>
              <a:ext uri="{FF2B5EF4-FFF2-40B4-BE49-F238E27FC236}">
                <a16:creationId xmlns:a16="http://schemas.microsoft.com/office/drawing/2014/main" id="{457E5023-5CAF-5AA0-3E3F-D7A6082504ED}"/>
              </a:ext>
            </a:extLst>
          </p:cNvPr>
          <p:cNvSpPr txBox="1"/>
          <p:nvPr/>
        </p:nvSpPr>
        <p:spPr>
          <a:xfrm>
            <a:off x="8724900" y="2403475"/>
            <a:ext cx="1711325" cy="193675"/>
          </a:xfrm>
          <a:prstGeom prst="rect">
            <a:avLst/>
          </a:prstGeom>
        </p:spPr>
        <p:txBody>
          <a:bodyPr lIns="0" tIns="9049" rIns="0" bIns="0">
            <a:spAutoFit/>
          </a:bodyPr>
          <a:lstStyle/>
          <a:p>
            <a:pPr marL="9525">
              <a:spcBef>
                <a:spcPts val="71"/>
              </a:spcBef>
              <a:defRPr/>
            </a:pPr>
            <a:r>
              <a:rPr sz="1200" spc="-4" dirty="0">
                <a:latin typeface="Calibri"/>
                <a:cs typeface="Calibri"/>
              </a:rPr>
              <a:t>Mentioned</a:t>
            </a:r>
            <a:r>
              <a:rPr sz="1200" spc="-23" dirty="0">
                <a:latin typeface="Calibri"/>
                <a:cs typeface="Calibri"/>
              </a:rPr>
              <a:t> </a:t>
            </a:r>
            <a:r>
              <a:rPr sz="1200" spc="-4" dirty="0">
                <a:latin typeface="Calibri"/>
                <a:cs typeface="Calibri"/>
              </a:rPr>
              <a:t>on</a:t>
            </a:r>
            <a:r>
              <a:rPr sz="1200" spc="-8" dirty="0">
                <a:latin typeface="Calibri"/>
                <a:cs typeface="Calibri"/>
              </a:rPr>
              <a:t> </a:t>
            </a:r>
            <a:r>
              <a:rPr sz="1200" spc="-4" dirty="0">
                <a:latin typeface="Calibri"/>
                <a:cs typeface="Calibri"/>
              </a:rPr>
              <a:t>the</a:t>
            </a:r>
            <a:r>
              <a:rPr sz="1200" spc="-11" dirty="0">
                <a:latin typeface="Calibri"/>
                <a:cs typeface="Calibri"/>
              </a:rPr>
              <a:t> separate</a:t>
            </a:r>
            <a:endParaRPr sz="1200">
              <a:latin typeface="Calibri"/>
              <a:cs typeface="Calibri"/>
            </a:endParaRPr>
          </a:p>
        </p:txBody>
      </p:sp>
      <p:pic>
        <p:nvPicPr>
          <p:cNvPr id="20505" name="object 49">
            <a:extLst>
              <a:ext uri="{FF2B5EF4-FFF2-40B4-BE49-F238E27FC236}">
                <a16:creationId xmlns:a16="http://schemas.microsoft.com/office/drawing/2014/main" id="{540794A1-B89F-3531-D349-8893EE4B7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3" y="863600"/>
            <a:ext cx="45688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bject 50">
            <a:extLst>
              <a:ext uri="{FF2B5EF4-FFF2-40B4-BE49-F238E27FC236}">
                <a16:creationId xmlns:a16="http://schemas.microsoft.com/office/drawing/2014/main" id="{66618A92-B707-8B60-159A-11E1BF366F92}"/>
              </a:ext>
            </a:extLst>
          </p:cNvPr>
          <p:cNvSpPr txBox="1">
            <a:spLocks noGrp="1"/>
          </p:cNvSpPr>
          <p:nvPr>
            <p:ph type="title"/>
          </p:nvPr>
        </p:nvSpPr>
        <p:spPr>
          <a:xfrm>
            <a:off x="1604963" y="984250"/>
            <a:ext cx="7897812" cy="341313"/>
          </a:xfrm>
        </p:spPr>
        <p:txBody>
          <a:bodyPr lIns="0" tIns="9525" rIns="0" bIns="0" rtlCol="0">
            <a:spAutoFit/>
          </a:bodyPr>
          <a:lstStyle/>
          <a:p>
            <a:pPr marL="9525">
              <a:spcBef>
                <a:spcPts val="75"/>
              </a:spcBef>
              <a:defRPr/>
            </a:pPr>
            <a:r>
              <a:rPr sz="2400" spc="-101" dirty="0"/>
              <a:t>General</a:t>
            </a:r>
            <a:r>
              <a:rPr sz="2400" spc="-236" dirty="0"/>
              <a:t> </a:t>
            </a:r>
            <a:r>
              <a:rPr sz="2400" spc="-98" dirty="0"/>
              <a:t>Format</a:t>
            </a:r>
            <a:r>
              <a:rPr sz="2400" spc="-221" dirty="0"/>
              <a:t> </a:t>
            </a:r>
            <a:r>
              <a:rPr sz="2400" spc="-75" dirty="0"/>
              <a:t>for</a:t>
            </a:r>
            <a:r>
              <a:rPr sz="2400" spc="-274" dirty="0"/>
              <a:t> </a:t>
            </a:r>
            <a:r>
              <a:rPr sz="2400" spc="-94" dirty="0"/>
              <a:t>Large</a:t>
            </a:r>
            <a:r>
              <a:rPr sz="2400" spc="-221" dirty="0"/>
              <a:t> </a:t>
            </a:r>
            <a:r>
              <a:rPr sz="2400" spc="-101" dirty="0"/>
              <a:t>Group</a:t>
            </a:r>
            <a:r>
              <a:rPr sz="2400" spc="-229" dirty="0"/>
              <a:t> </a:t>
            </a:r>
            <a:r>
              <a:rPr sz="2400" spc="-105" dirty="0"/>
              <a:t>Interactive</a:t>
            </a:r>
            <a:r>
              <a:rPr sz="2400" spc="-199" dirty="0"/>
              <a:t> </a:t>
            </a:r>
            <a:r>
              <a:rPr sz="2400" spc="-101" dirty="0"/>
              <a:t>Session</a:t>
            </a:r>
            <a:r>
              <a:rPr sz="2400" spc="-210" dirty="0"/>
              <a:t> </a:t>
            </a:r>
            <a:r>
              <a:rPr sz="2400" spc="-56" dirty="0"/>
              <a:t>of</a:t>
            </a:r>
            <a:r>
              <a:rPr sz="2400" spc="-233" dirty="0"/>
              <a:t> </a:t>
            </a:r>
            <a:r>
              <a:rPr sz="2400" spc="-105" dirty="0"/>
              <a:t>Physiology:</a:t>
            </a:r>
            <a:endParaRPr sz="2400" dirty="0"/>
          </a:p>
        </p:txBody>
      </p:sp>
      <p:grpSp>
        <p:nvGrpSpPr>
          <p:cNvPr id="20507" name="object 51">
            <a:extLst>
              <a:ext uri="{FF2B5EF4-FFF2-40B4-BE49-F238E27FC236}">
                <a16:creationId xmlns:a16="http://schemas.microsoft.com/office/drawing/2014/main" id="{49F8197A-74D9-B9CA-8E2E-FE1B49CF8DFB}"/>
              </a:ext>
            </a:extLst>
          </p:cNvPr>
          <p:cNvGrpSpPr>
            <a:grpSpLocks/>
          </p:cNvGrpSpPr>
          <p:nvPr/>
        </p:nvGrpSpPr>
        <p:grpSpPr bwMode="auto">
          <a:xfrm>
            <a:off x="6094413" y="2570163"/>
            <a:ext cx="4568825" cy="1714500"/>
            <a:chOff x="6092952" y="2284475"/>
            <a:chExt cx="6093460" cy="2286000"/>
          </a:xfrm>
        </p:grpSpPr>
        <p:sp>
          <p:nvSpPr>
            <p:cNvPr id="52" name="object 52">
              <a:extLst>
                <a:ext uri="{FF2B5EF4-FFF2-40B4-BE49-F238E27FC236}">
                  <a16:creationId xmlns:a16="http://schemas.microsoft.com/office/drawing/2014/main" id="{B143D454-46A2-E223-EA80-B5B95F8B73A1}"/>
                </a:ext>
              </a:extLst>
            </p:cNvPr>
            <p:cNvSpPr/>
            <p:nvPr/>
          </p:nvSpPr>
          <p:spPr>
            <a:xfrm>
              <a:off x="6092952" y="2284475"/>
              <a:ext cx="6093460" cy="2286000"/>
            </a:xfrm>
            <a:custGeom>
              <a:avLst/>
              <a:gdLst/>
              <a:ahLst/>
              <a:cxnLst/>
              <a:rect l="l" t="t" r="r" b="b"/>
              <a:pathLst>
                <a:path w="6093460" h="2286000">
                  <a:moveTo>
                    <a:pt x="6092952" y="0"/>
                  </a:moveTo>
                  <a:lnTo>
                    <a:pt x="0" y="0"/>
                  </a:lnTo>
                  <a:lnTo>
                    <a:pt x="0" y="2286000"/>
                  </a:lnTo>
                  <a:lnTo>
                    <a:pt x="6092952" y="2286000"/>
                  </a:lnTo>
                  <a:lnTo>
                    <a:pt x="6092952" y="0"/>
                  </a:lnTo>
                  <a:close/>
                </a:path>
              </a:pathLst>
            </a:custGeom>
            <a:solidFill>
              <a:srgbClr val="FFFFFF"/>
            </a:solidFill>
          </p:spPr>
          <p:txBody>
            <a:bodyPr lIns="0" tIns="0" rIns="0" bIns="0"/>
            <a:lstStyle/>
            <a:p>
              <a:pPr>
                <a:defRPr/>
              </a:pPr>
              <a:endParaRPr sz="1350"/>
            </a:p>
          </p:txBody>
        </p:sp>
        <p:sp>
          <p:nvSpPr>
            <p:cNvPr id="53" name="object 53">
              <a:extLst>
                <a:ext uri="{FF2B5EF4-FFF2-40B4-BE49-F238E27FC236}">
                  <a16:creationId xmlns:a16="http://schemas.microsoft.com/office/drawing/2014/main" id="{09088A61-6978-B263-006E-B2505C77EB0D}"/>
                </a:ext>
              </a:extLst>
            </p:cNvPr>
            <p:cNvSpPr/>
            <p:nvPr/>
          </p:nvSpPr>
          <p:spPr>
            <a:xfrm>
              <a:off x="6092952" y="2284475"/>
              <a:ext cx="6093460" cy="334433"/>
            </a:xfrm>
            <a:custGeom>
              <a:avLst/>
              <a:gdLst/>
              <a:ahLst/>
              <a:cxnLst/>
              <a:rect l="l" t="t" r="r" b="b"/>
              <a:pathLst>
                <a:path w="6093459" h="335280">
                  <a:moveTo>
                    <a:pt x="6092952" y="0"/>
                  </a:moveTo>
                  <a:lnTo>
                    <a:pt x="3429000" y="0"/>
                  </a:lnTo>
                  <a:lnTo>
                    <a:pt x="0" y="0"/>
                  </a:lnTo>
                  <a:lnTo>
                    <a:pt x="0" y="335280"/>
                  </a:lnTo>
                  <a:lnTo>
                    <a:pt x="3429000" y="335280"/>
                  </a:lnTo>
                  <a:lnTo>
                    <a:pt x="6092952" y="335280"/>
                  </a:lnTo>
                  <a:lnTo>
                    <a:pt x="6092952" y="0"/>
                  </a:lnTo>
                  <a:close/>
                </a:path>
              </a:pathLst>
            </a:custGeom>
            <a:solidFill>
              <a:srgbClr val="8EB4E3"/>
            </a:solidFill>
          </p:spPr>
          <p:txBody>
            <a:bodyPr lIns="0" tIns="0" rIns="0" bIns="0"/>
            <a:lstStyle/>
            <a:p>
              <a:pPr>
                <a:defRPr/>
              </a:pPr>
              <a:endParaRPr sz="1350"/>
            </a:p>
          </p:txBody>
        </p:sp>
        <p:sp>
          <p:nvSpPr>
            <p:cNvPr id="54" name="object 54">
              <a:extLst>
                <a:ext uri="{FF2B5EF4-FFF2-40B4-BE49-F238E27FC236}">
                  <a16:creationId xmlns:a16="http://schemas.microsoft.com/office/drawing/2014/main" id="{4F580363-11C1-AEC3-C001-D09F799547B1}"/>
                </a:ext>
              </a:extLst>
            </p:cNvPr>
            <p:cNvSpPr/>
            <p:nvPr/>
          </p:nvSpPr>
          <p:spPr>
            <a:xfrm>
              <a:off x="6092952" y="2618908"/>
              <a:ext cx="6093460" cy="662516"/>
            </a:xfrm>
            <a:custGeom>
              <a:avLst/>
              <a:gdLst/>
              <a:ahLst/>
              <a:cxnLst/>
              <a:rect l="l" t="t" r="r" b="b"/>
              <a:pathLst>
                <a:path w="6093459" h="661670">
                  <a:moveTo>
                    <a:pt x="6092952" y="0"/>
                  </a:moveTo>
                  <a:lnTo>
                    <a:pt x="3429000" y="0"/>
                  </a:lnTo>
                  <a:lnTo>
                    <a:pt x="0" y="0"/>
                  </a:lnTo>
                  <a:lnTo>
                    <a:pt x="0" y="661416"/>
                  </a:lnTo>
                  <a:lnTo>
                    <a:pt x="3429000" y="661416"/>
                  </a:lnTo>
                  <a:lnTo>
                    <a:pt x="6092952" y="661416"/>
                  </a:lnTo>
                  <a:lnTo>
                    <a:pt x="6092952" y="0"/>
                  </a:lnTo>
                  <a:close/>
                </a:path>
              </a:pathLst>
            </a:custGeom>
            <a:solidFill>
              <a:srgbClr val="FCD5B5"/>
            </a:solidFill>
          </p:spPr>
          <p:txBody>
            <a:bodyPr lIns="0" tIns="0" rIns="0" bIns="0"/>
            <a:lstStyle/>
            <a:p>
              <a:pPr>
                <a:defRPr/>
              </a:pPr>
              <a:endParaRPr sz="1350"/>
            </a:p>
          </p:txBody>
        </p:sp>
        <p:sp>
          <p:nvSpPr>
            <p:cNvPr id="55" name="object 55">
              <a:extLst>
                <a:ext uri="{FF2B5EF4-FFF2-40B4-BE49-F238E27FC236}">
                  <a16:creationId xmlns:a16="http://schemas.microsoft.com/office/drawing/2014/main" id="{98AF1CFA-8937-04FB-0B63-E42DA24FBB46}"/>
                </a:ext>
              </a:extLst>
            </p:cNvPr>
            <p:cNvSpPr/>
            <p:nvPr/>
          </p:nvSpPr>
          <p:spPr>
            <a:xfrm>
              <a:off x="6092952" y="3281424"/>
              <a:ext cx="6093460" cy="463551"/>
            </a:xfrm>
            <a:custGeom>
              <a:avLst/>
              <a:gdLst/>
              <a:ahLst/>
              <a:cxnLst/>
              <a:rect l="l" t="t" r="r" b="b"/>
              <a:pathLst>
                <a:path w="6093459" h="464820">
                  <a:moveTo>
                    <a:pt x="6092952" y="0"/>
                  </a:moveTo>
                  <a:lnTo>
                    <a:pt x="3429000" y="0"/>
                  </a:lnTo>
                  <a:lnTo>
                    <a:pt x="0" y="0"/>
                  </a:lnTo>
                  <a:lnTo>
                    <a:pt x="0" y="464820"/>
                  </a:lnTo>
                  <a:lnTo>
                    <a:pt x="3429000" y="464820"/>
                  </a:lnTo>
                  <a:lnTo>
                    <a:pt x="6092952" y="464820"/>
                  </a:lnTo>
                  <a:lnTo>
                    <a:pt x="6092952" y="0"/>
                  </a:lnTo>
                  <a:close/>
                </a:path>
              </a:pathLst>
            </a:custGeom>
            <a:solidFill>
              <a:srgbClr val="B7DEE8"/>
            </a:solidFill>
          </p:spPr>
          <p:txBody>
            <a:bodyPr lIns="0" tIns="0" rIns="0" bIns="0"/>
            <a:lstStyle/>
            <a:p>
              <a:pPr>
                <a:defRPr/>
              </a:pPr>
              <a:endParaRPr sz="1350"/>
            </a:p>
          </p:txBody>
        </p:sp>
        <p:sp>
          <p:nvSpPr>
            <p:cNvPr id="56" name="object 56">
              <a:extLst>
                <a:ext uri="{FF2B5EF4-FFF2-40B4-BE49-F238E27FC236}">
                  <a16:creationId xmlns:a16="http://schemas.microsoft.com/office/drawing/2014/main" id="{93B9B396-DF57-79B5-5CF1-479C2B74B401}"/>
                </a:ext>
              </a:extLst>
            </p:cNvPr>
            <p:cNvSpPr/>
            <p:nvPr/>
          </p:nvSpPr>
          <p:spPr>
            <a:xfrm>
              <a:off x="6092952" y="3744975"/>
              <a:ext cx="6093460" cy="579967"/>
            </a:xfrm>
            <a:custGeom>
              <a:avLst/>
              <a:gdLst/>
              <a:ahLst/>
              <a:cxnLst/>
              <a:rect l="l" t="t" r="r" b="b"/>
              <a:pathLst>
                <a:path w="6093459" h="579120">
                  <a:moveTo>
                    <a:pt x="6092952" y="0"/>
                  </a:moveTo>
                  <a:lnTo>
                    <a:pt x="3429000" y="0"/>
                  </a:lnTo>
                  <a:lnTo>
                    <a:pt x="0" y="0"/>
                  </a:lnTo>
                  <a:lnTo>
                    <a:pt x="0" y="579120"/>
                  </a:lnTo>
                  <a:lnTo>
                    <a:pt x="3429000" y="579120"/>
                  </a:lnTo>
                  <a:lnTo>
                    <a:pt x="6092952" y="579120"/>
                  </a:lnTo>
                  <a:lnTo>
                    <a:pt x="6092952" y="0"/>
                  </a:lnTo>
                  <a:close/>
                </a:path>
              </a:pathLst>
            </a:custGeom>
            <a:solidFill>
              <a:srgbClr val="D99694"/>
            </a:solidFill>
          </p:spPr>
          <p:txBody>
            <a:bodyPr lIns="0" tIns="0" rIns="0" bIns="0"/>
            <a:lstStyle/>
            <a:p>
              <a:pPr>
                <a:defRPr/>
              </a:pPr>
              <a:endParaRPr sz="1350"/>
            </a:p>
          </p:txBody>
        </p:sp>
        <p:sp>
          <p:nvSpPr>
            <p:cNvPr id="57" name="object 57">
              <a:extLst>
                <a:ext uri="{FF2B5EF4-FFF2-40B4-BE49-F238E27FC236}">
                  <a16:creationId xmlns:a16="http://schemas.microsoft.com/office/drawing/2014/main" id="{E1FDC552-21F3-FB7F-615E-8D8DD6AB2F76}"/>
                </a:ext>
              </a:extLst>
            </p:cNvPr>
            <p:cNvSpPr/>
            <p:nvPr/>
          </p:nvSpPr>
          <p:spPr>
            <a:xfrm>
              <a:off x="6092952" y="4324942"/>
              <a:ext cx="6093460" cy="245533"/>
            </a:xfrm>
            <a:custGeom>
              <a:avLst/>
              <a:gdLst/>
              <a:ahLst/>
              <a:cxnLst/>
              <a:rect l="l" t="t" r="r" b="b"/>
              <a:pathLst>
                <a:path w="6093459" h="245745">
                  <a:moveTo>
                    <a:pt x="6092952" y="0"/>
                  </a:moveTo>
                  <a:lnTo>
                    <a:pt x="3429000" y="0"/>
                  </a:lnTo>
                  <a:lnTo>
                    <a:pt x="0" y="0"/>
                  </a:lnTo>
                  <a:lnTo>
                    <a:pt x="0" y="245364"/>
                  </a:lnTo>
                  <a:lnTo>
                    <a:pt x="3429000" y="245364"/>
                  </a:lnTo>
                  <a:lnTo>
                    <a:pt x="6092952" y="245364"/>
                  </a:lnTo>
                  <a:lnTo>
                    <a:pt x="6092952" y="0"/>
                  </a:lnTo>
                  <a:close/>
                </a:path>
              </a:pathLst>
            </a:custGeom>
            <a:solidFill>
              <a:srgbClr val="92CAA1"/>
            </a:solidFill>
          </p:spPr>
          <p:txBody>
            <a:bodyPr lIns="0" tIns="0" rIns="0" bIns="0"/>
            <a:lstStyle/>
            <a:p>
              <a:pPr>
                <a:defRPr/>
              </a:pPr>
              <a:endParaRPr sz="1350"/>
            </a:p>
          </p:txBody>
        </p:sp>
        <p:sp>
          <p:nvSpPr>
            <p:cNvPr id="58" name="object 58">
              <a:extLst>
                <a:ext uri="{FF2B5EF4-FFF2-40B4-BE49-F238E27FC236}">
                  <a16:creationId xmlns:a16="http://schemas.microsoft.com/office/drawing/2014/main" id="{1D02D620-DE44-6C68-94E5-F6FD8E7785B3}"/>
                </a:ext>
              </a:extLst>
            </p:cNvPr>
            <p:cNvSpPr/>
            <p:nvPr/>
          </p:nvSpPr>
          <p:spPr>
            <a:xfrm>
              <a:off x="6092952" y="2284475"/>
              <a:ext cx="6093460" cy="2286000"/>
            </a:xfrm>
            <a:custGeom>
              <a:avLst/>
              <a:gdLst/>
              <a:ahLst/>
              <a:cxnLst/>
              <a:rect l="l" t="t" r="r" b="b"/>
              <a:pathLst>
                <a:path w="6093459" h="2286000">
                  <a:moveTo>
                    <a:pt x="6092964" y="0"/>
                  </a:moveTo>
                  <a:lnTo>
                    <a:pt x="6088392" y="0"/>
                  </a:lnTo>
                  <a:lnTo>
                    <a:pt x="6088392" y="329184"/>
                  </a:lnTo>
                  <a:lnTo>
                    <a:pt x="6088392" y="342900"/>
                  </a:lnTo>
                  <a:lnTo>
                    <a:pt x="6088392" y="2034540"/>
                  </a:lnTo>
                  <a:lnTo>
                    <a:pt x="3436632" y="2034540"/>
                  </a:lnTo>
                  <a:lnTo>
                    <a:pt x="3436632" y="1469136"/>
                  </a:lnTo>
                  <a:lnTo>
                    <a:pt x="6088392" y="1469136"/>
                  </a:lnTo>
                  <a:lnTo>
                    <a:pt x="6088392" y="1455420"/>
                  </a:lnTo>
                  <a:lnTo>
                    <a:pt x="3436632" y="1455420"/>
                  </a:lnTo>
                  <a:lnTo>
                    <a:pt x="3436632" y="1002792"/>
                  </a:lnTo>
                  <a:lnTo>
                    <a:pt x="6088392" y="1002792"/>
                  </a:lnTo>
                  <a:lnTo>
                    <a:pt x="6088392" y="990600"/>
                  </a:lnTo>
                  <a:lnTo>
                    <a:pt x="3436632" y="990600"/>
                  </a:lnTo>
                  <a:lnTo>
                    <a:pt x="3436632" y="342900"/>
                  </a:lnTo>
                  <a:lnTo>
                    <a:pt x="6088392" y="342900"/>
                  </a:lnTo>
                  <a:lnTo>
                    <a:pt x="6088392" y="329184"/>
                  </a:lnTo>
                  <a:lnTo>
                    <a:pt x="3436632" y="329184"/>
                  </a:lnTo>
                  <a:lnTo>
                    <a:pt x="3436632" y="0"/>
                  </a:lnTo>
                  <a:lnTo>
                    <a:pt x="3422916" y="0"/>
                  </a:lnTo>
                  <a:lnTo>
                    <a:pt x="3422916" y="329184"/>
                  </a:lnTo>
                  <a:lnTo>
                    <a:pt x="12" y="329184"/>
                  </a:lnTo>
                  <a:lnTo>
                    <a:pt x="0" y="342900"/>
                  </a:lnTo>
                  <a:lnTo>
                    <a:pt x="3422916" y="342900"/>
                  </a:lnTo>
                  <a:lnTo>
                    <a:pt x="3422916" y="990600"/>
                  </a:lnTo>
                  <a:lnTo>
                    <a:pt x="0" y="990600"/>
                  </a:lnTo>
                  <a:lnTo>
                    <a:pt x="0" y="1002792"/>
                  </a:lnTo>
                  <a:lnTo>
                    <a:pt x="3422916" y="1002792"/>
                  </a:lnTo>
                  <a:lnTo>
                    <a:pt x="3422916" y="1455420"/>
                  </a:lnTo>
                  <a:lnTo>
                    <a:pt x="12" y="1455420"/>
                  </a:lnTo>
                  <a:lnTo>
                    <a:pt x="0" y="1469136"/>
                  </a:lnTo>
                  <a:lnTo>
                    <a:pt x="3422916" y="1469136"/>
                  </a:lnTo>
                  <a:lnTo>
                    <a:pt x="3422916" y="2034540"/>
                  </a:lnTo>
                  <a:lnTo>
                    <a:pt x="12" y="2034540"/>
                  </a:lnTo>
                  <a:lnTo>
                    <a:pt x="0" y="2048256"/>
                  </a:lnTo>
                  <a:lnTo>
                    <a:pt x="3422916" y="2048256"/>
                  </a:lnTo>
                  <a:lnTo>
                    <a:pt x="3422916" y="2286000"/>
                  </a:lnTo>
                  <a:lnTo>
                    <a:pt x="3436632" y="2286000"/>
                  </a:lnTo>
                  <a:lnTo>
                    <a:pt x="3436632" y="2048256"/>
                  </a:lnTo>
                  <a:lnTo>
                    <a:pt x="6088392" y="2048256"/>
                  </a:lnTo>
                  <a:lnTo>
                    <a:pt x="6088392" y="2286000"/>
                  </a:lnTo>
                  <a:lnTo>
                    <a:pt x="6092964" y="2286000"/>
                  </a:lnTo>
                  <a:lnTo>
                    <a:pt x="6092964" y="329184"/>
                  </a:lnTo>
                  <a:lnTo>
                    <a:pt x="6092964" y="0"/>
                  </a:lnTo>
                  <a:close/>
                </a:path>
              </a:pathLst>
            </a:custGeom>
            <a:solidFill>
              <a:srgbClr val="8064A2"/>
            </a:solidFill>
          </p:spPr>
          <p:txBody>
            <a:bodyPr lIns="0" tIns="0" rIns="0" bIns="0"/>
            <a:lstStyle/>
            <a:p>
              <a:pPr>
                <a:defRPr/>
              </a:pPr>
              <a:endParaRPr sz="1350"/>
            </a:p>
          </p:txBody>
        </p:sp>
      </p:grpSp>
      <p:sp>
        <p:nvSpPr>
          <p:cNvPr id="59" name="object 59">
            <a:extLst>
              <a:ext uri="{FF2B5EF4-FFF2-40B4-BE49-F238E27FC236}">
                <a16:creationId xmlns:a16="http://schemas.microsoft.com/office/drawing/2014/main" id="{0303F29C-B373-B0CD-67E9-3C599A5C5020}"/>
              </a:ext>
            </a:extLst>
          </p:cNvPr>
          <p:cNvSpPr txBox="1"/>
          <p:nvPr/>
        </p:nvSpPr>
        <p:spPr>
          <a:xfrm>
            <a:off x="8724900" y="2586038"/>
            <a:ext cx="304800" cy="193675"/>
          </a:xfrm>
          <a:prstGeom prst="rect">
            <a:avLst/>
          </a:prstGeom>
        </p:spPr>
        <p:txBody>
          <a:bodyPr lIns="0" tIns="9049" rIns="0" bIns="0">
            <a:spAutoFit/>
          </a:bodyPr>
          <a:lstStyle/>
          <a:p>
            <a:pPr marL="9525">
              <a:spcBef>
                <a:spcPts val="71"/>
              </a:spcBef>
              <a:defRPr/>
            </a:pPr>
            <a:r>
              <a:rPr sz="1200" spc="-8" dirty="0">
                <a:latin typeface="Calibri"/>
                <a:cs typeface="Calibri"/>
              </a:rPr>
              <a:t>s</a:t>
            </a:r>
            <a:r>
              <a:rPr sz="1200" dirty="0">
                <a:latin typeface="Calibri"/>
                <a:cs typeface="Calibri"/>
              </a:rPr>
              <a:t>li</a:t>
            </a:r>
            <a:r>
              <a:rPr sz="1200" spc="-8" dirty="0">
                <a:latin typeface="Calibri"/>
                <a:cs typeface="Calibri"/>
              </a:rPr>
              <a:t>de</a:t>
            </a:r>
            <a:endParaRPr sz="1200">
              <a:latin typeface="Calibri"/>
              <a:cs typeface="Calibri"/>
            </a:endParaRPr>
          </a:p>
        </p:txBody>
      </p:sp>
      <p:sp>
        <p:nvSpPr>
          <p:cNvPr id="60" name="object 60">
            <a:extLst>
              <a:ext uri="{FF2B5EF4-FFF2-40B4-BE49-F238E27FC236}">
                <a16:creationId xmlns:a16="http://schemas.microsoft.com/office/drawing/2014/main" id="{D9502EEC-6B75-7C08-30F1-27EE5C21C84A}"/>
              </a:ext>
            </a:extLst>
          </p:cNvPr>
          <p:cNvSpPr txBox="1"/>
          <p:nvPr/>
        </p:nvSpPr>
        <p:spPr>
          <a:xfrm>
            <a:off x="4600575" y="2836863"/>
            <a:ext cx="2646363" cy="379412"/>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Brain </a:t>
            </a:r>
            <a:r>
              <a:rPr sz="1200" dirty="0">
                <a:latin typeface="Calibri"/>
                <a:cs typeface="Calibri"/>
              </a:rPr>
              <a:t>Storming/</a:t>
            </a:r>
            <a:r>
              <a:rPr sz="1200" spc="-8" dirty="0">
                <a:latin typeface="Calibri"/>
                <a:cs typeface="Calibri"/>
              </a:rPr>
              <a:t> </a:t>
            </a:r>
            <a:r>
              <a:rPr sz="1200" spc="-11" dirty="0">
                <a:latin typeface="Calibri"/>
                <a:cs typeface="Calibri"/>
              </a:rPr>
              <a:t>Horizontal</a:t>
            </a:r>
            <a:r>
              <a:rPr sz="1200" spc="15" dirty="0">
                <a:latin typeface="Calibri"/>
                <a:cs typeface="Calibri"/>
              </a:rPr>
              <a:t> </a:t>
            </a:r>
            <a:r>
              <a:rPr sz="1200" spc="-8" dirty="0">
                <a:latin typeface="Calibri"/>
                <a:cs typeface="Calibri"/>
              </a:rPr>
              <a:t>Integration</a:t>
            </a:r>
            <a:endParaRPr sz="1200" dirty="0">
              <a:latin typeface="Calibri"/>
              <a:cs typeface="Calibri"/>
            </a:endParaRPr>
          </a:p>
          <a:p>
            <a:pPr marL="266224" indent="-257175">
              <a:buFont typeface="Arial MT"/>
              <a:buChar char="•"/>
              <a:tabLst>
                <a:tab pos="266224" algn="l"/>
                <a:tab pos="266700" algn="l"/>
              </a:tabLst>
              <a:defRPr/>
            </a:pPr>
            <a:r>
              <a:rPr sz="1200" spc="-8" dirty="0">
                <a:latin typeface="Calibri"/>
                <a:cs typeface="Calibri"/>
              </a:rPr>
              <a:t>Interactive</a:t>
            </a:r>
            <a:endParaRPr sz="1200" dirty="0">
              <a:latin typeface="Calibri"/>
              <a:cs typeface="Calibri"/>
            </a:endParaRPr>
          </a:p>
        </p:txBody>
      </p:sp>
      <p:sp>
        <p:nvSpPr>
          <p:cNvPr id="61" name="object 61">
            <a:extLst>
              <a:ext uri="{FF2B5EF4-FFF2-40B4-BE49-F238E27FC236}">
                <a16:creationId xmlns:a16="http://schemas.microsoft.com/office/drawing/2014/main" id="{FAEACC43-7351-CC86-340A-953E2653EE87}"/>
              </a:ext>
            </a:extLst>
          </p:cNvPr>
          <p:cNvSpPr txBox="1"/>
          <p:nvPr/>
        </p:nvSpPr>
        <p:spPr>
          <a:xfrm>
            <a:off x="8724900" y="2836863"/>
            <a:ext cx="280988" cy="195262"/>
          </a:xfrm>
          <a:prstGeom prst="rect">
            <a:avLst/>
          </a:prstGeom>
        </p:spPr>
        <p:txBody>
          <a:bodyPr lIns="0" tIns="9049" rIns="0" bIns="0">
            <a:spAutoFit/>
          </a:bodyPr>
          <a:lstStyle/>
          <a:p>
            <a:pPr marL="9525">
              <a:spcBef>
                <a:spcPts val="71"/>
              </a:spcBef>
              <a:defRPr/>
            </a:pPr>
            <a:r>
              <a:rPr sz="1200" spc="-4" dirty="0">
                <a:latin typeface="Calibri"/>
                <a:cs typeface="Calibri"/>
              </a:rPr>
              <a:t>1</a:t>
            </a:r>
            <a:r>
              <a:rPr sz="1200" spc="-15" dirty="0">
                <a:latin typeface="Calibri"/>
                <a:cs typeface="Calibri"/>
              </a:rPr>
              <a:t>5</a:t>
            </a:r>
            <a:r>
              <a:rPr sz="1200" spc="-4" dirty="0">
                <a:latin typeface="Calibri"/>
                <a:cs typeface="Calibri"/>
              </a:rPr>
              <a:t>%</a:t>
            </a:r>
            <a:endParaRPr sz="1200">
              <a:latin typeface="Calibri"/>
              <a:cs typeface="Calibri"/>
            </a:endParaRPr>
          </a:p>
        </p:txBody>
      </p:sp>
      <p:sp>
        <p:nvSpPr>
          <p:cNvPr id="62" name="object 62">
            <a:extLst>
              <a:ext uri="{FF2B5EF4-FFF2-40B4-BE49-F238E27FC236}">
                <a16:creationId xmlns:a16="http://schemas.microsoft.com/office/drawing/2014/main" id="{EAED0F0F-1CA7-B1FF-1E2F-01748458388D}"/>
              </a:ext>
            </a:extLst>
          </p:cNvPr>
          <p:cNvSpPr txBox="1"/>
          <p:nvPr/>
        </p:nvSpPr>
        <p:spPr>
          <a:xfrm>
            <a:off x="4600575" y="3333750"/>
            <a:ext cx="1747838"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4" dirty="0">
                <a:latin typeface="Calibri"/>
                <a:cs typeface="Calibri"/>
              </a:rPr>
              <a:t> </a:t>
            </a:r>
            <a:r>
              <a:rPr sz="1200" spc="-8" dirty="0">
                <a:latin typeface="Calibri"/>
                <a:cs typeface="Calibri"/>
              </a:rPr>
              <a:t>concepts</a:t>
            </a:r>
            <a:r>
              <a:rPr sz="1200" spc="11" dirty="0">
                <a:latin typeface="Calibri"/>
                <a:cs typeface="Calibri"/>
              </a:rPr>
              <a:t> </a:t>
            </a:r>
            <a:r>
              <a:rPr sz="1200" spc="-4" dirty="0">
                <a:latin typeface="Calibri"/>
                <a:cs typeface="Calibri"/>
              </a:rPr>
              <a:t>of</a:t>
            </a:r>
            <a:r>
              <a:rPr sz="1200" spc="-11" dirty="0">
                <a:latin typeface="Calibri"/>
                <a:cs typeface="Calibri"/>
              </a:rPr>
              <a:t> </a:t>
            </a:r>
            <a:r>
              <a:rPr sz="1200" spc="-8" dirty="0">
                <a:latin typeface="Calibri"/>
                <a:cs typeface="Calibri"/>
              </a:rPr>
              <a:t>Physiology</a:t>
            </a:r>
            <a:endParaRPr sz="1200" dirty="0">
              <a:latin typeface="Calibri"/>
              <a:cs typeface="Calibri"/>
            </a:endParaRPr>
          </a:p>
        </p:txBody>
      </p:sp>
      <p:sp>
        <p:nvSpPr>
          <p:cNvPr id="63" name="object 63">
            <a:extLst>
              <a:ext uri="{FF2B5EF4-FFF2-40B4-BE49-F238E27FC236}">
                <a16:creationId xmlns:a16="http://schemas.microsoft.com/office/drawing/2014/main" id="{724C8CB1-C717-C1BB-3C50-8A0837221901}"/>
              </a:ext>
            </a:extLst>
          </p:cNvPr>
          <p:cNvSpPr txBox="1"/>
          <p:nvPr/>
        </p:nvSpPr>
        <p:spPr>
          <a:xfrm>
            <a:off x="8724900" y="3333750"/>
            <a:ext cx="280988" cy="193675"/>
          </a:xfrm>
          <a:prstGeom prst="rect">
            <a:avLst/>
          </a:prstGeom>
        </p:spPr>
        <p:txBody>
          <a:bodyPr lIns="0" tIns="9049" rIns="0" bIns="0">
            <a:spAutoFit/>
          </a:bodyPr>
          <a:lstStyle/>
          <a:p>
            <a:pPr marL="9525">
              <a:spcBef>
                <a:spcPts val="71"/>
              </a:spcBef>
              <a:defRPr/>
            </a:pPr>
            <a:r>
              <a:rPr sz="1200" spc="-4" dirty="0">
                <a:latin typeface="Calibri"/>
                <a:cs typeface="Calibri"/>
              </a:rPr>
              <a:t>6</a:t>
            </a:r>
            <a:r>
              <a:rPr sz="1200" spc="-15" dirty="0">
                <a:latin typeface="Calibri"/>
                <a:cs typeface="Calibri"/>
              </a:rPr>
              <a:t>0</a:t>
            </a:r>
            <a:r>
              <a:rPr sz="1200" spc="-4" dirty="0">
                <a:latin typeface="Calibri"/>
                <a:cs typeface="Calibri"/>
              </a:rPr>
              <a:t>%</a:t>
            </a:r>
            <a:endParaRPr sz="1200">
              <a:latin typeface="Calibri"/>
              <a:cs typeface="Calibri"/>
            </a:endParaRPr>
          </a:p>
        </p:txBody>
      </p:sp>
      <p:sp>
        <p:nvSpPr>
          <p:cNvPr id="64" name="object 64">
            <a:extLst>
              <a:ext uri="{FF2B5EF4-FFF2-40B4-BE49-F238E27FC236}">
                <a16:creationId xmlns:a16="http://schemas.microsoft.com/office/drawing/2014/main" id="{5D4252FF-043E-551C-739D-E732CAFD66BE}"/>
              </a:ext>
            </a:extLst>
          </p:cNvPr>
          <p:cNvSpPr txBox="1"/>
          <p:nvPr/>
        </p:nvSpPr>
        <p:spPr>
          <a:xfrm>
            <a:off x="4600575" y="3683000"/>
            <a:ext cx="1765300"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8" dirty="0">
                <a:latin typeface="Calibri"/>
                <a:cs typeface="Calibri"/>
              </a:rPr>
              <a:t> </a:t>
            </a:r>
            <a:r>
              <a:rPr sz="1200" spc="-8" dirty="0">
                <a:latin typeface="Calibri"/>
                <a:cs typeface="Calibri"/>
              </a:rPr>
              <a:t>Concepts</a:t>
            </a:r>
            <a:r>
              <a:rPr sz="1200" spc="8" dirty="0">
                <a:latin typeface="Calibri"/>
                <a:cs typeface="Calibri"/>
              </a:rPr>
              <a:t> </a:t>
            </a:r>
            <a:r>
              <a:rPr sz="1200" spc="-4" dirty="0">
                <a:latin typeface="Calibri"/>
                <a:cs typeface="Calibri"/>
              </a:rPr>
              <a:t>of</a:t>
            </a:r>
            <a:r>
              <a:rPr sz="1200" dirty="0">
                <a:latin typeface="Calibri"/>
                <a:cs typeface="Calibri"/>
              </a:rPr>
              <a:t> </a:t>
            </a:r>
            <a:r>
              <a:rPr sz="1200" spc="-8" dirty="0">
                <a:latin typeface="Calibri"/>
                <a:cs typeface="Calibri"/>
              </a:rPr>
              <a:t>Physiology</a:t>
            </a:r>
            <a:endParaRPr sz="1200">
              <a:latin typeface="Calibri"/>
              <a:cs typeface="Calibri"/>
            </a:endParaRPr>
          </a:p>
        </p:txBody>
      </p:sp>
      <p:sp>
        <p:nvSpPr>
          <p:cNvPr id="65" name="object 65">
            <a:extLst>
              <a:ext uri="{FF2B5EF4-FFF2-40B4-BE49-F238E27FC236}">
                <a16:creationId xmlns:a16="http://schemas.microsoft.com/office/drawing/2014/main" id="{4ABE71BB-CD01-FD9F-CB65-52679122840C}"/>
              </a:ext>
            </a:extLst>
          </p:cNvPr>
          <p:cNvSpPr txBox="1"/>
          <p:nvPr/>
        </p:nvSpPr>
        <p:spPr>
          <a:xfrm>
            <a:off x="8724900" y="3683000"/>
            <a:ext cx="280988" cy="193675"/>
          </a:xfrm>
          <a:prstGeom prst="rect">
            <a:avLst/>
          </a:prstGeom>
        </p:spPr>
        <p:txBody>
          <a:bodyPr lIns="0" tIns="9049" rIns="0" bIns="0">
            <a:spAutoFit/>
          </a:bodyPr>
          <a:lstStyle/>
          <a:p>
            <a:pPr marL="9525">
              <a:spcBef>
                <a:spcPts val="71"/>
              </a:spcBef>
              <a:defRPr/>
            </a:pPr>
            <a:r>
              <a:rPr sz="1200" spc="-4" dirty="0">
                <a:latin typeface="Calibri"/>
                <a:cs typeface="Calibri"/>
              </a:rPr>
              <a:t>1</a:t>
            </a:r>
            <a:r>
              <a:rPr sz="1200" spc="-15" dirty="0">
                <a:latin typeface="Calibri"/>
                <a:cs typeface="Calibri"/>
              </a:rPr>
              <a:t>0</a:t>
            </a:r>
            <a:r>
              <a:rPr sz="1200" spc="-4" dirty="0">
                <a:latin typeface="Calibri"/>
                <a:cs typeface="Calibri"/>
              </a:rPr>
              <a:t>%</a:t>
            </a:r>
            <a:endParaRPr sz="1200">
              <a:latin typeface="Calibri"/>
              <a:cs typeface="Calibri"/>
            </a:endParaRPr>
          </a:p>
        </p:txBody>
      </p:sp>
      <p:sp>
        <p:nvSpPr>
          <p:cNvPr id="66" name="object 66">
            <a:extLst>
              <a:ext uri="{FF2B5EF4-FFF2-40B4-BE49-F238E27FC236}">
                <a16:creationId xmlns:a16="http://schemas.microsoft.com/office/drawing/2014/main" id="{D66A3DA2-BA6F-1063-D651-023E9A5E4CCD}"/>
              </a:ext>
            </a:extLst>
          </p:cNvPr>
          <p:cNvSpPr txBox="1"/>
          <p:nvPr/>
        </p:nvSpPr>
        <p:spPr>
          <a:xfrm>
            <a:off x="8724900" y="4116388"/>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grpSp>
        <p:nvGrpSpPr>
          <p:cNvPr id="20516" name="object 67">
            <a:extLst>
              <a:ext uri="{FF2B5EF4-FFF2-40B4-BE49-F238E27FC236}">
                <a16:creationId xmlns:a16="http://schemas.microsoft.com/office/drawing/2014/main" id="{3E79D02F-B4E7-4DE4-48FB-D2EED6C61A3B}"/>
              </a:ext>
            </a:extLst>
          </p:cNvPr>
          <p:cNvGrpSpPr>
            <a:grpSpLocks/>
          </p:cNvGrpSpPr>
          <p:nvPr/>
        </p:nvGrpSpPr>
        <p:grpSpPr bwMode="auto">
          <a:xfrm>
            <a:off x="6094413" y="4284663"/>
            <a:ext cx="4568825" cy="1712912"/>
            <a:chOff x="6092952" y="4570475"/>
            <a:chExt cx="6093460" cy="2283460"/>
          </a:xfrm>
        </p:grpSpPr>
        <p:sp>
          <p:nvSpPr>
            <p:cNvPr id="68" name="object 68">
              <a:extLst>
                <a:ext uri="{FF2B5EF4-FFF2-40B4-BE49-F238E27FC236}">
                  <a16:creationId xmlns:a16="http://schemas.microsoft.com/office/drawing/2014/main" id="{CAEF696E-8F33-60A6-14CD-4277CCD484F7}"/>
                </a:ext>
              </a:extLst>
            </p:cNvPr>
            <p:cNvSpPr/>
            <p:nvPr/>
          </p:nvSpPr>
          <p:spPr>
            <a:xfrm>
              <a:off x="6092952" y="4570475"/>
              <a:ext cx="6093460" cy="2283460"/>
            </a:xfrm>
            <a:custGeom>
              <a:avLst/>
              <a:gdLst/>
              <a:ahLst/>
              <a:cxnLst/>
              <a:rect l="l" t="t" r="r" b="b"/>
              <a:pathLst>
                <a:path w="6093460" h="2283459">
                  <a:moveTo>
                    <a:pt x="6092952" y="0"/>
                  </a:moveTo>
                  <a:lnTo>
                    <a:pt x="0" y="0"/>
                  </a:lnTo>
                  <a:lnTo>
                    <a:pt x="0" y="2282952"/>
                  </a:lnTo>
                  <a:lnTo>
                    <a:pt x="6092952" y="2282952"/>
                  </a:lnTo>
                  <a:lnTo>
                    <a:pt x="6092952" y="0"/>
                  </a:lnTo>
                  <a:close/>
                </a:path>
              </a:pathLst>
            </a:custGeom>
            <a:solidFill>
              <a:srgbClr val="FFFFFF"/>
            </a:solidFill>
          </p:spPr>
          <p:txBody>
            <a:bodyPr lIns="0" tIns="0" rIns="0" bIns="0"/>
            <a:lstStyle/>
            <a:p>
              <a:pPr>
                <a:defRPr/>
              </a:pPr>
              <a:endParaRPr sz="1350"/>
            </a:p>
          </p:txBody>
        </p:sp>
        <p:sp>
          <p:nvSpPr>
            <p:cNvPr id="69" name="object 69">
              <a:extLst>
                <a:ext uri="{FF2B5EF4-FFF2-40B4-BE49-F238E27FC236}">
                  <a16:creationId xmlns:a16="http://schemas.microsoft.com/office/drawing/2014/main" id="{7FE968BD-BAC1-5124-2370-6BA3AD2FFFBA}"/>
                </a:ext>
              </a:extLst>
            </p:cNvPr>
            <p:cNvSpPr/>
            <p:nvPr/>
          </p:nvSpPr>
          <p:spPr>
            <a:xfrm>
              <a:off x="6092952" y="4570475"/>
              <a:ext cx="6093460" cy="416905"/>
            </a:xfrm>
            <a:custGeom>
              <a:avLst/>
              <a:gdLst/>
              <a:ahLst/>
              <a:cxnLst/>
              <a:rect l="l" t="t" r="r" b="b"/>
              <a:pathLst>
                <a:path w="6093459" h="416560">
                  <a:moveTo>
                    <a:pt x="6092952" y="0"/>
                  </a:moveTo>
                  <a:lnTo>
                    <a:pt x="3429000" y="0"/>
                  </a:lnTo>
                  <a:lnTo>
                    <a:pt x="0" y="0"/>
                  </a:lnTo>
                  <a:lnTo>
                    <a:pt x="0" y="416052"/>
                  </a:lnTo>
                  <a:lnTo>
                    <a:pt x="3429000" y="416052"/>
                  </a:lnTo>
                  <a:lnTo>
                    <a:pt x="6092952" y="416052"/>
                  </a:lnTo>
                  <a:lnTo>
                    <a:pt x="6092952" y="0"/>
                  </a:lnTo>
                  <a:close/>
                </a:path>
              </a:pathLst>
            </a:custGeom>
            <a:solidFill>
              <a:srgbClr val="92CAA1"/>
            </a:solidFill>
          </p:spPr>
          <p:txBody>
            <a:bodyPr lIns="0" tIns="0" rIns="0" bIns="0"/>
            <a:lstStyle/>
            <a:p>
              <a:pPr>
                <a:defRPr/>
              </a:pPr>
              <a:endParaRPr sz="1350"/>
            </a:p>
          </p:txBody>
        </p:sp>
        <p:sp>
          <p:nvSpPr>
            <p:cNvPr id="70" name="object 70">
              <a:extLst>
                <a:ext uri="{FF2B5EF4-FFF2-40B4-BE49-F238E27FC236}">
                  <a16:creationId xmlns:a16="http://schemas.microsoft.com/office/drawing/2014/main" id="{8F9F9235-7D37-1DD0-C55B-823F635853A5}"/>
                </a:ext>
              </a:extLst>
            </p:cNvPr>
            <p:cNvSpPr/>
            <p:nvPr/>
          </p:nvSpPr>
          <p:spPr>
            <a:xfrm>
              <a:off x="6092952" y="4987380"/>
              <a:ext cx="6093460" cy="1066603"/>
            </a:xfrm>
            <a:custGeom>
              <a:avLst/>
              <a:gdLst/>
              <a:ahLst/>
              <a:cxnLst/>
              <a:rect l="l" t="t" r="r" b="b"/>
              <a:pathLst>
                <a:path w="6093459" h="1066800">
                  <a:moveTo>
                    <a:pt x="6092952" y="0"/>
                  </a:moveTo>
                  <a:lnTo>
                    <a:pt x="3429000" y="0"/>
                  </a:lnTo>
                  <a:lnTo>
                    <a:pt x="0" y="0"/>
                  </a:lnTo>
                  <a:lnTo>
                    <a:pt x="0" y="1066800"/>
                  </a:lnTo>
                  <a:lnTo>
                    <a:pt x="3429000" y="1066800"/>
                  </a:lnTo>
                  <a:lnTo>
                    <a:pt x="6092952" y="1066800"/>
                  </a:lnTo>
                  <a:lnTo>
                    <a:pt x="6092952" y="0"/>
                  </a:lnTo>
                  <a:close/>
                </a:path>
              </a:pathLst>
            </a:custGeom>
            <a:solidFill>
              <a:srgbClr val="B3A2C7"/>
            </a:solidFill>
          </p:spPr>
          <p:txBody>
            <a:bodyPr lIns="0" tIns="0" rIns="0" bIns="0"/>
            <a:lstStyle/>
            <a:p>
              <a:pPr>
                <a:defRPr/>
              </a:pPr>
              <a:endParaRPr sz="1350"/>
            </a:p>
          </p:txBody>
        </p:sp>
        <p:sp>
          <p:nvSpPr>
            <p:cNvPr id="71" name="object 71">
              <a:extLst>
                <a:ext uri="{FF2B5EF4-FFF2-40B4-BE49-F238E27FC236}">
                  <a16:creationId xmlns:a16="http://schemas.microsoft.com/office/drawing/2014/main" id="{8C746DF9-3A32-0788-6AD7-FA45B99F1677}"/>
                </a:ext>
              </a:extLst>
            </p:cNvPr>
            <p:cNvSpPr/>
            <p:nvPr/>
          </p:nvSpPr>
          <p:spPr>
            <a:xfrm>
              <a:off x="6092952" y="6053983"/>
              <a:ext cx="6093460" cy="799952"/>
            </a:xfrm>
            <a:custGeom>
              <a:avLst/>
              <a:gdLst/>
              <a:ahLst/>
              <a:cxnLst/>
              <a:rect l="l" t="t" r="r" b="b"/>
              <a:pathLst>
                <a:path w="6093459" h="800100">
                  <a:moveTo>
                    <a:pt x="6092952" y="0"/>
                  </a:moveTo>
                  <a:lnTo>
                    <a:pt x="3429000" y="0"/>
                  </a:lnTo>
                  <a:lnTo>
                    <a:pt x="0" y="0"/>
                  </a:lnTo>
                  <a:lnTo>
                    <a:pt x="0" y="800100"/>
                  </a:lnTo>
                  <a:lnTo>
                    <a:pt x="3429000" y="800100"/>
                  </a:lnTo>
                  <a:lnTo>
                    <a:pt x="6092952" y="800100"/>
                  </a:lnTo>
                  <a:lnTo>
                    <a:pt x="6092952" y="0"/>
                  </a:lnTo>
                  <a:close/>
                </a:path>
              </a:pathLst>
            </a:custGeom>
            <a:solidFill>
              <a:srgbClr val="FC6CAA"/>
            </a:solidFill>
          </p:spPr>
          <p:txBody>
            <a:bodyPr lIns="0" tIns="0" rIns="0" bIns="0"/>
            <a:lstStyle/>
            <a:p>
              <a:pPr>
                <a:defRPr/>
              </a:pPr>
              <a:endParaRPr sz="1350" dirty="0"/>
            </a:p>
          </p:txBody>
        </p:sp>
        <p:sp>
          <p:nvSpPr>
            <p:cNvPr id="72" name="object 72">
              <a:extLst>
                <a:ext uri="{FF2B5EF4-FFF2-40B4-BE49-F238E27FC236}">
                  <a16:creationId xmlns:a16="http://schemas.microsoft.com/office/drawing/2014/main" id="{2B8C3D64-F1A3-D9E2-CA89-80FCEE635A8E}"/>
                </a:ext>
              </a:extLst>
            </p:cNvPr>
            <p:cNvSpPr/>
            <p:nvPr/>
          </p:nvSpPr>
          <p:spPr>
            <a:xfrm>
              <a:off x="6092952" y="4570475"/>
              <a:ext cx="6093460" cy="2283460"/>
            </a:xfrm>
            <a:custGeom>
              <a:avLst/>
              <a:gdLst/>
              <a:ahLst/>
              <a:cxnLst/>
              <a:rect l="l" t="t" r="r" b="b"/>
              <a:pathLst>
                <a:path w="6093459" h="2283459">
                  <a:moveTo>
                    <a:pt x="6092964" y="0"/>
                  </a:moveTo>
                  <a:lnTo>
                    <a:pt x="6088392" y="0"/>
                  </a:lnTo>
                  <a:lnTo>
                    <a:pt x="6088392" y="409956"/>
                  </a:lnTo>
                  <a:lnTo>
                    <a:pt x="6088392" y="422148"/>
                  </a:lnTo>
                  <a:lnTo>
                    <a:pt x="6088392" y="1476756"/>
                  </a:lnTo>
                  <a:lnTo>
                    <a:pt x="3436632" y="1476756"/>
                  </a:lnTo>
                  <a:lnTo>
                    <a:pt x="3436632" y="422148"/>
                  </a:lnTo>
                  <a:lnTo>
                    <a:pt x="6088392" y="422148"/>
                  </a:lnTo>
                  <a:lnTo>
                    <a:pt x="6088392" y="409956"/>
                  </a:lnTo>
                  <a:lnTo>
                    <a:pt x="3436632" y="409956"/>
                  </a:lnTo>
                  <a:lnTo>
                    <a:pt x="3436632" y="0"/>
                  </a:lnTo>
                  <a:lnTo>
                    <a:pt x="3422916" y="0"/>
                  </a:lnTo>
                  <a:lnTo>
                    <a:pt x="3422916" y="409956"/>
                  </a:lnTo>
                  <a:lnTo>
                    <a:pt x="0" y="409956"/>
                  </a:lnTo>
                  <a:lnTo>
                    <a:pt x="0" y="422148"/>
                  </a:lnTo>
                  <a:lnTo>
                    <a:pt x="3422916" y="422148"/>
                  </a:lnTo>
                  <a:lnTo>
                    <a:pt x="3422916" y="1476756"/>
                  </a:lnTo>
                  <a:lnTo>
                    <a:pt x="0" y="1476756"/>
                  </a:lnTo>
                  <a:lnTo>
                    <a:pt x="0" y="1488948"/>
                  </a:lnTo>
                  <a:lnTo>
                    <a:pt x="3422916" y="1488948"/>
                  </a:lnTo>
                  <a:lnTo>
                    <a:pt x="3422916" y="2282964"/>
                  </a:lnTo>
                  <a:lnTo>
                    <a:pt x="3436632" y="2282964"/>
                  </a:lnTo>
                  <a:lnTo>
                    <a:pt x="3436632" y="1488948"/>
                  </a:lnTo>
                  <a:lnTo>
                    <a:pt x="6088392" y="1488948"/>
                  </a:lnTo>
                  <a:lnTo>
                    <a:pt x="6088392" y="2282952"/>
                  </a:lnTo>
                  <a:lnTo>
                    <a:pt x="6092964" y="2282952"/>
                  </a:lnTo>
                  <a:lnTo>
                    <a:pt x="6092964" y="1488948"/>
                  </a:lnTo>
                  <a:lnTo>
                    <a:pt x="6092964" y="422148"/>
                  </a:lnTo>
                  <a:lnTo>
                    <a:pt x="6092964" y="0"/>
                  </a:lnTo>
                  <a:close/>
                </a:path>
              </a:pathLst>
            </a:custGeom>
            <a:solidFill>
              <a:srgbClr val="8064A2"/>
            </a:solidFill>
          </p:spPr>
          <p:txBody>
            <a:bodyPr lIns="0" tIns="0" rIns="0" bIns="0"/>
            <a:lstStyle/>
            <a:p>
              <a:pPr>
                <a:defRPr/>
              </a:pPr>
              <a:endParaRPr sz="1350"/>
            </a:p>
          </p:txBody>
        </p:sp>
      </p:grpSp>
      <p:sp>
        <p:nvSpPr>
          <p:cNvPr id="73" name="object 73">
            <a:extLst>
              <a:ext uri="{FF2B5EF4-FFF2-40B4-BE49-F238E27FC236}">
                <a16:creationId xmlns:a16="http://schemas.microsoft.com/office/drawing/2014/main" id="{CA26B3BE-1D0D-E0F3-574B-81E7622338D3}"/>
              </a:ext>
            </a:extLst>
          </p:cNvPr>
          <p:cNvSpPr txBox="1"/>
          <p:nvPr/>
        </p:nvSpPr>
        <p:spPr>
          <a:xfrm>
            <a:off x="4600575" y="4613275"/>
            <a:ext cx="2133600" cy="747713"/>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Promotion</a:t>
            </a:r>
            <a:r>
              <a:rPr sz="1200" spc="-4" dirty="0">
                <a:latin typeface="Calibri"/>
                <a:cs typeface="Calibri"/>
              </a:rPr>
              <a:t> of</a:t>
            </a:r>
            <a:r>
              <a:rPr sz="1200" dirty="0">
                <a:latin typeface="Calibri"/>
                <a:cs typeface="Calibri"/>
              </a:rPr>
              <a:t> </a:t>
            </a:r>
            <a:r>
              <a:rPr sz="1200" spc="-8" dirty="0">
                <a:latin typeface="Calibri"/>
                <a:cs typeface="Calibri"/>
              </a:rPr>
              <a:t>research</a:t>
            </a:r>
            <a:r>
              <a:rPr sz="1200" spc="11" dirty="0">
                <a:latin typeface="Calibri"/>
                <a:cs typeface="Calibri"/>
              </a:rPr>
              <a:t> </a:t>
            </a:r>
            <a:r>
              <a:rPr sz="1200" spc="-8" dirty="0">
                <a:latin typeface="Calibri"/>
                <a:cs typeface="Calibri"/>
              </a:rPr>
              <a:t>culture</a:t>
            </a:r>
            <a:endParaRPr sz="1200" dirty="0">
              <a:latin typeface="Calibri"/>
              <a:cs typeface="Calibri"/>
            </a:endParaRPr>
          </a:p>
          <a:p>
            <a:pPr marL="266224" indent="-257175">
              <a:buFont typeface="Arial MT"/>
              <a:buChar char="•"/>
              <a:tabLst>
                <a:tab pos="266224" algn="l"/>
                <a:tab pos="266700" algn="l"/>
              </a:tabLst>
              <a:defRPr/>
            </a:pPr>
            <a:r>
              <a:rPr sz="1200" spc="-4" dirty="0">
                <a:latin typeface="Calibri"/>
                <a:cs typeface="Calibri"/>
              </a:rPr>
              <a:t>Use</a:t>
            </a:r>
            <a:r>
              <a:rPr sz="1200" spc="-19" dirty="0">
                <a:latin typeface="Calibri"/>
                <a:cs typeface="Calibri"/>
              </a:rPr>
              <a:t> </a:t>
            </a:r>
            <a:r>
              <a:rPr sz="1200" spc="-4" dirty="0">
                <a:latin typeface="Calibri"/>
                <a:cs typeface="Calibri"/>
              </a:rPr>
              <a:t>of</a:t>
            </a:r>
            <a:r>
              <a:rPr sz="1200" dirty="0">
                <a:latin typeface="Calibri"/>
                <a:cs typeface="Calibri"/>
              </a:rPr>
              <a:t> </a:t>
            </a:r>
            <a:r>
              <a:rPr sz="1200" spc="-4" dirty="0">
                <a:latin typeface="Calibri"/>
                <a:cs typeface="Calibri"/>
              </a:rPr>
              <a:t>Digital</a:t>
            </a:r>
            <a:r>
              <a:rPr sz="1200" spc="-30" dirty="0">
                <a:latin typeface="Calibri"/>
                <a:cs typeface="Calibri"/>
              </a:rPr>
              <a:t> </a:t>
            </a:r>
            <a:r>
              <a:rPr sz="1200" spc="-8" dirty="0">
                <a:latin typeface="Calibri"/>
                <a:cs typeface="Calibri"/>
              </a:rPr>
              <a:t>Library</a:t>
            </a:r>
            <a:endParaRPr sz="1200" dirty="0">
              <a:latin typeface="Calibri"/>
              <a:cs typeface="Calibri"/>
            </a:endParaRPr>
          </a:p>
          <a:p>
            <a:pPr marL="266224" indent="-257175">
              <a:buFont typeface="Arial MT"/>
              <a:buChar char="•"/>
              <a:tabLst>
                <a:tab pos="266224" algn="l"/>
                <a:tab pos="266700" algn="l"/>
              </a:tabLst>
              <a:defRPr/>
            </a:pPr>
            <a:r>
              <a:rPr sz="1200" spc="-4" dirty="0">
                <a:latin typeface="Calibri"/>
                <a:cs typeface="Calibri"/>
              </a:rPr>
              <a:t>Critical</a:t>
            </a:r>
            <a:r>
              <a:rPr sz="1200" spc="-49" dirty="0">
                <a:latin typeface="Calibri"/>
                <a:cs typeface="Calibri"/>
              </a:rPr>
              <a:t> </a:t>
            </a:r>
            <a:r>
              <a:rPr sz="1200" spc="-4" dirty="0">
                <a:latin typeface="Calibri"/>
                <a:cs typeface="Calibri"/>
              </a:rPr>
              <a:t>Thinking</a:t>
            </a:r>
            <a:endParaRPr sz="1200" dirty="0">
              <a:latin typeface="Calibri"/>
              <a:cs typeface="Calibri"/>
            </a:endParaRPr>
          </a:p>
          <a:p>
            <a:pPr marL="266224" indent="-257175">
              <a:buFont typeface="Arial MT"/>
              <a:buChar char="•"/>
              <a:tabLst>
                <a:tab pos="266224" algn="l"/>
                <a:tab pos="266700" algn="l"/>
              </a:tabLst>
              <a:defRPr/>
            </a:pPr>
            <a:r>
              <a:rPr sz="1200" spc="-8" dirty="0">
                <a:latin typeface="Calibri"/>
                <a:cs typeface="Calibri"/>
              </a:rPr>
              <a:t>Self-directed</a:t>
            </a:r>
            <a:r>
              <a:rPr sz="1200" spc="-15" dirty="0">
                <a:latin typeface="Calibri"/>
                <a:cs typeface="Calibri"/>
              </a:rPr>
              <a:t> </a:t>
            </a:r>
            <a:r>
              <a:rPr sz="1200" spc="-4" dirty="0">
                <a:latin typeface="Calibri"/>
                <a:cs typeface="Calibri"/>
              </a:rPr>
              <a:t>Learning</a:t>
            </a:r>
            <a:endParaRPr sz="1200" dirty="0">
              <a:latin typeface="Calibri"/>
              <a:cs typeface="Calibri"/>
            </a:endParaRPr>
          </a:p>
        </p:txBody>
      </p:sp>
      <p:sp>
        <p:nvSpPr>
          <p:cNvPr id="74" name="object 74">
            <a:extLst>
              <a:ext uri="{FF2B5EF4-FFF2-40B4-BE49-F238E27FC236}">
                <a16:creationId xmlns:a16="http://schemas.microsoft.com/office/drawing/2014/main" id="{0EC7E6E5-9B62-7784-DC78-CA1C33626D0E}"/>
              </a:ext>
            </a:extLst>
          </p:cNvPr>
          <p:cNvSpPr txBox="1"/>
          <p:nvPr/>
        </p:nvSpPr>
        <p:spPr>
          <a:xfrm>
            <a:off x="8724900" y="4613275"/>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75" name="object 75">
            <a:extLst>
              <a:ext uri="{FF2B5EF4-FFF2-40B4-BE49-F238E27FC236}">
                <a16:creationId xmlns:a16="http://schemas.microsoft.com/office/drawing/2014/main" id="{86F551F6-9700-9FA3-BE38-3E0EA74DFEF8}"/>
              </a:ext>
            </a:extLst>
          </p:cNvPr>
          <p:cNvSpPr txBox="1"/>
          <p:nvPr/>
        </p:nvSpPr>
        <p:spPr>
          <a:xfrm>
            <a:off x="4600575" y="5413375"/>
            <a:ext cx="1628775" cy="561975"/>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Professional</a:t>
            </a:r>
            <a:r>
              <a:rPr sz="1200" spc="-26" dirty="0">
                <a:latin typeface="Calibri"/>
                <a:cs typeface="Calibri"/>
              </a:rPr>
              <a:t> </a:t>
            </a:r>
            <a:r>
              <a:rPr sz="1200" spc="-4" dirty="0">
                <a:latin typeface="Calibri"/>
                <a:cs typeface="Calibri"/>
              </a:rPr>
              <a:t>Ethics</a:t>
            </a:r>
            <a:endParaRPr sz="1200">
              <a:latin typeface="Calibri"/>
              <a:cs typeface="Calibri"/>
            </a:endParaRPr>
          </a:p>
          <a:p>
            <a:pPr marL="266224" indent="-257175">
              <a:buFont typeface="Arial MT"/>
              <a:buChar char="•"/>
              <a:tabLst>
                <a:tab pos="266224" algn="l"/>
                <a:tab pos="266700" algn="l"/>
              </a:tabLst>
              <a:defRPr/>
            </a:pPr>
            <a:r>
              <a:rPr sz="1200" spc="-8" dirty="0">
                <a:latin typeface="Calibri"/>
                <a:cs typeface="Calibri"/>
              </a:rPr>
              <a:t>Self-directed</a:t>
            </a:r>
            <a:r>
              <a:rPr sz="1200" spc="-23" dirty="0">
                <a:latin typeface="Calibri"/>
                <a:cs typeface="Calibri"/>
              </a:rPr>
              <a:t> </a:t>
            </a:r>
            <a:r>
              <a:rPr sz="1200" spc="-4" dirty="0">
                <a:latin typeface="Calibri"/>
                <a:cs typeface="Calibri"/>
              </a:rPr>
              <a:t>Learning</a:t>
            </a:r>
            <a:endParaRPr sz="1200">
              <a:latin typeface="Calibri"/>
              <a:cs typeface="Calibri"/>
            </a:endParaRPr>
          </a:p>
          <a:p>
            <a:pPr marL="266224" indent="-257175">
              <a:buFont typeface="Arial MT"/>
              <a:buChar char="•"/>
              <a:tabLst>
                <a:tab pos="266224" algn="l"/>
                <a:tab pos="266700" algn="l"/>
              </a:tabLst>
              <a:defRPr/>
            </a:pPr>
            <a:r>
              <a:rPr sz="1200" spc="-8" dirty="0">
                <a:latin typeface="Calibri"/>
                <a:cs typeface="Calibri"/>
              </a:rPr>
              <a:t>Interactive</a:t>
            </a:r>
            <a:endParaRPr sz="1200">
              <a:latin typeface="Calibri"/>
              <a:cs typeface="Calibri"/>
            </a:endParaRPr>
          </a:p>
        </p:txBody>
      </p:sp>
      <p:sp>
        <p:nvSpPr>
          <p:cNvPr id="76" name="object 76">
            <a:extLst>
              <a:ext uri="{FF2B5EF4-FFF2-40B4-BE49-F238E27FC236}">
                <a16:creationId xmlns:a16="http://schemas.microsoft.com/office/drawing/2014/main" id="{7F3AB304-3B1B-EF98-B9B2-90B540228417}"/>
              </a:ext>
            </a:extLst>
          </p:cNvPr>
          <p:cNvSpPr txBox="1"/>
          <p:nvPr/>
        </p:nvSpPr>
        <p:spPr>
          <a:xfrm>
            <a:off x="8724900" y="5413375"/>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20521" name="Slide Number Placeholder 1">
            <a:extLst>
              <a:ext uri="{FF2B5EF4-FFF2-40B4-BE49-F238E27FC236}">
                <a16:creationId xmlns:a16="http://schemas.microsoft.com/office/drawing/2014/main" id="{3CA6099B-4579-0807-464F-329330D930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E33798C-F5A6-5644-AC02-2D0CB71DD03E}" type="slidenum">
              <a:rPr lang="en-US" altLang="en-US" sz="1200" smtClean="0">
                <a:solidFill>
                  <a:srgbClr val="898989"/>
                </a:solidFill>
              </a:rPr>
              <a:pPr>
                <a:lnSpc>
                  <a:spcPct val="100000"/>
                </a:lnSpc>
                <a:spcBef>
                  <a:spcPct val="0"/>
                </a:spcBef>
                <a:buFontTx/>
                <a:buNone/>
              </a:pPr>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C7D0-65CB-D67E-E596-E5D80766233E}"/>
              </a:ext>
            </a:extLst>
          </p:cNvPr>
          <p:cNvSpPr>
            <a:spLocks noGrp="1"/>
          </p:cNvSpPr>
          <p:nvPr>
            <p:ph type="title"/>
          </p:nvPr>
        </p:nvSpPr>
        <p:spPr/>
        <p:txBody>
          <a:bodyPr>
            <a:normAutofit/>
          </a:bodyPr>
          <a:lstStyle/>
          <a:p>
            <a:pPr>
              <a:defRPr/>
            </a:pPr>
            <a:r>
              <a:rPr lang="en-US" sz="4000" dirty="0">
                <a:latin typeface="+mn-lt"/>
              </a:rPr>
              <a:t>Nervous control of  pharyngeal stage of swallowing</a:t>
            </a:r>
          </a:p>
        </p:txBody>
      </p:sp>
      <p:sp>
        <p:nvSpPr>
          <p:cNvPr id="3" name="Content Placeholder 2">
            <a:extLst>
              <a:ext uri="{FF2B5EF4-FFF2-40B4-BE49-F238E27FC236}">
                <a16:creationId xmlns:a16="http://schemas.microsoft.com/office/drawing/2014/main" id="{31E80881-0DC5-E73A-22DF-CC99F9FA5363}"/>
              </a:ext>
            </a:extLst>
          </p:cNvPr>
          <p:cNvSpPr>
            <a:spLocks noGrp="1"/>
          </p:cNvSpPr>
          <p:nvPr>
            <p:ph idx="1"/>
          </p:nvPr>
        </p:nvSpPr>
        <p:spPr>
          <a:xfrm>
            <a:off x="838200" y="1690688"/>
            <a:ext cx="10660063" cy="5032375"/>
          </a:xfrm>
        </p:spPr>
        <p:txBody>
          <a:bodyPr>
            <a:normAutofit lnSpcReduction="10000"/>
          </a:bodyPr>
          <a:lstStyle/>
          <a:p>
            <a:pPr>
              <a:defRPr/>
            </a:pPr>
            <a:r>
              <a:rPr lang="en-US" sz="3200" dirty="0"/>
              <a:t>Most sensitive tactile areas of the posterior mouth and pharynx for initiation of swallowing lies in a ring around the pharyngeal opening , with great sensitivity on tonsillar pillars </a:t>
            </a:r>
          </a:p>
          <a:p>
            <a:pPr>
              <a:defRPr/>
            </a:pPr>
            <a:r>
              <a:rPr lang="en-US" sz="3200" dirty="0"/>
              <a:t>Impulses from these areas through the sensory part of trigeminal and glossopharyngeal nerves into the medulla oblongata either in or closely associated with the </a:t>
            </a:r>
            <a:r>
              <a:rPr lang="en-US" sz="4000" dirty="0"/>
              <a:t>tractus solitarius</a:t>
            </a:r>
            <a:r>
              <a:rPr lang="en-US" sz="3200" dirty="0"/>
              <a:t>..</a:t>
            </a:r>
          </a:p>
          <a:p>
            <a:pPr>
              <a:defRPr/>
            </a:pPr>
            <a:r>
              <a:rPr lang="en-US" sz="3200" dirty="0"/>
              <a:t>The successive stages of swallowing process are then automatically initiated in orderly sequenced by neuronal areas  of reticular substance of medulla oblongata and pons (swallowing center).  </a:t>
            </a:r>
          </a:p>
        </p:txBody>
      </p:sp>
      <p:sp>
        <p:nvSpPr>
          <p:cNvPr id="4" name="Footer Placeholder 3">
            <a:extLst>
              <a:ext uri="{FF2B5EF4-FFF2-40B4-BE49-F238E27FC236}">
                <a16:creationId xmlns:a16="http://schemas.microsoft.com/office/drawing/2014/main" id="{90095F15-3A2C-4437-229B-8B912D863848}"/>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1989" name="Slide Number Placeholder 4">
            <a:extLst>
              <a:ext uri="{FF2B5EF4-FFF2-40B4-BE49-F238E27FC236}">
                <a16:creationId xmlns:a16="http://schemas.microsoft.com/office/drawing/2014/main" id="{0264A182-7ECA-30CB-7B41-4FC82988E6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46CCF7-130D-7847-B112-3B907E260D97}" type="slidenum">
              <a:rPr lang="en-US" altLang="en-US" smtClean="0">
                <a:solidFill>
                  <a:srgbClr val="898989"/>
                </a:solidFill>
              </a:rPr>
              <a:pPr/>
              <a:t>40</a:t>
            </a:fld>
            <a:endParaRPr lang="en-US" altLang="en-US">
              <a:solidFill>
                <a:srgbClr val="898989"/>
              </a:solidFill>
            </a:endParaRPr>
          </a:p>
        </p:txBody>
      </p:sp>
      <p:pic>
        <p:nvPicPr>
          <p:cNvPr id="4199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B4FEC019-A4A5-2A73-F1CA-B94B439C0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036B5DCD-12C6-46C4-8D2D-6CE90AB68EC0}"/>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D7DC4B1D-A97E-44C2-6850-5D248AF4199C}"/>
              </a:ext>
            </a:extLst>
          </p:cNvPr>
          <p:cNvSpPr>
            <a:spLocks noGrp="1" noChangeArrowheads="1"/>
          </p:cNvSpPr>
          <p:nvPr>
            <p:ph idx="4294967295"/>
          </p:nvPr>
        </p:nvSpPr>
        <p:spPr>
          <a:xfrm>
            <a:off x="1016000" y="1168400"/>
            <a:ext cx="9601200" cy="5130800"/>
          </a:xfrm>
        </p:spPr>
        <p:txBody>
          <a:bodyPr/>
          <a:lstStyle/>
          <a:p>
            <a:r>
              <a:rPr lang="en-US" altLang="en-PK" sz="3200"/>
              <a:t>Motor impulses from swallowing center to the pharynx and upper esophagus are transmitted by 5</a:t>
            </a:r>
            <a:r>
              <a:rPr lang="en-US" altLang="en-PK" sz="3200" baseline="30000"/>
              <a:t>th</a:t>
            </a:r>
            <a:r>
              <a:rPr lang="en-US" altLang="en-PK" sz="3200"/>
              <a:t>,9</a:t>
            </a:r>
            <a:r>
              <a:rPr lang="en-US" altLang="en-PK" sz="3200" baseline="30000"/>
              <a:t>th</a:t>
            </a:r>
            <a:r>
              <a:rPr lang="en-US" altLang="en-PK" sz="3200"/>
              <a:t>,10</a:t>
            </a:r>
            <a:r>
              <a:rPr lang="en-US" altLang="en-PK" sz="3200" baseline="30000"/>
              <a:t>th</a:t>
            </a:r>
            <a:r>
              <a:rPr lang="en-US" altLang="en-PK" sz="3200"/>
              <a:t> and 12</a:t>
            </a:r>
            <a:r>
              <a:rPr lang="en-US" altLang="en-PK" sz="3200" baseline="30000"/>
              <a:t>th</a:t>
            </a:r>
            <a:r>
              <a:rPr lang="en-US" altLang="en-PK" sz="3200"/>
              <a:t> cranial nerves and few superior cervical nerves.</a:t>
            </a:r>
          </a:p>
          <a:p>
            <a:r>
              <a:rPr lang="en-US" altLang="en-PK" sz="3200"/>
              <a:t>In summary pharyngeal stage of swallowing is principally a reflex act.it is almost always initiated by </a:t>
            </a:r>
            <a:r>
              <a:rPr lang="en-US" altLang="en-PK" sz="3600" u="sng">
                <a:solidFill>
                  <a:srgbClr val="C00000"/>
                </a:solidFill>
              </a:rPr>
              <a:t>voluntary</a:t>
            </a:r>
            <a:r>
              <a:rPr lang="en-US" altLang="en-PK" sz="3200"/>
              <a:t> movements of food into back of mouth which in turn excite </a:t>
            </a:r>
            <a:r>
              <a:rPr lang="en-US" altLang="en-PK" sz="3600" u="sng">
                <a:solidFill>
                  <a:srgbClr val="C00000"/>
                </a:solidFill>
              </a:rPr>
              <a:t>involuntary</a:t>
            </a:r>
            <a:r>
              <a:rPr lang="en-US" altLang="en-PK" sz="3200"/>
              <a:t> pharyngeal receptors to elicit a reflex.  </a:t>
            </a:r>
          </a:p>
        </p:txBody>
      </p:sp>
      <p:sp>
        <p:nvSpPr>
          <p:cNvPr id="2" name="Footer Placeholder 1">
            <a:extLst>
              <a:ext uri="{FF2B5EF4-FFF2-40B4-BE49-F238E27FC236}">
                <a16:creationId xmlns:a16="http://schemas.microsoft.com/office/drawing/2014/main" id="{D845D2D6-CCB7-E9D4-A407-713C0AE0A280}"/>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3012" name="Slide Number Placeholder 3">
            <a:extLst>
              <a:ext uri="{FF2B5EF4-FFF2-40B4-BE49-F238E27FC236}">
                <a16:creationId xmlns:a16="http://schemas.microsoft.com/office/drawing/2014/main" id="{A93CD197-1F28-BB2A-8DA8-0179C461DE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FB739C-0688-6140-858B-D649D7E0AA7A}" type="slidenum">
              <a:rPr lang="en-US" altLang="en-US" smtClean="0">
                <a:solidFill>
                  <a:srgbClr val="898989"/>
                </a:solidFill>
              </a:rPr>
              <a:pPr/>
              <a:t>41</a:t>
            </a:fld>
            <a:endParaRPr lang="en-US" altLang="en-US">
              <a:solidFill>
                <a:srgbClr val="898989"/>
              </a:solidFill>
            </a:endParaRPr>
          </a:p>
        </p:txBody>
      </p:sp>
      <p:pic>
        <p:nvPicPr>
          <p:cNvPr id="43013"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85B890F-8A04-C4B7-A759-3C834D6A6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CFCABDC-1B86-DAD7-DBD1-D597CBE52AA0}"/>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F090512-99FC-E202-B3C3-EAB0B84E31DF}"/>
              </a:ext>
            </a:extLst>
          </p:cNvPr>
          <p:cNvSpPr>
            <a:spLocks noGrp="1" noChangeArrowheads="1"/>
          </p:cNvSpPr>
          <p:nvPr>
            <p:ph type="title"/>
          </p:nvPr>
        </p:nvSpPr>
        <p:spPr/>
        <p:txBody>
          <a:bodyPr/>
          <a:lstStyle/>
          <a:p>
            <a:r>
              <a:rPr lang="en-US" altLang="en-PK" sz="4000">
                <a:latin typeface="Arial Black" panose="020B0604020202020204" pitchFamily="34" charset="0"/>
              </a:rPr>
              <a:t>Effect of 2</a:t>
            </a:r>
            <a:r>
              <a:rPr lang="en-US" altLang="en-PK" sz="4000" baseline="30000">
                <a:latin typeface="Arial Black" panose="020B0604020202020204" pitchFamily="34" charset="0"/>
              </a:rPr>
              <a:t>nd</a:t>
            </a:r>
            <a:r>
              <a:rPr lang="en-US" altLang="en-PK" sz="4000">
                <a:latin typeface="Arial Black" panose="020B0604020202020204" pitchFamily="34" charset="0"/>
              </a:rPr>
              <a:t> stage of swallowing on respiration</a:t>
            </a:r>
          </a:p>
        </p:txBody>
      </p:sp>
      <p:sp>
        <p:nvSpPr>
          <p:cNvPr id="44035" name="Content Placeholder 2">
            <a:extLst>
              <a:ext uri="{FF2B5EF4-FFF2-40B4-BE49-F238E27FC236}">
                <a16:creationId xmlns:a16="http://schemas.microsoft.com/office/drawing/2014/main" id="{09A0AD1F-C2A3-B201-473C-8BBFE842DC91}"/>
              </a:ext>
            </a:extLst>
          </p:cNvPr>
          <p:cNvSpPr>
            <a:spLocks noGrp="1" noChangeArrowheads="1"/>
          </p:cNvSpPr>
          <p:nvPr>
            <p:ph idx="1"/>
          </p:nvPr>
        </p:nvSpPr>
        <p:spPr/>
        <p:txBody>
          <a:bodyPr/>
          <a:lstStyle/>
          <a:p>
            <a:r>
              <a:rPr lang="en-US" altLang="en-PK"/>
              <a:t>Entire phase duration is less hen 6 second, there by interruption in respiration occurs just for fraction of usual respiratory cycle</a:t>
            </a:r>
          </a:p>
          <a:p>
            <a:r>
              <a:rPr lang="en-US" altLang="en-PK"/>
              <a:t>The swallowing center usually inhibit the respiratory centers of medulla, halting in respiration at any point in this cycle favor swallowing.   </a:t>
            </a:r>
          </a:p>
        </p:txBody>
      </p:sp>
      <p:sp>
        <p:nvSpPr>
          <p:cNvPr id="7" name="Footer Placeholder 6">
            <a:extLst>
              <a:ext uri="{FF2B5EF4-FFF2-40B4-BE49-F238E27FC236}">
                <a16:creationId xmlns:a16="http://schemas.microsoft.com/office/drawing/2014/main" id="{32BACC4F-CB5F-39B2-85C5-7B1EF51032FF}"/>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4037" name="Slide Number Placeholder 7">
            <a:extLst>
              <a:ext uri="{FF2B5EF4-FFF2-40B4-BE49-F238E27FC236}">
                <a16:creationId xmlns:a16="http://schemas.microsoft.com/office/drawing/2014/main" id="{75DF7CA2-7C0B-B3E2-C505-8CD90B33BB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2CBAA0-12DB-3C4D-9644-B7060634A7E7}" type="slidenum">
              <a:rPr lang="en-US" altLang="en-US" smtClean="0">
                <a:solidFill>
                  <a:srgbClr val="898989"/>
                </a:solidFill>
              </a:rPr>
              <a:pPr/>
              <a:t>42</a:t>
            </a:fld>
            <a:endParaRPr lang="en-US" altLang="en-US">
              <a:solidFill>
                <a:srgbClr val="898989"/>
              </a:solidFill>
            </a:endParaRPr>
          </a:p>
        </p:txBody>
      </p:sp>
      <p:pic>
        <p:nvPicPr>
          <p:cNvPr id="4403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973A8036-5E30-91E6-E388-40D86385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EFFAFE5-616E-58BE-3BCA-471FEAB3C948}"/>
              </a:ext>
            </a:extLst>
          </p:cNvPr>
          <p:cNvSpPr/>
          <p:nvPr/>
        </p:nvSpPr>
        <p:spPr>
          <a:xfrm>
            <a:off x="9753600" y="88741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2F51781-C0CF-20E2-6549-2EA04A97709A}"/>
              </a:ext>
            </a:extLst>
          </p:cNvPr>
          <p:cNvSpPr>
            <a:spLocks noGrp="1" noChangeArrowheads="1"/>
          </p:cNvSpPr>
          <p:nvPr>
            <p:ph type="title"/>
          </p:nvPr>
        </p:nvSpPr>
        <p:spPr/>
        <p:txBody>
          <a:bodyPr/>
          <a:lstStyle/>
          <a:p>
            <a:r>
              <a:rPr lang="en-US" altLang="en-PK" sz="4000">
                <a:latin typeface="Arial Black" panose="020B0604020202020204" pitchFamily="34" charset="0"/>
              </a:rPr>
              <a:t>Esophageal stage of swallowing</a:t>
            </a:r>
          </a:p>
        </p:txBody>
      </p:sp>
      <p:sp>
        <p:nvSpPr>
          <p:cNvPr id="3" name="Content Placeholder 2">
            <a:extLst>
              <a:ext uri="{FF2B5EF4-FFF2-40B4-BE49-F238E27FC236}">
                <a16:creationId xmlns:a16="http://schemas.microsoft.com/office/drawing/2014/main" id="{A0A36597-9867-FF73-869B-84A327EEAB87}"/>
              </a:ext>
            </a:extLst>
          </p:cNvPr>
          <p:cNvSpPr>
            <a:spLocks noGrp="1"/>
          </p:cNvSpPr>
          <p:nvPr>
            <p:ph idx="1"/>
          </p:nvPr>
        </p:nvSpPr>
        <p:spPr/>
        <p:txBody>
          <a:bodyPr>
            <a:normAutofit/>
          </a:bodyPr>
          <a:lstStyle/>
          <a:p>
            <a:pPr>
              <a:defRPr/>
            </a:pPr>
            <a:r>
              <a:rPr lang="en-US" sz="3200" u="sng" dirty="0">
                <a:solidFill>
                  <a:srgbClr val="C00000"/>
                </a:solidFill>
              </a:rPr>
              <a:t>Esophagus </a:t>
            </a:r>
          </a:p>
          <a:p>
            <a:pPr lvl="1">
              <a:defRPr/>
            </a:pPr>
            <a:r>
              <a:rPr lang="en-US" sz="2800" dirty="0"/>
              <a:t>Is a 25 cm muscular tube, it joins stomach with pharynx</a:t>
            </a:r>
          </a:p>
          <a:p>
            <a:pPr lvl="1">
              <a:defRPr/>
            </a:pPr>
            <a:r>
              <a:rPr lang="en-US" sz="2800" dirty="0"/>
              <a:t>Its upper 1/3 has skeletal muscles and it is controlled by skeletal impulses of glossopharyngeal and vagus nerves</a:t>
            </a:r>
          </a:p>
          <a:p>
            <a:pPr lvl="1">
              <a:defRPr/>
            </a:pPr>
            <a:r>
              <a:rPr lang="en-US" sz="2800" dirty="0"/>
              <a:t>Lower 2/3 has smooth muscles ,controlled by vagus nerve and its connection with esophageal myenteric plexus.</a:t>
            </a:r>
          </a:p>
          <a:p>
            <a:pPr lvl="1">
              <a:defRPr/>
            </a:pPr>
            <a:r>
              <a:rPr lang="en-US" sz="2800" dirty="0"/>
              <a:t>Primary function of esophagus is to conduct food rapidly from pharynx o stomach. </a:t>
            </a:r>
          </a:p>
          <a:p>
            <a:pPr marL="0" indent="0">
              <a:buFont typeface="Arial" panose="020B0604020202020204" pitchFamily="34" charset="0"/>
              <a:buNone/>
              <a:defRPr/>
            </a:pPr>
            <a:endParaRPr lang="en-US" sz="3200" u="sng" dirty="0">
              <a:solidFill>
                <a:srgbClr val="C00000"/>
              </a:solidFill>
            </a:endParaRPr>
          </a:p>
        </p:txBody>
      </p:sp>
      <p:sp>
        <p:nvSpPr>
          <p:cNvPr id="7" name="Footer Placeholder 6">
            <a:extLst>
              <a:ext uri="{FF2B5EF4-FFF2-40B4-BE49-F238E27FC236}">
                <a16:creationId xmlns:a16="http://schemas.microsoft.com/office/drawing/2014/main" id="{35BCC9D6-2F9E-793F-D254-76ED5D3A1F2B}"/>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5061" name="Slide Number Placeholder 7">
            <a:extLst>
              <a:ext uri="{FF2B5EF4-FFF2-40B4-BE49-F238E27FC236}">
                <a16:creationId xmlns:a16="http://schemas.microsoft.com/office/drawing/2014/main" id="{EA05E0ED-5A0A-C4EB-C6BA-8D22238491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0E42BC3-B514-0144-8A1D-B944A9091284}" type="slidenum">
              <a:rPr lang="en-US" altLang="en-US" smtClean="0">
                <a:solidFill>
                  <a:srgbClr val="898989"/>
                </a:solidFill>
              </a:rPr>
              <a:pPr/>
              <a:t>43</a:t>
            </a:fld>
            <a:endParaRPr lang="en-US" altLang="en-US">
              <a:solidFill>
                <a:srgbClr val="898989"/>
              </a:solidFill>
            </a:endParaRPr>
          </a:p>
        </p:txBody>
      </p:sp>
      <p:pic>
        <p:nvPicPr>
          <p:cNvPr id="4506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95777CB0-3577-656F-F20B-C663F3B43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38833CB5-6B13-50CC-5253-1E842BA6E77E}"/>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7719FED-0BD0-913F-9CC8-8284E6FA0AE9}"/>
              </a:ext>
            </a:extLst>
          </p:cNvPr>
          <p:cNvSpPr>
            <a:spLocks noGrp="1" noChangeArrowheads="1"/>
          </p:cNvSpPr>
          <p:nvPr>
            <p:ph type="title"/>
          </p:nvPr>
        </p:nvSpPr>
        <p:spPr/>
        <p:txBody>
          <a:bodyPr/>
          <a:lstStyle/>
          <a:p>
            <a:r>
              <a:rPr lang="en-US" altLang="en-PK" sz="4000">
                <a:latin typeface="Arial Black" panose="020B0604020202020204" pitchFamily="34" charset="0"/>
              </a:rPr>
              <a:t>Peristalsis in esophagus</a:t>
            </a:r>
          </a:p>
        </p:txBody>
      </p:sp>
      <p:sp>
        <p:nvSpPr>
          <p:cNvPr id="3" name="Content Placeholder 2">
            <a:extLst>
              <a:ext uri="{FF2B5EF4-FFF2-40B4-BE49-F238E27FC236}">
                <a16:creationId xmlns:a16="http://schemas.microsoft.com/office/drawing/2014/main" id="{2FB30E5E-205B-35E3-69F2-F37016E4A5C9}"/>
              </a:ext>
            </a:extLst>
          </p:cNvPr>
          <p:cNvSpPr>
            <a:spLocks noGrp="1"/>
          </p:cNvSpPr>
          <p:nvPr>
            <p:ph idx="1"/>
          </p:nvPr>
        </p:nvSpPr>
        <p:spPr>
          <a:xfrm>
            <a:off x="838200" y="1422400"/>
            <a:ext cx="10515600" cy="5214938"/>
          </a:xfrm>
        </p:spPr>
        <p:txBody>
          <a:bodyPr>
            <a:normAutofit/>
          </a:bodyPr>
          <a:lstStyle/>
          <a:p>
            <a:pPr>
              <a:defRPr/>
            </a:pPr>
            <a:r>
              <a:rPr lang="en-US" sz="3200" dirty="0"/>
              <a:t>It normally exhibits two types of peristalsis</a:t>
            </a:r>
          </a:p>
          <a:p>
            <a:pPr marL="1885950" lvl="3" indent="-514350">
              <a:buFont typeface="+mj-lt"/>
              <a:buAutoNum type="romanLcPeriod"/>
              <a:defRPr/>
            </a:pPr>
            <a:r>
              <a:rPr lang="en-US" sz="2800" dirty="0"/>
              <a:t>Primary peristalsis</a:t>
            </a:r>
          </a:p>
          <a:p>
            <a:pPr marL="1885950" lvl="3" indent="-514350">
              <a:buFont typeface="+mj-lt"/>
              <a:buAutoNum type="romanLcPeriod"/>
              <a:defRPr/>
            </a:pPr>
            <a:r>
              <a:rPr lang="en-US" sz="2800" dirty="0"/>
              <a:t>Secondary peristalsis</a:t>
            </a:r>
          </a:p>
          <a:p>
            <a:pPr marL="0" indent="0">
              <a:buFont typeface="Arial" panose="020B0604020202020204" pitchFamily="34" charset="0"/>
              <a:buNone/>
              <a:defRPr/>
            </a:pPr>
            <a:r>
              <a:rPr lang="en-US" sz="3600" dirty="0">
                <a:solidFill>
                  <a:srgbClr val="FF0000"/>
                </a:solidFill>
              </a:rPr>
              <a:t>1. </a:t>
            </a:r>
            <a:r>
              <a:rPr lang="en-US" sz="3600" u="sng" dirty="0">
                <a:solidFill>
                  <a:srgbClr val="FF0000"/>
                </a:solidFill>
              </a:rPr>
              <a:t>Primary peristalsis</a:t>
            </a:r>
          </a:p>
          <a:p>
            <a:pPr lvl="1">
              <a:defRPr/>
            </a:pPr>
            <a:r>
              <a:rPr lang="en-US" sz="3200" dirty="0"/>
              <a:t>Is simply continuation of peristaltic wave that begins in pharynx and spread into esophagus during 2</a:t>
            </a:r>
            <a:r>
              <a:rPr lang="en-US" sz="3200" baseline="30000" dirty="0"/>
              <a:t>nd</a:t>
            </a:r>
            <a:r>
              <a:rPr lang="en-US" sz="3200" dirty="0"/>
              <a:t> stage of swallowing.</a:t>
            </a:r>
          </a:p>
          <a:p>
            <a:pPr lvl="1">
              <a:defRPr/>
            </a:pPr>
            <a:r>
              <a:rPr lang="en-US" sz="3200" dirty="0"/>
              <a:t>This wave passes all the way to stomach in about 8 to 10 seconds.</a:t>
            </a:r>
          </a:p>
          <a:p>
            <a:pPr lvl="1">
              <a:defRPr/>
            </a:pPr>
            <a:r>
              <a:rPr lang="en-US" sz="3200" dirty="0"/>
              <a:t>Effect of gravity</a:t>
            </a:r>
          </a:p>
        </p:txBody>
      </p:sp>
      <p:sp>
        <p:nvSpPr>
          <p:cNvPr id="7" name="Footer Placeholder 6">
            <a:extLst>
              <a:ext uri="{FF2B5EF4-FFF2-40B4-BE49-F238E27FC236}">
                <a16:creationId xmlns:a16="http://schemas.microsoft.com/office/drawing/2014/main" id="{DDE08F1A-0E9B-A405-A582-8CBEC1AA6A36}"/>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6085" name="Slide Number Placeholder 7">
            <a:extLst>
              <a:ext uri="{FF2B5EF4-FFF2-40B4-BE49-F238E27FC236}">
                <a16:creationId xmlns:a16="http://schemas.microsoft.com/office/drawing/2014/main" id="{79D9281A-FF5C-F2AB-01BC-7464E80C89E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EB0390-7E37-BF4A-B188-1199EFCB13C0}" type="slidenum">
              <a:rPr lang="en-US" altLang="en-US" smtClean="0">
                <a:solidFill>
                  <a:srgbClr val="898989"/>
                </a:solidFill>
              </a:rPr>
              <a:pPr/>
              <a:t>44</a:t>
            </a:fld>
            <a:endParaRPr lang="en-US" altLang="en-US">
              <a:solidFill>
                <a:srgbClr val="898989"/>
              </a:solidFill>
            </a:endParaRPr>
          </a:p>
        </p:txBody>
      </p:sp>
      <p:pic>
        <p:nvPicPr>
          <p:cNvPr id="4608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7E534AF-6073-A5F0-7950-B02865F80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D31796EE-93CE-0E9C-0A70-8150BE3A8BB6}"/>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B433F6BC-B4CD-A19A-03C5-A6382D4E24C1}"/>
              </a:ext>
            </a:extLst>
          </p:cNvPr>
          <p:cNvSpPr>
            <a:spLocks noGrp="1" noChangeArrowheads="1"/>
          </p:cNvSpPr>
          <p:nvPr>
            <p:ph idx="1"/>
          </p:nvPr>
        </p:nvSpPr>
        <p:spPr>
          <a:xfrm>
            <a:off x="838200" y="1168400"/>
            <a:ext cx="10515600" cy="5160963"/>
          </a:xfrm>
        </p:spPr>
        <p:txBody>
          <a:bodyPr/>
          <a:lstStyle/>
          <a:p>
            <a:pPr marL="0" indent="0">
              <a:buFont typeface="Arial" panose="020B0604020202020204" pitchFamily="34" charset="0"/>
              <a:buNone/>
            </a:pPr>
            <a:r>
              <a:rPr lang="en-US" altLang="en-PK" sz="3600">
                <a:solidFill>
                  <a:srgbClr val="FF0000"/>
                </a:solidFill>
              </a:rPr>
              <a:t>2. </a:t>
            </a:r>
            <a:r>
              <a:rPr lang="en-US" altLang="en-PK" sz="3600" u="sng">
                <a:solidFill>
                  <a:srgbClr val="FF0000"/>
                </a:solidFill>
              </a:rPr>
              <a:t>Secondary peristalsis</a:t>
            </a:r>
          </a:p>
          <a:p>
            <a:pPr lvl="1"/>
            <a:r>
              <a:rPr lang="en-US" altLang="en-PK" sz="3200"/>
              <a:t>It results from distention of esophagus itself by retained food</a:t>
            </a:r>
          </a:p>
          <a:p>
            <a:pPr lvl="1"/>
            <a:r>
              <a:rPr lang="en-US" altLang="en-PK" sz="3200"/>
              <a:t>These waves continue until all the food has emptied into stomach</a:t>
            </a:r>
          </a:p>
          <a:p>
            <a:pPr lvl="1"/>
            <a:r>
              <a:rPr lang="en-US" altLang="en-PK" sz="3200"/>
              <a:t>These waves are initiated  partly by intrinsic neuronal circuits in myenteric plexus and partly by reflexes that begin in pharynx and then transmitted upward through vagal afferent fibers to medulla and back to esophagus through 9</a:t>
            </a:r>
            <a:r>
              <a:rPr lang="en-US" altLang="en-PK" sz="3200" baseline="30000"/>
              <a:t>th</a:t>
            </a:r>
            <a:r>
              <a:rPr lang="en-US" altLang="en-PK" sz="3200"/>
              <a:t> and 10</a:t>
            </a:r>
            <a:r>
              <a:rPr lang="en-US" altLang="en-PK" sz="3200" baseline="30000"/>
              <a:t>th</a:t>
            </a:r>
            <a:r>
              <a:rPr lang="en-US" altLang="en-PK" sz="3200"/>
              <a:t> nerve fibers.</a:t>
            </a:r>
          </a:p>
        </p:txBody>
      </p:sp>
      <p:sp>
        <p:nvSpPr>
          <p:cNvPr id="2" name="Footer Placeholder 1">
            <a:extLst>
              <a:ext uri="{FF2B5EF4-FFF2-40B4-BE49-F238E27FC236}">
                <a16:creationId xmlns:a16="http://schemas.microsoft.com/office/drawing/2014/main" id="{87D5FC1F-E8FD-50B1-5985-88634C3FC594}"/>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7108" name="Slide Number Placeholder 6">
            <a:extLst>
              <a:ext uri="{FF2B5EF4-FFF2-40B4-BE49-F238E27FC236}">
                <a16:creationId xmlns:a16="http://schemas.microsoft.com/office/drawing/2014/main" id="{E7D9D825-ECB8-6AD6-29AB-44BA3D2433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F45091-8664-564A-8772-4440EF183E98}" type="slidenum">
              <a:rPr lang="en-US" altLang="en-US" smtClean="0">
                <a:solidFill>
                  <a:srgbClr val="898989"/>
                </a:solidFill>
              </a:rPr>
              <a:pPr/>
              <a:t>45</a:t>
            </a:fld>
            <a:endParaRPr lang="en-US" altLang="en-US">
              <a:solidFill>
                <a:srgbClr val="898989"/>
              </a:solidFill>
            </a:endParaRPr>
          </a:p>
        </p:txBody>
      </p:sp>
      <p:pic>
        <p:nvPicPr>
          <p:cNvPr id="4710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56A9050-286D-3A30-F6C6-3BA047363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23819001-C492-320D-2735-2B1FAEB76BA6}"/>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55E3BBC-2390-3571-CD0A-5C94B751BC05}"/>
              </a:ext>
            </a:extLst>
          </p:cNvPr>
          <p:cNvSpPr>
            <a:spLocks noGrp="1" noChangeArrowheads="1"/>
          </p:cNvSpPr>
          <p:nvPr>
            <p:ph type="title"/>
          </p:nvPr>
        </p:nvSpPr>
        <p:spPr/>
        <p:txBody>
          <a:bodyPr/>
          <a:lstStyle/>
          <a:p>
            <a:endParaRPr lang="en-PK" altLang="en-PK"/>
          </a:p>
        </p:txBody>
      </p:sp>
      <p:pic>
        <p:nvPicPr>
          <p:cNvPr id="48131" name="Content Placeholder 3">
            <a:extLst>
              <a:ext uri="{FF2B5EF4-FFF2-40B4-BE49-F238E27FC236}">
                <a16:creationId xmlns:a16="http://schemas.microsoft.com/office/drawing/2014/main" id="{06B713B9-B86A-BA8F-0146-4A10295892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4325" y="1017588"/>
            <a:ext cx="9053513" cy="4740275"/>
          </a:xfrm>
        </p:spPr>
      </p:pic>
      <p:sp>
        <p:nvSpPr>
          <p:cNvPr id="3" name="Footer Placeholder 2">
            <a:extLst>
              <a:ext uri="{FF2B5EF4-FFF2-40B4-BE49-F238E27FC236}">
                <a16:creationId xmlns:a16="http://schemas.microsoft.com/office/drawing/2014/main" id="{CEFE0517-915F-2F14-2275-A9A07ABB889A}"/>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8133" name="Slide Number Placeholder 7">
            <a:extLst>
              <a:ext uri="{FF2B5EF4-FFF2-40B4-BE49-F238E27FC236}">
                <a16:creationId xmlns:a16="http://schemas.microsoft.com/office/drawing/2014/main" id="{4FE44C3D-44BD-32C0-0827-D865790F66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12E6F8-81D7-5747-8AAD-172BA9668C52}" type="slidenum">
              <a:rPr lang="en-US" altLang="en-US" smtClean="0">
                <a:solidFill>
                  <a:srgbClr val="898989"/>
                </a:solidFill>
              </a:rPr>
              <a:pPr/>
              <a:t>46</a:t>
            </a:fld>
            <a:endParaRPr lang="en-US" altLang="en-US">
              <a:solidFill>
                <a:srgbClr val="898989"/>
              </a:solidFill>
            </a:endParaRPr>
          </a:p>
        </p:txBody>
      </p:sp>
      <p:pic>
        <p:nvPicPr>
          <p:cNvPr id="4813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1CB5881-A98E-F831-612C-4623BB4BB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186D12F2-09D2-921D-F68F-6DCDE2F2EE3C}"/>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A7535DD-A874-284F-FBB9-F1249B6BC93D}"/>
              </a:ext>
            </a:extLst>
          </p:cNvPr>
          <p:cNvSpPr>
            <a:spLocks noGrp="1" noChangeArrowheads="1"/>
          </p:cNvSpPr>
          <p:nvPr>
            <p:ph type="title"/>
          </p:nvPr>
        </p:nvSpPr>
        <p:spPr/>
        <p:txBody>
          <a:bodyPr/>
          <a:lstStyle/>
          <a:p>
            <a:r>
              <a:rPr lang="en-US" altLang="en-PK">
                <a:solidFill>
                  <a:srgbClr val="FF0000"/>
                </a:solidFill>
                <a:latin typeface="Arial Black" panose="020B0604020202020204" pitchFamily="34" charset="0"/>
              </a:rPr>
              <a:t>Receptive relaxation of stomach</a:t>
            </a:r>
          </a:p>
        </p:txBody>
      </p:sp>
      <p:sp>
        <p:nvSpPr>
          <p:cNvPr id="49155" name="Content Placeholder 2">
            <a:extLst>
              <a:ext uri="{FF2B5EF4-FFF2-40B4-BE49-F238E27FC236}">
                <a16:creationId xmlns:a16="http://schemas.microsoft.com/office/drawing/2014/main" id="{6EA5F63A-063C-212F-76AB-7B95ACC41E60}"/>
              </a:ext>
            </a:extLst>
          </p:cNvPr>
          <p:cNvSpPr>
            <a:spLocks noGrp="1" noChangeArrowheads="1"/>
          </p:cNvSpPr>
          <p:nvPr>
            <p:ph idx="1"/>
          </p:nvPr>
        </p:nvSpPr>
        <p:spPr>
          <a:xfrm>
            <a:off x="838200" y="1825625"/>
            <a:ext cx="10660063" cy="4351338"/>
          </a:xfrm>
        </p:spPr>
        <p:txBody>
          <a:bodyPr/>
          <a:lstStyle/>
          <a:p>
            <a:r>
              <a:rPr lang="en-US" altLang="en-PK" sz="3600"/>
              <a:t>When the esophageal peristaltic wave approaches toward the stomach ,a wave of relaxation ,transmitted through myenteric inhibitory neurons, precedes the peristalsis</a:t>
            </a:r>
          </a:p>
          <a:p>
            <a:r>
              <a:rPr lang="en-US" altLang="en-PK" sz="3600"/>
              <a:t>Furthermore entire stomach and duodenum become relaxed as this wave reaches the lower end of the esophagus and thus prepared ahead of time to receive the food swallowed.  </a:t>
            </a:r>
          </a:p>
          <a:p>
            <a:endParaRPr lang="en-US" altLang="en-PK" sz="3600"/>
          </a:p>
        </p:txBody>
      </p:sp>
      <p:sp>
        <p:nvSpPr>
          <p:cNvPr id="7" name="Footer Placeholder 6">
            <a:extLst>
              <a:ext uri="{FF2B5EF4-FFF2-40B4-BE49-F238E27FC236}">
                <a16:creationId xmlns:a16="http://schemas.microsoft.com/office/drawing/2014/main" id="{D55454B4-7F67-46E3-63A7-0D01F9541D1B}"/>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49157" name="Slide Number Placeholder 7">
            <a:extLst>
              <a:ext uri="{FF2B5EF4-FFF2-40B4-BE49-F238E27FC236}">
                <a16:creationId xmlns:a16="http://schemas.microsoft.com/office/drawing/2014/main" id="{3D0BD4A2-557E-4CBF-C360-9D6B0F862A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A0446F-ADEF-ED49-9706-041E700CEAAC}" type="slidenum">
              <a:rPr lang="en-US" altLang="en-US" smtClean="0">
                <a:solidFill>
                  <a:srgbClr val="898989"/>
                </a:solidFill>
              </a:rPr>
              <a:pPr/>
              <a:t>47</a:t>
            </a:fld>
            <a:endParaRPr lang="en-US" altLang="en-US">
              <a:solidFill>
                <a:srgbClr val="898989"/>
              </a:solidFill>
            </a:endParaRPr>
          </a:p>
        </p:txBody>
      </p:sp>
      <p:pic>
        <p:nvPicPr>
          <p:cNvPr id="4915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CC53671-035A-0BB1-A3DF-8005EB235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90C20F80-3F4A-8E1E-DD4C-6678137B8DAB}"/>
              </a:ext>
            </a:extLst>
          </p:cNvPr>
          <p:cNvSpPr/>
          <p:nvPr/>
        </p:nvSpPr>
        <p:spPr>
          <a:xfrm>
            <a:off x="9710738" y="5275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3024820-CA5A-3D68-99A0-B8E7F7D9AAD6}"/>
              </a:ext>
            </a:extLst>
          </p:cNvPr>
          <p:cNvSpPr>
            <a:spLocks noGrp="1" noChangeArrowheads="1"/>
          </p:cNvSpPr>
          <p:nvPr>
            <p:ph type="title"/>
          </p:nvPr>
        </p:nvSpPr>
        <p:spPr>
          <a:xfrm>
            <a:off x="558800" y="254000"/>
            <a:ext cx="10795000" cy="1338263"/>
          </a:xfrm>
        </p:spPr>
        <p:txBody>
          <a:bodyPr/>
          <a:lstStyle/>
          <a:p>
            <a:r>
              <a:rPr lang="en-US" altLang="en-PK" sz="4000">
                <a:latin typeface="Arial Black" panose="020B0604020202020204" pitchFamily="34" charset="0"/>
              </a:rPr>
              <a:t>Lower esophageal sphincter (gastroesophageal sphincter)</a:t>
            </a:r>
          </a:p>
        </p:txBody>
      </p:sp>
      <p:sp>
        <p:nvSpPr>
          <p:cNvPr id="50179" name="Content Placeholder 2">
            <a:extLst>
              <a:ext uri="{FF2B5EF4-FFF2-40B4-BE49-F238E27FC236}">
                <a16:creationId xmlns:a16="http://schemas.microsoft.com/office/drawing/2014/main" id="{A9C02EB6-C41C-ECC4-2FD5-50B5776FB450}"/>
              </a:ext>
            </a:extLst>
          </p:cNvPr>
          <p:cNvSpPr>
            <a:spLocks noGrp="1" noChangeArrowheads="1"/>
          </p:cNvSpPr>
          <p:nvPr>
            <p:ph idx="1"/>
          </p:nvPr>
        </p:nvSpPr>
        <p:spPr>
          <a:xfrm>
            <a:off x="838200" y="1825625"/>
            <a:ext cx="10515600" cy="4778375"/>
          </a:xfrm>
        </p:spPr>
        <p:txBody>
          <a:bodyPr/>
          <a:lstStyle/>
          <a:p>
            <a:r>
              <a:rPr lang="en-US" altLang="en-PK" sz="3200"/>
              <a:t>3cm above its junction with stomach , circular muscles functions as a  lower esophageal sphincter.</a:t>
            </a:r>
          </a:p>
          <a:p>
            <a:r>
              <a:rPr lang="en-US" altLang="en-PK" sz="3200"/>
              <a:t>It normally remain in contracted state(tonically constricted) with an intraluminal pressure of 30mmhg.</a:t>
            </a:r>
          </a:p>
          <a:p>
            <a:r>
              <a:rPr lang="en-US" altLang="en-PK" sz="3200"/>
              <a:t>When a peristaltic wave passes down the esophagus there is receptive relaxation of L.E.S ahead of peristaltic wave which allow early propulsion of food into stomach.</a:t>
            </a:r>
          </a:p>
          <a:p>
            <a:r>
              <a:rPr lang="en-US" altLang="en-PK" sz="3200"/>
              <a:t>After passage of food it become constricted again </a:t>
            </a:r>
          </a:p>
        </p:txBody>
      </p:sp>
      <p:sp>
        <p:nvSpPr>
          <p:cNvPr id="7" name="Footer Placeholder 6">
            <a:extLst>
              <a:ext uri="{FF2B5EF4-FFF2-40B4-BE49-F238E27FC236}">
                <a16:creationId xmlns:a16="http://schemas.microsoft.com/office/drawing/2014/main" id="{F30C34B5-85BB-31EB-A96F-8BA58C94776B}"/>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0181" name="Slide Number Placeholder 7">
            <a:extLst>
              <a:ext uri="{FF2B5EF4-FFF2-40B4-BE49-F238E27FC236}">
                <a16:creationId xmlns:a16="http://schemas.microsoft.com/office/drawing/2014/main" id="{4838B0A7-5DDB-5D2C-864F-FD62D1F304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852B53-4767-D54F-A0CB-5DCDC7BA33DB}" type="slidenum">
              <a:rPr lang="en-US" altLang="en-US" smtClean="0">
                <a:solidFill>
                  <a:srgbClr val="898989"/>
                </a:solidFill>
              </a:rPr>
              <a:pPr/>
              <a:t>48</a:t>
            </a:fld>
            <a:endParaRPr lang="en-US" altLang="en-US">
              <a:solidFill>
                <a:srgbClr val="898989"/>
              </a:solidFill>
            </a:endParaRPr>
          </a:p>
        </p:txBody>
      </p:sp>
      <p:pic>
        <p:nvPicPr>
          <p:cNvPr id="5018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777007A-A7DC-67EE-53EC-104FA4F78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C2CC639C-3E4F-BA81-1839-7ACB135D76CC}"/>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E4CF1DA-6FEE-9F19-4A17-75B8F776F1B8}"/>
              </a:ext>
            </a:extLst>
          </p:cNvPr>
          <p:cNvSpPr>
            <a:spLocks noGrp="1" noChangeArrowheads="1"/>
          </p:cNvSpPr>
          <p:nvPr>
            <p:ph type="title"/>
          </p:nvPr>
        </p:nvSpPr>
        <p:spPr/>
        <p:txBody>
          <a:bodyPr/>
          <a:lstStyle/>
          <a:p>
            <a:endParaRPr lang="en-PK" altLang="en-PK"/>
          </a:p>
        </p:txBody>
      </p:sp>
      <p:pic>
        <p:nvPicPr>
          <p:cNvPr id="51203" name="Content Placeholder 3">
            <a:extLst>
              <a:ext uri="{FF2B5EF4-FFF2-40B4-BE49-F238E27FC236}">
                <a16:creationId xmlns:a16="http://schemas.microsoft.com/office/drawing/2014/main" id="{E3A83F54-AA2F-368F-3494-22E27B43BF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52713" y="236538"/>
            <a:ext cx="6440487" cy="6621462"/>
          </a:xfrm>
        </p:spPr>
      </p:pic>
      <p:sp>
        <p:nvSpPr>
          <p:cNvPr id="3" name="Footer Placeholder 2">
            <a:extLst>
              <a:ext uri="{FF2B5EF4-FFF2-40B4-BE49-F238E27FC236}">
                <a16:creationId xmlns:a16="http://schemas.microsoft.com/office/drawing/2014/main" id="{D8BF5BF9-AB00-AA37-44F7-B14E6437B2D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1205" name="Slide Number Placeholder 7">
            <a:extLst>
              <a:ext uri="{FF2B5EF4-FFF2-40B4-BE49-F238E27FC236}">
                <a16:creationId xmlns:a16="http://schemas.microsoft.com/office/drawing/2014/main" id="{CE2D3EF7-AE53-0335-D74E-4B293C2A5E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715487-C451-0A44-B4C5-B5B17F39DA5B}" type="slidenum">
              <a:rPr lang="en-US" altLang="en-US" smtClean="0">
                <a:solidFill>
                  <a:srgbClr val="898989"/>
                </a:solidFill>
              </a:rPr>
              <a:pPr/>
              <a:t>49</a:t>
            </a:fld>
            <a:endParaRPr lang="en-US" altLang="en-US">
              <a:solidFill>
                <a:srgbClr val="898989"/>
              </a:solidFill>
            </a:endParaRPr>
          </a:p>
        </p:txBody>
      </p:sp>
      <p:pic>
        <p:nvPicPr>
          <p:cNvPr id="5120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0520B2F2-4CD4-F2D7-E41E-8D58D0465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A4666E42-64EB-C985-DF24-332B729D063E}"/>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Anatomy/Physiology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4084074B-CCA2-0221-3F20-F7F142F19F9E}"/>
              </a:ext>
            </a:extLst>
          </p:cNvPr>
          <p:cNvSpPr>
            <a:spLocks noGrp="1" noChangeArrowheads="1"/>
          </p:cNvSpPr>
          <p:nvPr>
            <p:ph type="ctrTitle"/>
          </p:nvPr>
        </p:nvSpPr>
        <p:spPr/>
        <p:txBody>
          <a:bodyPr/>
          <a:lstStyle/>
          <a:p>
            <a:pPr eaLnBrk="1" hangingPunct="1"/>
            <a:r>
              <a:rPr lang="en-US" altLang="en-US"/>
              <a:t>Physiology of Pancreas</a:t>
            </a:r>
            <a:br>
              <a:rPr lang="en-US" altLang="en-US"/>
            </a:br>
            <a:r>
              <a:rPr lang="en-US" altLang="en-US"/>
              <a:t> Pancreatic secretions</a:t>
            </a:r>
          </a:p>
        </p:txBody>
      </p:sp>
      <p:sp>
        <p:nvSpPr>
          <p:cNvPr id="21506" name="Subtitle 4">
            <a:extLst>
              <a:ext uri="{FF2B5EF4-FFF2-40B4-BE49-F238E27FC236}">
                <a16:creationId xmlns:a16="http://schemas.microsoft.com/office/drawing/2014/main" id="{4173C75F-F534-B96F-63DD-C7ED5DE738D3}"/>
              </a:ext>
            </a:extLst>
          </p:cNvPr>
          <p:cNvSpPr>
            <a:spLocks noGrp="1" noChangeArrowheads="1"/>
          </p:cNvSpPr>
          <p:nvPr>
            <p:ph type="subTitle" idx="1"/>
          </p:nvPr>
        </p:nvSpPr>
        <p:spPr/>
        <p:txBody>
          <a:bodyPr/>
          <a:lstStyle/>
          <a:p>
            <a:pPr eaLnBrk="1" hangingPunct="1"/>
            <a:r>
              <a:rPr lang="en-US" altLang="en-US"/>
              <a:t>LGIS Physiology </a:t>
            </a:r>
          </a:p>
        </p:txBody>
      </p:sp>
      <p:pic>
        <p:nvPicPr>
          <p:cNvPr id="21507" name="Picture 1">
            <a:extLst>
              <a:ext uri="{FF2B5EF4-FFF2-40B4-BE49-F238E27FC236}">
                <a16:creationId xmlns:a16="http://schemas.microsoft.com/office/drawing/2014/main" id="{3548A03E-1B11-2CF2-3400-86FD48965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089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E871FDF-6887-9C6B-4BE3-AEDBBD4B5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199F7EB-25C2-0383-40A4-6312FCEFA878}"/>
              </a:ext>
            </a:extLst>
          </p:cNvPr>
          <p:cNvSpPr>
            <a:spLocks noGrp="1" noChangeArrowheads="1"/>
          </p:cNvSpPr>
          <p:nvPr>
            <p:ph type="title"/>
          </p:nvPr>
        </p:nvSpPr>
        <p:spPr/>
        <p:txBody>
          <a:bodyPr/>
          <a:lstStyle/>
          <a:p>
            <a:endParaRPr lang="en-PK" altLang="en-PK"/>
          </a:p>
        </p:txBody>
      </p:sp>
      <p:sp>
        <p:nvSpPr>
          <p:cNvPr id="52227" name="Content Placeholder 2">
            <a:extLst>
              <a:ext uri="{FF2B5EF4-FFF2-40B4-BE49-F238E27FC236}">
                <a16:creationId xmlns:a16="http://schemas.microsoft.com/office/drawing/2014/main" id="{6BEB816A-885B-AD73-348F-A79081F1B091}"/>
              </a:ext>
            </a:extLst>
          </p:cNvPr>
          <p:cNvSpPr>
            <a:spLocks noGrp="1" noChangeArrowheads="1"/>
          </p:cNvSpPr>
          <p:nvPr>
            <p:ph idx="1"/>
          </p:nvPr>
        </p:nvSpPr>
        <p:spPr/>
        <p:txBody>
          <a:bodyPr/>
          <a:lstStyle/>
          <a:p>
            <a:r>
              <a:rPr lang="en-US" altLang="en-PK" sz="3200"/>
              <a:t>Tonic contraction of it helps to prevent  significant reflux of stomach content into esophagus except under abnormal conditions.</a:t>
            </a:r>
          </a:p>
          <a:p>
            <a:r>
              <a:rPr lang="en-US" altLang="en-PK" sz="3200"/>
              <a:t>It also prevents lower portion of esophagus from highly acidic n proteolytic secretion of stomach. </a:t>
            </a:r>
          </a:p>
        </p:txBody>
      </p:sp>
      <p:sp>
        <p:nvSpPr>
          <p:cNvPr id="7" name="Footer Placeholder 6">
            <a:extLst>
              <a:ext uri="{FF2B5EF4-FFF2-40B4-BE49-F238E27FC236}">
                <a16:creationId xmlns:a16="http://schemas.microsoft.com/office/drawing/2014/main" id="{2F06226C-85F1-4367-FE70-F40C2A1DEA7E}"/>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2229" name="Slide Number Placeholder 7">
            <a:extLst>
              <a:ext uri="{FF2B5EF4-FFF2-40B4-BE49-F238E27FC236}">
                <a16:creationId xmlns:a16="http://schemas.microsoft.com/office/drawing/2014/main" id="{F56E517E-19EE-0220-E8C8-7F84ED9DBF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ADBA06-2C78-6E4D-95E0-3D37D8C7A6EA}" type="slidenum">
              <a:rPr lang="en-US" altLang="en-US" smtClean="0">
                <a:solidFill>
                  <a:srgbClr val="898989"/>
                </a:solidFill>
              </a:rPr>
              <a:pPr/>
              <a:t>50</a:t>
            </a:fld>
            <a:endParaRPr lang="en-US" altLang="en-US">
              <a:solidFill>
                <a:srgbClr val="898989"/>
              </a:solidFill>
            </a:endParaRPr>
          </a:p>
        </p:txBody>
      </p:sp>
      <p:pic>
        <p:nvPicPr>
          <p:cNvPr id="5223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1733B572-6610-B2E9-BE36-97D5EEFAE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791F6EBE-C656-DEDB-46F1-FE4E1BB88A27}"/>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A556FF1-BEC5-1F67-3DD2-4E728C180884}"/>
              </a:ext>
            </a:extLst>
          </p:cNvPr>
          <p:cNvSpPr>
            <a:spLocks noGrp="1" noChangeArrowheads="1"/>
          </p:cNvSpPr>
          <p:nvPr>
            <p:ph type="title"/>
          </p:nvPr>
        </p:nvSpPr>
        <p:spPr>
          <a:xfrm>
            <a:off x="838200" y="496888"/>
            <a:ext cx="10515600" cy="1325562"/>
          </a:xfrm>
        </p:spPr>
        <p:txBody>
          <a:bodyPr/>
          <a:lstStyle/>
          <a:p>
            <a:endParaRPr lang="en-PK" altLang="en-PK" sz="4800" b="1" u="sng">
              <a:solidFill>
                <a:srgbClr val="FF0000"/>
              </a:solidFill>
              <a:latin typeface="Arial Black" panose="020B0604020202020204" pitchFamily="34" charset="0"/>
            </a:endParaRPr>
          </a:p>
        </p:txBody>
      </p:sp>
      <p:sp>
        <p:nvSpPr>
          <p:cNvPr id="53251" name="Content Placeholder 2">
            <a:extLst>
              <a:ext uri="{FF2B5EF4-FFF2-40B4-BE49-F238E27FC236}">
                <a16:creationId xmlns:a16="http://schemas.microsoft.com/office/drawing/2014/main" id="{68A5AAA2-74A1-24BA-DC5B-5AEF62DF8EC0}"/>
              </a:ext>
            </a:extLst>
          </p:cNvPr>
          <p:cNvSpPr>
            <a:spLocks noGrp="1" noChangeArrowheads="1"/>
          </p:cNvSpPr>
          <p:nvPr>
            <p:ph idx="1"/>
          </p:nvPr>
        </p:nvSpPr>
        <p:spPr>
          <a:xfrm>
            <a:off x="838200" y="1825625"/>
            <a:ext cx="9436100" cy="4351338"/>
          </a:xfrm>
        </p:spPr>
        <p:txBody>
          <a:bodyPr/>
          <a:lstStyle/>
          <a:p>
            <a:r>
              <a:rPr lang="en-US" altLang="en-PK" sz="4800" b="1">
                <a:solidFill>
                  <a:srgbClr val="FF0000"/>
                </a:solidFill>
                <a:latin typeface="Arial Black" panose="020B0604020202020204" pitchFamily="34" charset="0"/>
              </a:rPr>
              <a:t>Achalasia </a:t>
            </a:r>
            <a:r>
              <a:rPr lang="en-US" altLang="en-PK" sz="4800" u="sng">
                <a:solidFill>
                  <a:srgbClr val="7030A0"/>
                </a:solidFill>
              </a:rPr>
              <a:t>(Introduction)</a:t>
            </a:r>
            <a:endParaRPr lang="en-US" altLang="en-PK" sz="3200"/>
          </a:p>
          <a:p>
            <a:endParaRPr lang="en-US" altLang="en-PK" sz="4000"/>
          </a:p>
          <a:p>
            <a:r>
              <a:rPr lang="en-US" altLang="en-PK" sz="4000"/>
              <a:t>It is a condition in which lower esophageal sphincter fails to relax during swallowing. So food can’t be transported from the esophagus to stomach</a:t>
            </a:r>
          </a:p>
        </p:txBody>
      </p:sp>
      <p:sp>
        <p:nvSpPr>
          <p:cNvPr id="4" name="Footer Placeholder 3">
            <a:extLst>
              <a:ext uri="{FF2B5EF4-FFF2-40B4-BE49-F238E27FC236}">
                <a16:creationId xmlns:a16="http://schemas.microsoft.com/office/drawing/2014/main" id="{46759CF8-145B-11CC-F287-BAD216371DE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3253" name="Slide Number Placeholder 4">
            <a:extLst>
              <a:ext uri="{FF2B5EF4-FFF2-40B4-BE49-F238E27FC236}">
                <a16:creationId xmlns:a16="http://schemas.microsoft.com/office/drawing/2014/main" id="{6B1F75B0-FCE9-FC95-A190-7CD378200E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2D9F91-C880-1842-AD2B-4168DF7A9DC2}" type="slidenum">
              <a:rPr lang="en-US" altLang="en-US" smtClean="0">
                <a:solidFill>
                  <a:srgbClr val="898989"/>
                </a:solidFill>
              </a:rPr>
              <a:pPr/>
              <a:t>51</a:t>
            </a:fld>
            <a:endParaRPr lang="en-US" altLang="en-US">
              <a:solidFill>
                <a:srgbClr val="898989"/>
              </a:solidFill>
            </a:endParaRPr>
          </a:p>
        </p:txBody>
      </p:sp>
      <p:pic>
        <p:nvPicPr>
          <p:cNvPr id="5325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A42AA7C6-1D56-987F-7FCC-1D9C2A3F5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086D73AD-96E1-B6F8-C625-D868201FEA88}"/>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Vertical integration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C4F7637-382A-EAEE-0093-ACBE3D1D05F1}"/>
              </a:ext>
            </a:extLst>
          </p:cNvPr>
          <p:cNvSpPr>
            <a:spLocks noGrp="1" noChangeArrowheads="1"/>
          </p:cNvSpPr>
          <p:nvPr>
            <p:ph type="title"/>
          </p:nvPr>
        </p:nvSpPr>
        <p:spPr>
          <a:xfrm>
            <a:off x="838200" y="73025"/>
            <a:ext cx="10515600" cy="1014413"/>
          </a:xfrm>
        </p:spPr>
        <p:txBody>
          <a:bodyPr/>
          <a:lstStyle/>
          <a:p>
            <a:r>
              <a:rPr lang="en-US" altLang="en-PK" b="1">
                <a:latin typeface="Arial Black" panose="020B0604020202020204" pitchFamily="34" charset="0"/>
              </a:rPr>
              <a:t>Causes</a:t>
            </a:r>
          </a:p>
        </p:txBody>
      </p:sp>
      <p:sp>
        <p:nvSpPr>
          <p:cNvPr id="3" name="Content Placeholder 2">
            <a:extLst>
              <a:ext uri="{FF2B5EF4-FFF2-40B4-BE49-F238E27FC236}">
                <a16:creationId xmlns:a16="http://schemas.microsoft.com/office/drawing/2014/main" id="{CC2D7DE4-8527-083C-1007-E481F865D6EE}"/>
              </a:ext>
            </a:extLst>
          </p:cNvPr>
          <p:cNvSpPr>
            <a:spLocks noGrp="1"/>
          </p:cNvSpPr>
          <p:nvPr>
            <p:ph idx="1"/>
          </p:nvPr>
        </p:nvSpPr>
        <p:spPr>
          <a:xfrm>
            <a:off x="533400" y="1087438"/>
            <a:ext cx="10820400" cy="5751512"/>
          </a:xfrm>
        </p:spPr>
        <p:txBody>
          <a:bodyPr>
            <a:normAutofit fontScale="92500"/>
          </a:bodyPr>
          <a:lstStyle/>
          <a:p>
            <a:pPr algn="just">
              <a:defRPr/>
            </a:pPr>
            <a:r>
              <a:rPr lang="en-US" sz="3200" dirty="0"/>
              <a:t>There is a muscular ring at the point where the esophagus and stomach meet, called the lower esophageal sphincter. Normally, this muscle relaxes when you swallow. In people with achalasia, it does not relax as well. In addition, the normal muscle activity of the esophagus (peristalsis) is reduced.</a:t>
            </a:r>
          </a:p>
          <a:p>
            <a:pPr algn="just">
              <a:defRPr/>
            </a:pPr>
            <a:r>
              <a:rPr lang="en-US" sz="3200" dirty="0"/>
              <a:t>This problem is caused by damage to the nerves of the esophagus.</a:t>
            </a:r>
          </a:p>
          <a:p>
            <a:pPr algn="just">
              <a:defRPr/>
            </a:pPr>
            <a:r>
              <a:rPr lang="en-US" sz="3200" dirty="0"/>
              <a:t>Other problems can cause similar symptoms, such as cancer of the esophagus or upper stomach, and a parasite infection that causes Chagas disease.</a:t>
            </a:r>
          </a:p>
          <a:p>
            <a:pPr algn="just">
              <a:defRPr/>
            </a:pPr>
            <a:r>
              <a:rPr lang="en-US" sz="3200" dirty="0"/>
              <a:t>Achalasia is rare. It may occur at any age, but is most common in middle-aged or older adults. The problem may be inherited in some people.</a:t>
            </a:r>
          </a:p>
        </p:txBody>
      </p:sp>
      <p:sp>
        <p:nvSpPr>
          <p:cNvPr id="7" name="Footer Placeholder 6">
            <a:extLst>
              <a:ext uri="{FF2B5EF4-FFF2-40B4-BE49-F238E27FC236}">
                <a16:creationId xmlns:a16="http://schemas.microsoft.com/office/drawing/2014/main" id="{C1E3E269-20F1-AFC7-EC84-EF9BAC50557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4277" name="Slide Number Placeholder 7">
            <a:extLst>
              <a:ext uri="{FF2B5EF4-FFF2-40B4-BE49-F238E27FC236}">
                <a16:creationId xmlns:a16="http://schemas.microsoft.com/office/drawing/2014/main" id="{43D104F4-F85D-CC6D-91DE-C0C02AED70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449B43-BC50-C743-834F-5BFEC1D4CC8E}" type="slidenum">
              <a:rPr lang="en-US" altLang="en-US" smtClean="0">
                <a:solidFill>
                  <a:srgbClr val="898989"/>
                </a:solidFill>
              </a:rPr>
              <a:pPr/>
              <a:t>52</a:t>
            </a:fld>
            <a:endParaRPr lang="en-US" altLang="en-US">
              <a:solidFill>
                <a:srgbClr val="898989"/>
              </a:solidFill>
            </a:endParaRPr>
          </a:p>
        </p:txBody>
      </p:sp>
      <p:pic>
        <p:nvPicPr>
          <p:cNvPr id="5427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BB5041E5-9803-F7EE-9EEB-E713CA2CA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929EA7EC-8578-415D-5BEE-FF4B13845DDC}"/>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4AADB5B-5E04-8682-D468-B58C975C65FA}"/>
              </a:ext>
            </a:extLst>
          </p:cNvPr>
          <p:cNvSpPr>
            <a:spLocks noGrp="1" noChangeArrowheads="1"/>
          </p:cNvSpPr>
          <p:nvPr>
            <p:ph type="title"/>
          </p:nvPr>
        </p:nvSpPr>
        <p:spPr>
          <a:xfrm>
            <a:off x="838200" y="457200"/>
            <a:ext cx="10515600" cy="987425"/>
          </a:xfrm>
        </p:spPr>
        <p:txBody>
          <a:bodyPr/>
          <a:lstStyle/>
          <a:p>
            <a:r>
              <a:rPr lang="en-US" altLang="en-PK" b="1">
                <a:latin typeface="Arial Black" panose="020B0604020202020204" pitchFamily="34" charset="0"/>
              </a:rPr>
              <a:t>Symptoms</a:t>
            </a:r>
            <a:endParaRPr lang="en-US" altLang="en-PK">
              <a:latin typeface="Arial Black" panose="020B0604020202020204" pitchFamily="34" charset="0"/>
            </a:endParaRPr>
          </a:p>
        </p:txBody>
      </p:sp>
      <p:sp>
        <p:nvSpPr>
          <p:cNvPr id="55299" name="Content Placeholder 2">
            <a:extLst>
              <a:ext uri="{FF2B5EF4-FFF2-40B4-BE49-F238E27FC236}">
                <a16:creationId xmlns:a16="http://schemas.microsoft.com/office/drawing/2014/main" id="{AC121BB4-71DD-C7C3-6711-9CD500B825FB}"/>
              </a:ext>
            </a:extLst>
          </p:cNvPr>
          <p:cNvSpPr>
            <a:spLocks noGrp="1" noChangeArrowheads="1"/>
          </p:cNvSpPr>
          <p:nvPr>
            <p:ph idx="1"/>
          </p:nvPr>
        </p:nvSpPr>
        <p:spPr>
          <a:xfrm>
            <a:off x="838200" y="1825625"/>
            <a:ext cx="10836275" cy="4351338"/>
          </a:xfrm>
        </p:spPr>
        <p:txBody>
          <a:bodyPr/>
          <a:lstStyle/>
          <a:p>
            <a:r>
              <a:rPr lang="en-US" altLang="en-PK" sz="3600"/>
              <a:t>Backflow (regurgitation) of food</a:t>
            </a:r>
          </a:p>
          <a:p>
            <a:r>
              <a:rPr lang="en-US" altLang="en-PK" sz="3600" u="sng">
                <a:hlinkClick r:id="rId2"/>
              </a:rPr>
              <a:t>Chest pain</a:t>
            </a:r>
            <a:r>
              <a:rPr lang="en-US" altLang="en-PK" sz="3600"/>
              <a:t>, which may increase after eating or may be felt in the back, neck, and arms</a:t>
            </a:r>
          </a:p>
          <a:p>
            <a:r>
              <a:rPr lang="en-US" altLang="en-PK" sz="3600"/>
              <a:t>Cough</a:t>
            </a:r>
          </a:p>
          <a:p>
            <a:r>
              <a:rPr lang="en-US" altLang="en-PK" sz="3600"/>
              <a:t>Difficulty swallowing liquids and solids</a:t>
            </a:r>
          </a:p>
          <a:p>
            <a:r>
              <a:rPr lang="en-US" altLang="en-PK" sz="3600" u="sng">
                <a:hlinkClick r:id="rId3"/>
              </a:rPr>
              <a:t>Heartburn</a:t>
            </a:r>
            <a:endParaRPr lang="en-US" altLang="en-PK" sz="3600"/>
          </a:p>
          <a:p>
            <a:r>
              <a:rPr lang="en-US" altLang="en-PK" sz="3600"/>
              <a:t>Unintentional weight loss</a:t>
            </a:r>
          </a:p>
          <a:p>
            <a:endParaRPr lang="en-US" altLang="en-PK" sz="3600"/>
          </a:p>
        </p:txBody>
      </p:sp>
      <p:sp>
        <p:nvSpPr>
          <p:cNvPr id="4" name="Footer Placeholder 3">
            <a:extLst>
              <a:ext uri="{FF2B5EF4-FFF2-40B4-BE49-F238E27FC236}">
                <a16:creationId xmlns:a16="http://schemas.microsoft.com/office/drawing/2014/main" id="{A3EF0290-CBB3-E2F9-B621-C1C38AC48186}"/>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5301" name="Slide Number Placeholder 4">
            <a:extLst>
              <a:ext uri="{FF2B5EF4-FFF2-40B4-BE49-F238E27FC236}">
                <a16:creationId xmlns:a16="http://schemas.microsoft.com/office/drawing/2014/main" id="{90B437CC-D098-2045-E336-EB7BF4A607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0157BF-CB8C-C44C-8CBA-7F9D31C3C485}" type="slidenum">
              <a:rPr lang="en-US" altLang="en-US" smtClean="0">
                <a:solidFill>
                  <a:srgbClr val="898989"/>
                </a:solidFill>
              </a:rPr>
              <a:pPr/>
              <a:t>53</a:t>
            </a:fld>
            <a:endParaRPr lang="en-US" altLang="en-US">
              <a:solidFill>
                <a:srgbClr val="898989"/>
              </a:solidFill>
            </a:endParaRPr>
          </a:p>
        </p:txBody>
      </p:sp>
      <p:pic>
        <p:nvPicPr>
          <p:cNvPr id="5530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09C889C-8703-1AAB-B362-036214862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CEF4476-2A0D-E280-D614-14D7C396026F}"/>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Vertical integration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5B2E6B3-1847-C65E-DED5-4864C448A935}"/>
              </a:ext>
            </a:extLst>
          </p:cNvPr>
          <p:cNvSpPr>
            <a:spLocks noGrp="1" noChangeArrowheads="1"/>
          </p:cNvSpPr>
          <p:nvPr>
            <p:ph type="title"/>
          </p:nvPr>
        </p:nvSpPr>
        <p:spPr>
          <a:xfrm>
            <a:off x="838200" y="365125"/>
            <a:ext cx="10515600" cy="1158875"/>
          </a:xfrm>
        </p:spPr>
        <p:txBody>
          <a:bodyPr/>
          <a:lstStyle/>
          <a:p>
            <a:r>
              <a:rPr lang="en-US" altLang="en-PK" sz="4000" b="1">
                <a:latin typeface="Arial Black" panose="020B0604020202020204" pitchFamily="34" charset="0"/>
              </a:rPr>
              <a:t>Examination and Tests</a:t>
            </a:r>
          </a:p>
        </p:txBody>
      </p:sp>
      <p:sp>
        <p:nvSpPr>
          <p:cNvPr id="3" name="Content Placeholder 2">
            <a:extLst>
              <a:ext uri="{FF2B5EF4-FFF2-40B4-BE49-F238E27FC236}">
                <a16:creationId xmlns:a16="http://schemas.microsoft.com/office/drawing/2014/main" id="{72093838-3B84-846A-B9C7-596CAE64C90E}"/>
              </a:ext>
            </a:extLst>
          </p:cNvPr>
          <p:cNvSpPr>
            <a:spLocks noGrp="1"/>
          </p:cNvSpPr>
          <p:nvPr>
            <p:ph idx="1"/>
          </p:nvPr>
        </p:nvSpPr>
        <p:spPr/>
        <p:txBody>
          <a:bodyPr>
            <a:normAutofit/>
          </a:bodyPr>
          <a:lstStyle/>
          <a:p>
            <a:pPr>
              <a:defRPr/>
            </a:pPr>
            <a:r>
              <a:rPr lang="en-US" sz="3200" dirty="0"/>
              <a:t>Physical exam may show signs of anemia or malnutrition.</a:t>
            </a:r>
          </a:p>
          <a:p>
            <a:pPr>
              <a:defRPr/>
            </a:pPr>
            <a:endParaRPr lang="en-US" sz="3200" dirty="0"/>
          </a:p>
          <a:p>
            <a:pPr>
              <a:defRPr/>
            </a:pPr>
            <a:r>
              <a:rPr lang="en-US" sz="3200" dirty="0"/>
              <a:t>Tests include:</a:t>
            </a:r>
          </a:p>
          <a:p>
            <a:pPr marL="571500" indent="-571500">
              <a:buFont typeface="+mj-lt"/>
              <a:buAutoNum type="romanLcPeriod"/>
              <a:defRPr/>
            </a:pPr>
            <a:r>
              <a:rPr lang="en-US" sz="3200" dirty="0"/>
              <a:t>Esophageal </a:t>
            </a:r>
            <a:r>
              <a:rPr lang="en-US" sz="3200" dirty="0" err="1"/>
              <a:t>manometry</a:t>
            </a:r>
            <a:endParaRPr lang="en-US" sz="3200" dirty="0"/>
          </a:p>
          <a:p>
            <a:pPr marL="571500" indent="-571500">
              <a:buFont typeface="+mj-lt"/>
              <a:buAutoNum type="romanLcPeriod"/>
              <a:defRPr/>
            </a:pPr>
            <a:r>
              <a:rPr lang="en-US" sz="3200" dirty="0"/>
              <a:t>Esophagogastroduodenoscopy</a:t>
            </a:r>
          </a:p>
          <a:p>
            <a:pPr marL="571500" indent="-571500">
              <a:buFont typeface="+mj-lt"/>
              <a:buAutoNum type="romanLcPeriod"/>
              <a:defRPr/>
            </a:pPr>
            <a:r>
              <a:rPr lang="en-US" sz="3200" dirty="0"/>
              <a:t>Upper GI x-ray &amp; barium swallow</a:t>
            </a:r>
          </a:p>
        </p:txBody>
      </p:sp>
      <p:sp>
        <p:nvSpPr>
          <p:cNvPr id="7" name="Footer Placeholder 6">
            <a:extLst>
              <a:ext uri="{FF2B5EF4-FFF2-40B4-BE49-F238E27FC236}">
                <a16:creationId xmlns:a16="http://schemas.microsoft.com/office/drawing/2014/main" id="{034ABC84-85A1-87B5-A073-472E0B740357}"/>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6325" name="Slide Number Placeholder 7">
            <a:extLst>
              <a:ext uri="{FF2B5EF4-FFF2-40B4-BE49-F238E27FC236}">
                <a16:creationId xmlns:a16="http://schemas.microsoft.com/office/drawing/2014/main" id="{19DFD2C9-61DA-95B6-B1C8-67C1C12765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7BE090-2AE1-D84E-BF5D-9257482611B7}" type="slidenum">
              <a:rPr lang="en-US" altLang="en-US" smtClean="0">
                <a:solidFill>
                  <a:srgbClr val="898989"/>
                </a:solidFill>
              </a:rPr>
              <a:pPr/>
              <a:t>54</a:t>
            </a:fld>
            <a:endParaRPr lang="en-US" altLang="en-US">
              <a:solidFill>
                <a:srgbClr val="898989"/>
              </a:solidFill>
            </a:endParaRPr>
          </a:p>
        </p:txBody>
      </p:sp>
      <p:pic>
        <p:nvPicPr>
          <p:cNvPr id="5632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963BABA5-8180-5D9A-7D55-A90A09B55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98DE02FD-2A40-645E-3077-5C08D54F618D}"/>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Vertical integration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C18E4C98-664C-025B-80B8-68E030CE4BEA}"/>
              </a:ext>
            </a:extLst>
          </p:cNvPr>
          <p:cNvSpPr>
            <a:spLocks noGrp="1" noChangeArrowheads="1"/>
          </p:cNvSpPr>
          <p:nvPr>
            <p:ph type="title"/>
          </p:nvPr>
        </p:nvSpPr>
        <p:spPr>
          <a:xfrm>
            <a:off x="838200" y="776288"/>
            <a:ext cx="10515600" cy="1065212"/>
          </a:xfrm>
        </p:spPr>
        <p:txBody>
          <a:bodyPr/>
          <a:lstStyle/>
          <a:p>
            <a:r>
              <a:rPr lang="en-US" altLang="en-PK" b="1"/>
              <a:t>Treatment </a:t>
            </a:r>
          </a:p>
        </p:txBody>
      </p:sp>
      <p:sp>
        <p:nvSpPr>
          <p:cNvPr id="57347" name="Content Placeholder 2">
            <a:extLst>
              <a:ext uri="{FF2B5EF4-FFF2-40B4-BE49-F238E27FC236}">
                <a16:creationId xmlns:a16="http://schemas.microsoft.com/office/drawing/2014/main" id="{7B80FB34-C5A4-7108-1D20-8A5740D706D7}"/>
              </a:ext>
            </a:extLst>
          </p:cNvPr>
          <p:cNvSpPr>
            <a:spLocks noGrp="1" noChangeArrowheads="1"/>
          </p:cNvSpPr>
          <p:nvPr>
            <p:ph idx="1"/>
          </p:nvPr>
        </p:nvSpPr>
        <p:spPr/>
        <p:txBody>
          <a:bodyPr/>
          <a:lstStyle/>
          <a:p>
            <a:r>
              <a:rPr lang="en-US" altLang="en-PK" sz="3600"/>
              <a:t>Stretching of lower end of esophagus by means of balloon inflated at lower end </a:t>
            </a:r>
          </a:p>
          <a:p>
            <a:r>
              <a:rPr lang="en-US" altLang="en-PK" sz="3600"/>
              <a:t>Use of antispasmodic drugs</a:t>
            </a:r>
          </a:p>
          <a:p>
            <a:r>
              <a:rPr lang="en-US" altLang="en-PK" sz="3600"/>
              <a:t>Myotomy by giving incision to esophageal muscles</a:t>
            </a:r>
          </a:p>
        </p:txBody>
      </p:sp>
      <p:sp>
        <p:nvSpPr>
          <p:cNvPr id="7" name="Footer Placeholder 6">
            <a:extLst>
              <a:ext uri="{FF2B5EF4-FFF2-40B4-BE49-F238E27FC236}">
                <a16:creationId xmlns:a16="http://schemas.microsoft.com/office/drawing/2014/main" id="{90CF52EB-C3A3-53D7-DCEE-367DB8326916}"/>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7349" name="Slide Number Placeholder 7">
            <a:extLst>
              <a:ext uri="{FF2B5EF4-FFF2-40B4-BE49-F238E27FC236}">
                <a16:creationId xmlns:a16="http://schemas.microsoft.com/office/drawing/2014/main" id="{2240CAB0-EA24-49D4-2912-4CB762F575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BA5A9F-8FBB-2148-B343-FD4039CB3063}" type="slidenum">
              <a:rPr lang="en-US" altLang="en-US" smtClean="0">
                <a:solidFill>
                  <a:srgbClr val="898989"/>
                </a:solidFill>
              </a:rPr>
              <a:pPr/>
              <a:t>55</a:t>
            </a:fld>
            <a:endParaRPr lang="en-US" altLang="en-US">
              <a:solidFill>
                <a:srgbClr val="898989"/>
              </a:solidFill>
            </a:endParaRPr>
          </a:p>
        </p:txBody>
      </p:sp>
      <p:pic>
        <p:nvPicPr>
          <p:cNvPr id="5735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BDD1A95B-43BE-108B-5B74-AF94B7A12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6741111B-9098-4472-8E29-02E5BFF6FFC3}"/>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Spiral integration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8DAE768-4C80-B962-3777-CE15C0EFF562}"/>
              </a:ext>
            </a:extLst>
          </p:cNvPr>
          <p:cNvSpPr>
            <a:spLocks noGrp="1" noChangeArrowheads="1"/>
          </p:cNvSpPr>
          <p:nvPr>
            <p:ph type="title"/>
          </p:nvPr>
        </p:nvSpPr>
        <p:spPr/>
        <p:txBody>
          <a:bodyPr/>
          <a:lstStyle/>
          <a:p>
            <a:r>
              <a:rPr lang="en-US" altLang="en-PK" sz="4800">
                <a:solidFill>
                  <a:srgbClr val="FF0000"/>
                </a:solidFill>
                <a:latin typeface="Arial Black" panose="020B0604020202020204" pitchFamily="34" charset="0"/>
              </a:rPr>
              <a:t>Nausea </a:t>
            </a:r>
            <a:r>
              <a:rPr lang="en-US" altLang="en-PK" sz="4800" u="sng">
                <a:solidFill>
                  <a:srgbClr val="7030A0"/>
                </a:solidFill>
              </a:rPr>
              <a:t>(Introduction)</a:t>
            </a:r>
            <a:endParaRPr lang="en-US" altLang="en-PK" sz="4800">
              <a:solidFill>
                <a:srgbClr val="FF0000"/>
              </a:solidFill>
              <a:latin typeface="Arial Black" panose="020B0604020202020204" pitchFamily="34" charset="0"/>
            </a:endParaRPr>
          </a:p>
        </p:txBody>
      </p:sp>
      <p:sp>
        <p:nvSpPr>
          <p:cNvPr id="3" name="Content Placeholder 2">
            <a:extLst>
              <a:ext uri="{FF2B5EF4-FFF2-40B4-BE49-F238E27FC236}">
                <a16:creationId xmlns:a16="http://schemas.microsoft.com/office/drawing/2014/main" id="{62670B80-238D-9C86-8991-54430253CE43}"/>
              </a:ext>
            </a:extLst>
          </p:cNvPr>
          <p:cNvSpPr>
            <a:spLocks noGrp="1"/>
          </p:cNvSpPr>
          <p:nvPr>
            <p:ph idx="1"/>
          </p:nvPr>
        </p:nvSpPr>
        <p:spPr>
          <a:xfrm>
            <a:off x="838200" y="1825625"/>
            <a:ext cx="10515600" cy="4795838"/>
          </a:xfrm>
        </p:spPr>
        <p:txBody>
          <a:bodyPr>
            <a:normAutofit/>
          </a:bodyPr>
          <a:lstStyle/>
          <a:p>
            <a:pPr>
              <a:defRPr/>
            </a:pPr>
            <a:r>
              <a:rPr lang="en-US" sz="3600" dirty="0">
                <a:solidFill>
                  <a:srgbClr val="FF0000"/>
                </a:solidFill>
                <a:latin typeface="Arial Black" panose="020B0A04020102020204" pitchFamily="34" charset="0"/>
              </a:rPr>
              <a:t>Definition:</a:t>
            </a:r>
          </a:p>
          <a:p>
            <a:pPr marL="0" indent="0">
              <a:buFont typeface="Arial" panose="020B0604020202020204" pitchFamily="34" charset="0"/>
              <a:buNone/>
              <a:defRPr/>
            </a:pPr>
            <a:r>
              <a:rPr lang="en-US" sz="3600" dirty="0"/>
              <a:t>Nausea is a sensation of discomfort in the upper abdomen, accompanied by an urge to vomit. </a:t>
            </a:r>
          </a:p>
          <a:p>
            <a:pPr marL="0" indent="0">
              <a:buFont typeface="Arial" panose="020B0604020202020204" pitchFamily="34" charset="0"/>
              <a:buNone/>
              <a:defRPr/>
            </a:pPr>
            <a:r>
              <a:rPr lang="en-US" sz="3600" dirty="0"/>
              <a:t>Also known of as qualm, nausea may be a side effect associated with several medications or a symptom of disease or disorder. </a:t>
            </a:r>
          </a:p>
          <a:p>
            <a:pPr marL="0" indent="0">
              <a:buFont typeface="Arial" panose="020B0604020202020204" pitchFamily="34" charset="0"/>
              <a:buNone/>
              <a:defRPr/>
            </a:pPr>
            <a:r>
              <a:rPr lang="en-US" sz="3600" dirty="0"/>
              <a:t>Sometimes large, fatty or sugary meals may also lead to a feeling of nausea.</a:t>
            </a:r>
          </a:p>
        </p:txBody>
      </p:sp>
      <p:sp>
        <p:nvSpPr>
          <p:cNvPr id="4" name="Footer Placeholder 3">
            <a:extLst>
              <a:ext uri="{FF2B5EF4-FFF2-40B4-BE49-F238E27FC236}">
                <a16:creationId xmlns:a16="http://schemas.microsoft.com/office/drawing/2014/main" id="{E7B16C06-C515-A80A-BBF0-F468152BE8E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8373" name="Slide Number Placeholder 4">
            <a:extLst>
              <a:ext uri="{FF2B5EF4-FFF2-40B4-BE49-F238E27FC236}">
                <a16:creationId xmlns:a16="http://schemas.microsoft.com/office/drawing/2014/main" id="{01E9BD48-245E-14F0-0E6B-CBE5C1D0D3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B71BCB-28D9-8842-8BDA-126461DF49C3}" type="slidenum">
              <a:rPr lang="en-US" altLang="en-US" smtClean="0">
                <a:solidFill>
                  <a:srgbClr val="898989"/>
                </a:solidFill>
              </a:rPr>
              <a:pPr/>
              <a:t>56</a:t>
            </a:fld>
            <a:endParaRPr lang="en-US" altLang="en-US">
              <a:solidFill>
                <a:srgbClr val="898989"/>
              </a:solidFill>
            </a:endParaRPr>
          </a:p>
        </p:txBody>
      </p:sp>
      <p:pic>
        <p:nvPicPr>
          <p:cNvPr id="5837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F97F13DA-5815-F3A8-CBAC-CC4C4F51C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D8291C11-4D1B-4C57-F8A2-51004089A82A}"/>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5445AD0-BE24-3961-0F9A-B937A33635C4}"/>
              </a:ext>
            </a:extLst>
          </p:cNvPr>
          <p:cNvSpPr>
            <a:spLocks noGrp="1" noChangeArrowheads="1"/>
          </p:cNvSpPr>
          <p:nvPr>
            <p:ph type="title"/>
          </p:nvPr>
        </p:nvSpPr>
        <p:spPr>
          <a:xfrm>
            <a:off x="838200" y="120650"/>
            <a:ext cx="10515600" cy="695325"/>
          </a:xfrm>
        </p:spPr>
        <p:txBody>
          <a:bodyPr/>
          <a:lstStyle/>
          <a:p>
            <a:r>
              <a:rPr lang="en-US" altLang="en-PK">
                <a:solidFill>
                  <a:srgbClr val="FF0000"/>
                </a:solidFill>
              </a:rPr>
              <a:t>Causes of Nausea</a:t>
            </a:r>
          </a:p>
        </p:txBody>
      </p:sp>
      <p:sp>
        <p:nvSpPr>
          <p:cNvPr id="3" name="Content Placeholder 2">
            <a:extLst>
              <a:ext uri="{FF2B5EF4-FFF2-40B4-BE49-F238E27FC236}">
                <a16:creationId xmlns:a16="http://schemas.microsoft.com/office/drawing/2014/main" id="{661176C4-0BFD-0A8E-8E42-1DED423B0316}"/>
              </a:ext>
            </a:extLst>
          </p:cNvPr>
          <p:cNvSpPr>
            <a:spLocks noGrp="1"/>
          </p:cNvSpPr>
          <p:nvPr>
            <p:ph idx="1"/>
          </p:nvPr>
        </p:nvSpPr>
        <p:spPr>
          <a:xfrm>
            <a:off x="995363" y="815975"/>
            <a:ext cx="10587037" cy="5940425"/>
          </a:xfrm>
        </p:spPr>
        <p:txBody>
          <a:bodyPr>
            <a:normAutofit fontScale="92500" lnSpcReduction="20000"/>
          </a:bodyPr>
          <a:lstStyle/>
          <a:p>
            <a:pPr>
              <a:defRPr/>
            </a:pPr>
            <a:r>
              <a:rPr lang="en-US" dirty="0"/>
              <a:t>Alcohol, caffeine, excess sugar</a:t>
            </a:r>
          </a:p>
          <a:p>
            <a:pPr>
              <a:defRPr/>
            </a:pPr>
            <a:r>
              <a:rPr lang="en-US" dirty="0"/>
              <a:t>Anxiety, depression and eating disorders such as anorexia and bulimia nervosa</a:t>
            </a:r>
          </a:p>
          <a:p>
            <a:pPr>
              <a:defRPr/>
            </a:pPr>
            <a:r>
              <a:rPr lang="en-US" dirty="0"/>
              <a:t>Addison's disease</a:t>
            </a:r>
          </a:p>
          <a:p>
            <a:pPr>
              <a:defRPr/>
            </a:pPr>
            <a:r>
              <a:rPr lang="en-US" dirty="0"/>
              <a:t>Appendicitis</a:t>
            </a:r>
          </a:p>
          <a:p>
            <a:pPr>
              <a:defRPr/>
            </a:pPr>
            <a:r>
              <a:rPr lang="en-US" dirty="0"/>
              <a:t>Brain tumor</a:t>
            </a:r>
          </a:p>
          <a:p>
            <a:pPr>
              <a:defRPr/>
            </a:pPr>
            <a:r>
              <a:rPr lang="en-US" dirty="0"/>
              <a:t>Hydrocephalus or "water on the brain"</a:t>
            </a:r>
          </a:p>
          <a:p>
            <a:pPr>
              <a:defRPr/>
            </a:pPr>
            <a:r>
              <a:rPr lang="en-US" dirty="0"/>
              <a:t>Cancer and chemotherapy</a:t>
            </a:r>
          </a:p>
          <a:p>
            <a:pPr>
              <a:defRPr/>
            </a:pPr>
            <a:r>
              <a:rPr lang="en-US" dirty="0"/>
              <a:t>Viral infections including chicken pox, influenza, stomach flu and norovirus</a:t>
            </a:r>
          </a:p>
          <a:p>
            <a:pPr>
              <a:defRPr/>
            </a:pPr>
            <a:r>
              <a:rPr lang="en-US" dirty="0"/>
              <a:t>Chronic fatigue syndrome</a:t>
            </a:r>
          </a:p>
          <a:p>
            <a:pPr>
              <a:defRPr/>
            </a:pPr>
            <a:r>
              <a:rPr lang="en-US" dirty="0"/>
              <a:t>Head injuries</a:t>
            </a:r>
          </a:p>
          <a:p>
            <a:pPr>
              <a:defRPr/>
            </a:pPr>
            <a:r>
              <a:rPr lang="en-US" dirty="0"/>
              <a:t>Diabetes and associated gastroparesis</a:t>
            </a:r>
          </a:p>
          <a:p>
            <a:pPr>
              <a:defRPr/>
            </a:pPr>
            <a:r>
              <a:rPr lang="en-US" dirty="0"/>
              <a:t>Crohn's disease, ulcerative colitis, irritable bowel syndrome</a:t>
            </a:r>
          </a:p>
          <a:p>
            <a:pPr>
              <a:defRPr/>
            </a:pPr>
            <a:r>
              <a:rPr lang="en-US" dirty="0"/>
              <a:t>Gastroesophageal reflux disorder</a:t>
            </a:r>
          </a:p>
          <a:p>
            <a:pPr>
              <a:defRPr/>
            </a:pPr>
            <a:r>
              <a:rPr lang="en-US" dirty="0"/>
              <a:t>Gastroenteritis or food poisoning</a:t>
            </a:r>
          </a:p>
        </p:txBody>
      </p:sp>
      <p:sp>
        <p:nvSpPr>
          <p:cNvPr id="7" name="Footer Placeholder 6">
            <a:extLst>
              <a:ext uri="{FF2B5EF4-FFF2-40B4-BE49-F238E27FC236}">
                <a16:creationId xmlns:a16="http://schemas.microsoft.com/office/drawing/2014/main" id="{F0C3369A-0848-010C-D087-828D5AE2435F}"/>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59397" name="Slide Number Placeholder 7">
            <a:extLst>
              <a:ext uri="{FF2B5EF4-FFF2-40B4-BE49-F238E27FC236}">
                <a16:creationId xmlns:a16="http://schemas.microsoft.com/office/drawing/2014/main" id="{B9038D28-526D-AA86-EC34-917BE72F66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346E49-1B4F-4049-A252-08D67E2CC53B}" type="slidenum">
              <a:rPr lang="en-US" altLang="en-US" smtClean="0">
                <a:solidFill>
                  <a:srgbClr val="898989"/>
                </a:solidFill>
              </a:rPr>
              <a:pPr/>
              <a:t>57</a:t>
            </a:fld>
            <a:endParaRPr lang="en-US" altLang="en-US">
              <a:solidFill>
                <a:srgbClr val="898989"/>
              </a:solidFill>
            </a:endParaRPr>
          </a:p>
        </p:txBody>
      </p:sp>
      <p:pic>
        <p:nvPicPr>
          <p:cNvPr id="5939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033F121-D8C8-840D-F0C7-CA781B105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02F1930A-D9A8-82E8-6D0E-60D223E037F1}"/>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Vertical integration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82010-6CC0-1E83-5AB6-8894B472CA3F}"/>
              </a:ext>
            </a:extLst>
          </p:cNvPr>
          <p:cNvSpPr>
            <a:spLocks noGrp="1"/>
          </p:cNvSpPr>
          <p:nvPr>
            <p:ph idx="1"/>
          </p:nvPr>
        </p:nvSpPr>
        <p:spPr>
          <a:xfrm>
            <a:off x="995363" y="212725"/>
            <a:ext cx="10620375" cy="6645275"/>
          </a:xfrm>
        </p:spPr>
        <p:txBody>
          <a:bodyPr>
            <a:normAutofit fontScale="85000" lnSpcReduction="20000"/>
          </a:bodyPr>
          <a:lstStyle/>
          <a:p>
            <a:pPr>
              <a:defRPr/>
            </a:pPr>
            <a:r>
              <a:rPr lang="en-US" dirty="0"/>
              <a:t>Pancreatitis</a:t>
            </a:r>
          </a:p>
          <a:p>
            <a:pPr>
              <a:defRPr/>
            </a:pPr>
            <a:r>
              <a:rPr lang="en-US" dirty="0"/>
              <a:t>Peptic ulcer</a:t>
            </a:r>
          </a:p>
          <a:p>
            <a:pPr>
              <a:defRPr/>
            </a:pPr>
            <a:r>
              <a:rPr lang="en-US" dirty="0"/>
              <a:t>Ear disorders, dizziness, Meniere's disease, vertigo</a:t>
            </a:r>
          </a:p>
          <a:p>
            <a:pPr>
              <a:defRPr/>
            </a:pPr>
            <a:r>
              <a:rPr lang="en-US" dirty="0"/>
              <a:t>Certain medications</a:t>
            </a:r>
          </a:p>
          <a:p>
            <a:pPr>
              <a:defRPr/>
            </a:pPr>
            <a:r>
              <a:rPr lang="en-US" dirty="0"/>
              <a:t>Drugs of abuse</a:t>
            </a:r>
          </a:p>
          <a:p>
            <a:pPr>
              <a:defRPr/>
            </a:pPr>
            <a:r>
              <a:rPr lang="en-US" dirty="0"/>
              <a:t>Heart attack or acute myocardial infarction</a:t>
            </a:r>
          </a:p>
          <a:p>
            <a:pPr>
              <a:defRPr/>
            </a:pPr>
            <a:r>
              <a:rPr lang="en-US" dirty="0"/>
              <a:t>Electrolyte imbalance, mainly a rise in blood levels of potassium</a:t>
            </a:r>
          </a:p>
          <a:p>
            <a:pPr>
              <a:defRPr/>
            </a:pPr>
            <a:r>
              <a:rPr lang="en-US" dirty="0"/>
              <a:t>Raised pressure within the skull</a:t>
            </a:r>
          </a:p>
          <a:p>
            <a:pPr>
              <a:defRPr/>
            </a:pPr>
            <a:r>
              <a:rPr lang="en-US" dirty="0"/>
              <a:t>Meningitis or inflammation and infection of the membranes covering the brain</a:t>
            </a:r>
          </a:p>
          <a:p>
            <a:pPr>
              <a:defRPr/>
            </a:pPr>
            <a:r>
              <a:rPr lang="en-US" dirty="0"/>
              <a:t>Kidney failure and kidney disorders</a:t>
            </a:r>
          </a:p>
          <a:p>
            <a:pPr>
              <a:defRPr/>
            </a:pPr>
            <a:r>
              <a:rPr lang="en-US" dirty="0"/>
              <a:t>Migraine</a:t>
            </a:r>
          </a:p>
          <a:p>
            <a:pPr>
              <a:defRPr/>
            </a:pPr>
            <a:r>
              <a:rPr lang="en-US" dirty="0"/>
              <a:t>Morning sickness associated with pregnancy</a:t>
            </a:r>
          </a:p>
          <a:p>
            <a:pPr>
              <a:defRPr/>
            </a:pPr>
            <a:r>
              <a:rPr lang="en-US" dirty="0"/>
              <a:t>Premenstrual syndrome and menstruation</a:t>
            </a:r>
          </a:p>
          <a:p>
            <a:pPr>
              <a:defRPr/>
            </a:pPr>
            <a:r>
              <a:rPr lang="en-US" dirty="0"/>
              <a:t>Pneumonia</a:t>
            </a:r>
          </a:p>
          <a:p>
            <a:pPr>
              <a:defRPr/>
            </a:pPr>
            <a:r>
              <a:rPr lang="en-US" dirty="0"/>
              <a:t>Stress and sleep deprivation</a:t>
            </a:r>
          </a:p>
          <a:p>
            <a:pPr>
              <a:defRPr/>
            </a:pPr>
            <a:r>
              <a:rPr lang="en-US" dirty="0"/>
              <a:t>Withdrawal syndrome</a:t>
            </a:r>
          </a:p>
          <a:p>
            <a:pPr>
              <a:defRPr/>
            </a:pPr>
            <a:r>
              <a:rPr lang="en-US" dirty="0"/>
              <a:t>Liver disorders and hepatitis</a:t>
            </a:r>
          </a:p>
        </p:txBody>
      </p:sp>
      <p:sp>
        <p:nvSpPr>
          <p:cNvPr id="2" name="Footer Placeholder 1">
            <a:extLst>
              <a:ext uri="{FF2B5EF4-FFF2-40B4-BE49-F238E27FC236}">
                <a16:creationId xmlns:a16="http://schemas.microsoft.com/office/drawing/2014/main" id="{8763A491-F02B-F375-10AA-04283385BFE1}"/>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0420" name="Slide Number Placeholder 6">
            <a:extLst>
              <a:ext uri="{FF2B5EF4-FFF2-40B4-BE49-F238E27FC236}">
                <a16:creationId xmlns:a16="http://schemas.microsoft.com/office/drawing/2014/main" id="{85C41720-F395-6C4A-21E6-6F53B65894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103A39-7382-9D4A-96EA-C231D49A4B1B}" type="slidenum">
              <a:rPr lang="en-US" altLang="en-US" smtClean="0">
                <a:solidFill>
                  <a:srgbClr val="898989"/>
                </a:solidFill>
              </a:rPr>
              <a:pPr/>
              <a:t>58</a:t>
            </a:fld>
            <a:endParaRPr lang="en-US" altLang="en-US">
              <a:solidFill>
                <a:srgbClr val="898989"/>
              </a:solidFill>
            </a:endParaRPr>
          </a:p>
        </p:txBody>
      </p:sp>
      <p:pic>
        <p:nvPicPr>
          <p:cNvPr id="60421"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6B2080C7-BAE5-4136-D245-EF3A27FB9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FD7F286-6C59-BB90-2395-CCD8D8C73D1E}"/>
              </a:ext>
            </a:extLst>
          </p:cNvPr>
          <p:cNvSpPr/>
          <p:nvPr/>
        </p:nvSpPr>
        <p:spPr>
          <a:xfrm>
            <a:off x="9144000" y="0"/>
            <a:ext cx="29718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Vertical integration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C342-3885-9A44-67D2-75F3CD82B534}"/>
              </a:ext>
            </a:extLst>
          </p:cNvPr>
          <p:cNvSpPr>
            <a:spLocks noGrp="1"/>
          </p:cNvSpPr>
          <p:nvPr>
            <p:ph type="title"/>
          </p:nvPr>
        </p:nvSpPr>
        <p:spPr/>
        <p:txBody>
          <a:bodyPr/>
          <a:lstStyle/>
          <a:p>
            <a:pPr>
              <a:defRPr/>
            </a:pPr>
            <a:r>
              <a:rPr lang="en-US" dirty="0">
                <a:solidFill>
                  <a:srgbClr val="FF0000"/>
                </a:solidFill>
                <a:latin typeface="Arial Black" panose="020B0A04020102020204" pitchFamily="34" charset="0"/>
              </a:rPr>
              <a:t>Physiology of Vomiting</a:t>
            </a:r>
            <a:endParaRPr lang="en-US" dirty="0">
              <a:latin typeface="+mn-lt"/>
            </a:endParaRPr>
          </a:p>
        </p:txBody>
      </p:sp>
      <p:sp>
        <p:nvSpPr>
          <p:cNvPr id="61443" name="Content Placeholder 2">
            <a:extLst>
              <a:ext uri="{FF2B5EF4-FFF2-40B4-BE49-F238E27FC236}">
                <a16:creationId xmlns:a16="http://schemas.microsoft.com/office/drawing/2014/main" id="{41BD29A0-16B5-4583-FFD2-DBE5996DB740}"/>
              </a:ext>
            </a:extLst>
          </p:cNvPr>
          <p:cNvSpPr>
            <a:spLocks noGrp="1" noChangeArrowheads="1"/>
          </p:cNvSpPr>
          <p:nvPr>
            <p:ph idx="1"/>
          </p:nvPr>
        </p:nvSpPr>
        <p:spPr/>
        <p:txBody>
          <a:bodyPr/>
          <a:lstStyle/>
          <a:p>
            <a:pPr marL="0" indent="0">
              <a:buFont typeface="Arial" panose="020B0604020202020204" pitchFamily="34" charset="0"/>
              <a:buNone/>
            </a:pPr>
            <a:r>
              <a:rPr lang="en-US" altLang="en-PK" sz="5400">
                <a:solidFill>
                  <a:srgbClr val="FF0000"/>
                </a:solidFill>
              </a:rPr>
              <a:t>Vomiting</a:t>
            </a:r>
            <a:r>
              <a:rPr lang="en-US" altLang="en-PK" sz="5400"/>
              <a:t> </a:t>
            </a:r>
            <a:r>
              <a:rPr lang="en-US" altLang="en-PK" sz="5400" u="sng">
                <a:solidFill>
                  <a:srgbClr val="7030A0"/>
                </a:solidFill>
              </a:rPr>
              <a:t>(Introduction)</a:t>
            </a:r>
            <a:endParaRPr lang="en-US" altLang="en-PK" sz="3600"/>
          </a:p>
          <a:p>
            <a:pPr marL="0" indent="0">
              <a:buFont typeface="Arial" panose="020B0604020202020204" pitchFamily="34" charset="0"/>
              <a:buNone/>
            </a:pPr>
            <a:r>
              <a:rPr lang="en-US" altLang="en-PK" sz="3600"/>
              <a:t>Vomiting is the forceful expulsion of contents of the stomach and some times upper intestine</a:t>
            </a:r>
          </a:p>
          <a:p>
            <a:pPr marL="0" indent="0">
              <a:buFont typeface="Arial" panose="020B0604020202020204" pitchFamily="34" charset="0"/>
              <a:buNone/>
            </a:pPr>
            <a:r>
              <a:rPr lang="en-US" altLang="en-PK" sz="3600"/>
              <a:t> Regardless of cause, vomiting can have serious consequences, including acid-base derangements, volume and electrolyte depletion, malnutrition and aspiration pneumonia.</a:t>
            </a:r>
          </a:p>
        </p:txBody>
      </p:sp>
      <p:sp>
        <p:nvSpPr>
          <p:cNvPr id="4" name="Footer Placeholder 3">
            <a:extLst>
              <a:ext uri="{FF2B5EF4-FFF2-40B4-BE49-F238E27FC236}">
                <a16:creationId xmlns:a16="http://schemas.microsoft.com/office/drawing/2014/main" id="{6A7C94F8-FE79-E6A5-DCBE-B0AE7E8A11D8}"/>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1445" name="Slide Number Placeholder 4">
            <a:extLst>
              <a:ext uri="{FF2B5EF4-FFF2-40B4-BE49-F238E27FC236}">
                <a16:creationId xmlns:a16="http://schemas.microsoft.com/office/drawing/2014/main" id="{2FF521BA-9299-E293-E193-AA383D1A5C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77789A-D03B-D940-B139-D495E278F36B}" type="slidenum">
              <a:rPr lang="en-US" altLang="en-US" smtClean="0">
                <a:solidFill>
                  <a:srgbClr val="898989"/>
                </a:solidFill>
              </a:rPr>
              <a:pPr/>
              <a:t>59</a:t>
            </a:fld>
            <a:endParaRPr lang="en-US" altLang="en-US">
              <a:solidFill>
                <a:srgbClr val="898989"/>
              </a:solidFill>
            </a:endParaRPr>
          </a:p>
        </p:txBody>
      </p:sp>
      <p:pic>
        <p:nvPicPr>
          <p:cNvPr id="6144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67B0D313-432A-F206-2A51-C927D6122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0F9B4D36-A915-6BC7-2473-3C554FB1A68C}"/>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8370-0A0D-CFDD-DBF6-CD4A327E7D19}"/>
              </a:ext>
            </a:extLst>
          </p:cNvPr>
          <p:cNvSpPr>
            <a:spLocks noGrp="1"/>
          </p:cNvSpPr>
          <p:nvPr>
            <p:ph type="title"/>
          </p:nvPr>
        </p:nvSpPr>
        <p:spPr>
          <a:xfrm>
            <a:off x="1295400" y="361950"/>
            <a:ext cx="4648200" cy="1066800"/>
          </a:xfrm>
          <a:solidFill>
            <a:srgbClr val="7030A0"/>
          </a:solidFill>
        </p:spPr>
        <p:txBody>
          <a:bodyPr/>
          <a:lstStyle/>
          <a:p>
            <a:pPr eaLnBrk="1" hangingPunct="1">
              <a:defRPr/>
            </a:pPr>
            <a:r>
              <a:rPr lang="en-US" b="1" dirty="0">
                <a:solidFill>
                  <a:schemeClr val="bg1"/>
                </a:solidFill>
                <a:latin typeface="+mn-lt"/>
              </a:rPr>
              <a:t> Vision; The Dream/Tomorrow</a:t>
            </a:r>
          </a:p>
        </p:txBody>
      </p:sp>
      <p:pic>
        <p:nvPicPr>
          <p:cNvPr id="22530" name="Picture Placeholder 8">
            <a:extLst>
              <a:ext uri="{FF2B5EF4-FFF2-40B4-BE49-F238E27FC236}">
                <a16:creationId xmlns:a16="http://schemas.microsoft.com/office/drawing/2014/main" id="{0BE7F659-A6BC-8A0C-E0D2-4F17B31ED84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800" b="4800"/>
          <a:stretch>
            <a:fillRect/>
          </a:stretch>
        </p:blipFill>
        <p:spPr>
          <a:xfrm>
            <a:off x="6629400" y="685800"/>
            <a:ext cx="5411788" cy="5022850"/>
          </a:xfrm>
        </p:spPr>
      </p:pic>
      <p:sp>
        <p:nvSpPr>
          <p:cNvPr id="22531" name="Content Placeholder 5">
            <a:extLst>
              <a:ext uri="{FF2B5EF4-FFF2-40B4-BE49-F238E27FC236}">
                <a16:creationId xmlns:a16="http://schemas.microsoft.com/office/drawing/2014/main" id="{73346545-C7F8-1287-7F44-1DD7AF30C487}"/>
              </a:ext>
            </a:extLst>
          </p:cNvPr>
          <p:cNvSpPr>
            <a:spLocks noGrp="1" noChangeArrowheads="1"/>
          </p:cNvSpPr>
          <p:nvPr>
            <p:ph type="body" sz="half" idx="2"/>
          </p:nvPr>
        </p:nvSpPr>
        <p:spPr>
          <a:xfrm>
            <a:off x="839788" y="2286000"/>
            <a:ext cx="6399212" cy="2667000"/>
          </a:xfrm>
        </p:spPr>
        <p:txBody>
          <a:bodyPr/>
          <a:lstStyle/>
          <a:p>
            <a:pPr eaLnBrk="1" hangingPunct="1"/>
            <a:r>
              <a:rPr lang="en-US" altLang="en-US" sz="2800"/>
              <a:t>To impart evidence-based research oriented medical education</a:t>
            </a:r>
          </a:p>
          <a:p>
            <a:pPr eaLnBrk="1" hangingPunct="1"/>
            <a:r>
              <a:rPr lang="en-US" altLang="en-US" sz="2800"/>
              <a:t>To provide best possible patient care</a:t>
            </a:r>
          </a:p>
          <a:p>
            <a:pPr eaLnBrk="1" hangingPunct="1"/>
            <a:r>
              <a:rPr lang="en-US" altLang="en-US" sz="2800"/>
              <a:t>To inculcate the values of mutual respect and ethical practice of medicine</a:t>
            </a:r>
          </a:p>
          <a:p>
            <a:pPr eaLnBrk="1" hangingPunct="1"/>
            <a:endParaRPr lang="en-US" altLang="en-US" sz="2000"/>
          </a:p>
        </p:txBody>
      </p:sp>
      <p:pic>
        <p:nvPicPr>
          <p:cNvPr id="2253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A34E819-8BBE-36EB-E255-9D38B4BFD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3">
            <a:extLst>
              <a:ext uri="{FF2B5EF4-FFF2-40B4-BE49-F238E27FC236}">
                <a16:creationId xmlns:a16="http://schemas.microsoft.com/office/drawing/2014/main" id="{C0A37B3E-80BA-C6C7-A6CC-881A192EC6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B300CDB-6B1E-CB42-B29C-E05A188D5DFC}"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17A042A-5140-5C5D-FE77-1C65490E91CC}"/>
              </a:ext>
            </a:extLst>
          </p:cNvPr>
          <p:cNvSpPr>
            <a:spLocks noGrp="1" noChangeArrowheads="1"/>
          </p:cNvSpPr>
          <p:nvPr>
            <p:ph type="title"/>
          </p:nvPr>
        </p:nvSpPr>
        <p:spPr/>
        <p:txBody>
          <a:bodyPr/>
          <a:lstStyle/>
          <a:p>
            <a:r>
              <a:rPr lang="en-US" altLang="en-PK">
                <a:latin typeface="Arial Black" panose="020B0604020202020204" pitchFamily="34" charset="0"/>
              </a:rPr>
              <a:t>The Act of Vomiting</a:t>
            </a:r>
            <a:endParaRPr lang="en-US" altLang="en-PK"/>
          </a:p>
        </p:txBody>
      </p:sp>
      <p:sp>
        <p:nvSpPr>
          <p:cNvPr id="3" name="Content Placeholder 2">
            <a:extLst>
              <a:ext uri="{FF2B5EF4-FFF2-40B4-BE49-F238E27FC236}">
                <a16:creationId xmlns:a16="http://schemas.microsoft.com/office/drawing/2014/main" id="{7753DABF-1E64-F352-C2ED-5227B76D261B}"/>
              </a:ext>
            </a:extLst>
          </p:cNvPr>
          <p:cNvSpPr>
            <a:spLocks noGrp="1"/>
          </p:cNvSpPr>
          <p:nvPr>
            <p:ph idx="1"/>
          </p:nvPr>
        </p:nvSpPr>
        <p:spPr>
          <a:xfrm>
            <a:off x="838200" y="1825625"/>
            <a:ext cx="10795000" cy="4667250"/>
          </a:xfrm>
        </p:spPr>
        <p:txBody>
          <a:bodyPr>
            <a:normAutofit lnSpcReduction="10000"/>
          </a:bodyPr>
          <a:lstStyle/>
          <a:p>
            <a:pPr>
              <a:defRPr/>
            </a:pPr>
            <a:r>
              <a:rPr lang="en-US" sz="3600" dirty="0"/>
              <a:t>Vomiting is usually experienced as the finale in a series of three events, which everyone reading this has experienced:</a:t>
            </a:r>
          </a:p>
          <a:p>
            <a:pPr>
              <a:defRPr/>
            </a:pPr>
            <a:r>
              <a:rPr lang="en-US" sz="4800" dirty="0">
                <a:solidFill>
                  <a:srgbClr val="FF0000"/>
                </a:solidFill>
              </a:rPr>
              <a:t>Nausea</a:t>
            </a:r>
            <a:r>
              <a:rPr lang="en-US" sz="3600" dirty="0"/>
              <a:t> is an unpleasant and difficult to describe psychic experience in humans and probably animals. Physiologically, nausea is typically associated with decreased gastric motility and increased tone in the small intestine. Additionally, there is often reverse peristalsis in the proximal small intestine</a:t>
            </a:r>
          </a:p>
        </p:txBody>
      </p:sp>
      <p:sp>
        <p:nvSpPr>
          <p:cNvPr id="4" name="Footer Placeholder 3">
            <a:extLst>
              <a:ext uri="{FF2B5EF4-FFF2-40B4-BE49-F238E27FC236}">
                <a16:creationId xmlns:a16="http://schemas.microsoft.com/office/drawing/2014/main" id="{8503426A-3D28-A054-F263-CA9C5C7F546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2469" name="Slide Number Placeholder 4">
            <a:extLst>
              <a:ext uri="{FF2B5EF4-FFF2-40B4-BE49-F238E27FC236}">
                <a16:creationId xmlns:a16="http://schemas.microsoft.com/office/drawing/2014/main" id="{A8FED06C-2F0B-0CF4-E912-2E764A53BB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0482B6E-8944-754D-9874-57D246C45E33}" type="slidenum">
              <a:rPr lang="en-US" altLang="en-US" smtClean="0">
                <a:solidFill>
                  <a:srgbClr val="898989"/>
                </a:solidFill>
              </a:rPr>
              <a:pPr/>
              <a:t>60</a:t>
            </a:fld>
            <a:endParaRPr lang="en-US" altLang="en-US">
              <a:solidFill>
                <a:srgbClr val="898989"/>
              </a:solidFill>
            </a:endParaRPr>
          </a:p>
        </p:txBody>
      </p:sp>
      <p:pic>
        <p:nvPicPr>
          <p:cNvPr id="6247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3C5F65C-440C-6831-C386-56AD6AA8F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5E76FBAD-23C0-6C45-7EAA-FD8976F46DE0}"/>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F8E64AA1-23DF-581F-DAB7-4D89206E6796}"/>
              </a:ext>
            </a:extLst>
          </p:cNvPr>
          <p:cNvSpPr>
            <a:spLocks noGrp="1" noChangeArrowheads="1"/>
          </p:cNvSpPr>
          <p:nvPr>
            <p:ph type="title"/>
          </p:nvPr>
        </p:nvSpPr>
        <p:spPr/>
        <p:txBody>
          <a:bodyPr/>
          <a:lstStyle/>
          <a:p>
            <a:r>
              <a:rPr lang="en-US" altLang="en-PK"/>
              <a:t>The Act of Vomiting</a:t>
            </a:r>
            <a:br>
              <a:rPr lang="en-US" altLang="en-PK"/>
            </a:br>
            <a:endParaRPr lang="en-US" altLang="en-PK"/>
          </a:p>
        </p:txBody>
      </p:sp>
      <p:sp>
        <p:nvSpPr>
          <p:cNvPr id="3" name="Content Placeholder 2">
            <a:extLst>
              <a:ext uri="{FF2B5EF4-FFF2-40B4-BE49-F238E27FC236}">
                <a16:creationId xmlns:a16="http://schemas.microsoft.com/office/drawing/2014/main" id="{0FED2C5A-F5A0-F10A-B98E-833830B6783E}"/>
              </a:ext>
            </a:extLst>
          </p:cNvPr>
          <p:cNvSpPr>
            <a:spLocks noGrp="1"/>
          </p:cNvSpPr>
          <p:nvPr>
            <p:ph idx="1"/>
          </p:nvPr>
        </p:nvSpPr>
        <p:spPr/>
        <p:txBody>
          <a:bodyPr>
            <a:normAutofit/>
          </a:bodyPr>
          <a:lstStyle/>
          <a:p>
            <a:pPr marL="0" indent="0">
              <a:buFont typeface="Arial" panose="020B0604020202020204" pitchFamily="34" charset="0"/>
              <a:buNone/>
              <a:defRPr/>
            </a:pPr>
            <a:endParaRPr lang="en-US" sz="3600" dirty="0"/>
          </a:p>
          <a:p>
            <a:pPr>
              <a:defRPr/>
            </a:pPr>
            <a:r>
              <a:rPr lang="en-US" sz="4800" dirty="0">
                <a:solidFill>
                  <a:srgbClr val="FF0000"/>
                </a:solidFill>
              </a:rPr>
              <a:t>Retching</a:t>
            </a:r>
            <a:r>
              <a:rPr lang="en-US" sz="3600" dirty="0"/>
              <a:t> ("dry heaves") refers to spasmodic respiratory movements conducted with a closed glottis. While this is occurring, the antrum of the stomach contracts and the fundus and cardia relax. </a:t>
            </a:r>
          </a:p>
        </p:txBody>
      </p:sp>
      <p:sp>
        <p:nvSpPr>
          <p:cNvPr id="4" name="Footer Placeholder 3">
            <a:extLst>
              <a:ext uri="{FF2B5EF4-FFF2-40B4-BE49-F238E27FC236}">
                <a16:creationId xmlns:a16="http://schemas.microsoft.com/office/drawing/2014/main" id="{83EB64C5-5E69-84B3-41EB-DC2FB27E3BB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3493" name="Slide Number Placeholder 4">
            <a:extLst>
              <a:ext uri="{FF2B5EF4-FFF2-40B4-BE49-F238E27FC236}">
                <a16:creationId xmlns:a16="http://schemas.microsoft.com/office/drawing/2014/main" id="{E3C90F9B-1FAB-8755-AA57-80915CAED6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1711F1-FC34-274A-9911-361B0FE64103}" type="slidenum">
              <a:rPr lang="en-US" altLang="en-US" smtClean="0">
                <a:solidFill>
                  <a:srgbClr val="898989"/>
                </a:solidFill>
              </a:rPr>
              <a:pPr/>
              <a:t>61</a:t>
            </a:fld>
            <a:endParaRPr lang="en-US" altLang="en-US">
              <a:solidFill>
                <a:srgbClr val="898989"/>
              </a:solidFill>
            </a:endParaRPr>
          </a:p>
        </p:txBody>
      </p:sp>
      <p:pic>
        <p:nvPicPr>
          <p:cNvPr id="6349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4CAED01A-61DF-CB64-C780-16D3F3765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317EE95A-7514-352D-C79E-024FDA7A88A5}"/>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979B22B0-8977-0BCC-A632-6481456E14F3}"/>
              </a:ext>
            </a:extLst>
          </p:cNvPr>
          <p:cNvSpPr>
            <a:spLocks noGrp="1" noChangeArrowheads="1"/>
          </p:cNvSpPr>
          <p:nvPr>
            <p:ph type="title"/>
          </p:nvPr>
        </p:nvSpPr>
        <p:spPr/>
        <p:txBody>
          <a:bodyPr/>
          <a:lstStyle/>
          <a:p>
            <a:r>
              <a:rPr lang="en-US" altLang="en-PK"/>
              <a:t>The Act of Vomiting</a:t>
            </a:r>
            <a:br>
              <a:rPr lang="en-US" altLang="en-PK"/>
            </a:br>
            <a:endParaRPr lang="en-US" altLang="en-PK"/>
          </a:p>
        </p:txBody>
      </p:sp>
      <p:sp>
        <p:nvSpPr>
          <p:cNvPr id="3" name="Content Placeholder 2">
            <a:extLst>
              <a:ext uri="{FF2B5EF4-FFF2-40B4-BE49-F238E27FC236}">
                <a16:creationId xmlns:a16="http://schemas.microsoft.com/office/drawing/2014/main" id="{A1039E0C-D21F-68F3-5F47-D01933119A38}"/>
              </a:ext>
            </a:extLst>
          </p:cNvPr>
          <p:cNvSpPr>
            <a:spLocks noGrp="1"/>
          </p:cNvSpPr>
          <p:nvPr>
            <p:ph idx="1"/>
          </p:nvPr>
        </p:nvSpPr>
        <p:spPr>
          <a:xfrm>
            <a:off x="838200" y="1541463"/>
            <a:ext cx="10515600" cy="4951412"/>
          </a:xfrm>
        </p:spPr>
        <p:txBody>
          <a:bodyPr>
            <a:normAutofit lnSpcReduction="10000"/>
          </a:bodyPr>
          <a:lstStyle/>
          <a:p>
            <a:pPr>
              <a:defRPr/>
            </a:pPr>
            <a:r>
              <a:rPr lang="en-US" sz="4800" dirty="0">
                <a:solidFill>
                  <a:srgbClr val="FF0000"/>
                </a:solidFill>
              </a:rPr>
              <a:t>Emesis or vomiting </a:t>
            </a:r>
            <a:r>
              <a:rPr lang="en-US" sz="3600" dirty="0"/>
              <a:t>is when gastric and often small intestinal contents are propelled up to and out of the mouth. It results from a highly coordinated series of events that could be described as the following series of steps (don't practice these in public):</a:t>
            </a:r>
          </a:p>
          <a:p>
            <a:pPr>
              <a:defRPr/>
            </a:pPr>
            <a:r>
              <a:rPr lang="en-US" sz="3600" dirty="0"/>
              <a:t>A deep breath is taken, the glottis is closed and the larynx is raised to open the upper esophageal sphincter. Also, the soft palate is elevated to close off the posterior nares.</a:t>
            </a:r>
          </a:p>
        </p:txBody>
      </p:sp>
      <p:sp>
        <p:nvSpPr>
          <p:cNvPr id="4" name="Footer Placeholder 3">
            <a:extLst>
              <a:ext uri="{FF2B5EF4-FFF2-40B4-BE49-F238E27FC236}">
                <a16:creationId xmlns:a16="http://schemas.microsoft.com/office/drawing/2014/main" id="{BF48BD6D-CA87-AF8A-F1F8-D1CE2637E776}"/>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4517" name="Slide Number Placeholder 4">
            <a:extLst>
              <a:ext uri="{FF2B5EF4-FFF2-40B4-BE49-F238E27FC236}">
                <a16:creationId xmlns:a16="http://schemas.microsoft.com/office/drawing/2014/main" id="{78533973-C7C0-A66F-299D-55AD961ED7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2AD771-62BE-DF4D-9EFF-66D0C07F4697}" type="slidenum">
              <a:rPr lang="en-US" altLang="en-US" smtClean="0">
                <a:solidFill>
                  <a:srgbClr val="898989"/>
                </a:solidFill>
              </a:rPr>
              <a:pPr/>
              <a:t>62</a:t>
            </a:fld>
            <a:endParaRPr lang="en-US" altLang="en-US">
              <a:solidFill>
                <a:srgbClr val="898989"/>
              </a:solidFill>
            </a:endParaRPr>
          </a:p>
        </p:txBody>
      </p:sp>
      <p:pic>
        <p:nvPicPr>
          <p:cNvPr id="6451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590EA19-4DA7-AC8E-1E71-C91D73AEF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3EB81B9C-E349-862E-62D3-8988AB345BAC}"/>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6283CBC-FD1D-F042-480A-5A4BD9CDE2C3}"/>
              </a:ext>
            </a:extLst>
          </p:cNvPr>
          <p:cNvSpPr>
            <a:spLocks noGrp="1" noChangeArrowheads="1"/>
          </p:cNvSpPr>
          <p:nvPr>
            <p:ph type="title"/>
          </p:nvPr>
        </p:nvSpPr>
        <p:spPr/>
        <p:txBody>
          <a:bodyPr/>
          <a:lstStyle/>
          <a:p>
            <a:r>
              <a:rPr lang="en-US" altLang="en-PK">
                <a:latin typeface="Arial Black" panose="020B0604020202020204" pitchFamily="34" charset="0"/>
              </a:rPr>
              <a:t>The vomiting center of the brain</a:t>
            </a:r>
            <a:br>
              <a:rPr lang="en-US" altLang="en-PK"/>
            </a:br>
            <a:endParaRPr lang="en-US" altLang="en-PK"/>
          </a:p>
        </p:txBody>
      </p:sp>
      <p:sp>
        <p:nvSpPr>
          <p:cNvPr id="65539" name="Content Placeholder 2">
            <a:extLst>
              <a:ext uri="{FF2B5EF4-FFF2-40B4-BE49-F238E27FC236}">
                <a16:creationId xmlns:a16="http://schemas.microsoft.com/office/drawing/2014/main" id="{7DD986D6-42A0-CC93-ADB8-D93F09013B88}"/>
              </a:ext>
            </a:extLst>
          </p:cNvPr>
          <p:cNvSpPr>
            <a:spLocks noGrp="1" noChangeArrowheads="1"/>
          </p:cNvSpPr>
          <p:nvPr>
            <p:ph idx="1"/>
          </p:nvPr>
        </p:nvSpPr>
        <p:spPr/>
        <p:txBody>
          <a:bodyPr/>
          <a:lstStyle/>
          <a:p>
            <a:r>
              <a:rPr lang="en-US" altLang="en-PK" sz="3600"/>
              <a:t>Medulla has vomiting centers, both vagal and parasympathetic nerves are involved </a:t>
            </a:r>
          </a:p>
          <a:p>
            <a:r>
              <a:rPr lang="en-US" altLang="en-PK" sz="3600"/>
              <a:t>The floor of the fourth ventricle contains an area called the </a:t>
            </a:r>
            <a:r>
              <a:rPr lang="en-US" altLang="en-PK" sz="3600" b="1">
                <a:solidFill>
                  <a:srgbClr val="FF0000"/>
                </a:solidFill>
              </a:rPr>
              <a:t>chemoreceptor trigger zone (CTZ). </a:t>
            </a:r>
            <a:r>
              <a:rPr lang="en-US" altLang="en-PK" sz="3600"/>
              <a:t>It is also called the area postrena. When the CTZ is stimulated, vomiting may occur.</a:t>
            </a:r>
          </a:p>
        </p:txBody>
      </p:sp>
      <p:sp>
        <p:nvSpPr>
          <p:cNvPr id="4" name="Footer Placeholder 3">
            <a:extLst>
              <a:ext uri="{FF2B5EF4-FFF2-40B4-BE49-F238E27FC236}">
                <a16:creationId xmlns:a16="http://schemas.microsoft.com/office/drawing/2014/main" id="{923BCB44-1A4E-0258-8DF8-32413894D4E5}"/>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5541" name="Slide Number Placeholder 4">
            <a:extLst>
              <a:ext uri="{FF2B5EF4-FFF2-40B4-BE49-F238E27FC236}">
                <a16:creationId xmlns:a16="http://schemas.microsoft.com/office/drawing/2014/main" id="{B1D5B2C8-CB2B-C39F-02D1-529FFF651A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8A5745-6164-9746-98BD-B6C599324FF9}" type="slidenum">
              <a:rPr lang="en-US" altLang="en-US" smtClean="0">
                <a:solidFill>
                  <a:srgbClr val="898989"/>
                </a:solidFill>
              </a:rPr>
              <a:pPr/>
              <a:t>63</a:t>
            </a:fld>
            <a:endParaRPr lang="en-US" altLang="en-US">
              <a:solidFill>
                <a:srgbClr val="898989"/>
              </a:solidFill>
            </a:endParaRPr>
          </a:p>
        </p:txBody>
      </p:sp>
      <p:pic>
        <p:nvPicPr>
          <p:cNvPr id="655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D5F6440-C2CF-26B8-6520-04F4DCE4B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B023A79F-5109-860E-2F8D-CDE53618EAD5}"/>
              </a:ext>
            </a:extLst>
          </p:cNvPr>
          <p:cNvSpPr/>
          <p:nvPr/>
        </p:nvSpPr>
        <p:spPr>
          <a:xfrm>
            <a:off x="9721850" y="1074738"/>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C1F7F77-E279-80B0-B87E-1156DF74DDCB}"/>
              </a:ext>
            </a:extLst>
          </p:cNvPr>
          <p:cNvSpPr>
            <a:spLocks noGrp="1" noChangeArrowheads="1"/>
          </p:cNvSpPr>
          <p:nvPr>
            <p:ph type="title"/>
          </p:nvPr>
        </p:nvSpPr>
        <p:spPr>
          <a:xfrm>
            <a:off x="838200" y="144463"/>
            <a:ext cx="10515600" cy="990600"/>
          </a:xfrm>
        </p:spPr>
        <p:txBody>
          <a:bodyPr/>
          <a:lstStyle/>
          <a:p>
            <a:r>
              <a:rPr lang="en-US" altLang="en-PK" sz="4000">
                <a:latin typeface="Arial Black" panose="020B0604020202020204" pitchFamily="34" charset="0"/>
              </a:rPr>
              <a:t>The vomiting center of the brain</a:t>
            </a:r>
            <a:endParaRPr lang="en-US" altLang="en-PK"/>
          </a:p>
        </p:txBody>
      </p:sp>
      <p:sp>
        <p:nvSpPr>
          <p:cNvPr id="3" name="Content Placeholder 2">
            <a:extLst>
              <a:ext uri="{FF2B5EF4-FFF2-40B4-BE49-F238E27FC236}">
                <a16:creationId xmlns:a16="http://schemas.microsoft.com/office/drawing/2014/main" id="{01975EE8-8BA4-6E0A-9307-E55ADE2922C8}"/>
              </a:ext>
            </a:extLst>
          </p:cNvPr>
          <p:cNvSpPr>
            <a:spLocks noGrp="1"/>
          </p:cNvSpPr>
          <p:nvPr>
            <p:ph idx="1"/>
          </p:nvPr>
        </p:nvSpPr>
        <p:spPr>
          <a:xfrm>
            <a:off x="838200" y="947738"/>
            <a:ext cx="10693400" cy="5910262"/>
          </a:xfrm>
        </p:spPr>
        <p:txBody>
          <a:bodyPr>
            <a:normAutofit fontScale="92500" lnSpcReduction="10000"/>
          </a:bodyPr>
          <a:lstStyle/>
          <a:p>
            <a:pPr>
              <a:defRPr/>
            </a:pPr>
            <a:r>
              <a:rPr lang="en-US" sz="3200" dirty="0"/>
              <a:t>The CTZ contains receptors for dopamine, serotonin, opioids, acetylcholine and the neurotransmitter substance P. When stimulated, each of these receptors gives rise to pathways leading to vomiting and nausea. Present in high concentrations in the vomiting center, Substance P seems to be involved in the final common pathways that give rise to vomiting.</a:t>
            </a:r>
          </a:p>
          <a:p>
            <a:pPr>
              <a:defRPr/>
            </a:pPr>
            <a:endParaRPr lang="en-US" sz="3200" dirty="0"/>
          </a:p>
          <a:p>
            <a:pPr>
              <a:defRPr/>
            </a:pPr>
            <a:r>
              <a:rPr lang="en-US" sz="3200" dirty="0"/>
              <a:t>The CTZ lies outside the blood-brain barrier (BBB). Normally, the BBB controls substances that affect the brain. Medications and chemicals in the blood have selective access to the brain when protected by the BBB. As the CTZ, however, lies outside the BBB, drugs and medications are capable of stimulating this area to trigger vomiting. Medications that control or are used to treat vomiting may inhibit this area to prevent vomiting.</a:t>
            </a:r>
          </a:p>
        </p:txBody>
      </p:sp>
      <p:sp>
        <p:nvSpPr>
          <p:cNvPr id="4" name="Footer Placeholder 3">
            <a:extLst>
              <a:ext uri="{FF2B5EF4-FFF2-40B4-BE49-F238E27FC236}">
                <a16:creationId xmlns:a16="http://schemas.microsoft.com/office/drawing/2014/main" id="{18D586E8-BA84-97F9-9063-6A21EBCA882B}"/>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6565" name="Slide Number Placeholder 4">
            <a:extLst>
              <a:ext uri="{FF2B5EF4-FFF2-40B4-BE49-F238E27FC236}">
                <a16:creationId xmlns:a16="http://schemas.microsoft.com/office/drawing/2014/main" id="{6EAA2F06-33EF-290C-E0E9-5C17241C20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F854FB-3028-F24F-912D-810F6BEE856C}" type="slidenum">
              <a:rPr lang="en-US" altLang="en-US" smtClean="0">
                <a:solidFill>
                  <a:srgbClr val="898989"/>
                </a:solidFill>
              </a:rPr>
              <a:pPr/>
              <a:t>64</a:t>
            </a:fld>
            <a:endParaRPr lang="en-US" altLang="en-US">
              <a:solidFill>
                <a:srgbClr val="898989"/>
              </a:solidFill>
            </a:endParaRPr>
          </a:p>
        </p:txBody>
      </p:sp>
      <p:pic>
        <p:nvPicPr>
          <p:cNvPr id="6656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A170199-E39F-410A-1887-C318DE31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D788314-757B-DB39-B653-28052277B65A}"/>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8D63C7E-8D92-96E5-5CC7-0A75324C4D0C}"/>
              </a:ext>
            </a:extLst>
          </p:cNvPr>
          <p:cNvSpPr>
            <a:spLocks noGrp="1" noChangeArrowheads="1"/>
          </p:cNvSpPr>
          <p:nvPr>
            <p:ph type="title"/>
          </p:nvPr>
        </p:nvSpPr>
        <p:spPr/>
        <p:txBody>
          <a:bodyPr/>
          <a:lstStyle/>
          <a:p>
            <a:r>
              <a:rPr lang="en-US" altLang="en-PK">
                <a:latin typeface="Arial Black" panose="020B0604020202020204" pitchFamily="34" charset="0"/>
              </a:rPr>
              <a:t>The process of vomiting</a:t>
            </a:r>
          </a:p>
        </p:txBody>
      </p:sp>
      <p:sp>
        <p:nvSpPr>
          <p:cNvPr id="67587" name="Content Placeholder 2">
            <a:extLst>
              <a:ext uri="{FF2B5EF4-FFF2-40B4-BE49-F238E27FC236}">
                <a16:creationId xmlns:a16="http://schemas.microsoft.com/office/drawing/2014/main" id="{B0AB010F-E02B-8BBE-790F-96032A35674D}"/>
              </a:ext>
            </a:extLst>
          </p:cNvPr>
          <p:cNvSpPr>
            <a:spLocks noGrp="1" noChangeArrowheads="1"/>
          </p:cNvSpPr>
          <p:nvPr>
            <p:ph idx="1"/>
          </p:nvPr>
        </p:nvSpPr>
        <p:spPr/>
        <p:txBody>
          <a:bodyPr/>
          <a:lstStyle/>
          <a:p>
            <a:r>
              <a:rPr lang="en-US" altLang="en-PK" sz="3600"/>
              <a:t>Stimulation of the CTZ leading to activation of the motor, parasympathetic and sympathetic nervous system</a:t>
            </a:r>
          </a:p>
          <a:p>
            <a:r>
              <a:rPr lang="en-US" altLang="en-PK" sz="3600"/>
              <a:t>Stimulation of the parasympathetic nervous system leading to increased salivation</a:t>
            </a:r>
          </a:p>
          <a:p>
            <a:r>
              <a:rPr lang="en-US" altLang="en-PK" sz="3600"/>
              <a:t>Deep breathing preceding the actual vomiting to protect the lungs from aspiration</a:t>
            </a:r>
          </a:p>
        </p:txBody>
      </p:sp>
      <p:sp>
        <p:nvSpPr>
          <p:cNvPr id="4" name="Footer Placeholder 3">
            <a:extLst>
              <a:ext uri="{FF2B5EF4-FFF2-40B4-BE49-F238E27FC236}">
                <a16:creationId xmlns:a16="http://schemas.microsoft.com/office/drawing/2014/main" id="{D177C67E-1E77-DCAA-AF4B-7FAE4627035C}"/>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7589" name="Slide Number Placeholder 4">
            <a:extLst>
              <a:ext uri="{FF2B5EF4-FFF2-40B4-BE49-F238E27FC236}">
                <a16:creationId xmlns:a16="http://schemas.microsoft.com/office/drawing/2014/main" id="{9E78BFF0-7CCC-E1FA-4ADD-F8D4DB3B8F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EB1EBA6-78B6-9E4E-BB7B-FCD8D9B49B9A}" type="slidenum">
              <a:rPr lang="en-US" altLang="en-US" smtClean="0">
                <a:solidFill>
                  <a:srgbClr val="898989"/>
                </a:solidFill>
              </a:rPr>
              <a:pPr/>
              <a:t>65</a:t>
            </a:fld>
            <a:endParaRPr lang="en-US" altLang="en-US">
              <a:solidFill>
                <a:srgbClr val="898989"/>
              </a:solidFill>
            </a:endParaRPr>
          </a:p>
        </p:txBody>
      </p:sp>
      <p:pic>
        <p:nvPicPr>
          <p:cNvPr id="6759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C2D92030-0F51-94BA-6246-002376F2D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6F93206-C4CC-5FEB-DFCC-F51826191FEE}"/>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55E5CBB-FD41-1061-7ACF-B6EA869642DD}"/>
              </a:ext>
            </a:extLst>
          </p:cNvPr>
          <p:cNvSpPr>
            <a:spLocks noGrp="1" noChangeArrowheads="1"/>
          </p:cNvSpPr>
          <p:nvPr>
            <p:ph type="title"/>
          </p:nvPr>
        </p:nvSpPr>
        <p:spPr/>
        <p:txBody>
          <a:bodyPr/>
          <a:lstStyle/>
          <a:p>
            <a:r>
              <a:rPr lang="en-US" altLang="en-PK" sz="4000">
                <a:latin typeface="Arial Black" panose="020B0604020202020204" pitchFamily="34" charset="0"/>
              </a:rPr>
              <a:t>The process of vomiting</a:t>
            </a:r>
          </a:p>
        </p:txBody>
      </p:sp>
      <p:sp>
        <p:nvSpPr>
          <p:cNvPr id="68611" name="Content Placeholder 2">
            <a:extLst>
              <a:ext uri="{FF2B5EF4-FFF2-40B4-BE49-F238E27FC236}">
                <a16:creationId xmlns:a16="http://schemas.microsoft.com/office/drawing/2014/main" id="{39634AC4-97DB-8ED0-9458-A61D6DC74C65}"/>
              </a:ext>
            </a:extLst>
          </p:cNvPr>
          <p:cNvSpPr>
            <a:spLocks noGrp="1" noChangeArrowheads="1"/>
          </p:cNvSpPr>
          <p:nvPr>
            <p:ph idx="1"/>
          </p:nvPr>
        </p:nvSpPr>
        <p:spPr>
          <a:xfrm>
            <a:off x="838200" y="1287463"/>
            <a:ext cx="10812463" cy="5468937"/>
          </a:xfrm>
        </p:spPr>
        <p:txBody>
          <a:bodyPr/>
          <a:lstStyle/>
          <a:p>
            <a:r>
              <a:rPr lang="en-US" altLang="en-PK" sz="3600"/>
              <a:t>Heaving or retching before the actual vomiting</a:t>
            </a:r>
          </a:p>
          <a:p>
            <a:r>
              <a:rPr lang="en-US" altLang="en-PK" sz="3600"/>
              <a:t>Relaxation of the pyloric sphincter that guards the lower end of the stomach to bring up content from the gut</a:t>
            </a:r>
          </a:p>
          <a:p>
            <a:r>
              <a:rPr lang="en-US" altLang="en-PK" sz="3600"/>
              <a:t>The pressure within the abdomen rises and the pressure within the chest or thorax is lowered. The abdominal muscles contract to expel the contents of the stomach</a:t>
            </a:r>
          </a:p>
          <a:p>
            <a:r>
              <a:rPr lang="en-US" altLang="en-PK" sz="3600"/>
              <a:t>Activation of the sympathetic nervous system leads to sweating, palpitation and rapid heart rate</a:t>
            </a:r>
          </a:p>
        </p:txBody>
      </p:sp>
      <p:sp>
        <p:nvSpPr>
          <p:cNvPr id="4" name="Footer Placeholder 3">
            <a:extLst>
              <a:ext uri="{FF2B5EF4-FFF2-40B4-BE49-F238E27FC236}">
                <a16:creationId xmlns:a16="http://schemas.microsoft.com/office/drawing/2014/main" id="{A2734507-B9E0-5EA0-A129-E6D14ECFF477}"/>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8613" name="Slide Number Placeholder 4">
            <a:extLst>
              <a:ext uri="{FF2B5EF4-FFF2-40B4-BE49-F238E27FC236}">
                <a16:creationId xmlns:a16="http://schemas.microsoft.com/office/drawing/2014/main" id="{75B6BCFE-82F9-4C62-9C18-E8BA6C1DD3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798113-4731-0440-8C16-4B0D147D1F0C}" type="slidenum">
              <a:rPr lang="en-US" altLang="en-US" smtClean="0">
                <a:solidFill>
                  <a:srgbClr val="898989"/>
                </a:solidFill>
              </a:rPr>
              <a:pPr/>
              <a:t>66</a:t>
            </a:fld>
            <a:endParaRPr lang="en-US" altLang="en-US">
              <a:solidFill>
                <a:srgbClr val="898989"/>
              </a:solidFill>
            </a:endParaRPr>
          </a:p>
        </p:txBody>
      </p:sp>
      <p:pic>
        <p:nvPicPr>
          <p:cNvPr id="68614"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2331D8D-4CB9-9105-CD89-095158D4B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AC588FA-34FE-2656-3D37-3CD40366EF8D}"/>
              </a:ext>
            </a:extLst>
          </p:cNvPr>
          <p:cNvSpPr/>
          <p:nvPr/>
        </p:nvSpPr>
        <p:spPr>
          <a:xfrm>
            <a:off x="9753600" y="68263"/>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r>
              <a:rPr lang="en-US" sz="2000" b="1" dirty="0"/>
              <a:t>Core concept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a:extLst>
              <a:ext uri="{FF2B5EF4-FFF2-40B4-BE49-F238E27FC236}">
                <a16:creationId xmlns:a16="http://schemas.microsoft.com/office/drawing/2014/main" id="{BEBAA349-1E36-D913-634A-C8BB46A43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282575"/>
            <a:ext cx="989012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A009E7D-01C3-6A72-282E-C9790ABE8673}"/>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69636" name="Slide Number Placeholder 2">
            <a:extLst>
              <a:ext uri="{FF2B5EF4-FFF2-40B4-BE49-F238E27FC236}">
                <a16:creationId xmlns:a16="http://schemas.microsoft.com/office/drawing/2014/main" id="{2D69D052-5021-E35A-18BA-9D42DAC6C51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71E9B0-AC6C-ED49-8A28-9A35F5113A3E}" type="slidenum">
              <a:rPr lang="en-US" altLang="en-US" smtClean="0">
                <a:solidFill>
                  <a:srgbClr val="898989"/>
                </a:solidFill>
              </a:rPr>
              <a:pPr/>
              <a:t>67</a:t>
            </a:fld>
            <a:endParaRPr lang="en-US" altLang="en-US">
              <a:solidFill>
                <a:srgbClr val="898989"/>
              </a:solidFill>
            </a:endParaRPr>
          </a:p>
        </p:txBody>
      </p:sp>
      <p:pic>
        <p:nvPicPr>
          <p:cNvPr id="6963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FA15086-9AC5-B7B5-25FC-AE0FDB633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27283D9-9C3D-46EB-9DCB-B4C82B352DA7}"/>
              </a:ext>
            </a:extLst>
          </p:cNvPr>
          <p:cNvSpPr>
            <a:spLocks noGrp="1" noChangeArrowheads="1"/>
          </p:cNvSpPr>
          <p:nvPr>
            <p:ph type="title"/>
          </p:nvPr>
        </p:nvSpPr>
        <p:spPr>
          <a:xfrm>
            <a:off x="838200" y="230188"/>
            <a:ext cx="10515600" cy="1325562"/>
          </a:xfrm>
        </p:spPr>
        <p:txBody>
          <a:bodyPr/>
          <a:lstStyle/>
          <a:p>
            <a:r>
              <a:rPr lang="en-US" altLang="en-PK">
                <a:latin typeface="Arial Black" panose="020B0604020202020204" pitchFamily="34" charset="0"/>
              </a:rPr>
              <a:t>Control of vomiting</a:t>
            </a:r>
          </a:p>
        </p:txBody>
      </p:sp>
      <p:pic>
        <p:nvPicPr>
          <p:cNvPr id="70659" name="Content Placeholder 3">
            <a:extLst>
              <a:ext uri="{FF2B5EF4-FFF2-40B4-BE49-F238E27FC236}">
                <a16:creationId xmlns:a16="http://schemas.microsoft.com/office/drawing/2014/main" id="{6D5D0B54-F832-46A2-8F58-A4F8150E0C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0013" y="1270000"/>
            <a:ext cx="9671050" cy="5522913"/>
          </a:xfrm>
        </p:spPr>
      </p:pic>
      <p:sp>
        <p:nvSpPr>
          <p:cNvPr id="3" name="Footer Placeholder 2">
            <a:extLst>
              <a:ext uri="{FF2B5EF4-FFF2-40B4-BE49-F238E27FC236}">
                <a16:creationId xmlns:a16="http://schemas.microsoft.com/office/drawing/2014/main" id="{04552DDD-3479-555A-632D-7F72B31C5D65}"/>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70661" name="Slide Number Placeholder 4">
            <a:extLst>
              <a:ext uri="{FF2B5EF4-FFF2-40B4-BE49-F238E27FC236}">
                <a16:creationId xmlns:a16="http://schemas.microsoft.com/office/drawing/2014/main" id="{BB545129-8219-66F1-24DD-3F2DFB91F1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543E78-79BA-F241-A92B-0AF20702A183}" type="slidenum">
              <a:rPr lang="en-US" altLang="en-US" smtClean="0">
                <a:solidFill>
                  <a:srgbClr val="898989"/>
                </a:solidFill>
              </a:rPr>
              <a:pPr/>
              <a:t>68</a:t>
            </a:fld>
            <a:endParaRPr lang="en-US" altLang="en-US">
              <a:solidFill>
                <a:srgbClr val="898989"/>
              </a:solidFill>
            </a:endParaRPr>
          </a:p>
        </p:txBody>
      </p:sp>
      <p:pic>
        <p:nvPicPr>
          <p:cNvPr id="7066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ACE4A4E1-8B0C-3C29-E42F-2C13E4E98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a:extLst>
              <a:ext uri="{FF2B5EF4-FFF2-40B4-BE49-F238E27FC236}">
                <a16:creationId xmlns:a16="http://schemas.microsoft.com/office/drawing/2014/main" id="{E5D93E1B-CB3B-E703-4144-4DEA5F151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0"/>
            <a:ext cx="809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2FA29B0F-B444-A1AA-A683-E17469E63BFB}"/>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
        <p:nvSpPr>
          <p:cNvPr id="71684" name="Slide Number Placeholder 3">
            <a:extLst>
              <a:ext uri="{FF2B5EF4-FFF2-40B4-BE49-F238E27FC236}">
                <a16:creationId xmlns:a16="http://schemas.microsoft.com/office/drawing/2014/main" id="{0A01F4DE-9699-EB61-076D-A6D8522289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651703-DEA0-DE42-8746-57DFC8E36E8B}" type="slidenum">
              <a:rPr lang="en-US" altLang="en-US" smtClean="0">
                <a:solidFill>
                  <a:srgbClr val="898989"/>
                </a:solidFill>
              </a:rPr>
              <a:pPr/>
              <a:t>69</a:t>
            </a:fld>
            <a:endParaRPr lang="en-US" altLang="en-US">
              <a:solidFill>
                <a:srgbClr val="898989"/>
              </a:solidFill>
            </a:endParaRPr>
          </a:p>
        </p:txBody>
      </p:sp>
      <p:pic>
        <p:nvPicPr>
          <p:cNvPr id="7168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13BAA2F7-3430-E071-AA77-5CE947139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C6C6ECBF-5DF7-9818-4823-FB31DCBA4067}"/>
              </a:ext>
            </a:extLst>
          </p:cNvPr>
          <p:cNvSpPr>
            <a:spLocks noGrp="1" noChangeArrowheads="1"/>
          </p:cNvSpPr>
          <p:nvPr>
            <p:ph type="title" idx="4294967295"/>
          </p:nvPr>
        </p:nvSpPr>
        <p:spPr>
          <a:xfrm>
            <a:off x="762000" y="381000"/>
            <a:ext cx="10515600" cy="1325563"/>
          </a:xfrm>
          <a:solidFill>
            <a:srgbClr val="7030A0"/>
          </a:solidFill>
        </p:spPr>
        <p:txBody>
          <a:bodyPr/>
          <a:lstStyle/>
          <a:p>
            <a:r>
              <a:rPr lang="en-US" altLang="en-US" sz="4000" b="1">
                <a:solidFill>
                  <a:schemeClr val="bg1"/>
                </a:solidFill>
              </a:rPr>
              <a:t>BLOOM'S TAXONOMY : DOMAINS OF LEARNING</a:t>
            </a:r>
          </a:p>
        </p:txBody>
      </p:sp>
      <p:graphicFrame>
        <p:nvGraphicFramePr>
          <p:cNvPr id="3" name="Table 3">
            <a:extLst>
              <a:ext uri="{FF2B5EF4-FFF2-40B4-BE49-F238E27FC236}">
                <a16:creationId xmlns:a16="http://schemas.microsoft.com/office/drawing/2014/main" id="{58AE617E-14B7-4037-0779-DEDEEAC30EB8}"/>
              </a:ext>
            </a:extLst>
          </p:cNvPr>
          <p:cNvGraphicFramePr>
            <a:graphicFrameLocks noGrp="1"/>
          </p:cNvGraphicFramePr>
          <p:nvPr/>
        </p:nvGraphicFramePr>
        <p:xfrm>
          <a:off x="838200" y="1828800"/>
          <a:ext cx="10439400" cy="4572001"/>
        </p:xfrm>
        <a:graphic>
          <a:graphicData uri="http://schemas.openxmlformats.org/drawingml/2006/table">
            <a:tbl>
              <a:tblPr firstRow="1" bandRow="1">
                <a:tableStyleId>{5C22544A-7EE6-4342-B048-85BDC9FD1C3A}</a:tableStyleId>
              </a:tblPr>
              <a:tblGrid>
                <a:gridCol w="743562">
                  <a:extLst>
                    <a:ext uri="{9D8B030D-6E8A-4147-A177-3AD203B41FA5}">
                      <a16:colId xmlns:a16="http://schemas.microsoft.com/office/drawing/2014/main" val="20000"/>
                    </a:ext>
                  </a:extLst>
                </a:gridCol>
                <a:gridCol w="2135331">
                  <a:extLst>
                    <a:ext uri="{9D8B030D-6E8A-4147-A177-3AD203B41FA5}">
                      <a16:colId xmlns:a16="http://schemas.microsoft.com/office/drawing/2014/main" val="20001"/>
                    </a:ext>
                  </a:extLst>
                </a:gridCol>
                <a:gridCol w="1570097">
                  <a:extLst>
                    <a:ext uri="{9D8B030D-6E8A-4147-A177-3AD203B41FA5}">
                      <a16:colId xmlns:a16="http://schemas.microsoft.com/office/drawing/2014/main" val="20002"/>
                    </a:ext>
                  </a:extLst>
                </a:gridCol>
                <a:gridCol w="1491593">
                  <a:extLst>
                    <a:ext uri="{9D8B030D-6E8A-4147-A177-3AD203B41FA5}">
                      <a16:colId xmlns:a16="http://schemas.microsoft.com/office/drawing/2014/main" val="20003"/>
                    </a:ext>
                  </a:extLst>
                </a:gridCol>
                <a:gridCol w="4498817">
                  <a:extLst>
                    <a:ext uri="{9D8B030D-6E8A-4147-A177-3AD203B41FA5}">
                      <a16:colId xmlns:a16="http://schemas.microsoft.com/office/drawing/2014/main" val="20004"/>
                    </a:ext>
                  </a:extLst>
                </a:gridCol>
              </a:tblGrid>
              <a:tr h="757131">
                <a:tc>
                  <a:txBody>
                    <a:bodyPr/>
                    <a:lstStyle/>
                    <a:p>
                      <a:r>
                        <a:rPr lang="en-US" sz="1400" dirty="0"/>
                        <a:t>Sr. #</a:t>
                      </a:r>
                    </a:p>
                  </a:txBody>
                  <a:tcPr marL="68575" marR="68575" marT="34293" marB="34293"/>
                </a:tc>
                <a:tc>
                  <a:txBody>
                    <a:bodyPr/>
                    <a:lstStyle/>
                    <a:p>
                      <a:r>
                        <a:rPr lang="en-US" sz="1400" dirty="0"/>
                        <a:t>Domain of learning</a:t>
                      </a:r>
                    </a:p>
                  </a:txBody>
                  <a:tcPr marL="68575" marR="68575" marT="34293" marB="34293"/>
                </a:tc>
                <a:tc>
                  <a:txBody>
                    <a:bodyPr/>
                    <a:lstStyle/>
                    <a:p>
                      <a:r>
                        <a:rPr lang="en-US" sz="1400" dirty="0"/>
                        <a:t>Abbreviation</a:t>
                      </a:r>
                    </a:p>
                  </a:txBody>
                  <a:tcPr marL="68575" marR="68575" marT="34293" marB="34293"/>
                </a:tc>
                <a:tc>
                  <a:txBody>
                    <a:bodyPr/>
                    <a:lstStyle/>
                    <a:p>
                      <a:r>
                        <a:rPr lang="en-US" sz="1400" dirty="0"/>
                        <a:t>Levels of the domain</a:t>
                      </a:r>
                    </a:p>
                  </a:txBody>
                  <a:tcPr marL="68575" marR="68575" marT="34293" marB="34293"/>
                </a:tc>
                <a:tc>
                  <a:txBody>
                    <a:bodyPr/>
                    <a:lstStyle/>
                    <a:p>
                      <a:r>
                        <a:rPr lang="en-US" sz="1400" dirty="0"/>
                        <a:t>Meaning</a:t>
                      </a:r>
                    </a:p>
                  </a:txBody>
                  <a:tcPr marL="68575" marR="68575" marT="34293" marB="34293"/>
                </a:tc>
                <a:extLst>
                  <a:ext uri="{0D108BD9-81ED-4DB2-BD59-A6C34878D82A}">
                    <a16:rowId xmlns:a16="http://schemas.microsoft.com/office/drawing/2014/main" val="10000"/>
                  </a:ext>
                </a:extLst>
              </a:tr>
              <a:tr h="362854">
                <a:tc>
                  <a:txBody>
                    <a:bodyPr/>
                    <a:lstStyle/>
                    <a:p>
                      <a:r>
                        <a:rPr lang="en-US" sz="1400" dirty="0"/>
                        <a:t>1</a:t>
                      </a:r>
                    </a:p>
                  </a:txBody>
                  <a:tcPr marL="68575" marR="68575" marT="34293" marB="34293">
                    <a:solidFill>
                      <a:srgbClr val="FFC000"/>
                    </a:solidFill>
                  </a:tcPr>
                </a:tc>
                <a:tc rowSpan="3">
                  <a:txBody>
                    <a:bodyPr/>
                    <a:lstStyle/>
                    <a:p>
                      <a:r>
                        <a:rPr lang="en-US" sz="1400" dirty="0"/>
                        <a:t>cognition</a:t>
                      </a:r>
                    </a:p>
                  </a:txBody>
                  <a:tcPr marL="68575" marR="68575" marT="34293" marB="34293">
                    <a:solidFill>
                      <a:srgbClr val="FFC000"/>
                    </a:solidFill>
                  </a:tcPr>
                </a:tc>
                <a:tc rowSpan="3">
                  <a:txBody>
                    <a:bodyPr/>
                    <a:lstStyle/>
                    <a:p>
                      <a:r>
                        <a:rPr lang="en-US" sz="1400" dirty="0"/>
                        <a:t>C</a:t>
                      </a:r>
                    </a:p>
                  </a:txBody>
                  <a:tcPr marL="68575" marR="68575" marT="34293" marB="34293">
                    <a:solidFill>
                      <a:srgbClr val="FFC000"/>
                    </a:solidFill>
                  </a:tcPr>
                </a:tc>
                <a:tc>
                  <a:txBody>
                    <a:bodyPr/>
                    <a:lstStyle/>
                    <a:p>
                      <a:r>
                        <a:rPr lang="en-US" sz="1400" dirty="0"/>
                        <a:t>C1</a:t>
                      </a:r>
                    </a:p>
                  </a:txBody>
                  <a:tcPr marL="68575" marR="68575" marT="34293" marB="34293">
                    <a:solidFill>
                      <a:srgbClr val="FFC000"/>
                    </a:solidFill>
                  </a:tcPr>
                </a:tc>
                <a:tc>
                  <a:txBody>
                    <a:bodyPr/>
                    <a:lstStyle/>
                    <a:p>
                      <a:r>
                        <a:rPr lang="en-US" sz="1400" dirty="0"/>
                        <a:t>Recall / Remembering</a:t>
                      </a:r>
                    </a:p>
                  </a:txBody>
                  <a:tcPr marL="68575" marR="68575" marT="34293" marB="34293">
                    <a:solidFill>
                      <a:srgbClr val="FFC000"/>
                    </a:solidFill>
                  </a:tcPr>
                </a:tc>
                <a:extLst>
                  <a:ext uri="{0D108BD9-81ED-4DB2-BD59-A6C34878D82A}">
                    <a16:rowId xmlns:a16="http://schemas.microsoft.com/office/drawing/2014/main" val="10001"/>
                  </a:ext>
                </a:extLst>
              </a:tr>
              <a:tr h="362854">
                <a:tc>
                  <a:txBody>
                    <a:bodyPr/>
                    <a:lstStyle/>
                    <a:p>
                      <a:r>
                        <a:rPr lang="en-US" sz="1400" dirty="0"/>
                        <a:t>2</a:t>
                      </a:r>
                    </a:p>
                  </a:txBody>
                  <a:tcPr marL="68575" marR="68575" marT="34293" marB="34293">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C2</a:t>
                      </a:r>
                    </a:p>
                  </a:txBody>
                  <a:tcPr marL="68575" marR="68575" marT="34293" marB="34293">
                    <a:solidFill>
                      <a:srgbClr val="FFC000"/>
                    </a:solidFill>
                  </a:tcPr>
                </a:tc>
                <a:tc>
                  <a:txBody>
                    <a:bodyPr/>
                    <a:lstStyle/>
                    <a:p>
                      <a:r>
                        <a:rPr lang="en-US" sz="1400" dirty="0"/>
                        <a:t>Understanding</a:t>
                      </a:r>
                    </a:p>
                  </a:txBody>
                  <a:tcPr marL="68575" marR="68575" marT="34293" marB="34293">
                    <a:solidFill>
                      <a:srgbClr val="FFC000"/>
                    </a:solidFill>
                  </a:tcPr>
                </a:tc>
                <a:extLst>
                  <a:ext uri="{0D108BD9-81ED-4DB2-BD59-A6C34878D82A}">
                    <a16:rowId xmlns:a16="http://schemas.microsoft.com/office/drawing/2014/main" val="10002"/>
                  </a:ext>
                </a:extLst>
              </a:tr>
              <a:tr h="362854">
                <a:tc>
                  <a:txBody>
                    <a:bodyPr/>
                    <a:lstStyle/>
                    <a:p>
                      <a:r>
                        <a:rPr lang="en-US" sz="1400" dirty="0"/>
                        <a:t>3</a:t>
                      </a:r>
                    </a:p>
                  </a:txBody>
                  <a:tcPr marL="68575" marR="68575" marT="34293" marB="34293">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C3</a:t>
                      </a:r>
                    </a:p>
                  </a:txBody>
                  <a:tcPr marL="68575" marR="68575" marT="34293" marB="34293">
                    <a:solidFill>
                      <a:srgbClr val="FFC000"/>
                    </a:solidFill>
                  </a:tcPr>
                </a:tc>
                <a:tc>
                  <a:txBody>
                    <a:bodyPr/>
                    <a:lstStyle/>
                    <a:p>
                      <a:r>
                        <a:rPr lang="en-US" sz="1400" dirty="0"/>
                        <a:t>Applying / Problem solving</a:t>
                      </a:r>
                    </a:p>
                  </a:txBody>
                  <a:tcPr marL="68575" marR="68575" marT="34293" marB="34293">
                    <a:solidFill>
                      <a:srgbClr val="FFC000"/>
                    </a:solidFill>
                  </a:tcPr>
                </a:tc>
                <a:extLst>
                  <a:ext uri="{0D108BD9-81ED-4DB2-BD59-A6C34878D82A}">
                    <a16:rowId xmlns:a16="http://schemas.microsoft.com/office/drawing/2014/main" val="10003"/>
                  </a:ext>
                </a:extLst>
              </a:tr>
              <a:tr h="362854">
                <a:tc>
                  <a:txBody>
                    <a:bodyPr/>
                    <a:lstStyle/>
                    <a:p>
                      <a:r>
                        <a:rPr lang="en-US" sz="1400" dirty="0"/>
                        <a:t>4</a:t>
                      </a:r>
                    </a:p>
                  </a:txBody>
                  <a:tcPr marL="68575" marR="68575" marT="34293" marB="34293">
                    <a:solidFill>
                      <a:srgbClr val="92D050"/>
                    </a:solidFill>
                  </a:tcPr>
                </a:tc>
                <a:tc rowSpan="3">
                  <a:txBody>
                    <a:bodyPr/>
                    <a:lstStyle/>
                    <a:p>
                      <a:r>
                        <a:rPr lang="en-US" sz="1400" dirty="0"/>
                        <a:t>Psychomotor</a:t>
                      </a:r>
                    </a:p>
                  </a:txBody>
                  <a:tcPr marL="68575" marR="68575" marT="34293" marB="34293">
                    <a:solidFill>
                      <a:srgbClr val="92D050"/>
                    </a:solidFill>
                  </a:tcPr>
                </a:tc>
                <a:tc rowSpan="3">
                  <a:txBody>
                    <a:bodyPr/>
                    <a:lstStyle/>
                    <a:p>
                      <a:r>
                        <a:rPr lang="en-US" sz="1400" dirty="0"/>
                        <a:t>P</a:t>
                      </a:r>
                    </a:p>
                  </a:txBody>
                  <a:tcPr marL="68575" marR="68575" marT="34293" marB="34293">
                    <a:solidFill>
                      <a:srgbClr val="92D050"/>
                    </a:solidFill>
                  </a:tcPr>
                </a:tc>
                <a:tc>
                  <a:txBody>
                    <a:bodyPr/>
                    <a:lstStyle/>
                    <a:p>
                      <a:r>
                        <a:rPr lang="en-US" sz="1400" dirty="0"/>
                        <a:t>P1</a:t>
                      </a:r>
                    </a:p>
                  </a:txBody>
                  <a:tcPr marL="68575" marR="68575" marT="34293" marB="34293">
                    <a:solidFill>
                      <a:srgbClr val="92D050"/>
                    </a:solidFill>
                  </a:tcPr>
                </a:tc>
                <a:tc>
                  <a:txBody>
                    <a:bodyPr/>
                    <a:lstStyle/>
                    <a:p>
                      <a:r>
                        <a:rPr lang="en-US" sz="1400" dirty="0"/>
                        <a:t>Imitation / copying</a:t>
                      </a:r>
                    </a:p>
                  </a:txBody>
                  <a:tcPr marL="68575" marR="68575" marT="34293" marB="34293">
                    <a:solidFill>
                      <a:srgbClr val="92D050"/>
                    </a:solidFill>
                  </a:tcPr>
                </a:tc>
                <a:extLst>
                  <a:ext uri="{0D108BD9-81ED-4DB2-BD59-A6C34878D82A}">
                    <a16:rowId xmlns:a16="http://schemas.microsoft.com/office/drawing/2014/main" val="10004"/>
                  </a:ext>
                </a:extLst>
              </a:tr>
              <a:tr h="362854">
                <a:tc>
                  <a:txBody>
                    <a:bodyPr/>
                    <a:lstStyle/>
                    <a:p>
                      <a:r>
                        <a:rPr lang="en-US" sz="1400" dirty="0"/>
                        <a:t>5</a:t>
                      </a:r>
                    </a:p>
                  </a:txBody>
                  <a:tcPr marL="68575" marR="68575" marT="34293" marB="34293">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P2</a:t>
                      </a:r>
                    </a:p>
                  </a:txBody>
                  <a:tcPr marL="68575" marR="68575" marT="34293" marB="34293">
                    <a:solidFill>
                      <a:srgbClr val="92D050"/>
                    </a:solidFill>
                  </a:tcPr>
                </a:tc>
                <a:tc>
                  <a:txBody>
                    <a:bodyPr/>
                    <a:lstStyle/>
                    <a:p>
                      <a:r>
                        <a:rPr lang="en-US" sz="1400" dirty="0"/>
                        <a:t>Manipulation / Follows instructions</a:t>
                      </a:r>
                    </a:p>
                  </a:txBody>
                  <a:tcPr marL="68575" marR="68575" marT="34293" marB="34293">
                    <a:solidFill>
                      <a:srgbClr val="92D050"/>
                    </a:solidFill>
                  </a:tcPr>
                </a:tc>
                <a:extLst>
                  <a:ext uri="{0D108BD9-81ED-4DB2-BD59-A6C34878D82A}">
                    <a16:rowId xmlns:a16="http://schemas.microsoft.com/office/drawing/2014/main" val="10005"/>
                  </a:ext>
                </a:extLst>
              </a:tr>
              <a:tr h="362854">
                <a:tc>
                  <a:txBody>
                    <a:bodyPr/>
                    <a:lstStyle/>
                    <a:p>
                      <a:r>
                        <a:rPr lang="en-US" sz="1400" dirty="0"/>
                        <a:t>6</a:t>
                      </a:r>
                    </a:p>
                  </a:txBody>
                  <a:tcPr marL="68575" marR="68575" marT="34293" marB="34293">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P3</a:t>
                      </a:r>
                    </a:p>
                  </a:txBody>
                  <a:tcPr marL="68575" marR="68575" marT="34293" marB="34293">
                    <a:solidFill>
                      <a:srgbClr val="92D050"/>
                    </a:solidFill>
                  </a:tcPr>
                </a:tc>
                <a:tc>
                  <a:txBody>
                    <a:bodyPr/>
                    <a:lstStyle/>
                    <a:p>
                      <a:r>
                        <a:rPr lang="en-US" sz="1400" dirty="0"/>
                        <a:t>Precision / Can perform accurately</a:t>
                      </a:r>
                    </a:p>
                  </a:txBody>
                  <a:tcPr marL="68575" marR="68575" marT="34293" marB="34293">
                    <a:solidFill>
                      <a:srgbClr val="92D050"/>
                    </a:solidFill>
                  </a:tcPr>
                </a:tc>
                <a:extLst>
                  <a:ext uri="{0D108BD9-81ED-4DB2-BD59-A6C34878D82A}">
                    <a16:rowId xmlns:a16="http://schemas.microsoft.com/office/drawing/2014/main" val="10006"/>
                  </a:ext>
                </a:extLst>
              </a:tr>
              <a:tr h="362854">
                <a:tc>
                  <a:txBody>
                    <a:bodyPr/>
                    <a:lstStyle/>
                    <a:p>
                      <a:r>
                        <a:rPr lang="en-US" sz="1400" dirty="0"/>
                        <a:t>7</a:t>
                      </a:r>
                    </a:p>
                  </a:txBody>
                  <a:tcPr marL="68575" marR="68575" marT="34293" marB="34293">
                    <a:solidFill>
                      <a:schemeClr val="accent2">
                        <a:lumMod val="60000"/>
                        <a:lumOff val="40000"/>
                      </a:schemeClr>
                    </a:solidFill>
                  </a:tcPr>
                </a:tc>
                <a:tc rowSpan="3">
                  <a:txBody>
                    <a:bodyPr/>
                    <a:lstStyle/>
                    <a:p>
                      <a:r>
                        <a:rPr lang="en-US" sz="1400" dirty="0"/>
                        <a:t>Attitude</a:t>
                      </a:r>
                    </a:p>
                  </a:txBody>
                  <a:tcPr marL="68575" marR="68575" marT="34293" marB="34293">
                    <a:solidFill>
                      <a:schemeClr val="accent2">
                        <a:lumMod val="60000"/>
                        <a:lumOff val="40000"/>
                      </a:schemeClr>
                    </a:solidFill>
                  </a:tcPr>
                </a:tc>
                <a:tc rowSpan="3">
                  <a:txBody>
                    <a:bodyPr/>
                    <a:lstStyle/>
                    <a:p>
                      <a:r>
                        <a:rPr lang="en-US" sz="1400" dirty="0"/>
                        <a:t>A</a:t>
                      </a:r>
                    </a:p>
                  </a:txBody>
                  <a:tcPr marL="68575" marR="68575" marT="34293" marB="34293">
                    <a:solidFill>
                      <a:schemeClr val="accent2">
                        <a:lumMod val="60000"/>
                        <a:lumOff val="40000"/>
                      </a:schemeClr>
                    </a:solidFill>
                  </a:tcPr>
                </a:tc>
                <a:tc>
                  <a:txBody>
                    <a:bodyPr/>
                    <a:lstStyle/>
                    <a:p>
                      <a:r>
                        <a:rPr lang="en-US" sz="1400" dirty="0"/>
                        <a:t>A1</a:t>
                      </a:r>
                    </a:p>
                  </a:txBody>
                  <a:tcPr marL="68575" marR="68575" marT="34293" marB="34293">
                    <a:solidFill>
                      <a:schemeClr val="accent2">
                        <a:lumMod val="60000"/>
                        <a:lumOff val="40000"/>
                      </a:schemeClr>
                    </a:solidFill>
                  </a:tcPr>
                </a:tc>
                <a:tc>
                  <a:txBody>
                    <a:bodyPr/>
                    <a:lstStyle/>
                    <a:p>
                      <a:r>
                        <a:rPr lang="en-US" sz="1400" dirty="0"/>
                        <a:t>Receiving / Learning</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7"/>
                  </a:ext>
                </a:extLst>
              </a:tr>
              <a:tr h="637446">
                <a:tc>
                  <a:txBody>
                    <a:bodyPr/>
                    <a:lstStyle/>
                    <a:p>
                      <a:r>
                        <a:rPr lang="en-US" sz="1400" dirty="0"/>
                        <a:t>8</a:t>
                      </a:r>
                    </a:p>
                  </a:txBody>
                  <a:tcPr marL="68575" marR="68575" marT="34293" marB="34293">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A2</a:t>
                      </a:r>
                    </a:p>
                  </a:txBody>
                  <a:tcPr marL="68575" marR="68575" marT="34293" marB="34293">
                    <a:solidFill>
                      <a:schemeClr val="accent2">
                        <a:lumMod val="60000"/>
                        <a:lumOff val="40000"/>
                      </a:schemeClr>
                    </a:solidFill>
                  </a:tcPr>
                </a:tc>
                <a:tc>
                  <a:txBody>
                    <a:bodyPr/>
                    <a:lstStyle/>
                    <a:p>
                      <a:r>
                        <a:rPr lang="en-US" sz="1400" dirty="0"/>
                        <a:t>Respond / Starts responding to the learned attitude</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8"/>
                  </a:ext>
                </a:extLst>
              </a:tr>
              <a:tr h="637446">
                <a:tc>
                  <a:txBody>
                    <a:bodyPr/>
                    <a:lstStyle/>
                    <a:p>
                      <a:r>
                        <a:rPr lang="en-US" sz="1400" dirty="0"/>
                        <a:t>9</a:t>
                      </a:r>
                    </a:p>
                  </a:txBody>
                  <a:tcPr marL="68575" marR="68575" marT="34293" marB="34293">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A3</a:t>
                      </a:r>
                    </a:p>
                  </a:txBody>
                  <a:tcPr marL="68575" marR="68575" marT="34293" marB="34293">
                    <a:solidFill>
                      <a:schemeClr val="accent2">
                        <a:lumMod val="60000"/>
                        <a:lumOff val="40000"/>
                      </a:schemeClr>
                    </a:solidFill>
                  </a:tcPr>
                </a:tc>
                <a:tc>
                  <a:txBody>
                    <a:bodyPr/>
                    <a:lstStyle/>
                    <a:p>
                      <a:r>
                        <a:rPr lang="en-US" sz="1400" dirty="0"/>
                        <a:t>Valuing / starts behaving according to the learned attitude</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9"/>
                  </a:ext>
                </a:extLst>
              </a:tr>
            </a:tbl>
          </a:graphicData>
        </a:graphic>
      </p:graphicFrame>
      <p:pic>
        <p:nvPicPr>
          <p:cNvPr id="2361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D0556AA-87F5-FC4B-1046-7B1C6EA5B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Slide Number Placeholder 3">
            <a:extLst>
              <a:ext uri="{FF2B5EF4-FFF2-40B4-BE49-F238E27FC236}">
                <a16:creationId xmlns:a16="http://schemas.microsoft.com/office/drawing/2014/main" id="{538BF80D-3BCD-7E51-FA3D-A070F2613F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D41B52F-923F-BC4D-8C86-7597989A07F3}"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D68EAF-9A56-8162-2D4E-B8A5F52447B3}"/>
              </a:ext>
            </a:extLst>
          </p:cNvPr>
          <p:cNvSpPr>
            <a:spLocks noGrp="1"/>
          </p:cNvSpPr>
          <p:nvPr>
            <p:ph type="body" idx="1"/>
          </p:nvPr>
        </p:nvSpPr>
        <p:spPr>
          <a:xfrm>
            <a:off x="2195513" y="2057400"/>
            <a:ext cx="7772400" cy="2438400"/>
          </a:xfrm>
        </p:spPr>
        <p:txBody>
          <a:bodyPr rtlCol="0">
            <a:normAutofit/>
          </a:bodyPr>
          <a:lstStyle/>
          <a:p>
            <a:pPr algn="ctr" eaLnBrk="1" fontAlgn="auto" hangingPunct="1">
              <a:spcAft>
                <a:spcPts val="0"/>
              </a:spcAft>
              <a:defRPr/>
            </a:pPr>
            <a:endParaRPr lang="en-US" sz="4400" dirty="0">
              <a:solidFill>
                <a:schemeClr val="tx1"/>
              </a:solidFill>
            </a:endParaRPr>
          </a:p>
          <a:p>
            <a:pPr algn="ctr" eaLnBrk="1" fontAlgn="auto" hangingPunct="1">
              <a:spcAft>
                <a:spcPts val="0"/>
              </a:spcAft>
              <a:defRPr/>
            </a:pPr>
            <a:r>
              <a:rPr lang="en-US" sz="5400" b="1" dirty="0">
                <a:solidFill>
                  <a:srgbClr val="002060"/>
                </a:solidFill>
              </a:rPr>
              <a:t>Brainstorming</a:t>
            </a:r>
          </a:p>
          <a:p>
            <a:pPr algn="ctr" eaLnBrk="1" fontAlgn="auto" hangingPunct="1">
              <a:spcAft>
                <a:spcPts val="0"/>
              </a:spcAft>
              <a:defRPr/>
            </a:pPr>
            <a:r>
              <a:rPr lang="en-US" sz="4400" dirty="0">
                <a:solidFill>
                  <a:schemeClr val="tx1"/>
                </a:solidFill>
              </a:rPr>
              <a:t>Question &amp; Answer</a:t>
            </a:r>
            <a:endParaRPr lang="en-US" sz="4000" dirty="0"/>
          </a:p>
          <a:p>
            <a:pPr algn="ctr" eaLnBrk="1" fontAlgn="auto" hangingPunct="1">
              <a:spcAft>
                <a:spcPts val="0"/>
              </a:spcAft>
              <a:defRPr/>
            </a:pPr>
            <a:endParaRPr lang="en-US" sz="4400" dirty="0">
              <a:solidFill>
                <a:schemeClr val="tx1"/>
              </a:solidFill>
            </a:endParaRPr>
          </a:p>
        </p:txBody>
      </p:sp>
      <p:sp>
        <p:nvSpPr>
          <p:cNvPr id="2" name="Oval 1">
            <a:extLst>
              <a:ext uri="{FF2B5EF4-FFF2-40B4-BE49-F238E27FC236}">
                <a16:creationId xmlns:a16="http://schemas.microsoft.com/office/drawing/2014/main" id="{402E052E-7D93-EB12-C221-1C794A4D22F2}"/>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33D232-E279-6DEC-ACB8-1F1E5ECD91FE}"/>
              </a:ext>
            </a:extLst>
          </p:cNvPr>
          <p:cNvSpPr>
            <a:spLocks noGrp="1"/>
          </p:cNvSpPr>
          <p:nvPr>
            <p:ph type="ftr" sz="quarter" idx="11"/>
          </p:nvPr>
        </p:nvSpPr>
        <p:spPr/>
        <p:txBody>
          <a:bodyPr/>
          <a:lstStyle/>
          <a:p>
            <a:pPr>
              <a:defRPr/>
            </a:pPr>
            <a:r>
              <a:rPr lang="en-US"/>
              <a:t>Introduction To GIT, Electrical Activity In GIT, Enteric Nervous System</a:t>
            </a:r>
          </a:p>
        </p:txBody>
      </p:sp>
      <p:sp>
        <p:nvSpPr>
          <p:cNvPr id="53250" name="Slide Number Placeholder 2">
            <a:extLst>
              <a:ext uri="{FF2B5EF4-FFF2-40B4-BE49-F238E27FC236}">
                <a16:creationId xmlns:a16="http://schemas.microsoft.com/office/drawing/2014/main" id="{1BABB492-8551-B380-D527-ED42BD5A70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AD894D4-A66E-F140-8F06-5FB2A07FB135}" type="slidenum">
              <a:rPr lang="en-US" altLang="en-PK" sz="1200" smtClean="0">
                <a:solidFill>
                  <a:srgbClr val="898989"/>
                </a:solidFill>
              </a:rPr>
              <a:pPr>
                <a:lnSpc>
                  <a:spcPct val="100000"/>
                </a:lnSpc>
                <a:spcBef>
                  <a:spcPct val="0"/>
                </a:spcBef>
                <a:buFontTx/>
                <a:buNone/>
              </a:pPr>
              <a:t>71</a:t>
            </a:fld>
            <a:endParaRPr lang="en-US" altLang="en-PK" sz="1200">
              <a:solidFill>
                <a:srgbClr val="898989"/>
              </a:solidFill>
            </a:endParaRPr>
          </a:p>
        </p:txBody>
      </p:sp>
      <p:sp>
        <p:nvSpPr>
          <p:cNvPr id="53251" name="TextBox 4">
            <a:extLst>
              <a:ext uri="{FF2B5EF4-FFF2-40B4-BE49-F238E27FC236}">
                <a16:creationId xmlns:a16="http://schemas.microsoft.com/office/drawing/2014/main" id="{AE7F0248-CA6D-963B-8143-5CE688D8FC31}"/>
              </a:ext>
            </a:extLst>
          </p:cNvPr>
          <p:cNvSpPr txBox="1">
            <a:spLocks noChangeArrowheads="1"/>
          </p:cNvSpPr>
          <p:nvPr/>
        </p:nvSpPr>
        <p:spPr bwMode="auto">
          <a:xfrm>
            <a:off x="652463" y="1371600"/>
            <a:ext cx="108870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PK" b="1" dirty="0">
                <a:latin typeface="LiberationSerif"/>
              </a:rPr>
              <a:t>A woman comes to you. She has history of travel Sickness, which of the following drugs would help this patient?</a:t>
            </a:r>
          </a:p>
          <a:p>
            <a:pPr lvl="1">
              <a:lnSpc>
                <a:spcPct val="100000"/>
              </a:lnSpc>
              <a:spcBef>
                <a:spcPct val="0"/>
              </a:spcBef>
              <a:buFont typeface="Calibri Light" panose="020F0302020204030204" pitchFamily="34" charset="0"/>
              <a:buAutoNum type="alphaUcPeriod"/>
            </a:pPr>
            <a:r>
              <a:rPr lang="en-US" altLang="en-PK" sz="2800" b="1" dirty="0">
                <a:latin typeface="LiberationSerif"/>
              </a:rPr>
              <a:t> Digitalis</a:t>
            </a:r>
          </a:p>
          <a:p>
            <a:pPr lvl="1">
              <a:lnSpc>
                <a:spcPct val="100000"/>
              </a:lnSpc>
              <a:spcBef>
                <a:spcPct val="0"/>
              </a:spcBef>
              <a:buFont typeface="Calibri Light" panose="020F0302020204030204" pitchFamily="34" charset="0"/>
              <a:buAutoNum type="alphaUcPeriod"/>
            </a:pPr>
            <a:r>
              <a:rPr lang="en-US" altLang="en-PK" sz="2800" b="1" dirty="0">
                <a:latin typeface="LiberationSerif"/>
              </a:rPr>
              <a:t> </a:t>
            </a:r>
            <a:r>
              <a:rPr lang="en-US" altLang="en-PK" sz="2800" b="1" dirty="0" err="1">
                <a:latin typeface="LiberationSerif"/>
              </a:rPr>
              <a:t>Renatidine</a:t>
            </a:r>
            <a:endParaRPr lang="en-US" altLang="en-PK" sz="2800" b="1" dirty="0">
              <a:latin typeface="LiberationSerif"/>
            </a:endParaRPr>
          </a:p>
          <a:p>
            <a:pPr lvl="1">
              <a:lnSpc>
                <a:spcPct val="100000"/>
              </a:lnSpc>
              <a:spcBef>
                <a:spcPct val="0"/>
              </a:spcBef>
              <a:buFont typeface="Calibri Light" panose="020F0302020204030204" pitchFamily="34" charset="0"/>
              <a:buAutoNum type="alphaUcPeriod"/>
            </a:pPr>
            <a:r>
              <a:rPr lang="en-US" altLang="en-PK" sz="2800" b="1" dirty="0">
                <a:latin typeface="LiberationSerif"/>
              </a:rPr>
              <a:t> Folic Acid</a:t>
            </a:r>
          </a:p>
          <a:p>
            <a:pPr lvl="1">
              <a:lnSpc>
                <a:spcPct val="100000"/>
              </a:lnSpc>
              <a:spcBef>
                <a:spcPct val="0"/>
              </a:spcBef>
              <a:buFont typeface="Calibri Light" panose="020F0302020204030204" pitchFamily="34" charset="0"/>
              <a:buAutoNum type="alphaUcPeriod"/>
            </a:pPr>
            <a:r>
              <a:rPr lang="en-US" altLang="en-PK" sz="2800" b="1" dirty="0">
                <a:latin typeface="LiberationSerif"/>
              </a:rPr>
              <a:t> Diphenhydramine (Drug Acting on Vestibular Nuclei)</a:t>
            </a:r>
          </a:p>
          <a:p>
            <a:pPr lvl="1">
              <a:lnSpc>
                <a:spcPct val="100000"/>
              </a:lnSpc>
              <a:spcBef>
                <a:spcPct val="0"/>
              </a:spcBef>
              <a:buFont typeface="Calibri Light" panose="020F0302020204030204" pitchFamily="34" charset="0"/>
              <a:buAutoNum type="alphaUcPeriod"/>
            </a:pPr>
            <a:r>
              <a:rPr lang="en-US" altLang="en-PK" sz="2800" b="1" dirty="0">
                <a:latin typeface="LiberationSerif"/>
              </a:rPr>
              <a:t> Morphine</a:t>
            </a:r>
          </a:p>
        </p:txBody>
      </p:sp>
      <p:sp>
        <p:nvSpPr>
          <p:cNvPr id="3" name="Oval 2">
            <a:extLst>
              <a:ext uri="{FF2B5EF4-FFF2-40B4-BE49-F238E27FC236}">
                <a16:creationId xmlns:a16="http://schemas.microsoft.com/office/drawing/2014/main" id="{C1CE8436-D71B-2A72-1F0F-65790D077D30}"/>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B99C99-BC5B-E091-DA79-12DD2235571E}"/>
              </a:ext>
            </a:extLst>
          </p:cNvPr>
          <p:cNvSpPr>
            <a:spLocks noGrp="1"/>
          </p:cNvSpPr>
          <p:nvPr>
            <p:ph type="ftr" sz="quarter" idx="11"/>
          </p:nvPr>
        </p:nvSpPr>
        <p:spPr/>
        <p:txBody>
          <a:bodyPr/>
          <a:lstStyle/>
          <a:p>
            <a:pPr>
              <a:defRPr/>
            </a:pPr>
            <a:r>
              <a:rPr lang="en-US"/>
              <a:t>Introduction To GIT, Electrical Activity In GIT, Enteric Nervous System</a:t>
            </a:r>
          </a:p>
        </p:txBody>
      </p:sp>
      <p:sp>
        <p:nvSpPr>
          <p:cNvPr id="54274" name="Slide Number Placeholder 2">
            <a:extLst>
              <a:ext uri="{FF2B5EF4-FFF2-40B4-BE49-F238E27FC236}">
                <a16:creationId xmlns:a16="http://schemas.microsoft.com/office/drawing/2014/main" id="{25DDF153-6A5E-A002-55AC-674BBDE4DE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866D343-0D83-8143-BB87-C030875F8295}" type="slidenum">
              <a:rPr lang="en-US" altLang="en-PK" sz="1200" smtClean="0">
                <a:solidFill>
                  <a:srgbClr val="898989"/>
                </a:solidFill>
              </a:rPr>
              <a:pPr>
                <a:lnSpc>
                  <a:spcPct val="100000"/>
                </a:lnSpc>
                <a:spcBef>
                  <a:spcPct val="0"/>
                </a:spcBef>
                <a:buFontTx/>
                <a:buNone/>
              </a:pPr>
              <a:t>72</a:t>
            </a:fld>
            <a:endParaRPr lang="en-US" altLang="en-PK" sz="1200">
              <a:solidFill>
                <a:srgbClr val="898989"/>
              </a:solidFill>
            </a:endParaRPr>
          </a:p>
        </p:txBody>
      </p:sp>
      <p:sp>
        <p:nvSpPr>
          <p:cNvPr id="54275" name="TextBox 4">
            <a:extLst>
              <a:ext uri="{FF2B5EF4-FFF2-40B4-BE49-F238E27FC236}">
                <a16:creationId xmlns:a16="http://schemas.microsoft.com/office/drawing/2014/main" id="{B0FBD436-580D-051D-F27B-7811D26EF106}"/>
              </a:ext>
            </a:extLst>
          </p:cNvPr>
          <p:cNvSpPr txBox="1">
            <a:spLocks noChangeArrowheads="1"/>
          </p:cNvSpPr>
          <p:nvPr/>
        </p:nvSpPr>
        <p:spPr bwMode="auto">
          <a:xfrm>
            <a:off x="777875" y="1012825"/>
            <a:ext cx="10610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PK" b="1" dirty="0">
                <a:latin typeface="LiberationSerif"/>
              </a:rPr>
              <a:t>The correct answer is D. </a:t>
            </a:r>
          </a:p>
          <a:p>
            <a:pPr>
              <a:lnSpc>
                <a:spcPct val="100000"/>
              </a:lnSpc>
              <a:spcBef>
                <a:spcPct val="0"/>
              </a:spcBef>
              <a:buFontTx/>
              <a:buNone/>
            </a:pPr>
            <a:r>
              <a:rPr lang="en-US" altLang="en-PK" b="1" dirty="0">
                <a:latin typeface="LiberationSerif"/>
              </a:rPr>
              <a:t>The motion stimulates Receptors in Vestibular </a:t>
            </a:r>
            <a:r>
              <a:rPr lang="en-US" altLang="en-PK" b="1" dirty="0" err="1">
                <a:latin typeface="LiberationSerif"/>
              </a:rPr>
              <a:t>Labrynth</a:t>
            </a:r>
            <a:r>
              <a:rPr lang="en-US" altLang="en-PK" b="1" dirty="0">
                <a:latin typeface="LiberationSerif"/>
              </a:rPr>
              <a:t>.</a:t>
            </a:r>
          </a:p>
        </p:txBody>
      </p:sp>
      <p:sp>
        <p:nvSpPr>
          <p:cNvPr id="3" name="Oval 2">
            <a:extLst>
              <a:ext uri="{FF2B5EF4-FFF2-40B4-BE49-F238E27FC236}">
                <a16:creationId xmlns:a16="http://schemas.microsoft.com/office/drawing/2014/main" id="{11E3F7D0-BAFC-E910-DA2F-589452DA2242}"/>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pic>
        <p:nvPicPr>
          <p:cNvPr id="4" name="Picture 1">
            <a:extLst>
              <a:ext uri="{FF2B5EF4-FFF2-40B4-BE49-F238E27FC236}">
                <a16:creationId xmlns:a16="http://schemas.microsoft.com/office/drawing/2014/main" id="{80FA34C6-F3AD-0CB1-890B-3DC1394F9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683" y="1966932"/>
            <a:ext cx="6656917" cy="481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3">
            <a:extLst>
              <a:ext uri="{FF2B5EF4-FFF2-40B4-BE49-F238E27FC236}">
                <a16:creationId xmlns:a16="http://schemas.microsoft.com/office/drawing/2014/main" id="{251158D2-FBD3-74C4-B1D9-4BCBDF4866FE}"/>
              </a:ext>
            </a:extLst>
          </p:cNvPr>
          <p:cNvSpPr>
            <a:spLocks noGrp="1" noChangeArrowheads="1"/>
          </p:cNvSpPr>
          <p:nvPr>
            <p:ph type="body" idx="1"/>
          </p:nvPr>
        </p:nvSpPr>
        <p:spPr>
          <a:xfrm>
            <a:off x="2195513" y="2057400"/>
            <a:ext cx="7772400" cy="1500188"/>
          </a:xfrm>
        </p:spPr>
        <p:txBody>
          <a:bodyPr>
            <a:normAutofit fontScale="85000" lnSpcReduction="10000"/>
          </a:bodyPr>
          <a:lstStyle/>
          <a:p>
            <a:pPr algn="ctr" eaLnBrk="1" hangingPunct="1">
              <a:defRPr/>
            </a:pPr>
            <a:r>
              <a:rPr lang="en-US" altLang="en-US" sz="8800" dirty="0">
                <a:solidFill>
                  <a:schemeClr val="tx1"/>
                </a:solidFill>
              </a:rPr>
              <a:t>Vertical Integration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1">
            <a:extLst>
              <a:ext uri="{FF2B5EF4-FFF2-40B4-BE49-F238E27FC236}">
                <a16:creationId xmlns:a16="http://schemas.microsoft.com/office/drawing/2014/main" id="{AD98A2AF-288E-1D41-6DA5-262929A308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FDAC31E-55C8-5347-85F4-0CB9DD3C88CA}" type="slidenum">
              <a:rPr lang="en-US" altLang="en-US" sz="1200" smtClean="0">
                <a:solidFill>
                  <a:srgbClr val="898989"/>
                </a:solidFill>
              </a:rPr>
              <a:pPr>
                <a:lnSpc>
                  <a:spcPct val="100000"/>
                </a:lnSpc>
                <a:spcBef>
                  <a:spcPct val="0"/>
                </a:spcBef>
                <a:buFontTx/>
                <a:buNone/>
              </a:pPr>
              <a:t>74</a:t>
            </a:fld>
            <a:endParaRPr lang="en-US" altLang="en-US" sz="1200">
              <a:solidFill>
                <a:srgbClr val="898989"/>
              </a:solidFill>
            </a:endParaRPr>
          </a:p>
        </p:txBody>
      </p:sp>
      <p:sp>
        <p:nvSpPr>
          <p:cNvPr id="5" name="Oval 4">
            <a:extLst>
              <a:ext uri="{FF2B5EF4-FFF2-40B4-BE49-F238E27FC236}">
                <a16:creationId xmlns:a16="http://schemas.microsoft.com/office/drawing/2014/main" id="{1CA5A7A8-940C-BF98-B8B7-72FF4851DB58}"/>
              </a:ext>
            </a:extLst>
          </p:cNvPr>
          <p:cNvSpPr/>
          <p:nvPr/>
        </p:nvSpPr>
        <p:spPr>
          <a:xfrm>
            <a:off x="10439400" y="101600"/>
            <a:ext cx="17526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dirty="0">
                <a:solidFill>
                  <a:schemeClr val="tx1"/>
                </a:solidFill>
              </a:rPr>
              <a:t>Vertical Integration</a:t>
            </a:r>
          </a:p>
        </p:txBody>
      </p:sp>
      <p:pic>
        <p:nvPicPr>
          <p:cNvPr id="3" name="Picture 2">
            <a:extLst>
              <a:ext uri="{FF2B5EF4-FFF2-40B4-BE49-F238E27FC236}">
                <a16:creationId xmlns:a16="http://schemas.microsoft.com/office/drawing/2014/main" id="{E31F1ECE-054E-19A8-0CBB-150A10C7B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457200"/>
            <a:ext cx="10182398" cy="589915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3">
            <a:extLst>
              <a:ext uri="{FF2B5EF4-FFF2-40B4-BE49-F238E27FC236}">
                <a16:creationId xmlns:a16="http://schemas.microsoft.com/office/drawing/2014/main" id="{B92183CC-8FDD-0F35-AA53-D62F532D356F}"/>
              </a:ext>
            </a:extLst>
          </p:cNvPr>
          <p:cNvSpPr>
            <a:spLocks noGrp="1" noChangeArrowheads="1"/>
          </p:cNvSpPr>
          <p:nvPr>
            <p:ph type="body" idx="1"/>
          </p:nvPr>
        </p:nvSpPr>
        <p:spPr>
          <a:xfrm>
            <a:off x="2195513" y="2057400"/>
            <a:ext cx="7772400" cy="1500188"/>
          </a:xfrm>
        </p:spPr>
        <p:txBody>
          <a:bodyPr>
            <a:normAutofit fontScale="92500"/>
          </a:bodyPr>
          <a:lstStyle/>
          <a:p>
            <a:pPr algn="ctr" eaLnBrk="1" hangingPunct="1">
              <a:defRPr/>
            </a:pPr>
            <a:r>
              <a:rPr lang="en-US" altLang="en-US" sz="8800">
                <a:solidFill>
                  <a:schemeClr val="tx1"/>
                </a:solidFill>
              </a:rPr>
              <a:t>Biomedical Ethics</a:t>
            </a:r>
          </a:p>
        </p:txBody>
      </p:sp>
      <p:sp>
        <p:nvSpPr>
          <p:cNvPr id="6" name="Oval 5">
            <a:extLst>
              <a:ext uri="{FF2B5EF4-FFF2-40B4-BE49-F238E27FC236}">
                <a16:creationId xmlns:a16="http://schemas.microsoft.com/office/drawing/2014/main" id="{87474371-E55B-801F-594D-48125742F3C3}"/>
              </a:ext>
            </a:extLst>
          </p:cNvPr>
          <p:cNvSpPr/>
          <p:nvPr/>
        </p:nvSpPr>
        <p:spPr>
          <a:xfrm>
            <a:off x="1524000" y="9525"/>
            <a:ext cx="2667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white"/>
                </a:solidFill>
              </a:rPr>
              <a:t>Understanding Biomedical Ethics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6309BE51-0CC9-7B07-B652-335256C55D3C}"/>
              </a:ext>
            </a:extLst>
          </p:cNvPr>
          <p:cNvSpPr>
            <a:spLocks noGrp="1" noChangeArrowheads="1"/>
          </p:cNvSpPr>
          <p:nvPr>
            <p:ph type="title"/>
          </p:nvPr>
        </p:nvSpPr>
        <p:spPr>
          <a:xfrm>
            <a:off x="838200" y="365125"/>
            <a:ext cx="10515600" cy="817563"/>
          </a:xfrm>
          <a:solidFill>
            <a:srgbClr val="7030A0"/>
          </a:solidFill>
        </p:spPr>
        <p:txBody>
          <a:bodyPr/>
          <a:lstStyle/>
          <a:p>
            <a:pPr algn="ctr" eaLnBrk="1" hangingPunct="1">
              <a:defRPr/>
            </a:pPr>
            <a:r>
              <a:rPr lang="en-US" altLang="en-US" b="1" dirty="0">
                <a:solidFill>
                  <a:schemeClr val="bg1"/>
                </a:solidFill>
                <a:latin typeface="+mn-lt"/>
              </a:rPr>
              <a:t>Bioethics</a:t>
            </a:r>
          </a:p>
        </p:txBody>
      </p:sp>
      <p:sp>
        <p:nvSpPr>
          <p:cNvPr id="41988" name="Text Box 4">
            <a:extLst>
              <a:ext uri="{FF2B5EF4-FFF2-40B4-BE49-F238E27FC236}">
                <a16:creationId xmlns:a16="http://schemas.microsoft.com/office/drawing/2014/main" id="{3F408ACF-6413-ADDA-03E0-9505AB158252}"/>
              </a:ext>
            </a:extLst>
          </p:cNvPr>
          <p:cNvSpPr txBox="1">
            <a:spLocks noChangeArrowheads="1"/>
          </p:cNvSpPr>
          <p:nvPr/>
        </p:nvSpPr>
        <p:spPr bwMode="auto">
          <a:xfrm>
            <a:off x="990600" y="1981200"/>
            <a:ext cx="1021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3600" b="1">
                <a:cs typeface="Times New Roman" panose="02020603050405020304" pitchFamily="18" charset="0"/>
              </a:rPr>
              <a:t>Non-maleficence</a:t>
            </a:r>
            <a:endParaRPr lang="en-US" altLang="en-US" sz="3600">
              <a:latin typeface="Times New Roman" panose="02020603050405020304" pitchFamily="18" charset="0"/>
            </a:endParaRPr>
          </a:p>
        </p:txBody>
      </p:sp>
      <p:pic>
        <p:nvPicPr>
          <p:cNvPr id="7270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90E217EE-0750-5BA2-BA65-9E62B39B5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514350" y="558800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3">
            <a:extLst>
              <a:ext uri="{FF2B5EF4-FFF2-40B4-BE49-F238E27FC236}">
                <a16:creationId xmlns:a16="http://schemas.microsoft.com/office/drawing/2014/main" id="{0BEA7BD7-9307-F40B-2C2C-55E4B2B6CF82}"/>
              </a:ext>
            </a:extLst>
          </p:cNvPr>
          <p:cNvSpPr>
            <a:spLocks noChangeArrowheads="1"/>
          </p:cNvSpPr>
          <p:nvPr/>
        </p:nvSpPr>
        <p:spPr bwMode="auto">
          <a:xfrm>
            <a:off x="1143000" y="2828925"/>
            <a:ext cx="662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202124"/>
                </a:solidFill>
                <a:latin typeface="Google Sans"/>
              </a:rPr>
              <a:t>The principle of nonmaleficence holds that </a:t>
            </a:r>
            <a:r>
              <a:rPr lang="en-US" altLang="en-US" sz="2400">
                <a:solidFill>
                  <a:srgbClr val="040C28"/>
                </a:solidFill>
                <a:latin typeface="Google Sans"/>
              </a:rPr>
              <a:t>there is an obligation not to inflict harm on others</a:t>
            </a:r>
            <a:r>
              <a:rPr lang="en-US" altLang="en-US" sz="2400">
                <a:solidFill>
                  <a:srgbClr val="202124"/>
                </a:solidFill>
                <a:latin typeface="Google Sans"/>
              </a:rPr>
              <a:t>. It is closely associated with the maxim primum non nocere (first do no harm).</a:t>
            </a:r>
            <a:endParaRPr lang="en-US" altLang="en-US" sz="2400"/>
          </a:p>
        </p:txBody>
      </p:sp>
      <p:pic>
        <p:nvPicPr>
          <p:cNvPr id="72710" name="Picture 4">
            <a:extLst>
              <a:ext uri="{FF2B5EF4-FFF2-40B4-BE49-F238E27FC236}">
                <a16:creationId xmlns:a16="http://schemas.microsoft.com/office/drawing/2014/main" id="{F36001E6-58FE-A43F-9B88-FB9CE7BE1C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600200"/>
            <a:ext cx="29511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7D45531B-66D5-CF26-E276-E5E75A4EFBDC}"/>
              </a:ext>
            </a:extLst>
          </p:cNvPr>
          <p:cNvSpPr/>
          <p:nvPr/>
        </p:nvSpPr>
        <p:spPr>
          <a:xfrm>
            <a:off x="3276600" y="5105400"/>
            <a:ext cx="2667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FF0000"/>
                </a:solidFill>
              </a:rPr>
              <a:t>Longitudinal bioethics Curriculum</a:t>
            </a:r>
            <a:endParaRPr lang="en-US" dirty="0"/>
          </a:p>
        </p:txBody>
      </p:sp>
      <p:sp>
        <p:nvSpPr>
          <p:cNvPr id="72712" name="Slide Number Placeholder 2">
            <a:extLst>
              <a:ext uri="{FF2B5EF4-FFF2-40B4-BE49-F238E27FC236}">
                <a16:creationId xmlns:a16="http://schemas.microsoft.com/office/drawing/2014/main" id="{2D5B06A2-3522-570C-5299-0D6BF0D5B8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E254C7-F19F-B744-B314-FA784CD06499}" type="slidenum">
              <a:rPr lang="en-US" altLang="en-US" sz="1200" smtClean="0">
                <a:solidFill>
                  <a:srgbClr val="898989"/>
                </a:solidFill>
              </a:rPr>
              <a:pPr>
                <a:lnSpc>
                  <a:spcPct val="100000"/>
                </a:lnSpc>
                <a:spcBef>
                  <a:spcPct val="0"/>
                </a:spcBef>
                <a:buFontTx/>
                <a:buNone/>
              </a:pPr>
              <a:t>76</a:t>
            </a:fld>
            <a:endParaRPr lang="en-US" altLang="en-US" sz="1200">
              <a:solidFill>
                <a:srgbClr val="898989"/>
              </a:solidFill>
            </a:endParaRPr>
          </a:p>
        </p:txBody>
      </p:sp>
      <p:sp>
        <p:nvSpPr>
          <p:cNvPr id="2" name="Footer Placeholder 1">
            <a:extLst>
              <a:ext uri="{FF2B5EF4-FFF2-40B4-BE49-F238E27FC236}">
                <a16:creationId xmlns:a16="http://schemas.microsoft.com/office/drawing/2014/main" id="{86D6531D-C2D6-FEB6-8C6B-AC872E9B6D4E}"/>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blinds(horizontal)">
                                      <p:cBhvr>
                                        <p:cTn id="7" dur="500"/>
                                        <p:tgtEl>
                                          <p:spTgt spid="419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a:extLst>
              <a:ext uri="{FF2B5EF4-FFF2-40B4-BE49-F238E27FC236}">
                <a16:creationId xmlns:a16="http://schemas.microsoft.com/office/drawing/2014/main" id="{802B2D13-D036-2D22-0D0E-1AB156D5B959}"/>
              </a:ext>
            </a:extLst>
          </p:cNvPr>
          <p:cNvSpPr>
            <a:spLocks noGrp="1" noChangeArrowheads="1"/>
          </p:cNvSpPr>
          <p:nvPr>
            <p:ph type="title"/>
          </p:nvPr>
        </p:nvSpPr>
        <p:spPr>
          <a:xfrm>
            <a:off x="609600" y="76200"/>
            <a:ext cx="10515600" cy="779463"/>
          </a:xfrm>
          <a:solidFill>
            <a:srgbClr val="7030A0"/>
          </a:solidFill>
        </p:spPr>
        <p:txBody>
          <a:bodyPr/>
          <a:lstStyle/>
          <a:p>
            <a:pPr algn="ctr" eaLnBrk="1" hangingPunct="1"/>
            <a:r>
              <a:rPr lang="en-US" altLang="en-US" b="1">
                <a:solidFill>
                  <a:schemeClr val="bg1"/>
                </a:solidFill>
                <a:latin typeface="Calibri" panose="020F0502020204030204" pitchFamily="34" charset="0"/>
              </a:rPr>
              <a:t>Research</a:t>
            </a:r>
          </a:p>
        </p:txBody>
      </p:sp>
      <p:pic>
        <p:nvPicPr>
          <p:cNvPr id="73731"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9AE99528-A49F-E24D-88F9-134810E2C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18F0F0CD-48AB-6A58-84C6-4E3CE168DE32}"/>
              </a:ext>
            </a:extLst>
          </p:cNvPr>
          <p:cNvSpPr/>
          <p:nvPr/>
        </p:nvSpPr>
        <p:spPr>
          <a:xfrm>
            <a:off x="10150475" y="5899150"/>
            <a:ext cx="19812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FF0000"/>
                </a:solidFill>
              </a:rPr>
              <a:t>Longitudinal Research Curriculum</a:t>
            </a:r>
            <a:endParaRPr lang="en-US" dirty="0"/>
          </a:p>
        </p:txBody>
      </p:sp>
      <p:sp>
        <p:nvSpPr>
          <p:cNvPr id="73733" name="Rectangle 3">
            <a:extLst>
              <a:ext uri="{FF2B5EF4-FFF2-40B4-BE49-F238E27FC236}">
                <a16:creationId xmlns:a16="http://schemas.microsoft.com/office/drawing/2014/main" id="{4D73B412-1F8F-5AF8-6008-74ACF406718F}"/>
              </a:ext>
            </a:extLst>
          </p:cNvPr>
          <p:cNvSpPr>
            <a:spLocks noChangeArrowheads="1"/>
          </p:cNvSpPr>
          <p:nvPr/>
        </p:nvSpPr>
        <p:spPr bwMode="auto">
          <a:xfrm>
            <a:off x="2057400" y="6107113"/>
            <a:ext cx="561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t>https: </a:t>
            </a:r>
            <a:r>
              <a:rPr lang="en-US" altLang="en-US" sz="1800" dirty="0">
                <a:hlinkClick r:id="rId3"/>
              </a:rPr>
              <a:t>www.ncbi.nlm.nih.gov/pmc/articles/PMC6850045/</a:t>
            </a:r>
            <a:r>
              <a:rPr lang="en-US" altLang="en-US" sz="1800" dirty="0"/>
              <a:t> </a:t>
            </a:r>
          </a:p>
        </p:txBody>
      </p:sp>
      <p:sp>
        <p:nvSpPr>
          <p:cNvPr id="73734" name="Slide Number Placeholder 2">
            <a:extLst>
              <a:ext uri="{FF2B5EF4-FFF2-40B4-BE49-F238E27FC236}">
                <a16:creationId xmlns:a16="http://schemas.microsoft.com/office/drawing/2014/main" id="{A20DAA3F-E030-438B-B9BB-C94283056E9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7863ED3-1233-614D-934F-6D4BB6339314}" type="slidenum">
              <a:rPr lang="en-US" altLang="en-US" sz="1200" smtClean="0">
                <a:solidFill>
                  <a:srgbClr val="898989"/>
                </a:solidFill>
              </a:rPr>
              <a:pPr>
                <a:lnSpc>
                  <a:spcPct val="100000"/>
                </a:lnSpc>
                <a:spcBef>
                  <a:spcPct val="0"/>
                </a:spcBef>
                <a:buFontTx/>
                <a:buNone/>
              </a:pPr>
              <a:t>77</a:t>
            </a:fld>
            <a:endParaRPr lang="en-US" altLang="en-US" sz="1200">
              <a:solidFill>
                <a:srgbClr val="898989"/>
              </a:solidFill>
            </a:endParaRPr>
          </a:p>
        </p:txBody>
      </p:sp>
      <p:pic>
        <p:nvPicPr>
          <p:cNvPr id="73735" name="Picture 2">
            <a:extLst>
              <a:ext uri="{FF2B5EF4-FFF2-40B4-BE49-F238E27FC236}">
                <a16:creationId xmlns:a16="http://schemas.microsoft.com/office/drawing/2014/main" id="{BDE179BD-6BAC-8CBE-6247-9BB9E7D8B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838201"/>
            <a:ext cx="105156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78CC2DA-AA1E-B59C-6F37-B79841F271C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F8962263-2BB4-9573-456D-32D1AFF5D587}"/>
              </a:ext>
            </a:extLst>
          </p:cNvPr>
          <p:cNvSpPr>
            <a:spLocks noGrp="1" noChangeArrowheads="1"/>
          </p:cNvSpPr>
          <p:nvPr>
            <p:ph type="title"/>
          </p:nvPr>
        </p:nvSpPr>
        <p:spPr>
          <a:xfrm>
            <a:off x="838200" y="365125"/>
            <a:ext cx="10515600" cy="777875"/>
          </a:xfrm>
          <a:solidFill>
            <a:srgbClr val="7030A0"/>
          </a:solidFill>
        </p:spPr>
        <p:txBody>
          <a:bodyPr/>
          <a:lstStyle/>
          <a:p>
            <a:pPr algn="ctr" eaLnBrk="1" hangingPunct="1"/>
            <a:r>
              <a:rPr lang="en-US" altLang="en-US" b="1">
                <a:solidFill>
                  <a:schemeClr val="bg1"/>
                </a:solidFill>
                <a:latin typeface="Calibri" panose="020F0502020204030204" pitchFamily="34" charset="0"/>
              </a:rPr>
              <a:t>How To Access Digital Library</a:t>
            </a:r>
            <a:endParaRPr lang="en-US" altLang="en-US">
              <a:solidFill>
                <a:schemeClr val="bg1"/>
              </a:solidFill>
            </a:endParaRPr>
          </a:p>
        </p:txBody>
      </p:sp>
      <p:sp>
        <p:nvSpPr>
          <p:cNvPr id="3" name="Content Placeholder 2">
            <a:extLst>
              <a:ext uri="{FF2B5EF4-FFF2-40B4-BE49-F238E27FC236}">
                <a16:creationId xmlns:a16="http://schemas.microsoft.com/office/drawing/2014/main" id="{335D43A9-F014-85EE-91E4-71077F5B8CE6}"/>
              </a:ext>
            </a:extLst>
          </p:cNvPr>
          <p:cNvSpPr>
            <a:spLocks noGrp="1"/>
          </p:cNvSpPr>
          <p:nvPr>
            <p:ph idx="1"/>
          </p:nvPr>
        </p:nvSpPr>
        <p:spPr>
          <a:xfrm>
            <a:off x="838200" y="1143000"/>
            <a:ext cx="11201400" cy="5213350"/>
          </a:xfrm>
        </p:spPr>
        <p:txBody>
          <a:bodyPr/>
          <a:lstStyle/>
          <a:p>
            <a:pPr eaLnBrk="1" hangingPunct="1">
              <a:defRPr/>
            </a:pPr>
            <a:r>
              <a:rPr lang="en-US" sz="3200" b="1" dirty="0">
                <a:solidFill>
                  <a:srgbClr val="FF0000"/>
                </a:solidFill>
                <a:latin typeface="+mj-lt"/>
              </a:rPr>
              <a:t>Steps to Access HEC Digital Library:</a:t>
            </a:r>
            <a:endParaRPr lang="en-US" sz="3200" dirty="0">
              <a:solidFill>
                <a:srgbClr val="FF0000"/>
              </a:solidFill>
              <a:latin typeface="+mj-lt"/>
            </a:endParaRPr>
          </a:p>
          <a:p>
            <a:pPr eaLnBrk="1" hangingPunct="1">
              <a:buFont typeface="+mj-lt"/>
              <a:buAutoNum type="arabicPeriod"/>
              <a:defRPr/>
            </a:pPr>
            <a:r>
              <a:rPr lang="en-US" dirty="0">
                <a:solidFill>
                  <a:srgbClr val="202124"/>
                </a:solidFill>
              </a:rPr>
              <a:t> Go to the website of HEC National Digital Library.</a:t>
            </a:r>
          </a:p>
          <a:p>
            <a:pPr eaLnBrk="1" hangingPunct="1">
              <a:buFont typeface="+mj-lt"/>
              <a:buAutoNum type="arabicPeriod"/>
              <a:defRPr/>
            </a:pPr>
            <a:r>
              <a:rPr lang="en-US" dirty="0">
                <a:solidFill>
                  <a:srgbClr val="202124"/>
                </a:solidFill>
              </a:rPr>
              <a:t> On Home Page, click on the INSTITUTES.</a:t>
            </a:r>
          </a:p>
          <a:p>
            <a:pPr eaLnBrk="1" hangingPunct="1">
              <a:buFont typeface="+mj-lt"/>
              <a:buAutoNum type="arabicPeriod"/>
              <a:defRPr/>
            </a:pPr>
            <a:r>
              <a:rPr lang="en-US" dirty="0">
                <a:solidFill>
                  <a:srgbClr val="202124"/>
                </a:solidFill>
              </a:rPr>
              <a:t> A page will appear showing the universities from Public and Private Sector and other Institutes which have access to HEC National Digital Library HNDL.</a:t>
            </a:r>
          </a:p>
          <a:p>
            <a:pPr eaLnBrk="1" hangingPunct="1">
              <a:buFont typeface="+mj-lt"/>
              <a:buAutoNum type="arabicPeriod"/>
              <a:defRPr/>
            </a:pPr>
            <a:r>
              <a:rPr lang="en-US" dirty="0">
                <a:solidFill>
                  <a:srgbClr val="202124"/>
                </a:solidFill>
              </a:rPr>
              <a:t> Select your desired Institute.</a:t>
            </a:r>
          </a:p>
          <a:p>
            <a:pPr marL="0" indent="0" eaLnBrk="1" hangingPunct="1">
              <a:buFont typeface="Arial" panose="020B0604020202020204" pitchFamily="34" charset="0"/>
              <a:buNone/>
              <a:defRPr/>
            </a:pPr>
            <a:r>
              <a:rPr lang="en-US" altLang="en-US" dirty="0"/>
              <a:t>5.  </a:t>
            </a:r>
            <a:r>
              <a:rPr lang="en-US" altLang="en-US" dirty="0">
                <a:solidFill>
                  <a:srgbClr val="000000"/>
                </a:solidFill>
              </a:rPr>
              <a:t>A page will appear showing the resources of the institution</a:t>
            </a:r>
          </a:p>
          <a:p>
            <a:pPr marL="0" indent="0" eaLnBrk="1" hangingPunct="1">
              <a:buFont typeface="Arial" panose="020B0604020202020204" pitchFamily="34" charset="0"/>
              <a:buNone/>
              <a:defRPr/>
            </a:pPr>
            <a:r>
              <a:rPr lang="en-US" altLang="en-US" dirty="0">
                <a:solidFill>
                  <a:srgbClr val="000000"/>
                </a:solidFill>
              </a:rPr>
              <a:t>6. Journals and Researches will appear</a:t>
            </a:r>
          </a:p>
          <a:p>
            <a:pPr marL="0" indent="0" eaLnBrk="1" hangingPunct="1">
              <a:buFont typeface="Arial" panose="020B0604020202020204" pitchFamily="34" charset="0"/>
              <a:buNone/>
              <a:defRPr/>
            </a:pPr>
            <a:r>
              <a:rPr lang="en-US" altLang="en-US" dirty="0">
                <a:solidFill>
                  <a:srgbClr val="000000"/>
                </a:solidFill>
              </a:rPr>
              <a:t>7. You can find a Journal by clicking on JOURNALS AND DATABASE and enter a keyword to search for your desired journal.</a:t>
            </a:r>
            <a:endParaRPr lang="en-US" dirty="0">
              <a:solidFill>
                <a:srgbClr val="202124"/>
              </a:solidFill>
            </a:endParaRPr>
          </a:p>
          <a:p>
            <a:pPr marL="0" indent="0" eaLnBrk="1" hangingPunct="1">
              <a:buFont typeface="Arial" panose="020B0604020202020204" pitchFamily="34" charset="0"/>
              <a:buNone/>
              <a:defRPr/>
            </a:pPr>
            <a:endParaRPr lang="en-US" dirty="0"/>
          </a:p>
        </p:txBody>
      </p:sp>
      <p:pic>
        <p:nvPicPr>
          <p:cNvPr id="7475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F6CCE32F-9508-DA83-4CBB-92307DB02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Slide Number Placeholder 1">
            <a:extLst>
              <a:ext uri="{FF2B5EF4-FFF2-40B4-BE49-F238E27FC236}">
                <a16:creationId xmlns:a16="http://schemas.microsoft.com/office/drawing/2014/main" id="{8B1BB842-6275-13CD-31B2-6F7B5BFEB7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91BCB5-A57F-7F4B-BED2-C1D26B26550D}" type="slidenum">
              <a:rPr lang="en-US" altLang="en-US" sz="1200" smtClean="0">
                <a:solidFill>
                  <a:srgbClr val="898989"/>
                </a:solidFill>
              </a:rPr>
              <a:pPr>
                <a:lnSpc>
                  <a:spcPct val="100000"/>
                </a:lnSpc>
                <a:spcBef>
                  <a:spcPct val="0"/>
                </a:spcBef>
                <a:buFontTx/>
                <a:buNone/>
              </a:pPr>
              <a:t>78</a:t>
            </a:fld>
            <a:endParaRPr lang="en-US" altLang="en-US" sz="1200">
              <a:solidFill>
                <a:srgbClr val="898989"/>
              </a:solidFill>
            </a:endParaRPr>
          </a:p>
        </p:txBody>
      </p:sp>
      <p:sp>
        <p:nvSpPr>
          <p:cNvPr id="2" name="Footer Placeholder 1">
            <a:extLst>
              <a:ext uri="{FF2B5EF4-FFF2-40B4-BE49-F238E27FC236}">
                <a16:creationId xmlns:a16="http://schemas.microsoft.com/office/drawing/2014/main" id="{40F4979E-60C4-FBC1-519A-9A2D0546862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A148908-ABAE-A103-03DF-7D5F3A7D15D1}"/>
              </a:ext>
            </a:extLst>
          </p:cNvPr>
          <p:cNvSpPr>
            <a:spLocks noGrp="1" noChangeArrowheads="1"/>
          </p:cNvSpPr>
          <p:nvPr>
            <p:ph type="title"/>
          </p:nvPr>
        </p:nvSpPr>
        <p:spPr>
          <a:xfrm>
            <a:off x="838200" y="365125"/>
            <a:ext cx="10515600" cy="625475"/>
          </a:xfrm>
          <a:solidFill>
            <a:srgbClr val="7030A0"/>
          </a:solidFill>
        </p:spPr>
        <p:txBody>
          <a:bodyPr/>
          <a:lstStyle/>
          <a:p>
            <a:pPr algn="ctr" eaLnBrk="1" hangingPunct="1"/>
            <a:r>
              <a:rPr lang="en-US" altLang="en-US" b="1">
                <a:solidFill>
                  <a:schemeClr val="bg1"/>
                </a:solidFill>
                <a:latin typeface="Calibri" panose="020F0502020204030204" pitchFamily="34" charset="0"/>
              </a:rPr>
              <a:t>References</a:t>
            </a:r>
          </a:p>
        </p:txBody>
      </p:sp>
      <p:sp>
        <p:nvSpPr>
          <p:cNvPr id="43011" name="Content Placeholder 6">
            <a:extLst>
              <a:ext uri="{FF2B5EF4-FFF2-40B4-BE49-F238E27FC236}">
                <a16:creationId xmlns:a16="http://schemas.microsoft.com/office/drawing/2014/main" id="{BF9A99C3-52A8-1CA5-42BE-B1AB1917ECFE}"/>
              </a:ext>
            </a:extLst>
          </p:cNvPr>
          <p:cNvSpPr>
            <a:spLocks noGrp="1" noChangeArrowheads="1"/>
          </p:cNvSpPr>
          <p:nvPr>
            <p:ph idx="1"/>
          </p:nvPr>
        </p:nvSpPr>
        <p:spPr>
          <a:xfrm>
            <a:off x="838200" y="1138238"/>
            <a:ext cx="10896600" cy="5186362"/>
          </a:xfrm>
        </p:spPr>
        <p:txBody>
          <a:bodyPr/>
          <a:lstStyle/>
          <a:p>
            <a:pPr marL="355600" indent="-342900">
              <a:lnSpc>
                <a:spcPct val="100000"/>
              </a:lnSpc>
              <a:spcBef>
                <a:spcPts val="700"/>
              </a:spcBef>
              <a:buFont typeface="Arial"/>
              <a:buChar char="•"/>
              <a:tabLst>
                <a:tab pos="354965" algn="l"/>
                <a:tab pos="355600" algn="l"/>
              </a:tabLst>
              <a:defRPr/>
            </a:pPr>
            <a:r>
              <a:rPr lang="en-US" dirty="0">
                <a:latin typeface="Carlito"/>
                <a:cs typeface="Carlito"/>
              </a:rPr>
              <a:t>Guyton </a:t>
            </a:r>
            <a:r>
              <a:rPr lang="en-US" spc="-40" dirty="0">
                <a:latin typeface="Carlito"/>
                <a:cs typeface="Carlito"/>
              </a:rPr>
              <a:t>Text </a:t>
            </a:r>
            <a:r>
              <a:rPr lang="en-US" spc="-5" dirty="0">
                <a:latin typeface="Carlito"/>
                <a:cs typeface="Carlito"/>
              </a:rPr>
              <a:t>Book of</a:t>
            </a:r>
            <a:r>
              <a:rPr lang="en-US" spc="-220" dirty="0">
                <a:latin typeface="Carlito"/>
                <a:cs typeface="Carlito"/>
              </a:rPr>
              <a:t> </a:t>
            </a:r>
            <a:r>
              <a:rPr lang="en-US" spc="-15" dirty="0">
                <a:latin typeface="Carlito"/>
                <a:cs typeface="Carlito"/>
              </a:rPr>
              <a:t>Physiology</a:t>
            </a:r>
            <a:endParaRPr lang="en-US" dirty="0">
              <a:latin typeface="Carlito"/>
              <a:cs typeface="Carlito"/>
            </a:endParaRPr>
          </a:p>
          <a:p>
            <a:pPr marL="355600" indent="-342900">
              <a:lnSpc>
                <a:spcPct val="100000"/>
              </a:lnSpc>
              <a:spcBef>
                <a:spcPts val="600"/>
              </a:spcBef>
              <a:buFont typeface="Arial"/>
              <a:buChar char="•"/>
              <a:tabLst>
                <a:tab pos="354965" algn="l"/>
                <a:tab pos="355600" algn="l"/>
              </a:tabLst>
              <a:defRPr/>
            </a:pPr>
            <a:r>
              <a:rPr lang="en-US" spc="-5" dirty="0">
                <a:latin typeface="Carlito"/>
                <a:cs typeface="Carlito"/>
              </a:rPr>
              <a:t>Share Wood </a:t>
            </a:r>
            <a:r>
              <a:rPr lang="en-US" spc="-40" dirty="0">
                <a:latin typeface="Carlito"/>
                <a:cs typeface="Carlito"/>
              </a:rPr>
              <a:t>Text </a:t>
            </a:r>
            <a:r>
              <a:rPr lang="en-US" spc="-5" dirty="0">
                <a:latin typeface="Carlito"/>
                <a:cs typeface="Carlito"/>
              </a:rPr>
              <a:t>Book of</a:t>
            </a:r>
            <a:r>
              <a:rPr lang="en-US" spc="-335" dirty="0">
                <a:latin typeface="Carlito"/>
                <a:cs typeface="Carlito"/>
              </a:rPr>
              <a:t> </a:t>
            </a:r>
            <a:r>
              <a:rPr lang="en-US" spc="-15" dirty="0">
                <a:latin typeface="Carlito"/>
                <a:cs typeface="Carlito"/>
              </a:rPr>
              <a:t>Physiology</a:t>
            </a:r>
            <a:endParaRPr lang="en-US" dirty="0">
              <a:latin typeface="Carlito"/>
              <a:cs typeface="Carlito"/>
            </a:endParaRPr>
          </a:p>
          <a:p>
            <a:pPr marL="355600" indent="-342900">
              <a:lnSpc>
                <a:spcPct val="100000"/>
              </a:lnSpc>
              <a:spcBef>
                <a:spcPts val="600"/>
              </a:spcBef>
              <a:buFont typeface="Arial"/>
              <a:buChar char="•"/>
              <a:tabLst>
                <a:tab pos="354965" algn="l"/>
                <a:tab pos="355600" algn="l"/>
              </a:tabLst>
              <a:defRPr/>
            </a:pPr>
            <a:r>
              <a:rPr lang="en-US" spc="-5" dirty="0">
                <a:latin typeface="Carlito"/>
                <a:cs typeface="Carlito"/>
              </a:rPr>
              <a:t>Gagnon </a:t>
            </a:r>
            <a:r>
              <a:rPr lang="en-US" spc="-40" dirty="0">
                <a:latin typeface="Carlito"/>
                <a:cs typeface="Carlito"/>
              </a:rPr>
              <a:t>Text </a:t>
            </a:r>
            <a:r>
              <a:rPr lang="en-US" spc="-5" dirty="0">
                <a:latin typeface="Carlito"/>
                <a:cs typeface="Carlito"/>
              </a:rPr>
              <a:t>Book of</a:t>
            </a:r>
            <a:r>
              <a:rPr lang="en-US" spc="-185" dirty="0">
                <a:latin typeface="Carlito"/>
                <a:cs typeface="Carlito"/>
              </a:rPr>
              <a:t> </a:t>
            </a:r>
            <a:r>
              <a:rPr lang="en-US" spc="-15" dirty="0">
                <a:latin typeface="Carlito"/>
                <a:cs typeface="Carlito"/>
              </a:rPr>
              <a:t>Physiology</a:t>
            </a:r>
            <a:endParaRPr lang="en-US" dirty="0">
              <a:latin typeface="Carlito"/>
              <a:cs typeface="Carlito"/>
            </a:endParaRPr>
          </a:p>
          <a:p>
            <a:pPr marL="355600" indent="-342900">
              <a:lnSpc>
                <a:spcPct val="100000"/>
              </a:lnSpc>
              <a:spcBef>
                <a:spcPts val="600"/>
              </a:spcBef>
              <a:buFont typeface="Arial"/>
              <a:buChar char="•"/>
              <a:tabLst>
                <a:tab pos="354965" algn="l"/>
                <a:tab pos="355600" algn="l"/>
              </a:tabLst>
              <a:defRPr/>
            </a:pPr>
            <a:r>
              <a:rPr lang="en-US" spc="-5" dirty="0">
                <a:latin typeface="Carlito"/>
                <a:cs typeface="Carlito"/>
              </a:rPr>
              <a:t>Silverthorne </a:t>
            </a:r>
            <a:r>
              <a:rPr lang="en-US" spc="-40" dirty="0">
                <a:latin typeface="Carlito"/>
                <a:cs typeface="Carlito"/>
              </a:rPr>
              <a:t>Text </a:t>
            </a:r>
            <a:r>
              <a:rPr lang="en-US" spc="-5" dirty="0">
                <a:latin typeface="Carlito"/>
                <a:cs typeface="Carlito"/>
              </a:rPr>
              <a:t>Book of</a:t>
            </a:r>
            <a:r>
              <a:rPr lang="en-US" spc="-210" dirty="0">
                <a:latin typeface="Carlito"/>
                <a:cs typeface="Carlito"/>
              </a:rPr>
              <a:t> </a:t>
            </a:r>
            <a:r>
              <a:rPr lang="en-US" spc="-15" dirty="0">
                <a:latin typeface="Carlito"/>
                <a:cs typeface="Carlito"/>
              </a:rPr>
              <a:t>Physiology</a:t>
            </a:r>
            <a:endParaRPr lang="en-US" dirty="0">
              <a:latin typeface="Carlito"/>
              <a:cs typeface="Carlito"/>
            </a:endParaRPr>
          </a:p>
          <a:p>
            <a:pPr marL="355600" indent="-342900">
              <a:lnSpc>
                <a:spcPct val="100000"/>
              </a:lnSpc>
              <a:spcBef>
                <a:spcPts val="600"/>
              </a:spcBef>
              <a:buFont typeface="Arial"/>
              <a:buChar char="•"/>
              <a:tabLst>
                <a:tab pos="354965" algn="l"/>
                <a:tab pos="355600" algn="l"/>
              </a:tabLst>
              <a:defRPr/>
            </a:pPr>
            <a:r>
              <a:rPr lang="en-US" spc="-25" dirty="0">
                <a:latin typeface="Carlito"/>
                <a:cs typeface="Carlito"/>
              </a:rPr>
              <a:t>Person’s </a:t>
            </a:r>
            <a:r>
              <a:rPr lang="en-US" spc="-40" dirty="0">
                <a:latin typeface="Carlito"/>
                <a:cs typeface="Carlito"/>
              </a:rPr>
              <a:t>Text </a:t>
            </a:r>
            <a:r>
              <a:rPr lang="en-US" spc="-5" dirty="0">
                <a:latin typeface="Carlito"/>
                <a:cs typeface="Carlito"/>
              </a:rPr>
              <a:t>Book of</a:t>
            </a:r>
            <a:r>
              <a:rPr lang="en-US" spc="-220" dirty="0">
                <a:latin typeface="Carlito"/>
                <a:cs typeface="Carlito"/>
              </a:rPr>
              <a:t> </a:t>
            </a:r>
            <a:r>
              <a:rPr lang="en-US" spc="-15" dirty="0">
                <a:latin typeface="Carlito"/>
                <a:cs typeface="Carlito"/>
              </a:rPr>
              <a:t>Physiology</a:t>
            </a:r>
            <a:endParaRPr lang="en-US" dirty="0"/>
          </a:p>
          <a:p>
            <a:pPr>
              <a:defRPr/>
            </a:pPr>
            <a:r>
              <a:rPr lang="en-US" altLang="en-US" dirty="0"/>
              <a:t>Essentials of Medical Physiology- by </a:t>
            </a:r>
            <a:r>
              <a:rPr lang="en-US" dirty="0"/>
              <a:t>K </a:t>
            </a:r>
            <a:r>
              <a:rPr lang="en-US" dirty="0" err="1"/>
              <a:t>Sembulingam</a:t>
            </a:r>
            <a:r>
              <a:rPr lang="en-US" dirty="0"/>
              <a:t> </a:t>
            </a:r>
            <a:r>
              <a:rPr lang="en-US" i="1" dirty="0"/>
              <a:t>and </a:t>
            </a:r>
            <a:r>
              <a:rPr lang="en-US" dirty="0"/>
              <a:t>Prema </a:t>
            </a:r>
            <a:r>
              <a:rPr lang="en-US" dirty="0" err="1"/>
              <a:t>Sembulingam</a:t>
            </a:r>
            <a:r>
              <a:rPr lang="en-US" dirty="0"/>
              <a:t> </a:t>
            </a:r>
            <a:r>
              <a:rPr lang="en-US" altLang="en-US" dirty="0"/>
              <a:t>6th Edition. </a:t>
            </a:r>
          </a:p>
          <a:p>
            <a:pPr>
              <a:defRPr/>
            </a:pPr>
            <a:r>
              <a:rPr lang="en-US" altLang="en-US" dirty="0"/>
              <a:t>Physiology by Linda S. Costanzo 6th Edition. </a:t>
            </a:r>
          </a:p>
        </p:txBody>
      </p:sp>
      <p:pic>
        <p:nvPicPr>
          <p:cNvPr id="7578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AF0A41C-6713-A85F-BAC3-DECC1C36D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28600" y="5897563"/>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Slide Number Placeholder 2">
            <a:extLst>
              <a:ext uri="{FF2B5EF4-FFF2-40B4-BE49-F238E27FC236}">
                <a16:creationId xmlns:a16="http://schemas.microsoft.com/office/drawing/2014/main" id="{726FF81C-429B-0EB1-AA18-B3A9D52648A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F68D21D-3CDD-6C41-A2E9-C3C2AD9EF35C}" type="slidenum">
              <a:rPr lang="en-US" altLang="en-US" sz="1200" smtClean="0">
                <a:solidFill>
                  <a:srgbClr val="898989"/>
                </a:solidFill>
              </a:rPr>
              <a:pPr>
                <a:lnSpc>
                  <a:spcPct val="100000"/>
                </a:lnSpc>
                <a:spcBef>
                  <a:spcPct val="0"/>
                </a:spcBef>
                <a:buFontTx/>
                <a:buNone/>
              </a:pPr>
              <a:t>79</a:t>
            </a:fld>
            <a:endParaRPr lang="en-US" altLang="en-US" sz="1200">
              <a:solidFill>
                <a:srgbClr val="898989"/>
              </a:solidFill>
            </a:endParaRPr>
          </a:p>
        </p:txBody>
      </p:sp>
      <p:sp>
        <p:nvSpPr>
          <p:cNvPr id="2" name="Footer Placeholder 1">
            <a:extLst>
              <a:ext uri="{FF2B5EF4-FFF2-40B4-BE49-F238E27FC236}">
                <a16:creationId xmlns:a16="http://schemas.microsoft.com/office/drawing/2014/main" id="{4EC4F018-168D-320E-0564-0E4B190DEE5F}"/>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A5E06C8-E3ED-DFE1-7A5B-08E6893884D1}"/>
              </a:ext>
            </a:extLst>
          </p:cNvPr>
          <p:cNvSpPr>
            <a:spLocks noGrp="1" noChangeArrowheads="1"/>
          </p:cNvSpPr>
          <p:nvPr>
            <p:ph type="title"/>
          </p:nvPr>
        </p:nvSpPr>
        <p:spPr>
          <a:xfrm>
            <a:off x="1971675" y="400050"/>
            <a:ext cx="8229600" cy="1143000"/>
          </a:xfrm>
          <a:solidFill>
            <a:srgbClr val="7030A0"/>
          </a:solidFill>
        </p:spPr>
        <p:txBody>
          <a:bodyPr/>
          <a:lstStyle/>
          <a:p>
            <a:r>
              <a:rPr lang="en-US" altLang="en-US" b="1">
                <a:solidFill>
                  <a:schemeClr val="bg1"/>
                </a:solidFill>
              </a:rPr>
              <a:t>BLOOM'S TAXONOMY OF THE COGNITIVE DOMAIN</a:t>
            </a:r>
          </a:p>
        </p:txBody>
      </p:sp>
      <p:pic>
        <p:nvPicPr>
          <p:cNvPr id="24578" name="Picture 2" descr="Bloom's taxonomy">
            <a:extLst>
              <a:ext uri="{FF2B5EF4-FFF2-40B4-BE49-F238E27FC236}">
                <a16:creationId xmlns:a16="http://schemas.microsoft.com/office/drawing/2014/main" id="{F7DEDC66-4E99-7451-7E84-5FEA360DB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2057400"/>
            <a:ext cx="81248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4CDEF13-D457-64E0-F0D0-756B1AE5F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2">
            <a:extLst>
              <a:ext uri="{FF2B5EF4-FFF2-40B4-BE49-F238E27FC236}">
                <a16:creationId xmlns:a16="http://schemas.microsoft.com/office/drawing/2014/main" id="{2F0906BF-F2CB-DF2E-5850-F546FA2783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B774B04-C6B4-5F4A-B9C7-6B9EF8D492A6}"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D9B4434-FDC4-349F-4B11-4CECB7A91784}"/>
              </a:ext>
            </a:extLst>
          </p:cNvPr>
          <p:cNvSpPr>
            <a:spLocks noGrp="1" noChangeArrowheads="1"/>
          </p:cNvSpPr>
          <p:nvPr>
            <p:ph type="title"/>
          </p:nvPr>
        </p:nvSpPr>
        <p:spPr>
          <a:xfrm>
            <a:off x="838200" y="0"/>
            <a:ext cx="10744200" cy="838200"/>
          </a:xfrm>
          <a:solidFill>
            <a:srgbClr val="7030A0"/>
          </a:solidFill>
        </p:spPr>
        <p:txBody>
          <a:bodyPr/>
          <a:lstStyle/>
          <a:p>
            <a:r>
              <a:rPr lang="en-US" altLang="en-US" b="1">
                <a:solidFill>
                  <a:schemeClr val="bg1"/>
                </a:solidFill>
              </a:rPr>
              <a:t>Learning objectives</a:t>
            </a:r>
          </a:p>
        </p:txBody>
      </p:sp>
      <p:graphicFrame>
        <p:nvGraphicFramePr>
          <p:cNvPr id="6" name="Content Placeholder 5">
            <a:extLst>
              <a:ext uri="{FF2B5EF4-FFF2-40B4-BE49-F238E27FC236}">
                <a16:creationId xmlns:a16="http://schemas.microsoft.com/office/drawing/2014/main" id="{006396BD-9E6D-33B2-C15E-87041165B860}"/>
              </a:ext>
            </a:extLst>
          </p:cNvPr>
          <p:cNvGraphicFramePr>
            <a:graphicFrameLocks noGrp="1"/>
          </p:cNvGraphicFramePr>
          <p:nvPr>
            <p:ph idx="1"/>
          </p:nvPr>
        </p:nvGraphicFramePr>
        <p:xfrm>
          <a:off x="838200" y="838200"/>
          <a:ext cx="10744200" cy="5997575"/>
        </p:xfrm>
        <a:graphic>
          <a:graphicData uri="http://schemas.openxmlformats.org/drawingml/2006/table">
            <a:tbl>
              <a:tblPr/>
              <a:tblGrid>
                <a:gridCol w="9251950">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tblGrid>
              <a:tr h="8171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lvl="1"/>
                      <a:r>
                        <a:rPr kumimoji="0" lang="en-US" altLang="en-US" sz="20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1. </a:t>
                      </a:r>
                      <a:r>
                        <a:rPr lang="en-US" sz="2000" b="1" dirty="0">
                          <a:latin typeface="+mj-lt"/>
                        </a:rPr>
                        <a:t>Understand Secretion &amp; composition of saliva</a:t>
                      </a:r>
                    </a:p>
                    <a:p>
                      <a:pPr lvl="1"/>
                      <a:r>
                        <a:rPr lang="en-US" sz="2000" b="1" dirty="0">
                          <a:latin typeface="+mj-lt"/>
                        </a:rPr>
                        <a:t>Know the Nervous regulation of saliva</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rPr>
                        <a:t>C1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905925">
                <a:tc>
                  <a:txBody>
                    <a:bodyPr/>
                    <a:lstStyle>
                      <a:lvl1pPr marL="95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lvl="1"/>
                      <a:r>
                        <a:rPr kumimoji="0" lang="en-US" altLang="en-US" sz="2000" b="1" i="0" u="none" strike="noStrike" cap="none" normalizeH="0" baseline="0" dirty="0">
                          <a:ln>
                            <a:noFill/>
                          </a:ln>
                          <a:solidFill>
                            <a:schemeClr val="tx1"/>
                          </a:solidFill>
                          <a:effectLst/>
                          <a:latin typeface="+mj-lt"/>
                        </a:rPr>
                        <a:t>2. </a:t>
                      </a:r>
                      <a:r>
                        <a:rPr lang="en-US" sz="2000" b="1" dirty="0">
                          <a:latin typeface="+mj-lt"/>
                        </a:rPr>
                        <a:t>Comprehend Mastication &amp; its functions</a:t>
                      </a:r>
                    </a:p>
                    <a:p>
                      <a:pPr lvl="1"/>
                      <a:r>
                        <a:rPr lang="en-US" sz="2000" b="1" dirty="0">
                          <a:latin typeface="+mj-lt"/>
                        </a:rPr>
                        <a:t>Know the Role of teeth &amp; muscles in mastication</a:t>
                      </a:r>
                    </a:p>
                    <a:p>
                      <a:pPr lvl="1"/>
                      <a:r>
                        <a:rPr lang="en-US" sz="2000" b="1" dirty="0">
                          <a:latin typeface="+mj-lt"/>
                        </a:rPr>
                        <a:t>Steps &amp; nervous control center of chewing reflex</a:t>
                      </a:r>
                    </a:p>
                    <a:p>
                      <a:pPr lvl="1"/>
                      <a:r>
                        <a:rPr lang="en-US" sz="2000" b="1" dirty="0">
                          <a:latin typeface="+mj-lt"/>
                        </a:rPr>
                        <a:t>Introduction of swallowing, stages of swallowing</a:t>
                      </a:r>
                    </a:p>
                    <a:p>
                      <a:pPr lvl="1"/>
                      <a:r>
                        <a:rPr lang="en-US" sz="2000" b="1" dirty="0">
                          <a:latin typeface="+mj-lt"/>
                        </a:rPr>
                        <a:t>What is Primary &amp; secondary peristalsis</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rPr>
                        <a:t>C1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1106644">
                <a:tc>
                  <a:txBody>
                    <a:bodyPr/>
                    <a:lstStyle>
                      <a:lvl1pPr marL="95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lvl="1"/>
                      <a:r>
                        <a:rPr kumimoji="0" lang="en-US" altLang="en-US" sz="2000" b="1" i="0" u="none" strike="noStrike" cap="none" normalizeH="0" baseline="0" dirty="0">
                          <a:ln>
                            <a:noFill/>
                          </a:ln>
                          <a:solidFill>
                            <a:schemeClr val="tx1"/>
                          </a:solidFill>
                          <a:effectLst/>
                          <a:latin typeface="+mj-lt"/>
                        </a:rPr>
                        <a:t>3. </a:t>
                      </a:r>
                      <a:r>
                        <a:rPr lang="en-US" sz="2000" b="1" dirty="0">
                          <a:latin typeface="+mj-lt"/>
                        </a:rPr>
                        <a:t>Know Physiological anatomy &amp; functions of LES </a:t>
                      </a:r>
                    </a:p>
                    <a:p>
                      <a:pPr lvl="1"/>
                      <a:r>
                        <a:rPr lang="en-US" sz="2000" b="1" dirty="0">
                          <a:latin typeface="+mj-lt"/>
                        </a:rPr>
                        <a:t>Receptive relaxation of stomach with nervous pathway</a:t>
                      </a:r>
                    </a:p>
                    <a:p>
                      <a:pPr lvl="1"/>
                      <a:r>
                        <a:rPr lang="en-US" sz="2000" b="1" dirty="0">
                          <a:latin typeface="+mj-lt"/>
                        </a:rPr>
                        <a:t>Physiological anatomy &amp; functions of distal esophagus</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rPr>
                        <a:t>C2</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702188">
                <a:tc>
                  <a:txBody>
                    <a:bodyPr/>
                    <a:lstStyle>
                      <a:lvl1pPr marL="95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9525" marR="0" lvl="0" indent="0" algn="l" defTabSz="914400" rtl="0" eaLnBrk="1" fontAlgn="base" latinLnBrk="0" hangingPunct="1">
                        <a:lnSpc>
                          <a:spcPct val="100000"/>
                        </a:lnSpc>
                        <a:spcBef>
                          <a:spcPts val="75"/>
                        </a:spcBef>
                        <a:spcAft>
                          <a:spcPct val="0"/>
                        </a:spcAft>
                        <a:buClrTx/>
                        <a:buSzTx/>
                        <a:buFont typeface="+mj-lt"/>
                        <a:buNone/>
                        <a:tabLst/>
                        <a:defRPr/>
                      </a:pPr>
                      <a:r>
                        <a:rPr kumimoji="0" lang="en-US" altLang="en-US" sz="2000" b="1" i="0" u="none" strike="noStrike" cap="none" normalizeH="0" baseline="0" dirty="0">
                          <a:ln>
                            <a:noFill/>
                          </a:ln>
                          <a:solidFill>
                            <a:schemeClr val="tx1"/>
                          </a:solidFill>
                          <a:effectLst/>
                          <a:latin typeface="+mj-lt"/>
                        </a:rPr>
                        <a:t>       4. </a:t>
                      </a:r>
                      <a:r>
                        <a:rPr lang="en-US" sz="2000" b="1" dirty="0">
                          <a:solidFill>
                            <a:schemeClr val="tx1"/>
                          </a:solidFill>
                          <a:latin typeface="+mj-lt"/>
                        </a:rPr>
                        <a:t>Brief account of Clinical disorders of Swallowing (Achalasia, vomiting &amp; nausea)</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rPr>
                        <a:t>C1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146563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lvl="1"/>
                      <a:r>
                        <a:rPr lang="en-US" sz="2000" b="1" dirty="0">
                          <a:latin typeface="+mj-lt"/>
                        </a:rPr>
                        <a:t>Achalasia cardia, causes, effects &amp; treatment</a:t>
                      </a:r>
                    </a:p>
                    <a:p>
                      <a:pPr lvl="1"/>
                      <a:r>
                        <a:rPr lang="en-US" sz="2000" b="1" dirty="0">
                          <a:latin typeface="+mj-lt"/>
                        </a:rPr>
                        <a:t>Vomiting, stimuli &amp; nervous pathway</a:t>
                      </a:r>
                    </a:p>
                    <a:p>
                      <a:pPr lvl="1"/>
                      <a:r>
                        <a:rPr lang="en-US" sz="2000" b="1" dirty="0">
                          <a:latin typeface="+mj-lt"/>
                        </a:rPr>
                        <a:t>CTZ (Chemoreceptor Trigger Zone)</a:t>
                      </a:r>
                    </a:p>
                    <a:p>
                      <a:pPr lvl="1"/>
                      <a:r>
                        <a:rPr lang="en-US" sz="2000" b="1" dirty="0">
                          <a:latin typeface="+mj-lt"/>
                        </a:rPr>
                        <a:t>Nausea, causes of nausea</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rPr>
                        <a:t>C1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bl>
          </a:graphicData>
        </a:graphic>
      </p:graphicFrame>
      <p:pic>
        <p:nvPicPr>
          <p:cNvPr id="1333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019151E6-3EDA-2CDC-CA49-82F91E08C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Slide Number Placeholder 1">
            <a:extLst>
              <a:ext uri="{FF2B5EF4-FFF2-40B4-BE49-F238E27FC236}">
                <a16:creationId xmlns:a16="http://schemas.microsoft.com/office/drawing/2014/main" id="{8BC07ACA-8E4B-BCAB-8AA8-50315A1E6C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094654D-C2EA-7749-AA16-CCFA7A2771CB}"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sp>
        <p:nvSpPr>
          <p:cNvPr id="2" name="Footer Placeholder 1">
            <a:extLst>
              <a:ext uri="{FF2B5EF4-FFF2-40B4-BE49-F238E27FC236}">
                <a16:creationId xmlns:a16="http://schemas.microsoft.com/office/drawing/2014/main" id="{2A72C6C1-C182-399D-26EC-6F67E18D43F2}"/>
              </a:ext>
            </a:extLst>
          </p:cNvPr>
          <p:cNvSpPr>
            <a:spLocks noGrp="1"/>
          </p:cNvSpPr>
          <p:nvPr>
            <p:ph type="ftr" sz="quarter" idx="11"/>
          </p:nvPr>
        </p:nvSpPr>
        <p:spPr/>
        <p:txBody>
          <a:bodyPr/>
          <a:lstStyle/>
          <a:p>
            <a:pPr>
              <a:defRPr/>
            </a:pPr>
            <a:r>
              <a:rPr lang="en-US"/>
              <a:t>Saliva &amp; Mastication. Stages of Swallowing. Clinical Disorders of Swallowing &amp; esophagus. Achalasia &amp; Vomiting.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079D6ECAEFF44F93A62169409C4846" ma:contentTypeVersion="1" ma:contentTypeDescription="Create a new document." ma:contentTypeScope="" ma:versionID="cf3c41221a5007fcb97b56a6b632d4e5">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4596572-D444-4D58-B9E9-989C2635C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8FDF72-8062-43F7-B043-D053EF5C52BA}">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1441</TotalTime>
  <Words>5143</Words>
  <Application>Microsoft Macintosh PowerPoint</Application>
  <PresentationFormat>Widescreen</PresentationFormat>
  <Paragraphs>635</Paragraphs>
  <Slides>79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79</vt:i4>
      </vt:variant>
    </vt:vector>
  </HeadingPairs>
  <TitlesOfParts>
    <vt:vector size="92" baseType="lpstr">
      <vt:lpstr>Arial</vt:lpstr>
      <vt:lpstr>Arial Black</vt:lpstr>
      <vt:lpstr>Arial MT</vt:lpstr>
      <vt:lpstr>Calibri</vt:lpstr>
      <vt:lpstr>Calibri Light</vt:lpstr>
      <vt:lpstr>Carlito</vt:lpstr>
      <vt:lpstr>Google Sans</vt:lpstr>
      <vt:lpstr>LiberationSerif</vt:lpstr>
      <vt:lpstr>Tahoma</vt:lpstr>
      <vt:lpstr>Times New Roman</vt:lpstr>
      <vt:lpstr>Verdana</vt:lpstr>
      <vt:lpstr>Wingdings</vt:lpstr>
      <vt:lpstr>Office Theme</vt:lpstr>
      <vt:lpstr>PowerPoint Presentation</vt:lpstr>
      <vt:lpstr>PowerPoint Presentation</vt:lpstr>
      <vt:lpstr>                         Table of contents</vt:lpstr>
      <vt:lpstr>General Format for Large Group Interactive Session of Physiology:</vt:lpstr>
      <vt:lpstr>Physiology of Pancreas  Pancreatic secretions</vt:lpstr>
      <vt:lpstr> Vision; The Dream/Tomorrow</vt:lpstr>
      <vt:lpstr>BLOOM'S TAXONOMY : DOMAINS OF LEARNING</vt:lpstr>
      <vt:lpstr>BLOOM'S TAXONOMY OF THE COGNITIVE DOMAIN</vt:lpstr>
      <vt:lpstr>Learning objectives</vt:lpstr>
      <vt:lpstr>Horizontal integration  (Anatomy )</vt:lpstr>
      <vt:lpstr>Physiological anatomy of stomach</vt:lpstr>
      <vt:lpstr> Core Concept </vt:lpstr>
      <vt:lpstr>Secretion, Composition &amp; Nervous Regulation of Saliva </vt:lpstr>
      <vt:lpstr>(Introduction)  Saliva contains: 1. Serous secretion Ptyalin- an Alpha amylase (for digesting starches) 2. Mucus secretion Mucin- for lubricating and for surface protective properties</vt:lpstr>
      <vt:lpstr>Nervous regulation of salivary secretion</vt:lpstr>
      <vt:lpstr>Nervous regulation of salivary secretion: Sympathetic and parasympathetic</vt:lpstr>
      <vt:lpstr>Types of glands</vt:lpstr>
      <vt:lpstr>Basic mechanism of stimulation </vt:lpstr>
      <vt:lpstr>PowerPoint Presentation</vt:lpstr>
      <vt:lpstr>Functions of mucous</vt:lpstr>
      <vt:lpstr>Composition of Saliva</vt:lpstr>
      <vt:lpstr>Function of saliva for oral hygiene</vt:lpstr>
      <vt:lpstr>Mastication and Swallowing </vt:lpstr>
      <vt:lpstr>Muscles of mastication</vt:lpstr>
      <vt:lpstr>Action of muscles during masticatory movements</vt:lpstr>
      <vt:lpstr>Nervous control of mastication</vt:lpstr>
      <vt:lpstr>Chewing reflex</vt:lpstr>
      <vt:lpstr>Significance of chewing</vt:lpstr>
      <vt:lpstr>Swallowing (deglutition)</vt:lpstr>
      <vt:lpstr>Phases of deglutition</vt:lpstr>
      <vt:lpstr>1. Oral phase</vt:lpstr>
      <vt:lpstr>PowerPoint Presentation</vt:lpstr>
      <vt:lpstr>PowerPoint Presentation</vt:lpstr>
      <vt:lpstr>PowerPoint Presentation</vt:lpstr>
      <vt:lpstr>2. The pharyngeal phase of swallowing</vt:lpstr>
      <vt:lpstr>PowerPoint Presentation</vt:lpstr>
      <vt:lpstr>PowerPoint Presentation</vt:lpstr>
      <vt:lpstr>PowerPoint Presentation</vt:lpstr>
      <vt:lpstr>PowerPoint Presentation</vt:lpstr>
      <vt:lpstr>Nervous control of  pharyngeal stage of swallowing</vt:lpstr>
      <vt:lpstr>PowerPoint Presentation</vt:lpstr>
      <vt:lpstr>Effect of 2nd stage of swallowing on respiration</vt:lpstr>
      <vt:lpstr>Esophageal stage of swallowing</vt:lpstr>
      <vt:lpstr>Peristalsis in esophagus</vt:lpstr>
      <vt:lpstr>PowerPoint Presentation</vt:lpstr>
      <vt:lpstr>PowerPoint Presentation</vt:lpstr>
      <vt:lpstr>Receptive relaxation of stomach</vt:lpstr>
      <vt:lpstr>Lower esophageal sphincter (gastroesophageal sphincter)</vt:lpstr>
      <vt:lpstr>PowerPoint Presentation</vt:lpstr>
      <vt:lpstr>PowerPoint Presentation</vt:lpstr>
      <vt:lpstr>PowerPoint Presentation</vt:lpstr>
      <vt:lpstr>Causes</vt:lpstr>
      <vt:lpstr>Symptoms</vt:lpstr>
      <vt:lpstr>Examination and Tests</vt:lpstr>
      <vt:lpstr>Treatment </vt:lpstr>
      <vt:lpstr>Nausea (Introduction)</vt:lpstr>
      <vt:lpstr>Causes of Nausea</vt:lpstr>
      <vt:lpstr>PowerPoint Presentation</vt:lpstr>
      <vt:lpstr>Physiology of Vomiting</vt:lpstr>
      <vt:lpstr>The Act of Vomiting</vt:lpstr>
      <vt:lpstr>The Act of Vomiting </vt:lpstr>
      <vt:lpstr>The Act of Vomiting </vt:lpstr>
      <vt:lpstr>The vomiting center of the brain </vt:lpstr>
      <vt:lpstr>The vomiting center of the brain</vt:lpstr>
      <vt:lpstr>The process of vomiting</vt:lpstr>
      <vt:lpstr>The process of vomiting</vt:lpstr>
      <vt:lpstr>PowerPoint Presentation</vt:lpstr>
      <vt:lpstr>Control of vomiting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Bioethics</vt:lpstr>
      <vt:lpstr>Research</vt:lpstr>
      <vt:lpstr>How To Access Digital Library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Pancreatic secretions</dc:title>
  <dc:creator>halmubarak</dc:creator>
  <cp:lastModifiedBy>Ali Hafeez</cp:lastModifiedBy>
  <cp:revision>162</cp:revision>
  <dcterms:created xsi:type="dcterms:W3CDTF">2010-12-18T09:44:56Z</dcterms:created>
  <dcterms:modified xsi:type="dcterms:W3CDTF">2025-02-12T06:20:00Z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