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80" r:id="rId2"/>
    <p:sldId id="317" r:id="rId3"/>
    <p:sldId id="377" r:id="rId4"/>
    <p:sldId id="380" r:id="rId5"/>
    <p:sldId id="378" r:id="rId6"/>
    <p:sldId id="379" r:id="rId7"/>
    <p:sldId id="392" r:id="rId8"/>
    <p:sldId id="403" r:id="rId9"/>
    <p:sldId id="402" r:id="rId10"/>
    <p:sldId id="404" r:id="rId11"/>
    <p:sldId id="413" r:id="rId12"/>
    <p:sldId id="406" r:id="rId13"/>
    <p:sldId id="269" r:id="rId14"/>
    <p:sldId id="407" r:id="rId15"/>
    <p:sldId id="261" r:id="rId16"/>
    <p:sldId id="274" r:id="rId17"/>
    <p:sldId id="270" r:id="rId18"/>
    <p:sldId id="271" r:id="rId19"/>
    <p:sldId id="408" r:id="rId20"/>
    <p:sldId id="405" r:id="rId21"/>
    <p:sldId id="264" r:id="rId22"/>
    <p:sldId id="259" r:id="rId23"/>
    <p:sldId id="256" r:id="rId24"/>
    <p:sldId id="279" r:id="rId25"/>
    <p:sldId id="384" r:id="rId26"/>
    <p:sldId id="382" r:id="rId27"/>
    <p:sldId id="414" r:id="rId28"/>
    <p:sldId id="411" r:id="rId29"/>
    <p:sldId id="412" r:id="rId30"/>
    <p:sldId id="388" r:id="rId31"/>
    <p:sldId id="383" r:id="rId32"/>
    <p:sldId id="409" r:id="rId33"/>
    <p:sldId id="385" r:id="rId34"/>
    <p:sldId id="410" r:id="rId35"/>
    <p:sldId id="267" r:id="rId36"/>
    <p:sldId id="394" r:id="rId37"/>
    <p:sldId id="401" r:id="rId38"/>
    <p:sldId id="396" r:id="rId39"/>
    <p:sldId id="399" r:id="rId40"/>
    <p:sldId id="400" r:id="rId41"/>
    <p:sldId id="397" r:id="rId42"/>
    <p:sldId id="398" r:id="rId43"/>
    <p:sldId id="381" r:id="rId44"/>
    <p:sldId id="313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1" d="100"/>
          <a:sy n="61" d="100"/>
        </p:scale>
        <p:origin x="144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9" Type="http://schemas.openxmlformats.org/officeDocument/2006/relationships/slide" Target="slides/slide38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34" Type="http://schemas.openxmlformats.org/officeDocument/2006/relationships/slide" Target="slides/slide33.xml" /><Relationship Id="rId42" Type="http://schemas.openxmlformats.org/officeDocument/2006/relationships/slide" Target="slides/slide41.xml" /><Relationship Id="rId47" Type="http://schemas.openxmlformats.org/officeDocument/2006/relationships/presProps" Target="presProps.xml" /><Relationship Id="rId50" Type="http://schemas.openxmlformats.org/officeDocument/2006/relationships/tableStyles" Target="tableStyle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slide" Target="slides/slide32.xml" /><Relationship Id="rId38" Type="http://schemas.openxmlformats.org/officeDocument/2006/relationships/slide" Target="slides/slide37.xml" /><Relationship Id="rId46" Type="http://schemas.openxmlformats.org/officeDocument/2006/relationships/notesMaster" Target="notesMasters/notesMaster1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slide" Target="slides/slide28.xml" /><Relationship Id="rId41" Type="http://schemas.openxmlformats.org/officeDocument/2006/relationships/slide" Target="slides/slide40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slide" Target="slides/slide31.xml" /><Relationship Id="rId37" Type="http://schemas.openxmlformats.org/officeDocument/2006/relationships/slide" Target="slides/slide36.xml" /><Relationship Id="rId40" Type="http://schemas.openxmlformats.org/officeDocument/2006/relationships/slide" Target="slides/slide39.xml" /><Relationship Id="rId45" Type="http://schemas.openxmlformats.org/officeDocument/2006/relationships/slide" Target="slides/slide44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36" Type="http://schemas.openxmlformats.org/officeDocument/2006/relationships/slide" Target="slides/slide35.xml" /><Relationship Id="rId49" Type="http://schemas.openxmlformats.org/officeDocument/2006/relationships/theme" Target="theme/theme1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slide" Target="slides/slide30.xml" /><Relationship Id="rId44" Type="http://schemas.openxmlformats.org/officeDocument/2006/relationships/slide" Target="slides/slide43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Relationship Id="rId35" Type="http://schemas.openxmlformats.org/officeDocument/2006/relationships/slide" Target="slides/slide34.xml" /><Relationship Id="rId43" Type="http://schemas.openxmlformats.org/officeDocument/2006/relationships/slide" Target="slides/slide42.xml" /><Relationship Id="rId48" Type="http://schemas.openxmlformats.org/officeDocument/2006/relationships/viewProps" Target="viewProps.xml" /><Relationship Id="rId8" Type="http://schemas.openxmlformats.org/officeDocument/2006/relationships/slide" Target="slides/slide7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P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A48AA8-4E83-4ECA-B804-E0BBAB17483F}" type="datetimeFigureOut">
              <a:rPr lang="en-PK" smtClean="0"/>
              <a:t>02/09/2025</a:t>
            </a:fld>
            <a:endParaRPr lang="en-P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P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P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755A77-F2CB-4A0F-9812-BDAD6FB58F13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5342422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D11E1-2F1A-4636-B720-216C0202E1F0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A9672-0F90-4E31-9CCC-F68CA15F4E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D11E1-2F1A-4636-B720-216C0202E1F0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A9672-0F90-4E31-9CCC-F68CA15F4E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D11E1-2F1A-4636-B720-216C0202E1F0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A9672-0F90-4E31-9CCC-F68CA15F4E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152400" y="6477000"/>
            <a:ext cx="113524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Copyrights apply</a:t>
            </a:r>
          </a:p>
        </p:txBody>
      </p:sp>
    </p:spTree>
    <p:extLst>
      <p:ext uri="{BB962C8B-B14F-4D97-AF65-F5344CB8AC3E}">
        <p14:creationId xmlns:p14="http://schemas.microsoft.com/office/powerpoint/2010/main" val="3197690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D11E1-2F1A-4636-B720-216C0202E1F0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A9672-0F90-4E31-9CCC-F68CA15F4E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D11E1-2F1A-4636-B720-216C0202E1F0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A9672-0F90-4E31-9CCC-F68CA15F4E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D11E1-2F1A-4636-B720-216C0202E1F0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A9672-0F90-4E31-9CCC-F68CA15F4E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D11E1-2F1A-4636-B720-216C0202E1F0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A9672-0F90-4E31-9CCC-F68CA15F4E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D11E1-2F1A-4636-B720-216C0202E1F0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A9672-0F90-4E31-9CCC-F68CA15F4E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D11E1-2F1A-4636-B720-216C0202E1F0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A9672-0F90-4E31-9CCC-F68CA15F4E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D11E1-2F1A-4636-B720-216C0202E1F0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A9672-0F90-4E31-9CCC-F68CA15F4E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D11E1-2F1A-4636-B720-216C0202E1F0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A9672-0F90-4E31-9CCC-F68CA15F4E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AD11E1-2F1A-4636-B720-216C0202E1F0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DA9672-0F90-4E31-9CCC-F68CA15F4E7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jpg" /><Relationship Id="rId1" Type="http://schemas.openxmlformats.org/officeDocument/2006/relationships/slideLayout" Target="../slideLayouts/slideLayout2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 /><Relationship Id="rId1" Type="http://schemas.openxmlformats.org/officeDocument/2006/relationships/slideLayout" Target="../slideLayouts/slideLayout1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1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 /><Relationship Id="rId1" Type="http://schemas.openxmlformats.org/officeDocument/2006/relationships/slideLayout" Target="../slideLayouts/slideLayout12.xml" 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 /><Relationship Id="rId1" Type="http://schemas.openxmlformats.org/officeDocument/2006/relationships/slideLayout" Target="../slideLayouts/slideLayout12.xml" 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 /><Relationship Id="rId1" Type="http://schemas.openxmlformats.org/officeDocument/2006/relationships/slideLayout" Target="../slideLayouts/slideLayout2.xml" 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2.xml" 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 /><Relationship Id="rId1" Type="http://schemas.openxmlformats.org/officeDocument/2006/relationships/slideLayout" Target="../slideLayouts/slideLayout12.xml" 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 /><Relationship Id="rId1" Type="http://schemas.openxmlformats.org/officeDocument/2006/relationships/slideLayout" Target="../slideLayouts/slideLayout12.xml" 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 /><Relationship Id="rId1" Type="http://schemas.openxmlformats.org/officeDocument/2006/relationships/slideLayout" Target="../slideLayouts/slideLayout2.xml" 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 /><Relationship Id="rId1" Type="http://schemas.openxmlformats.org/officeDocument/2006/relationships/slideLayout" Target="../slideLayouts/slideLayout2.xml" 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 /><Relationship Id="rId1" Type="http://schemas.openxmlformats.org/officeDocument/2006/relationships/slideLayout" Target="../slideLayouts/slideLayout12.xml" 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 /><Relationship Id="rId1" Type="http://schemas.openxmlformats.org/officeDocument/2006/relationships/slideLayout" Target="../slideLayouts/slideLayout12.xml" 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uptodate.com/contents/surgical-management-of-peptic-ulcer-disease/abstract/7" TargetMode="External" /><Relationship Id="rId3" Type="http://schemas.openxmlformats.org/officeDocument/2006/relationships/hyperlink" Target="https://www.uptodate.com/contents/surgical-management-of-peptic-ulcer-disease/abstract/2" TargetMode="External" /><Relationship Id="rId7" Type="http://schemas.openxmlformats.org/officeDocument/2006/relationships/hyperlink" Target="https://www.uptodate.com/contents/surgical-management-of-peptic-ulcer-disease/abstract/6" TargetMode="External" /><Relationship Id="rId2" Type="http://schemas.openxmlformats.org/officeDocument/2006/relationships/hyperlink" Target="https://www.uptodate.com/contents/surgical-management-of-peptic-ulcer-disease/abstract/1" TargetMode="External" /><Relationship Id="rId1" Type="http://schemas.openxmlformats.org/officeDocument/2006/relationships/slideLayout" Target="../slideLayouts/slideLayout2.xml" /><Relationship Id="rId6" Type="http://schemas.openxmlformats.org/officeDocument/2006/relationships/hyperlink" Target="https://www.uptodate.com/contents/surgical-management-of-peptic-ulcer-disease/abstract/5" TargetMode="External" /><Relationship Id="rId5" Type="http://schemas.openxmlformats.org/officeDocument/2006/relationships/hyperlink" Target="https://www.uptodate.com/contents/surgical-management-of-peptic-ulcer-disease/abstract/4" TargetMode="External" /><Relationship Id="rId4" Type="http://schemas.openxmlformats.org/officeDocument/2006/relationships/hyperlink" Target="https://www.uptodate.com/contents/surgical-management-of-peptic-ulcer-disease/abstract/3" TargetMode="External" 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9EA88-8D83-4F3F-A4C1-4B16E2377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7056" y="2938792"/>
            <a:ext cx="5970989" cy="992311"/>
          </a:xfrm>
        </p:spPr>
        <p:txBody>
          <a:bodyPr>
            <a:noAutofit/>
          </a:bodyPr>
          <a:lstStyle/>
          <a:p>
            <a:pPr algn="l"/>
            <a:br>
              <a:rPr lang="en-US" sz="3600" dirty="0"/>
            </a:br>
            <a:endParaRPr lang="en-US" sz="3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0934C3-ADBF-3566-8B40-A7337F033BA3}"/>
              </a:ext>
            </a:extLst>
          </p:cNvPr>
          <p:cNvSpPr txBox="1"/>
          <p:nvPr/>
        </p:nvSpPr>
        <p:spPr>
          <a:xfrm>
            <a:off x="8044966" y="2147349"/>
            <a:ext cx="284259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350" dirty="0"/>
          </a:p>
        </p:txBody>
      </p:sp>
      <p:pic>
        <p:nvPicPr>
          <p:cNvPr id="7" name="object 3">
            <a:extLst>
              <a:ext uri="{FF2B5EF4-FFF2-40B4-BE49-F238E27FC236}">
                <a16:creationId xmlns:a16="http://schemas.microsoft.com/office/drawing/2014/main" id="{77B6150A-BF9B-414F-A9A9-39D251CA6314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5956" y="2308150"/>
            <a:ext cx="1787978" cy="149406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73D67C6-DF0D-410D-899C-AD14625B37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5128" y="58316"/>
            <a:ext cx="6781368" cy="674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029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8B5A3A-A120-443F-9CB7-3D6D8E5B4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Peptic Ulcer Disease</a:t>
            </a:r>
            <a:endParaRPr lang="en-P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4EBD57-8C02-4696-8975-33196B2299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b="1" i="0" dirty="0">
                <a:solidFill>
                  <a:srgbClr val="23232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Peptic ulcers</a:t>
            </a:r>
            <a:r>
              <a:rPr lang="en-US" b="0" i="0" dirty="0">
                <a:solidFill>
                  <a:srgbClr val="23232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are defects in the gastric or duodenal mucosa that extend through the muscularis mucosae.</a:t>
            </a:r>
          </a:p>
          <a:p>
            <a:pPr algn="just"/>
            <a:r>
              <a:rPr lang="en-US" b="0" i="0" dirty="0">
                <a:solidFill>
                  <a:srgbClr val="23232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They develop and persist as a function of the acid-peptic activity in gastric juice.</a:t>
            </a:r>
          </a:p>
          <a:p>
            <a:pPr algn="just"/>
            <a:r>
              <a:rPr lang="en-US" b="0" i="0" dirty="0">
                <a:solidFill>
                  <a:srgbClr val="23232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Peptic ulcer disease (PUD) is associated with two major factors:</a:t>
            </a:r>
          </a:p>
          <a:p>
            <a:pPr algn="just"/>
            <a:r>
              <a:rPr lang="en-US" b="1" i="1" dirty="0">
                <a:solidFill>
                  <a:srgbClr val="23232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Helicobacter pylori</a:t>
            </a:r>
            <a:r>
              <a:rPr lang="en-US" b="1" i="0" dirty="0">
                <a:solidFill>
                  <a:srgbClr val="23232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(</a:t>
            </a:r>
            <a:r>
              <a:rPr lang="en-US" b="1" i="1" dirty="0">
                <a:solidFill>
                  <a:srgbClr val="23232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H. pylori</a:t>
            </a:r>
            <a:r>
              <a:rPr lang="en-US" b="1" i="0" dirty="0">
                <a:solidFill>
                  <a:srgbClr val="23232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 infection</a:t>
            </a:r>
          </a:p>
          <a:p>
            <a:pPr algn="just"/>
            <a:r>
              <a:rPr lang="en-US" b="1" i="0" dirty="0">
                <a:solidFill>
                  <a:srgbClr val="23232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Nonsteroidal anti-inflammatory drugs (NSAIDs).</a:t>
            </a:r>
            <a:endParaRPr lang="en-PK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522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FDAF2D-81E2-46EF-A00E-E73653B23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</a:t>
            </a:r>
            <a:r>
              <a:rPr lang="en-US" dirty="0" err="1"/>
              <a:t>Menifestation</a:t>
            </a:r>
            <a:endParaRPr lang="en-P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CD3ED1-EABB-43CC-83A6-107019FED6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en-US" b="1" i="0" u="sng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Asymptomatic</a:t>
            </a:r>
          </a:p>
          <a:p>
            <a:pPr algn="just"/>
            <a:r>
              <a:rPr lang="en-US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 Approximately 70 percent of peptic ulcers are </a:t>
            </a:r>
            <a:r>
              <a:rPr lang="en-US" b="0" i="0" dirty="0" err="1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asymptomatic.Patients</a:t>
            </a:r>
            <a:r>
              <a:rPr lang="en-US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 with silent peptic ulcers may later present with ulcer-related complications such as hemorrhage or perforation.</a:t>
            </a:r>
          </a:p>
          <a:p>
            <a:pPr algn="just"/>
            <a:r>
              <a:rPr lang="en-US" b="1" i="0" u="sng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Symptomatic</a:t>
            </a:r>
          </a:p>
          <a:p>
            <a:pPr algn="just"/>
            <a:r>
              <a:rPr lang="en-US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Upper Abdominal pain</a:t>
            </a:r>
          </a:p>
          <a:p>
            <a:pPr algn="just"/>
            <a:r>
              <a:rPr lang="en-US" dirty="0">
                <a:solidFill>
                  <a:srgbClr val="232323"/>
                </a:solidFill>
                <a:latin typeface="Noto Sans" panose="020B0502040504020204" pitchFamily="34" charset="0"/>
              </a:rPr>
              <a:t>Bloating</a:t>
            </a:r>
          </a:p>
          <a:p>
            <a:pPr algn="just"/>
            <a:r>
              <a:rPr lang="en-US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Abdominal Fullness</a:t>
            </a:r>
          </a:p>
          <a:p>
            <a:pPr algn="just"/>
            <a:r>
              <a:rPr lang="en-US" dirty="0">
                <a:solidFill>
                  <a:srgbClr val="232323"/>
                </a:solidFill>
                <a:latin typeface="Noto Sans" panose="020B0502040504020204" pitchFamily="34" charset="0"/>
              </a:rPr>
              <a:t>Nausea</a:t>
            </a:r>
          </a:p>
          <a:p>
            <a:pPr algn="just"/>
            <a:r>
              <a:rPr lang="en-US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Early Satiety</a:t>
            </a:r>
          </a:p>
        </p:txBody>
      </p:sp>
    </p:spTree>
    <p:extLst>
      <p:ext uri="{BB962C8B-B14F-4D97-AF65-F5344CB8AC3E}">
        <p14:creationId xmlns:p14="http://schemas.microsoft.com/office/powerpoint/2010/main" val="41520437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431F50B-933D-416E-9D39-9B4A1F565F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0"/>
            <a:ext cx="7704856" cy="6741368"/>
          </a:xfrm>
        </p:spPr>
      </p:pic>
    </p:spTree>
    <p:extLst>
      <p:ext uri="{BB962C8B-B14F-4D97-AF65-F5344CB8AC3E}">
        <p14:creationId xmlns:p14="http://schemas.microsoft.com/office/powerpoint/2010/main" val="16594883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 Factors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Smoking</a:t>
            </a:r>
          </a:p>
          <a:p>
            <a:r>
              <a:rPr lang="en-US" dirty="0"/>
              <a:t>Alcohol</a:t>
            </a:r>
          </a:p>
          <a:p>
            <a:r>
              <a:rPr lang="en-US" dirty="0"/>
              <a:t>Foods</a:t>
            </a:r>
          </a:p>
          <a:p>
            <a:pPr lvl="1"/>
            <a:r>
              <a:rPr lang="en-US" dirty="0"/>
              <a:t>Citrus or acidic fruits</a:t>
            </a:r>
          </a:p>
          <a:p>
            <a:pPr lvl="1"/>
            <a:r>
              <a:rPr lang="en-US" dirty="0"/>
              <a:t>Chocolate, caffeine, and alcohol</a:t>
            </a:r>
          </a:p>
          <a:p>
            <a:pPr lvl="1"/>
            <a:r>
              <a:rPr lang="en-US" dirty="0"/>
              <a:t>Greasy, fatty, spicy, and fried foods</a:t>
            </a:r>
          </a:p>
          <a:p>
            <a:pPr lvl="1"/>
            <a:r>
              <a:rPr lang="en-US" dirty="0"/>
              <a:t>Garlic, onions, and mint </a:t>
            </a:r>
            <a:r>
              <a:rPr lang="en-US" dirty="0" err="1"/>
              <a:t>flavourings</a:t>
            </a:r>
            <a:endParaRPr lang="en-US" dirty="0"/>
          </a:p>
          <a:p>
            <a:r>
              <a:rPr lang="en-US" dirty="0"/>
              <a:t>Psychological Factors</a:t>
            </a:r>
          </a:p>
          <a:p>
            <a:pPr lvl="1"/>
            <a:r>
              <a:rPr lang="en-US" dirty="0"/>
              <a:t>Stress</a:t>
            </a:r>
          </a:p>
          <a:p>
            <a:pPr lvl="1"/>
            <a:r>
              <a:rPr lang="en-US" dirty="0"/>
              <a:t>Depression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4C57DD-E5B3-470B-91C0-5886F1542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Pathophysiology</a:t>
            </a:r>
            <a:endParaRPr lang="en-P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3BAE74-4E6F-4429-B4E0-3A7380B1CC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196752"/>
            <a:ext cx="8856984" cy="4929411"/>
          </a:xfrm>
        </p:spPr>
        <p:txBody>
          <a:bodyPr>
            <a:normAutofit fontScale="92500" lnSpcReduction="20000"/>
          </a:bodyPr>
          <a:lstStyle/>
          <a:p>
            <a:r>
              <a:rPr lang="en-US" b="0" i="0" dirty="0">
                <a:solidFill>
                  <a:srgbClr val="23232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Most ulcers occur when the normal secretory, defense, or repair mechanisms of the stomach are disrupted by superimposed processes such as </a:t>
            </a:r>
            <a:r>
              <a:rPr lang="en-US" b="0" i="1" dirty="0">
                <a:solidFill>
                  <a:srgbClr val="23232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H. pylori</a:t>
            </a:r>
            <a:r>
              <a:rPr lang="en-US" b="0" i="0" dirty="0">
                <a:solidFill>
                  <a:srgbClr val="23232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infection and the ingestion of NSAIDs.</a:t>
            </a:r>
          </a:p>
          <a:p>
            <a:r>
              <a:rPr lang="en-US" b="1" i="0" dirty="0">
                <a:solidFill>
                  <a:srgbClr val="23232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Gastric acid hypersecretion</a:t>
            </a:r>
          </a:p>
          <a:p>
            <a:r>
              <a:rPr lang="en-US" b="1" i="0" dirty="0">
                <a:solidFill>
                  <a:srgbClr val="23232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Impaired duodenal bicarbonate secretion</a:t>
            </a:r>
            <a:r>
              <a:rPr lang="en-US" b="0" i="0" dirty="0">
                <a:solidFill>
                  <a:srgbClr val="23232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0" indent="0">
              <a:buNone/>
            </a:pPr>
            <a:r>
              <a:rPr lang="en-US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The combination of increased gastric acid secretion and reduced duodenal bicarbonate secretion lowers the pH in the duodenum, which promotes the development of gastric metaplasia.</a:t>
            </a:r>
            <a:endParaRPr lang="en-PK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35691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Pathophysiology</a:t>
            </a:r>
          </a:p>
        </p:txBody>
      </p:sp>
      <p:pic>
        <p:nvPicPr>
          <p:cNvPr id="4" name="Content Placeholder 3" descr="g-Ulcer-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4837" y="1781969"/>
            <a:ext cx="7934325" cy="4162425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Pathophysiology </a:t>
            </a:r>
            <a:r>
              <a:rPr lang="en-US" dirty="0" err="1"/>
              <a:t>H.Pylori</a:t>
            </a:r>
            <a:endParaRPr lang="en-US" dirty="0"/>
          </a:p>
        </p:txBody>
      </p:sp>
      <p:pic>
        <p:nvPicPr>
          <p:cNvPr id="4" name="Content Placeholder 3" descr="3-Figure2-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7624" y="1417638"/>
            <a:ext cx="6408712" cy="5097321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hwkb17_01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5596" y="476672"/>
            <a:ext cx="7272808" cy="6148147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s00242_-ds00958_im02752_r7_ulcersthu_jp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7584" y="404664"/>
            <a:ext cx="7488832" cy="6192687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3200" y="0"/>
            <a:ext cx="61849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9941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9490" y="1906641"/>
            <a:ext cx="8102950" cy="1378343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THEME: Surgical Treatment Options Of Acid Peptic Diseases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86050" y="4105776"/>
            <a:ext cx="5414342" cy="1987520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 sz="3300" b="1" dirty="0">
                <a:solidFill>
                  <a:schemeClr val="tx1"/>
                </a:solidFill>
              </a:rPr>
              <a:t> PROF. DR. </a:t>
            </a:r>
            <a:r>
              <a:rPr lang="en-GB" sz="3300" b="1">
                <a:solidFill>
                  <a:schemeClr val="tx1"/>
                </a:solidFill>
              </a:rPr>
              <a:t>Usman Qureshi</a:t>
            </a:r>
            <a:endParaRPr lang="en-US" sz="3300" b="1" dirty="0">
              <a:solidFill>
                <a:schemeClr val="tx1"/>
              </a:solidFill>
            </a:endParaRPr>
          </a:p>
          <a:p>
            <a:pPr algn="r"/>
            <a:r>
              <a:rPr lang="en-US" sz="2100" b="1" dirty="0"/>
              <a:t>M.B.B.S  F.C.P.S</a:t>
            </a:r>
          </a:p>
          <a:p>
            <a:pPr algn="r"/>
            <a:r>
              <a:rPr lang="en-US" sz="2100" b="1" dirty="0"/>
              <a:t>HEAD OF THE DEPARTMENT </a:t>
            </a:r>
          </a:p>
          <a:p>
            <a:pPr algn="r"/>
            <a:r>
              <a:rPr lang="en-US" sz="2100" b="1" dirty="0"/>
              <a:t>SURGERY UNIT–II, BBH  </a:t>
            </a:r>
          </a:p>
          <a:p>
            <a:pPr algn="r"/>
            <a:r>
              <a:rPr lang="en-US" sz="2100" b="1" dirty="0"/>
              <a:t>PROFESSOR OF SURGERY</a:t>
            </a:r>
          </a:p>
          <a:p>
            <a:pPr algn="r"/>
            <a:r>
              <a:rPr lang="en-US" sz="2100" b="1" dirty="0"/>
              <a:t> RAWALPINDI MEDICAL UNIVERSITY </a:t>
            </a:r>
            <a:r>
              <a:rPr lang="en-US" sz="2100" dirty="0"/>
              <a:t> </a:t>
            </a:r>
          </a:p>
        </p:txBody>
      </p:sp>
      <p:pic>
        <p:nvPicPr>
          <p:cNvPr id="4" name="Picture 2" descr="D:\SU 2 Discharge Software\wamp\www\bbh_su\assets\media\logos\invoice-logo-left.png">
            <a:extLst>
              <a:ext uri="{FF2B5EF4-FFF2-40B4-BE49-F238E27FC236}">
                <a16:creationId xmlns:a16="http://schemas.microsoft.com/office/drawing/2014/main" id="{6DCF0E8E-F31A-4F24-8D39-8113BD2DCB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74294" y="227485"/>
            <a:ext cx="2013341" cy="1666374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A7D0179-B876-4853-A6CC-5A9F8D53C08E}"/>
              </a:ext>
            </a:extLst>
          </p:cNvPr>
          <p:cNvSpPr txBox="1"/>
          <p:nvPr/>
        </p:nvSpPr>
        <p:spPr>
          <a:xfrm>
            <a:off x="2286000" y="3108462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entury Gothic" panose="020B0502020202020204" pitchFamily="34" charset="0"/>
              </a:rPr>
              <a:t>To impart evidence-based research-oriented health </a:t>
            </a:r>
            <a:endParaRPr lang="en-PK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1B49C4A-4D98-4E7C-B13E-76C587A67BD6}"/>
              </a:ext>
            </a:extLst>
          </p:cNvPr>
          <p:cNvSpPr txBox="1"/>
          <p:nvPr/>
        </p:nvSpPr>
        <p:spPr>
          <a:xfrm>
            <a:off x="2286000" y="3108462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entury Gothic" panose="020B0502020202020204" pitchFamily="34" charset="0"/>
              </a:rPr>
              <a:t>To impart evidence-based research-oriented health </a:t>
            </a:r>
            <a:endParaRPr lang="en-PK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96CA9D5-BA9E-42EF-9FD2-8B492E38EAA9}"/>
              </a:ext>
            </a:extLst>
          </p:cNvPr>
          <p:cNvSpPr txBox="1"/>
          <p:nvPr/>
        </p:nvSpPr>
        <p:spPr>
          <a:xfrm>
            <a:off x="2286000" y="3108462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entury Gothic" panose="020B0502020202020204" pitchFamily="34" charset="0"/>
              </a:rPr>
              <a:t>To impart evidence-based research-oriented health </a:t>
            </a:r>
            <a:endParaRPr lang="en-PK" dirty="0"/>
          </a:p>
        </p:txBody>
      </p:sp>
    </p:spTree>
    <p:extLst>
      <p:ext uri="{BB962C8B-B14F-4D97-AF65-F5344CB8AC3E}">
        <p14:creationId xmlns:p14="http://schemas.microsoft.com/office/powerpoint/2010/main" val="40771970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7900" y="0"/>
            <a:ext cx="46482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9639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Investigations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48FDFE5-BA34-488D-9366-EFEB9041B1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u="sng" dirty="0"/>
              <a:t>Noninvasive</a:t>
            </a:r>
          </a:p>
          <a:p>
            <a:r>
              <a:rPr lang="en-US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urea breath testing (UBT),</a:t>
            </a:r>
          </a:p>
          <a:p>
            <a:r>
              <a:rPr lang="en-US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stool antigen testing</a:t>
            </a:r>
          </a:p>
          <a:p>
            <a:r>
              <a:rPr lang="en-US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Serology</a:t>
            </a:r>
            <a:endParaRPr lang="en-US" dirty="0">
              <a:solidFill>
                <a:srgbClr val="232323"/>
              </a:solidFill>
              <a:latin typeface="Noto Sans" panose="020B0502040504020204" pitchFamily="34" charset="0"/>
            </a:endParaRPr>
          </a:p>
          <a:p>
            <a:r>
              <a:rPr lang="en-US" b="1" u="sng" dirty="0">
                <a:solidFill>
                  <a:srgbClr val="232323"/>
                </a:solidFill>
                <a:latin typeface="Noto Sans" panose="020B0502040504020204" pitchFamily="34" charset="0"/>
              </a:rPr>
              <a:t>Invasive</a:t>
            </a:r>
          </a:p>
          <a:p>
            <a:r>
              <a:rPr lang="en-US" dirty="0"/>
              <a:t>Endoscopy and Biopsy</a:t>
            </a:r>
          </a:p>
          <a:p>
            <a:r>
              <a:rPr lang="en-US" dirty="0"/>
              <a:t>Biopsies Histopathology and C/S</a:t>
            </a:r>
          </a:p>
          <a:p>
            <a:r>
              <a:rPr lang="en-US" dirty="0"/>
              <a:t>Biopsy Urease Testing</a:t>
            </a:r>
            <a:endParaRPr lang="en-PK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i="0" dirty="0">
                <a:solidFill>
                  <a:srgbClr val="353535"/>
                </a:solidFill>
                <a:effectLst/>
                <a:latin typeface="Noto Sans" panose="020B0502040504020204" pitchFamily="34" charset="0"/>
              </a:rPr>
              <a:t>INDICATIONS FOR PEPTIC ULCER SURGERY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400" b="1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Surgical management </a:t>
            </a:r>
            <a:r>
              <a:rPr lang="en-US" sz="2400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is reserved for peptic ulcer disease that is refractory to medical and/or endoscopic management, for suspicion of a malignancy within an ulcer, or for the management of complications of peptic ulcer disease </a:t>
            </a:r>
            <a:r>
              <a:rPr lang="en-US" sz="2400" b="0" i="0" dirty="0" err="1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ie</a:t>
            </a:r>
            <a:r>
              <a:rPr lang="en-US" sz="2400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, </a:t>
            </a:r>
          </a:p>
          <a:p>
            <a:pPr algn="just"/>
            <a:r>
              <a:rPr lang="en-US" sz="3600" dirty="0"/>
              <a:t>Bleeding</a:t>
            </a:r>
          </a:p>
          <a:p>
            <a:pPr algn="just"/>
            <a:r>
              <a:rPr lang="en-US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Perforation</a:t>
            </a:r>
          </a:p>
          <a:p>
            <a:pPr algn="just"/>
            <a:r>
              <a:rPr lang="en-US" dirty="0">
                <a:solidFill>
                  <a:srgbClr val="232323"/>
                </a:solidFill>
                <a:latin typeface="Noto Sans" panose="020B0502040504020204" pitchFamily="34" charset="0"/>
              </a:rPr>
              <a:t>Obstruction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7600" y="0"/>
            <a:ext cx="43561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4457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8356" y="188640"/>
            <a:ext cx="8507288" cy="6552728"/>
          </a:xfrm>
        </p:spPr>
        <p:txBody>
          <a:bodyPr>
            <a:normAutofit fontScale="92500"/>
          </a:bodyPr>
          <a:lstStyle/>
          <a:p>
            <a:pPr algn="just"/>
            <a:r>
              <a:rPr lang="en-US" b="1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Gastric ulcer</a:t>
            </a:r>
            <a:r>
              <a:rPr lang="en-US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 – Because gastric ulcers may harbor malignancy, the ulcer bed must be either extensively biopsied or excised.</a:t>
            </a:r>
          </a:p>
          <a:p>
            <a:pPr algn="just"/>
            <a:r>
              <a:rPr lang="en-US" b="1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Elective</a:t>
            </a:r>
            <a:r>
              <a:rPr lang="en-US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 – For uncomplicated gastric ulcers </a:t>
            </a:r>
            <a:r>
              <a:rPr lang="en-US" dirty="0">
                <a:solidFill>
                  <a:srgbClr val="232323"/>
                </a:solidFill>
                <a:latin typeface="Noto Sans" panose="020B0502040504020204" pitchFamily="34" charset="0"/>
              </a:rPr>
              <a:t>t</a:t>
            </a:r>
            <a:r>
              <a:rPr lang="en-US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he exact procedure(s) depend on the location of the ulcer and whether it is caused by hyperacidity.</a:t>
            </a:r>
            <a:endParaRPr lang="en-US" b="0" i="0" dirty="0">
              <a:solidFill>
                <a:srgbClr val="940C72"/>
              </a:solidFill>
              <a:effectLst/>
              <a:latin typeface="Noto Sans" panose="020B0502040504020204" pitchFamily="34" charset="0"/>
            </a:endParaRPr>
          </a:p>
          <a:p>
            <a:pPr algn="just"/>
            <a:r>
              <a:rPr lang="en-US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Type 1 gastric ulcer – Distal gastrectomy</a:t>
            </a:r>
          </a:p>
          <a:p>
            <a:pPr algn="just"/>
            <a:r>
              <a:rPr lang="en-US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Type 2 gastric ulcer – Antrectomy plus vagotomy</a:t>
            </a:r>
          </a:p>
          <a:p>
            <a:pPr algn="just"/>
            <a:r>
              <a:rPr lang="en-US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Type 3 gastric ulcer – Antrectomy plus vagotomy</a:t>
            </a:r>
          </a:p>
          <a:p>
            <a:pPr algn="just"/>
            <a:r>
              <a:rPr lang="en-US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Type 4 gastric ulcer – Subtotal gastrectomy</a:t>
            </a:r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775E87-D6DC-47F2-AB2B-E91CE38E9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Duodenal Ulcer</a:t>
            </a:r>
            <a:endParaRPr lang="en-P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04EBA5-631A-40C5-BD7A-6A224C9C4D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l"/>
            <a:r>
              <a:rPr lang="en-US" b="1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Perforation </a:t>
            </a:r>
            <a:r>
              <a:rPr lang="en-US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– For patients with a small perforated duodenal ulcer, closing the perforation with a piece of </a:t>
            </a:r>
            <a:r>
              <a:rPr lang="en-US" b="0" i="0" dirty="0" err="1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omentum</a:t>
            </a:r>
            <a:r>
              <a:rPr lang="en-US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 (Graham patch).</a:t>
            </a:r>
          </a:p>
          <a:p>
            <a:pPr algn="l"/>
            <a:r>
              <a:rPr lang="en-US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 For perforated ulcers close to the pylorus, truncal vagotomy with a pyloroplasty that incorporates the perforation is a reasonable alternative.</a:t>
            </a:r>
          </a:p>
          <a:p>
            <a:pPr algn="l"/>
            <a:r>
              <a:rPr lang="en-US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Large (&gt;2 cm) or complex perforated duodenal ulcers may require specialized techniques to close and/or exclude</a:t>
            </a:r>
          </a:p>
          <a:p>
            <a:r>
              <a:rPr lang="en-US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Various other procedures, such as </a:t>
            </a:r>
            <a:r>
              <a:rPr lang="en-US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jejunal serosal patch, Roux </a:t>
            </a:r>
            <a:r>
              <a:rPr lang="en-US" i="0" dirty="0" err="1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en</a:t>
            </a:r>
            <a:r>
              <a:rPr lang="en-US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-Y duodenojejunostomy, pyloric exclusion, and omental plugs</a:t>
            </a:r>
            <a:r>
              <a:rPr lang="en-US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, have been described for situations where primary closure is not feasible.</a:t>
            </a:r>
            <a:endParaRPr lang="en-PK" dirty="0"/>
          </a:p>
        </p:txBody>
      </p:sp>
    </p:spTree>
    <p:extLst>
      <p:ext uri="{BB962C8B-B14F-4D97-AF65-F5344CB8AC3E}">
        <p14:creationId xmlns:p14="http://schemas.microsoft.com/office/powerpoint/2010/main" val="6615657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17DC6F-CAD3-4F13-98E6-CDC0FA567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Surgical Options For Peptic Ulcer</a:t>
            </a:r>
            <a:endParaRPr lang="en-P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B0AE85-536B-4272-B0A4-0187DDC9C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 fontScale="92500"/>
          </a:bodyPr>
          <a:lstStyle/>
          <a:p>
            <a:r>
              <a:rPr lang="en-US" b="1" i="0" u="sng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Ulcer bed management</a:t>
            </a:r>
            <a:r>
              <a:rPr lang="en-US" b="0" i="0" u="sng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 </a:t>
            </a:r>
          </a:p>
          <a:p>
            <a:r>
              <a:rPr lang="en-US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ligation of bleeding vessels</a:t>
            </a:r>
          </a:p>
          <a:p>
            <a:r>
              <a:rPr lang="en-US" dirty="0">
                <a:solidFill>
                  <a:srgbClr val="232323"/>
                </a:solidFill>
                <a:latin typeface="Noto Sans" panose="020B0502040504020204" pitchFamily="34" charset="0"/>
              </a:rPr>
              <a:t>P</a:t>
            </a:r>
            <a:r>
              <a:rPr lang="en-US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lacement and fixation of </a:t>
            </a:r>
            <a:r>
              <a:rPr lang="en-US" b="0" i="0" dirty="0" err="1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omentum</a:t>
            </a:r>
            <a:r>
              <a:rPr lang="en-US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 within the ulcer bed to cover the defect and promote healing (</a:t>
            </a:r>
            <a:r>
              <a:rPr lang="en-US" b="0" i="0" dirty="0" err="1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ie</a:t>
            </a:r>
            <a:r>
              <a:rPr lang="en-US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, Graham patch).</a:t>
            </a:r>
          </a:p>
          <a:p>
            <a:r>
              <a:rPr lang="en-US" b="1" i="0" u="sng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Gastric drainage</a:t>
            </a:r>
          </a:p>
          <a:p>
            <a:r>
              <a:rPr lang="en-US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Gastric drainage procedures divide or bypass the pyloric sphincter mechanism to facilitate gastric emptying and avoid gastric stasis</a:t>
            </a:r>
            <a:endParaRPr lang="en-US" b="1" i="0" u="sng" dirty="0">
              <a:solidFill>
                <a:srgbClr val="232323"/>
              </a:solidFill>
              <a:effectLst/>
              <a:latin typeface="Noto Sans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05160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3C19CCC-D75A-416C-B8B6-EB69C97406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548680"/>
            <a:ext cx="7632848" cy="5577483"/>
          </a:xfrm>
        </p:spPr>
      </p:pic>
    </p:spTree>
    <p:extLst>
      <p:ext uri="{BB962C8B-B14F-4D97-AF65-F5344CB8AC3E}">
        <p14:creationId xmlns:p14="http://schemas.microsoft.com/office/powerpoint/2010/main" val="40999393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3C99FD5-F827-4436-835B-B9B219E415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88912"/>
            <a:ext cx="8784976" cy="6408439"/>
          </a:xfrm>
        </p:spPr>
        <p:txBody>
          <a:bodyPr>
            <a:normAutofit/>
          </a:bodyPr>
          <a:lstStyle/>
          <a:p>
            <a:pPr algn="just"/>
            <a:r>
              <a:rPr lang="en-US" b="1" i="0" u="sng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Pyloroplasty</a:t>
            </a:r>
            <a:r>
              <a:rPr lang="en-US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  is a procedure that widens the opening between the antrum and duodenum to facilitate passage of gastric contents .</a:t>
            </a:r>
          </a:p>
          <a:p>
            <a:pPr marL="0" indent="0" algn="just">
              <a:buNone/>
            </a:pPr>
            <a:r>
              <a:rPr lang="en-US" b="0" i="0" dirty="0">
                <a:solidFill>
                  <a:srgbClr val="232323"/>
                </a:solidFill>
                <a:effectLst/>
                <a:latin typeface="Times New Roman" panose="02020603050405020304" pitchFamily="18" charset="0"/>
              </a:rPr>
              <a:t>•</a:t>
            </a:r>
            <a:r>
              <a:rPr lang="en-US" b="1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The </a:t>
            </a:r>
            <a:r>
              <a:rPr lang="en-US" b="1" i="0" dirty="0" err="1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Heineke</a:t>
            </a:r>
            <a:r>
              <a:rPr lang="en-US" b="1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-Mikulicz pyloroplasty</a:t>
            </a:r>
          </a:p>
          <a:p>
            <a:pPr marL="0" indent="0" algn="just">
              <a:buNone/>
            </a:pPr>
            <a:r>
              <a:rPr lang="en-US" b="0" i="0" dirty="0">
                <a:solidFill>
                  <a:srgbClr val="232323"/>
                </a:solidFill>
                <a:effectLst/>
                <a:latin typeface="Times New Roman" panose="02020603050405020304" pitchFamily="18" charset="0"/>
              </a:rPr>
              <a:t>•</a:t>
            </a:r>
            <a:r>
              <a:rPr lang="en-US" b="1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The Finney and </a:t>
            </a:r>
            <a:r>
              <a:rPr lang="en-US" b="1" i="0" dirty="0" err="1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Jaboulay</a:t>
            </a:r>
            <a:r>
              <a:rPr lang="en-US" b="1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 pyloroplasties </a:t>
            </a:r>
          </a:p>
          <a:p>
            <a:pPr algn="just"/>
            <a:r>
              <a:rPr lang="en-US" b="1" i="0" u="sng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Gastrojejunostomy</a:t>
            </a:r>
            <a:r>
              <a:rPr lang="en-US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 which anastomoses the dependent portion of the stomach to the proximal jejunum, is typically reserved for patients with significant duodenal bulb scarring that precludes safe pyloroplasty.</a:t>
            </a:r>
          </a:p>
          <a:p>
            <a:pPr marL="0" indent="0" algn="l">
              <a:buNone/>
            </a:pPr>
            <a:endParaRPr lang="en-US" b="0" i="0" dirty="0">
              <a:solidFill>
                <a:srgbClr val="232323"/>
              </a:solidFill>
              <a:effectLst/>
              <a:latin typeface="Noto Sans" panose="020B0502040504020204" pitchFamily="34" charset="0"/>
            </a:endParaRPr>
          </a:p>
          <a:p>
            <a:endParaRPr lang="en-PK" dirty="0"/>
          </a:p>
        </p:txBody>
      </p:sp>
    </p:spTree>
    <p:extLst>
      <p:ext uri="{BB962C8B-B14F-4D97-AF65-F5344CB8AC3E}">
        <p14:creationId xmlns:p14="http://schemas.microsoft.com/office/powerpoint/2010/main" val="37566893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55DFB52-9DCB-4FD2-A56B-43D95D28FA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0"/>
            <a:ext cx="8352928" cy="6858000"/>
          </a:xfrm>
        </p:spPr>
      </p:pic>
    </p:spTree>
    <p:extLst>
      <p:ext uri="{BB962C8B-B14F-4D97-AF65-F5344CB8AC3E}">
        <p14:creationId xmlns:p14="http://schemas.microsoft.com/office/powerpoint/2010/main" val="33357372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>
            <a:extLst>
              <a:ext uri="{FF2B5EF4-FFF2-40B4-BE49-F238E27FC236}">
                <a16:creationId xmlns:a16="http://schemas.microsoft.com/office/drawing/2014/main" id="{FF8EA3A1-8E65-5C46-4BFC-550B616938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131840" y="836712"/>
            <a:ext cx="3706713" cy="960835"/>
          </a:xfrm>
        </p:spPr>
        <p:txBody>
          <a:bodyPr>
            <a:normAutofit fontScale="90000"/>
          </a:bodyPr>
          <a:lstStyle/>
          <a:p>
            <a:r>
              <a:rPr lang="en-US" altLang="en-US" b="1" dirty="0">
                <a:solidFill>
                  <a:srgbClr val="01153E"/>
                </a:solidFill>
                <a:cs typeface="Times New Roman" panose="02020603050405020304" pitchFamily="18" charset="0"/>
              </a:rPr>
              <a:t>University Motto, Vision, Values &amp; Goals</a:t>
            </a:r>
            <a:br>
              <a:rPr lang="en-US" altLang="en-US" sz="2004" b="1" dirty="0">
                <a:cs typeface="Times New Roman" panose="02020603050405020304" pitchFamily="18" charset="0"/>
              </a:rPr>
            </a:br>
            <a:endParaRPr lang="en-US" alt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97267EB-3B7A-2FE9-0713-A4A6B18F0B6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6784153"/>
              </p:ext>
            </p:extLst>
          </p:nvPr>
        </p:nvGraphicFramePr>
        <p:xfrm>
          <a:off x="2857500" y="1942062"/>
          <a:ext cx="5818956" cy="4799306"/>
        </p:xfrm>
        <a:graphic>
          <a:graphicData uri="http://schemas.openxmlformats.org/drawingml/2006/table">
            <a:tbl>
              <a:tblPr/>
              <a:tblGrid>
                <a:gridCol w="58189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799306">
                <a:tc>
                  <a:txBody>
                    <a:bodyPr/>
                    <a:lstStyle>
                      <a:lvl1pPr marL="236538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itchFamily="2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itchFamily="2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itchFamily="2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236538" marR="0" lvl="0" indent="0" algn="l" defTabSz="457200" rtl="0" eaLnBrk="1" fontAlgn="base" latinLnBrk="0" hangingPunct="1">
                        <a:lnSpc>
                          <a:spcPts val="15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entury Gothic" panose="020B0502020202020204" pitchFamily="34" charset="0"/>
                        </a:rPr>
                        <a:t>Mission Statement</a:t>
                      </a:r>
                    </a:p>
                    <a:p>
                      <a:pPr marL="693738" marR="0" lvl="0" indent="-45720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693738" marR="0" lvl="0" indent="-45720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To impart evidence-based research-oriented health professional education .Best possible patient care</a:t>
                      </a:r>
                    </a:p>
                    <a:p>
                      <a:pPr marL="693738" marR="0" lvl="0" indent="-45720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Mutual respect, ethical practice of healthcare and social accountability.</a:t>
                      </a:r>
                      <a:endParaRPr kumimoji="0" lang="en-US" altLang="en-US" sz="1400" b="1" i="0" u="sng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236538" marR="0" lvl="0" indent="0" algn="l" defTabSz="4572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1" i="0" u="sng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236538" marR="0" lvl="0" indent="0" algn="l" defTabSz="4572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entury Gothic" panose="020B0502020202020204" pitchFamily="34" charset="0"/>
                        </a:rPr>
                        <a:t>Vision and Values</a:t>
                      </a:r>
                    </a:p>
                    <a:p>
                      <a:pPr marL="236538" marR="0" lvl="0" indent="0" algn="l" defTabSz="4572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Highly recognized and accredited </a:t>
                      </a:r>
                      <a:r>
                        <a:rPr kumimoji="0" lang="en-US" alt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centre</a:t>
                      </a: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 of excellence in Medical Education, using evidence-based training techniques for development of highly competent health professionals, who are lifelong experiential learner and are socially accountable.</a:t>
                      </a:r>
                    </a:p>
                    <a:p>
                      <a:pPr marL="236538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entury Gothic" panose="020B0502020202020204" pitchFamily="34" charset="0"/>
                        </a:rPr>
                        <a:t>Goals</a:t>
                      </a:r>
                    </a:p>
                    <a:p>
                      <a:pPr marL="236538" marR="0" lvl="0" indent="0" algn="l" defTabSz="457200" rtl="0" eaLnBrk="1" fontAlgn="base" latinLnBrk="0" hangingPunct="1">
                        <a:lnSpc>
                          <a:spcPct val="150000"/>
                        </a:lnSpc>
                        <a:spcBef>
                          <a:spcPts val="7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The Undergraduate Integrated Learning Program is geared to provide you with quality medical education in an environment designed to: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C8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0488" name="image3.png">
            <a:extLst>
              <a:ext uri="{FF2B5EF4-FFF2-40B4-BE49-F238E27FC236}">
                <a16:creationId xmlns:a16="http://schemas.microsoft.com/office/drawing/2014/main" id="{48A897F5-C8CF-A7F3-46C9-A8F10CA5E7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996952"/>
            <a:ext cx="1200150" cy="166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77627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0900" y="0"/>
            <a:ext cx="49022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5725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D7A477-562A-4042-805A-3709C8A88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Definitive Ulcer Surgery</a:t>
            </a:r>
            <a:endParaRPr lang="en-P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E0AE37-F70B-4D79-A7DE-12413946DF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i="0" u="sng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Vagotomy</a:t>
            </a:r>
            <a:r>
              <a:rPr lang="en-US" b="1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 </a:t>
            </a:r>
          </a:p>
          <a:p>
            <a:pPr marL="0" indent="0" algn="just">
              <a:buNone/>
            </a:pPr>
            <a:r>
              <a:rPr lang="en-US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                     It is a procedure that transects or removes a portion of the </a:t>
            </a:r>
            <a:r>
              <a:rPr lang="en-US" b="0" i="0" dirty="0" err="1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vagus</a:t>
            </a:r>
            <a:r>
              <a:rPr lang="en-US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 nerves or branches of the </a:t>
            </a:r>
            <a:r>
              <a:rPr lang="en-US" b="0" i="0" dirty="0" err="1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vagus</a:t>
            </a:r>
            <a:r>
              <a:rPr lang="en-US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 nerves to decrease gastric acid secretion.</a:t>
            </a:r>
            <a:endParaRPr lang="en-US" b="1" i="0" dirty="0">
              <a:solidFill>
                <a:srgbClr val="232323"/>
              </a:solidFill>
              <a:effectLst/>
              <a:latin typeface="Noto Sans" panose="020B0502040504020204" pitchFamily="34" charset="0"/>
            </a:endParaRPr>
          </a:p>
          <a:p>
            <a:pPr algn="just"/>
            <a:r>
              <a:rPr lang="en-US" b="1" i="0" u="sng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Partial gastrectomy</a:t>
            </a:r>
          </a:p>
          <a:p>
            <a:pPr marL="0" indent="0" algn="just">
              <a:buNone/>
            </a:pPr>
            <a:r>
              <a:rPr lang="en-US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(</a:t>
            </a:r>
            <a:r>
              <a:rPr lang="en-US" b="0" i="0" dirty="0" err="1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eg</a:t>
            </a:r>
            <a:r>
              <a:rPr lang="en-US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, antrectomy, subtotal gastrectomy)</a:t>
            </a:r>
            <a:endParaRPr lang="en-US" b="1" i="0" dirty="0">
              <a:solidFill>
                <a:srgbClr val="232323"/>
              </a:solidFill>
              <a:effectLst/>
              <a:latin typeface="Noto Sans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30703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BE0AB-7C93-4148-854E-B979B7C92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001" y="548680"/>
            <a:ext cx="8507288" cy="1325562"/>
          </a:xfrm>
        </p:spPr>
        <p:txBody>
          <a:bodyPr>
            <a:normAutofit fontScale="90000"/>
          </a:bodyPr>
          <a:lstStyle/>
          <a:p>
            <a:r>
              <a:rPr lang="en-US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Gastrointestinal reconstruction </a:t>
            </a:r>
            <a:br>
              <a:rPr lang="en-US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</a:br>
            <a:endParaRPr lang="en-P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00DA21-3426-47CB-96EF-92E9C74CFD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Reconstruction is necessary following partial gastrectomy to reestablish gastrointestinal </a:t>
            </a:r>
            <a:r>
              <a:rPr lang="en-US" b="0" i="0" dirty="0" err="1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continuity.Following</a:t>
            </a:r>
            <a:r>
              <a:rPr lang="en-US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 are the most common Reconstruction Techniques:</a:t>
            </a:r>
          </a:p>
          <a:p>
            <a:r>
              <a:rPr lang="en-US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Billroth I</a:t>
            </a:r>
          </a:p>
          <a:p>
            <a:r>
              <a:rPr lang="en-US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Billroth II</a:t>
            </a:r>
          </a:p>
          <a:p>
            <a:r>
              <a:rPr lang="en-US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Roux-en-Y gastrojejunostomy</a:t>
            </a:r>
            <a:endParaRPr lang="en-PK" dirty="0"/>
          </a:p>
          <a:p>
            <a:endParaRPr lang="en-US" b="0" i="0" dirty="0">
              <a:solidFill>
                <a:srgbClr val="232323"/>
              </a:solidFill>
              <a:effectLst/>
              <a:latin typeface="Noto Sans" panose="020B0502040504020204" pitchFamily="34" charset="0"/>
            </a:endParaRPr>
          </a:p>
          <a:p>
            <a:endParaRPr lang="en-PK" dirty="0"/>
          </a:p>
        </p:txBody>
      </p:sp>
    </p:spTree>
    <p:extLst>
      <p:ext uri="{BB962C8B-B14F-4D97-AF65-F5344CB8AC3E}">
        <p14:creationId xmlns:p14="http://schemas.microsoft.com/office/powerpoint/2010/main" val="41242292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0600" y="0"/>
            <a:ext cx="46101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15798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796CFB4-44EB-4525-B0AA-810D754638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94320"/>
            <a:ext cx="8424936" cy="6669360"/>
          </a:xfrm>
        </p:spPr>
      </p:pic>
    </p:spTree>
    <p:extLst>
      <p:ext uri="{BB962C8B-B14F-4D97-AF65-F5344CB8AC3E}">
        <p14:creationId xmlns:p14="http://schemas.microsoft.com/office/powerpoint/2010/main" val="313647785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251722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en-US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Gastroesophageal reflux disease (GERD) is defined as "</a:t>
            </a:r>
            <a:r>
              <a:rPr lang="en-US" b="1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a condition which develops when the reflux of stomach contents causes troublesome symptoms or complications</a:t>
            </a:r>
            <a:r>
              <a:rPr lang="en-US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“</a:t>
            </a:r>
          </a:p>
          <a:p>
            <a:pPr marL="0" indent="0" algn="just">
              <a:buNone/>
            </a:pPr>
            <a:r>
              <a:rPr lang="en-US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It is manifested by a spectrum of nonspecific symptoms, including </a:t>
            </a:r>
          </a:p>
          <a:p>
            <a:pPr algn="just"/>
            <a:r>
              <a:rPr lang="en-US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heartburn</a:t>
            </a:r>
          </a:p>
          <a:p>
            <a:pPr algn="just"/>
            <a:r>
              <a:rPr lang="en-US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regurgitation</a:t>
            </a:r>
          </a:p>
          <a:p>
            <a:pPr algn="just"/>
            <a:r>
              <a:rPr lang="en-US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Dysphagia</a:t>
            </a:r>
          </a:p>
          <a:p>
            <a:pPr algn="just"/>
            <a:r>
              <a:rPr lang="en-US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Laryngitis</a:t>
            </a:r>
          </a:p>
          <a:p>
            <a:pPr algn="just"/>
            <a:r>
              <a:rPr lang="en-US" dirty="0">
                <a:solidFill>
                  <a:srgbClr val="232323"/>
                </a:solidFill>
                <a:latin typeface="Noto Sans" panose="020B0502040504020204" pitchFamily="34" charset="0"/>
              </a:rPr>
              <a:t>A</a:t>
            </a:r>
            <a:r>
              <a:rPr lang="en-US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dult-onset asthma </a:t>
            </a:r>
          </a:p>
          <a:p>
            <a:pPr algn="just"/>
            <a:r>
              <a:rPr lang="en-US" dirty="0">
                <a:solidFill>
                  <a:srgbClr val="232323"/>
                </a:solidFill>
                <a:latin typeface="Noto Sans" panose="020B0502040504020204" pitchFamily="34" charset="0"/>
              </a:rPr>
              <a:t>A</a:t>
            </a:r>
            <a:r>
              <a:rPr lang="en-US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spiration pneumonia</a:t>
            </a:r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060F4-587A-498C-A79F-BF6B2AB28E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INDICATIONS FOR SURGICAL MANAGEMENT</a:t>
            </a:r>
            <a:endParaRPr lang="en-P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2FE344-941E-4336-8B6D-A3FE82165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476" y="1556792"/>
            <a:ext cx="8229600" cy="5301208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en-US" b="1" i="0" u="sng" dirty="0" err="1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Antireflux</a:t>
            </a:r>
            <a:r>
              <a:rPr lang="en-US" b="1" i="0" u="sng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 procedures</a:t>
            </a:r>
            <a:r>
              <a:rPr lang="en-US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 are most often performed to control gastrointestinal symptoms (</a:t>
            </a:r>
            <a:r>
              <a:rPr lang="en-US" b="0" i="0" dirty="0" err="1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eg</a:t>
            </a:r>
            <a:r>
              <a:rPr lang="en-US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, heartburn and regurgitation).</a:t>
            </a:r>
          </a:p>
          <a:p>
            <a:pPr algn="just"/>
            <a:r>
              <a:rPr lang="en-US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Gastrointestinal Symptoms</a:t>
            </a:r>
          </a:p>
          <a:p>
            <a:pPr algn="just"/>
            <a:r>
              <a:rPr lang="en-US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Failed medical management</a:t>
            </a:r>
          </a:p>
          <a:p>
            <a:pPr algn="just"/>
            <a:r>
              <a:rPr lang="en-US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Intolerance of or noncompliance with medical therapy </a:t>
            </a:r>
          </a:p>
          <a:p>
            <a:pPr algn="just"/>
            <a:r>
              <a:rPr lang="en-US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Complications of GERD</a:t>
            </a:r>
          </a:p>
          <a:p>
            <a:pPr algn="just"/>
            <a:r>
              <a:rPr lang="en-US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Volume regurgitation</a:t>
            </a:r>
          </a:p>
          <a:p>
            <a:pPr algn="just"/>
            <a:r>
              <a:rPr lang="en-US" i="0" dirty="0" err="1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Nongastrointestinal</a:t>
            </a:r>
            <a:r>
              <a:rPr lang="en-US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 indications</a:t>
            </a:r>
            <a:r>
              <a:rPr lang="en-US" b="1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(</a:t>
            </a:r>
            <a:r>
              <a:rPr lang="en-US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chronic cough, hoarseness, laryngitis, wheezing, asthma, chronic bronchitis, aspiration)</a:t>
            </a:r>
            <a:endParaRPr lang="en-US" b="1" i="0" dirty="0">
              <a:solidFill>
                <a:srgbClr val="232323"/>
              </a:solidFill>
              <a:effectLst/>
              <a:latin typeface="Noto Sans" panose="020B0502040504020204" pitchFamily="34" charset="0"/>
            </a:endParaRPr>
          </a:p>
          <a:p>
            <a:endParaRPr lang="en-PK" dirty="0"/>
          </a:p>
        </p:txBody>
      </p:sp>
    </p:spTree>
    <p:extLst>
      <p:ext uri="{BB962C8B-B14F-4D97-AF65-F5344CB8AC3E}">
        <p14:creationId xmlns:p14="http://schemas.microsoft.com/office/powerpoint/2010/main" val="107587092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FB1CEBB-2CF2-4811-B32E-C845862ABA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8706416" cy="6741368"/>
          </a:xfrm>
        </p:spPr>
      </p:pic>
    </p:spTree>
    <p:extLst>
      <p:ext uri="{BB962C8B-B14F-4D97-AF65-F5344CB8AC3E}">
        <p14:creationId xmlns:p14="http://schemas.microsoft.com/office/powerpoint/2010/main" val="226277305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CBA9B-9308-47B8-8F3D-D9DB4B451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>
                <a:solidFill>
                  <a:srgbClr val="232323"/>
                </a:solidFill>
                <a:latin typeface="Noto Sans" panose="020B0502040504020204" pitchFamily="34" charset="0"/>
              </a:rPr>
              <a:t>A</a:t>
            </a:r>
            <a:r>
              <a:rPr lang="en-US" b="1" i="0" dirty="0" err="1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ntireflux</a:t>
            </a:r>
            <a:r>
              <a:rPr lang="en-US" b="1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 Surgical Procedures</a:t>
            </a:r>
            <a:r>
              <a:rPr lang="en-US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 </a:t>
            </a:r>
            <a:endParaRPr lang="en-P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AB7C3E-07D5-4484-9943-B05617F3C2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US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Transoral incisionless fundoplication (TIF)</a:t>
            </a:r>
          </a:p>
          <a:p>
            <a:pPr algn="l"/>
            <a:r>
              <a:rPr lang="en-US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Magnetic sphincter augmentation (MSA)</a:t>
            </a:r>
          </a:p>
          <a:p>
            <a:pPr algn="l"/>
            <a:r>
              <a:rPr lang="en-US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Laparoscopic Hill gastropexy</a:t>
            </a:r>
          </a:p>
          <a:p>
            <a:pPr algn="l"/>
            <a:r>
              <a:rPr lang="en-US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Laparoscopic partial fundoplication</a:t>
            </a:r>
          </a:p>
          <a:p>
            <a:pPr algn="l"/>
            <a:r>
              <a:rPr lang="en-US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Laparoscopic Nissen (complete) fundoplication</a:t>
            </a:r>
          </a:p>
          <a:p>
            <a:endParaRPr lang="en-PK" dirty="0"/>
          </a:p>
        </p:txBody>
      </p:sp>
    </p:spTree>
    <p:extLst>
      <p:ext uri="{BB962C8B-B14F-4D97-AF65-F5344CB8AC3E}">
        <p14:creationId xmlns:p14="http://schemas.microsoft.com/office/powerpoint/2010/main" val="278439584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59BE33D-108F-4EDD-918F-92F0127EC7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8856984" cy="6552728"/>
          </a:xfrm>
        </p:spPr>
      </p:pic>
    </p:spTree>
    <p:extLst>
      <p:ext uri="{BB962C8B-B14F-4D97-AF65-F5344CB8AC3E}">
        <p14:creationId xmlns:p14="http://schemas.microsoft.com/office/powerpoint/2010/main" val="19236151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>
            <a:extLst>
              <a:ext uri="{FF2B5EF4-FFF2-40B4-BE49-F238E27FC236}">
                <a16:creationId xmlns:a16="http://schemas.microsoft.com/office/drawing/2014/main" id="{6BC9DB14-1B1E-946A-17FF-884BA1B236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27584" y="411059"/>
            <a:ext cx="7200799" cy="1033529"/>
          </a:xfrm>
        </p:spPr>
        <p:txBody>
          <a:bodyPr>
            <a:normAutofit/>
          </a:bodyPr>
          <a:lstStyle/>
          <a:p>
            <a:r>
              <a:rPr lang="en-US" altLang="en-US" sz="2800" dirty="0"/>
              <a:t>PROF UMER MODEL OF INTEGRATED LECTURE</a:t>
            </a:r>
          </a:p>
        </p:txBody>
      </p:sp>
      <p:pic>
        <p:nvPicPr>
          <p:cNvPr id="23554" name="Picture 3">
            <a:extLst>
              <a:ext uri="{FF2B5EF4-FFF2-40B4-BE49-F238E27FC236}">
                <a16:creationId xmlns:a16="http://schemas.microsoft.com/office/drawing/2014/main" id="{4F500807-2B14-15E4-9098-4876DECB01C6}"/>
              </a:ext>
            </a:extLst>
          </p:cNvPr>
          <p:cNvPicPr>
            <a:picLocks noChangeAspect="1" noEditPoint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444588"/>
            <a:ext cx="5832648" cy="5092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807269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382DB6-EF16-48F8-918A-831C8F0E6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Surgical approaches</a:t>
            </a:r>
            <a:r>
              <a:rPr lang="en-US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 </a:t>
            </a:r>
            <a:endParaRPr lang="en-P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BAA9A4-8CB9-4FB1-83D7-EF0FFC10B9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/>
          <a:lstStyle/>
          <a:p>
            <a:r>
              <a:rPr lang="en-US" b="1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Transabdominal fundoplication</a:t>
            </a:r>
          </a:p>
          <a:p>
            <a:r>
              <a:rPr lang="en-US" b="1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Transthoracic fundoplication</a:t>
            </a:r>
            <a:r>
              <a:rPr lang="en-US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 </a:t>
            </a:r>
            <a:endParaRPr lang="en-PK" dirty="0"/>
          </a:p>
        </p:txBody>
      </p:sp>
    </p:spTree>
    <p:extLst>
      <p:ext uri="{BB962C8B-B14F-4D97-AF65-F5344CB8AC3E}">
        <p14:creationId xmlns:p14="http://schemas.microsoft.com/office/powerpoint/2010/main" val="130699446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6100" y="0"/>
            <a:ext cx="55118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18181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0" y="0"/>
            <a:ext cx="5715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78672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F6303-2C11-4453-A45D-F163B40A1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  <a:endParaRPr lang="en-P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D77A5D-26C8-4557-B93D-E772688823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323730"/>
          </a:xfrm>
        </p:spPr>
        <p:txBody>
          <a:bodyPr>
            <a:normAutofit fontScale="62500" lnSpcReduction="20000"/>
          </a:bodyPr>
          <a:lstStyle/>
          <a:p>
            <a:pPr algn="l">
              <a:buFont typeface="+mj-lt"/>
              <a:buAutoNum type="arabicPeriod"/>
            </a:pPr>
            <a:r>
              <a:rPr lang="en-US" b="0" i="0" u="none" strike="noStrike" dirty="0">
                <a:solidFill>
                  <a:srgbClr val="005B92"/>
                </a:solidFill>
                <a:effectLst/>
                <a:latin typeface="Noto Sans" panose="020B0502040504020204" pitchFamily="34" charset="0"/>
                <a:hlinkClick r:id="rId2"/>
              </a:rPr>
              <a:t>Wang YR, Richter JE, Dempsey DT. Trends and outcomes of hospitalizations for peptic ulcer disease in the United States, 1993 to 2006. Ann Surg 2010; 251:51.</a:t>
            </a:r>
            <a:endParaRPr lang="en-US" b="0" i="0" dirty="0">
              <a:solidFill>
                <a:srgbClr val="232323"/>
              </a:solidFill>
              <a:effectLst/>
              <a:latin typeface="Noto Sans" panose="020B0502040504020204" pitchFamily="34" charset="0"/>
            </a:endParaRPr>
          </a:p>
          <a:p>
            <a:pPr algn="l">
              <a:buFont typeface="+mj-lt"/>
              <a:buAutoNum type="arabicPeriod"/>
            </a:pPr>
            <a:r>
              <a:rPr lang="en-US" b="0" i="0" u="none" strike="noStrike" dirty="0">
                <a:solidFill>
                  <a:srgbClr val="005B92"/>
                </a:solidFill>
                <a:effectLst/>
                <a:latin typeface="Noto Sans" panose="020B0502040504020204" pitchFamily="34" charset="0"/>
                <a:hlinkClick r:id="rId3"/>
              </a:rPr>
              <a:t>Sonnenberg A. Review article: historic changes of Helicobacter pylori-associated diseases. Aliment </a:t>
            </a:r>
            <a:r>
              <a:rPr lang="en-US" b="0" i="0" u="none" strike="noStrike" dirty="0" err="1">
                <a:solidFill>
                  <a:srgbClr val="005B92"/>
                </a:solidFill>
                <a:effectLst/>
                <a:latin typeface="Noto Sans" panose="020B0502040504020204" pitchFamily="34" charset="0"/>
                <a:hlinkClick r:id="rId3"/>
              </a:rPr>
              <a:t>Pharmacol</a:t>
            </a:r>
            <a:r>
              <a:rPr lang="en-US" b="0" i="0" u="none" strike="noStrike" dirty="0">
                <a:solidFill>
                  <a:srgbClr val="005B92"/>
                </a:solidFill>
                <a:effectLst/>
                <a:latin typeface="Noto Sans" panose="020B0502040504020204" pitchFamily="34" charset="0"/>
                <a:hlinkClick r:id="rId3"/>
              </a:rPr>
              <a:t> </a:t>
            </a:r>
            <a:r>
              <a:rPr lang="en-US" b="0" i="0" u="none" strike="noStrike" dirty="0" err="1">
                <a:solidFill>
                  <a:srgbClr val="005B92"/>
                </a:solidFill>
                <a:effectLst/>
                <a:latin typeface="Noto Sans" panose="020B0502040504020204" pitchFamily="34" charset="0"/>
                <a:hlinkClick r:id="rId3"/>
              </a:rPr>
              <a:t>Ther</a:t>
            </a:r>
            <a:r>
              <a:rPr lang="en-US" b="0" i="0" u="none" strike="noStrike" dirty="0">
                <a:solidFill>
                  <a:srgbClr val="005B92"/>
                </a:solidFill>
                <a:effectLst/>
                <a:latin typeface="Noto Sans" panose="020B0502040504020204" pitchFamily="34" charset="0"/>
                <a:hlinkClick r:id="rId3"/>
              </a:rPr>
              <a:t> 2013; 38:329.</a:t>
            </a:r>
            <a:endParaRPr lang="en-US" b="0" i="0" dirty="0">
              <a:solidFill>
                <a:srgbClr val="232323"/>
              </a:solidFill>
              <a:effectLst/>
              <a:latin typeface="Noto Sans" panose="020B0502040504020204" pitchFamily="34" charset="0"/>
            </a:endParaRPr>
          </a:p>
          <a:p>
            <a:pPr algn="l">
              <a:buFont typeface="+mj-lt"/>
              <a:buAutoNum type="arabicPeriod"/>
            </a:pPr>
            <a:r>
              <a:rPr lang="en-US" b="0" i="0" u="none" strike="noStrike" dirty="0" err="1">
                <a:solidFill>
                  <a:srgbClr val="005B92"/>
                </a:solidFill>
                <a:effectLst/>
                <a:latin typeface="Noto Sans" panose="020B0502040504020204" pitchFamily="34" charset="0"/>
                <a:hlinkClick r:id="rId4"/>
              </a:rPr>
              <a:t>Kavitt</a:t>
            </a:r>
            <a:r>
              <a:rPr lang="en-US" b="0" i="0" u="none" strike="noStrike" dirty="0">
                <a:solidFill>
                  <a:srgbClr val="005B92"/>
                </a:solidFill>
                <a:effectLst/>
                <a:latin typeface="Noto Sans" panose="020B0502040504020204" pitchFamily="34" charset="0"/>
                <a:hlinkClick r:id="rId4"/>
              </a:rPr>
              <a:t> RT, </a:t>
            </a:r>
            <a:r>
              <a:rPr lang="en-US" b="0" i="0" u="none" strike="noStrike" dirty="0" err="1">
                <a:solidFill>
                  <a:srgbClr val="005B92"/>
                </a:solidFill>
                <a:effectLst/>
                <a:latin typeface="Noto Sans" panose="020B0502040504020204" pitchFamily="34" charset="0"/>
                <a:hlinkClick r:id="rId4"/>
              </a:rPr>
              <a:t>Lipowska</a:t>
            </a:r>
            <a:r>
              <a:rPr lang="en-US" b="0" i="0" u="none" strike="noStrike" dirty="0">
                <a:solidFill>
                  <a:srgbClr val="005B92"/>
                </a:solidFill>
                <a:effectLst/>
                <a:latin typeface="Noto Sans" panose="020B0502040504020204" pitchFamily="34" charset="0"/>
                <a:hlinkClick r:id="rId4"/>
              </a:rPr>
              <a:t> AM, </a:t>
            </a:r>
            <a:r>
              <a:rPr lang="en-US" b="0" i="0" u="none" strike="noStrike" dirty="0" err="1">
                <a:solidFill>
                  <a:srgbClr val="005B92"/>
                </a:solidFill>
                <a:effectLst/>
                <a:latin typeface="Noto Sans" panose="020B0502040504020204" pitchFamily="34" charset="0"/>
                <a:hlinkClick r:id="rId4"/>
              </a:rPr>
              <a:t>Anyane-Yeboa</a:t>
            </a:r>
            <a:r>
              <a:rPr lang="en-US" b="0" i="0" u="none" strike="noStrike" dirty="0">
                <a:solidFill>
                  <a:srgbClr val="005B92"/>
                </a:solidFill>
                <a:effectLst/>
                <a:latin typeface="Noto Sans" panose="020B0502040504020204" pitchFamily="34" charset="0"/>
                <a:hlinkClick r:id="rId4"/>
              </a:rPr>
              <a:t> A, </a:t>
            </a:r>
            <a:r>
              <a:rPr lang="en-US" b="0" i="0" u="none" strike="noStrike" dirty="0" err="1">
                <a:solidFill>
                  <a:srgbClr val="005B92"/>
                </a:solidFill>
                <a:effectLst/>
                <a:latin typeface="Noto Sans" panose="020B0502040504020204" pitchFamily="34" charset="0"/>
                <a:hlinkClick r:id="rId4"/>
              </a:rPr>
              <a:t>Gralnek</a:t>
            </a:r>
            <a:r>
              <a:rPr lang="en-US" b="0" i="0" u="none" strike="noStrike" dirty="0">
                <a:solidFill>
                  <a:srgbClr val="005B92"/>
                </a:solidFill>
                <a:effectLst/>
                <a:latin typeface="Noto Sans" panose="020B0502040504020204" pitchFamily="34" charset="0"/>
                <a:hlinkClick r:id="rId4"/>
              </a:rPr>
              <a:t> IM. Diagnosis and Treatment of Peptic Ulcer Disease. Am J Med 2019; 132:447.</a:t>
            </a:r>
            <a:endParaRPr lang="en-US" b="0" i="0" dirty="0">
              <a:solidFill>
                <a:srgbClr val="232323"/>
              </a:solidFill>
              <a:effectLst/>
              <a:latin typeface="Noto Sans" panose="020B0502040504020204" pitchFamily="34" charset="0"/>
            </a:endParaRPr>
          </a:p>
          <a:p>
            <a:pPr algn="l">
              <a:buFont typeface="+mj-lt"/>
              <a:buAutoNum type="arabicPeriod"/>
            </a:pPr>
            <a:r>
              <a:rPr lang="en-US" b="0" i="0" u="none" strike="noStrike" dirty="0" err="1">
                <a:solidFill>
                  <a:srgbClr val="005B92"/>
                </a:solidFill>
                <a:effectLst/>
                <a:latin typeface="Noto Sans" panose="020B0502040504020204" pitchFamily="34" charset="0"/>
                <a:hlinkClick r:id="rId5"/>
              </a:rPr>
              <a:t>Lanas</a:t>
            </a:r>
            <a:r>
              <a:rPr lang="en-US" b="0" i="0" u="none" strike="noStrike" dirty="0">
                <a:solidFill>
                  <a:srgbClr val="005B92"/>
                </a:solidFill>
                <a:effectLst/>
                <a:latin typeface="Noto Sans" panose="020B0502040504020204" pitchFamily="34" charset="0"/>
                <a:hlinkClick r:id="rId5"/>
              </a:rPr>
              <a:t> A, Chan FKL. Peptic ulcer disease. Lancet 2017; 390:613.</a:t>
            </a:r>
            <a:endParaRPr lang="en-US" b="0" i="0" dirty="0">
              <a:solidFill>
                <a:srgbClr val="232323"/>
              </a:solidFill>
              <a:effectLst/>
              <a:latin typeface="Noto Sans" panose="020B0502040504020204" pitchFamily="34" charset="0"/>
            </a:endParaRPr>
          </a:p>
          <a:p>
            <a:pPr algn="l">
              <a:buFont typeface="+mj-lt"/>
              <a:buAutoNum type="arabicPeriod"/>
            </a:pPr>
            <a:r>
              <a:rPr lang="en-US" b="0" i="0" u="none" strike="noStrike" dirty="0">
                <a:solidFill>
                  <a:srgbClr val="005B92"/>
                </a:solidFill>
                <a:effectLst/>
                <a:latin typeface="Noto Sans" panose="020B0502040504020204" pitchFamily="34" charset="0"/>
                <a:hlinkClick r:id="rId6"/>
              </a:rPr>
              <a:t>Lau JY, Sung J, Hill C, et al. Systematic review of the epidemiology of complicated peptic ulcer disease: incidence, recurrence, risk factors and mortality. Digestion 2011; 84:102.</a:t>
            </a:r>
            <a:endParaRPr lang="en-US" b="0" i="0" dirty="0">
              <a:solidFill>
                <a:srgbClr val="232323"/>
              </a:solidFill>
              <a:effectLst/>
              <a:latin typeface="Noto Sans" panose="020B0502040504020204" pitchFamily="34" charset="0"/>
            </a:endParaRPr>
          </a:p>
          <a:p>
            <a:pPr algn="l">
              <a:buFont typeface="+mj-lt"/>
              <a:buAutoNum type="arabicPeriod"/>
            </a:pPr>
            <a:r>
              <a:rPr lang="en-US" b="0" i="0" u="none" strike="noStrike" dirty="0" err="1">
                <a:solidFill>
                  <a:srgbClr val="005B92"/>
                </a:solidFill>
                <a:effectLst/>
                <a:latin typeface="Noto Sans" panose="020B0502040504020204" pitchFamily="34" charset="0"/>
                <a:hlinkClick r:id="rId7"/>
              </a:rPr>
              <a:t>Towfigh</a:t>
            </a:r>
            <a:r>
              <a:rPr lang="en-US" b="0" i="0" u="none" strike="noStrike" dirty="0">
                <a:solidFill>
                  <a:srgbClr val="005B92"/>
                </a:solidFill>
                <a:effectLst/>
                <a:latin typeface="Noto Sans" panose="020B0502040504020204" pitchFamily="34" charset="0"/>
                <a:hlinkClick r:id="rId7"/>
              </a:rPr>
              <a:t> S, Chandler C, Hines OJ, McFadden DW. Outcomes from peptic ulcer surgery have not benefited from advances in medical therapy. Am Surg 2002; 68:385.</a:t>
            </a:r>
            <a:endParaRPr lang="en-US" b="0" i="0" dirty="0">
              <a:solidFill>
                <a:srgbClr val="232323"/>
              </a:solidFill>
              <a:effectLst/>
              <a:latin typeface="Noto Sans" panose="020B0502040504020204" pitchFamily="34" charset="0"/>
            </a:endParaRPr>
          </a:p>
          <a:p>
            <a:pPr algn="l">
              <a:buFont typeface="+mj-lt"/>
              <a:buAutoNum type="arabicPeriod"/>
            </a:pPr>
            <a:r>
              <a:rPr lang="en-US" b="0" i="0" u="none" strike="noStrike" dirty="0" err="1">
                <a:solidFill>
                  <a:srgbClr val="005B92"/>
                </a:solidFill>
                <a:effectLst/>
                <a:latin typeface="Noto Sans" panose="020B0502040504020204" pitchFamily="34" charset="0"/>
                <a:hlinkClick r:id="rId8"/>
              </a:rPr>
              <a:t>Rockall</a:t>
            </a:r>
            <a:r>
              <a:rPr lang="en-US" b="0" i="0" u="none" strike="noStrike" dirty="0">
                <a:solidFill>
                  <a:srgbClr val="005B92"/>
                </a:solidFill>
                <a:effectLst/>
                <a:latin typeface="Noto Sans" panose="020B0502040504020204" pitchFamily="34" charset="0"/>
                <a:hlinkClick r:id="rId8"/>
              </a:rPr>
              <a:t> TA. Management and outcome of patients undergoing surgery after acute upper gastrointestinal </a:t>
            </a:r>
            <a:r>
              <a:rPr lang="en-US" b="0" i="0" u="none" strike="noStrike" dirty="0" err="1">
                <a:solidFill>
                  <a:srgbClr val="005B92"/>
                </a:solidFill>
                <a:effectLst/>
                <a:latin typeface="Noto Sans" panose="020B0502040504020204" pitchFamily="34" charset="0"/>
                <a:hlinkClick r:id="rId8"/>
              </a:rPr>
              <a:t>haemorrhage</a:t>
            </a:r>
            <a:r>
              <a:rPr lang="en-US" b="0" i="0" u="none" strike="noStrike" dirty="0">
                <a:solidFill>
                  <a:srgbClr val="005B92"/>
                </a:solidFill>
                <a:effectLst/>
                <a:latin typeface="Noto Sans" panose="020B0502040504020204" pitchFamily="34" charset="0"/>
                <a:hlinkClick r:id="rId8"/>
              </a:rPr>
              <a:t>. Steering Group for the National Audit of Acute Upper Gastrointestinal </a:t>
            </a:r>
            <a:r>
              <a:rPr lang="en-US" b="0" i="0" u="none" strike="noStrike" dirty="0" err="1">
                <a:solidFill>
                  <a:srgbClr val="005B92"/>
                </a:solidFill>
                <a:effectLst/>
                <a:latin typeface="Noto Sans" panose="020B0502040504020204" pitchFamily="34" charset="0"/>
                <a:hlinkClick r:id="rId8"/>
              </a:rPr>
              <a:t>Haemorrhage</a:t>
            </a:r>
            <a:r>
              <a:rPr lang="en-US" b="0" i="0" u="none" strike="noStrike" dirty="0">
                <a:solidFill>
                  <a:srgbClr val="005B92"/>
                </a:solidFill>
                <a:effectLst/>
                <a:latin typeface="Noto Sans" panose="020B0502040504020204" pitchFamily="34" charset="0"/>
                <a:hlinkClick r:id="rId8"/>
              </a:rPr>
              <a:t>. J R Soc Med 1998; 91:518.</a:t>
            </a:r>
            <a:endParaRPr lang="en-US" b="0" i="0" dirty="0">
              <a:solidFill>
                <a:srgbClr val="232323"/>
              </a:solidFill>
              <a:effectLst/>
              <a:latin typeface="Noto Sans" panose="020B0502040504020204" pitchFamily="34" charset="0"/>
            </a:endParaRPr>
          </a:p>
          <a:p>
            <a:endParaRPr lang="en-PK" dirty="0"/>
          </a:p>
        </p:txBody>
      </p:sp>
    </p:spTree>
    <p:extLst>
      <p:ext uri="{BB962C8B-B14F-4D97-AF65-F5344CB8AC3E}">
        <p14:creationId xmlns:p14="http://schemas.microsoft.com/office/powerpoint/2010/main" val="426387024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24BA7-B626-09AF-9F53-5B507B86FEA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vert="horz" lIns="68580" tIns="34290" rIns="68580" bIns="34290" rtlCol="0" anchor="ctr">
            <a:normAutofit/>
          </a:bodyPr>
          <a:lstStyle/>
          <a:p>
            <a:pPr algn="ctr"/>
            <a:r>
              <a:rPr lang="en-US" sz="5400" dirty="0"/>
              <a:t>Any Question?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42A12026-9553-452B-A034-7EAAFCD834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60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Thankyou</a:t>
            </a:r>
            <a:endParaRPr lang="en-PK" sz="6000" dirty="0"/>
          </a:p>
        </p:txBody>
      </p:sp>
    </p:spTree>
    <p:extLst>
      <p:ext uri="{BB962C8B-B14F-4D97-AF65-F5344CB8AC3E}">
        <p14:creationId xmlns:p14="http://schemas.microsoft.com/office/powerpoint/2010/main" val="25117381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>
            <a:extLst>
              <a:ext uri="{FF2B5EF4-FFF2-40B4-BE49-F238E27FC236}">
                <a16:creationId xmlns:a16="http://schemas.microsoft.com/office/drawing/2014/main" id="{66EA3AC0-2E47-120D-9E27-08F931EBBC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43608" y="476672"/>
            <a:ext cx="6696744" cy="1341412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>
                <a:solidFill>
                  <a:schemeClr val="tx1"/>
                </a:solidFill>
              </a:rPr>
              <a:t>SEQUENCE OF LGIS</a:t>
            </a:r>
          </a:p>
        </p:txBody>
      </p:sp>
      <p:sp>
        <p:nvSpPr>
          <p:cNvPr id="21506" name="Rectangle 3">
            <a:extLst>
              <a:ext uri="{FF2B5EF4-FFF2-40B4-BE49-F238E27FC236}">
                <a16:creationId xmlns:a16="http://schemas.microsoft.com/office/drawing/2014/main" id="{0726DC78-23D7-9FB0-4680-D91A1113278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403648" y="1556792"/>
            <a:ext cx="7128792" cy="54006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n-US" altLang="en-US" sz="1529" dirty="0"/>
          </a:p>
          <a:p>
            <a:pPr marL="0" indent="0" algn="just">
              <a:buNone/>
            </a:pPr>
            <a:r>
              <a:rPr lang="en-US" altLang="en-US" dirty="0"/>
              <a:t>Learning objectives</a:t>
            </a:r>
          </a:p>
          <a:p>
            <a:pPr marL="0" indent="0" algn="just">
              <a:buNone/>
            </a:pPr>
            <a:r>
              <a:rPr lang="en-US" altLang="en-US" sz="2400" b="1" dirty="0"/>
              <a:t>1)</a:t>
            </a:r>
            <a:r>
              <a:rPr lang="en-GB" sz="2400" b="1" dirty="0"/>
              <a:t> Surgical Treatment Options Of Acid Peptic Diseases</a:t>
            </a:r>
            <a:r>
              <a:rPr lang="en-US" altLang="en-US" sz="2400" b="1" dirty="0"/>
              <a:t> </a:t>
            </a:r>
            <a:r>
              <a:rPr lang="en-US" altLang="en-US" sz="2400" dirty="0"/>
              <a:t>(core concept = 70%)</a:t>
            </a:r>
          </a:p>
          <a:p>
            <a:pPr marL="0" indent="0" algn="just">
              <a:buNone/>
            </a:pPr>
            <a:r>
              <a:rPr lang="en-US" altLang="en-US" sz="2400" b="1" dirty="0"/>
              <a:t>2) </a:t>
            </a:r>
            <a:r>
              <a:rPr lang="en-US" altLang="en-US" sz="2400" dirty="0"/>
              <a:t>Principles of</a:t>
            </a:r>
            <a:r>
              <a:rPr lang="en-GB" sz="2400" b="1" dirty="0"/>
              <a:t> Surgical Treatment Options Of Acid Peptic Diseases</a:t>
            </a:r>
            <a:r>
              <a:rPr lang="en-US" altLang="en-US" sz="2400" dirty="0"/>
              <a:t> (horizontal  integration 10%)</a:t>
            </a:r>
          </a:p>
          <a:p>
            <a:pPr marL="0" indent="0" algn="just">
              <a:buNone/>
            </a:pPr>
            <a:r>
              <a:rPr lang="en-US" altLang="en-US" sz="2400" b="1" dirty="0"/>
              <a:t>3) </a:t>
            </a:r>
            <a:r>
              <a:rPr lang="en-US" altLang="en-US" sz="2400" dirty="0"/>
              <a:t>Related clinical scenarios (vertical integration – 15%)</a:t>
            </a:r>
          </a:p>
          <a:p>
            <a:pPr marL="0" indent="0" algn="just">
              <a:buNone/>
            </a:pPr>
            <a:r>
              <a:rPr lang="en-US" altLang="en-US" sz="2400" b="1" dirty="0"/>
              <a:t>4)</a:t>
            </a:r>
            <a:r>
              <a:rPr lang="en-US" altLang="en-US" sz="2400" dirty="0"/>
              <a:t> Research article related to topic (4%)</a:t>
            </a:r>
          </a:p>
          <a:p>
            <a:pPr marL="0" indent="0" algn="just">
              <a:buNone/>
            </a:pPr>
            <a:r>
              <a:rPr lang="en-US" altLang="en-US" sz="2400" b="1" dirty="0"/>
              <a:t>5) </a:t>
            </a:r>
            <a:r>
              <a:rPr lang="en-US" altLang="en-US" sz="2400" dirty="0"/>
              <a:t>Ethics (1%)</a:t>
            </a:r>
          </a:p>
        </p:txBody>
      </p:sp>
    </p:spTree>
    <p:extLst>
      <p:ext uri="{BB962C8B-B14F-4D97-AF65-F5344CB8AC3E}">
        <p14:creationId xmlns:p14="http://schemas.microsoft.com/office/powerpoint/2010/main" val="54751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>
            <a:extLst>
              <a:ext uri="{FF2B5EF4-FFF2-40B4-BE49-F238E27FC236}">
                <a16:creationId xmlns:a16="http://schemas.microsoft.com/office/drawing/2014/main" id="{7F5C5039-8B72-F271-3940-F0A48FB2F4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03648" y="548680"/>
            <a:ext cx="6696744" cy="74859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b="1" dirty="0">
                <a:solidFill>
                  <a:schemeClr val="tx1"/>
                </a:solidFill>
              </a:rPr>
              <a:t>LEARNING OBJECTIVES</a:t>
            </a:r>
          </a:p>
        </p:txBody>
      </p:sp>
      <p:sp>
        <p:nvSpPr>
          <p:cNvPr id="20482" name="Rectangle 3">
            <a:extLst>
              <a:ext uri="{FF2B5EF4-FFF2-40B4-BE49-F238E27FC236}">
                <a16:creationId xmlns:a16="http://schemas.microsoft.com/office/drawing/2014/main" id="{8AB3D0A0-2C16-ECB7-2B67-D0FC7CDD4F9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71600" y="1556792"/>
            <a:ext cx="7560839" cy="4752528"/>
          </a:xfrm>
        </p:spPr>
        <p:txBody>
          <a:bodyPr>
            <a:normAutofit/>
          </a:bodyPr>
          <a:lstStyle/>
          <a:p>
            <a:pPr marL="0" indent="0" algn="just">
              <a:buNone/>
              <a:defRPr/>
            </a:pPr>
            <a:r>
              <a:rPr lang="en-US" altLang="en-US" sz="2800" dirty="0"/>
              <a:t>At The End Of This Lecture Students Shall Be Able To Learn:</a:t>
            </a:r>
          </a:p>
          <a:p>
            <a:pPr algn="just">
              <a:defRPr/>
            </a:pPr>
            <a:r>
              <a:rPr lang="en-US" altLang="en-US" sz="2800" dirty="0"/>
              <a:t>Brief Introduction about Acid Peptic Diseases</a:t>
            </a:r>
            <a:endParaRPr lang="en-US" sz="2800" dirty="0"/>
          </a:p>
          <a:p>
            <a:pPr algn="just">
              <a:defRPr/>
            </a:pPr>
            <a:r>
              <a:rPr lang="en-US" altLang="en-US" sz="2800" dirty="0"/>
              <a:t>Different Causes and Risk Factors of Peptic Ulcer Disease</a:t>
            </a:r>
          </a:p>
          <a:p>
            <a:pPr algn="just" eaLnBrk="1" hangingPunct="1">
              <a:defRPr/>
            </a:pPr>
            <a:r>
              <a:rPr lang="en-US" altLang="en-US" sz="2800" dirty="0"/>
              <a:t>Indications For Peptic Ulcer Surgery</a:t>
            </a:r>
          </a:p>
          <a:p>
            <a:pPr algn="just" eaLnBrk="1" hangingPunct="1">
              <a:defRPr/>
            </a:pPr>
            <a:r>
              <a:rPr lang="en-US" altLang="en-US" sz="2800" dirty="0"/>
              <a:t>Surgical Options For Peptic Ulcer Disease</a:t>
            </a:r>
          </a:p>
          <a:p>
            <a:pPr algn="just">
              <a:defRPr/>
            </a:pPr>
            <a:r>
              <a:rPr lang="en-US" sz="2800" dirty="0"/>
              <a:t>Clinical </a:t>
            </a:r>
            <a:r>
              <a:rPr lang="en-US" sz="2800" dirty="0" err="1"/>
              <a:t>Menifestation</a:t>
            </a:r>
            <a:r>
              <a:rPr lang="en-US" sz="2800" dirty="0"/>
              <a:t> and Surgical Treatment Of GERD</a:t>
            </a:r>
          </a:p>
          <a:p>
            <a:pPr algn="just" eaLnBrk="1" hangingPunct="1">
              <a:defRPr/>
            </a:pPr>
            <a:endParaRPr lang="en-US" altLang="en-US" sz="2800" dirty="0"/>
          </a:p>
          <a:p>
            <a:pPr algn="just" eaLnBrk="1" hangingPunct="1">
              <a:defRPr/>
            </a:pPr>
            <a:endParaRPr lang="en-US" altLang="en-US" sz="2800" dirty="0"/>
          </a:p>
          <a:p>
            <a:pPr algn="just" eaLnBrk="1" hangingPunct="1">
              <a:defRPr/>
            </a:pPr>
            <a:endParaRPr lang="en-US" altLang="en-US" sz="1529" dirty="0"/>
          </a:p>
        </p:txBody>
      </p:sp>
    </p:spTree>
    <p:extLst>
      <p:ext uri="{BB962C8B-B14F-4D97-AF65-F5344CB8AC3E}">
        <p14:creationId xmlns:p14="http://schemas.microsoft.com/office/powerpoint/2010/main" val="2444509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38E20F-B187-4039-9E54-9D89FCFA8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  <a:endParaRPr lang="en-P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630C42-F982-47C5-9C88-BD68E8800B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en-US" sz="28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 </a:t>
            </a:r>
            <a:r>
              <a:rPr lang="en-US" sz="2800" b="1" i="0" dirty="0">
                <a:solidFill>
                  <a:srgbClr val="2021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acid peptic diseases</a:t>
            </a:r>
            <a:r>
              <a:rPr lang="en-US" sz="28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also known as </a:t>
            </a:r>
            <a:r>
              <a:rPr lang="en-US" sz="2800" b="1" i="1" dirty="0">
                <a:solidFill>
                  <a:srgbClr val="2021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acid peptic disorders</a:t>
            </a:r>
            <a:r>
              <a:rPr lang="en-US" sz="28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are a collection of diseases involving Excessive acid production in the stomach and nearby parts of the gastrointestinal tract.</a:t>
            </a:r>
            <a:r>
              <a:rPr lang="en-US" sz="28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r>
              <a:rPr lang="en-US" sz="28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pathogenesis of these disorders involves an imbalance between acid secretion and gastric mucosal defenses.</a:t>
            </a:r>
          </a:p>
          <a:p>
            <a:pPr algn="just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Acid Peptic Disorders include Peptic Ulcer Disease and Gastroesophageal Reflux Disease.</a:t>
            </a:r>
            <a:endParaRPr lang="en-PK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43511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F40CCD7-AF1A-47B8-A2DB-0FC9FC022C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2605985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51DC266-E7BB-496E-BF10-8C20FBD7DB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0"/>
            <a:ext cx="8928992" cy="6858000"/>
          </a:xfrm>
        </p:spPr>
      </p:pic>
    </p:spTree>
    <p:extLst>
      <p:ext uri="{BB962C8B-B14F-4D97-AF65-F5344CB8AC3E}">
        <p14:creationId xmlns:p14="http://schemas.microsoft.com/office/powerpoint/2010/main" val="28982125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693</TotalTime>
  <Words>1317</Words>
  <Application>Microsoft Office PowerPoint</Application>
  <PresentationFormat>On-screen Show (4:3)</PresentationFormat>
  <Paragraphs>156</Paragraphs>
  <Slides>44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Office Theme</vt:lpstr>
      <vt:lpstr> </vt:lpstr>
      <vt:lpstr>THEME: Surgical Treatment Options Of Acid Peptic Diseases</vt:lpstr>
      <vt:lpstr>University Motto, Vision, Values &amp; Goals </vt:lpstr>
      <vt:lpstr>PROF UMER MODEL OF INTEGRATED LECTURE</vt:lpstr>
      <vt:lpstr>SEQUENCE OF LGIS</vt:lpstr>
      <vt:lpstr>LEARNING OBJECTIVES</vt:lpstr>
      <vt:lpstr>INTRODUCTION</vt:lpstr>
      <vt:lpstr>PowerPoint Presentation</vt:lpstr>
      <vt:lpstr>PowerPoint Presentation</vt:lpstr>
      <vt:lpstr>Peptic Ulcer Disease</vt:lpstr>
      <vt:lpstr>Clinical Menifestation</vt:lpstr>
      <vt:lpstr>PowerPoint Presentation</vt:lpstr>
      <vt:lpstr>Risk Factors</vt:lpstr>
      <vt:lpstr>Pathophysiology</vt:lpstr>
      <vt:lpstr>Pathophysiology</vt:lpstr>
      <vt:lpstr>Pathophysiology H.Pylori</vt:lpstr>
      <vt:lpstr>PowerPoint Presentation</vt:lpstr>
      <vt:lpstr>PowerPoint Presentation</vt:lpstr>
      <vt:lpstr>PowerPoint Presentation</vt:lpstr>
      <vt:lpstr>PowerPoint Presentation</vt:lpstr>
      <vt:lpstr>Investigations</vt:lpstr>
      <vt:lpstr>INDICATIONS FOR PEPTIC ULCER SURGERY</vt:lpstr>
      <vt:lpstr>PowerPoint Presentation</vt:lpstr>
      <vt:lpstr>PowerPoint Presentation</vt:lpstr>
      <vt:lpstr>Duodenal Ulcer</vt:lpstr>
      <vt:lpstr>Surgical Options For Peptic Ulcer</vt:lpstr>
      <vt:lpstr>PowerPoint Presentation</vt:lpstr>
      <vt:lpstr>PowerPoint Presentation</vt:lpstr>
      <vt:lpstr>PowerPoint Presentation</vt:lpstr>
      <vt:lpstr>PowerPoint Presentation</vt:lpstr>
      <vt:lpstr>Definitive Ulcer Surgery</vt:lpstr>
      <vt:lpstr>Gastrointestinal reconstruction  </vt:lpstr>
      <vt:lpstr>PowerPoint Presentation</vt:lpstr>
      <vt:lpstr>PowerPoint Presentation</vt:lpstr>
      <vt:lpstr>GERD</vt:lpstr>
      <vt:lpstr>INDICATIONS FOR SURGICAL MANAGEMENT</vt:lpstr>
      <vt:lpstr>PowerPoint Presentation</vt:lpstr>
      <vt:lpstr>Antireflux Surgical Procedures </vt:lpstr>
      <vt:lpstr>PowerPoint Presentation</vt:lpstr>
      <vt:lpstr>Surgical approaches </vt:lpstr>
      <vt:lpstr>PowerPoint Presentation</vt:lpstr>
      <vt:lpstr>PowerPoint Presentation</vt:lpstr>
      <vt:lpstr>REFERENCES</vt:lpstr>
      <vt:lpstr>Any Question?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Surgical treatment of acid peptic disease </dc:title>
  <dc:creator>Dell</dc:creator>
  <cp:lastModifiedBy>Mehak Ruqia</cp:lastModifiedBy>
  <cp:revision>53</cp:revision>
  <dcterms:created xsi:type="dcterms:W3CDTF">2023-03-29T17:16:15Z</dcterms:created>
  <dcterms:modified xsi:type="dcterms:W3CDTF">2025-02-09T14:07:39Z</dcterms:modified>
</cp:coreProperties>
</file>