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57" r:id="rId2"/>
    <p:sldId id="358" r:id="rId3"/>
    <p:sldId id="327" r:id="rId4"/>
    <p:sldId id="359" r:id="rId5"/>
    <p:sldId id="360" r:id="rId6"/>
    <p:sldId id="258" r:id="rId7"/>
    <p:sldId id="260" r:id="rId8"/>
    <p:sldId id="323" r:id="rId9"/>
    <p:sldId id="292" r:id="rId10"/>
    <p:sldId id="293" r:id="rId11"/>
    <p:sldId id="294" r:id="rId12"/>
    <p:sldId id="299" r:id="rId13"/>
    <p:sldId id="302" r:id="rId14"/>
    <p:sldId id="301" r:id="rId15"/>
    <p:sldId id="303" r:id="rId16"/>
    <p:sldId id="328" r:id="rId17"/>
    <p:sldId id="325" r:id="rId18"/>
    <p:sldId id="276" r:id="rId19"/>
    <p:sldId id="277" r:id="rId20"/>
    <p:sldId id="278" r:id="rId21"/>
    <p:sldId id="281" r:id="rId22"/>
    <p:sldId id="275" r:id="rId23"/>
    <p:sldId id="283" r:id="rId24"/>
    <p:sldId id="285" r:id="rId25"/>
    <p:sldId id="286" r:id="rId26"/>
    <p:sldId id="287" r:id="rId27"/>
    <p:sldId id="310" r:id="rId28"/>
    <p:sldId id="313" r:id="rId29"/>
    <p:sldId id="316" r:id="rId30"/>
    <p:sldId id="320" r:id="rId31"/>
    <p:sldId id="326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EC9497-C83D-4DA9-8638-B7E1B45ADF5D}">
          <p14:sldIdLst>
            <p14:sldId id="357"/>
            <p14:sldId id="358"/>
            <p14:sldId id="327"/>
            <p14:sldId id="359"/>
            <p14:sldId id="360"/>
            <p14:sldId id="258"/>
            <p14:sldId id="260"/>
          </p14:sldIdLst>
        </p14:section>
        <p14:section name="Untitled Section" id="{43E7BA1A-3234-4000-94D4-0D865BCD04BA}">
          <p14:sldIdLst>
            <p14:sldId id="323"/>
            <p14:sldId id="292"/>
            <p14:sldId id="293"/>
            <p14:sldId id="294"/>
            <p14:sldId id="299"/>
            <p14:sldId id="302"/>
            <p14:sldId id="301"/>
            <p14:sldId id="303"/>
            <p14:sldId id="328"/>
            <p14:sldId id="325"/>
            <p14:sldId id="276"/>
            <p14:sldId id="277"/>
            <p14:sldId id="278"/>
            <p14:sldId id="281"/>
            <p14:sldId id="275"/>
            <p14:sldId id="283"/>
            <p14:sldId id="285"/>
            <p14:sldId id="286"/>
            <p14:sldId id="287"/>
            <p14:sldId id="310"/>
            <p14:sldId id="313"/>
            <p14:sldId id="316"/>
            <p14:sldId id="320"/>
            <p14:sldId id="326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nar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029" autoAdjust="0"/>
    <p:restoredTop sz="99288" autoAdjust="0"/>
  </p:normalViewPr>
  <p:slideViewPr>
    <p:cSldViewPr showGuides="1">
      <p:cViewPr>
        <p:scale>
          <a:sx n="55" d="100"/>
          <a:sy n="55" d="100"/>
        </p:scale>
        <p:origin x="-97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E84B0-DBF7-473E-967E-E75E87B2D73A}" type="doc">
      <dgm:prSet loTypeId="urn:microsoft.com/office/officeart/2005/8/layout/vList5" loCatId="list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525F04B-FFB0-417A-9514-54C640D6C825}">
      <dgm:prSet phldrT="[Text]"/>
      <dgm:spPr/>
      <dgm:t>
        <a:bodyPr/>
        <a:lstStyle/>
        <a:p>
          <a:r>
            <a:rPr lang="en-US" dirty="0"/>
            <a:t>Intervention strategies</a:t>
          </a:r>
        </a:p>
      </dgm:t>
    </dgm:pt>
    <dgm:pt modelId="{3D13E3DE-F06B-4601-A4DC-A30488EE0341}" type="parTrans" cxnId="{26D144BB-B727-49AE-94CF-0ED59D415695}">
      <dgm:prSet/>
      <dgm:spPr/>
      <dgm:t>
        <a:bodyPr/>
        <a:lstStyle/>
        <a:p>
          <a:endParaRPr lang="en-US"/>
        </a:p>
      </dgm:t>
    </dgm:pt>
    <dgm:pt modelId="{3CEAFB7F-13A5-4279-B36A-49D245A30938}" type="sibTrans" cxnId="{26D144BB-B727-49AE-94CF-0ED59D415695}">
      <dgm:prSet/>
      <dgm:spPr/>
      <dgm:t>
        <a:bodyPr/>
        <a:lstStyle/>
        <a:p>
          <a:endParaRPr lang="en-US"/>
        </a:p>
      </dgm:t>
    </dgm:pt>
    <dgm:pt modelId="{5902556A-CA83-456D-86DA-FF63F1613694}">
      <dgm:prSet phldrT="[Text]" custT="1"/>
      <dgm:spPr/>
      <dgm:t>
        <a:bodyPr/>
        <a:lstStyle/>
        <a:p>
          <a:r>
            <a:rPr lang="en-GB" sz="1600" dirty="0"/>
            <a:t>Case Detection , Case holding &amp; treatment ,Epidemiological treatment ,Personal prophylaxis ,Health education</a:t>
          </a:r>
          <a:endParaRPr lang="en-US" sz="1600" dirty="0"/>
        </a:p>
      </dgm:t>
    </dgm:pt>
    <dgm:pt modelId="{209FC0A1-4272-440C-8520-F18C49E7D04B}" type="parTrans" cxnId="{C505526C-8025-47B1-AFD5-3B953D847D8C}">
      <dgm:prSet/>
      <dgm:spPr/>
      <dgm:t>
        <a:bodyPr/>
        <a:lstStyle/>
        <a:p>
          <a:endParaRPr lang="en-US"/>
        </a:p>
      </dgm:t>
    </dgm:pt>
    <dgm:pt modelId="{CC641140-962D-49E1-B67C-56417B12BEA4}" type="sibTrans" cxnId="{C505526C-8025-47B1-AFD5-3B953D847D8C}">
      <dgm:prSet/>
      <dgm:spPr/>
      <dgm:t>
        <a:bodyPr/>
        <a:lstStyle/>
        <a:p>
          <a:endParaRPr lang="en-US"/>
        </a:p>
      </dgm:t>
    </dgm:pt>
    <dgm:pt modelId="{0EF0A610-7BE8-4B8F-8AD3-B6E762AC488E}">
      <dgm:prSet phldrT="[Text]"/>
      <dgm:spPr/>
      <dgm:t>
        <a:bodyPr/>
        <a:lstStyle/>
        <a:p>
          <a:r>
            <a:rPr lang="en-US" dirty="0"/>
            <a:t>Support components </a:t>
          </a:r>
        </a:p>
      </dgm:t>
    </dgm:pt>
    <dgm:pt modelId="{E79C6FC7-6950-45B9-A071-204ED3243181}" type="parTrans" cxnId="{9EF6013A-F59B-4551-B10A-37FF8C09CF73}">
      <dgm:prSet/>
      <dgm:spPr/>
      <dgm:t>
        <a:bodyPr/>
        <a:lstStyle/>
        <a:p>
          <a:endParaRPr lang="en-US"/>
        </a:p>
      </dgm:t>
    </dgm:pt>
    <dgm:pt modelId="{5D4A01BB-0C14-4404-9FAD-49BF7562C6C8}" type="sibTrans" cxnId="{9EF6013A-F59B-4551-B10A-37FF8C09CF73}">
      <dgm:prSet/>
      <dgm:spPr/>
      <dgm:t>
        <a:bodyPr/>
        <a:lstStyle/>
        <a:p>
          <a:endParaRPr lang="en-US"/>
        </a:p>
      </dgm:t>
    </dgm:pt>
    <dgm:pt modelId="{50CECF46-52ED-4A32-9CEA-E8EDB58846FB}">
      <dgm:prSet phldrT="[Text]" custT="1"/>
      <dgm:spPr/>
      <dgm:t>
        <a:bodyPr/>
        <a:lstStyle/>
        <a:p>
          <a:r>
            <a:rPr lang="en-GB" sz="1800" dirty="0"/>
            <a:t>STD clinics, laboratory services, PHC , information system , legislation , social welfare measures</a:t>
          </a:r>
          <a:endParaRPr lang="en-US" sz="1800" dirty="0"/>
        </a:p>
      </dgm:t>
    </dgm:pt>
    <dgm:pt modelId="{19924EAA-2F65-4276-855F-D64D2C45DF5B}" type="parTrans" cxnId="{7EB7034F-86D1-4BD5-86D4-96E535998619}">
      <dgm:prSet/>
      <dgm:spPr/>
      <dgm:t>
        <a:bodyPr/>
        <a:lstStyle/>
        <a:p>
          <a:endParaRPr lang="en-US"/>
        </a:p>
      </dgm:t>
    </dgm:pt>
    <dgm:pt modelId="{ED01AC2B-082D-413C-A838-F661927E95D9}" type="sibTrans" cxnId="{7EB7034F-86D1-4BD5-86D4-96E535998619}">
      <dgm:prSet/>
      <dgm:spPr/>
      <dgm:t>
        <a:bodyPr/>
        <a:lstStyle/>
        <a:p>
          <a:endParaRPr lang="en-US"/>
        </a:p>
      </dgm:t>
    </dgm:pt>
    <dgm:pt modelId="{9B34C66B-2D81-47F4-B095-482028AB8262}">
      <dgm:prSet phldrT="[Text]" custT="1"/>
      <dgm:spPr/>
      <dgm:t>
        <a:bodyPr/>
        <a:lstStyle/>
        <a:p>
          <a:r>
            <a:rPr lang="en-GB" sz="2000" dirty="0"/>
            <a:t>Identify problem, establishing priority, setting objectives</a:t>
          </a:r>
          <a:endParaRPr lang="en-US" sz="2000" dirty="0"/>
        </a:p>
      </dgm:t>
    </dgm:pt>
    <dgm:pt modelId="{36D5B242-8F76-4A51-BDC0-37292345A288}" type="sibTrans" cxnId="{AE464951-96D8-4914-8240-100C2B58D427}">
      <dgm:prSet/>
      <dgm:spPr/>
      <dgm:t>
        <a:bodyPr/>
        <a:lstStyle/>
        <a:p>
          <a:endParaRPr lang="en-US"/>
        </a:p>
      </dgm:t>
    </dgm:pt>
    <dgm:pt modelId="{01CC255C-5237-4D90-AF34-C02F3E8E44A6}" type="parTrans" cxnId="{AE464951-96D8-4914-8240-100C2B58D427}">
      <dgm:prSet/>
      <dgm:spPr/>
      <dgm:t>
        <a:bodyPr/>
        <a:lstStyle/>
        <a:p>
          <a:endParaRPr lang="en-US"/>
        </a:p>
      </dgm:t>
    </dgm:pt>
    <dgm:pt modelId="{E25A3C43-E521-49C4-8C77-1AB0852EFF73}">
      <dgm:prSet phldrT="[Text]"/>
      <dgm:spPr/>
      <dgm:t>
        <a:bodyPr/>
        <a:lstStyle/>
        <a:p>
          <a:r>
            <a:rPr lang="en-US" dirty="0"/>
            <a:t>Initial Planning </a:t>
          </a:r>
        </a:p>
      </dgm:t>
    </dgm:pt>
    <dgm:pt modelId="{86F7253D-2371-4482-86E2-3C14AFE78B35}" type="sibTrans" cxnId="{CC080DC6-E55B-489E-86CC-13430CEFB44A}">
      <dgm:prSet/>
      <dgm:spPr/>
      <dgm:t>
        <a:bodyPr/>
        <a:lstStyle/>
        <a:p>
          <a:endParaRPr lang="en-US"/>
        </a:p>
      </dgm:t>
    </dgm:pt>
    <dgm:pt modelId="{6CEA2909-25C6-4365-9DF4-4114B3872B58}" type="parTrans" cxnId="{CC080DC6-E55B-489E-86CC-13430CEFB44A}">
      <dgm:prSet/>
      <dgm:spPr/>
      <dgm:t>
        <a:bodyPr/>
        <a:lstStyle/>
        <a:p>
          <a:endParaRPr lang="en-US"/>
        </a:p>
      </dgm:t>
    </dgm:pt>
    <dgm:pt modelId="{BEDDD9E7-516D-4C1A-94C1-A58259168EA3}">
      <dgm:prSet phldrT="[Text]" custT="1"/>
      <dgm:spPr/>
      <dgm:t>
        <a:bodyPr/>
        <a:lstStyle/>
        <a:p>
          <a:endParaRPr lang="en-US" sz="1800" dirty="0"/>
        </a:p>
      </dgm:t>
    </dgm:pt>
    <dgm:pt modelId="{27C27CF2-9090-49E0-87C2-2BF7ED7F171E}" type="parTrans" cxnId="{4810F74B-3B38-455D-8569-059F0E33868F}">
      <dgm:prSet/>
      <dgm:spPr/>
      <dgm:t>
        <a:bodyPr/>
        <a:lstStyle/>
        <a:p>
          <a:endParaRPr lang="en-US"/>
        </a:p>
      </dgm:t>
    </dgm:pt>
    <dgm:pt modelId="{AF2FDA22-2244-4B77-9862-38C64C3929EA}" type="sibTrans" cxnId="{4810F74B-3B38-455D-8569-059F0E33868F}">
      <dgm:prSet/>
      <dgm:spPr/>
      <dgm:t>
        <a:bodyPr/>
        <a:lstStyle/>
        <a:p>
          <a:endParaRPr lang="en-US"/>
        </a:p>
      </dgm:t>
    </dgm:pt>
    <dgm:pt modelId="{20631ABF-2CD5-4739-8070-6A4564ECACEA}">
      <dgm:prSet/>
      <dgm:spPr/>
      <dgm:t>
        <a:bodyPr/>
        <a:lstStyle/>
        <a:p>
          <a:r>
            <a:rPr lang="en-US" dirty="0"/>
            <a:t>Monitoring and evaluation</a:t>
          </a:r>
        </a:p>
      </dgm:t>
    </dgm:pt>
    <dgm:pt modelId="{98A4C634-DF0D-4765-AC40-7B6C1EE5794F}" type="parTrans" cxnId="{0BC0696D-5149-4A01-B7F9-4816931614F4}">
      <dgm:prSet/>
      <dgm:spPr/>
      <dgm:t>
        <a:bodyPr/>
        <a:lstStyle/>
        <a:p>
          <a:endParaRPr lang="en-US"/>
        </a:p>
      </dgm:t>
    </dgm:pt>
    <dgm:pt modelId="{1F22300F-92A8-4040-A174-20FCA7F5047A}" type="sibTrans" cxnId="{0BC0696D-5149-4A01-B7F9-4816931614F4}">
      <dgm:prSet/>
      <dgm:spPr/>
      <dgm:t>
        <a:bodyPr/>
        <a:lstStyle/>
        <a:p>
          <a:endParaRPr lang="en-US"/>
        </a:p>
      </dgm:t>
    </dgm:pt>
    <dgm:pt modelId="{35A9ABC3-20FB-4F08-9283-7126D311D7E6}">
      <dgm:prSet custT="1"/>
      <dgm:spPr/>
      <dgm:t>
        <a:bodyPr/>
        <a:lstStyle/>
        <a:p>
          <a:r>
            <a:rPr lang="en-GB" sz="1800" dirty="0"/>
            <a:t>Ongoing evaluation of disease trends</a:t>
          </a:r>
          <a:endParaRPr lang="en-US" sz="1800" dirty="0"/>
        </a:p>
      </dgm:t>
    </dgm:pt>
    <dgm:pt modelId="{EBC5D131-1AAC-4268-9F95-B57703B890B0}" type="parTrans" cxnId="{842C525F-5999-4E41-8496-366C74F4052B}">
      <dgm:prSet/>
      <dgm:spPr/>
      <dgm:t>
        <a:bodyPr/>
        <a:lstStyle/>
        <a:p>
          <a:endParaRPr lang="en-US"/>
        </a:p>
      </dgm:t>
    </dgm:pt>
    <dgm:pt modelId="{834D4080-F27E-4F90-8795-8FB4539CE2DF}" type="sibTrans" cxnId="{842C525F-5999-4E41-8496-366C74F4052B}">
      <dgm:prSet/>
      <dgm:spPr/>
      <dgm:t>
        <a:bodyPr/>
        <a:lstStyle/>
        <a:p>
          <a:endParaRPr lang="en-US"/>
        </a:p>
      </dgm:t>
    </dgm:pt>
    <dgm:pt modelId="{59571D86-665B-45BF-8D33-772F95E72687}" type="pres">
      <dgm:prSet presAssocID="{3D7E84B0-DBF7-473E-967E-E75E87B2D73A}" presName="Name0" presStyleCnt="0">
        <dgm:presLayoutVars>
          <dgm:dir/>
          <dgm:animLvl val="lvl"/>
          <dgm:resizeHandles val="exact"/>
        </dgm:presLayoutVars>
      </dgm:prSet>
      <dgm:spPr/>
    </dgm:pt>
    <dgm:pt modelId="{38B5E119-F17D-4780-B2EA-C74AD923C9C9}" type="pres">
      <dgm:prSet presAssocID="{E25A3C43-E521-49C4-8C77-1AB0852EFF73}" presName="linNode" presStyleCnt="0"/>
      <dgm:spPr/>
    </dgm:pt>
    <dgm:pt modelId="{1DE059A0-577A-48D3-858A-6A5588D821C0}" type="pres">
      <dgm:prSet presAssocID="{E25A3C43-E521-49C4-8C77-1AB0852EFF7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5143EB9-264B-4C65-9904-DDA3A7A3B147}" type="pres">
      <dgm:prSet presAssocID="{E25A3C43-E521-49C4-8C77-1AB0852EFF73}" presName="descendantText" presStyleLbl="alignAccFollowNode1" presStyleIdx="0" presStyleCnt="4">
        <dgm:presLayoutVars>
          <dgm:bulletEnabled val="1"/>
        </dgm:presLayoutVars>
      </dgm:prSet>
      <dgm:spPr/>
    </dgm:pt>
    <dgm:pt modelId="{523A0D08-B4AD-4C9D-9D45-4D4532E64BCD}" type="pres">
      <dgm:prSet presAssocID="{86F7253D-2371-4482-86E2-3C14AFE78B35}" presName="sp" presStyleCnt="0"/>
      <dgm:spPr/>
    </dgm:pt>
    <dgm:pt modelId="{8E60F1AE-C21E-4DB6-942D-EFF206CAE5E8}" type="pres">
      <dgm:prSet presAssocID="{2525F04B-FFB0-417A-9514-54C640D6C825}" presName="linNode" presStyleCnt="0"/>
      <dgm:spPr/>
    </dgm:pt>
    <dgm:pt modelId="{09761181-572D-4D85-A959-29C22B699C60}" type="pres">
      <dgm:prSet presAssocID="{2525F04B-FFB0-417A-9514-54C640D6C82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95C004D-0A67-4ED6-BFD3-F4A0486E50C7}" type="pres">
      <dgm:prSet presAssocID="{2525F04B-FFB0-417A-9514-54C640D6C825}" presName="descendantText" presStyleLbl="alignAccFollowNode1" presStyleIdx="1" presStyleCnt="4">
        <dgm:presLayoutVars>
          <dgm:bulletEnabled val="1"/>
        </dgm:presLayoutVars>
      </dgm:prSet>
      <dgm:spPr/>
    </dgm:pt>
    <dgm:pt modelId="{7E7A96B2-4787-49FF-AC64-83B38E0F995B}" type="pres">
      <dgm:prSet presAssocID="{3CEAFB7F-13A5-4279-B36A-49D245A30938}" presName="sp" presStyleCnt="0"/>
      <dgm:spPr/>
    </dgm:pt>
    <dgm:pt modelId="{DB578371-CAB0-4033-8AC4-5729D6770B2F}" type="pres">
      <dgm:prSet presAssocID="{0EF0A610-7BE8-4B8F-8AD3-B6E762AC488E}" presName="linNode" presStyleCnt="0"/>
      <dgm:spPr/>
    </dgm:pt>
    <dgm:pt modelId="{30FFE3C9-9C47-4CA5-BC7D-A2383AB84AD6}" type="pres">
      <dgm:prSet presAssocID="{0EF0A610-7BE8-4B8F-8AD3-B6E762AC488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9399E5B-AC81-450C-80D8-9141C4BD9733}" type="pres">
      <dgm:prSet presAssocID="{0EF0A610-7BE8-4B8F-8AD3-B6E762AC488E}" presName="descendantText" presStyleLbl="alignAccFollowNode1" presStyleIdx="2" presStyleCnt="4">
        <dgm:presLayoutVars>
          <dgm:bulletEnabled val="1"/>
        </dgm:presLayoutVars>
      </dgm:prSet>
      <dgm:spPr/>
    </dgm:pt>
    <dgm:pt modelId="{F174280C-B5CE-4827-A8FF-07A4DE1119FF}" type="pres">
      <dgm:prSet presAssocID="{5D4A01BB-0C14-4404-9FAD-49BF7562C6C8}" presName="sp" presStyleCnt="0"/>
      <dgm:spPr/>
    </dgm:pt>
    <dgm:pt modelId="{1E4D4B05-47A0-4166-92C0-836D7B6502D0}" type="pres">
      <dgm:prSet presAssocID="{20631ABF-2CD5-4739-8070-6A4564ECACEA}" presName="linNode" presStyleCnt="0"/>
      <dgm:spPr/>
    </dgm:pt>
    <dgm:pt modelId="{2BEE54B6-7F01-4F9F-A39A-DF64CF04FED7}" type="pres">
      <dgm:prSet presAssocID="{20631ABF-2CD5-4739-8070-6A4564ECACE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DA548F7-8EF1-4568-A23E-1611D627C4E1}" type="pres">
      <dgm:prSet presAssocID="{20631ABF-2CD5-4739-8070-6A4564ECACE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E480411-1095-4F9D-ACA9-3C3C428E1647}" type="presOf" srcId="{E25A3C43-E521-49C4-8C77-1AB0852EFF73}" destId="{1DE059A0-577A-48D3-858A-6A5588D821C0}" srcOrd="0" destOrd="0" presId="urn:microsoft.com/office/officeart/2005/8/layout/vList5"/>
    <dgm:cxn modelId="{13262F18-0FD6-4918-8105-B70C195879B2}" type="presOf" srcId="{3D7E84B0-DBF7-473E-967E-E75E87B2D73A}" destId="{59571D86-665B-45BF-8D33-772F95E72687}" srcOrd="0" destOrd="0" presId="urn:microsoft.com/office/officeart/2005/8/layout/vList5"/>
    <dgm:cxn modelId="{D163E919-F11F-408E-973C-ED5B2AD09361}" type="presOf" srcId="{9B34C66B-2D81-47F4-B095-482028AB8262}" destId="{A5143EB9-264B-4C65-9904-DDA3A7A3B147}" srcOrd="0" destOrd="0" presId="urn:microsoft.com/office/officeart/2005/8/layout/vList5"/>
    <dgm:cxn modelId="{5331A933-80D6-407D-B640-6277481BA3F3}" type="presOf" srcId="{35A9ABC3-20FB-4F08-9283-7126D311D7E6}" destId="{7DA548F7-8EF1-4568-A23E-1611D627C4E1}" srcOrd="0" destOrd="1" presId="urn:microsoft.com/office/officeart/2005/8/layout/vList5"/>
    <dgm:cxn modelId="{F30A7136-8554-4FB1-84D5-5F78D00FCF4F}" type="presOf" srcId="{20631ABF-2CD5-4739-8070-6A4564ECACEA}" destId="{2BEE54B6-7F01-4F9F-A39A-DF64CF04FED7}" srcOrd="0" destOrd="0" presId="urn:microsoft.com/office/officeart/2005/8/layout/vList5"/>
    <dgm:cxn modelId="{9EF6013A-F59B-4551-B10A-37FF8C09CF73}" srcId="{3D7E84B0-DBF7-473E-967E-E75E87B2D73A}" destId="{0EF0A610-7BE8-4B8F-8AD3-B6E762AC488E}" srcOrd="2" destOrd="0" parTransId="{E79C6FC7-6950-45B9-A071-204ED3243181}" sibTransId="{5D4A01BB-0C14-4404-9FAD-49BF7562C6C8}"/>
    <dgm:cxn modelId="{2D5B235F-9D86-4C89-99D1-7AE26B39F20F}" type="presOf" srcId="{2525F04B-FFB0-417A-9514-54C640D6C825}" destId="{09761181-572D-4D85-A959-29C22B699C60}" srcOrd="0" destOrd="0" presId="urn:microsoft.com/office/officeart/2005/8/layout/vList5"/>
    <dgm:cxn modelId="{842C525F-5999-4E41-8496-366C74F4052B}" srcId="{20631ABF-2CD5-4739-8070-6A4564ECACEA}" destId="{35A9ABC3-20FB-4F08-9283-7126D311D7E6}" srcOrd="1" destOrd="0" parTransId="{EBC5D131-1AAC-4268-9F95-B57703B890B0}" sibTransId="{834D4080-F27E-4F90-8795-8FB4539CE2DF}"/>
    <dgm:cxn modelId="{4810F74B-3B38-455D-8569-059F0E33868F}" srcId="{20631ABF-2CD5-4739-8070-6A4564ECACEA}" destId="{BEDDD9E7-516D-4C1A-94C1-A58259168EA3}" srcOrd="0" destOrd="0" parTransId="{27C27CF2-9090-49E0-87C2-2BF7ED7F171E}" sibTransId="{AF2FDA22-2244-4B77-9862-38C64C3929EA}"/>
    <dgm:cxn modelId="{C505526C-8025-47B1-AFD5-3B953D847D8C}" srcId="{2525F04B-FFB0-417A-9514-54C640D6C825}" destId="{5902556A-CA83-456D-86DA-FF63F1613694}" srcOrd="0" destOrd="0" parTransId="{209FC0A1-4272-440C-8520-F18C49E7D04B}" sibTransId="{CC641140-962D-49E1-B67C-56417B12BEA4}"/>
    <dgm:cxn modelId="{0BC0696D-5149-4A01-B7F9-4816931614F4}" srcId="{3D7E84B0-DBF7-473E-967E-E75E87B2D73A}" destId="{20631ABF-2CD5-4739-8070-6A4564ECACEA}" srcOrd="3" destOrd="0" parTransId="{98A4C634-DF0D-4765-AC40-7B6C1EE5794F}" sibTransId="{1F22300F-92A8-4040-A174-20FCA7F5047A}"/>
    <dgm:cxn modelId="{7EB7034F-86D1-4BD5-86D4-96E535998619}" srcId="{0EF0A610-7BE8-4B8F-8AD3-B6E762AC488E}" destId="{50CECF46-52ED-4A32-9CEA-E8EDB58846FB}" srcOrd="0" destOrd="0" parTransId="{19924EAA-2F65-4276-855F-D64D2C45DF5B}" sibTransId="{ED01AC2B-082D-413C-A838-F661927E95D9}"/>
    <dgm:cxn modelId="{AE464951-96D8-4914-8240-100C2B58D427}" srcId="{E25A3C43-E521-49C4-8C77-1AB0852EFF73}" destId="{9B34C66B-2D81-47F4-B095-482028AB8262}" srcOrd="0" destOrd="0" parTransId="{01CC255C-5237-4D90-AF34-C02F3E8E44A6}" sibTransId="{36D5B242-8F76-4A51-BDC0-37292345A288}"/>
    <dgm:cxn modelId="{CFCF2088-196E-4681-A68B-A99C9C0BD09D}" type="presOf" srcId="{BEDDD9E7-516D-4C1A-94C1-A58259168EA3}" destId="{7DA548F7-8EF1-4568-A23E-1611D627C4E1}" srcOrd="0" destOrd="0" presId="urn:microsoft.com/office/officeart/2005/8/layout/vList5"/>
    <dgm:cxn modelId="{6BB2CB8C-D85D-4D62-BA80-3274BCA3A98E}" type="presOf" srcId="{5902556A-CA83-456D-86DA-FF63F1613694}" destId="{C95C004D-0A67-4ED6-BFD3-F4A0486E50C7}" srcOrd="0" destOrd="0" presId="urn:microsoft.com/office/officeart/2005/8/layout/vList5"/>
    <dgm:cxn modelId="{DD8D189D-764A-4E7E-A191-2F4946F7742B}" type="presOf" srcId="{50CECF46-52ED-4A32-9CEA-E8EDB58846FB}" destId="{89399E5B-AC81-450C-80D8-9141C4BD9733}" srcOrd="0" destOrd="0" presId="urn:microsoft.com/office/officeart/2005/8/layout/vList5"/>
    <dgm:cxn modelId="{26D144BB-B727-49AE-94CF-0ED59D415695}" srcId="{3D7E84B0-DBF7-473E-967E-E75E87B2D73A}" destId="{2525F04B-FFB0-417A-9514-54C640D6C825}" srcOrd="1" destOrd="0" parTransId="{3D13E3DE-F06B-4601-A4DC-A30488EE0341}" sibTransId="{3CEAFB7F-13A5-4279-B36A-49D245A30938}"/>
    <dgm:cxn modelId="{CC080DC6-E55B-489E-86CC-13430CEFB44A}" srcId="{3D7E84B0-DBF7-473E-967E-E75E87B2D73A}" destId="{E25A3C43-E521-49C4-8C77-1AB0852EFF73}" srcOrd="0" destOrd="0" parTransId="{6CEA2909-25C6-4365-9DF4-4114B3872B58}" sibTransId="{86F7253D-2371-4482-86E2-3C14AFE78B35}"/>
    <dgm:cxn modelId="{5FF3C8F2-6645-4BC8-A800-4B8E35E93B8C}" type="presOf" srcId="{0EF0A610-7BE8-4B8F-8AD3-B6E762AC488E}" destId="{30FFE3C9-9C47-4CA5-BC7D-A2383AB84AD6}" srcOrd="0" destOrd="0" presId="urn:microsoft.com/office/officeart/2005/8/layout/vList5"/>
    <dgm:cxn modelId="{E2D6E446-C563-42B2-86A3-BB98BDB240C9}" type="presParOf" srcId="{59571D86-665B-45BF-8D33-772F95E72687}" destId="{38B5E119-F17D-4780-B2EA-C74AD923C9C9}" srcOrd="0" destOrd="0" presId="urn:microsoft.com/office/officeart/2005/8/layout/vList5"/>
    <dgm:cxn modelId="{F2316872-E0E9-44B5-896D-5DD2F3C0AF30}" type="presParOf" srcId="{38B5E119-F17D-4780-B2EA-C74AD923C9C9}" destId="{1DE059A0-577A-48D3-858A-6A5588D821C0}" srcOrd="0" destOrd="0" presId="urn:microsoft.com/office/officeart/2005/8/layout/vList5"/>
    <dgm:cxn modelId="{7F84951C-0C94-4B1B-B9BA-B5D8D6BDAA77}" type="presParOf" srcId="{38B5E119-F17D-4780-B2EA-C74AD923C9C9}" destId="{A5143EB9-264B-4C65-9904-DDA3A7A3B147}" srcOrd="1" destOrd="0" presId="urn:microsoft.com/office/officeart/2005/8/layout/vList5"/>
    <dgm:cxn modelId="{06FBAB35-10B6-487D-B617-AAD88B54CB13}" type="presParOf" srcId="{59571D86-665B-45BF-8D33-772F95E72687}" destId="{523A0D08-B4AD-4C9D-9D45-4D4532E64BCD}" srcOrd="1" destOrd="0" presId="urn:microsoft.com/office/officeart/2005/8/layout/vList5"/>
    <dgm:cxn modelId="{1A9AF8D5-81FB-43AE-BC0F-F1E2DA049F14}" type="presParOf" srcId="{59571D86-665B-45BF-8D33-772F95E72687}" destId="{8E60F1AE-C21E-4DB6-942D-EFF206CAE5E8}" srcOrd="2" destOrd="0" presId="urn:microsoft.com/office/officeart/2005/8/layout/vList5"/>
    <dgm:cxn modelId="{B3D16F2C-8CEB-4C32-9E25-DA0BA896A5E6}" type="presParOf" srcId="{8E60F1AE-C21E-4DB6-942D-EFF206CAE5E8}" destId="{09761181-572D-4D85-A959-29C22B699C60}" srcOrd="0" destOrd="0" presId="urn:microsoft.com/office/officeart/2005/8/layout/vList5"/>
    <dgm:cxn modelId="{63E530D3-C901-4861-9A06-8BCDA52280D6}" type="presParOf" srcId="{8E60F1AE-C21E-4DB6-942D-EFF206CAE5E8}" destId="{C95C004D-0A67-4ED6-BFD3-F4A0486E50C7}" srcOrd="1" destOrd="0" presId="urn:microsoft.com/office/officeart/2005/8/layout/vList5"/>
    <dgm:cxn modelId="{84FEB9A5-5805-4149-9304-C34F5A3EA6A7}" type="presParOf" srcId="{59571D86-665B-45BF-8D33-772F95E72687}" destId="{7E7A96B2-4787-49FF-AC64-83B38E0F995B}" srcOrd="3" destOrd="0" presId="urn:microsoft.com/office/officeart/2005/8/layout/vList5"/>
    <dgm:cxn modelId="{680C6F56-AC94-4284-8A05-174AFE69E1AF}" type="presParOf" srcId="{59571D86-665B-45BF-8D33-772F95E72687}" destId="{DB578371-CAB0-4033-8AC4-5729D6770B2F}" srcOrd="4" destOrd="0" presId="urn:microsoft.com/office/officeart/2005/8/layout/vList5"/>
    <dgm:cxn modelId="{F97BF501-9B65-4C45-8C6D-B700C1B5BE75}" type="presParOf" srcId="{DB578371-CAB0-4033-8AC4-5729D6770B2F}" destId="{30FFE3C9-9C47-4CA5-BC7D-A2383AB84AD6}" srcOrd="0" destOrd="0" presId="urn:microsoft.com/office/officeart/2005/8/layout/vList5"/>
    <dgm:cxn modelId="{8CCE7646-BC48-4762-A667-9AC6CAC7DDD0}" type="presParOf" srcId="{DB578371-CAB0-4033-8AC4-5729D6770B2F}" destId="{89399E5B-AC81-450C-80D8-9141C4BD9733}" srcOrd="1" destOrd="0" presId="urn:microsoft.com/office/officeart/2005/8/layout/vList5"/>
    <dgm:cxn modelId="{C5F8B64B-71DE-4BDA-AC3C-1FDE54EF08B4}" type="presParOf" srcId="{59571D86-665B-45BF-8D33-772F95E72687}" destId="{F174280C-B5CE-4827-A8FF-07A4DE1119FF}" srcOrd="5" destOrd="0" presId="urn:microsoft.com/office/officeart/2005/8/layout/vList5"/>
    <dgm:cxn modelId="{7B69966A-89B4-4BD3-BE35-9C1AD24F42A0}" type="presParOf" srcId="{59571D86-665B-45BF-8D33-772F95E72687}" destId="{1E4D4B05-47A0-4166-92C0-836D7B6502D0}" srcOrd="6" destOrd="0" presId="urn:microsoft.com/office/officeart/2005/8/layout/vList5"/>
    <dgm:cxn modelId="{3B8017EB-74B0-474F-8245-798A06AA4D7C}" type="presParOf" srcId="{1E4D4B05-47A0-4166-92C0-836D7B6502D0}" destId="{2BEE54B6-7F01-4F9F-A39A-DF64CF04FED7}" srcOrd="0" destOrd="0" presId="urn:microsoft.com/office/officeart/2005/8/layout/vList5"/>
    <dgm:cxn modelId="{EF077FCC-7AFC-430C-821F-A1E94C74B455}" type="presParOf" srcId="{1E4D4B05-47A0-4166-92C0-836D7B6502D0}" destId="{7DA548F7-8EF1-4568-A23E-1611D627C4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2F94B-0FC6-47E0-AAC5-533FF15FABF7}" type="doc">
      <dgm:prSet loTypeId="urn:microsoft.com/office/officeart/2005/8/layout/vList2#1" loCatId="list" qsTypeId="urn:microsoft.com/office/officeart/2005/8/quickstyle/simple5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99025BD-8582-4655-8B19-F7FD6A2C37FC}">
      <dgm:prSet/>
      <dgm:spPr/>
      <dgm:t>
        <a:bodyPr/>
        <a:lstStyle/>
        <a:p>
          <a:pPr rtl="0"/>
          <a:r>
            <a:rPr lang="en-US" b="1" u="sng" dirty="0"/>
            <a:t>Stage 1</a:t>
          </a:r>
          <a:r>
            <a:rPr lang="en-US" dirty="0"/>
            <a:t> :Initial infection with  virus and development of antibodies. (Flu like illness , asymptomatic)</a:t>
          </a:r>
        </a:p>
      </dgm:t>
    </dgm:pt>
    <dgm:pt modelId="{63EF3125-AD94-4927-AEA7-76ABF2B18D6E}" type="parTrans" cxnId="{762122FA-8E2E-41C8-A860-5CCBB880FABE}">
      <dgm:prSet/>
      <dgm:spPr/>
      <dgm:t>
        <a:bodyPr/>
        <a:lstStyle/>
        <a:p>
          <a:endParaRPr lang="en-US"/>
        </a:p>
      </dgm:t>
    </dgm:pt>
    <dgm:pt modelId="{E09932FB-DB76-46B2-B967-F847FB38BFBA}" type="sibTrans" cxnId="{762122FA-8E2E-41C8-A860-5CCBB880FABE}">
      <dgm:prSet/>
      <dgm:spPr/>
      <dgm:t>
        <a:bodyPr/>
        <a:lstStyle/>
        <a:p>
          <a:endParaRPr lang="en-US"/>
        </a:p>
      </dgm:t>
    </dgm:pt>
    <dgm:pt modelId="{D82B774E-97C0-4ACC-A009-2F05C18355CA}">
      <dgm:prSet/>
      <dgm:spPr/>
      <dgm:t>
        <a:bodyPr/>
        <a:lstStyle/>
        <a:p>
          <a:pPr rtl="0"/>
          <a:r>
            <a:rPr lang="en-US" b="1" u="sng"/>
            <a:t>Stage 2</a:t>
          </a:r>
          <a:r>
            <a:rPr lang="en-US"/>
            <a:t>: Asymptomatic carrier state. ( lasts for 10 years , asymptomatic , antibodies detectable in blood)</a:t>
          </a:r>
        </a:p>
      </dgm:t>
    </dgm:pt>
    <dgm:pt modelId="{645B5CAB-5F6C-4851-8B5A-E6AB1F403855}" type="parTrans" cxnId="{112D465C-1AE0-4315-9EC0-B3E47F3618D0}">
      <dgm:prSet/>
      <dgm:spPr/>
      <dgm:t>
        <a:bodyPr/>
        <a:lstStyle/>
        <a:p>
          <a:endParaRPr lang="en-US"/>
        </a:p>
      </dgm:t>
    </dgm:pt>
    <dgm:pt modelId="{F8BEDE4E-9B3C-41B1-933B-9779A0DBB294}" type="sibTrans" cxnId="{112D465C-1AE0-4315-9EC0-B3E47F3618D0}">
      <dgm:prSet/>
      <dgm:spPr/>
      <dgm:t>
        <a:bodyPr/>
        <a:lstStyle/>
        <a:p>
          <a:endParaRPr lang="en-US"/>
        </a:p>
      </dgm:t>
    </dgm:pt>
    <dgm:pt modelId="{D3A0E94A-8A24-4837-9009-310CFD478BD6}">
      <dgm:prSet/>
      <dgm:spPr/>
      <dgm:t>
        <a:bodyPr/>
        <a:lstStyle/>
        <a:p>
          <a:pPr rtl="0"/>
          <a:r>
            <a:rPr lang="en-US" b="1" u="sng" dirty="0"/>
            <a:t>Stage 3 :</a:t>
          </a:r>
          <a:r>
            <a:rPr lang="en-US" dirty="0"/>
            <a:t>AIDS related complex mild </a:t>
          </a:r>
          <a:r>
            <a:rPr lang="en-GB" dirty="0"/>
            <a:t>symptoms , emergence of opportunistic infections and cancers.</a:t>
          </a:r>
          <a:endParaRPr lang="en-US" dirty="0"/>
        </a:p>
      </dgm:t>
    </dgm:pt>
    <dgm:pt modelId="{007BE9F7-2B9B-4A78-B8CD-E34BE84B8B00}" type="parTrans" cxnId="{F59B28EE-216E-4F40-8363-D2CE012B510A}">
      <dgm:prSet/>
      <dgm:spPr/>
      <dgm:t>
        <a:bodyPr/>
        <a:lstStyle/>
        <a:p>
          <a:endParaRPr lang="en-US"/>
        </a:p>
      </dgm:t>
    </dgm:pt>
    <dgm:pt modelId="{7EAE5A0D-E3B1-4C53-883D-1C2D36BDFD2F}" type="sibTrans" cxnId="{F59B28EE-216E-4F40-8363-D2CE012B510A}">
      <dgm:prSet/>
      <dgm:spPr/>
      <dgm:t>
        <a:bodyPr/>
        <a:lstStyle/>
        <a:p>
          <a:endParaRPr lang="en-US"/>
        </a:p>
      </dgm:t>
    </dgm:pt>
    <dgm:pt modelId="{A033F7C3-B2DA-422A-B241-6A4B2C20F97B}">
      <dgm:prSet/>
      <dgm:spPr/>
      <dgm:t>
        <a:bodyPr/>
        <a:lstStyle/>
        <a:p>
          <a:pPr rtl="0"/>
          <a:r>
            <a:rPr lang="en-US" b="1" u="sng" dirty="0"/>
            <a:t>Stage 4 :</a:t>
          </a:r>
          <a:r>
            <a:rPr lang="en-GB" dirty="0"/>
            <a:t> illnesses become more severe leading to an AIDS diagnosis.</a:t>
          </a:r>
          <a:endParaRPr lang="en-US" dirty="0"/>
        </a:p>
      </dgm:t>
    </dgm:pt>
    <dgm:pt modelId="{1411A3B6-1250-4DBC-AD69-8BC3FADC05B9}" type="parTrans" cxnId="{55F945FD-1405-467C-858E-A46E1E6EDB5E}">
      <dgm:prSet/>
      <dgm:spPr/>
      <dgm:t>
        <a:bodyPr/>
        <a:lstStyle/>
        <a:p>
          <a:endParaRPr lang="en-US"/>
        </a:p>
      </dgm:t>
    </dgm:pt>
    <dgm:pt modelId="{DBCB8A27-A884-41B0-904A-4291DB947A88}" type="sibTrans" cxnId="{55F945FD-1405-467C-858E-A46E1E6EDB5E}">
      <dgm:prSet/>
      <dgm:spPr/>
      <dgm:t>
        <a:bodyPr/>
        <a:lstStyle/>
        <a:p>
          <a:endParaRPr lang="en-US"/>
        </a:p>
      </dgm:t>
    </dgm:pt>
    <dgm:pt modelId="{4866383A-4245-41D3-AA0D-1B4C3ED18E5C}" type="pres">
      <dgm:prSet presAssocID="{9862F94B-0FC6-47E0-AAC5-533FF15FABF7}" presName="linear" presStyleCnt="0">
        <dgm:presLayoutVars>
          <dgm:animLvl val="lvl"/>
          <dgm:resizeHandles val="exact"/>
        </dgm:presLayoutVars>
      </dgm:prSet>
      <dgm:spPr/>
    </dgm:pt>
    <dgm:pt modelId="{67546D03-B46D-4D30-8A9D-75A7392425A2}" type="pres">
      <dgm:prSet presAssocID="{C99025BD-8582-4655-8B19-F7FD6A2C37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AE3170-F254-4547-8942-E6AFE90236B2}" type="pres">
      <dgm:prSet presAssocID="{E09932FB-DB76-46B2-B967-F847FB38BFBA}" presName="spacer" presStyleCnt="0"/>
      <dgm:spPr/>
    </dgm:pt>
    <dgm:pt modelId="{C49840DA-267A-4F7D-88BF-2B19BA54FAEE}" type="pres">
      <dgm:prSet presAssocID="{D82B774E-97C0-4ACC-A009-2F05C18355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0CD076-D9B3-4C44-B942-456E3DBCF1B3}" type="pres">
      <dgm:prSet presAssocID="{F8BEDE4E-9B3C-41B1-933B-9779A0DBB294}" presName="spacer" presStyleCnt="0"/>
      <dgm:spPr/>
    </dgm:pt>
    <dgm:pt modelId="{5914D095-2A0C-4B48-8FE6-B2521DB12B57}" type="pres">
      <dgm:prSet presAssocID="{D3A0E94A-8A24-4837-9009-310CFD478B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209639-140A-4AE7-9D88-4ADD5C370CDA}" type="pres">
      <dgm:prSet presAssocID="{7EAE5A0D-E3B1-4C53-883D-1C2D36BDFD2F}" presName="spacer" presStyleCnt="0"/>
      <dgm:spPr/>
    </dgm:pt>
    <dgm:pt modelId="{CA1D7FDC-2E8F-4D5D-A450-FDEC20BA5E40}" type="pres">
      <dgm:prSet presAssocID="{A033F7C3-B2DA-422A-B241-6A4B2C20F9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2D465C-1AE0-4315-9EC0-B3E47F3618D0}" srcId="{9862F94B-0FC6-47E0-AAC5-533FF15FABF7}" destId="{D82B774E-97C0-4ACC-A009-2F05C18355CA}" srcOrd="1" destOrd="0" parTransId="{645B5CAB-5F6C-4851-8B5A-E6AB1F403855}" sibTransId="{F8BEDE4E-9B3C-41B1-933B-9779A0DBB294}"/>
    <dgm:cxn modelId="{6DC62B5E-A691-44F4-9CF4-90D394BE485B}" type="presOf" srcId="{D3A0E94A-8A24-4837-9009-310CFD478BD6}" destId="{5914D095-2A0C-4B48-8FE6-B2521DB12B57}" srcOrd="0" destOrd="0" presId="urn:microsoft.com/office/officeart/2005/8/layout/vList2#1"/>
    <dgm:cxn modelId="{669F0274-51B2-455A-9AA6-17088835C58E}" type="presOf" srcId="{9862F94B-0FC6-47E0-AAC5-533FF15FABF7}" destId="{4866383A-4245-41D3-AA0D-1B4C3ED18E5C}" srcOrd="0" destOrd="0" presId="urn:microsoft.com/office/officeart/2005/8/layout/vList2#1"/>
    <dgm:cxn modelId="{61056F56-F1B8-4A1D-B697-FFF02803C27E}" type="presOf" srcId="{D82B774E-97C0-4ACC-A009-2F05C18355CA}" destId="{C49840DA-267A-4F7D-88BF-2B19BA54FAEE}" srcOrd="0" destOrd="0" presId="urn:microsoft.com/office/officeart/2005/8/layout/vList2#1"/>
    <dgm:cxn modelId="{846969B0-CAF6-42CA-9B37-962B0F9A6284}" type="presOf" srcId="{A033F7C3-B2DA-422A-B241-6A4B2C20F97B}" destId="{CA1D7FDC-2E8F-4D5D-A450-FDEC20BA5E40}" srcOrd="0" destOrd="0" presId="urn:microsoft.com/office/officeart/2005/8/layout/vList2#1"/>
    <dgm:cxn modelId="{F59B28EE-216E-4F40-8363-D2CE012B510A}" srcId="{9862F94B-0FC6-47E0-AAC5-533FF15FABF7}" destId="{D3A0E94A-8A24-4837-9009-310CFD478BD6}" srcOrd="2" destOrd="0" parTransId="{007BE9F7-2B9B-4A78-B8CD-E34BE84B8B00}" sibTransId="{7EAE5A0D-E3B1-4C53-883D-1C2D36BDFD2F}"/>
    <dgm:cxn modelId="{E7D104F2-A3F2-4AC7-801E-D86F912B59AD}" type="presOf" srcId="{C99025BD-8582-4655-8B19-F7FD6A2C37FC}" destId="{67546D03-B46D-4D30-8A9D-75A7392425A2}" srcOrd="0" destOrd="0" presId="urn:microsoft.com/office/officeart/2005/8/layout/vList2#1"/>
    <dgm:cxn modelId="{762122FA-8E2E-41C8-A860-5CCBB880FABE}" srcId="{9862F94B-0FC6-47E0-AAC5-533FF15FABF7}" destId="{C99025BD-8582-4655-8B19-F7FD6A2C37FC}" srcOrd="0" destOrd="0" parTransId="{63EF3125-AD94-4927-AEA7-76ABF2B18D6E}" sibTransId="{E09932FB-DB76-46B2-B967-F847FB38BFBA}"/>
    <dgm:cxn modelId="{55F945FD-1405-467C-858E-A46E1E6EDB5E}" srcId="{9862F94B-0FC6-47E0-AAC5-533FF15FABF7}" destId="{A033F7C3-B2DA-422A-B241-6A4B2C20F97B}" srcOrd="3" destOrd="0" parTransId="{1411A3B6-1250-4DBC-AD69-8BC3FADC05B9}" sibTransId="{DBCB8A27-A884-41B0-904A-4291DB947A88}"/>
    <dgm:cxn modelId="{2B69BF64-9F9A-4101-80F3-E6CA83C0CC7E}" type="presParOf" srcId="{4866383A-4245-41D3-AA0D-1B4C3ED18E5C}" destId="{67546D03-B46D-4D30-8A9D-75A7392425A2}" srcOrd="0" destOrd="0" presId="urn:microsoft.com/office/officeart/2005/8/layout/vList2#1"/>
    <dgm:cxn modelId="{B66E0B95-7804-48BB-A688-1C9F90DF5C3C}" type="presParOf" srcId="{4866383A-4245-41D3-AA0D-1B4C3ED18E5C}" destId="{68AE3170-F254-4547-8942-E6AFE90236B2}" srcOrd="1" destOrd="0" presId="urn:microsoft.com/office/officeart/2005/8/layout/vList2#1"/>
    <dgm:cxn modelId="{FFD2A63F-B7D9-4C1D-BECB-F48061AF0CA3}" type="presParOf" srcId="{4866383A-4245-41D3-AA0D-1B4C3ED18E5C}" destId="{C49840DA-267A-4F7D-88BF-2B19BA54FAEE}" srcOrd="2" destOrd="0" presId="urn:microsoft.com/office/officeart/2005/8/layout/vList2#1"/>
    <dgm:cxn modelId="{DA661F03-1767-4C14-B000-AD73A759DF17}" type="presParOf" srcId="{4866383A-4245-41D3-AA0D-1B4C3ED18E5C}" destId="{240CD076-D9B3-4C44-B942-456E3DBCF1B3}" srcOrd="3" destOrd="0" presId="urn:microsoft.com/office/officeart/2005/8/layout/vList2#1"/>
    <dgm:cxn modelId="{6ED50623-0139-493C-94ED-5E1F2089EF41}" type="presParOf" srcId="{4866383A-4245-41D3-AA0D-1B4C3ED18E5C}" destId="{5914D095-2A0C-4B48-8FE6-B2521DB12B57}" srcOrd="4" destOrd="0" presId="urn:microsoft.com/office/officeart/2005/8/layout/vList2#1"/>
    <dgm:cxn modelId="{B908AB9D-5216-4825-ACA4-249B0E23E3E6}" type="presParOf" srcId="{4866383A-4245-41D3-AA0D-1B4C3ED18E5C}" destId="{43209639-140A-4AE7-9D88-4ADD5C370CDA}" srcOrd="5" destOrd="0" presId="urn:microsoft.com/office/officeart/2005/8/layout/vList2#1"/>
    <dgm:cxn modelId="{103EB3C3-2BD8-4480-8757-BEA6E84AFB86}" type="presParOf" srcId="{4866383A-4245-41D3-AA0D-1B4C3ED18E5C}" destId="{CA1D7FDC-2E8F-4D5D-A450-FDEC20BA5E40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3EB9-264B-4C65-9904-DDA3A7A3B147}">
      <dsp:nvSpPr>
        <dsp:cNvPr id="0" name=""/>
        <dsp:cNvSpPr/>
      </dsp:nvSpPr>
      <dsp:spPr>
        <a:xfrm rot="5400000">
          <a:off x="4751149" y="-1898099"/>
          <a:ext cx="860901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Identify problem, establishing priority, setting objectives</a:t>
          </a:r>
          <a:endParaRPr lang="en-US" sz="2000" kern="1200" dirty="0"/>
        </a:p>
      </dsp:txBody>
      <dsp:txXfrm rot="-5400000">
        <a:off x="2743200" y="151876"/>
        <a:ext cx="4834774" cy="776849"/>
      </dsp:txXfrm>
    </dsp:sp>
    <dsp:sp modelId="{1DE059A0-577A-48D3-858A-6A5588D821C0}">
      <dsp:nvSpPr>
        <dsp:cNvPr id="0" name=""/>
        <dsp:cNvSpPr/>
      </dsp:nvSpPr>
      <dsp:spPr>
        <a:xfrm>
          <a:off x="0" y="2237"/>
          <a:ext cx="2743200" cy="1076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Initial Planning </a:t>
          </a:r>
        </a:p>
      </dsp:txBody>
      <dsp:txXfrm>
        <a:off x="52532" y="54769"/>
        <a:ext cx="2638136" cy="971062"/>
      </dsp:txXfrm>
    </dsp:sp>
    <dsp:sp modelId="{C95C004D-0A67-4ED6-BFD3-F4A0486E50C7}">
      <dsp:nvSpPr>
        <dsp:cNvPr id="0" name=""/>
        <dsp:cNvSpPr/>
      </dsp:nvSpPr>
      <dsp:spPr>
        <a:xfrm rot="5400000">
          <a:off x="4751149" y="-768166"/>
          <a:ext cx="860901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Case Detection , Case holding &amp; treatment ,Epidemiological treatment ,Personal prophylaxis ,Health education</a:t>
          </a:r>
          <a:endParaRPr lang="en-US" sz="1600" kern="1200" dirty="0"/>
        </a:p>
      </dsp:txBody>
      <dsp:txXfrm rot="-5400000">
        <a:off x="2743200" y="1281809"/>
        <a:ext cx="4834774" cy="776849"/>
      </dsp:txXfrm>
    </dsp:sp>
    <dsp:sp modelId="{09761181-572D-4D85-A959-29C22B699C60}">
      <dsp:nvSpPr>
        <dsp:cNvPr id="0" name=""/>
        <dsp:cNvSpPr/>
      </dsp:nvSpPr>
      <dsp:spPr>
        <a:xfrm>
          <a:off x="0" y="1132170"/>
          <a:ext cx="2743200" cy="1076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Intervention strategies</a:t>
          </a:r>
        </a:p>
      </dsp:txBody>
      <dsp:txXfrm>
        <a:off x="52532" y="1184702"/>
        <a:ext cx="2638136" cy="971062"/>
      </dsp:txXfrm>
    </dsp:sp>
    <dsp:sp modelId="{89399E5B-AC81-450C-80D8-9141C4BD9733}">
      <dsp:nvSpPr>
        <dsp:cNvPr id="0" name=""/>
        <dsp:cNvSpPr/>
      </dsp:nvSpPr>
      <dsp:spPr>
        <a:xfrm rot="5400000">
          <a:off x="4751149" y="361766"/>
          <a:ext cx="860901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STD clinics, laboratory services, PHC , information system , legislation , social welfare measures</a:t>
          </a:r>
          <a:endParaRPr lang="en-US" sz="1800" kern="1200" dirty="0"/>
        </a:p>
      </dsp:txBody>
      <dsp:txXfrm rot="-5400000">
        <a:off x="2743200" y="2411741"/>
        <a:ext cx="4834774" cy="776849"/>
      </dsp:txXfrm>
    </dsp:sp>
    <dsp:sp modelId="{30FFE3C9-9C47-4CA5-BC7D-A2383AB84AD6}">
      <dsp:nvSpPr>
        <dsp:cNvPr id="0" name=""/>
        <dsp:cNvSpPr/>
      </dsp:nvSpPr>
      <dsp:spPr>
        <a:xfrm>
          <a:off x="0" y="2262103"/>
          <a:ext cx="2743200" cy="1076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Support components </a:t>
          </a:r>
        </a:p>
      </dsp:txBody>
      <dsp:txXfrm>
        <a:off x="52532" y="2314635"/>
        <a:ext cx="2638136" cy="971062"/>
      </dsp:txXfrm>
    </dsp:sp>
    <dsp:sp modelId="{7DA548F7-8EF1-4568-A23E-1611D627C4E1}">
      <dsp:nvSpPr>
        <dsp:cNvPr id="0" name=""/>
        <dsp:cNvSpPr/>
      </dsp:nvSpPr>
      <dsp:spPr>
        <a:xfrm rot="5400000">
          <a:off x="4751149" y="1491699"/>
          <a:ext cx="860901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Ongoing evaluation of disease trends</a:t>
          </a:r>
          <a:endParaRPr lang="en-US" sz="1800" kern="1200" dirty="0"/>
        </a:p>
      </dsp:txBody>
      <dsp:txXfrm rot="-5400000">
        <a:off x="2743200" y="3541674"/>
        <a:ext cx="4834774" cy="776849"/>
      </dsp:txXfrm>
    </dsp:sp>
    <dsp:sp modelId="{2BEE54B6-7F01-4F9F-A39A-DF64CF04FED7}">
      <dsp:nvSpPr>
        <dsp:cNvPr id="0" name=""/>
        <dsp:cNvSpPr/>
      </dsp:nvSpPr>
      <dsp:spPr>
        <a:xfrm>
          <a:off x="0" y="3392036"/>
          <a:ext cx="2743200" cy="1076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Monitoring and evaluation</a:t>
          </a:r>
        </a:p>
      </dsp:txBody>
      <dsp:txXfrm>
        <a:off x="52532" y="3444568"/>
        <a:ext cx="2638136" cy="971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46D03-B46D-4D30-8A9D-75A7392425A2}">
      <dsp:nvSpPr>
        <dsp:cNvPr id="0" name=""/>
        <dsp:cNvSpPr/>
      </dsp:nvSpPr>
      <dsp:spPr bwMode="white">
        <a:xfrm>
          <a:off x="0" y="389839"/>
          <a:ext cx="76200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Stage 1</a:t>
          </a:r>
          <a:r>
            <a:rPr lang="en-US" sz="2200" kern="1200" dirty="0"/>
            <a:t> :Initial infection with  virus and development of antibodies. (Flu like illness , asymptomatic)</a:t>
          </a:r>
        </a:p>
      </dsp:txBody>
      <dsp:txXfrm>
        <a:off x="42722" y="432561"/>
        <a:ext cx="7534556" cy="789716"/>
      </dsp:txXfrm>
    </dsp:sp>
    <dsp:sp modelId="{C49840DA-267A-4F7D-88BF-2B19BA54FAEE}">
      <dsp:nvSpPr>
        <dsp:cNvPr id="0" name=""/>
        <dsp:cNvSpPr/>
      </dsp:nvSpPr>
      <dsp:spPr bwMode="white">
        <a:xfrm>
          <a:off x="0" y="1328359"/>
          <a:ext cx="76200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Stage 2</a:t>
          </a:r>
          <a:r>
            <a:rPr lang="en-US" sz="2200" kern="1200"/>
            <a:t>: Asymptomatic carrier state. ( lasts for 10 years , asymptomatic , antibodies detectable in blood)</a:t>
          </a:r>
        </a:p>
      </dsp:txBody>
      <dsp:txXfrm>
        <a:off x="42722" y="1371081"/>
        <a:ext cx="7534556" cy="789716"/>
      </dsp:txXfrm>
    </dsp:sp>
    <dsp:sp modelId="{5914D095-2A0C-4B48-8FE6-B2521DB12B57}">
      <dsp:nvSpPr>
        <dsp:cNvPr id="0" name=""/>
        <dsp:cNvSpPr/>
      </dsp:nvSpPr>
      <dsp:spPr bwMode="white">
        <a:xfrm>
          <a:off x="0" y="2266880"/>
          <a:ext cx="76200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Stage 3 :</a:t>
          </a:r>
          <a:r>
            <a:rPr lang="en-US" sz="2200" kern="1200" dirty="0"/>
            <a:t>AIDS related complex mild </a:t>
          </a:r>
          <a:r>
            <a:rPr lang="en-GB" sz="2200" kern="1200" dirty="0"/>
            <a:t>symptoms , emergence of opportunistic infections and cancers.</a:t>
          </a:r>
          <a:endParaRPr lang="en-US" sz="2200" kern="1200" dirty="0"/>
        </a:p>
      </dsp:txBody>
      <dsp:txXfrm>
        <a:off x="42722" y="2309602"/>
        <a:ext cx="7534556" cy="789716"/>
      </dsp:txXfrm>
    </dsp:sp>
    <dsp:sp modelId="{CA1D7FDC-2E8F-4D5D-A450-FDEC20BA5E40}">
      <dsp:nvSpPr>
        <dsp:cNvPr id="0" name=""/>
        <dsp:cNvSpPr/>
      </dsp:nvSpPr>
      <dsp:spPr bwMode="white">
        <a:xfrm>
          <a:off x="0" y="3205400"/>
          <a:ext cx="76200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Stage 4 :</a:t>
          </a:r>
          <a:r>
            <a:rPr lang="en-GB" sz="2200" kern="1200" dirty="0"/>
            <a:t> illnesses become more severe leading to an AIDS diagnosis.</a:t>
          </a:r>
          <a:endParaRPr lang="en-US" sz="2200" kern="1200" dirty="0"/>
        </a:p>
      </dsp:txBody>
      <dsp:txXfrm>
        <a:off x="42722" y="3248122"/>
        <a:ext cx="753455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A78A-F879-4394-ADF9-0BF46B9E2726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14E2F-AA0C-44E1-A8E8-8FD21A5B126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1706880" indent="0">
              <a:buNone/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67038A9-7F10-4827-8A10-DFAB5E4CCC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200" rtl="0" eaLnBrk="1" latinLnBrk="0" hangingPunct="1">
        <a:lnSpc>
          <a:spcPct val="85000"/>
        </a:lnSpc>
        <a:spcBef>
          <a:spcPct val="0"/>
        </a:spcBef>
        <a:buNone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5000"/>
        </a:lnSpc>
        <a:spcBef>
          <a:spcPts val="1865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4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6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045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76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4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0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fact-sheets/detail/tracho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dc.org/index.php/journal/article/view/3529841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1705213"/>
            <a:ext cx="8023860" cy="36311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z="900" smtClean="0"/>
              <a:t>1</a:t>
            </a:fld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Mode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to person un-protected sex; homosexual,</a:t>
            </a:r>
          </a:p>
          <a:p>
            <a:r>
              <a:rPr lang="en-US" dirty="0"/>
              <a:t>heterosexual &amp; bisexual.</a:t>
            </a:r>
          </a:p>
          <a:p>
            <a:r>
              <a:rPr lang="en-US" dirty="0"/>
              <a:t>Contact of abraded skin with body secretions</a:t>
            </a:r>
          </a:p>
          <a:p>
            <a:r>
              <a:rPr lang="en-US" dirty="0"/>
              <a:t>like blood, semen or CSF</a:t>
            </a:r>
          </a:p>
          <a:p>
            <a:r>
              <a:rPr lang="en-US" dirty="0"/>
              <a:t>Use of HIV infected needles and syringes</a:t>
            </a:r>
          </a:p>
          <a:p>
            <a:r>
              <a:rPr lang="en-US" dirty="0"/>
              <a:t>transfusing infected blood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-23446" y="-2931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AIDS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701800"/>
          <a:ext cx="7620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0" y="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Major signs</a:t>
            </a:r>
          </a:p>
          <a:p>
            <a:r>
              <a:rPr lang="en-US" sz="2000" dirty="0"/>
              <a:t>Persistent diarrhea for more than 1 month</a:t>
            </a:r>
          </a:p>
          <a:p>
            <a:pPr marL="0" indent="0">
              <a:buNone/>
            </a:pPr>
            <a:r>
              <a:rPr lang="en-US" sz="2000" dirty="0"/>
              <a:t>• Weight loss≥10% of body weight</a:t>
            </a:r>
          </a:p>
          <a:p>
            <a:r>
              <a:rPr lang="en-US" sz="2000" dirty="0"/>
              <a:t>Prolonged fever for more than 1 month</a:t>
            </a:r>
          </a:p>
          <a:p>
            <a:pPr marL="0" indent="0">
              <a:buNone/>
            </a:pPr>
            <a:r>
              <a:rPr lang="en-US" sz="2000" b="1" u="sng" dirty="0"/>
              <a:t>Minor signs</a:t>
            </a:r>
          </a:p>
          <a:p>
            <a:r>
              <a:rPr lang="en-US" sz="2000" dirty="0"/>
              <a:t>Persistent cough for more than 1 month</a:t>
            </a:r>
          </a:p>
          <a:p>
            <a:pPr marL="0" indent="0">
              <a:buNone/>
            </a:pPr>
            <a:r>
              <a:rPr lang="en-US" sz="2000" dirty="0"/>
              <a:t>• Mouth ulcers/thrush.</a:t>
            </a:r>
          </a:p>
          <a:p>
            <a:pPr marL="0" indent="0">
              <a:buNone/>
            </a:pPr>
            <a:r>
              <a:rPr lang="en-US" sz="2000" dirty="0"/>
              <a:t>• Abdominal pain, Eye problems.</a:t>
            </a:r>
          </a:p>
          <a:p>
            <a:pPr marL="0" indent="0">
              <a:buNone/>
            </a:pPr>
            <a:r>
              <a:rPr lang="en-US" sz="2000" dirty="0"/>
              <a:t>• Skin lesions, </a:t>
            </a:r>
            <a:r>
              <a:rPr lang="en-US" sz="2000" dirty="0" err="1"/>
              <a:t>greneralized</a:t>
            </a:r>
            <a:r>
              <a:rPr lang="en-US" sz="2000" dirty="0"/>
              <a:t> lymphadenopathy</a:t>
            </a:r>
          </a:p>
        </p:txBody>
      </p:sp>
      <p:sp>
        <p:nvSpPr>
          <p:cNvPr id="4" name="Oval 3"/>
          <p:cNvSpPr/>
          <p:nvPr/>
        </p:nvSpPr>
        <p:spPr>
          <a:xfrm>
            <a:off x="-76200" y="0"/>
            <a:ext cx="2057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Prevention &amp; Control of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health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Prevention of blood borne HIV transmission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Antiretroviral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Specific prophylaxis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Four ways to protect yourself : 1 Abstinence</a:t>
            </a:r>
          </a:p>
          <a:p>
            <a:pPr marL="0" indent="0">
              <a:buNone/>
            </a:pPr>
            <a:r>
              <a:rPr lang="en-GB" dirty="0"/>
              <a:t>2 Monogamous Relationship</a:t>
            </a:r>
          </a:p>
          <a:p>
            <a:pPr marL="0" indent="0">
              <a:buNone/>
            </a:pPr>
            <a:r>
              <a:rPr lang="en-GB" dirty="0"/>
              <a:t>3 Protected Sex</a:t>
            </a:r>
          </a:p>
          <a:p>
            <a:pPr marL="0" indent="0">
              <a:buNone/>
            </a:pPr>
            <a:r>
              <a:rPr lang="en-GB" dirty="0"/>
              <a:t>4 Sterile needles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825500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ELISA/EIA (screening test)</a:t>
            </a:r>
          </a:p>
          <a:p>
            <a:r>
              <a:rPr lang="en-US" dirty="0"/>
              <a:t> Radio Immunoprecipitation Assay/Indirect</a:t>
            </a:r>
          </a:p>
          <a:p>
            <a:r>
              <a:rPr lang="en-US" dirty="0"/>
              <a:t> Fluorescent Antibody Assay (RIP/IFA)</a:t>
            </a:r>
          </a:p>
          <a:p>
            <a:r>
              <a:rPr lang="en-US" dirty="0"/>
              <a:t> Polymerase Chain Reaction (PCR)</a:t>
            </a:r>
          </a:p>
          <a:p>
            <a:pPr marL="0" indent="0">
              <a:buNone/>
            </a:pPr>
            <a:r>
              <a:rPr lang="en-US" dirty="0"/>
              <a:t>•   Western Blot (Confirmatory test)</a:t>
            </a:r>
          </a:p>
          <a:p>
            <a:r>
              <a:rPr lang="en-US" dirty="0"/>
              <a:t>  Urine Western Blot </a:t>
            </a:r>
            <a:r>
              <a:rPr lang="en-US" dirty="0" err="1"/>
              <a:t>Orasure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-29308"/>
            <a:ext cx="2133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horizontal integration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Family 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Pre test counselling  </a:t>
            </a:r>
            <a:r>
              <a:rPr lang="en-US" dirty="0"/>
              <a:t>: Transmission, Prevention , Risk Factors ,Voluntary &amp; Confidential, Reportability of Positive Test Results</a:t>
            </a:r>
          </a:p>
          <a:p>
            <a:pPr marL="0" indent="0">
              <a:buNone/>
            </a:pPr>
            <a:r>
              <a:rPr lang="en-US" b="1" u="sng" dirty="0"/>
              <a:t>Post test counselling </a:t>
            </a:r>
            <a:r>
              <a:rPr lang="en-US" dirty="0"/>
              <a:t>: </a:t>
            </a:r>
          </a:p>
          <a:p>
            <a:r>
              <a:rPr lang="en-GB" dirty="0"/>
              <a:t>Clarifies test results</a:t>
            </a:r>
          </a:p>
          <a:p>
            <a:pPr marL="0" indent="0">
              <a:buNone/>
            </a:pPr>
            <a:r>
              <a:rPr lang="en-GB" dirty="0"/>
              <a:t>• Need for additional testing</a:t>
            </a:r>
          </a:p>
          <a:p>
            <a:pPr marL="0" indent="0">
              <a:buNone/>
            </a:pPr>
            <a:r>
              <a:rPr lang="en-GB" dirty="0"/>
              <a:t>• Promotion of safe behaviour</a:t>
            </a:r>
          </a:p>
          <a:p>
            <a:pPr marL="0" indent="0">
              <a:buNone/>
            </a:pPr>
            <a:r>
              <a:rPr lang="en-GB" dirty="0"/>
              <a:t>• Release of results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Ethics related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Autonomy</a:t>
            </a:r>
            <a:r>
              <a:rPr lang="en-US" dirty="0"/>
              <a:t> : respect for persons and their right to make informed decisions about their lives, health, and health care.</a:t>
            </a:r>
          </a:p>
          <a:p>
            <a:r>
              <a:rPr lang="en-US" b="1" u="sng" dirty="0"/>
              <a:t>Beneficence: </a:t>
            </a:r>
            <a:r>
              <a:rPr lang="en-US" dirty="0"/>
              <a:t>caregivers act in the best interests of their patients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Punjab AIDS control </a:t>
            </a:r>
            <a:r>
              <a:rPr lang="en-US" b="1" dirty="0" err="1"/>
              <a:t>programme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4191000" cy="5257800"/>
          </a:xfrm>
        </p:spPr>
        <p:txBody>
          <a:bodyPr>
            <a:normAutofit fontScale="40000" lnSpcReduction="20000"/>
          </a:bodyPr>
          <a:lstStyle/>
          <a:p>
            <a:r>
              <a:rPr lang="en-GB" sz="4300" b="1" dirty="0"/>
              <a:t>State of the art Bio-Safety Level 3 laboratory</a:t>
            </a:r>
          </a:p>
          <a:p>
            <a:r>
              <a:rPr lang="en-GB" sz="4300" b="1" dirty="0"/>
              <a:t>25 HIV treatment </a:t>
            </a:r>
            <a:r>
              <a:rPr lang="en-GB" sz="4300" b="1" dirty="0" err="1"/>
              <a:t>centers</a:t>
            </a:r>
            <a:r>
              <a:rPr lang="en-GB" sz="4300" b="1" dirty="0"/>
              <a:t> in 16 districts of Punjab</a:t>
            </a:r>
          </a:p>
          <a:p>
            <a:r>
              <a:rPr lang="en-GB" sz="4300" b="1" dirty="0"/>
              <a:t>Biometric Registration of all patients for seamless service delivery</a:t>
            </a:r>
          </a:p>
          <a:p>
            <a:r>
              <a:rPr lang="en-GB" sz="4300" b="1" dirty="0"/>
              <a:t>Lost to Follow-up mechanism that ensures no patient is left untreated</a:t>
            </a:r>
          </a:p>
          <a:p>
            <a:r>
              <a:rPr lang="en-GB" sz="4300" b="1" dirty="0"/>
              <a:t>Provision of </a:t>
            </a:r>
            <a:r>
              <a:rPr lang="en-GB" sz="4300" b="1" dirty="0" err="1"/>
              <a:t>rashan</a:t>
            </a:r>
            <a:r>
              <a:rPr lang="en-GB" sz="4300" b="1" dirty="0"/>
              <a:t> packages to people living with HIV with collab</a:t>
            </a:r>
          </a:p>
          <a:p>
            <a:r>
              <a:rPr lang="en-GB" sz="4300" b="1" dirty="0"/>
              <a:t>Reference</a:t>
            </a:r>
          </a:p>
          <a:p>
            <a:pPr marL="0" indent="0">
              <a:buNone/>
            </a:pPr>
            <a:r>
              <a:rPr lang="en-GB" sz="4300" dirty="0"/>
              <a:t> https://pshealthpunjab.gov.pk/home/verticalprogramaidsoration of APLHIV 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22" y="762000"/>
            <a:ext cx="444467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Trachoma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Trachoma is a chronic infectious disease of conjunctiva and cornea</a:t>
            </a:r>
          </a:p>
          <a:p>
            <a:r>
              <a:rPr lang="en-US" dirty="0"/>
              <a:t>caused by </a:t>
            </a:r>
            <a:r>
              <a:rPr lang="en-US" b="1" dirty="0">
                <a:latin typeface="Bradley Hand ITC" panose="03070402050302030203" pitchFamily="66" charset="0"/>
              </a:rPr>
              <a:t>Chlamydia trachomatis</a:t>
            </a:r>
          </a:p>
          <a:p>
            <a:r>
              <a:rPr lang="en-US" dirty="0"/>
              <a:t>Types of trachoma:</a:t>
            </a:r>
          </a:p>
          <a:p>
            <a:pPr marL="0" indent="0">
              <a:buNone/>
            </a:pPr>
            <a:r>
              <a:rPr lang="en-US" dirty="0"/>
              <a:t>1)Blinding trachoma.</a:t>
            </a:r>
          </a:p>
          <a:p>
            <a:pPr marL="0" indent="0">
              <a:buNone/>
            </a:pPr>
            <a:r>
              <a:rPr lang="en-US" dirty="0"/>
              <a:t>2)Non- blinding trachoma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23446"/>
            <a:ext cx="3048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horizontal integration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Trachoma is a major cause of preventable blindness in developing countries</a:t>
            </a:r>
          </a:p>
          <a:p>
            <a:r>
              <a:rPr lang="en-US" dirty="0"/>
              <a:t>About 1.9 million people currently suffer from visual impairment due to trachoma</a:t>
            </a:r>
          </a:p>
          <a:p>
            <a:r>
              <a:rPr lang="en-US" dirty="0"/>
              <a:t> 200 million are at the risk infection</a:t>
            </a:r>
          </a:p>
          <a:p>
            <a:r>
              <a:rPr lang="en-GB" dirty="0"/>
              <a:t>In 2021, 69 266 people received surgical treatment for advanced stage of the disease, </a:t>
            </a:r>
          </a:p>
          <a:p>
            <a:r>
              <a:rPr lang="en-GB" dirty="0"/>
              <a:t>(source </a:t>
            </a:r>
            <a:r>
              <a:rPr lang="en-GB" dirty="0">
                <a:hlinkClick r:id="rId2"/>
              </a:rPr>
              <a:t>https://www.who.int/news-room/fact-sheets/detail/trachoma</a:t>
            </a:r>
            <a:r>
              <a:rPr lang="en-GB" dirty="0"/>
              <a:t> 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85" y="11723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48808"/>
            <a:ext cx="9144000" cy="515194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ounded Rectangle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8650" y="2228851"/>
            <a:ext cx="7886700" cy="32718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425" y="1131094"/>
            <a:ext cx="1752600" cy="12986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974" y="2590205"/>
            <a:ext cx="6082427" cy="291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Vision &amp; Mission of RMU: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z="900" smtClean="0"/>
              <a:t>2</a:t>
            </a:fld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Epidemiologic determinants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Agent factors</a:t>
            </a:r>
            <a:r>
              <a:rPr lang="en-US" dirty="0"/>
              <a:t>: Causative agent:</a:t>
            </a:r>
          </a:p>
          <a:p>
            <a:pPr marL="0" indent="0">
              <a:buNone/>
            </a:pPr>
            <a:r>
              <a:rPr lang="en-US" dirty="0"/>
              <a:t>a) Chlamydia trachomatis (serotypes A,B,C)</a:t>
            </a:r>
          </a:p>
          <a:p>
            <a:pPr marL="0" indent="0">
              <a:buNone/>
            </a:pPr>
            <a:r>
              <a:rPr lang="en-GB" b="1" u="sng" dirty="0"/>
              <a:t>Host factors: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a) Age : More in infancy/childhood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b) Sex : In older age groups females are affected more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Environmental factors:</a:t>
            </a:r>
          </a:p>
          <a:p>
            <a:r>
              <a:rPr lang="en-GB" dirty="0"/>
              <a:t>Direct sunlight, Dust , Smoke , Eye cosmetics , Low socio-economic status, unhygienic conditions, lack of sanitation</a:t>
            </a:r>
            <a:endParaRPr lang="en-US" b="1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" y="0"/>
            <a:ext cx="220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Mode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3904647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17585"/>
            <a:ext cx="1828800" cy="744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0615"/>
            <a:ext cx="9138634" cy="6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cases must have at least two of the following criteria:</a:t>
            </a:r>
          </a:p>
          <a:p>
            <a:pPr marL="0" indent="0">
              <a:buNone/>
            </a:pPr>
            <a:r>
              <a:rPr lang="en-US" dirty="0"/>
              <a:t>a) Follicles on upper tarsal conjunctiva.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Limbal</a:t>
            </a:r>
            <a:r>
              <a:rPr lang="en-US" dirty="0"/>
              <a:t> follicles or their sequelae (Herbert’s Pit)</a:t>
            </a:r>
          </a:p>
          <a:p>
            <a:pPr marL="0" indent="0">
              <a:buNone/>
            </a:pPr>
            <a:r>
              <a:rPr lang="en-US" dirty="0"/>
              <a:t>c) Typical conjunctival scarring (</a:t>
            </a:r>
            <a:r>
              <a:rPr lang="en-US" dirty="0" err="1"/>
              <a:t>trichiasis</a:t>
            </a:r>
            <a:r>
              <a:rPr lang="en-US" dirty="0"/>
              <a:t>, entropion)</a:t>
            </a:r>
          </a:p>
          <a:p>
            <a:pPr marL="0" indent="0">
              <a:buNone/>
            </a:pPr>
            <a:r>
              <a:rPr lang="en-US" dirty="0"/>
              <a:t>d) Vascular Pannus most marked at superior limbus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1524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Horizontal integration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Trachoma control </a:t>
            </a:r>
            <a:r>
              <a:rPr lang="en-US" dirty="0" err="1"/>
              <a:t>programme</a:t>
            </a:r>
            <a:r>
              <a:rPr lang="en-US" dirty="0"/>
              <a:t> requires the following elements:</a:t>
            </a:r>
          </a:p>
          <a:p>
            <a:pPr marL="0" indent="0">
              <a:buNone/>
            </a:pPr>
            <a:r>
              <a:rPr lang="en-US" dirty="0"/>
              <a:t>a. Assessment of problem- Epidemiological surveys</a:t>
            </a:r>
          </a:p>
          <a:p>
            <a:pPr marL="0" indent="0">
              <a:buNone/>
            </a:pPr>
            <a:r>
              <a:rPr lang="en-US" dirty="0"/>
              <a:t>b. Chemotherapy- Mass treatment or  Selective 			treatment</a:t>
            </a:r>
          </a:p>
          <a:p>
            <a:pPr marL="0" indent="0">
              <a:buNone/>
            </a:pPr>
            <a:r>
              <a:rPr lang="en-US" dirty="0"/>
              <a:t>c. Surgical correction</a:t>
            </a:r>
          </a:p>
          <a:p>
            <a:pPr marL="0" indent="0">
              <a:buNone/>
            </a:pPr>
            <a:r>
              <a:rPr lang="en-GB" dirty="0"/>
              <a:t>d. Surveillance-whole family</a:t>
            </a:r>
          </a:p>
          <a:p>
            <a:pPr marL="0" indent="0">
              <a:buNone/>
            </a:pPr>
            <a:r>
              <a:rPr lang="en-GB" dirty="0"/>
              <a:t>e. Health education</a:t>
            </a:r>
          </a:p>
          <a:p>
            <a:pPr marL="0" indent="0">
              <a:buNone/>
            </a:pPr>
            <a:r>
              <a:rPr lang="en-GB" dirty="0"/>
              <a:t>f. Evaluation- changes in age-specific rates of active trachoma, prevention of </a:t>
            </a:r>
            <a:r>
              <a:rPr lang="en-GB" dirty="0" err="1"/>
              <a:t>trichiasis</a:t>
            </a:r>
            <a:r>
              <a:rPr lang="en-GB" dirty="0"/>
              <a:t> and entropion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0"/>
            <a:ext cx="2286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medicine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Agent</a:t>
            </a:r>
            <a:r>
              <a:rPr lang="en-US" dirty="0"/>
              <a:t> :  </a:t>
            </a:r>
            <a:r>
              <a:rPr lang="en-US" dirty="0">
                <a:latin typeface="Harrington" pitchFamily="82" charset="0"/>
              </a:rPr>
              <a:t>SARCOPTES SCABIEI</a:t>
            </a:r>
            <a:r>
              <a:rPr lang="en-US" dirty="0"/>
              <a:t>                </a:t>
            </a:r>
            <a:r>
              <a:rPr lang="en-US" b="1" u="sng" dirty="0"/>
              <a:t>Epidemiological determinants:</a:t>
            </a:r>
          </a:p>
          <a:p>
            <a:r>
              <a:rPr lang="en-US" dirty="0"/>
              <a:t>  All persons are susceptible</a:t>
            </a:r>
          </a:p>
          <a:p>
            <a:r>
              <a:rPr lang="en-US" dirty="0"/>
              <a:t>commonly occurs where cleanliness is lacking.</a:t>
            </a:r>
          </a:p>
          <a:p>
            <a:pPr marL="0" indent="0">
              <a:buNone/>
            </a:pPr>
            <a:r>
              <a:rPr lang="en-US" b="1" u="sng" dirty="0"/>
              <a:t>Spread:</a:t>
            </a:r>
          </a:p>
          <a:p>
            <a:r>
              <a:rPr lang="en-US" dirty="0"/>
              <a:t>Direct: Prolonged close contact </a:t>
            </a:r>
          </a:p>
          <a:p>
            <a:r>
              <a:rPr lang="en-US" dirty="0"/>
              <a:t>Indirect: Contact with soiled bed linen , clothing or other contaminated objects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339"/>
            <a:ext cx="2146300" cy="6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Itching which is worse at night      </a:t>
            </a:r>
          </a:p>
          <a:p>
            <a:r>
              <a:rPr lang="en-US" dirty="0"/>
              <a:t> involves more than 1 family member. Itchy red papules which can occur  anywhere on the skin.</a:t>
            </a:r>
          </a:p>
          <a:p>
            <a:r>
              <a:rPr lang="en-US" b="1" u="sng" dirty="0"/>
              <a:t>Diagnosis</a:t>
            </a:r>
            <a:r>
              <a:rPr lang="en-US" dirty="0"/>
              <a:t> : skin scrapings of a lesion and demonstrating parasite under microscope. </a:t>
            </a:r>
          </a:p>
          <a:p>
            <a:r>
              <a:rPr lang="en-US" b="1" u="sng" dirty="0"/>
              <a:t>Complications: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furunculosis</a:t>
            </a:r>
            <a:r>
              <a:rPr lang="en-US" dirty="0"/>
              <a:t> , impetigo , pyoderma 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3048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</a:t>
            </a:r>
            <a:r>
              <a:rPr lang="en-US" dirty="0" err="1"/>
              <a:t>intergation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8" y="1676400"/>
            <a:ext cx="7819292" cy="4495800"/>
          </a:xfrm>
        </p:spPr>
        <p:txBody>
          <a:bodyPr>
            <a:normAutofit/>
          </a:bodyPr>
          <a:lstStyle/>
          <a:p>
            <a:r>
              <a:rPr lang="en-US" dirty="0"/>
              <a:t>Topical scabicides such as 5% permethrin , malathion , benzyl benzoate lotion , </a:t>
            </a:r>
            <a:r>
              <a:rPr lang="en-US" dirty="0" err="1"/>
              <a:t>sulphur</a:t>
            </a:r>
            <a:r>
              <a:rPr lang="en-US" dirty="0"/>
              <a:t> ointment . </a:t>
            </a:r>
          </a:p>
          <a:p>
            <a:r>
              <a:rPr lang="en-US" dirty="0"/>
              <a:t>Health education about proper cleanliness and body care and frequent change of underclothing and bedding .</a:t>
            </a:r>
          </a:p>
          <a:p>
            <a:r>
              <a:rPr lang="en-US" dirty="0"/>
              <a:t> Children who are infested should be excluded from school until disinfected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52400"/>
            <a:ext cx="2057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1. A mother brought her three weeks old baby boy in eye </a:t>
            </a:r>
            <a:r>
              <a:rPr lang="en-GB" dirty="0" err="1"/>
              <a:t>opd</a:t>
            </a:r>
            <a:r>
              <a:rPr lang="en-GB" dirty="0"/>
              <a:t> . The baby was delivered at  home . After few days of birth the baby got swelling of eye and mucopurulent discharge from left eye. The doctors suspect him a case of trachoma. In this case the most possible causative factor would be :</a:t>
            </a:r>
          </a:p>
          <a:p>
            <a:pPr marL="0" indent="0">
              <a:buNone/>
            </a:pPr>
            <a:r>
              <a:rPr lang="en-GB" dirty="0"/>
              <a:t>a)Premature rupture of membranes.</a:t>
            </a:r>
          </a:p>
          <a:p>
            <a:pPr marL="0" indent="0">
              <a:buNone/>
            </a:pPr>
            <a:r>
              <a:rPr lang="en-GB" dirty="0"/>
              <a:t>b)Prolonged labour</a:t>
            </a:r>
          </a:p>
          <a:p>
            <a:pPr marL="0" indent="0">
              <a:buNone/>
            </a:pPr>
            <a:r>
              <a:rPr lang="en-GB" dirty="0"/>
              <a:t>c)Untreated maternal chlamydial infection in pregnancy</a:t>
            </a:r>
          </a:p>
          <a:p>
            <a:pPr marL="0" indent="0">
              <a:buNone/>
            </a:pPr>
            <a:r>
              <a:rPr lang="en-GB" dirty="0"/>
              <a:t>d)Monsoon season at time of delivery</a:t>
            </a:r>
          </a:p>
          <a:p>
            <a:pPr marL="0" indent="0">
              <a:buNone/>
            </a:pPr>
            <a:r>
              <a:rPr lang="en-GB" dirty="0"/>
              <a:t>e)Preterm delivery of baby</a:t>
            </a:r>
          </a:p>
          <a:p>
            <a:pPr marL="0" indent="0">
              <a:buNone/>
            </a:pPr>
            <a:r>
              <a:rPr lang="en-GB" dirty="0" err="1"/>
              <a:t>Ans</a:t>
            </a:r>
            <a:r>
              <a:rPr lang="en-GB" dirty="0"/>
              <a:t> : c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2. Post exposure prophylaxis of HIV/AIDS should be started within ?</a:t>
            </a:r>
          </a:p>
          <a:p>
            <a:pPr marL="0" indent="0">
              <a:buNone/>
            </a:pPr>
            <a:r>
              <a:rPr lang="en-GB" dirty="0"/>
              <a:t>a)21 hours</a:t>
            </a:r>
          </a:p>
          <a:p>
            <a:pPr marL="0" indent="0">
              <a:buNone/>
            </a:pPr>
            <a:r>
              <a:rPr lang="en-GB" dirty="0"/>
              <a:t>b)48 hours</a:t>
            </a:r>
          </a:p>
          <a:p>
            <a:pPr marL="0" indent="0">
              <a:buNone/>
            </a:pPr>
            <a:r>
              <a:rPr lang="en-GB" dirty="0"/>
              <a:t>c)72 hours</a:t>
            </a:r>
          </a:p>
          <a:p>
            <a:pPr marL="0" indent="0">
              <a:buNone/>
            </a:pPr>
            <a:r>
              <a:rPr lang="en-GB" dirty="0"/>
              <a:t>d)within 10 days</a:t>
            </a:r>
          </a:p>
          <a:p>
            <a:pPr marL="0" indent="0">
              <a:buNone/>
            </a:pPr>
            <a:r>
              <a:rPr lang="en-GB" dirty="0"/>
              <a:t>e) no specific time required</a:t>
            </a:r>
          </a:p>
          <a:p>
            <a:pPr marL="0" indent="0">
              <a:buNone/>
            </a:pPr>
            <a:r>
              <a:rPr lang="en-GB" dirty="0" err="1"/>
              <a:t>Ans</a:t>
            </a:r>
            <a:r>
              <a:rPr lang="en-GB" dirty="0"/>
              <a:t> : c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 22-year-old woman presented with complaint of severe nocturnal itching and rash on the hands, wrists, and axillae. She currently is residing at a shelter and states that several close contacts have described similar symptoms. Examination of her hands reveals burrows on the flexor surfaces and interdigital spaces. A clinical diagnosis of scabies is made . the best method to make a definitive diagnosis of scabies will:</a:t>
            </a:r>
          </a:p>
          <a:p>
            <a:pPr marL="0" indent="0">
              <a:buNone/>
            </a:pPr>
            <a:r>
              <a:rPr lang="en-GB" dirty="0"/>
              <a:t>a)Identification of burrows on skin examination</a:t>
            </a:r>
          </a:p>
          <a:p>
            <a:pPr marL="0" indent="0">
              <a:buNone/>
            </a:pPr>
            <a:r>
              <a:rPr lang="en-GB" dirty="0"/>
              <a:t>b)Identification of mites using a magnifying glass on skin examination</a:t>
            </a:r>
          </a:p>
          <a:p>
            <a:pPr marL="0" indent="0">
              <a:buNone/>
            </a:pPr>
            <a:r>
              <a:rPr lang="en-GB" dirty="0"/>
              <a:t>c)Performing a skin scraping from a burrow and identifying mites, eggs, or </a:t>
            </a:r>
            <a:r>
              <a:rPr lang="en-GB" dirty="0" err="1"/>
              <a:t>feces</a:t>
            </a:r>
            <a:r>
              <a:rPr lang="en-GB" dirty="0"/>
              <a:t> under the microscope</a:t>
            </a:r>
          </a:p>
          <a:p>
            <a:pPr marL="0" indent="0">
              <a:buNone/>
            </a:pPr>
            <a:r>
              <a:rPr lang="en-GB" dirty="0"/>
              <a:t>d)Performing a culture of a skin scraping from a burrow and isolating </a:t>
            </a:r>
            <a:r>
              <a:rPr lang="en-GB" dirty="0" err="1"/>
              <a:t>Sarcoptes</a:t>
            </a:r>
            <a:r>
              <a:rPr lang="en-GB" dirty="0"/>
              <a:t> </a:t>
            </a:r>
            <a:r>
              <a:rPr lang="en-GB" dirty="0" err="1"/>
              <a:t>scabiei</a:t>
            </a:r>
            <a:r>
              <a:rPr lang="en-GB" dirty="0"/>
              <a:t> in a culture specimen</a:t>
            </a:r>
          </a:p>
          <a:p>
            <a:pPr marL="0" indent="0">
              <a:buNone/>
            </a:pPr>
            <a:r>
              <a:rPr lang="en-GB" dirty="0" err="1"/>
              <a:t>Ans</a:t>
            </a:r>
            <a:r>
              <a:rPr lang="en-GB" dirty="0"/>
              <a:t> : 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Surface infections </a:t>
            </a:r>
            <a:r>
              <a:rPr lang="en-US" sz="3600" b="1" dirty="0"/>
              <a:t>(AIDS, STIs, trachoma, Scabies)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Block II-eye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80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https://www.jidc.org/index.php/journal/article/view/35298417</a:t>
            </a:r>
            <a:endParaRPr lang="en-US" dirty="0"/>
          </a:p>
          <a:p>
            <a:pPr algn="l"/>
            <a:r>
              <a:rPr lang="en-US" b="1" i="0" dirty="0">
                <a:effectLst/>
                <a:latin typeface="Montserrat" panose="00000500000000000000" pitchFamily="2" charset="0"/>
              </a:rPr>
              <a:t>Abstract</a:t>
            </a:r>
          </a:p>
          <a:p>
            <a:pPr algn="just"/>
            <a:r>
              <a:rPr lang="en-US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Scabies is a </a:t>
            </a:r>
            <a:r>
              <a:rPr lang="en-US" sz="29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contagious parasitic skin disease caused by </a:t>
            </a:r>
            <a:r>
              <a:rPr lang="en-US" sz="29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Sarcoptes</a:t>
            </a:r>
            <a:r>
              <a:rPr lang="en-US" sz="29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sz="29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scabiei</a:t>
            </a:r>
            <a:r>
              <a:rPr lang="en-US" sz="29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infestation which can be transmitted through direct or indirect contact. WHO classified scabies as a neglected tropical disease. The prevalence of scabies is high in certain countries ranging from 32.1% to 74%, especially in crowded conditions such as prisons, boarding schools, and orphanages. Mass treatment with permethrin cream or ivermectin can be given directly to patients.</a:t>
            </a:r>
            <a:r>
              <a:rPr lang="en-US" sz="29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Prevention is conducted by providing medical treatment and breaking the chain of transmission. Source elimination and disinfection of fomites is very important. </a:t>
            </a:r>
            <a:r>
              <a:rPr lang="en-US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Participation of non-medical personnel such as teachers, cadres, and parents together with the local health workers (primary health care) is highly recommended. Using checklists or application can aid non-medical personnel to determine suspected cases, thus contributing to scabies elimination.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70338"/>
            <a:ext cx="1981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K.Park</a:t>
            </a:r>
            <a:r>
              <a:rPr lang="en-US" dirty="0"/>
              <a:t> textbook of preventive and social medicine 25</a:t>
            </a:r>
            <a:r>
              <a:rPr lang="en-US" baseline="30000" dirty="0"/>
              <a:t>th</a:t>
            </a:r>
            <a:r>
              <a:rPr lang="en-US" dirty="0"/>
              <a:t> edition page no. 348 &amp; 361</a:t>
            </a:r>
          </a:p>
          <a:p>
            <a:r>
              <a:rPr lang="en-US" dirty="0"/>
              <a:t>Textbook Public Health &amp; Community medicine by Mohammad </a:t>
            </a:r>
            <a:r>
              <a:rPr lang="en-US" dirty="0" err="1"/>
              <a:t>Ilyas</a:t>
            </a:r>
            <a:r>
              <a:rPr lang="en-US" dirty="0"/>
              <a:t> 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/>
              <a:t>edition page 584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24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Prof Umar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1824991"/>
            <a:ext cx="8854440" cy="4076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z="900" smtClean="0"/>
              <a:t>4</a:t>
            </a:fld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Sequence of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z="900" smtClean="0"/>
              <a:t>5</a:t>
            </a:fld>
            <a:endParaRPr lang="en-US" sz="90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6305" y="2211229"/>
          <a:ext cx="731139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Sr. 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Headings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Approximate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Title of SGD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2.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Learning Objectives From Study Guide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3.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Core Concepts of the Topic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Related Advanced Research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Related Ethical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6.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Artificial Intelligence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7.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End Of Lecture Assessment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At the end of session students will be able to</a:t>
            </a:r>
            <a:endParaRPr lang="en-US" dirty="0"/>
          </a:p>
          <a:p>
            <a:r>
              <a:rPr lang="en-US" dirty="0"/>
              <a:t>Describe the epidemiology of surface infections</a:t>
            </a:r>
          </a:p>
          <a:p>
            <a:r>
              <a:rPr lang="en-US" dirty="0"/>
              <a:t>Identify the risk factors of surface infections</a:t>
            </a:r>
          </a:p>
          <a:p>
            <a:r>
              <a:rPr lang="en-US" dirty="0"/>
              <a:t>Recommend the preventive &amp; control measures for surface infections</a:t>
            </a:r>
          </a:p>
          <a:p>
            <a:r>
              <a:rPr lang="en-US" dirty="0"/>
              <a:t>Appraise the working of Punjab AIDS Control </a:t>
            </a:r>
            <a:r>
              <a:rPr lang="en-US" dirty="0" err="1"/>
              <a:t>Programme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23" y="87924"/>
            <a:ext cx="7620000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Sexually transmitted diseases 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caused by bacterial, viral, protozoal , fungal agents and ectoparasites . </a:t>
            </a:r>
          </a:p>
          <a:p>
            <a:r>
              <a:rPr lang="en-US" sz="2800" dirty="0"/>
              <a:t>More than 1 million STIs are acquired every day.</a:t>
            </a:r>
          </a:p>
          <a:p>
            <a:r>
              <a:rPr lang="en-US" sz="2800" dirty="0"/>
              <a:t> Each year, there are 357 million new infections with 1 of 4 STIs</a:t>
            </a:r>
          </a:p>
          <a:p>
            <a:r>
              <a:rPr lang="en-US" sz="2800" dirty="0"/>
              <a:t>More than 500 million people are living with genital HSV (herpes) </a:t>
            </a:r>
          </a:p>
          <a:p>
            <a:r>
              <a:rPr lang="en-US" dirty="0"/>
              <a:t>Reference </a:t>
            </a:r>
            <a:r>
              <a:rPr lang="en-US" dirty="0" err="1"/>
              <a:t>K.Park</a:t>
            </a:r>
            <a:r>
              <a:rPr lang="en-US" dirty="0"/>
              <a:t> textbook of preventive and social medicine 25</a:t>
            </a:r>
            <a:r>
              <a:rPr lang="en-US" baseline="30000" dirty="0"/>
              <a:t>th</a:t>
            </a:r>
            <a:r>
              <a:rPr lang="en-US" dirty="0"/>
              <a:t> edition page no. 348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228600"/>
            <a:ext cx="1414145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Control of STDS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701800"/>
          <a:ext cx="7620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862" y="0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Acquired Immunodeficiency Syndrome---epidemiology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Agent : Human immuno-deficiency virus (HIV)</a:t>
            </a:r>
          </a:p>
          <a:p>
            <a:pPr marL="0" indent="0">
              <a:buNone/>
            </a:pPr>
            <a:r>
              <a:rPr lang="en-US" sz="2800" dirty="0"/>
              <a:t>• Retrovirus</a:t>
            </a:r>
          </a:p>
          <a:p>
            <a:pPr marL="0" indent="0">
              <a:buNone/>
            </a:pPr>
            <a:r>
              <a:rPr lang="en-US" sz="2800" dirty="0"/>
              <a:t> Two serological types: HIV-1 &amp; HIV-2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 err="1"/>
              <a:t>Pathogenecity</a:t>
            </a:r>
            <a:r>
              <a:rPr lang="en-US" sz="2800" dirty="0"/>
              <a:t> of HIV-2 is lower</a:t>
            </a:r>
          </a:p>
          <a:p>
            <a:pPr marL="0" indent="0">
              <a:buNone/>
            </a:pPr>
            <a:r>
              <a:rPr lang="en-US" sz="2800" dirty="0"/>
              <a:t> Mother to fetus transmission of HIV-2 is also</a:t>
            </a:r>
          </a:p>
          <a:p>
            <a:pPr marL="0" indent="0">
              <a:buNone/>
            </a:pPr>
            <a:r>
              <a:rPr lang="en-US" sz="2800" dirty="0"/>
              <a:t>lower</a:t>
            </a:r>
          </a:p>
        </p:txBody>
      </p:sp>
      <p:sp>
        <p:nvSpPr>
          <p:cNvPr id="4" name="Oval 3"/>
          <p:cNvSpPr/>
          <p:nvPr/>
        </p:nvSpPr>
        <p:spPr>
          <a:xfrm>
            <a:off x="6388261" y="5410200"/>
            <a:ext cx="1905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8327</Words>
  <Application>Microsoft Office PowerPoint</Application>
  <PresentationFormat>On-screen Show (4:3)</PresentationFormat>
  <Paragraphs>314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Theme1</vt:lpstr>
      <vt:lpstr>PowerPoint Presentation</vt:lpstr>
      <vt:lpstr>Vision &amp; Mission of RMU:                 </vt:lpstr>
      <vt:lpstr>Surface infections (AIDS, STIs, trachoma, Scabies)</vt:lpstr>
      <vt:lpstr>Prof Umar Model</vt:lpstr>
      <vt:lpstr>Sequence of discussion</vt:lpstr>
      <vt:lpstr>Learning Objectives</vt:lpstr>
      <vt:lpstr>Sexually transmitted diseases Problem Statement</vt:lpstr>
      <vt:lpstr>Control of STDS</vt:lpstr>
      <vt:lpstr>Acquired Immunodeficiency Syndrome---epidemiology</vt:lpstr>
      <vt:lpstr>Mode of transmission</vt:lpstr>
      <vt:lpstr>Stages of AIDS</vt:lpstr>
      <vt:lpstr>Signs &amp; Symptoms</vt:lpstr>
      <vt:lpstr>Prevention &amp; Control of AIDS</vt:lpstr>
      <vt:lpstr>Diagnosis</vt:lpstr>
      <vt:lpstr>Family medicine </vt:lpstr>
      <vt:lpstr>Ethics related AIDS</vt:lpstr>
      <vt:lpstr>Punjab AIDS control programme</vt:lpstr>
      <vt:lpstr>Trachoma </vt:lpstr>
      <vt:lpstr>Problem Statement</vt:lpstr>
      <vt:lpstr>Epidemiologic determinants</vt:lpstr>
      <vt:lpstr> Mode of transmission</vt:lpstr>
      <vt:lpstr>Diagnosis</vt:lpstr>
      <vt:lpstr>Family medicine</vt:lpstr>
      <vt:lpstr>Scabies</vt:lpstr>
      <vt:lpstr> Clinical features</vt:lpstr>
      <vt:lpstr>Prevention &amp; treatment</vt:lpstr>
      <vt:lpstr>EOLA</vt:lpstr>
      <vt:lpstr>EOLA</vt:lpstr>
      <vt:lpstr>EOLA</vt:lpstr>
      <vt:lpstr>Related Research</vt:lpstr>
      <vt:lpstr>Learning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infections</dc:title>
  <dc:creator>Qamar</dc:creator>
  <cp:lastModifiedBy>narjis hadi</cp:lastModifiedBy>
  <cp:revision>113</cp:revision>
  <dcterms:created xsi:type="dcterms:W3CDTF">2023-03-14T06:25:00Z</dcterms:created>
  <dcterms:modified xsi:type="dcterms:W3CDTF">2025-02-05T13:23:55Z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91A6B8DB23914412BACB90E0A42697B0_12</vt:lpwstr>
  </property>
  <property fmtid="{D5CDD505-2E9C-101B-9397-08002B2CF9AE}" pid="3" name="KSOProductBuildVer">
    <vt:lpwstr>1033-12.2.0.13489</vt:lpwstr>
  </property>
</Properties>
</file>