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41"/>
  </p:notesMasterIdLst>
  <p:sldIdLst>
    <p:sldId id="318" r:id="rId3"/>
    <p:sldId id="317" r:id="rId4"/>
    <p:sldId id="297" r:id="rId5"/>
    <p:sldId id="296" r:id="rId6"/>
    <p:sldId id="625" r:id="rId7"/>
    <p:sldId id="681" r:id="rId8"/>
    <p:sldId id="682" r:id="rId9"/>
    <p:sldId id="315" r:id="rId10"/>
    <p:sldId id="319" r:id="rId11"/>
    <p:sldId id="298" r:id="rId12"/>
    <p:sldId id="320" r:id="rId13"/>
    <p:sldId id="324" r:id="rId14"/>
    <p:sldId id="258" r:id="rId15"/>
    <p:sldId id="357" r:id="rId16"/>
    <p:sldId id="332" r:id="rId17"/>
    <p:sldId id="344" r:id="rId18"/>
    <p:sldId id="683" r:id="rId19"/>
    <p:sldId id="338" r:id="rId20"/>
    <p:sldId id="343" r:id="rId21"/>
    <p:sldId id="342" r:id="rId22"/>
    <p:sldId id="347" r:id="rId23"/>
    <p:sldId id="348" r:id="rId24"/>
    <p:sldId id="351" r:id="rId25"/>
    <p:sldId id="354" r:id="rId26"/>
    <p:sldId id="355" r:id="rId27"/>
    <p:sldId id="358" r:id="rId28"/>
    <p:sldId id="360" r:id="rId29"/>
    <p:sldId id="361" r:id="rId30"/>
    <p:sldId id="594" r:id="rId31"/>
    <p:sldId id="670" r:id="rId32"/>
    <p:sldId id="684" r:id="rId33"/>
    <p:sldId id="612" r:id="rId34"/>
    <p:sldId id="613" r:id="rId35"/>
    <p:sldId id="645" r:id="rId36"/>
    <p:sldId id="611" r:id="rId37"/>
    <p:sldId id="314" r:id="rId38"/>
    <p:sldId id="562" r:id="rId39"/>
    <p:sldId id="2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64" autoAdjust="0"/>
  </p:normalViewPr>
  <p:slideViewPr>
    <p:cSldViewPr>
      <p:cViewPr varScale="1">
        <p:scale>
          <a:sx n="80" d="100"/>
          <a:sy n="80" d="100"/>
        </p:scale>
        <p:origin x="1526" y="67"/>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118AB7D-1412-41C5-BD07-D9B7ABDD4B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fld id="{2533A41D-8179-4BCB-BE28-90DD4B3FBBBE}" type="slidenum">
              <a:rPr lang="en-US" altLang="en-US" sz="1200">
                <a:latin typeface="Arial" panose="020B0604020202020204" pitchFamily="34" charset="0"/>
                <a:ea typeface="MS PGothic" panose="020B0600070205080204" pitchFamily="34" charset="-128"/>
              </a:rPr>
              <a:pPr/>
              <a:t>6</a:t>
            </a:fld>
            <a:endParaRPr lang="en-US" altLang="en-US" sz="1200">
              <a:latin typeface="Arial" panose="020B0604020202020204" pitchFamily="34" charset="0"/>
              <a:ea typeface="MS PGothic" panose="020B0600070205080204" pitchFamily="34" charset="-128"/>
            </a:endParaRPr>
          </a:p>
        </p:txBody>
      </p:sp>
      <p:sp>
        <p:nvSpPr>
          <p:cNvPr id="48131" name="Rectangle 2">
            <a:extLst>
              <a:ext uri="{FF2B5EF4-FFF2-40B4-BE49-F238E27FC236}">
                <a16:creationId xmlns:a16="http://schemas.microsoft.com/office/drawing/2014/main" id="{472B9D48-5B8D-4496-8A02-6779BC418F28}"/>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5062D48A-0129-4DD3-8ADC-7D970696EA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translationalneurodegeneration.biomedcentral.com/articles/10.1186/s40035-023-00378-6"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neuro%20str%20pres/The_Brain_Lesson_2_How_Neurotransmission_Works.mp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6B24B89-8166-4284-8E2C-60B715977BC3}"/>
              </a:ext>
            </a:extLst>
          </p:cNvPr>
          <p:cNvSpPr>
            <a:spLocks noGrp="1" noChangeArrowheads="1"/>
          </p:cNvSpPr>
          <p:nvPr>
            <p:ph type="title"/>
          </p:nvPr>
        </p:nvSpPr>
        <p:spPr/>
        <p:txBody>
          <a:bodyPr/>
          <a:lstStyle/>
          <a:p>
            <a:pPr algn="ctr" eaLnBrk="1" hangingPunct="1"/>
            <a:r>
              <a:rPr lang="en-US" altLang="en-US" b="1" dirty="0">
                <a:latin typeface="Times New Roman" panose="02020603050405020304" pitchFamily="18" charset="0"/>
              </a:rPr>
              <a:t>Fate of Neurotransmitters</a:t>
            </a:r>
          </a:p>
        </p:txBody>
      </p:sp>
      <p:sp>
        <p:nvSpPr>
          <p:cNvPr id="23555" name="Rectangle 3">
            <a:extLst>
              <a:ext uri="{FF2B5EF4-FFF2-40B4-BE49-F238E27FC236}">
                <a16:creationId xmlns:a16="http://schemas.microsoft.com/office/drawing/2014/main" id="{CC42EB88-4CBA-4D21-B46D-B7B0F0ACEB8B}"/>
              </a:ext>
            </a:extLst>
          </p:cNvPr>
          <p:cNvSpPr>
            <a:spLocks noGrp="1" noChangeArrowheads="1"/>
          </p:cNvSpPr>
          <p:nvPr>
            <p:ph idx="1"/>
          </p:nvPr>
        </p:nvSpPr>
        <p:spPr/>
        <p:txBody>
          <a:bodyPr>
            <a:normAutofit/>
          </a:bodyPr>
          <a:lstStyle/>
          <a:p>
            <a:pPr marL="609600" indent="-609600" eaLnBrk="1" hangingPunct="1">
              <a:buFontTx/>
              <a:buAutoNum type="arabicPeriod"/>
            </a:pPr>
            <a:r>
              <a:rPr lang="en-US" altLang="en-US" sz="2800" dirty="0">
                <a:latin typeface="Times New Roman" panose="02020603050405020304" pitchFamily="18" charset="0"/>
              </a:rPr>
              <a:t>At postsynaptic membrane </a:t>
            </a:r>
          </a:p>
          <a:p>
            <a:pPr marL="609600" indent="-609600" eaLnBrk="1" hangingPunct="1">
              <a:buFontTx/>
              <a:buAutoNum type="arabicPeriod"/>
            </a:pPr>
            <a:r>
              <a:rPr lang="en-US" altLang="en-US" sz="2800" dirty="0">
                <a:latin typeface="Times New Roman" panose="02020603050405020304" pitchFamily="18" charset="0"/>
              </a:rPr>
              <a:t>Enzymatic degradation </a:t>
            </a:r>
          </a:p>
          <a:p>
            <a:pPr marL="609600" indent="-609600" eaLnBrk="1" hangingPunct="1">
              <a:buFontTx/>
              <a:buAutoNum type="arabicPeriod"/>
            </a:pPr>
            <a:r>
              <a:rPr lang="en-US" altLang="en-US" sz="2800" dirty="0">
                <a:latin typeface="Times New Roman" panose="02020603050405020304" pitchFamily="18" charset="0"/>
              </a:rPr>
              <a:t>Reuptake mechanism - this is the most common fate</a:t>
            </a:r>
          </a:p>
        </p:txBody>
      </p:sp>
      <p:sp>
        <p:nvSpPr>
          <p:cNvPr id="2" name="Rectangle 1">
            <a:extLst>
              <a:ext uri="{FF2B5EF4-FFF2-40B4-BE49-F238E27FC236}">
                <a16:creationId xmlns:a16="http://schemas.microsoft.com/office/drawing/2014/main" id="{3B990E23-A673-468C-940B-0F1C8D2D3852}"/>
              </a:ext>
            </a:extLst>
          </p:cNvPr>
          <p:cNvSpPr/>
          <p:nvPr/>
        </p:nvSpPr>
        <p:spPr>
          <a:xfrm>
            <a:off x="9525" y="887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0455BCF-6827-4B7B-9D12-8FFD99D53B35}"/>
              </a:ext>
            </a:extLst>
          </p:cNvPr>
          <p:cNvSpPr>
            <a:spLocks noGrp="1"/>
          </p:cNvSpPr>
          <p:nvPr>
            <p:ph type="title"/>
          </p:nvPr>
        </p:nvSpPr>
        <p:spPr/>
        <p:txBody>
          <a:bodyPr/>
          <a:lstStyle/>
          <a:p>
            <a:pPr algn="ctr" eaLnBrk="1" hangingPunct="1"/>
            <a:r>
              <a:rPr lang="en-US" altLang="en-PK" b="1" dirty="0">
                <a:latin typeface="Times New Roman" panose="02020603050405020304" pitchFamily="18" charset="0"/>
              </a:rPr>
              <a:t>Mechanism of Action </a:t>
            </a:r>
            <a:br>
              <a:rPr lang="en-US" altLang="en-PK" b="1" dirty="0">
                <a:latin typeface="Times New Roman" panose="02020603050405020304" pitchFamily="18" charset="0"/>
              </a:rPr>
            </a:br>
            <a:endParaRPr lang="en-US" altLang="en-PK" b="1"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31BE9292-969F-409D-8BEB-66058D3BD9EC}"/>
              </a:ext>
            </a:extLst>
          </p:cNvPr>
          <p:cNvSpPr>
            <a:spLocks noGrp="1"/>
          </p:cNvSpPr>
          <p:nvPr>
            <p:ph idx="1"/>
          </p:nvPr>
        </p:nvSpPr>
        <p:spPr>
          <a:xfrm>
            <a:off x="533400" y="1447800"/>
            <a:ext cx="7886700" cy="4351338"/>
          </a:xfrm>
        </p:spPr>
        <p:txBody>
          <a:bodyPr rtlCol="0">
            <a:normAutofit/>
          </a:bodyPr>
          <a:lstStyle/>
          <a:p>
            <a:pPr marL="0" indent="0" algn="just" eaLnBrk="1" fontAlgn="auto" hangingPunct="1">
              <a:lnSpc>
                <a:spcPct val="150000"/>
              </a:lnSpc>
              <a:spcAft>
                <a:spcPts val="0"/>
              </a:spcAft>
              <a:buNone/>
              <a:defRPr/>
            </a:pPr>
            <a:r>
              <a:rPr lang="en-US" sz="2400" b="1" dirty="0">
                <a:solidFill>
                  <a:srgbClr val="FF0000"/>
                </a:solidFill>
                <a:latin typeface="Times New Roman" pitchFamily="18" charset="0"/>
              </a:rPr>
              <a:t>Types of Receptors </a:t>
            </a:r>
          </a:p>
          <a:p>
            <a:pPr algn="just" eaLnBrk="1" fontAlgn="auto" hangingPunct="1">
              <a:lnSpc>
                <a:spcPct val="150000"/>
              </a:lnSpc>
              <a:spcAft>
                <a:spcPts val="0"/>
              </a:spcAft>
              <a:defRPr/>
            </a:pPr>
            <a:r>
              <a:rPr lang="en-US" sz="2400" b="1" dirty="0">
                <a:solidFill>
                  <a:srgbClr val="FF0000"/>
                </a:solidFill>
                <a:latin typeface="Times New Roman" pitchFamily="18" charset="0"/>
              </a:rPr>
              <a:t>Ionotropic receptor</a:t>
            </a:r>
          </a:p>
          <a:p>
            <a:pPr marL="0" indent="0" algn="just" eaLnBrk="1" fontAlgn="auto" hangingPunct="1">
              <a:lnSpc>
                <a:spcPct val="150000"/>
              </a:lnSpc>
              <a:spcAft>
                <a:spcPts val="0"/>
              </a:spcAft>
              <a:buFont typeface="Arial" panose="020B0604020202020204" pitchFamily="34" charset="0"/>
              <a:buNone/>
              <a:defRPr/>
            </a:pPr>
            <a:r>
              <a:rPr lang="en-US" sz="2400" dirty="0">
                <a:latin typeface="Times New Roman" pitchFamily="18" charset="0"/>
              </a:rPr>
              <a:t>Ligand binding to receptor is directly linked to opening or closing of ion channel</a:t>
            </a:r>
          </a:p>
          <a:p>
            <a:pPr algn="just" eaLnBrk="1" fontAlgn="auto" hangingPunct="1">
              <a:lnSpc>
                <a:spcPct val="150000"/>
              </a:lnSpc>
              <a:spcAft>
                <a:spcPts val="0"/>
              </a:spcAft>
              <a:defRPr/>
            </a:pPr>
            <a:r>
              <a:rPr lang="en-US" sz="2400" b="1" dirty="0">
                <a:solidFill>
                  <a:srgbClr val="FF0000"/>
                </a:solidFill>
                <a:latin typeface="Times New Roman" pitchFamily="18" charset="0"/>
              </a:rPr>
              <a:t>Metabotropic receptor</a:t>
            </a:r>
          </a:p>
          <a:p>
            <a:pPr marL="0" indent="0" algn="just" eaLnBrk="1" fontAlgn="auto" hangingPunct="1">
              <a:lnSpc>
                <a:spcPct val="150000"/>
              </a:lnSpc>
              <a:spcAft>
                <a:spcPts val="0"/>
              </a:spcAft>
              <a:buFont typeface="Arial" panose="020B0604020202020204" pitchFamily="34" charset="0"/>
              <a:buNone/>
              <a:defRPr/>
            </a:pPr>
            <a:r>
              <a:rPr lang="en-US" sz="2400" dirty="0">
                <a:latin typeface="Times New Roman" pitchFamily="18" charset="0"/>
              </a:rPr>
              <a:t>Ligand binding to receptor is indirectly linked to ion channel through second messenger system </a:t>
            </a:r>
            <a:endParaRPr lang="en-US" dirty="0">
              <a:latin typeface="Times New Roman" pitchFamily="18" charset="0"/>
            </a:endParaRPr>
          </a:p>
        </p:txBody>
      </p:sp>
      <p:sp>
        <p:nvSpPr>
          <p:cNvPr id="2" name="Rectangle 1">
            <a:extLst>
              <a:ext uri="{FF2B5EF4-FFF2-40B4-BE49-F238E27FC236}">
                <a16:creationId xmlns:a16="http://schemas.microsoft.com/office/drawing/2014/main" id="{4E4BF184-8065-4313-9E74-9D28C0CF1C4F}"/>
              </a:ext>
            </a:extLst>
          </p:cNvPr>
          <p:cNvSpPr/>
          <p:nvPr/>
        </p:nvSpPr>
        <p:spPr>
          <a:xfrm>
            <a:off x="152400" y="1920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4FDAC54-3F81-450D-9564-15EFB7804756}"/>
              </a:ext>
            </a:extLst>
          </p:cNvPr>
          <p:cNvSpPr>
            <a:spLocks noGrp="1"/>
          </p:cNvSpPr>
          <p:nvPr>
            <p:ph type="title"/>
          </p:nvPr>
        </p:nvSpPr>
        <p:spPr>
          <a:xfrm>
            <a:off x="628650" y="327026"/>
            <a:ext cx="7886700" cy="1325563"/>
          </a:xfrm>
        </p:spPr>
        <p:txBody>
          <a:bodyPr/>
          <a:lstStyle/>
          <a:p>
            <a:pPr eaLnBrk="1" hangingPunct="1"/>
            <a:r>
              <a:rPr lang="en-US" altLang="en-PK"/>
              <a:t> </a:t>
            </a:r>
          </a:p>
        </p:txBody>
      </p:sp>
      <p:sp>
        <p:nvSpPr>
          <p:cNvPr id="15363" name="Content Placeholder 2">
            <a:extLst>
              <a:ext uri="{FF2B5EF4-FFF2-40B4-BE49-F238E27FC236}">
                <a16:creationId xmlns:a16="http://schemas.microsoft.com/office/drawing/2014/main" id="{DDAD2A3F-DA5D-4527-B2AA-C275E10D5656}"/>
              </a:ext>
            </a:extLst>
          </p:cNvPr>
          <p:cNvSpPr>
            <a:spLocks noGrp="1"/>
          </p:cNvSpPr>
          <p:nvPr>
            <p:ph idx="1"/>
          </p:nvPr>
        </p:nvSpPr>
        <p:spPr/>
        <p:txBody>
          <a:bodyPr/>
          <a:lstStyle/>
          <a:p>
            <a:pPr marL="0" indent="0" eaLnBrk="1" hangingPunct="1">
              <a:buFont typeface="Arial" panose="020B0604020202020204" pitchFamily="34" charset="0"/>
              <a:buNone/>
            </a:pPr>
            <a:r>
              <a:rPr lang="en-US" altLang="en-PK"/>
              <a:t> </a:t>
            </a:r>
          </a:p>
        </p:txBody>
      </p:sp>
      <p:pic>
        <p:nvPicPr>
          <p:cNvPr id="15364" name="Picture 2" descr="E:\RMC\Neurotransmitters\20200625_160942.jpg">
            <a:extLst>
              <a:ext uri="{FF2B5EF4-FFF2-40B4-BE49-F238E27FC236}">
                <a16:creationId xmlns:a16="http://schemas.microsoft.com/office/drawing/2014/main" id="{482E8EEE-058D-401F-B2A1-339C33D42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49275"/>
            <a:ext cx="85852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53653B4-985D-4434-A5E1-B553D89767D2}"/>
              </a:ext>
            </a:extLst>
          </p:cNvPr>
          <p:cNvSpPr/>
          <p:nvPr/>
        </p:nvSpPr>
        <p:spPr>
          <a:xfrm>
            <a:off x="0" y="3460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9CF1577D-D8F7-4A7B-8757-1962E8C414DB}"/>
              </a:ext>
            </a:extLst>
          </p:cNvPr>
          <p:cNvSpPr>
            <a:spLocks noGrp="1" noChangeArrowheads="1"/>
          </p:cNvSpPr>
          <p:nvPr>
            <p:ph type="title"/>
          </p:nvPr>
        </p:nvSpPr>
        <p:spPr>
          <a:xfrm>
            <a:off x="179388" y="222250"/>
            <a:ext cx="8534400" cy="1431925"/>
          </a:xfrm>
        </p:spPr>
        <p:txBody>
          <a:bodyPr/>
          <a:lstStyle/>
          <a:p>
            <a:pPr algn="ctr" eaLnBrk="1" hangingPunct="1"/>
            <a:r>
              <a:rPr lang="en-US" altLang="en-US" b="1">
                <a:latin typeface="Times New Roman" panose="02020603050405020304" pitchFamily="18" charset="0"/>
              </a:rPr>
              <a:t>Acetylcholine </a:t>
            </a:r>
            <a:endParaRPr lang="en-US" altLang="en-US">
              <a:latin typeface="Times New Roman" panose="02020603050405020304" pitchFamily="18" charset="0"/>
              <a:ea typeface="Arial Unicode MS" pitchFamily="34" charset="-128"/>
            </a:endParaRPr>
          </a:p>
        </p:txBody>
      </p:sp>
      <p:sp>
        <p:nvSpPr>
          <p:cNvPr id="14339" name="Rectangle 7">
            <a:extLst>
              <a:ext uri="{FF2B5EF4-FFF2-40B4-BE49-F238E27FC236}">
                <a16:creationId xmlns:a16="http://schemas.microsoft.com/office/drawing/2014/main" id="{F899F12E-EE1C-4A45-BC3C-2681886C45FE}"/>
              </a:ext>
            </a:extLst>
          </p:cNvPr>
          <p:cNvSpPr>
            <a:spLocks noGrp="1" noChangeArrowheads="1"/>
          </p:cNvSpPr>
          <p:nvPr>
            <p:ph idx="1"/>
          </p:nvPr>
        </p:nvSpPr>
        <p:spPr>
          <a:xfrm>
            <a:off x="684213" y="1628775"/>
            <a:ext cx="7772400" cy="4114800"/>
          </a:xfrm>
        </p:spPr>
        <p:txBody>
          <a:bodyPr rtlCol="0">
            <a:normAutofit/>
          </a:bodyPr>
          <a:lstStyle/>
          <a:p>
            <a:pPr marL="514350" indent="-514350" eaLnBrk="1" fontAlgn="auto" hangingPunct="1">
              <a:spcAft>
                <a:spcPts val="0"/>
              </a:spcAft>
              <a:buFont typeface="Arial" panose="020B0604020202020204" pitchFamily="34" charset="0"/>
              <a:buAutoNum type="arabicPeriod"/>
              <a:defRPr/>
            </a:pPr>
            <a:r>
              <a:rPr lang="en-US" altLang="en-US" b="1" dirty="0">
                <a:solidFill>
                  <a:srgbClr val="FF0000"/>
                </a:solidFill>
                <a:latin typeface="Times New Roman" pitchFamily="18" charset="0"/>
              </a:rPr>
              <a:t>Synthesis: </a:t>
            </a:r>
          </a:p>
          <a:p>
            <a:pPr lvl="2" algn="just" eaLnBrk="1" fontAlgn="auto" hangingPunct="1">
              <a:spcAft>
                <a:spcPts val="0"/>
              </a:spcAft>
              <a:buFont typeface="Wingdings" pitchFamily="2" charset="2"/>
              <a:buChar char="Ø"/>
              <a:defRPr/>
            </a:pPr>
            <a:r>
              <a:rPr lang="en-US" altLang="en-US" sz="3200" dirty="0">
                <a:latin typeface="Times New Roman" pitchFamily="18" charset="0"/>
              </a:rPr>
              <a:t>from choline and acetyl CoA in presynaptic cholinergic neurons</a:t>
            </a:r>
          </a:p>
          <a:p>
            <a:pPr lvl="2" algn="just" eaLnBrk="1" fontAlgn="auto" hangingPunct="1">
              <a:spcAft>
                <a:spcPts val="0"/>
              </a:spcAft>
              <a:buFont typeface="Wingdings" pitchFamily="2" charset="2"/>
              <a:buChar char="Ø"/>
              <a:defRPr/>
            </a:pPr>
            <a:r>
              <a:rPr lang="en-US" altLang="en-US" sz="3200" dirty="0">
                <a:latin typeface="Times New Roman" pitchFamily="18" charset="0"/>
              </a:rPr>
              <a:t>enzyme is choline acetyl transferase</a:t>
            </a:r>
          </a:p>
          <a:p>
            <a:pPr eaLnBrk="1" fontAlgn="auto" hangingPunct="1">
              <a:spcAft>
                <a:spcPts val="0"/>
              </a:spcAft>
              <a:defRPr/>
            </a:pPr>
            <a:endParaRPr lang="en-US" altLang="en-US" dirty="0">
              <a:latin typeface="Times New Roman" pitchFamily="18" charset="0"/>
            </a:endParaRPr>
          </a:p>
        </p:txBody>
      </p:sp>
      <p:graphicFrame>
        <p:nvGraphicFramePr>
          <p:cNvPr id="19460" name="Object 1">
            <a:extLst>
              <a:ext uri="{FF2B5EF4-FFF2-40B4-BE49-F238E27FC236}">
                <a16:creationId xmlns:a16="http://schemas.microsoft.com/office/drawing/2014/main" id="{1EBC355C-C2ED-4CCC-8301-5B124B564FA3}"/>
              </a:ext>
            </a:extLst>
          </p:cNvPr>
          <p:cNvGraphicFramePr>
            <a:graphicFrameLocks noChangeAspect="1"/>
          </p:cNvGraphicFramePr>
          <p:nvPr/>
        </p:nvGraphicFramePr>
        <p:xfrm>
          <a:off x="827088" y="4365625"/>
          <a:ext cx="7586662" cy="1871663"/>
        </p:xfrm>
        <a:graphic>
          <a:graphicData uri="http://schemas.openxmlformats.org/presentationml/2006/ole">
            <mc:AlternateContent xmlns:mc="http://schemas.openxmlformats.org/markup-compatibility/2006">
              <mc:Choice xmlns:v="urn:schemas-microsoft-com:vml" Requires="v">
                <p:oleObj spid="_x0000_s1032" name="Bitmap Image" r:id="rId3" imgW="4247619" imgH="743054" progId="PBrush">
                  <p:embed/>
                </p:oleObj>
              </mc:Choice>
              <mc:Fallback>
                <p:oleObj name="Bitmap Image" r:id="rId3" imgW="4247619" imgH="743054" progId="PBrush">
                  <p:embed/>
                  <p:pic>
                    <p:nvPicPr>
                      <p:cNvPr id="19460" name="Object 1">
                        <a:extLst>
                          <a:ext uri="{FF2B5EF4-FFF2-40B4-BE49-F238E27FC236}">
                            <a16:creationId xmlns:a16="http://schemas.microsoft.com/office/drawing/2014/main" id="{1EBC355C-C2ED-4CCC-8301-5B124B564F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365625"/>
                        <a:ext cx="75866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a:extLst>
              <a:ext uri="{FF2B5EF4-FFF2-40B4-BE49-F238E27FC236}">
                <a16:creationId xmlns:a16="http://schemas.microsoft.com/office/drawing/2014/main" id="{7AEA6F9D-A99E-4A8A-9B90-303583149D59}"/>
              </a:ext>
            </a:extLst>
          </p:cNvPr>
          <p:cNvSpPr/>
          <p:nvPr/>
        </p:nvSpPr>
        <p:spPr>
          <a:xfrm>
            <a:off x="179388" y="22225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E7C824C-5A20-436E-BE99-AFC48F3E78EA}"/>
              </a:ext>
            </a:extLst>
          </p:cNvPr>
          <p:cNvSpPr>
            <a:spLocks noGrp="1"/>
          </p:cNvSpPr>
          <p:nvPr>
            <p:ph type="title"/>
          </p:nvPr>
        </p:nvSpPr>
        <p:spPr/>
        <p:txBody>
          <a:bodyPr/>
          <a:lstStyle/>
          <a:p>
            <a:pPr eaLnBrk="1" hangingPunct="1"/>
            <a:r>
              <a:rPr lang="en-US" altLang="en-PK"/>
              <a:t> </a:t>
            </a:r>
          </a:p>
        </p:txBody>
      </p:sp>
      <p:sp>
        <p:nvSpPr>
          <p:cNvPr id="20483" name="Content Placeholder 2">
            <a:extLst>
              <a:ext uri="{FF2B5EF4-FFF2-40B4-BE49-F238E27FC236}">
                <a16:creationId xmlns:a16="http://schemas.microsoft.com/office/drawing/2014/main" id="{396E5B33-CAEF-4A97-8BF8-F4A0D7222FD2}"/>
              </a:ext>
            </a:extLst>
          </p:cNvPr>
          <p:cNvSpPr>
            <a:spLocks noGrp="1"/>
          </p:cNvSpPr>
          <p:nvPr>
            <p:ph idx="1"/>
          </p:nvPr>
        </p:nvSpPr>
        <p:spPr/>
        <p:txBody>
          <a:bodyPr/>
          <a:lstStyle/>
          <a:p>
            <a:pPr marL="0" indent="0" eaLnBrk="1" hangingPunct="1">
              <a:buFont typeface="Arial" panose="020B0604020202020204" pitchFamily="34" charset="0"/>
              <a:buNone/>
            </a:pPr>
            <a:r>
              <a:rPr lang="en-US" altLang="en-PK"/>
              <a:t> </a:t>
            </a:r>
          </a:p>
        </p:txBody>
      </p:sp>
      <p:pic>
        <p:nvPicPr>
          <p:cNvPr id="20484" name="Picture 2">
            <a:extLst>
              <a:ext uri="{FF2B5EF4-FFF2-40B4-BE49-F238E27FC236}">
                <a16:creationId xmlns:a16="http://schemas.microsoft.com/office/drawing/2014/main" id="{38F3300E-D82D-4F89-9886-19732E547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2" t="10361" r="34071"/>
          <a:stretch>
            <a:fillRect/>
          </a:stretch>
        </p:blipFill>
        <p:spPr bwMode="auto">
          <a:xfrm>
            <a:off x="1547813" y="549275"/>
            <a:ext cx="5430837"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D31EA408-7165-4BFA-9680-28149D9B58C9}"/>
              </a:ext>
            </a:extLst>
          </p:cNvPr>
          <p:cNvSpPr/>
          <p:nvPr/>
        </p:nvSpPr>
        <p:spPr>
          <a:xfrm>
            <a:off x="1524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a:extLst>
              <a:ext uri="{FF2B5EF4-FFF2-40B4-BE49-F238E27FC236}">
                <a16:creationId xmlns:a16="http://schemas.microsoft.com/office/drawing/2014/main" id="{2AF0641D-4500-438F-A1A2-2758CA7322DB}"/>
              </a:ext>
            </a:extLst>
          </p:cNvPr>
          <p:cNvSpPr>
            <a:spLocks noGrp="1" noChangeArrowheads="1"/>
          </p:cNvSpPr>
          <p:nvPr>
            <p:ph idx="1"/>
          </p:nvPr>
        </p:nvSpPr>
        <p:spPr>
          <a:xfrm>
            <a:off x="323850" y="260350"/>
            <a:ext cx="7986713" cy="4518025"/>
          </a:xfrm>
        </p:spPr>
        <p:txBody>
          <a:bodyPr rtlCol="0">
            <a:normAutofit/>
          </a:bodyPr>
          <a:lstStyle/>
          <a:p>
            <a:pPr marL="0" indent="0" eaLnBrk="1" fontAlgn="auto" hangingPunct="1">
              <a:spcAft>
                <a:spcPts val="0"/>
              </a:spcAft>
              <a:buFont typeface="Arial" panose="020B0604020202020204" pitchFamily="34" charset="0"/>
              <a:buNone/>
              <a:defRPr/>
            </a:pPr>
            <a:r>
              <a:rPr lang="en-US" altLang="en-US" b="1" dirty="0">
                <a:solidFill>
                  <a:srgbClr val="FF0000"/>
                </a:solidFill>
                <a:latin typeface="Times New Roman" pitchFamily="18" charset="0"/>
              </a:rPr>
              <a:t>2. Release: </a:t>
            </a:r>
          </a:p>
          <a:p>
            <a:pPr lvl="2" algn="just" eaLnBrk="1" fontAlgn="auto" hangingPunct="1">
              <a:spcAft>
                <a:spcPts val="0"/>
              </a:spcAft>
              <a:buFont typeface="Wingdings" pitchFamily="2" charset="2"/>
              <a:buChar char="Ø"/>
              <a:defRPr/>
            </a:pPr>
            <a:r>
              <a:rPr lang="en-US" altLang="en-US" sz="2800" dirty="0">
                <a:latin typeface="Times New Roman" pitchFamily="18" charset="0"/>
              </a:rPr>
              <a:t>nerve impulse moves down to the presynaptic terminal </a:t>
            </a:r>
            <a:r>
              <a:rPr lang="en-US" altLang="en-US" sz="2800" dirty="0">
                <a:latin typeface="Times New Roman" pitchFamily="18" charset="0"/>
                <a:sym typeface="Wingdings" pitchFamily="2" charset="2"/>
              </a:rPr>
              <a:t> </a:t>
            </a:r>
            <a:r>
              <a:rPr lang="en-US" altLang="en-US" sz="2800" dirty="0">
                <a:latin typeface="Times New Roman" pitchFamily="18" charset="0"/>
              </a:rPr>
              <a:t>change in the membrane potential </a:t>
            </a:r>
            <a:r>
              <a:rPr lang="en-US" altLang="en-US" sz="2800" dirty="0">
                <a:latin typeface="Times New Roman" pitchFamily="18" charset="0"/>
                <a:sym typeface="Wingdings" pitchFamily="2" charset="2"/>
              </a:rPr>
              <a:t> </a:t>
            </a:r>
            <a:r>
              <a:rPr lang="en-US" altLang="en-US" sz="2800" dirty="0">
                <a:latin typeface="Times New Roman" pitchFamily="18" charset="0"/>
              </a:rPr>
              <a:t>opening of voltage gated calcium channels </a:t>
            </a:r>
            <a:r>
              <a:rPr lang="en-US" altLang="en-US" sz="2800" dirty="0">
                <a:latin typeface="Times New Roman" pitchFamily="18" charset="0"/>
                <a:sym typeface="Wingdings" pitchFamily="2" charset="2"/>
              </a:rPr>
              <a:t> </a:t>
            </a:r>
            <a:r>
              <a:rPr lang="en-US" altLang="en-US" sz="2800" dirty="0">
                <a:latin typeface="Times New Roman" pitchFamily="18" charset="0"/>
              </a:rPr>
              <a:t>Ca2 influx </a:t>
            </a:r>
            <a:r>
              <a:rPr lang="en-US" altLang="en-US" sz="2800" dirty="0">
                <a:latin typeface="Times New Roman" pitchFamily="18" charset="0"/>
                <a:sym typeface="Wingdings" pitchFamily="2" charset="2"/>
              </a:rPr>
              <a:t> </a:t>
            </a:r>
            <a:r>
              <a:rPr lang="en-US" altLang="en-US" sz="2800" dirty="0">
                <a:latin typeface="Times New Roman" pitchFamily="18" charset="0"/>
              </a:rPr>
              <a:t>synaptic vesicles fuse with the axonal membrane </a:t>
            </a:r>
            <a:r>
              <a:rPr lang="en-US" altLang="en-US" sz="2800" dirty="0">
                <a:latin typeface="Times New Roman" pitchFamily="18" charset="0"/>
                <a:sym typeface="Wingdings" pitchFamily="2" charset="2"/>
              </a:rPr>
              <a:t> exocytosis of Ach to synaptic cleft</a:t>
            </a:r>
            <a:endParaRPr lang="en-US" altLang="en-US" sz="2800" dirty="0">
              <a:latin typeface="Times New Roman" pitchFamily="18" charset="0"/>
            </a:endParaRPr>
          </a:p>
          <a:p>
            <a:pPr eaLnBrk="1" fontAlgn="auto" hangingPunct="1">
              <a:spcAft>
                <a:spcPts val="0"/>
              </a:spcAft>
              <a:defRPr/>
            </a:pPr>
            <a:endParaRPr lang="en-US" altLang="en-US" dirty="0">
              <a:latin typeface="Times New Roman" pitchFamily="18" charset="0"/>
            </a:endParaRPr>
          </a:p>
        </p:txBody>
      </p:sp>
      <p:sp>
        <p:nvSpPr>
          <p:cNvPr id="21507" name="Title 2">
            <a:extLst>
              <a:ext uri="{FF2B5EF4-FFF2-40B4-BE49-F238E27FC236}">
                <a16:creationId xmlns:a16="http://schemas.microsoft.com/office/drawing/2014/main" id="{CF60072F-CD4A-4175-9637-95C3EB8ADDF6}"/>
              </a:ext>
            </a:extLst>
          </p:cNvPr>
          <p:cNvSpPr>
            <a:spLocks noGrp="1"/>
          </p:cNvSpPr>
          <p:nvPr>
            <p:ph type="title"/>
          </p:nvPr>
        </p:nvSpPr>
        <p:spPr>
          <a:xfrm>
            <a:off x="468313" y="-387350"/>
            <a:ext cx="8229600" cy="1143000"/>
          </a:xfrm>
        </p:spPr>
        <p:txBody>
          <a:bodyPr/>
          <a:lstStyle/>
          <a:p>
            <a:pPr eaLnBrk="1" hangingPunct="1"/>
            <a:r>
              <a:rPr lang="en-US" altLang="en-PK"/>
              <a:t> </a:t>
            </a:r>
          </a:p>
        </p:txBody>
      </p:sp>
      <p:pic>
        <p:nvPicPr>
          <p:cNvPr id="21508" name="Picture 2">
            <a:extLst>
              <a:ext uri="{FF2B5EF4-FFF2-40B4-BE49-F238E27FC236}">
                <a16:creationId xmlns:a16="http://schemas.microsoft.com/office/drawing/2014/main" id="{B3E8495A-07E4-49F7-92F1-6EF326861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46" t="13838" r="5759" b="18687"/>
          <a:stretch>
            <a:fillRect/>
          </a:stretch>
        </p:blipFill>
        <p:spPr bwMode="auto">
          <a:xfrm>
            <a:off x="3851275" y="3213100"/>
            <a:ext cx="4465638"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D9329605-3C7B-48D1-8F6E-AAACA81A2E0F}"/>
              </a:ext>
            </a:extLst>
          </p:cNvPr>
          <p:cNvSpPr/>
          <p:nvPr/>
        </p:nvSpPr>
        <p:spPr>
          <a:xfrm>
            <a:off x="152400" y="-95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D590C68-515B-4911-B55A-59845DF541B8}"/>
              </a:ext>
            </a:extLst>
          </p:cNvPr>
          <p:cNvSpPr>
            <a:spLocks noGrp="1"/>
          </p:cNvSpPr>
          <p:nvPr>
            <p:ph type="title"/>
          </p:nvPr>
        </p:nvSpPr>
        <p:spPr/>
        <p:txBody>
          <a:bodyPr/>
          <a:lstStyle/>
          <a:p>
            <a:pPr eaLnBrk="1" hangingPunct="1"/>
            <a:r>
              <a:rPr lang="en-US" altLang="en-PK"/>
              <a:t> </a:t>
            </a:r>
          </a:p>
        </p:txBody>
      </p:sp>
      <p:sp>
        <p:nvSpPr>
          <p:cNvPr id="25603" name="Content Placeholder 2">
            <a:extLst>
              <a:ext uri="{FF2B5EF4-FFF2-40B4-BE49-F238E27FC236}">
                <a16:creationId xmlns:a16="http://schemas.microsoft.com/office/drawing/2014/main" id="{1039EBAE-0478-450B-B733-FF5A8BA20E11}"/>
              </a:ext>
            </a:extLst>
          </p:cNvPr>
          <p:cNvSpPr>
            <a:spLocks noGrp="1"/>
          </p:cNvSpPr>
          <p:nvPr>
            <p:ph idx="1"/>
          </p:nvPr>
        </p:nvSpPr>
        <p:spPr/>
        <p:txBody>
          <a:bodyPr/>
          <a:lstStyle/>
          <a:p>
            <a:pPr marL="0" indent="0" eaLnBrk="1" hangingPunct="1">
              <a:buFont typeface="Arial" panose="020B0604020202020204" pitchFamily="34" charset="0"/>
              <a:buNone/>
            </a:pPr>
            <a:r>
              <a:rPr lang="en-US" altLang="en-PK"/>
              <a:t> </a:t>
            </a:r>
          </a:p>
        </p:txBody>
      </p:sp>
      <p:pic>
        <p:nvPicPr>
          <p:cNvPr id="25604" name="Picture 2" descr="E:\RMC\Neurotransmitters\20200625_160013.jpg">
            <a:extLst>
              <a:ext uri="{FF2B5EF4-FFF2-40B4-BE49-F238E27FC236}">
                <a16:creationId xmlns:a16="http://schemas.microsoft.com/office/drawing/2014/main" id="{B1793499-C8C1-4F0F-810A-3B3FC1D87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89000"/>
            <a:ext cx="874236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2177FA9-D356-48D6-B949-92758AAA782C}"/>
              </a:ext>
            </a:extLst>
          </p:cNvPr>
          <p:cNvSpPr/>
          <p:nvPr/>
        </p:nvSpPr>
        <p:spPr>
          <a:xfrm>
            <a:off x="222250" y="15716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5E5E64B-E528-4743-BD1D-75A73ADD605A}"/>
              </a:ext>
            </a:extLst>
          </p:cNvPr>
          <p:cNvSpPr>
            <a:spLocks noGrp="1"/>
          </p:cNvSpPr>
          <p:nvPr>
            <p:ph type="title"/>
          </p:nvPr>
        </p:nvSpPr>
        <p:spPr/>
        <p:txBody>
          <a:bodyPr/>
          <a:lstStyle/>
          <a:p>
            <a:pPr eaLnBrk="1" hangingPunct="1"/>
            <a:r>
              <a:rPr lang="en-US" altLang="en-PK"/>
              <a:t> </a:t>
            </a:r>
          </a:p>
        </p:txBody>
      </p:sp>
      <p:sp>
        <p:nvSpPr>
          <p:cNvPr id="27651" name="Content Placeholder 2">
            <a:extLst>
              <a:ext uri="{FF2B5EF4-FFF2-40B4-BE49-F238E27FC236}">
                <a16:creationId xmlns:a16="http://schemas.microsoft.com/office/drawing/2014/main" id="{96939113-1798-4021-921E-70BDD9E6DB64}"/>
              </a:ext>
            </a:extLst>
          </p:cNvPr>
          <p:cNvSpPr>
            <a:spLocks noGrp="1"/>
          </p:cNvSpPr>
          <p:nvPr>
            <p:ph idx="1"/>
          </p:nvPr>
        </p:nvSpPr>
        <p:spPr>
          <a:xfrm>
            <a:off x="1308100" y="2060575"/>
            <a:ext cx="7772400" cy="4114800"/>
          </a:xfrm>
        </p:spPr>
        <p:txBody>
          <a:bodyPr/>
          <a:lstStyle/>
          <a:p>
            <a:pPr marL="0" indent="0" eaLnBrk="1" hangingPunct="1">
              <a:buFont typeface="Wingdings" panose="05000000000000000000" pitchFamily="2" charset="2"/>
              <a:buNone/>
            </a:pPr>
            <a:r>
              <a:rPr lang="en-US" altLang="en-PK"/>
              <a:t>  </a:t>
            </a:r>
          </a:p>
        </p:txBody>
      </p:sp>
      <p:pic>
        <p:nvPicPr>
          <p:cNvPr id="27652" name="Picture 3" descr="E:\RMC\Neurotransmitters\Screenshot_20200624-145942_Gallery.jpg">
            <a:extLst>
              <a:ext uri="{FF2B5EF4-FFF2-40B4-BE49-F238E27FC236}">
                <a16:creationId xmlns:a16="http://schemas.microsoft.com/office/drawing/2014/main" id="{4607AFE8-9224-4B5B-BB73-5D6A6C3CF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125" b="27785"/>
          <a:stretch>
            <a:fillRect/>
          </a:stretch>
        </p:blipFill>
        <p:spPr bwMode="auto">
          <a:xfrm>
            <a:off x="107950" y="26988"/>
            <a:ext cx="8567738"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a:extLst>
              <a:ext uri="{FF2B5EF4-FFF2-40B4-BE49-F238E27FC236}">
                <a16:creationId xmlns:a16="http://schemas.microsoft.com/office/drawing/2014/main" id="{D184D491-9A8B-4621-BB25-85D3C7B5E535}"/>
              </a:ext>
            </a:extLst>
          </p:cNvPr>
          <p:cNvSpPr>
            <a:spLocks noGrp="1" noChangeArrowheads="1"/>
          </p:cNvSpPr>
          <p:nvPr>
            <p:ph idx="1"/>
          </p:nvPr>
        </p:nvSpPr>
        <p:spPr>
          <a:xfrm>
            <a:off x="395288" y="620713"/>
            <a:ext cx="7772400" cy="4114800"/>
          </a:xfrm>
        </p:spPr>
        <p:txBody>
          <a:bodyPr rtlCol="0">
            <a:normAutofit/>
          </a:bodyPr>
          <a:lstStyle/>
          <a:p>
            <a:pPr marL="0" indent="0" algn="ctr" eaLnBrk="1" fontAlgn="auto" hangingPunct="1">
              <a:spcAft>
                <a:spcPts val="0"/>
              </a:spcAft>
              <a:buFont typeface="Arial" panose="020B0604020202020204" pitchFamily="34" charset="0"/>
              <a:buNone/>
              <a:defRPr/>
            </a:pPr>
            <a:r>
              <a:rPr lang="en-US" altLang="en-US" sz="2800" b="1" dirty="0">
                <a:latin typeface="Times New Roman" pitchFamily="18" charset="0"/>
              </a:rPr>
              <a:t>Catecholamines </a:t>
            </a:r>
          </a:p>
          <a:p>
            <a:pPr marL="0" indent="0" eaLnBrk="1" fontAlgn="auto" hangingPunct="1">
              <a:spcAft>
                <a:spcPts val="0"/>
              </a:spcAft>
              <a:buFont typeface="Arial" panose="020B0604020202020204" pitchFamily="34" charset="0"/>
              <a:buNone/>
              <a:defRPr/>
            </a:pPr>
            <a:r>
              <a:rPr lang="en-US" altLang="en-US" b="1" dirty="0">
                <a:solidFill>
                  <a:srgbClr val="FF0000"/>
                </a:solidFill>
                <a:latin typeface="Times New Roman" pitchFamily="18" charset="0"/>
              </a:rPr>
              <a:t>Synthesis: </a:t>
            </a:r>
          </a:p>
          <a:p>
            <a:pPr eaLnBrk="1" fontAlgn="auto" hangingPunct="1">
              <a:spcAft>
                <a:spcPts val="0"/>
              </a:spcAft>
              <a:defRPr/>
            </a:pPr>
            <a:endParaRPr lang="en-US" altLang="en-US" dirty="0">
              <a:latin typeface="Times New Roman" pitchFamily="18" charset="0"/>
            </a:endParaRPr>
          </a:p>
        </p:txBody>
      </p:sp>
      <p:pic>
        <p:nvPicPr>
          <p:cNvPr id="29699" name="Picture 2" descr="E:\RMC\Neurotransmitters\20200625_142623.jpg">
            <a:extLst>
              <a:ext uri="{FF2B5EF4-FFF2-40B4-BE49-F238E27FC236}">
                <a16:creationId xmlns:a16="http://schemas.microsoft.com/office/drawing/2014/main" id="{BC7F728E-7798-4869-B813-0970E7E7D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88" y="1268413"/>
            <a:ext cx="704691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2">
            <a:extLst>
              <a:ext uri="{FF2B5EF4-FFF2-40B4-BE49-F238E27FC236}">
                <a16:creationId xmlns:a16="http://schemas.microsoft.com/office/drawing/2014/main" id="{B5EE5786-B029-43F4-9468-844DACA2F7B0}"/>
              </a:ext>
            </a:extLst>
          </p:cNvPr>
          <p:cNvSpPr>
            <a:spLocks noGrp="1"/>
          </p:cNvSpPr>
          <p:nvPr>
            <p:ph type="title"/>
          </p:nvPr>
        </p:nvSpPr>
        <p:spPr/>
        <p:txBody>
          <a:bodyPr/>
          <a:lstStyle/>
          <a:p>
            <a:pPr eaLnBrk="1" hangingPunct="1"/>
            <a:r>
              <a:rPr lang="en-US" altLang="en-PK" dirty="0"/>
              <a:t> </a:t>
            </a:r>
          </a:p>
        </p:txBody>
      </p:sp>
      <p:sp>
        <p:nvSpPr>
          <p:cNvPr id="2" name="Rectangle 1">
            <a:extLst>
              <a:ext uri="{FF2B5EF4-FFF2-40B4-BE49-F238E27FC236}">
                <a16:creationId xmlns:a16="http://schemas.microsoft.com/office/drawing/2014/main" id="{FBEC5081-2666-4DE3-B1D9-C3FFAF5ECCB5}"/>
              </a:ext>
            </a:extLst>
          </p:cNvPr>
          <p:cNvSpPr/>
          <p:nvPr/>
        </p:nvSpPr>
        <p:spPr>
          <a:xfrm>
            <a:off x="228600" y="9747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013BFD2-D918-41A9-8667-8B047EDB136B}"/>
              </a:ext>
            </a:extLst>
          </p:cNvPr>
          <p:cNvSpPr>
            <a:spLocks noGrp="1"/>
          </p:cNvSpPr>
          <p:nvPr>
            <p:ph type="title"/>
          </p:nvPr>
        </p:nvSpPr>
        <p:spPr/>
        <p:txBody>
          <a:bodyPr/>
          <a:lstStyle/>
          <a:p>
            <a:pPr eaLnBrk="1" hangingPunct="1"/>
            <a:r>
              <a:rPr lang="en-US" altLang="en-PK"/>
              <a:t> </a:t>
            </a:r>
          </a:p>
        </p:txBody>
      </p:sp>
      <p:sp>
        <p:nvSpPr>
          <p:cNvPr id="31747" name="Content Placeholder 2">
            <a:extLst>
              <a:ext uri="{FF2B5EF4-FFF2-40B4-BE49-F238E27FC236}">
                <a16:creationId xmlns:a16="http://schemas.microsoft.com/office/drawing/2014/main" id="{86194D72-C378-4EF4-9B3B-005D58A7E0EB}"/>
              </a:ext>
            </a:extLst>
          </p:cNvPr>
          <p:cNvSpPr>
            <a:spLocks noGrp="1"/>
          </p:cNvSpPr>
          <p:nvPr>
            <p:ph idx="1"/>
          </p:nvPr>
        </p:nvSpPr>
        <p:spPr/>
        <p:txBody>
          <a:bodyPr/>
          <a:lstStyle/>
          <a:p>
            <a:pPr marL="0" indent="0" eaLnBrk="1" hangingPunct="1">
              <a:buFont typeface="Arial" panose="020B0604020202020204" pitchFamily="34" charset="0"/>
              <a:buNone/>
            </a:pPr>
            <a:r>
              <a:rPr lang="en-US" altLang="en-PK"/>
              <a:t> </a:t>
            </a:r>
          </a:p>
        </p:txBody>
      </p:sp>
      <p:pic>
        <p:nvPicPr>
          <p:cNvPr id="31748" name="Picture 2" descr="E:\RMC\Neurotransmitters\20200625_142633.jpg">
            <a:extLst>
              <a:ext uri="{FF2B5EF4-FFF2-40B4-BE49-F238E27FC236}">
                <a16:creationId xmlns:a16="http://schemas.microsoft.com/office/drawing/2014/main" id="{359063C5-53F4-48D4-8912-C2A3DA9BE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79930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43313"/>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Special Senses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Neurotransmitters</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26-02-25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pic>
        <p:nvPicPr>
          <p:cNvPr id="7" name="Picture 5" descr="http://www.psy.unipd.it/%7Estoianov/neuron_animated.gif">
            <a:extLst>
              <a:ext uri="{FF2B5EF4-FFF2-40B4-BE49-F238E27FC236}">
                <a16:creationId xmlns:a16="http://schemas.microsoft.com/office/drawing/2014/main" id="{197F862F-EFAF-4A63-9166-2F1B25678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038" y="2918135"/>
            <a:ext cx="2516324" cy="188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a:extLst>
              <a:ext uri="{FF2B5EF4-FFF2-40B4-BE49-F238E27FC236}">
                <a16:creationId xmlns:a16="http://schemas.microsoft.com/office/drawing/2014/main" id="{6B0958AC-72ED-407F-B771-037B7440CD5D}"/>
              </a:ext>
            </a:extLst>
          </p:cNvPr>
          <p:cNvSpPr>
            <a:spLocks noGrp="1" noChangeArrowheads="1"/>
          </p:cNvSpPr>
          <p:nvPr>
            <p:ph idx="1"/>
          </p:nvPr>
        </p:nvSpPr>
        <p:spPr>
          <a:xfrm>
            <a:off x="544513" y="784225"/>
            <a:ext cx="7988300" cy="4516438"/>
          </a:xfrm>
        </p:spPr>
        <p:txBody>
          <a:bodyPr rtlCol="0">
            <a:normAutofit/>
          </a:bodyPr>
          <a:lstStyle/>
          <a:p>
            <a:pPr marL="0" indent="0" eaLnBrk="1" fontAlgn="auto" hangingPunct="1">
              <a:spcAft>
                <a:spcPts val="0"/>
              </a:spcAft>
              <a:buFont typeface="Arial" panose="020B0604020202020204" pitchFamily="34" charset="0"/>
              <a:buNone/>
              <a:defRPr/>
            </a:pPr>
            <a:r>
              <a:rPr lang="en-US" altLang="en-US" b="1" dirty="0">
                <a:solidFill>
                  <a:srgbClr val="FF0000"/>
                </a:solidFill>
                <a:latin typeface="Times New Roman" pitchFamily="18" charset="0"/>
              </a:rPr>
              <a:t>4. Deactivation: </a:t>
            </a:r>
            <a:endParaRPr lang="en-US" altLang="en-US" dirty="0">
              <a:latin typeface="Times New Roman" pitchFamily="18" charset="0"/>
            </a:endParaRPr>
          </a:p>
          <a:p>
            <a:pPr eaLnBrk="1" fontAlgn="auto" hangingPunct="1">
              <a:spcAft>
                <a:spcPts val="0"/>
              </a:spcAft>
              <a:defRPr/>
            </a:pPr>
            <a:endParaRPr lang="en-US" altLang="en-US" dirty="0">
              <a:latin typeface="Times New Roman" pitchFamily="18" charset="0"/>
            </a:endParaRPr>
          </a:p>
        </p:txBody>
      </p:sp>
      <p:sp>
        <p:nvSpPr>
          <p:cNvPr id="32771" name="Title 2">
            <a:extLst>
              <a:ext uri="{FF2B5EF4-FFF2-40B4-BE49-F238E27FC236}">
                <a16:creationId xmlns:a16="http://schemas.microsoft.com/office/drawing/2014/main" id="{930847A2-D9D4-4D4F-8AF3-EDE800EF140C}"/>
              </a:ext>
            </a:extLst>
          </p:cNvPr>
          <p:cNvSpPr>
            <a:spLocks noGrp="1"/>
          </p:cNvSpPr>
          <p:nvPr>
            <p:ph type="title"/>
          </p:nvPr>
        </p:nvSpPr>
        <p:spPr/>
        <p:txBody>
          <a:bodyPr/>
          <a:lstStyle/>
          <a:p>
            <a:pPr eaLnBrk="1" hangingPunct="1"/>
            <a:r>
              <a:rPr lang="en-US" altLang="en-PK"/>
              <a:t> </a:t>
            </a:r>
          </a:p>
        </p:txBody>
      </p:sp>
      <p:pic>
        <p:nvPicPr>
          <p:cNvPr id="32772" name="Picture 3">
            <a:extLst>
              <a:ext uri="{FF2B5EF4-FFF2-40B4-BE49-F238E27FC236}">
                <a16:creationId xmlns:a16="http://schemas.microsoft.com/office/drawing/2014/main" id="{E1519948-D715-4E3D-9CB4-321B10E55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05"/>
          <a:stretch>
            <a:fillRect/>
          </a:stretch>
        </p:blipFill>
        <p:spPr bwMode="auto">
          <a:xfrm>
            <a:off x="4500563" y="765175"/>
            <a:ext cx="377825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CCAC38E1-A517-409B-8DFC-27F2C61B02B0}"/>
              </a:ext>
            </a:extLst>
          </p:cNvPr>
          <p:cNvSpPr/>
          <p:nvPr/>
        </p:nvSpPr>
        <p:spPr>
          <a:xfrm>
            <a:off x="152400" y="6222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66D8C61-2744-4639-90A8-0C3C506F79C3}"/>
              </a:ext>
            </a:extLst>
          </p:cNvPr>
          <p:cNvSpPr>
            <a:spLocks noGrp="1" noChangeArrowheads="1"/>
          </p:cNvSpPr>
          <p:nvPr>
            <p:ph idx="1"/>
          </p:nvPr>
        </p:nvSpPr>
        <p:spPr>
          <a:xfrm>
            <a:off x="544513" y="784225"/>
            <a:ext cx="7988300" cy="4516438"/>
          </a:xfrm>
        </p:spPr>
        <p:txBody>
          <a:bodyPr/>
          <a:lstStyle/>
          <a:p>
            <a:pPr marL="0" indent="0" eaLnBrk="1" hangingPunct="1">
              <a:buFont typeface="Arial" panose="020B0604020202020204" pitchFamily="34" charset="0"/>
              <a:buNone/>
            </a:pPr>
            <a:r>
              <a:rPr lang="en-US" altLang="en-US" b="1">
                <a:solidFill>
                  <a:srgbClr val="FF0000"/>
                </a:solidFill>
                <a:latin typeface="Times New Roman" panose="02020603050405020304" pitchFamily="18" charset="0"/>
              </a:rPr>
              <a:t> </a:t>
            </a:r>
            <a:endParaRPr lang="en-US" altLang="en-US">
              <a:latin typeface="Times New Roman" panose="02020603050405020304" pitchFamily="18" charset="0"/>
            </a:endParaRPr>
          </a:p>
        </p:txBody>
      </p:sp>
      <p:sp>
        <p:nvSpPr>
          <p:cNvPr id="33795" name="Title 2">
            <a:extLst>
              <a:ext uri="{FF2B5EF4-FFF2-40B4-BE49-F238E27FC236}">
                <a16:creationId xmlns:a16="http://schemas.microsoft.com/office/drawing/2014/main" id="{CAA83153-2C25-4B60-A097-282884E9759C}"/>
              </a:ext>
            </a:extLst>
          </p:cNvPr>
          <p:cNvSpPr>
            <a:spLocks noGrp="1"/>
          </p:cNvSpPr>
          <p:nvPr>
            <p:ph type="title"/>
          </p:nvPr>
        </p:nvSpPr>
        <p:spPr/>
        <p:txBody>
          <a:bodyPr/>
          <a:lstStyle/>
          <a:p>
            <a:pPr eaLnBrk="1" hangingPunct="1"/>
            <a:r>
              <a:rPr lang="en-US" altLang="en-PK"/>
              <a:t> </a:t>
            </a:r>
          </a:p>
        </p:txBody>
      </p:sp>
      <p:pic>
        <p:nvPicPr>
          <p:cNvPr id="33796" name="Picture 2" descr="E:\RMC\Neurotransmitters\20200625_142452.jpg">
            <a:extLst>
              <a:ext uri="{FF2B5EF4-FFF2-40B4-BE49-F238E27FC236}">
                <a16:creationId xmlns:a16="http://schemas.microsoft.com/office/drawing/2014/main" id="{792C3FCC-4DE9-47CE-A91D-17287F31F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81075"/>
            <a:ext cx="5157787"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E:\RMC\Neurotransmitters\20200625_142612.jpg">
            <a:extLst>
              <a:ext uri="{FF2B5EF4-FFF2-40B4-BE49-F238E27FC236}">
                <a16:creationId xmlns:a16="http://schemas.microsoft.com/office/drawing/2014/main" id="{7C5EF1B4-B894-44C4-898B-D5C4D8256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ACFF2B7-277C-477C-8D36-B3C5C4AF084B}"/>
              </a:ext>
            </a:extLst>
          </p:cNvPr>
          <p:cNvSpPr>
            <a:spLocks noGrp="1"/>
          </p:cNvSpPr>
          <p:nvPr>
            <p:ph type="title"/>
          </p:nvPr>
        </p:nvSpPr>
        <p:spPr>
          <a:xfrm rot="10800000" flipV="1">
            <a:off x="468313" y="400050"/>
            <a:ext cx="8229600" cy="666750"/>
          </a:xfrm>
        </p:spPr>
        <p:txBody>
          <a:bodyPr/>
          <a:lstStyle/>
          <a:p>
            <a:pPr algn="ctr" eaLnBrk="1" hangingPunct="1"/>
            <a:r>
              <a:rPr lang="en-US" altLang="en-PK" b="1" dirty="0">
                <a:latin typeface="Times New Roman" panose="02020603050405020304" pitchFamily="18" charset="0"/>
              </a:rPr>
              <a:t>Serotonin </a:t>
            </a:r>
          </a:p>
        </p:txBody>
      </p:sp>
      <p:sp>
        <p:nvSpPr>
          <p:cNvPr id="34819" name="Content Placeholder 2">
            <a:extLst>
              <a:ext uri="{FF2B5EF4-FFF2-40B4-BE49-F238E27FC236}">
                <a16:creationId xmlns:a16="http://schemas.microsoft.com/office/drawing/2014/main" id="{D94F4D00-6A68-42D2-962F-08AA5F8C0FA2}"/>
              </a:ext>
            </a:extLst>
          </p:cNvPr>
          <p:cNvSpPr>
            <a:spLocks noGrp="1"/>
          </p:cNvSpPr>
          <p:nvPr>
            <p:ph idx="1"/>
          </p:nvPr>
        </p:nvSpPr>
        <p:spPr>
          <a:xfrm>
            <a:off x="628650" y="3657599"/>
            <a:ext cx="7886700" cy="2519363"/>
          </a:xfrm>
        </p:spPr>
        <p:txBody>
          <a:bodyPr/>
          <a:lstStyle/>
          <a:p>
            <a:pPr marL="0" indent="0" algn="ctr" eaLnBrk="1" hangingPunct="1">
              <a:buFont typeface="Arial" panose="020B0604020202020204" pitchFamily="34" charset="0"/>
              <a:buNone/>
            </a:pPr>
            <a:r>
              <a:rPr lang="en-US" altLang="en-PK" dirty="0"/>
              <a:t> </a:t>
            </a:r>
          </a:p>
        </p:txBody>
      </p:sp>
      <p:pic>
        <p:nvPicPr>
          <p:cNvPr id="34820" name="Picture 3" descr="E:\RMC\Neurotransmitters\20200625_142512.jpg">
            <a:extLst>
              <a:ext uri="{FF2B5EF4-FFF2-40B4-BE49-F238E27FC236}">
                <a16:creationId xmlns:a16="http://schemas.microsoft.com/office/drawing/2014/main" id="{723504A2-D50B-4922-B9E8-8485C9877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58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78818CE3-8E04-4CAF-9149-37F50D841442}"/>
              </a:ext>
            </a:extLst>
          </p:cNvPr>
          <p:cNvSpPr/>
          <p:nvPr/>
        </p:nvSpPr>
        <p:spPr>
          <a:xfrm>
            <a:off x="228600" y="8635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a:extLst>
              <a:ext uri="{FF2B5EF4-FFF2-40B4-BE49-F238E27FC236}">
                <a16:creationId xmlns:a16="http://schemas.microsoft.com/office/drawing/2014/main" id="{990AEA0D-6109-4D9D-905D-C919ED7D4266}"/>
              </a:ext>
            </a:extLst>
          </p:cNvPr>
          <p:cNvSpPr>
            <a:spLocks noGrp="1" noChangeArrowheads="1"/>
          </p:cNvSpPr>
          <p:nvPr>
            <p:ph idx="1"/>
          </p:nvPr>
        </p:nvSpPr>
        <p:spPr>
          <a:xfrm>
            <a:off x="138113" y="384175"/>
            <a:ext cx="3455987" cy="4114800"/>
          </a:xfrm>
        </p:spPr>
        <p:txBody>
          <a:bodyPr rtlCol="0">
            <a:normAutofit/>
          </a:bodyPr>
          <a:lstStyle/>
          <a:p>
            <a:pPr marL="0" indent="0" algn="ctr" eaLnBrk="1" fontAlgn="auto" hangingPunct="1">
              <a:spcAft>
                <a:spcPts val="0"/>
              </a:spcAft>
              <a:buFont typeface="Arial" panose="020B0604020202020204" pitchFamily="34" charset="0"/>
              <a:buNone/>
              <a:defRPr/>
            </a:pPr>
            <a:r>
              <a:rPr lang="en-US" altLang="en-US" b="1" dirty="0">
                <a:solidFill>
                  <a:srgbClr val="FF0000"/>
                </a:solidFill>
                <a:latin typeface="Times New Roman" pitchFamily="18" charset="0"/>
              </a:rPr>
              <a:t>Synthesis, release, binding &amp; degradation </a:t>
            </a:r>
          </a:p>
          <a:p>
            <a:pPr eaLnBrk="1" fontAlgn="auto" hangingPunct="1">
              <a:spcAft>
                <a:spcPts val="0"/>
              </a:spcAft>
              <a:defRPr/>
            </a:pPr>
            <a:endParaRPr lang="en-US" altLang="en-US" dirty="0">
              <a:latin typeface="Times New Roman" pitchFamily="18" charset="0"/>
            </a:endParaRPr>
          </a:p>
        </p:txBody>
      </p:sp>
      <p:sp>
        <p:nvSpPr>
          <p:cNvPr id="36867" name="Title 2">
            <a:extLst>
              <a:ext uri="{FF2B5EF4-FFF2-40B4-BE49-F238E27FC236}">
                <a16:creationId xmlns:a16="http://schemas.microsoft.com/office/drawing/2014/main" id="{ED77D69B-D8E3-4DF5-A3D8-9BD88E9C2DA8}"/>
              </a:ext>
            </a:extLst>
          </p:cNvPr>
          <p:cNvSpPr>
            <a:spLocks noGrp="1"/>
          </p:cNvSpPr>
          <p:nvPr>
            <p:ph type="title"/>
          </p:nvPr>
        </p:nvSpPr>
        <p:spPr/>
        <p:txBody>
          <a:bodyPr/>
          <a:lstStyle/>
          <a:p>
            <a:pPr eaLnBrk="1" hangingPunct="1"/>
            <a:r>
              <a:rPr lang="en-US" altLang="en-PK"/>
              <a:t> </a:t>
            </a:r>
          </a:p>
        </p:txBody>
      </p:sp>
      <p:pic>
        <p:nvPicPr>
          <p:cNvPr id="36868" name="Picture 2" descr="E:\RMC\Neurotransmitters\20200625_142505.jpg">
            <a:extLst>
              <a:ext uri="{FF2B5EF4-FFF2-40B4-BE49-F238E27FC236}">
                <a16:creationId xmlns:a16="http://schemas.microsoft.com/office/drawing/2014/main" id="{5259A4DD-2813-4F2E-9369-61B730A45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47" r="43730"/>
          <a:stretch>
            <a:fillRect/>
          </a:stretch>
        </p:blipFill>
        <p:spPr bwMode="auto">
          <a:xfrm>
            <a:off x="3594100" y="384175"/>
            <a:ext cx="5040313"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48D7119-0912-430E-82E9-7288C3FCB63F}"/>
              </a:ext>
            </a:extLst>
          </p:cNvPr>
          <p:cNvSpPr/>
          <p:nvPr/>
        </p:nvSpPr>
        <p:spPr>
          <a:xfrm>
            <a:off x="138113" y="520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a:extLst>
              <a:ext uri="{FF2B5EF4-FFF2-40B4-BE49-F238E27FC236}">
                <a16:creationId xmlns:a16="http://schemas.microsoft.com/office/drawing/2014/main" id="{9F9A2FAF-D078-46E9-9918-3F468F3B8B68}"/>
              </a:ext>
            </a:extLst>
          </p:cNvPr>
          <p:cNvSpPr>
            <a:spLocks noGrp="1" noChangeArrowheads="1"/>
          </p:cNvSpPr>
          <p:nvPr>
            <p:ph idx="1"/>
          </p:nvPr>
        </p:nvSpPr>
        <p:spPr>
          <a:xfrm>
            <a:off x="544513" y="784225"/>
            <a:ext cx="7988300" cy="4516438"/>
          </a:xfrm>
        </p:spPr>
        <p:txBody>
          <a:bodyPr rtlCol="0">
            <a:normAutofit/>
          </a:bodyPr>
          <a:lstStyle/>
          <a:p>
            <a:pPr marL="0" indent="0" algn="ctr" eaLnBrk="1" fontAlgn="auto" hangingPunct="1">
              <a:spcAft>
                <a:spcPts val="0"/>
              </a:spcAft>
              <a:buFont typeface="Arial" panose="020B0604020202020204" pitchFamily="34" charset="0"/>
              <a:buNone/>
              <a:defRPr/>
            </a:pPr>
            <a:r>
              <a:rPr lang="en-US" altLang="en-US" sz="3200" b="1" dirty="0">
                <a:latin typeface="Times New Roman" pitchFamily="18" charset="0"/>
              </a:rPr>
              <a:t>Glutamate</a:t>
            </a:r>
            <a:r>
              <a:rPr lang="en-US" altLang="en-US" b="1" dirty="0">
                <a:solidFill>
                  <a:srgbClr val="FF0000"/>
                </a:solidFill>
                <a:latin typeface="Times New Roman" pitchFamily="18" charset="0"/>
              </a:rPr>
              <a:t> </a:t>
            </a:r>
          </a:p>
          <a:p>
            <a:pPr marL="0" indent="0" eaLnBrk="1" fontAlgn="auto" hangingPunct="1">
              <a:spcAft>
                <a:spcPts val="0"/>
              </a:spcAft>
              <a:buFont typeface="Arial" panose="020B0604020202020204" pitchFamily="34" charset="0"/>
              <a:buNone/>
              <a:defRPr/>
            </a:pPr>
            <a:r>
              <a:rPr lang="en-US" altLang="en-US" b="1" dirty="0">
                <a:solidFill>
                  <a:srgbClr val="FF0000"/>
                </a:solidFill>
                <a:latin typeface="Times New Roman" pitchFamily="18" charset="0"/>
              </a:rPr>
              <a:t>Synthesis: </a:t>
            </a:r>
          </a:p>
          <a:p>
            <a:pPr lvl="2" algn="just" eaLnBrk="1" fontAlgn="auto" hangingPunct="1">
              <a:spcAft>
                <a:spcPts val="0"/>
              </a:spcAft>
              <a:buFont typeface="Wingdings" pitchFamily="2" charset="2"/>
              <a:buChar char="Ø"/>
              <a:defRPr/>
            </a:pPr>
            <a:r>
              <a:rPr lang="en-US" altLang="en-US" sz="3200" dirty="0">
                <a:latin typeface="Times New Roman" pitchFamily="18" charset="0"/>
              </a:rPr>
              <a:t>from glutamine by glutaminase enzyme</a:t>
            </a:r>
          </a:p>
          <a:p>
            <a:pPr marL="914400" lvl="2" indent="0" algn="just" eaLnBrk="1" fontAlgn="auto" hangingPunct="1">
              <a:spcAft>
                <a:spcPts val="0"/>
              </a:spcAft>
              <a:buFont typeface="Arial" panose="020B0604020202020204" pitchFamily="34" charset="0"/>
              <a:buNone/>
              <a:defRPr/>
            </a:pPr>
            <a:endParaRPr lang="en-US" altLang="en-US" sz="3200" dirty="0">
              <a:latin typeface="Times New Roman" pitchFamily="18" charset="0"/>
            </a:endParaRPr>
          </a:p>
          <a:p>
            <a:pPr marL="914400" lvl="2" indent="0" algn="just" eaLnBrk="1" fontAlgn="auto" hangingPunct="1">
              <a:spcAft>
                <a:spcPts val="0"/>
              </a:spcAft>
              <a:buFont typeface="Arial" panose="020B0604020202020204" pitchFamily="34" charset="0"/>
              <a:buNone/>
              <a:defRPr/>
            </a:pPr>
            <a:r>
              <a:rPr lang="en-US" altLang="en-US" sz="3200" dirty="0">
                <a:latin typeface="Times New Roman" pitchFamily="18" charset="0"/>
              </a:rPr>
              <a:t>NOTE: precursor of GABA by glutamate decarboxylase enzyme  </a:t>
            </a:r>
            <a:endParaRPr lang="en-US" altLang="en-US" dirty="0">
              <a:latin typeface="Times New Roman" pitchFamily="18" charset="0"/>
            </a:endParaRPr>
          </a:p>
        </p:txBody>
      </p:sp>
      <p:sp>
        <p:nvSpPr>
          <p:cNvPr id="38915" name="Title 2">
            <a:extLst>
              <a:ext uri="{FF2B5EF4-FFF2-40B4-BE49-F238E27FC236}">
                <a16:creationId xmlns:a16="http://schemas.microsoft.com/office/drawing/2014/main" id="{BECEE4D7-D74F-4EA1-8CF9-15B772D3554C}"/>
              </a:ext>
            </a:extLst>
          </p:cNvPr>
          <p:cNvSpPr>
            <a:spLocks noGrp="1"/>
          </p:cNvSpPr>
          <p:nvPr>
            <p:ph type="title"/>
          </p:nvPr>
        </p:nvSpPr>
        <p:spPr>
          <a:xfrm>
            <a:off x="5791200" y="365126"/>
            <a:ext cx="2724150" cy="1325563"/>
          </a:xfrm>
        </p:spPr>
        <p:txBody>
          <a:bodyPr/>
          <a:lstStyle/>
          <a:p>
            <a:pPr eaLnBrk="1" hangingPunct="1"/>
            <a:r>
              <a:rPr lang="en-US" altLang="en-PK" dirty="0"/>
              <a:t> </a:t>
            </a:r>
          </a:p>
        </p:txBody>
      </p:sp>
      <p:sp>
        <p:nvSpPr>
          <p:cNvPr id="2" name="Rectangle 1">
            <a:extLst>
              <a:ext uri="{FF2B5EF4-FFF2-40B4-BE49-F238E27FC236}">
                <a16:creationId xmlns:a16="http://schemas.microsoft.com/office/drawing/2014/main" id="{6BFBD10D-99BA-44E4-B907-9448AC3A1FA5}"/>
              </a:ext>
            </a:extLst>
          </p:cNvPr>
          <p:cNvSpPr/>
          <p:nvPr/>
        </p:nvSpPr>
        <p:spPr>
          <a:xfrm>
            <a:off x="220801" y="6222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DE6BCA1-CEEB-4F0D-9CAF-5EFA784C580A}"/>
              </a:ext>
            </a:extLst>
          </p:cNvPr>
          <p:cNvSpPr>
            <a:spLocks noGrp="1" noChangeArrowheads="1"/>
          </p:cNvSpPr>
          <p:nvPr>
            <p:ph idx="1"/>
          </p:nvPr>
        </p:nvSpPr>
        <p:spPr>
          <a:xfrm>
            <a:off x="550863" y="549275"/>
            <a:ext cx="7986712" cy="4516438"/>
          </a:xfrm>
        </p:spPr>
        <p:txBody>
          <a:bodyPr/>
          <a:lstStyle/>
          <a:p>
            <a:pPr marL="0" indent="0" eaLnBrk="1" hangingPunct="1">
              <a:buFont typeface="Arial" panose="020B0604020202020204" pitchFamily="34" charset="0"/>
              <a:buNone/>
            </a:pPr>
            <a:r>
              <a:rPr lang="en-US" altLang="en-US" b="1">
                <a:solidFill>
                  <a:srgbClr val="FF0000"/>
                </a:solidFill>
                <a:latin typeface="Times New Roman" panose="02020603050405020304" pitchFamily="18" charset="0"/>
              </a:rPr>
              <a:t>Binding to receptor: </a:t>
            </a:r>
          </a:p>
          <a:p>
            <a:pPr lvl="2" algn="just" eaLnBrk="1" hangingPunct="1">
              <a:buFont typeface="Wingdings" panose="05000000000000000000" pitchFamily="2" charset="2"/>
              <a:buChar char="Ø"/>
            </a:pPr>
            <a:r>
              <a:rPr lang="en-US" altLang="en-US" sz="3200">
                <a:latin typeface="Times New Roman" panose="02020603050405020304" pitchFamily="18" charset="0"/>
              </a:rPr>
              <a:t>metabotropic &amp; ionotropic receptors (NMDA, APMA &amp; kainate)</a:t>
            </a:r>
            <a:endParaRPr lang="en-US" altLang="en-US">
              <a:latin typeface="Times New Roman" panose="02020603050405020304" pitchFamily="18" charset="0"/>
            </a:endParaRPr>
          </a:p>
        </p:txBody>
      </p:sp>
      <p:sp>
        <p:nvSpPr>
          <p:cNvPr id="39939" name="Title 2">
            <a:extLst>
              <a:ext uri="{FF2B5EF4-FFF2-40B4-BE49-F238E27FC236}">
                <a16:creationId xmlns:a16="http://schemas.microsoft.com/office/drawing/2014/main" id="{F65EA279-0B8A-4D84-9898-1506D28FAC80}"/>
              </a:ext>
            </a:extLst>
          </p:cNvPr>
          <p:cNvSpPr>
            <a:spLocks noGrp="1"/>
          </p:cNvSpPr>
          <p:nvPr>
            <p:ph type="title"/>
          </p:nvPr>
        </p:nvSpPr>
        <p:spPr>
          <a:xfrm>
            <a:off x="430213" y="-571500"/>
            <a:ext cx="8229600" cy="1143000"/>
          </a:xfrm>
        </p:spPr>
        <p:txBody>
          <a:bodyPr/>
          <a:lstStyle/>
          <a:p>
            <a:pPr eaLnBrk="1" hangingPunct="1"/>
            <a:r>
              <a:rPr lang="en-US" altLang="en-PK"/>
              <a:t> </a:t>
            </a:r>
          </a:p>
        </p:txBody>
      </p:sp>
      <p:pic>
        <p:nvPicPr>
          <p:cNvPr id="39940" name="Picture 2" descr="E:\RMC\Neurotransmitters\20200625_142531.jpg">
            <a:extLst>
              <a:ext uri="{FF2B5EF4-FFF2-40B4-BE49-F238E27FC236}">
                <a16:creationId xmlns:a16="http://schemas.microsoft.com/office/drawing/2014/main" id="{35841D1C-1F86-4644-B355-633BA989D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565400"/>
            <a:ext cx="6858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B45BDC7-358D-47EF-A50F-A0F84E95C6BB}"/>
              </a:ext>
            </a:extLst>
          </p:cNvPr>
          <p:cNvSpPr/>
          <p:nvPr/>
        </p:nvSpPr>
        <p:spPr>
          <a:xfrm>
            <a:off x="0" y="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7FFF8DD3-98B2-409A-8AC5-D6A680A1F238}"/>
              </a:ext>
            </a:extLst>
          </p:cNvPr>
          <p:cNvSpPr>
            <a:spLocks noGrp="1"/>
          </p:cNvSpPr>
          <p:nvPr>
            <p:ph idx="1"/>
          </p:nvPr>
        </p:nvSpPr>
        <p:spPr>
          <a:xfrm>
            <a:off x="304800" y="838200"/>
            <a:ext cx="4800600" cy="4525963"/>
          </a:xfrm>
        </p:spPr>
        <p:txBody>
          <a:bodyPr/>
          <a:lstStyle/>
          <a:p>
            <a:pPr marL="0" indent="0" algn="ctr" eaLnBrk="1" hangingPunct="1">
              <a:buNone/>
            </a:pPr>
            <a:r>
              <a:rPr lang="en-US" altLang="en-PK" sz="2800" b="1" dirty="0">
                <a:latin typeface="Times New Roman" panose="02020603050405020304" pitchFamily="18" charset="0"/>
              </a:rPr>
              <a:t>Histamine</a:t>
            </a:r>
            <a:r>
              <a:rPr lang="en-US" altLang="en-PK" sz="2800" b="1" dirty="0">
                <a:solidFill>
                  <a:srgbClr val="FF0000"/>
                </a:solidFill>
                <a:latin typeface="Times New Roman" panose="02020603050405020304" pitchFamily="18" charset="0"/>
              </a:rPr>
              <a:t> </a:t>
            </a:r>
          </a:p>
          <a:p>
            <a:pPr algn="just" eaLnBrk="1" hangingPunct="1"/>
            <a:r>
              <a:rPr lang="en-US" altLang="en-PK" sz="2800" b="1" dirty="0">
                <a:solidFill>
                  <a:srgbClr val="FF0000"/>
                </a:solidFill>
                <a:latin typeface="Times New Roman" panose="02020603050405020304" pitchFamily="18" charset="0"/>
              </a:rPr>
              <a:t>Histidine, </a:t>
            </a:r>
            <a:r>
              <a:rPr lang="en-US" altLang="en-PK" sz="2400" dirty="0">
                <a:latin typeface="Times New Roman" panose="02020603050405020304" pitchFamily="18" charset="0"/>
              </a:rPr>
              <a:t>on decarboxylation, gives the corresponding amine </a:t>
            </a:r>
            <a:r>
              <a:rPr lang="en-US" altLang="en-PK" sz="2400" dirty="0">
                <a:latin typeface="Times New Roman" panose="02020603050405020304" pitchFamily="18" charset="0"/>
                <a:sym typeface="Wingdings" panose="05000000000000000000" pitchFamily="2" charset="2"/>
              </a:rPr>
              <a:t> </a:t>
            </a:r>
            <a:r>
              <a:rPr lang="en-US" altLang="en-PK" sz="2400" dirty="0">
                <a:latin typeface="Times New Roman" panose="02020603050405020304" pitchFamily="18" charset="0"/>
              </a:rPr>
              <a:t>HISTAMINE</a:t>
            </a:r>
          </a:p>
          <a:p>
            <a:pPr algn="just" eaLnBrk="1" hangingPunct="1">
              <a:buFont typeface="Arial" panose="020B0604020202020204" pitchFamily="34" charset="0"/>
              <a:buNone/>
            </a:pPr>
            <a:endParaRPr lang="en-US" altLang="en-PK" sz="2600" dirty="0">
              <a:latin typeface="Andalus" pitchFamily="18" charset="-78"/>
              <a:ea typeface="Batang" panose="020B0503020000020004" pitchFamily="18" charset="-127"/>
              <a:cs typeface="Andalus" pitchFamily="18" charset="-78"/>
            </a:endParaRPr>
          </a:p>
        </p:txBody>
      </p:sp>
      <p:sp>
        <p:nvSpPr>
          <p:cNvPr id="41987" name="Title 1">
            <a:extLst>
              <a:ext uri="{FF2B5EF4-FFF2-40B4-BE49-F238E27FC236}">
                <a16:creationId xmlns:a16="http://schemas.microsoft.com/office/drawing/2014/main" id="{103FD1C2-9CFC-413D-A7D8-9D6F3862EC08}"/>
              </a:ext>
            </a:extLst>
          </p:cNvPr>
          <p:cNvSpPr>
            <a:spLocks noGrp="1"/>
          </p:cNvSpPr>
          <p:nvPr>
            <p:ph type="title"/>
          </p:nvPr>
        </p:nvSpPr>
        <p:spPr>
          <a:xfrm>
            <a:off x="319088" y="-266700"/>
            <a:ext cx="5715000" cy="1143000"/>
          </a:xfrm>
        </p:spPr>
        <p:txBody>
          <a:bodyPr/>
          <a:lstStyle/>
          <a:p>
            <a:pPr eaLnBrk="1" hangingPunct="1"/>
            <a:r>
              <a:rPr lang="en-US" altLang="en-PK" dirty="0"/>
              <a:t> </a:t>
            </a:r>
          </a:p>
        </p:txBody>
      </p:sp>
      <p:pic>
        <p:nvPicPr>
          <p:cNvPr id="41988" name="Picture 4">
            <a:extLst>
              <a:ext uri="{FF2B5EF4-FFF2-40B4-BE49-F238E27FC236}">
                <a16:creationId xmlns:a16="http://schemas.microsoft.com/office/drawing/2014/main" id="{47BCF3FF-B7BC-4268-AF86-278BA6382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35115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192FB831-0DC1-483F-9712-A4C1268C1CC8}"/>
              </a:ext>
            </a:extLst>
          </p:cNvPr>
          <p:cNvSpPr/>
          <p:nvPr/>
        </p:nvSpPr>
        <p:spPr>
          <a:xfrm>
            <a:off x="133350" y="18525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16" name="Picture 2">
            <a:extLst>
              <a:ext uri="{FF2B5EF4-FFF2-40B4-BE49-F238E27FC236}">
                <a16:creationId xmlns:a16="http://schemas.microsoft.com/office/drawing/2014/main" id="{EA47542C-35FD-41E9-B666-53326253F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429000"/>
            <a:ext cx="85280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BCBD86FD-C076-492A-9FF2-2769A9EAFEC7}"/>
              </a:ext>
            </a:extLst>
          </p:cNvPr>
          <p:cNvSpPr>
            <a:spLocks noGrp="1"/>
          </p:cNvSpPr>
          <p:nvPr>
            <p:ph idx="1"/>
          </p:nvPr>
        </p:nvSpPr>
        <p:spPr>
          <a:xfrm>
            <a:off x="468313" y="188913"/>
            <a:ext cx="8153400" cy="6096000"/>
          </a:xfrm>
        </p:spPr>
        <p:txBody>
          <a:bodyPr/>
          <a:lstStyle/>
          <a:p>
            <a:pPr eaLnBrk="1" hangingPunct="1"/>
            <a:endParaRPr lang="en-US" altLang="en-PK" dirty="0"/>
          </a:p>
          <a:p>
            <a:pPr marL="0" indent="0" algn="ctr" eaLnBrk="1" hangingPunct="1">
              <a:buNone/>
            </a:pPr>
            <a:r>
              <a:rPr lang="en-US" altLang="en-PK" sz="3200" b="1" dirty="0">
                <a:latin typeface="Times New Roman" panose="02020603050405020304" pitchFamily="18" charset="0"/>
              </a:rPr>
              <a:t>Nitric Oxide </a:t>
            </a:r>
          </a:p>
          <a:p>
            <a:pPr algn="just" eaLnBrk="1" hangingPunct="1"/>
            <a:r>
              <a:rPr lang="en-US" altLang="en-PK" dirty="0">
                <a:latin typeface="Times New Roman" panose="02020603050405020304" pitchFamily="18" charset="0"/>
              </a:rPr>
              <a:t>Arginine is the substrate for the production of Nitric oxide (NO) by nitric oxide synthase</a:t>
            </a:r>
          </a:p>
        </p:txBody>
      </p:sp>
      <p:pic>
        <p:nvPicPr>
          <p:cNvPr id="45059" name="Picture 4">
            <a:extLst>
              <a:ext uri="{FF2B5EF4-FFF2-40B4-BE49-F238E27FC236}">
                <a16:creationId xmlns:a16="http://schemas.microsoft.com/office/drawing/2014/main" id="{E2135A3F-C79B-4705-AB2E-E2582C057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992"/>
          <a:stretch>
            <a:fillRect/>
          </a:stretch>
        </p:blipFill>
        <p:spPr bwMode="auto">
          <a:xfrm>
            <a:off x="1503363" y="2133600"/>
            <a:ext cx="6361112"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76D220C-88AB-4068-AA15-300FAD0CC31F}"/>
              </a:ext>
            </a:extLst>
          </p:cNvPr>
          <p:cNvSpPr/>
          <p:nvPr/>
        </p:nvSpPr>
        <p:spPr>
          <a:xfrm>
            <a:off x="152400" y="9207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1238A903-DD62-4082-A506-69963EACD924}"/>
              </a:ext>
            </a:extLst>
          </p:cNvPr>
          <p:cNvSpPr>
            <a:spLocks noGrp="1"/>
          </p:cNvSpPr>
          <p:nvPr>
            <p:ph idx="1"/>
          </p:nvPr>
        </p:nvSpPr>
        <p:spPr>
          <a:xfrm>
            <a:off x="3429000" y="1143000"/>
            <a:ext cx="5486400" cy="6172200"/>
          </a:xfrm>
        </p:spPr>
        <p:txBody>
          <a:bodyPr/>
          <a:lstStyle/>
          <a:p>
            <a:pPr algn="just" eaLnBrk="1" hangingPunct="1"/>
            <a:r>
              <a:rPr lang="en-US" altLang="en-PK" sz="2400" dirty="0">
                <a:latin typeface="Times New Roman" panose="02020603050405020304" pitchFamily="18" charset="0"/>
              </a:rPr>
              <a:t>smooth muscle relaxation</a:t>
            </a:r>
          </a:p>
          <a:p>
            <a:pPr algn="just" eaLnBrk="1" hangingPunct="1"/>
            <a:r>
              <a:rPr lang="en-US" altLang="en-PK" sz="2400" dirty="0">
                <a:latin typeface="Times New Roman" panose="02020603050405020304" pitchFamily="18" charset="0"/>
              </a:rPr>
              <a:t>vasodilation </a:t>
            </a:r>
          </a:p>
          <a:p>
            <a:pPr algn="just" eaLnBrk="1" hangingPunct="1"/>
            <a:r>
              <a:rPr lang="en-US" altLang="en-PK" sz="2400" dirty="0">
                <a:latin typeface="Times New Roman" panose="02020603050405020304" pitchFamily="18" charset="0"/>
              </a:rPr>
              <a:t>regulation of blood flow and the blood pressure (inhibitors of NO synthesis raise blood pressure)</a:t>
            </a:r>
          </a:p>
          <a:p>
            <a:pPr algn="just" eaLnBrk="1" hangingPunct="1"/>
            <a:r>
              <a:rPr lang="en-US" altLang="en-PK" sz="2400" dirty="0">
                <a:latin typeface="Times New Roman" panose="02020603050405020304" pitchFamily="18" charset="0"/>
              </a:rPr>
              <a:t>inhibitor of platelet aggregation and adhesion</a:t>
            </a:r>
          </a:p>
          <a:p>
            <a:pPr algn="just" eaLnBrk="1" hangingPunct="1"/>
            <a:r>
              <a:rPr lang="en-US" altLang="en-PK" sz="2400" b="1" dirty="0">
                <a:solidFill>
                  <a:srgbClr val="FF0000"/>
                </a:solidFill>
                <a:latin typeface="Times New Roman" panose="02020603050405020304" pitchFamily="18" charset="0"/>
              </a:rPr>
              <a:t>neurotransmitter</a:t>
            </a:r>
          </a:p>
          <a:p>
            <a:pPr algn="just" eaLnBrk="1" hangingPunct="1"/>
            <a:r>
              <a:rPr lang="en-US" altLang="en-PK" sz="2400" dirty="0">
                <a:latin typeface="Times New Roman" panose="02020603050405020304" pitchFamily="18" charset="0"/>
              </a:rPr>
              <a:t>mediates the bactericidal actions of macrophages</a:t>
            </a:r>
          </a:p>
          <a:p>
            <a:pPr eaLnBrk="1" hangingPunct="1">
              <a:buFont typeface="Arial" panose="020B0604020202020204" pitchFamily="34" charset="0"/>
              <a:buNone/>
            </a:pPr>
            <a:endParaRPr lang="en-US" altLang="en-PK" sz="2000" dirty="0">
              <a:ea typeface="Batang" panose="020B0503020000020004" pitchFamily="18" charset="-127"/>
              <a:cs typeface="Andalus" pitchFamily="18" charset="-78"/>
            </a:endParaRPr>
          </a:p>
        </p:txBody>
      </p:sp>
      <p:sp>
        <p:nvSpPr>
          <p:cNvPr id="46083" name="Text Placeholder 4">
            <a:extLst>
              <a:ext uri="{FF2B5EF4-FFF2-40B4-BE49-F238E27FC236}">
                <a16:creationId xmlns:a16="http://schemas.microsoft.com/office/drawing/2014/main" id="{ABE3241C-6BBD-4EEE-8E8B-C6241F9C2647}"/>
              </a:ext>
            </a:extLst>
          </p:cNvPr>
          <p:cNvSpPr>
            <a:spLocks noGrp="1"/>
          </p:cNvSpPr>
          <p:nvPr>
            <p:ph type="body" sz="half" idx="2"/>
          </p:nvPr>
        </p:nvSpPr>
        <p:spPr>
          <a:xfrm>
            <a:off x="-60325" y="1304925"/>
            <a:ext cx="2743200" cy="4691063"/>
          </a:xfrm>
        </p:spPr>
        <p:txBody>
          <a:bodyPr/>
          <a:lstStyle/>
          <a:p>
            <a:pPr eaLnBrk="1" hangingPunct="1"/>
            <a:endParaRPr lang="en-US" altLang="en-PK" sz="3200" b="1"/>
          </a:p>
          <a:p>
            <a:pPr eaLnBrk="1" hangingPunct="1"/>
            <a:endParaRPr lang="en-US" altLang="en-PK" sz="2800" b="1"/>
          </a:p>
          <a:p>
            <a:pPr algn="ctr" eaLnBrk="1" hangingPunct="1"/>
            <a:r>
              <a:rPr lang="en-US" altLang="en-PK" sz="2800" b="1">
                <a:solidFill>
                  <a:srgbClr val="FF0000"/>
                </a:solidFill>
                <a:latin typeface="Times New Roman" panose="02020603050405020304" pitchFamily="18" charset="0"/>
              </a:rPr>
              <a:t>Functions of Nitric oxide</a:t>
            </a:r>
          </a:p>
        </p:txBody>
      </p:sp>
      <p:cxnSp>
        <p:nvCxnSpPr>
          <p:cNvPr id="3" name="Straight Connector 2">
            <a:extLst>
              <a:ext uri="{FF2B5EF4-FFF2-40B4-BE49-F238E27FC236}">
                <a16:creationId xmlns:a16="http://schemas.microsoft.com/office/drawing/2014/main" id="{C3FC23C9-3588-4D19-A0E7-36DA36C6D3E4}"/>
              </a:ext>
            </a:extLst>
          </p:cNvPr>
          <p:cNvCxnSpPr>
            <a:endCxn id="9" idx="1"/>
          </p:cNvCxnSpPr>
          <p:nvPr/>
        </p:nvCxnSpPr>
        <p:spPr>
          <a:xfrm>
            <a:off x="3048000" y="1295400"/>
            <a:ext cx="0" cy="3451225"/>
          </a:xfrm>
          <a:prstGeom prst="line">
            <a:avLst/>
          </a:prstGeom>
        </p:spPr>
        <p:style>
          <a:lnRef idx="1">
            <a:schemeClr val="accent1"/>
          </a:lnRef>
          <a:fillRef idx="0">
            <a:schemeClr val="accent1"/>
          </a:fillRef>
          <a:effectRef idx="0">
            <a:schemeClr val="accent1"/>
          </a:effectRef>
          <a:fontRef idx="minor">
            <a:schemeClr val="tx1"/>
          </a:fontRef>
        </p:style>
      </p:cxnSp>
      <p:sp>
        <p:nvSpPr>
          <p:cNvPr id="6" name="Right Arrow 5">
            <a:extLst>
              <a:ext uri="{FF2B5EF4-FFF2-40B4-BE49-F238E27FC236}">
                <a16:creationId xmlns:a16="http://schemas.microsoft.com/office/drawing/2014/main" id="{F56C79D5-08CB-482F-89ED-E0E7D81C7F11}"/>
              </a:ext>
            </a:extLst>
          </p:cNvPr>
          <p:cNvSpPr/>
          <p:nvPr/>
        </p:nvSpPr>
        <p:spPr>
          <a:xfrm>
            <a:off x="3048000" y="1295400"/>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a:extLst>
              <a:ext uri="{FF2B5EF4-FFF2-40B4-BE49-F238E27FC236}">
                <a16:creationId xmlns:a16="http://schemas.microsoft.com/office/drawing/2014/main" id="{B21983D6-1D6D-4B4B-9403-99B2E1F4360A}"/>
              </a:ext>
            </a:extLst>
          </p:cNvPr>
          <p:cNvSpPr/>
          <p:nvPr/>
        </p:nvSpPr>
        <p:spPr>
          <a:xfrm>
            <a:off x="3048000" y="4724400"/>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a:extLst>
              <a:ext uri="{FF2B5EF4-FFF2-40B4-BE49-F238E27FC236}">
                <a16:creationId xmlns:a16="http://schemas.microsoft.com/office/drawing/2014/main" id="{960B3AB7-9C0D-4D8E-BA6C-A7C34F5ABA3A}"/>
              </a:ext>
            </a:extLst>
          </p:cNvPr>
          <p:cNvSpPr/>
          <p:nvPr/>
        </p:nvSpPr>
        <p:spPr>
          <a:xfrm>
            <a:off x="3048000" y="3352800"/>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a:extLst>
              <a:ext uri="{FF2B5EF4-FFF2-40B4-BE49-F238E27FC236}">
                <a16:creationId xmlns:a16="http://schemas.microsoft.com/office/drawing/2014/main" id="{1D86AFB3-0A91-473E-860D-DC359DC985F6}"/>
              </a:ext>
            </a:extLst>
          </p:cNvPr>
          <p:cNvSpPr/>
          <p:nvPr/>
        </p:nvSpPr>
        <p:spPr>
          <a:xfrm>
            <a:off x="3063875" y="1774825"/>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a:extLst>
              <a:ext uri="{FF2B5EF4-FFF2-40B4-BE49-F238E27FC236}">
                <a16:creationId xmlns:a16="http://schemas.microsoft.com/office/drawing/2014/main" id="{BB1B787E-9F05-4309-997D-2BB638F9F270}"/>
              </a:ext>
            </a:extLst>
          </p:cNvPr>
          <p:cNvSpPr/>
          <p:nvPr/>
        </p:nvSpPr>
        <p:spPr>
          <a:xfrm>
            <a:off x="3063875" y="2239963"/>
            <a:ext cx="3048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ight Arrow 12">
            <a:extLst>
              <a:ext uri="{FF2B5EF4-FFF2-40B4-BE49-F238E27FC236}">
                <a16:creationId xmlns:a16="http://schemas.microsoft.com/office/drawing/2014/main" id="{CA95F57B-20F7-4377-BBE9-D2708CA11036}"/>
              </a:ext>
            </a:extLst>
          </p:cNvPr>
          <p:cNvSpPr/>
          <p:nvPr/>
        </p:nvSpPr>
        <p:spPr>
          <a:xfrm>
            <a:off x="3048000" y="4191000"/>
            <a:ext cx="304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D8C0CB6C-65C3-4CC5-96CD-B81073706969}"/>
              </a:ext>
            </a:extLst>
          </p:cNvPr>
          <p:cNvSpPr/>
          <p:nvPr/>
        </p:nvSpPr>
        <p:spPr>
          <a:xfrm>
            <a:off x="2667000" y="2855913"/>
            <a:ext cx="381000" cy="331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3E0BE5C1-68B6-4D85-8E3F-261DF367DB15}"/>
              </a:ext>
            </a:extLst>
          </p:cNvPr>
          <p:cNvSpPr/>
          <p:nvPr/>
        </p:nvSpPr>
        <p:spPr>
          <a:xfrm>
            <a:off x="2286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3600" b="1"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29</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8" name="Picture 7">
            <a:extLst>
              <a:ext uri="{FF2B5EF4-FFF2-40B4-BE49-F238E27FC236}">
                <a16:creationId xmlns:a16="http://schemas.microsoft.com/office/drawing/2014/main" id="{F535B900-4584-4107-A83C-7CDB8122C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1758156"/>
            <a:ext cx="7143750" cy="4048125"/>
          </a:xfrm>
          <a:prstGeom prst="rect">
            <a:avLst/>
          </a:prstGeom>
        </p:spPr>
      </p:pic>
    </p:spTree>
    <p:extLst>
      <p:ext uri="{BB962C8B-B14F-4D97-AF65-F5344CB8AC3E}">
        <p14:creationId xmlns:p14="http://schemas.microsoft.com/office/powerpoint/2010/main" val="93780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685800"/>
            <a:ext cx="2895600" cy="4732734"/>
          </a:xfrm>
        </p:spPr>
        <p:txBody>
          <a:bodyPr rtlCol="0">
            <a:noAutofit/>
          </a:bodyPr>
          <a:lstStyle/>
          <a:p>
            <a:pPr marL="151799" indent="0" algn="just" defTabSz="914353">
              <a:lnSpc>
                <a:spcPct val="150000"/>
              </a:lnSpc>
              <a:buNone/>
              <a:defRPr/>
            </a:pPr>
            <a:r>
              <a:rPr lang="en-US" sz="2800" b="1" dirty="0">
                <a:latin typeface="Andalus" pitchFamily="18" charset="-78"/>
                <a:cs typeface="Andalus" pitchFamily="18" charset="-78"/>
              </a:rPr>
              <a:t>Acetylcholine </a:t>
            </a:r>
            <a:endParaRPr lang="en-US" sz="2800" dirty="0">
              <a:latin typeface="Andalus" pitchFamily="18" charset="-78"/>
              <a:cs typeface="Andalus" pitchFamily="18" charset="-78"/>
            </a:endParaRPr>
          </a:p>
        </p:txBody>
      </p:sp>
      <p:sp>
        <p:nvSpPr>
          <p:cNvPr id="79875"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704086D5-7934-432D-A694-9C9945B2EFD5}"/>
              </a:ext>
            </a:extLst>
          </p:cNvPr>
          <p:cNvSpPr/>
          <p:nvPr/>
        </p:nvSpPr>
        <p:spPr>
          <a:xfrm>
            <a:off x="152400" y="21851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pic>
        <p:nvPicPr>
          <p:cNvPr id="8" name="Picture 7">
            <a:extLst>
              <a:ext uri="{FF2B5EF4-FFF2-40B4-BE49-F238E27FC236}">
                <a16:creationId xmlns:a16="http://schemas.microsoft.com/office/drawing/2014/main" id="{264756EC-DB89-40AA-83B6-28527C687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436" y="1219200"/>
            <a:ext cx="6593764" cy="5181600"/>
          </a:xfrm>
          <a:prstGeom prst="rect">
            <a:avLst/>
          </a:prstGeom>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685800"/>
            <a:ext cx="8465344" cy="4732734"/>
          </a:xfrm>
        </p:spPr>
        <p:txBody>
          <a:bodyPr rtlCol="0">
            <a:noAutofit/>
          </a:bodyPr>
          <a:lstStyle/>
          <a:p>
            <a:pPr marL="151799" indent="0" algn="just" defTabSz="914353">
              <a:lnSpc>
                <a:spcPct val="150000"/>
              </a:lnSpc>
              <a:buNone/>
              <a:defRPr/>
            </a:pPr>
            <a:r>
              <a:rPr lang="en-US" sz="2800" b="1" dirty="0">
                <a:latin typeface="Andalus" pitchFamily="18" charset="-78"/>
                <a:cs typeface="Andalus" pitchFamily="18" charset="-78"/>
              </a:rPr>
              <a:t>Dopamine </a:t>
            </a:r>
            <a:endParaRPr lang="en-US" sz="2800" dirty="0">
              <a:latin typeface="Andalus" pitchFamily="18" charset="-78"/>
              <a:cs typeface="Andalus" pitchFamily="18" charset="-78"/>
            </a:endParaRPr>
          </a:p>
        </p:txBody>
      </p:sp>
      <p:sp>
        <p:nvSpPr>
          <p:cNvPr id="79875"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704086D5-7934-432D-A694-9C9945B2EFD5}"/>
              </a:ext>
            </a:extLst>
          </p:cNvPr>
          <p:cNvSpPr/>
          <p:nvPr/>
        </p:nvSpPr>
        <p:spPr>
          <a:xfrm>
            <a:off x="152400" y="21851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pic>
        <p:nvPicPr>
          <p:cNvPr id="6" name="Picture 5">
            <a:extLst>
              <a:ext uri="{FF2B5EF4-FFF2-40B4-BE49-F238E27FC236}">
                <a16:creationId xmlns:a16="http://schemas.microsoft.com/office/drawing/2014/main" id="{7A068CE6-B300-4CDF-A6A3-D73A2B641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695325"/>
            <a:ext cx="4305085" cy="5715000"/>
          </a:xfrm>
          <a:prstGeom prst="rect">
            <a:avLst/>
          </a:prstGeom>
        </p:spPr>
      </p:pic>
    </p:spTree>
    <p:extLst>
      <p:ext uri="{BB962C8B-B14F-4D97-AF65-F5344CB8AC3E}">
        <p14:creationId xmlns:p14="http://schemas.microsoft.com/office/powerpoint/2010/main" val="55838719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33</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0000" lnSpcReduction="20000"/>
          </a:bodyPr>
          <a:lstStyle/>
          <a:p>
            <a:pPr marL="0" indent="0">
              <a:buNone/>
            </a:pPr>
            <a:r>
              <a:rPr lang="en-US" sz="5100" dirty="0"/>
              <a:t>Link: </a:t>
            </a:r>
            <a:r>
              <a:rPr lang="en-US" sz="5400" dirty="0">
                <a:hlinkClick r:id="rId2"/>
              </a:rPr>
              <a:t>https://translationalneurodegeneration.biomedcentral.com/articles/10.1186/s40035-023-00378-6</a:t>
            </a:r>
            <a:endParaRPr lang="en-US" sz="5400" dirty="0"/>
          </a:p>
          <a:p>
            <a:pPr marL="0" indent="0">
              <a:buNone/>
            </a:pPr>
            <a:endParaRPr lang="en-US" sz="5100" dirty="0"/>
          </a:p>
          <a:p>
            <a:pPr marL="0" indent="0">
              <a:buNone/>
            </a:pPr>
            <a:r>
              <a:rPr lang="en-US" sz="5100" dirty="0"/>
              <a:t>Journal Name : BMC</a:t>
            </a:r>
          </a:p>
          <a:p>
            <a:pPr marL="0" indent="0" algn="l">
              <a:buNone/>
            </a:pPr>
            <a:r>
              <a:rPr lang="en-US" sz="5100" dirty="0"/>
              <a:t> </a:t>
            </a:r>
          </a:p>
          <a:p>
            <a:pPr marL="0" indent="0">
              <a:buNone/>
            </a:pPr>
            <a:r>
              <a:rPr lang="en-US" sz="5000" dirty="0"/>
              <a:t>Title: Role of dopamine in the pathophysiology of Parkinson’s disease</a:t>
            </a:r>
          </a:p>
          <a:p>
            <a:pPr marL="0" indent="0">
              <a:buNone/>
            </a:pPr>
            <a:endParaRPr lang="en-US" sz="5100" dirty="0"/>
          </a:p>
          <a:p>
            <a:pPr marL="0" indent="0">
              <a:buNone/>
            </a:pPr>
            <a:endParaRPr lang="en-US" sz="5100" dirty="0"/>
          </a:p>
          <a:p>
            <a:pPr marL="0" indent="0">
              <a:buNone/>
            </a:pPr>
            <a:r>
              <a:rPr lang="en-US" sz="5100" dirty="0"/>
              <a:t>Author Name: Zhi Dong Zhou</a:t>
            </a: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00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A pathological feature of Parkinson’s disease (PD) is the progressive loss of dopaminergic neurons and decreased dopamine (DA) content in the substantia </a:t>
            </a:r>
            <a:r>
              <a:rPr lang="en-US" sz="3600" dirty="0" err="1"/>
              <a:t>nigra</a:t>
            </a:r>
            <a:r>
              <a:rPr lang="en-US" sz="3600" dirty="0"/>
              <a:t> pars compacta in PD brains. DA is the neurotransmitter of dopaminergic neurons. Accumulating evidence suggests that DA interacts with environmental and genetic factors to contribute to PD pathophysiology. Disturbances of DA synthesis, storage, transportation and metabolism have been shown to promote neurodegeneration of dopaminergic neurons in various PD models. DA is unstable and can undergo oxidation and metabolism to produce multiple reactive and toxic by-products, including reactive oxygen species, DA quinones, and 3,4-dihydroxyphenylacetaldehyde. Here we summarize and highlight recent discoveries on DA-linked pathophysiologic pathways, and discuss the potential protective and therapeutic strategies to mitigate the complications associated with DA.</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34</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6624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35</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777431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gn="just"/>
            <a:r>
              <a:rPr lang="en-US" sz="2400" dirty="0">
                <a:latin typeface="Andalus" pitchFamily="18" charset="-78"/>
                <a:cs typeface="Andalus" pitchFamily="18" charset="-78"/>
              </a:rPr>
              <a:t>Lippincott Illustrated Reviews Biochemistry, 8th Edition, Chapter 13, 21, page no. 380, 580-83 </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37</a:t>
            </a:fld>
            <a:endParaRPr lang="en-US"/>
          </a:p>
        </p:txBody>
      </p:sp>
    </p:spTree>
    <p:extLst>
      <p:ext uri="{BB962C8B-B14F-4D97-AF65-F5344CB8AC3E}">
        <p14:creationId xmlns:p14="http://schemas.microsoft.com/office/powerpoint/2010/main" val="867726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itchFamily="2" charset="2"/>
              <a:buChar char="Ø"/>
              <a:defRPr/>
            </a:pPr>
            <a:r>
              <a:rPr lang="en-US" sz="2400" dirty="0">
                <a:cs typeface="Andalus" pitchFamily="18" charset="-78"/>
              </a:rPr>
              <a:t>Discuss classification of neurotransmitters</a:t>
            </a:r>
          </a:p>
          <a:p>
            <a:pPr lvl="2">
              <a:lnSpc>
                <a:spcPct val="150000"/>
              </a:lnSpc>
              <a:buFont typeface="Wingdings" pitchFamily="2" charset="2"/>
              <a:buChar char="Ø"/>
              <a:defRPr/>
            </a:pPr>
            <a:r>
              <a:rPr lang="en-US" sz="2400" dirty="0">
                <a:cs typeface="Andalus" pitchFamily="18" charset="-78"/>
              </a:rPr>
              <a:t>Describe the steps of neurotransmission </a:t>
            </a:r>
          </a:p>
          <a:p>
            <a:pPr lvl="2">
              <a:lnSpc>
                <a:spcPct val="150000"/>
              </a:lnSpc>
              <a:buFont typeface="Wingdings" pitchFamily="2" charset="2"/>
              <a:buChar char="Ø"/>
              <a:defRPr/>
            </a:pPr>
            <a:r>
              <a:rPr lang="en-US" sz="2400" dirty="0">
                <a:cs typeface="Andalus" pitchFamily="18" charset="-78"/>
              </a:rPr>
              <a:t>Explain synthesis and role of important neurotransmitters </a:t>
            </a:r>
          </a:p>
          <a:p>
            <a:pPr lvl="2">
              <a:lnSpc>
                <a:spcPct val="150000"/>
              </a:lnSpc>
              <a:buFont typeface="Wingdings" pitchFamily="2" charset="2"/>
              <a:buChar char="Ø"/>
              <a:defRPr/>
            </a:pPr>
            <a:r>
              <a:rPr lang="en-US" sz="2400" dirty="0">
                <a:cs typeface="Andalus" pitchFamily="18" charset="-78"/>
              </a:rPr>
              <a:t>Vertically integrate related disorders </a:t>
            </a:r>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D1B91E6-461E-4E1C-B04F-A976AA9FC0F6}"/>
              </a:ext>
            </a:extLst>
          </p:cNvPr>
          <p:cNvSpPr>
            <a:spLocks noGrp="1" noChangeArrowheads="1"/>
          </p:cNvSpPr>
          <p:nvPr>
            <p:ph type="title"/>
          </p:nvPr>
        </p:nvSpPr>
        <p:spPr>
          <a:xfrm>
            <a:off x="628650" y="327026"/>
            <a:ext cx="7886700" cy="1325563"/>
          </a:xfrm>
        </p:spPr>
        <p:txBody>
          <a:bodyPr/>
          <a:lstStyle/>
          <a:p>
            <a:pPr eaLnBrk="1" hangingPunct="1"/>
            <a:r>
              <a:rPr lang="en-US" altLang="en-US" b="1">
                <a:latin typeface="Times New Roman" panose="02020603050405020304" pitchFamily="18" charset="0"/>
              </a:rPr>
              <a:t>Definition</a:t>
            </a:r>
          </a:p>
        </p:txBody>
      </p:sp>
      <p:sp>
        <p:nvSpPr>
          <p:cNvPr id="3075" name="Rectangle 3">
            <a:extLst>
              <a:ext uri="{FF2B5EF4-FFF2-40B4-BE49-F238E27FC236}">
                <a16:creationId xmlns:a16="http://schemas.microsoft.com/office/drawing/2014/main" id="{BE558133-7DF8-490F-BB9D-ABBCE62990BE}"/>
              </a:ext>
            </a:extLst>
          </p:cNvPr>
          <p:cNvSpPr>
            <a:spLocks noGrp="1" noChangeArrowheads="1"/>
          </p:cNvSpPr>
          <p:nvPr>
            <p:ph idx="1"/>
          </p:nvPr>
        </p:nvSpPr>
        <p:spPr/>
        <p:txBody>
          <a:bodyPr>
            <a:normAutofit/>
          </a:bodyPr>
          <a:lstStyle/>
          <a:p>
            <a:pPr algn="ctr" eaLnBrk="1" hangingPunct="1">
              <a:buFontTx/>
              <a:buNone/>
            </a:pPr>
            <a:r>
              <a:rPr lang="en-US" altLang="en-US" sz="2400" dirty="0">
                <a:latin typeface="Times New Roman" panose="02020603050405020304" pitchFamily="18" charset="0"/>
              </a:rPr>
              <a:t>A chemical substance released by one neuron that affects another neuron or an effector organ (</a:t>
            </a:r>
            <a:r>
              <a:rPr lang="en-US" altLang="en-US" sz="2400" i="1" dirty="0">
                <a:latin typeface="Times New Roman" panose="02020603050405020304" pitchFamily="18" charset="0"/>
              </a:rPr>
              <a:t>e.g.</a:t>
            </a:r>
            <a:r>
              <a:rPr lang="en-US" altLang="en-US" sz="2400" dirty="0">
                <a:latin typeface="Times New Roman" panose="02020603050405020304" pitchFamily="18" charset="0"/>
              </a:rPr>
              <a:t>, muscle, gland, blood vessel)</a:t>
            </a:r>
          </a:p>
          <a:p>
            <a:pPr algn="ctr" eaLnBrk="1" hangingPunct="1">
              <a:buFontTx/>
              <a:buNone/>
            </a:pPr>
            <a:r>
              <a:rPr lang="en-US" altLang="en-US" sz="2400" b="1" dirty="0">
                <a:solidFill>
                  <a:srgbClr val="FF0000"/>
                </a:solidFill>
                <a:latin typeface="Times New Roman" panose="02020603050405020304" pitchFamily="18" charset="0"/>
              </a:rPr>
              <a:t>OR</a:t>
            </a:r>
          </a:p>
          <a:p>
            <a:pPr algn="ctr" eaLnBrk="1" hangingPunct="1">
              <a:buFontTx/>
              <a:buNone/>
            </a:pPr>
            <a:r>
              <a:rPr lang="en-US" altLang="en-US" sz="2400" dirty="0">
                <a:latin typeface="Times New Roman" panose="02020603050405020304" pitchFamily="18" charset="0"/>
              </a:rPr>
              <a:t>Chemical messenger that transmits signals from a neuron to a target cell across a synapse</a:t>
            </a:r>
          </a:p>
        </p:txBody>
      </p:sp>
      <p:sp>
        <p:nvSpPr>
          <p:cNvPr id="2" name="Rectangle 1">
            <a:extLst>
              <a:ext uri="{FF2B5EF4-FFF2-40B4-BE49-F238E27FC236}">
                <a16:creationId xmlns:a16="http://schemas.microsoft.com/office/drawing/2014/main" id="{3614EB85-2CEA-4CA4-BB38-80EEE2883804}"/>
              </a:ext>
            </a:extLst>
          </p:cNvPr>
          <p:cNvSpPr/>
          <p:nvPr/>
        </p:nvSpPr>
        <p:spPr>
          <a:xfrm>
            <a:off x="152400" y="1562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eurotransmitter_processes.jpg">
            <a:hlinkClick r:id="rId2" action="ppaction://hlinkfile"/>
            <a:extLst>
              <a:ext uri="{FF2B5EF4-FFF2-40B4-BE49-F238E27FC236}">
                <a16:creationId xmlns:a16="http://schemas.microsoft.com/office/drawing/2014/main" id="{C5CD6423-C6B7-4F30-AFF4-FA49D8915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67" t="7622" r="6364" b="202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ECEABC0-FD99-4067-9D36-63D233D60803}"/>
              </a:ext>
            </a:extLst>
          </p:cNvPr>
          <p:cNvSpPr/>
          <p:nvPr/>
        </p:nvSpPr>
        <p:spPr>
          <a:xfrm>
            <a:off x="152400" y="762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8F8C467-47A9-4551-9D7E-CE7987E544E2}"/>
              </a:ext>
            </a:extLst>
          </p:cNvPr>
          <p:cNvSpPr>
            <a:spLocks noGrp="1"/>
          </p:cNvSpPr>
          <p:nvPr>
            <p:ph type="title"/>
          </p:nvPr>
        </p:nvSpPr>
        <p:spPr/>
        <p:txBody>
          <a:bodyPr>
            <a:normAutofit/>
          </a:bodyPr>
          <a:lstStyle/>
          <a:p>
            <a:pPr algn="ctr" eaLnBrk="1" hangingPunct="1"/>
            <a:r>
              <a:rPr lang="en-US" altLang="en-PK" sz="3200" b="1" dirty="0">
                <a:latin typeface="Times New Roman" panose="02020603050405020304" pitchFamily="18" charset="0"/>
              </a:rPr>
              <a:t>Classification based on chemical composition </a:t>
            </a:r>
          </a:p>
        </p:txBody>
      </p:sp>
      <p:sp>
        <p:nvSpPr>
          <p:cNvPr id="8195" name="Content Placeholder 2">
            <a:extLst>
              <a:ext uri="{FF2B5EF4-FFF2-40B4-BE49-F238E27FC236}">
                <a16:creationId xmlns:a16="http://schemas.microsoft.com/office/drawing/2014/main" id="{F5A75E52-34FA-42A9-B151-EE4A09DAB215}"/>
              </a:ext>
            </a:extLst>
          </p:cNvPr>
          <p:cNvSpPr>
            <a:spLocks noGrp="1"/>
          </p:cNvSpPr>
          <p:nvPr>
            <p:ph idx="1"/>
          </p:nvPr>
        </p:nvSpPr>
        <p:spPr/>
        <p:txBody>
          <a:bodyPr/>
          <a:lstStyle/>
          <a:p>
            <a:pPr marL="0" indent="0" eaLnBrk="1" hangingPunct="1">
              <a:buFont typeface="Wingdings" panose="05000000000000000000" pitchFamily="2" charset="2"/>
              <a:buNone/>
            </a:pPr>
            <a:r>
              <a:rPr lang="en-US" altLang="en-PK"/>
              <a:t> </a:t>
            </a:r>
          </a:p>
        </p:txBody>
      </p:sp>
      <p:graphicFrame>
        <p:nvGraphicFramePr>
          <p:cNvPr id="4" name="Table 3">
            <a:extLst>
              <a:ext uri="{FF2B5EF4-FFF2-40B4-BE49-F238E27FC236}">
                <a16:creationId xmlns:a16="http://schemas.microsoft.com/office/drawing/2014/main" id="{084A34D7-86DE-476A-95AA-202A38D9A6D6}"/>
              </a:ext>
            </a:extLst>
          </p:cNvPr>
          <p:cNvGraphicFramePr>
            <a:graphicFrameLocks noGrp="1"/>
          </p:cNvGraphicFramePr>
          <p:nvPr/>
        </p:nvGraphicFramePr>
        <p:xfrm>
          <a:off x="468313" y="1557338"/>
          <a:ext cx="8064500" cy="4895849"/>
        </p:xfrm>
        <a:graphic>
          <a:graphicData uri="http://schemas.openxmlformats.org/drawingml/2006/table">
            <a:tbl>
              <a:tblPr firstRow="1" bandRow="1">
                <a:tableStyleId>{5C22544A-7EE6-4342-B048-85BDC9FD1C3A}</a:tableStyleId>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732180">
                <a:tc>
                  <a:txBody>
                    <a:bodyPr/>
                    <a:lstStyle/>
                    <a:p>
                      <a:pPr algn="ctr"/>
                      <a:r>
                        <a:rPr lang="en-US" sz="2800" u="sng" dirty="0">
                          <a:solidFill>
                            <a:srgbClr val="FF0000"/>
                          </a:solidFill>
                          <a:latin typeface="Times New Roman" pitchFamily="18" charset="0"/>
                          <a:ea typeface="+mn-ea"/>
                          <a:cs typeface="+mn-cs"/>
                        </a:rPr>
                        <a:t>Group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u="sng" dirty="0">
                          <a:solidFill>
                            <a:srgbClr val="FF0000"/>
                          </a:solidFill>
                          <a:latin typeface="Times New Roman" pitchFamily="18" charset="0"/>
                          <a:ea typeface="+mn-ea"/>
                          <a:cs typeface="+mn-cs"/>
                        </a:rPr>
                        <a:t>Example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3705">
                <a:tc>
                  <a:txBody>
                    <a:bodyPr/>
                    <a:lstStyle/>
                    <a:p>
                      <a:pPr algn="ctr"/>
                      <a:r>
                        <a:rPr lang="en-US" sz="2400" dirty="0">
                          <a:solidFill>
                            <a:schemeClr val="tx1"/>
                          </a:solidFill>
                          <a:latin typeface="Times New Roman" pitchFamily="18" charset="0"/>
                          <a:ea typeface="+mn-ea"/>
                          <a:cs typeface="+mn-cs"/>
                        </a:rPr>
                        <a:t>Amines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Catecholamines</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58419">
                <a:tc>
                  <a:txBody>
                    <a:bodyPr/>
                    <a:lstStyle/>
                    <a:p>
                      <a:pPr algn="ctr"/>
                      <a:r>
                        <a:rPr lang="en-US" sz="2400" dirty="0">
                          <a:solidFill>
                            <a:schemeClr val="tx1"/>
                          </a:solidFill>
                          <a:latin typeface="Times New Roman" pitchFamily="18" charset="0"/>
                          <a:ea typeface="+mn-ea"/>
                          <a:cs typeface="+mn-cs"/>
                        </a:rPr>
                        <a:t>Amino acids</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Glutamate, aspartate, glycine</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23705">
                <a:tc>
                  <a:txBody>
                    <a:bodyPr/>
                    <a:lstStyle/>
                    <a:p>
                      <a:pPr algn="ctr"/>
                      <a:r>
                        <a:rPr lang="en-US" sz="2400" dirty="0">
                          <a:solidFill>
                            <a:schemeClr val="tx1"/>
                          </a:solidFill>
                          <a:latin typeface="Times New Roman" pitchFamily="18" charset="0"/>
                          <a:ea typeface="+mn-ea"/>
                          <a:cs typeface="+mn-cs"/>
                        </a:rPr>
                        <a:t>Amino acid</a:t>
                      </a:r>
                      <a:r>
                        <a:rPr lang="en-US" sz="2400" baseline="0" dirty="0">
                          <a:solidFill>
                            <a:schemeClr val="tx1"/>
                          </a:solidFill>
                          <a:latin typeface="Times New Roman" pitchFamily="18" charset="0"/>
                          <a:ea typeface="+mn-ea"/>
                          <a:cs typeface="+mn-cs"/>
                        </a:rPr>
                        <a:t> derivatives </a:t>
                      </a:r>
                      <a:endParaRPr lang="en-US" sz="2400" dirty="0">
                        <a:solidFill>
                          <a:schemeClr val="tx1"/>
                        </a:solidFill>
                        <a:latin typeface="Times New Roman" pitchFamily="18" charset="0"/>
                        <a:ea typeface="+mn-ea"/>
                        <a:cs typeface="+mn-cs"/>
                      </a:endParaRP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GABA, histamine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74585">
                <a:tc>
                  <a:txBody>
                    <a:bodyPr/>
                    <a:lstStyle/>
                    <a:p>
                      <a:pPr algn="ctr"/>
                      <a:r>
                        <a:rPr lang="en-US" sz="2400" dirty="0">
                          <a:solidFill>
                            <a:schemeClr val="tx1"/>
                          </a:solidFill>
                          <a:latin typeface="Times New Roman" pitchFamily="18" charset="0"/>
                          <a:ea typeface="+mn-ea"/>
                          <a:cs typeface="+mn-cs"/>
                        </a:rPr>
                        <a:t>Peptides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Endorphins, enkephalins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83255">
                <a:tc>
                  <a:txBody>
                    <a:bodyPr/>
                    <a:lstStyle/>
                    <a:p>
                      <a:pPr algn="ctr"/>
                      <a:r>
                        <a:rPr lang="en-US" sz="2400" dirty="0">
                          <a:solidFill>
                            <a:schemeClr val="tx1"/>
                          </a:solidFill>
                          <a:latin typeface="Times New Roman" pitchFamily="18" charset="0"/>
                          <a:ea typeface="+mn-ea"/>
                          <a:cs typeface="+mn-cs"/>
                        </a:rPr>
                        <a:t>Others</a:t>
                      </a:r>
                      <a:r>
                        <a:rPr lang="en-US" sz="2400" baseline="0" dirty="0">
                          <a:solidFill>
                            <a:schemeClr val="tx1"/>
                          </a:solidFill>
                          <a:latin typeface="Times New Roman" pitchFamily="18" charset="0"/>
                          <a:ea typeface="+mn-ea"/>
                          <a:cs typeface="+mn-cs"/>
                        </a:rPr>
                        <a:t> </a:t>
                      </a:r>
                      <a:endParaRPr lang="en-US" sz="2400" dirty="0">
                        <a:solidFill>
                          <a:schemeClr val="tx1"/>
                        </a:solidFill>
                        <a:latin typeface="Times New Roman" pitchFamily="18" charset="0"/>
                        <a:ea typeface="+mn-ea"/>
                        <a:cs typeface="+mn-cs"/>
                      </a:endParaRP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Acetylcholine, adenosine, nitric</a:t>
                      </a:r>
                      <a:r>
                        <a:rPr lang="en-US" sz="2400" baseline="0" dirty="0">
                          <a:solidFill>
                            <a:schemeClr val="tx1"/>
                          </a:solidFill>
                          <a:latin typeface="Times New Roman" pitchFamily="18" charset="0"/>
                          <a:ea typeface="+mn-ea"/>
                          <a:cs typeface="+mn-cs"/>
                        </a:rPr>
                        <a:t> oxide </a:t>
                      </a:r>
                      <a:r>
                        <a:rPr lang="en-US" sz="2400" dirty="0">
                          <a:solidFill>
                            <a:schemeClr val="tx1"/>
                          </a:solidFill>
                          <a:latin typeface="Times New Roman" pitchFamily="18" charset="0"/>
                          <a:ea typeface="+mn-ea"/>
                          <a:cs typeface="+mn-cs"/>
                        </a:rPr>
                        <a:t> </a:t>
                      </a:r>
                    </a:p>
                  </a:txBody>
                  <a:tcPr marL="91436" marR="91436"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4E4C10E7-628A-4B57-A9D2-7CA09ADF69EE}"/>
              </a:ext>
            </a:extLst>
          </p:cNvPr>
          <p:cNvSpPr/>
          <p:nvPr/>
        </p:nvSpPr>
        <p:spPr>
          <a:xfrm>
            <a:off x="9525" y="8890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D17DD7D-47E9-4ADB-8724-2397B83C35C4}"/>
              </a:ext>
            </a:extLst>
          </p:cNvPr>
          <p:cNvSpPr>
            <a:spLocks noGrp="1"/>
          </p:cNvSpPr>
          <p:nvPr>
            <p:ph type="title"/>
          </p:nvPr>
        </p:nvSpPr>
        <p:spPr/>
        <p:txBody>
          <a:bodyPr/>
          <a:lstStyle/>
          <a:p>
            <a:pPr algn="ctr" eaLnBrk="1" hangingPunct="1"/>
            <a:r>
              <a:rPr lang="en-US" altLang="en-PK" sz="3600" b="1" dirty="0">
                <a:latin typeface="Times New Roman" panose="02020603050405020304" pitchFamily="18" charset="0"/>
              </a:rPr>
              <a:t>Classification based on function</a:t>
            </a:r>
          </a:p>
        </p:txBody>
      </p:sp>
      <p:sp>
        <p:nvSpPr>
          <p:cNvPr id="9219" name="Content Placeholder 2">
            <a:extLst>
              <a:ext uri="{FF2B5EF4-FFF2-40B4-BE49-F238E27FC236}">
                <a16:creationId xmlns:a16="http://schemas.microsoft.com/office/drawing/2014/main" id="{C3E12DC4-C7AE-4E7A-B4D1-286A1475B1C7}"/>
              </a:ext>
            </a:extLst>
          </p:cNvPr>
          <p:cNvSpPr>
            <a:spLocks noGrp="1"/>
          </p:cNvSpPr>
          <p:nvPr>
            <p:ph idx="1"/>
          </p:nvPr>
        </p:nvSpPr>
        <p:spPr/>
        <p:txBody>
          <a:bodyPr/>
          <a:lstStyle/>
          <a:p>
            <a:pPr marL="0" indent="0" eaLnBrk="1" hangingPunct="1">
              <a:buFont typeface="Wingdings" panose="05000000000000000000" pitchFamily="2" charset="2"/>
              <a:buNone/>
            </a:pPr>
            <a:r>
              <a:rPr lang="en-US" altLang="en-PK"/>
              <a:t> </a:t>
            </a:r>
          </a:p>
        </p:txBody>
      </p:sp>
      <p:graphicFrame>
        <p:nvGraphicFramePr>
          <p:cNvPr id="4" name="Table 3">
            <a:extLst>
              <a:ext uri="{FF2B5EF4-FFF2-40B4-BE49-F238E27FC236}">
                <a16:creationId xmlns:a16="http://schemas.microsoft.com/office/drawing/2014/main" id="{02C40F89-13D9-4ED0-BFEC-9E3014C3BEE6}"/>
              </a:ext>
            </a:extLst>
          </p:cNvPr>
          <p:cNvGraphicFramePr>
            <a:graphicFrameLocks noGrp="1"/>
          </p:cNvGraphicFramePr>
          <p:nvPr/>
        </p:nvGraphicFramePr>
        <p:xfrm>
          <a:off x="468313" y="1557338"/>
          <a:ext cx="8064500" cy="4103687"/>
        </p:xfrm>
        <a:graphic>
          <a:graphicData uri="http://schemas.openxmlformats.org/drawingml/2006/table">
            <a:tbl>
              <a:tblPr firstRow="1" bandRow="1">
                <a:tableStyleId>{5C22544A-7EE6-4342-B048-85BDC9FD1C3A}</a:tableStyleId>
              </a:tblPr>
              <a:tblGrid>
                <a:gridCol w="4032250">
                  <a:extLst>
                    <a:ext uri="{9D8B030D-6E8A-4147-A177-3AD203B41FA5}">
                      <a16:colId xmlns:a16="http://schemas.microsoft.com/office/drawing/2014/main" val="20000"/>
                    </a:ext>
                  </a:extLst>
                </a:gridCol>
                <a:gridCol w="4032250">
                  <a:extLst>
                    <a:ext uri="{9D8B030D-6E8A-4147-A177-3AD203B41FA5}">
                      <a16:colId xmlns:a16="http://schemas.microsoft.com/office/drawing/2014/main" val="20001"/>
                    </a:ext>
                  </a:extLst>
                </a:gridCol>
              </a:tblGrid>
              <a:tr h="833961">
                <a:tc>
                  <a:txBody>
                    <a:bodyPr/>
                    <a:lstStyle/>
                    <a:p>
                      <a:pPr algn="ctr"/>
                      <a:r>
                        <a:rPr lang="en-US" sz="2800" u="sng" dirty="0">
                          <a:solidFill>
                            <a:srgbClr val="FF0000"/>
                          </a:solidFill>
                          <a:latin typeface="Times New Roman" pitchFamily="18" charset="0"/>
                          <a:ea typeface="+mn-ea"/>
                          <a:cs typeface="+mn-cs"/>
                        </a:rPr>
                        <a:t>Group </a:t>
                      </a: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u="sng" dirty="0">
                          <a:solidFill>
                            <a:srgbClr val="FF0000"/>
                          </a:solidFill>
                          <a:latin typeface="Times New Roman" pitchFamily="18" charset="0"/>
                          <a:ea typeface="+mn-ea"/>
                          <a:cs typeface="+mn-cs"/>
                        </a:rPr>
                        <a:t>Example </a:t>
                      </a: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38209">
                <a:tc>
                  <a:txBody>
                    <a:bodyPr/>
                    <a:lstStyle/>
                    <a:p>
                      <a:pPr algn="ctr"/>
                      <a:r>
                        <a:rPr lang="en-US" sz="2400" dirty="0">
                          <a:solidFill>
                            <a:schemeClr val="tx1"/>
                          </a:solidFill>
                          <a:latin typeface="Times New Roman" pitchFamily="18" charset="0"/>
                          <a:ea typeface="+mn-ea"/>
                          <a:cs typeface="+mn-cs"/>
                        </a:rPr>
                        <a:t>Excitatory  </a:t>
                      </a: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Glutamine, aspartate, histamine</a:t>
                      </a: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77749">
                <a:tc>
                  <a:txBody>
                    <a:bodyPr/>
                    <a:lstStyle/>
                    <a:p>
                      <a:pPr algn="ctr"/>
                      <a:r>
                        <a:rPr lang="en-US" sz="2400" dirty="0">
                          <a:solidFill>
                            <a:schemeClr val="tx1"/>
                          </a:solidFill>
                          <a:latin typeface="Times New Roman" pitchFamily="18" charset="0"/>
                          <a:ea typeface="+mn-ea"/>
                          <a:cs typeface="+mn-cs"/>
                        </a:rPr>
                        <a:t>Inhibitory </a:t>
                      </a: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GABA,</a:t>
                      </a:r>
                      <a:r>
                        <a:rPr lang="en-US" sz="2400" baseline="0" dirty="0">
                          <a:solidFill>
                            <a:schemeClr val="tx1"/>
                          </a:solidFill>
                          <a:latin typeface="Times New Roman" pitchFamily="18" charset="0"/>
                          <a:ea typeface="+mn-ea"/>
                          <a:cs typeface="+mn-cs"/>
                        </a:rPr>
                        <a:t> </a:t>
                      </a:r>
                      <a:r>
                        <a:rPr lang="en-US" sz="2400" dirty="0">
                          <a:solidFill>
                            <a:schemeClr val="tx1"/>
                          </a:solidFill>
                          <a:latin typeface="Times New Roman" pitchFamily="18" charset="0"/>
                          <a:ea typeface="+mn-ea"/>
                          <a:cs typeface="+mn-cs"/>
                        </a:rPr>
                        <a:t>glycine</a:t>
                      </a: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53768">
                <a:tc>
                  <a:txBody>
                    <a:bodyPr/>
                    <a:lstStyle/>
                    <a:p>
                      <a:pPr algn="ctr"/>
                      <a:r>
                        <a:rPr lang="en-US" sz="2400" dirty="0">
                          <a:solidFill>
                            <a:schemeClr val="tx1"/>
                          </a:solidFill>
                          <a:latin typeface="Times New Roman" pitchFamily="18" charset="0"/>
                          <a:ea typeface="+mn-ea"/>
                          <a:cs typeface="+mn-cs"/>
                        </a:rPr>
                        <a:t>Excitatory &amp;</a:t>
                      </a:r>
                      <a:r>
                        <a:rPr lang="en-US" sz="2400" baseline="0" dirty="0">
                          <a:solidFill>
                            <a:schemeClr val="tx1"/>
                          </a:solidFill>
                          <a:latin typeface="Times New Roman" pitchFamily="18" charset="0"/>
                          <a:ea typeface="+mn-ea"/>
                          <a:cs typeface="+mn-cs"/>
                        </a:rPr>
                        <a:t> inhibitory </a:t>
                      </a:r>
                    </a:p>
                    <a:p>
                      <a:pPr algn="ctr"/>
                      <a:r>
                        <a:rPr lang="en-US" sz="2400" baseline="0" dirty="0">
                          <a:solidFill>
                            <a:schemeClr val="tx1"/>
                          </a:solidFill>
                          <a:latin typeface="Times New Roman" pitchFamily="18" charset="0"/>
                          <a:ea typeface="+mn-ea"/>
                          <a:cs typeface="+mn-cs"/>
                        </a:rPr>
                        <a:t>(depends on type of receptor)</a:t>
                      </a:r>
                      <a:endParaRPr lang="en-US" sz="2400" dirty="0">
                        <a:solidFill>
                          <a:schemeClr val="tx1"/>
                        </a:solidFill>
                        <a:latin typeface="Times New Roman" pitchFamily="18" charset="0"/>
                        <a:ea typeface="+mn-ea"/>
                        <a:cs typeface="+mn-cs"/>
                      </a:endParaRP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Times New Roman" pitchFamily="18" charset="0"/>
                          <a:ea typeface="+mn-ea"/>
                          <a:cs typeface="+mn-cs"/>
                        </a:rPr>
                        <a:t>Acetylcholine, norepinephrine, dopamine</a:t>
                      </a:r>
                    </a:p>
                    <a:p>
                      <a:pPr algn="ctr"/>
                      <a:endParaRPr lang="en-US" sz="2400" dirty="0">
                        <a:solidFill>
                          <a:schemeClr val="tx1"/>
                        </a:solidFill>
                        <a:latin typeface="Times New Roman" pitchFamily="18" charset="0"/>
                        <a:ea typeface="+mn-ea"/>
                        <a:cs typeface="+mn-cs"/>
                      </a:endParaRPr>
                    </a:p>
                  </a:txBody>
                  <a:tcPr marL="91436" marR="91436"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FF56CFBA-2334-4CB1-AFFC-7090ADBF8F47}"/>
              </a:ext>
            </a:extLst>
          </p:cNvPr>
          <p:cNvSpPr/>
          <p:nvPr/>
        </p:nvSpPr>
        <p:spPr>
          <a:xfrm>
            <a:off x="15240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1195</TotalTime>
  <Words>910</Words>
  <Application>Microsoft Office PowerPoint</Application>
  <PresentationFormat>On-screen Show (4:3)</PresentationFormat>
  <Paragraphs>196</Paragraphs>
  <Slides>38</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53" baseType="lpstr">
      <vt:lpstr>Batang</vt:lpstr>
      <vt:lpstr>MS PGothic</vt:lpstr>
      <vt:lpstr>Andalus</vt:lpstr>
      <vt:lpstr>Arial</vt:lpstr>
      <vt:lpstr>Arial Black</vt:lpstr>
      <vt:lpstr>Arial Unicode MS</vt:lpstr>
      <vt:lpstr>Calibri</vt:lpstr>
      <vt:lpstr>Calibri Light</vt:lpstr>
      <vt:lpstr>Cambria</vt:lpstr>
      <vt:lpstr>Segoe UI</vt:lpstr>
      <vt:lpstr>Times New Roman</vt:lpstr>
      <vt:lpstr>Wingdings</vt:lpstr>
      <vt:lpstr>Office Theme</vt:lpstr>
      <vt:lpstr>1_Office Theme</vt:lpstr>
      <vt:lpstr>Bitmap Image</vt:lpstr>
      <vt:lpstr>PowerPoint Presentation</vt:lpstr>
      <vt:lpstr> Special Senses Module 2nd Year MBBS (LGIS) Neurotransmitters</vt:lpstr>
      <vt:lpstr>Motto, Vision, Dream</vt:lpstr>
      <vt:lpstr>PowerPoint Presentation</vt:lpstr>
      <vt:lpstr>PowerPoint Presentation</vt:lpstr>
      <vt:lpstr>Definition</vt:lpstr>
      <vt:lpstr>PowerPoint Presentation</vt:lpstr>
      <vt:lpstr>Classification based on chemical composition </vt:lpstr>
      <vt:lpstr>Classification based on function</vt:lpstr>
      <vt:lpstr>Fate of Neurotransmitters</vt:lpstr>
      <vt:lpstr>Mechanism of Action  </vt:lpstr>
      <vt:lpstr> </vt:lpstr>
      <vt:lpstr>Acetylcholine </vt:lpstr>
      <vt:lpstr> </vt:lpstr>
      <vt:lpstr> </vt:lpstr>
      <vt:lpstr> </vt:lpstr>
      <vt:lpstr> </vt:lpstr>
      <vt:lpstr> </vt:lpstr>
      <vt:lpstr> </vt:lpstr>
      <vt:lpstr> </vt:lpstr>
      <vt:lpstr> </vt:lpstr>
      <vt:lpstr>Serotonin </vt:lpstr>
      <vt:lpstr> </vt:lpstr>
      <vt:lpstr> </vt:lpstr>
      <vt:lpstr> </vt:lpstr>
      <vt:lpstr> </vt:lpstr>
      <vt:lpstr>PowerPoint Presentation</vt:lpstr>
      <vt:lpstr>PowerPoint Presentation</vt:lpstr>
      <vt:lpstr>Anatomical &amp; Physiological Aspects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115</cp:revision>
  <dcterms:created xsi:type="dcterms:W3CDTF">2006-08-16T00:00:00Z</dcterms:created>
  <dcterms:modified xsi:type="dcterms:W3CDTF">2025-02-26T05:06:12Z</dcterms:modified>
</cp:coreProperties>
</file>