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3"/>
  </p:notesMasterIdLst>
  <p:sldIdLst>
    <p:sldId id="366" r:id="rId3"/>
    <p:sldId id="267" r:id="rId4"/>
    <p:sldId id="419" r:id="rId5"/>
    <p:sldId id="367" r:id="rId6"/>
    <p:sldId id="365" r:id="rId7"/>
    <p:sldId id="414" r:id="rId8"/>
    <p:sldId id="407" r:id="rId9"/>
    <p:sldId id="415" r:id="rId10"/>
    <p:sldId id="453" r:id="rId11"/>
    <p:sldId id="563" r:id="rId12"/>
    <p:sldId id="565" r:id="rId13"/>
    <p:sldId id="578" r:id="rId14"/>
    <p:sldId id="575" r:id="rId15"/>
    <p:sldId id="345" r:id="rId16"/>
    <p:sldId id="576" r:id="rId17"/>
    <p:sldId id="577" r:id="rId18"/>
    <p:sldId id="567" r:id="rId19"/>
    <p:sldId id="568" r:id="rId20"/>
    <p:sldId id="569" r:id="rId21"/>
    <p:sldId id="570" r:id="rId22"/>
    <p:sldId id="581" r:id="rId23"/>
    <p:sldId id="584" r:id="rId24"/>
    <p:sldId id="585" r:id="rId25"/>
    <p:sldId id="586" r:id="rId26"/>
    <p:sldId id="597" r:id="rId27"/>
    <p:sldId id="598" r:id="rId28"/>
    <p:sldId id="599" r:id="rId29"/>
    <p:sldId id="556" r:id="rId30"/>
    <p:sldId id="593" r:id="rId31"/>
    <p:sldId id="484" r:id="rId32"/>
    <p:sldId id="595" r:id="rId33"/>
    <p:sldId id="596" r:id="rId34"/>
    <p:sldId id="480" r:id="rId35"/>
    <p:sldId id="482" r:id="rId36"/>
    <p:sldId id="483" r:id="rId37"/>
    <p:sldId id="594" r:id="rId38"/>
    <p:sldId id="600" r:id="rId39"/>
    <p:sldId id="486" r:id="rId40"/>
    <p:sldId id="485" r:id="rId41"/>
    <p:sldId id="447"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48" autoAdjust="0"/>
    <p:restoredTop sz="94343" autoAdjust="0"/>
  </p:normalViewPr>
  <p:slideViewPr>
    <p:cSldViewPr>
      <p:cViewPr varScale="1">
        <p:scale>
          <a:sx n="90" d="100"/>
          <a:sy n="90" d="100"/>
        </p:scale>
        <p:origin x="2088" y="200"/>
      </p:cViewPr>
      <p:guideLst>
        <p:guide orient="horz" pos="2160"/>
        <p:guide pos="2880"/>
      </p:guideLst>
    </p:cSldViewPr>
  </p:slideViewPr>
  <p:notesTextViewPr>
    <p:cViewPr>
      <p:scale>
        <a:sx n="1" d="1"/>
        <a:sy n="1" d="1"/>
      </p:scale>
      <p:origin x="0" y="0"/>
    </p:cViewPr>
  </p:notesTextViewPr>
  <p:sorterViewPr>
    <p:cViewPr>
      <p:scale>
        <a:sx n="100" d="100"/>
        <a:sy n="100" d="100"/>
      </p:scale>
      <p:origin x="0" y="-1920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dirty="0">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dirty="0">
              <a:latin typeface="Arial Black" pitchFamily="34" charset="0"/>
            </a:rPr>
            <a:t>Servic</a:t>
          </a:r>
          <a:r>
            <a:rPr lang="en-US" dirty="0">
              <a:latin typeface="Arial Black" pitchFamily="34" charset="0"/>
            </a:rPr>
            <a:t>e</a:t>
          </a:r>
          <a:r>
            <a:rPr lang="en-US" dirty="0"/>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89F59415-149D-4A4B-9ADB-D23C67BE6B6D}" type="presOf" srcId="{399ACE2F-90C5-48B1-9E65-700A32562848}" destId="{9815588C-16D0-4475-B64C-847FC87C8C32}" srcOrd="3" destOrd="0" presId="urn:microsoft.com/office/officeart/2005/8/layout/gear1#1"/>
    <dgm:cxn modelId="{32FAE623-6642-43B9-8278-F63192B5082A}" type="presOf" srcId="{399ACE2F-90C5-48B1-9E65-700A32562848}" destId="{59EDF28D-6C67-49D0-B5A1-DE5C3CBA2292}" srcOrd="0"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DD29C63A-AC89-475C-8766-8A487FA60579}" type="presOf" srcId="{DACAB5BA-B8B4-4D66-8B11-1D02259E020B}" destId="{87622A90-D0D8-4EA3-BC0D-D537801AF2B1}" srcOrd="0" destOrd="0" presId="urn:microsoft.com/office/officeart/2005/8/layout/gear1#1"/>
    <dgm:cxn modelId="{3A82EC6C-0F81-4672-8C4B-4FE4F99969CC}" type="presOf" srcId="{399ACE2F-90C5-48B1-9E65-700A32562848}" destId="{7D3EFDB4-E5D1-439A-86D8-1FCF80D959BA}" srcOrd="2" destOrd="0" presId="urn:microsoft.com/office/officeart/2005/8/layout/gear1#1"/>
    <dgm:cxn modelId="{1E68306F-E82A-4804-9DD9-89A632A1D93A}" type="presOf" srcId="{DA82EADB-2721-42A0-95EA-F9B5521A38A6}" destId="{A09CEA93-9338-4361-A5E6-CF85B6019F5A}" srcOrd="0" destOrd="0" presId="urn:microsoft.com/office/officeart/2005/8/layout/gear1#1"/>
    <dgm:cxn modelId="{AC59796F-2BDA-4515-9574-6285637A5012}" type="presOf" srcId="{188C389E-9423-41DE-9C5E-D4A7E95C7E62}" destId="{6DF3A3A0-5919-4E69-80DD-61760D6340A0}" srcOrd="0" destOrd="0" presId="urn:microsoft.com/office/officeart/2005/8/layout/gear1#1"/>
    <dgm:cxn modelId="{4DEDAB6F-83BF-44DF-BF2A-FEC5052EEDAC}" type="presOf" srcId="{663C1E13-76F9-4B70-A2F2-CA23180743CE}" destId="{B9330EE9-43E4-4FD4-8144-E92B1DD0FCDF}" srcOrd="1" destOrd="0" presId="urn:microsoft.com/office/officeart/2005/8/layout/gear1#1"/>
    <dgm:cxn modelId="{B4D9B384-3996-4347-BCB2-DF5D7E6E5663}" type="presOf" srcId="{DACAB5BA-B8B4-4D66-8B11-1D02259E020B}" destId="{B6B6B41B-120B-4968-AB6A-FC6E7C8EF3C0}" srcOrd="1" destOrd="0" presId="urn:microsoft.com/office/officeart/2005/8/layout/gear1#1"/>
    <dgm:cxn modelId="{B5461B85-09A1-4B9F-AC36-34018D20E726}" type="presOf" srcId="{399ACE2F-90C5-48B1-9E65-700A32562848}" destId="{23DC08E4-3725-4448-BFFF-1CCEA2F2987E}" srcOrd="1" destOrd="0" presId="urn:microsoft.com/office/officeart/2005/8/layout/gear1#1"/>
    <dgm:cxn modelId="{CD7DF194-71FF-4F7F-899A-09C4AA9216B4}" type="presOf" srcId="{F9CEBA05-2F10-437E-89B2-54F4D9FAF478}" destId="{5ED88519-AC6C-4AA3-B76D-812B93A167E4}" srcOrd="0" destOrd="0" presId="urn:microsoft.com/office/officeart/2005/8/layout/gear1#1"/>
    <dgm:cxn modelId="{83BAB3B0-607E-4251-BBA6-FCA3E7BB77E4}" type="presOf" srcId="{DACAB5BA-B8B4-4D66-8B11-1D02259E020B}" destId="{8BC64EA7-2794-42B6-96C9-F39A52CB985A}" srcOrd="2"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559A95DC-6D80-4026-B526-9E0E302692DF}" type="presOf" srcId="{663C1E13-76F9-4B70-A2F2-CA23180743CE}" destId="{93300324-D62F-4E58-B882-734182BDB462}" srcOrd="0" destOrd="0" presId="urn:microsoft.com/office/officeart/2005/8/layout/gear1#1"/>
    <dgm:cxn modelId="{B25BC2E1-6406-44E8-8120-4BA95A6EA1D3}" type="presOf" srcId="{663C1E13-76F9-4B70-A2F2-CA23180743CE}" destId="{4822A78E-EAEC-401F-941A-3A84E13E2357}" srcOrd="2" destOrd="0" presId="urn:microsoft.com/office/officeart/2005/8/layout/gear1#1"/>
    <dgm:cxn modelId="{9C2266EB-AFA9-42C8-892B-BAF412940DED}" type="presOf" srcId="{23718C41-0A1F-40BF-86BE-8A5476EC271E}" destId="{398423B3-DD54-4226-99D7-017EFC1488DF}" srcOrd="0" destOrd="0" presId="urn:microsoft.com/office/officeart/2005/8/layout/gear1#1"/>
    <dgm:cxn modelId="{6EDFFA91-C6CC-49AA-BE43-14A041943194}" type="presParOf" srcId="{5ED88519-AC6C-4AA3-B76D-812B93A167E4}" destId="{87622A90-D0D8-4EA3-BC0D-D537801AF2B1}" srcOrd="0" destOrd="0" presId="urn:microsoft.com/office/officeart/2005/8/layout/gear1#1"/>
    <dgm:cxn modelId="{1D927F68-E96C-49F2-B58F-B17C3F0EA46F}" type="presParOf" srcId="{5ED88519-AC6C-4AA3-B76D-812B93A167E4}" destId="{B6B6B41B-120B-4968-AB6A-FC6E7C8EF3C0}" srcOrd="1" destOrd="0" presId="urn:microsoft.com/office/officeart/2005/8/layout/gear1#1"/>
    <dgm:cxn modelId="{C56C2AE2-2295-4DFD-A518-0FC1846CAE47}" type="presParOf" srcId="{5ED88519-AC6C-4AA3-B76D-812B93A167E4}" destId="{8BC64EA7-2794-42B6-96C9-F39A52CB985A}" srcOrd="2" destOrd="0" presId="urn:microsoft.com/office/officeart/2005/8/layout/gear1#1"/>
    <dgm:cxn modelId="{E579FC0E-0F79-41F4-BBBC-5426DFE04BA4}" type="presParOf" srcId="{5ED88519-AC6C-4AA3-B76D-812B93A167E4}" destId="{93300324-D62F-4E58-B882-734182BDB462}" srcOrd="3" destOrd="0" presId="urn:microsoft.com/office/officeart/2005/8/layout/gear1#1"/>
    <dgm:cxn modelId="{8FE417FC-9F37-47B4-AE84-7ACD750A3F17}" type="presParOf" srcId="{5ED88519-AC6C-4AA3-B76D-812B93A167E4}" destId="{B9330EE9-43E4-4FD4-8144-E92B1DD0FCDF}" srcOrd="4" destOrd="0" presId="urn:microsoft.com/office/officeart/2005/8/layout/gear1#1"/>
    <dgm:cxn modelId="{8C966FB4-FF07-4E8B-A11B-E30602DAF8F8}" type="presParOf" srcId="{5ED88519-AC6C-4AA3-B76D-812B93A167E4}" destId="{4822A78E-EAEC-401F-941A-3A84E13E2357}" srcOrd="5" destOrd="0" presId="urn:microsoft.com/office/officeart/2005/8/layout/gear1#1"/>
    <dgm:cxn modelId="{F55C680D-14BA-4F32-B368-D2AC06CA513D}" type="presParOf" srcId="{5ED88519-AC6C-4AA3-B76D-812B93A167E4}" destId="{59EDF28D-6C67-49D0-B5A1-DE5C3CBA2292}" srcOrd="6" destOrd="0" presId="urn:microsoft.com/office/officeart/2005/8/layout/gear1#1"/>
    <dgm:cxn modelId="{8EA8B1D7-4FCA-4425-8372-4A3D011BA316}" type="presParOf" srcId="{5ED88519-AC6C-4AA3-B76D-812B93A167E4}" destId="{23DC08E4-3725-4448-BFFF-1CCEA2F2987E}" srcOrd="7" destOrd="0" presId="urn:microsoft.com/office/officeart/2005/8/layout/gear1#1"/>
    <dgm:cxn modelId="{502CCC4C-A492-405C-8278-7CE072082050}" type="presParOf" srcId="{5ED88519-AC6C-4AA3-B76D-812B93A167E4}" destId="{7D3EFDB4-E5D1-439A-86D8-1FCF80D959BA}" srcOrd="8" destOrd="0" presId="urn:microsoft.com/office/officeart/2005/8/layout/gear1#1"/>
    <dgm:cxn modelId="{5210DCCB-0EA2-4B32-B1A3-8EEFE5578139}" type="presParOf" srcId="{5ED88519-AC6C-4AA3-B76D-812B93A167E4}" destId="{9815588C-16D0-4475-B64C-847FC87C8C32}" srcOrd="9" destOrd="0" presId="urn:microsoft.com/office/officeart/2005/8/layout/gear1#1"/>
    <dgm:cxn modelId="{9F6998AA-CAA7-41CC-A5FF-1E7F1B719A26}" type="presParOf" srcId="{5ED88519-AC6C-4AA3-B76D-812B93A167E4}" destId="{398423B3-DD54-4226-99D7-017EFC1488DF}" srcOrd="10" destOrd="0" presId="urn:microsoft.com/office/officeart/2005/8/layout/gear1#1"/>
    <dgm:cxn modelId="{9E8EF9AA-3F29-422B-BBC9-DD5A271D7196}" type="presParOf" srcId="{5ED88519-AC6C-4AA3-B76D-812B93A167E4}" destId="{6DF3A3A0-5919-4E69-80DD-61760D6340A0}" srcOrd="11" destOrd="0" presId="urn:microsoft.com/office/officeart/2005/8/layout/gear1#1"/>
    <dgm:cxn modelId="{854807DA-4217-4641-9D52-9922FEDAB2CA}"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327E98-1E10-4206-B57E-F81244DDD533}" type="doc">
      <dgm:prSet loTypeId="urn:microsoft.com/office/officeart/2005/8/layout/process5" loCatId="process" qsTypeId="urn:microsoft.com/office/officeart/2005/8/quickstyle/simple1" qsCatId="simple" csTypeId="urn:microsoft.com/office/officeart/2005/8/colors/colorful4" csCatId="colorful" phldr="1"/>
      <dgm:spPr/>
      <dgm:t>
        <a:bodyPr/>
        <a:lstStyle/>
        <a:p>
          <a:endParaRPr lang="en-US"/>
        </a:p>
      </dgm:t>
    </dgm:pt>
    <dgm:pt modelId="{47648B2A-33ED-4028-B2F3-B4F524D3762B}">
      <dgm:prSet phldrT="[Text]"/>
      <dgm:spPr/>
      <dgm:t>
        <a:bodyPr/>
        <a:lstStyle/>
        <a:p>
          <a:r>
            <a:rPr lang="en-US" dirty="0"/>
            <a:t>60%</a:t>
          </a:r>
        </a:p>
        <a:p>
          <a:r>
            <a:rPr lang="en-US" dirty="0"/>
            <a:t>CORE SUBJECT</a:t>
          </a:r>
        </a:p>
      </dgm:t>
    </dgm:pt>
    <dgm:pt modelId="{D64B3BA1-266D-481E-B80B-3DF7FD909DF0}" type="parTrans" cxnId="{A95F06A7-F804-4132-957F-5832CF2EE004}">
      <dgm:prSet/>
      <dgm:spPr/>
      <dgm:t>
        <a:bodyPr/>
        <a:lstStyle/>
        <a:p>
          <a:endParaRPr lang="en-US"/>
        </a:p>
      </dgm:t>
    </dgm:pt>
    <dgm:pt modelId="{76EC814A-35FA-41ED-B10A-236B26825BA7}" type="sibTrans" cxnId="{A95F06A7-F804-4132-957F-5832CF2EE004}">
      <dgm:prSet/>
      <dgm:spPr/>
      <dgm:t>
        <a:bodyPr/>
        <a:lstStyle/>
        <a:p>
          <a:endParaRPr lang="en-US" dirty="0"/>
        </a:p>
      </dgm:t>
    </dgm:pt>
    <dgm:pt modelId="{121F74F1-FDD4-4EA8-A5BE-6B67F4871C5A}">
      <dgm:prSet phldrT="[Text]" custT="1"/>
      <dgm:spPr/>
      <dgm:t>
        <a:bodyPr/>
        <a:lstStyle/>
        <a:p>
          <a:r>
            <a:rPr lang="en-US" sz="1100" b="1" dirty="0">
              <a:solidFill>
                <a:schemeClr val="tx1"/>
              </a:solidFill>
            </a:rPr>
            <a:t>20%</a:t>
          </a:r>
        </a:p>
        <a:p>
          <a:r>
            <a:rPr lang="en-US" sz="1100" b="1" dirty="0">
              <a:solidFill>
                <a:schemeClr val="tx1"/>
              </a:solidFill>
            </a:rPr>
            <a:t>HORIZONTAL</a:t>
          </a:r>
        </a:p>
        <a:p>
          <a:r>
            <a:rPr lang="en-US" sz="1100" b="1" dirty="0">
              <a:solidFill>
                <a:schemeClr val="tx1"/>
              </a:solidFill>
            </a:rPr>
            <a:t>INTEGRATION</a:t>
          </a:r>
        </a:p>
        <a:p>
          <a:r>
            <a:rPr lang="en-US" sz="1100" b="1" dirty="0">
              <a:solidFill>
                <a:schemeClr val="tx1"/>
              </a:solidFill>
            </a:rPr>
            <a:t>Physiology</a:t>
          </a:r>
        </a:p>
        <a:p>
          <a:r>
            <a:rPr lang="en-US" sz="1100" b="1" dirty="0">
              <a:solidFill>
                <a:schemeClr val="tx1"/>
              </a:solidFill>
            </a:rPr>
            <a:t>biochemistry</a:t>
          </a:r>
          <a:r>
            <a:rPr lang="en-US" sz="1050" b="1" dirty="0">
              <a:solidFill>
                <a:schemeClr val="tx1"/>
              </a:solidFill>
            </a:rPr>
            <a:t> </a:t>
          </a:r>
        </a:p>
      </dgm:t>
    </dgm:pt>
    <dgm:pt modelId="{10B33A64-CE0E-4D57-A46F-A3C1B642720B}" type="parTrans" cxnId="{DC8754B7-DCE5-4767-ACEF-E999F750C368}">
      <dgm:prSet/>
      <dgm:spPr/>
      <dgm:t>
        <a:bodyPr/>
        <a:lstStyle/>
        <a:p>
          <a:endParaRPr lang="en-US"/>
        </a:p>
      </dgm:t>
    </dgm:pt>
    <dgm:pt modelId="{D1B6DC8B-AABB-428C-BA6F-DF069B929066}" type="sibTrans" cxnId="{DC8754B7-DCE5-4767-ACEF-E999F750C368}">
      <dgm:prSet/>
      <dgm:spPr/>
      <dgm:t>
        <a:bodyPr/>
        <a:lstStyle/>
        <a:p>
          <a:endParaRPr lang="en-US" dirty="0"/>
        </a:p>
      </dgm:t>
    </dgm:pt>
    <dgm:pt modelId="{B6E0A33C-945C-4182-8BDD-143F429DB44A}">
      <dgm:prSet phldrT="[Text]" custT="1"/>
      <dgm:spPr/>
      <dgm:t>
        <a:bodyPr/>
        <a:lstStyle/>
        <a:p>
          <a:r>
            <a:rPr lang="en-US" sz="1200" b="1" dirty="0">
              <a:solidFill>
                <a:schemeClr val="tx1"/>
              </a:solidFill>
            </a:rPr>
            <a:t>8%</a:t>
          </a:r>
        </a:p>
        <a:p>
          <a:r>
            <a:rPr lang="en-US" sz="1200" b="1" dirty="0">
              <a:solidFill>
                <a:schemeClr val="tx1"/>
              </a:solidFill>
            </a:rPr>
            <a:t>VERTICAL INTEGRATION</a:t>
          </a:r>
        </a:p>
        <a:p>
          <a:r>
            <a:rPr lang="en-US" sz="1200" b="1" dirty="0">
              <a:solidFill>
                <a:schemeClr val="tx1"/>
              </a:solidFill>
            </a:rPr>
            <a:t>Pathology</a:t>
          </a:r>
        </a:p>
        <a:p>
          <a:r>
            <a:rPr lang="en-US" sz="1200" b="1" dirty="0">
              <a:solidFill>
                <a:schemeClr val="tx1"/>
              </a:solidFill>
            </a:rPr>
            <a:t>pharmacolog</a:t>
          </a:r>
          <a:r>
            <a:rPr lang="en-US" sz="1000" b="1" dirty="0">
              <a:solidFill>
                <a:schemeClr val="tx1"/>
              </a:solidFill>
            </a:rPr>
            <a:t>y</a:t>
          </a:r>
        </a:p>
      </dgm:t>
    </dgm:pt>
    <dgm:pt modelId="{B5331A6F-01D6-4644-B888-4B5645F13CE6}" type="parTrans" cxnId="{396A80D6-17D5-4D69-9D59-445694BF0D8E}">
      <dgm:prSet/>
      <dgm:spPr/>
      <dgm:t>
        <a:bodyPr/>
        <a:lstStyle/>
        <a:p>
          <a:endParaRPr lang="en-US"/>
        </a:p>
      </dgm:t>
    </dgm:pt>
    <dgm:pt modelId="{9B5ED3AA-8E83-460F-B86F-44104E144176}" type="sibTrans" cxnId="{396A80D6-17D5-4D69-9D59-445694BF0D8E}">
      <dgm:prSet/>
      <dgm:spPr/>
      <dgm:t>
        <a:bodyPr/>
        <a:lstStyle/>
        <a:p>
          <a:endParaRPr lang="en-US" dirty="0"/>
        </a:p>
      </dgm:t>
    </dgm:pt>
    <dgm:pt modelId="{4AEA9772-498B-4A7D-8FBC-65C72E5384FE}">
      <dgm:prSet phldrT="[Text]"/>
      <dgm:spPr/>
      <dgm:t>
        <a:bodyPr/>
        <a:lstStyle/>
        <a:p>
          <a:r>
            <a:rPr lang="en-US" b="1" dirty="0">
              <a:solidFill>
                <a:schemeClr val="tx1"/>
              </a:solidFill>
            </a:rPr>
            <a:t>7%</a:t>
          </a:r>
        </a:p>
        <a:p>
          <a:r>
            <a:rPr lang="en-US" b="1" dirty="0">
              <a:solidFill>
                <a:schemeClr val="tx1"/>
              </a:solidFill>
            </a:rPr>
            <a:t>VERTICAL INTEGRATION</a:t>
          </a:r>
        </a:p>
        <a:p>
          <a:r>
            <a:rPr lang="en-US" b="1" dirty="0">
              <a:solidFill>
                <a:schemeClr val="tx1"/>
              </a:solidFill>
            </a:rPr>
            <a:t>Clinical integration </a:t>
          </a:r>
        </a:p>
      </dgm:t>
    </dgm:pt>
    <dgm:pt modelId="{06D8DAA3-4439-4E9F-A039-E909B9F94479}" type="parTrans" cxnId="{5FCD7FB6-D736-4581-AD08-E8F35A843627}">
      <dgm:prSet/>
      <dgm:spPr/>
      <dgm:t>
        <a:bodyPr/>
        <a:lstStyle/>
        <a:p>
          <a:endParaRPr lang="en-US"/>
        </a:p>
      </dgm:t>
    </dgm:pt>
    <dgm:pt modelId="{0C62EB7E-D4E0-49F5-BBB6-50EB39F6A944}" type="sibTrans" cxnId="{5FCD7FB6-D736-4581-AD08-E8F35A843627}">
      <dgm:prSet/>
      <dgm:spPr/>
      <dgm:t>
        <a:bodyPr/>
        <a:lstStyle/>
        <a:p>
          <a:endParaRPr lang="en-US" dirty="0"/>
        </a:p>
      </dgm:t>
    </dgm:pt>
    <dgm:pt modelId="{45F05D4F-6A7F-4BA7-940D-874B1B917549}">
      <dgm:prSet phldrT="[Text]" custT="1"/>
      <dgm:spPr/>
      <dgm:t>
        <a:bodyPr/>
        <a:lstStyle/>
        <a:p>
          <a:endParaRPr lang="en-US" sz="1050" b="1" dirty="0">
            <a:solidFill>
              <a:schemeClr val="tx1"/>
            </a:solidFill>
          </a:endParaRPr>
        </a:p>
        <a:p>
          <a:r>
            <a:rPr lang="en-US" sz="1050" b="1" dirty="0">
              <a:solidFill>
                <a:schemeClr val="tx1"/>
              </a:solidFill>
            </a:rPr>
            <a:t>5%</a:t>
          </a:r>
        </a:p>
        <a:p>
          <a:r>
            <a:rPr lang="en-US" sz="1050" b="1" dirty="0">
              <a:solidFill>
                <a:schemeClr val="tx1"/>
              </a:solidFill>
            </a:rPr>
            <a:t>VERTICAL INTEGRATION</a:t>
          </a:r>
        </a:p>
        <a:p>
          <a:r>
            <a:rPr lang="en-US" sz="1050" b="1" dirty="0">
              <a:solidFill>
                <a:schemeClr val="tx1"/>
              </a:solidFill>
            </a:rPr>
            <a:t>Research, professionalism</a:t>
          </a:r>
        </a:p>
        <a:p>
          <a:r>
            <a:rPr lang="en-US" sz="1050" b="1" dirty="0">
              <a:solidFill>
                <a:schemeClr val="tx1"/>
              </a:solidFill>
            </a:rPr>
            <a:t>Ethics </a:t>
          </a:r>
        </a:p>
        <a:p>
          <a:r>
            <a:rPr lang="en-US" sz="1050" b="1" dirty="0">
              <a:solidFill>
                <a:schemeClr val="tx1"/>
              </a:solidFill>
            </a:rPr>
            <a:t>Digital library</a:t>
          </a:r>
        </a:p>
        <a:p>
          <a:r>
            <a:rPr lang="en-US" sz="900" b="1" dirty="0">
              <a:solidFill>
                <a:schemeClr val="tx1"/>
              </a:solidFill>
            </a:rPr>
            <a:t> </a:t>
          </a:r>
        </a:p>
      </dgm:t>
    </dgm:pt>
    <dgm:pt modelId="{EE9BDDB5-AB92-4FD3-9B7F-C659B48A0E17}" type="parTrans" cxnId="{E00CBB8F-0744-4E6B-95C1-E802B639B1DB}">
      <dgm:prSet/>
      <dgm:spPr/>
      <dgm:t>
        <a:bodyPr/>
        <a:lstStyle/>
        <a:p>
          <a:endParaRPr lang="en-US"/>
        </a:p>
      </dgm:t>
    </dgm:pt>
    <dgm:pt modelId="{2F69F2EB-6FFF-456F-A0F5-2947C5CE39EF}" type="sibTrans" cxnId="{E00CBB8F-0744-4E6B-95C1-E802B639B1DB}">
      <dgm:prSet/>
      <dgm:spPr/>
      <dgm:t>
        <a:bodyPr/>
        <a:lstStyle/>
        <a:p>
          <a:endParaRPr lang="en-US"/>
        </a:p>
      </dgm:t>
    </dgm:pt>
    <dgm:pt modelId="{67A1F69E-C926-4175-8EF0-EC9E8AFA4B46}" type="pres">
      <dgm:prSet presAssocID="{C3327E98-1E10-4206-B57E-F81244DDD533}" presName="diagram" presStyleCnt="0">
        <dgm:presLayoutVars>
          <dgm:dir/>
          <dgm:resizeHandles val="exact"/>
        </dgm:presLayoutVars>
      </dgm:prSet>
      <dgm:spPr/>
    </dgm:pt>
    <dgm:pt modelId="{5138205C-F2A8-496C-8DCF-600DE54D6393}" type="pres">
      <dgm:prSet presAssocID="{47648B2A-33ED-4028-B2F3-B4F524D3762B}" presName="node" presStyleLbl="node1" presStyleIdx="0" presStyleCnt="5" custScaleY="135552">
        <dgm:presLayoutVars>
          <dgm:bulletEnabled val="1"/>
        </dgm:presLayoutVars>
      </dgm:prSet>
      <dgm:spPr/>
    </dgm:pt>
    <dgm:pt modelId="{D808AEBB-F837-44E3-A146-4769901CB08D}" type="pres">
      <dgm:prSet presAssocID="{76EC814A-35FA-41ED-B10A-236B26825BA7}" presName="sibTrans" presStyleLbl="sibTrans2D1" presStyleIdx="0" presStyleCnt="4"/>
      <dgm:spPr/>
    </dgm:pt>
    <dgm:pt modelId="{13B78F93-9E80-4755-A323-9689D8DECC57}" type="pres">
      <dgm:prSet presAssocID="{76EC814A-35FA-41ED-B10A-236B26825BA7}" presName="connectorText" presStyleLbl="sibTrans2D1" presStyleIdx="0" presStyleCnt="4"/>
      <dgm:spPr/>
    </dgm:pt>
    <dgm:pt modelId="{6D0BBEBF-42DC-4E79-A91E-A668B3BA1989}" type="pres">
      <dgm:prSet presAssocID="{121F74F1-FDD4-4EA8-A5BE-6B67F4871C5A}" presName="node" presStyleLbl="node1" presStyleIdx="1" presStyleCnt="5" custScaleX="126402" custScaleY="166464">
        <dgm:presLayoutVars>
          <dgm:bulletEnabled val="1"/>
        </dgm:presLayoutVars>
      </dgm:prSet>
      <dgm:spPr/>
    </dgm:pt>
    <dgm:pt modelId="{05F2F4A8-DCB8-4DEF-AC3F-2211663DBAB6}" type="pres">
      <dgm:prSet presAssocID="{D1B6DC8B-AABB-428C-BA6F-DF069B929066}" presName="sibTrans" presStyleLbl="sibTrans2D1" presStyleIdx="1" presStyleCnt="4"/>
      <dgm:spPr/>
    </dgm:pt>
    <dgm:pt modelId="{E2C657F6-1940-4324-875D-FF2FE954D413}" type="pres">
      <dgm:prSet presAssocID="{D1B6DC8B-AABB-428C-BA6F-DF069B929066}" presName="connectorText" presStyleLbl="sibTrans2D1" presStyleIdx="1" presStyleCnt="4"/>
      <dgm:spPr/>
    </dgm:pt>
    <dgm:pt modelId="{A0F5D903-B3E5-42A8-AF88-F76845A333BE}" type="pres">
      <dgm:prSet presAssocID="{B6E0A33C-945C-4182-8BDD-143F429DB44A}" presName="node" presStyleLbl="node1" presStyleIdx="2" presStyleCnt="5" custScaleY="162588">
        <dgm:presLayoutVars>
          <dgm:bulletEnabled val="1"/>
        </dgm:presLayoutVars>
      </dgm:prSet>
      <dgm:spPr/>
    </dgm:pt>
    <dgm:pt modelId="{6C154956-750C-4CBF-BB94-422A3BEF206B}" type="pres">
      <dgm:prSet presAssocID="{9B5ED3AA-8E83-460F-B86F-44104E144176}" presName="sibTrans" presStyleLbl="sibTrans2D1" presStyleIdx="2" presStyleCnt="4"/>
      <dgm:spPr/>
    </dgm:pt>
    <dgm:pt modelId="{687127F3-6656-4F8F-8088-466EFD2A454B}" type="pres">
      <dgm:prSet presAssocID="{9B5ED3AA-8E83-460F-B86F-44104E144176}" presName="connectorText" presStyleLbl="sibTrans2D1" presStyleIdx="2" presStyleCnt="4"/>
      <dgm:spPr/>
    </dgm:pt>
    <dgm:pt modelId="{78B8B8C7-C92F-49B8-8D20-06D427A8A2FA}" type="pres">
      <dgm:prSet presAssocID="{4AEA9772-498B-4A7D-8FBC-65C72E5384FE}" presName="node" presStyleLbl="node1" presStyleIdx="3" presStyleCnt="5" custScaleY="170346">
        <dgm:presLayoutVars>
          <dgm:bulletEnabled val="1"/>
        </dgm:presLayoutVars>
      </dgm:prSet>
      <dgm:spPr/>
    </dgm:pt>
    <dgm:pt modelId="{11F11881-67C4-464B-B2A0-7F15A4CA74F3}" type="pres">
      <dgm:prSet presAssocID="{0C62EB7E-D4E0-49F5-BBB6-50EB39F6A944}" presName="sibTrans" presStyleLbl="sibTrans2D1" presStyleIdx="3" presStyleCnt="4"/>
      <dgm:spPr/>
    </dgm:pt>
    <dgm:pt modelId="{25C0E271-EE96-401B-BC0B-7E56E305D9C1}" type="pres">
      <dgm:prSet presAssocID="{0C62EB7E-D4E0-49F5-BBB6-50EB39F6A944}" presName="connectorText" presStyleLbl="sibTrans2D1" presStyleIdx="3" presStyleCnt="4"/>
      <dgm:spPr/>
    </dgm:pt>
    <dgm:pt modelId="{18343954-0F46-49EC-800A-08714300477C}" type="pres">
      <dgm:prSet presAssocID="{45F05D4F-6A7F-4BA7-940D-874B1B917549}" presName="node" presStyleLbl="node1" presStyleIdx="4" presStyleCnt="5" custScaleY="207382" custLinFactNeighborX="871" custLinFactNeighborY="-19800">
        <dgm:presLayoutVars>
          <dgm:bulletEnabled val="1"/>
        </dgm:presLayoutVars>
      </dgm:prSet>
      <dgm:spPr/>
    </dgm:pt>
  </dgm:ptLst>
  <dgm:cxnLst>
    <dgm:cxn modelId="{3DCFBB28-5D60-491C-8050-F8A37137CF2F}" type="presOf" srcId="{47648B2A-33ED-4028-B2F3-B4F524D3762B}" destId="{5138205C-F2A8-496C-8DCF-600DE54D6393}" srcOrd="0" destOrd="0" presId="urn:microsoft.com/office/officeart/2005/8/layout/process5"/>
    <dgm:cxn modelId="{0832482B-3900-4773-8DB6-6B81F761C3BF}" type="presOf" srcId="{76EC814A-35FA-41ED-B10A-236B26825BA7}" destId="{13B78F93-9E80-4755-A323-9689D8DECC57}" srcOrd="1" destOrd="0" presId="urn:microsoft.com/office/officeart/2005/8/layout/process5"/>
    <dgm:cxn modelId="{FAD7EA2E-64AE-40B6-98DA-2C9FD9A4486A}" type="presOf" srcId="{C3327E98-1E10-4206-B57E-F81244DDD533}" destId="{67A1F69E-C926-4175-8EF0-EC9E8AFA4B46}" srcOrd="0" destOrd="0" presId="urn:microsoft.com/office/officeart/2005/8/layout/process5"/>
    <dgm:cxn modelId="{25674336-BADC-4F41-A4C7-7231E8050612}" type="presOf" srcId="{0C62EB7E-D4E0-49F5-BBB6-50EB39F6A944}" destId="{25C0E271-EE96-401B-BC0B-7E56E305D9C1}" srcOrd="1" destOrd="0" presId="urn:microsoft.com/office/officeart/2005/8/layout/process5"/>
    <dgm:cxn modelId="{A39A763F-A292-462E-81E2-576252A52EBF}" type="presOf" srcId="{D1B6DC8B-AABB-428C-BA6F-DF069B929066}" destId="{05F2F4A8-DCB8-4DEF-AC3F-2211663DBAB6}" srcOrd="0" destOrd="0" presId="urn:microsoft.com/office/officeart/2005/8/layout/process5"/>
    <dgm:cxn modelId="{649B0E4B-1F10-4ED6-8CC0-6FACECA8FC17}" type="presOf" srcId="{121F74F1-FDD4-4EA8-A5BE-6B67F4871C5A}" destId="{6D0BBEBF-42DC-4E79-A91E-A668B3BA1989}" srcOrd="0" destOrd="0" presId="urn:microsoft.com/office/officeart/2005/8/layout/process5"/>
    <dgm:cxn modelId="{0456BD4D-3588-4238-9290-317F5BFF1837}" type="presOf" srcId="{9B5ED3AA-8E83-460F-B86F-44104E144176}" destId="{687127F3-6656-4F8F-8088-466EFD2A454B}" srcOrd="1" destOrd="0" presId="urn:microsoft.com/office/officeart/2005/8/layout/process5"/>
    <dgm:cxn modelId="{9B7DE25F-5EC7-4B94-BBE7-06F0FB532B85}" type="presOf" srcId="{4AEA9772-498B-4A7D-8FBC-65C72E5384FE}" destId="{78B8B8C7-C92F-49B8-8D20-06D427A8A2FA}" srcOrd="0" destOrd="0" presId="urn:microsoft.com/office/officeart/2005/8/layout/process5"/>
    <dgm:cxn modelId="{37A5556D-8225-4533-9185-67070B224864}" type="presOf" srcId="{76EC814A-35FA-41ED-B10A-236B26825BA7}" destId="{D808AEBB-F837-44E3-A146-4769901CB08D}" srcOrd="0" destOrd="0" presId="urn:microsoft.com/office/officeart/2005/8/layout/process5"/>
    <dgm:cxn modelId="{4130F47D-D06E-4401-873C-1EAE7AFD4E88}" type="presOf" srcId="{B6E0A33C-945C-4182-8BDD-143F429DB44A}" destId="{A0F5D903-B3E5-42A8-AF88-F76845A333BE}" srcOrd="0" destOrd="0" presId="urn:microsoft.com/office/officeart/2005/8/layout/process5"/>
    <dgm:cxn modelId="{35E4118D-E2E9-424B-9F1A-0CEDB995C26C}" type="presOf" srcId="{D1B6DC8B-AABB-428C-BA6F-DF069B929066}" destId="{E2C657F6-1940-4324-875D-FF2FE954D413}" srcOrd="1" destOrd="0" presId="urn:microsoft.com/office/officeart/2005/8/layout/process5"/>
    <dgm:cxn modelId="{0BBE428E-5CE4-4C2C-B36B-6AAE37CC0186}" type="presOf" srcId="{45F05D4F-6A7F-4BA7-940D-874B1B917549}" destId="{18343954-0F46-49EC-800A-08714300477C}" srcOrd="0" destOrd="0" presId="urn:microsoft.com/office/officeart/2005/8/layout/process5"/>
    <dgm:cxn modelId="{E00CBB8F-0744-4E6B-95C1-E802B639B1DB}" srcId="{C3327E98-1E10-4206-B57E-F81244DDD533}" destId="{45F05D4F-6A7F-4BA7-940D-874B1B917549}" srcOrd="4" destOrd="0" parTransId="{EE9BDDB5-AB92-4FD3-9B7F-C659B48A0E17}" sibTransId="{2F69F2EB-6FFF-456F-A0F5-2947C5CE39EF}"/>
    <dgm:cxn modelId="{1E986EA1-AB28-48B4-92DC-4310DAD4EDD1}" type="presOf" srcId="{9B5ED3AA-8E83-460F-B86F-44104E144176}" destId="{6C154956-750C-4CBF-BB94-422A3BEF206B}" srcOrd="0" destOrd="0" presId="urn:microsoft.com/office/officeart/2005/8/layout/process5"/>
    <dgm:cxn modelId="{A95F06A7-F804-4132-957F-5832CF2EE004}" srcId="{C3327E98-1E10-4206-B57E-F81244DDD533}" destId="{47648B2A-33ED-4028-B2F3-B4F524D3762B}" srcOrd="0" destOrd="0" parTransId="{D64B3BA1-266D-481E-B80B-3DF7FD909DF0}" sibTransId="{76EC814A-35FA-41ED-B10A-236B26825BA7}"/>
    <dgm:cxn modelId="{5FCD7FB6-D736-4581-AD08-E8F35A843627}" srcId="{C3327E98-1E10-4206-B57E-F81244DDD533}" destId="{4AEA9772-498B-4A7D-8FBC-65C72E5384FE}" srcOrd="3" destOrd="0" parTransId="{06D8DAA3-4439-4E9F-A039-E909B9F94479}" sibTransId="{0C62EB7E-D4E0-49F5-BBB6-50EB39F6A944}"/>
    <dgm:cxn modelId="{DC8754B7-DCE5-4767-ACEF-E999F750C368}" srcId="{C3327E98-1E10-4206-B57E-F81244DDD533}" destId="{121F74F1-FDD4-4EA8-A5BE-6B67F4871C5A}" srcOrd="1" destOrd="0" parTransId="{10B33A64-CE0E-4D57-A46F-A3C1B642720B}" sibTransId="{D1B6DC8B-AABB-428C-BA6F-DF069B929066}"/>
    <dgm:cxn modelId="{396A80D6-17D5-4D69-9D59-445694BF0D8E}" srcId="{C3327E98-1E10-4206-B57E-F81244DDD533}" destId="{B6E0A33C-945C-4182-8BDD-143F429DB44A}" srcOrd="2" destOrd="0" parTransId="{B5331A6F-01D6-4644-B888-4B5645F13CE6}" sibTransId="{9B5ED3AA-8E83-460F-B86F-44104E144176}"/>
    <dgm:cxn modelId="{CB5697F8-B5BD-4A3F-B075-2F0ACCADAD07}" type="presOf" srcId="{0C62EB7E-D4E0-49F5-BBB6-50EB39F6A944}" destId="{11F11881-67C4-464B-B2A0-7F15A4CA74F3}" srcOrd="0" destOrd="0" presId="urn:microsoft.com/office/officeart/2005/8/layout/process5"/>
    <dgm:cxn modelId="{A42776AA-D8B5-4D94-BD96-57A956E3132F}" type="presParOf" srcId="{67A1F69E-C926-4175-8EF0-EC9E8AFA4B46}" destId="{5138205C-F2A8-496C-8DCF-600DE54D6393}" srcOrd="0" destOrd="0" presId="urn:microsoft.com/office/officeart/2005/8/layout/process5"/>
    <dgm:cxn modelId="{CA22EFD6-206A-4A81-A6BE-83F4D0C2D047}" type="presParOf" srcId="{67A1F69E-C926-4175-8EF0-EC9E8AFA4B46}" destId="{D808AEBB-F837-44E3-A146-4769901CB08D}" srcOrd="1" destOrd="0" presId="urn:microsoft.com/office/officeart/2005/8/layout/process5"/>
    <dgm:cxn modelId="{A052EB06-3C18-4EDD-BC6E-F9E4D019034B}" type="presParOf" srcId="{D808AEBB-F837-44E3-A146-4769901CB08D}" destId="{13B78F93-9E80-4755-A323-9689D8DECC57}" srcOrd="0" destOrd="0" presId="urn:microsoft.com/office/officeart/2005/8/layout/process5"/>
    <dgm:cxn modelId="{C1A77388-B7A0-42C2-9EB8-F1A1BCDFA581}" type="presParOf" srcId="{67A1F69E-C926-4175-8EF0-EC9E8AFA4B46}" destId="{6D0BBEBF-42DC-4E79-A91E-A668B3BA1989}" srcOrd="2" destOrd="0" presId="urn:microsoft.com/office/officeart/2005/8/layout/process5"/>
    <dgm:cxn modelId="{23670D3C-7CFC-4527-97E0-0C42802B944F}" type="presParOf" srcId="{67A1F69E-C926-4175-8EF0-EC9E8AFA4B46}" destId="{05F2F4A8-DCB8-4DEF-AC3F-2211663DBAB6}" srcOrd="3" destOrd="0" presId="urn:microsoft.com/office/officeart/2005/8/layout/process5"/>
    <dgm:cxn modelId="{2FE08696-2CEA-416C-B462-9AF824277D7D}" type="presParOf" srcId="{05F2F4A8-DCB8-4DEF-AC3F-2211663DBAB6}" destId="{E2C657F6-1940-4324-875D-FF2FE954D413}" srcOrd="0" destOrd="0" presId="urn:microsoft.com/office/officeart/2005/8/layout/process5"/>
    <dgm:cxn modelId="{304B0DCB-103B-4F00-AD78-345233640AC6}" type="presParOf" srcId="{67A1F69E-C926-4175-8EF0-EC9E8AFA4B46}" destId="{A0F5D903-B3E5-42A8-AF88-F76845A333BE}" srcOrd="4" destOrd="0" presId="urn:microsoft.com/office/officeart/2005/8/layout/process5"/>
    <dgm:cxn modelId="{13E8F3D9-E689-45D6-86F2-E1D0C36BB164}" type="presParOf" srcId="{67A1F69E-C926-4175-8EF0-EC9E8AFA4B46}" destId="{6C154956-750C-4CBF-BB94-422A3BEF206B}" srcOrd="5" destOrd="0" presId="urn:microsoft.com/office/officeart/2005/8/layout/process5"/>
    <dgm:cxn modelId="{20AE068D-9730-4596-8EC5-BFE13D87F8B4}" type="presParOf" srcId="{6C154956-750C-4CBF-BB94-422A3BEF206B}" destId="{687127F3-6656-4F8F-8088-466EFD2A454B}" srcOrd="0" destOrd="0" presId="urn:microsoft.com/office/officeart/2005/8/layout/process5"/>
    <dgm:cxn modelId="{A96067BA-CBF9-4EB1-92DF-072E6B0B5572}" type="presParOf" srcId="{67A1F69E-C926-4175-8EF0-EC9E8AFA4B46}" destId="{78B8B8C7-C92F-49B8-8D20-06D427A8A2FA}" srcOrd="6" destOrd="0" presId="urn:microsoft.com/office/officeart/2005/8/layout/process5"/>
    <dgm:cxn modelId="{3EBEBAF9-A557-4035-8DEF-F583AF24DF19}" type="presParOf" srcId="{67A1F69E-C926-4175-8EF0-EC9E8AFA4B46}" destId="{11F11881-67C4-464B-B2A0-7F15A4CA74F3}" srcOrd="7" destOrd="0" presId="urn:microsoft.com/office/officeart/2005/8/layout/process5"/>
    <dgm:cxn modelId="{9DA6E434-10EA-4D31-BECE-6BF9B622ADAD}" type="presParOf" srcId="{11F11881-67C4-464B-B2A0-7F15A4CA74F3}" destId="{25C0E271-EE96-401B-BC0B-7E56E305D9C1}" srcOrd="0" destOrd="0" presId="urn:microsoft.com/office/officeart/2005/8/layout/process5"/>
    <dgm:cxn modelId="{16937582-3F5E-4E9D-A0C2-AC8C9966AAB0}" type="presParOf" srcId="{67A1F69E-C926-4175-8EF0-EC9E8AFA4B46}" destId="{18343954-0F46-49EC-800A-08714300477C}" srcOrd="8"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128526" y="1359205"/>
          <a:ext cx="1383029" cy="1383029"/>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Arial Black" pitchFamily="34" charset="0"/>
            </a:rPr>
            <a:t>Wisdom</a:t>
          </a:r>
        </a:p>
      </dsp:txBody>
      <dsp:txXfrm>
        <a:off x="1406576" y="1683173"/>
        <a:ext cx="826929" cy="710905"/>
      </dsp:txXfrm>
    </dsp:sp>
    <dsp:sp modelId="{93300324-D62F-4E58-B882-734182BDB462}">
      <dsp:nvSpPr>
        <dsp:cNvPr id="0" name=""/>
        <dsp:cNvSpPr/>
      </dsp:nvSpPr>
      <dsp:spPr>
        <a:xfrm>
          <a:off x="326897" y="1035350"/>
          <a:ext cx="1005839" cy="1005839"/>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Arial Black" pitchFamily="34" charset="0"/>
            </a:rPr>
            <a:t>Truth</a:t>
          </a:r>
          <a:r>
            <a:rPr lang="en-US" sz="1000" kern="1200" dirty="0"/>
            <a:t> </a:t>
          </a:r>
        </a:p>
      </dsp:txBody>
      <dsp:txXfrm>
        <a:off x="580120" y="1290103"/>
        <a:ext cx="499393" cy="496333"/>
      </dsp:txXfrm>
    </dsp:sp>
    <dsp:sp modelId="{59EDF28D-6C67-49D0-B5A1-DE5C3CBA2292}">
      <dsp:nvSpPr>
        <dsp:cNvPr id="0" name=""/>
        <dsp:cNvSpPr/>
      </dsp:nvSpPr>
      <dsp:spPr>
        <a:xfrm rot="20700000">
          <a:off x="890270" y="341423"/>
          <a:ext cx="985517" cy="985517"/>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Arial Black" pitchFamily="34" charset="0"/>
            </a:rPr>
            <a:t>Servic</a:t>
          </a:r>
          <a:r>
            <a:rPr lang="en-US" sz="1000" kern="1200" dirty="0">
              <a:latin typeface="Arial Black" pitchFamily="34" charset="0"/>
            </a:rPr>
            <a:t>e</a:t>
          </a:r>
          <a:r>
            <a:rPr lang="en-US" sz="1000" kern="1200" dirty="0"/>
            <a:t> </a:t>
          </a:r>
        </a:p>
      </dsp:txBody>
      <dsp:txXfrm rot="-20700000">
        <a:off x="1106423" y="557576"/>
        <a:ext cx="553211" cy="553211"/>
      </dsp:txXfrm>
    </dsp:sp>
    <dsp:sp modelId="{398423B3-DD54-4226-99D7-017EFC1488DF}">
      <dsp:nvSpPr>
        <dsp:cNvPr id="0" name=""/>
        <dsp:cNvSpPr/>
      </dsp:nvSpPr>
      <dsp:spPr>
        <a:xfrm>
          <a:off x="1007811" y="1163264"/>
          <a:ext cx="1770277" cy="1770277"/>
        </a:xfrm>
        <a:prstGeom prst="circularArrow">
          <a:avLst>
            <a:gd name="adj1" fmla="val 4688"/>
            <a:gd name="adj2" fmla="val 299029"/>
            <a:gd name="adj3" fmla="val 2455347"/>
            <a:gd name="adj4" fmla="val 15999134"/>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48765" y="820004"/>
          <a:ext cx="1286217" cy="1286217"/>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662310" y="132766"/>
          <a:ext cx="1386801" cy="1386801"/>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38205C-F2A8-496C-8DCF-600DE54D6393}">
      <dsp:nvSpPr>
        <dsp:cNvPr id="0" name=""/>
        <dsp:cNvSpPr/>
      </dsp:nvSpPr>
      <dsp:spPr>
        <a:xfrm>
          <a:off x="162161" y="101766"/>
          <a:ext cx="1081794" cy="87983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60%</a:t>
          </a:r>
        </a:p>
        <a:p>
          <a:pPr marL="0" lvl="0" indent="0" algn="ctr" defTabSz="488950">
            <a:lnSpc>
              <a:spcPct val="90000"/>
            </a:lnSpc>
            <a:spcBef>
              <a:spcPct val="0"/>
            </a:spcBef>
            <a:spcAft>
              <a:spcPct val="35000"/>
            </a:spcAft>
            <a:buNone/>
          </a:pPr>
          <a:r>
            <a:rPr lang="en-US" sz="1100" kern="1200" dirty="0"/>
            <a:t>CORE SUBJECT</a:t>
          </a:r>
        </a:p>
      </dsp:txBody>
      <dsp:txXfrm>
        <a:off x="187931" y="127536"/>
        <a:ext cx="1030254" cy="828296"/>
      </dsp:txXfrm>
    </dsp:sp>
    <dsp:sp modelId="{D808AEBB-F837-44E3-A146-4769901CB08D}">
      <dsp:nvSpPr>
        <dsp:cNvPr id="0" name=""/>
        <dsp:cNvSpPr/>
      </dsp:nvSpPr>
      <dsp:spPr>
        <a:xfrm>
          <a:off x="1339154" y="407542"/>
          <a:ext cx="229340" cy="26828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1339154" y="461199"/>
        <a:ext cx="160538" cy="160971"/>
      </dsp:txXfrm>
    </dsp:sp>
    <dsp:sp modelId="{6D0BBEBF-42DC-4E79-A91E-A668B3BA1989}">
      <dsp:nvSpPr>
        <dsp:cNvPr id="0" name=""/>
        <dsp:cNvSpPr/>
      </dsp:nvSpPr>
      <dsp:spPr>
        <a:xfrm>
          <a:off x="1676674" y="1445"/>
          <a:ext cx="1367410" cy="1080479"/>
        </a:xfrm>
        <a:prstGeom prst="roundRect">
          <a:avLst>
            <a:gd name="adj" fmla="val 10000"/>
          </a:avLst>
        </a:prstGeom>
        <a:solidFill>
          <a:schemeClr val="accent4">
            <a:hueOff val="-1116192"/>
            <a:satOff val="6725"/>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1"/>
              </a:solidFill>
            </a:rPr>
            <a:t>20%</a:t>
          </a:r>
        </a:p>
        <a:p>
          <a:pPr marL="0" lvl="0" indent="0" algn="ctr" defTabSz="488950">
            <a:lnSpc>
              <a:spcPct val="90000"/>
            </a:lnSpc>
            <a:spcBef>
              <a:spcPct val="0"/>
            </a:spcBef>
            <a:spcAft>
              <a:spcPct val="35000"/>
            </a:spcAft>
            <a:buNone/>
          </a:pPr>
          <a:r>
            <a:rPr lang="en-US" sz="1100" b="1" kern="1200" dirty="0">
              <a:solidFill>
                <a:schemeClr val="tx1"/>
              </a:solidFill>
            </a:rPr>
            <a:t>HORIZONTAL</a:t>
          </a:r>
        </a:p>
        <a:p>
          <a:pPr marL="0" lvl="0" indent="0" algn="ctr" defTabSz="488950">
            <a:lnSpc>
              <a:spcPct val="90000"/>
            </a:lnSpc>
            <a:spcBef>
              <a:spcPct val="0"/>
            </a:spcBef>
            <a:spcAft>
              <a:spcPct val="35000"/>
            </a:spcAft>
            <a:buNone/>
          </a:pPr>
          <a:r>
            <a:rPr lang="en-US" sz="1100" b="1" kern="1200" dirty="0">
              <a:solidFill>
                <a:schemeClr val="tx1"/>
              </a:solidFill>
            </a:rPr>
            <a:t>INTEGRATION</a:t>
          </a:r>
        </a:p>
        <a:p>
          <a:pPr marL="0" lvl="0" indent="0" algn="ctr" defTabSz="488950">
            <a:lnSpc>
              <a:spcPct val="90000"/>
            </a:lnSpc>
            <a:spcBef>
              <a:spcPct val="0"/>
            </a:spcBef>
            <a:spcAft>
              <a:spcPct val="35000"/>
            </a:spcAft>
            <a:buNone/>
          </a:pPr>
          <a:r>
            <a:rPr lang="en-US" sz="1100" b="1" kern="1200" dirty="0">
              <a:solidFill>
                <a:schemeClr val="tx1"/>
              </a:solidFill>
            </a:rPr>
            <a:t>Physiology</a:t>
          </a:r>
        </a:p>
        <a:p>
          <a:pPr marL="0" lvl="0" indent="0" algn="ctr" defTabSz="488950">
            <a:lnSpc>
              <a:spcPct val="90000"/>
            </a:lnSpc>
            <a:spcBef>
              <a:spcPct val="0"/>
            </a:spcBef>
            <a:spcAft>
              <a:spcPct val="35000"/>
            </a:spcAft>
            <a:buNone/>
          </a:pPr>
          <a:r>
            <a:rPr lang="en-US" sz="1100" b="1" kern="1200" dirty="0">
              <a:solidFill>
                <a:schemeClr val="tx1"/>
              </a:solidFill>
            </a:rPr>
            <a:t>biochemistry</a:t>
          </a:r>
          <a:r>
            <a:rPr lang="en-US" sz="1050" b="1" kern="1200" dirty="0">
              <a:solidFill>
                <a:schemeClr val="tx1"/>
              </a:solidFill>
            </a:rPr>
            <a:t> </a:t>
          </a:r>
        </a:p>
      </dsp:txBody>
      <dsp:txXfrm>
        <a:off x="1708320" y="33091"/>
        <a:ext cx="1304118" cy="1017187"/>
      </dsp:txXfrm>
    </dsp:sp>
    <dsp:sp modelId="{05F2F4A8-DCB8-4DEF-AC3F-2211663DBAB6}">
      <dsp:nvSpPr>
        <dsp:cNvPr id="0" name=""/>
        <dsp:cNvSpPr/>
      </dsp:nvSpPr>
      <dsp:spPr>
        <a:xfrm rot="5079177">
          <a:off x="2309856" y="1169861"/>
          <a:ext cx="243745" cy="268285"/>
        </a:xfrm>
        <a:prstGeom prst="rightArrow">
          <a:avLst>
            <a:gd name="adj1" fmla="val 60000"/>
            <a:gd name="adj2" fmla="val 50000"/>
          </a:avLst>
        </a:prstGeom>
        <a:solidFill>
          <a:schemeClr val="accent4">
            <a:hueOff val="-1488257"/>
            <a:satOff val="8966"/>
            <a:lumOff val="71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rot="-5400000">
        <a:off x="2347835" y="1182291"/>
        <a:ext cx="160971" cy="170622"/>
      </dsp:txXfrm>
    </dsp:sp>
    <dsp:sp modelId="{A0F5D903-B3E5-42A8-AF88-F76845A333BE}">
      <dsp:nvSpPr>
        <dsp:cNvPr id="0" name=""/>
        <dsp:cNvSpPr/>
      </dsp:nvSpPr>
      <dsp:spPr>
        <a:xfrm>
          <a:off x="1962289" y="1539820"/>
          <a:ext cx="1081794" cy="1055321"/>
        </a:xfrm>
        <a:prstGeom prst="roundRect">
          <a:avLst>
            <a:gd name="adj" fmla="val 10000"/>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8%</a:t>
          </a:r>
        </a:p>
        <a:p>
          <a:pPr marL="0" lvl="0" indent="0" algn="ctr" defTabSz="533400">
            <a:lnSpc>
              <a:spcPct val="90000"/>
            </a:lnSpc>
            <a:spcBef>
              <a:spcPct val="0"/>
            </a:spcBef>
            <a:spcAft>
              <a:spcPct val="35000"/>
            </a:spcAft>
            <a:buNone/>
          </a:pPr>
          <a:r>
            <a:rPr lang="en-US" sz="1200" b="1" kern="1200" dirty="0">
              <a:solidFill>
                <a:schemeClr val="tx1"/>
              </a:solidFill>
            </a:rPr>
            <a:t>VERTICAL INTEGRATION</a:t>
          </a:r>
        </a:p>
        <a:p>
          <a:pPr marL="0" lvl="0" indent="0" algn="ctr" defTabSz="533400">
            <a:lnSpc>
              <a:spcPct val="90000"/>
            </a:lnSpc>
            <a:spcBef>
              <a:spcPct val="0"/>
            </a:spcBef>
            <a:spcAft>
              <a:spcPct val="35000"/>
            </a:spcAft>
            <a:buNone/>
          </a:pPr>
          <a:r>
            <a:rPr lang="en-US" sz="1200" b="1" kern="1200" dirty="0">
              <a:solidFill>
                <a:schemeClr val="tx1"/>
              </a:solidFill>
            </a:rPr>
            <a:t>Pathology</a:t>
          </a:r>
        </a:p>
        <a:p>
          <a:pPr marL="0" lvl="0" indent="0" algn="ctr" defTabSz="533400">
            <a:lnSpc>
              <a:spcPct val="90000"/>
            </a:lnSpc>
            <a:spcBef>
              <a:spcPct val="0"/>
            </a:spcBef>
            <a:spcAft>
              <a:spcPct val="35000"/>
            </a:spcAft>
            <a:buNone/>
          </a:pPr>
          <a:r>
            <a:rPr lang="en-US" sz="1200" b="1" kern="1200" dirty="0">
              <a:solidFill>
                <a:schemeClr val="tx1"/>
              </a:solidFill>
            </a:rPr>
            <a:t>pharmacolog</a:t>
          </a:r>
          <a:r>
            <a:rPr lang="en-US" sz="1000" b="1" kern="1200" dirty="0">
              <a:solidFill>
                <a:schemeClr val="tx1"/>
              </a:solidFill>
            </a:rPr>
            <a:t>y</a:t>
          </a:r>
        </a:p>
      </dsp:txBody>
      <dsp:txXfrm>
        <a:off x="1993198" y="1570729"/>
        <a:ext cx="1019976" cy="993503"/>
      </dsp:txXfrm>
    </dsp:sp>
    <dsp:sp modelId="{6C154956-750C-4CBF-BB94-422A3BEF206B}">
      <dsp:nvSpPr>
        <dsp:cNvPr id="0" name=""/>
        <dsp:cNvSpPr/>
      </dsp:nvSpPr>
      <dsp:spPr>
        <a:xfrm rot="10800000">
          <a:off x="1637751" y="1933338"/>
          <a:ext cx="229340" cy="268285"/>
        </a:xfrm>
        <a:prstGeom prst="rightArrow">
          <a:avLst>
            <a:gd name="adj1" fmla="val 60000"/>
            <a:gd name="adj2" fmla="val 50000"/>
          </a:avLst>
        </a:prstGeom>
        <a:solidFill>
          <a:schemeClr val="accent4">
            <a:hueOff val="-2976513"/>
            <a:satOff val="17933"/>
            <a:lumOff val="143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rot="10800000">
        <a:off x="1706553" y="1986995"/>
        <a:ext cx="160538" cy="160971"/>
      </dsp:txXfrm>
    </dsp:sp>
    <dsp:sp modelId="{78B8B8C7-C92F-49B8-8D20-06D427A8A2FA}">
      <dsp:nvSpPr>
        <dsp:cNvPr id="0" name=""/>
        <dsp:cNvSpPr/>
      </dsp:nvSpPr>
      <dsp:spPr>
        <a:xfrm>
          <a:off x="447776" y="1514642"/>
          <a:ext cx="1081794" cy="1105676"/>
        </a:xfrm>
        <a:prstGeom prst="roundRect">
          <a:avLst>
            <a:gd name="adj" fmla="val 10000"/>
          </a:avLst>
        </a:prstGeom>
        <a:solidFill>
          <a:schemeClr val="accent4">
            <a:hueOff val="-3348577"/>
            <a:satOff val="20174"/>
            <a:lumOff val="1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1"/>
              </a:solidFill>
            </a:rPr>
            <a:t>7%</a:t>
          </a:r>
        </a:p>
        <a:p>
          <a:pPr marL="0" lvl="0" indent="0" algn="ctr" defTabSz="488950">
            <a:lnSpc>
              <a:spcPct val="90000"/>
            </a:lnSpc>
            <a:spcBef>
              <a:spcPct val="0"/>
            </a:spcBef>
            <a:spcAft>
              <a:spcPct val="35000"/>
            </a:spcAft>
            <a:buNone/>
          </a:pPr>
          <a:r>
            <a:rPr lang="en-US" sz="1100" b="1" kern="1200" dirty="0">
              <a:solidFill>
                <a:schemeClr val="tx1"/>
              </a:solidFill>
            </a:rPr>
            <a:t>VERTICAL INTEGRATION</a:t>
          </a:r>
        </a:p>
        <a:p>
          <a:pPr marL="0" lvl="0" indent="0" algn="ctr" defTabSz="488950">
            <a:lnSpc>
              <a:spcPct val="90000"/>
            </a:lnSpc>
            <a:spcBef>
              <a:spcPct val="0"/>
            </a:spcBef>
            <a:spcAft>
              <a:spcPct val="35000"/>
            </a:spcAft>
            <a:buNone/>
          </a:pPr>
          <a:r>
            <a:rPr lang="en-US" sz="1100" b="1" kern="1200" dirty="0">
              <a:solidFill>
                <a:schemeClr val="tx1"/>
              </a:solidFill>
            </a:rPr>
            <a:t>Clinical integration </a:t>
          </a:r>
        </a:p>
      </dsp:txBody>
      <dsp:txXfrm>
        <a:off x="479461" y="1546327"/>
        <a:ext cx="1018424" cy="1042306"/>
      </dsp:txXfrm>
    </dsp:sp>
    <dsp:sp modelId="{11F11881-67C4-464B-B2A0-7F15A4CA74F3}">
      <dsp:nvSpPr>
        <dsp:cNvPr id="0" name=""/>
        <dsp:cNvSpPr/>
      </dsp:nvSpPr>
      <dsp:spPr>
        <a:xfrm rot="5378830">
          <a:off x="912372" y="2633713"/>
          <a:ext cx="161229" cy="268285"/>
        </a:xfrm>
        <a:prstGeom prst="rightArrow">
          <a:avLst>
            <a:gd name="adj1" fmla="val 60000"/>
            <a:gd name="adj2" fmla="val 50000"/>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p>
      </dsp:txBody>
      <dsp:txXfrm rot="-5400000">
        <a:off x="912353" y="2687241"/>
        <a:ext cx="160971" cy="112860"/>
      </dsp:txXfrm>
    </dsp:sp>
    <dsp:sp modelId="{18343954-0F46-49EC-800A-08714300477C}">
      <dsp:nvSpPr>
        <dsp:cNvPr id="0" name=""/>
        <dsp:cNvSpPr/>
      </dsp:nvSpPr>
      <dsp:spPr>
        <a:xfrm>
          <a:off x="457199" y="2924519"/>
          <a:ext cx="1081794" cy="1346068"/>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endParaRPr lang="en-US" sz="1050" b="1" kern="1200" dirty="0">
            <a:solidFill>
              <a:schemeClr val="tx1"/>
            </a:solidFill>
          </a:endParaRPr>
        </a:p>
        <a:p>
          <a:pPr marL="0" lvl="0" indent="0" algn="ctr" defTabSz="466725">
            <a:lnSpc>
              <a:spcPct val="90000"/>
            </a:lnSpc>
            <a:spcBef>
              <a:spcPct val="0"/>
            </a:spcBef>
            <a:spcAft>
              <a:spcPct val="35000"/>
            </a:spcAft>
            <a:buNone/>
          </a:pPr>
          <a:r>
            <a:rPr lang="en-US" sz="1050" b="1" kern="1200" dirty="0">
              <a:solidFill>
                <a:schemeClr val="tx1"/>
              </a:solidFill>
            </a:rPr>
            <a:t>5%</a:t>
          </a:r>
        </a:p>
        <a:p>
          <a:pPr marL="0" lvl="0" indent="0" algn="ctr" defTabSz="466725">
            <a:lnSpc>
              <a:spcPct val="90000"/>
            </a:lnSpc>
            <a:spcBef>
              <a:spcPct val="0"/>
            </a:spcBef>
            <a:spcAft>
              <a:spcPct val="35000"/>
            </a:spcAft>
            <a:buNone/>
          </a:pPr>
          <a:r>
            <a:rPr lang="en-US" sz="1050" b="1" kern="1200" dirty="0">
              <a:solidFill>
                <a:schemeClr val="tx1"/>
              </a:solidFill>
            </a:rPr>
            <a:t>VERTICAL INTEGRATION</a:t>
          </a:r>
        </a:p>
        <a:p>
          <a:pPr marL="0" lvl="0" indent="0" algn="ctr" defTabSz="466725">
            <a:lnSpc>
              <a:spcPct val="90000"/>
            </a:lnSpc>
            <a:spcBef>
              <a:spcPct val="0"/>
            </a:spcBef>
            <a:spcAft>
              <a:spcPct val="35000"/>
            </a:spcAft>
            <a:buNone/>
          </a:pPr>
          <a:r>
            <a:rPr lang="en-US" sz="1050" b="1" kern="1200" dirty="0">
              <a:solidFill>
                <a:schemeClr val="tx1"/>
              </a:solidFill>
            </a:rPr>
            <a:t>Research, professionalism</a:t>
          </a:r>
        </a:p>
        <a:p>
          <a:pPr marL="0" lvl="0" indent="0" algn="ctr" defTabSz="466725">
            <a:lnSpc>
              <a:spcPct val="90000"/>
            </a:lnSpc>
            <a:spcBef>
              <a:spcPct val="0"/>
            </a:spcBef>
            <a:spcAft>
              <a:spcPct val="35000"/>
            </a:spcAft>
            <a:buNone/>
          </a:pPr>
          <a:r>
            <a:rPr lang="en-US" sz="1050" b="1" kern="1200" dirty="0">
              <a:solidFill>
                <a:schemeClr val="tx1"/>
              </a:solidFill>
            </a:rPr>
            <a:t>Ethics </a:t>
          </a:r>
        </a:p>
        <a:p>
          <a:pPr marL="0" lvl="0" indent="0" algn="ctr" defTabSz="466725">
            <a:lnSpc>
              <a:spcPct val="90000"/>
            </a:lnSpc>
            <a:spcBef>
              <a:spcPct val="0"/>
            </a:spcBef>
            <a:spcAft>
              <a:spcPct val="35000"/>
            </a:spcAft>
            <a:buNone/>
          </a:pPr>
          <a:r>
            <a:rPr lang="en-US" sz="1050" b="1" kern="1200" dirty="0">
              <a:solidFill>
                <a:schemeClr val="tx1"/>
              </a:solidFill>
            </a:rPr>
            <a:t>Digital library</a:t>
          </a:r>
        </a:p>
        <a:p>
          <a:pPr marL="0" lvl="0" indent="0" algn="ctr" defTabSz="466725">
            <a:lnSpc>
              <a:spcPct val="90000"/>
            </a:lnSpc>
            <a:spcBef>
              <a:spcPct val="0"/>
            </a:spcBef>
            <a:spcAft>
              <a:spcPct val="35000"/>
            </a:spcAft>
            <a:buNone/>
          </a:pPr>
          <a:r>
            <a:rPr lang="en-US" sz="900" b="1" kern="1200" dirty="0">
              <a:solidFill>
                <a:schemeClr val="tx1"/>
              </a:solidFill>
            </a:rPr>
            <a:t> </a:t>
          </a:r>
        </a:p>
      </dsp:txBody>
      <dsp:txXfrm>
        <a:off x="488884" y="2956204"/>
        <a:ext cx="1018424" cy="1282698"/>
      </dsp:txXfrm>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023B8A-0E35-44D8-8A3D-19C34F1D2866}" type="datetimeFigureOut">
              <a:rPr lang="en-US" smtClean="0"/>
              <a:t>2/12/25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54C9C7-1C77-43B2-8E9E-D9A21712B972}" type="slidenum">
              <a:rPr lang="en-US" smtClean="0"/>
              <a:t>‹#›</a:t>
            </a:fld>
            <a:endParaRPr lang="en-US" dirty="0"/>
          </a:p>
        </p:txBody>
      </p:sp>
    </p:spTree>
    <p:extLst>
      <p:ext uri="{BB962C8B-B14F-4D97-AF65-F5344CB8AC3E}">
        <p14:creationId xmlns:p14="http://schemas.microsoft.com/office/powerpoint/2010/main" val="1530424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54C9C7-1C77-43B2-8E9E-D9A21712B972}" type="slidenum">
              <a:rPr lang="en-US" smtClean="0"/>
              <a:t>1</a:t>
            </a:fld>
            <a:endParaRPr lang="en-US" dirty="0"/>
          </a:p>
        </p:txBody>
      </p:sp>
    </p:spTree>
    <p:extLst>
      <p:ext uri="{BB962C8B-B14F-4D97-AF65-F5344CB8AC3E}">
        <p14:creationId xmlns:p14="http://schemas.microsoft.com/office/powerpoint/2010/main" val="1320975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B62365-84F5-4DF1-934D-A6927731EAC0}" type="slidenum">
              <a:rPr lang="en-US" smtClean="0"/>
              <a:t>5</a:t>
            </a:fld>
            <a:endParaRPr lang="en-US" dirty="0"/>
          </a:p>
        </p:txBody>
      </p:sp>
    </p:spTree>
    <p:extLst>
      <p:ext uri="{BB962C8B-B14F-4D97-AF65-F5344CB8AC3E}">
        <p14:creationId xmlns:p14="http://schemas.microsoft.com/office/powerpoint/2010/main" val="3634303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C3824D-EB67-4C51-9E04-B2242536CE50}" type="slidenum">
              <a:rPr lang="en-US" smtClean="0"/>
              <a:t>8</a:t>
            </a:fld>
            <a:endParaRPr lang="en-US"/>
          </a:p>
        </p:txBody>
      </p:sp>
    </p:spTree>
    <p:extLst>
      <p:ext uri="{BB962C8B-B14F-4D97-AF65-F5344CB8AC3E}">
        <p14:creationId xmlns:p14="http://schemas.microsoft.com/office/powerpoint/2010/main" val="1259431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54C9C7-1C77-43B2-8E9E-D9A21712B972}" type="slidenum">
              <a:rPr lang="en-US" smtClean="0"/>
              <a:t>38</a:t>
            </a:fld>
            <a:endParaRPr lang="en-US" dirty="0"/>
          </a:p>
        </p:txBody>
      </p:sp>
    </p:spTree>
    <p:extLst>
      <p:ext uri="{BB962C8B-B14F-4D97-AF65-F5344CB8AC3E}">
        <p14:creationId xmlns:p14="http://schemas.microsoft.com/office/powerpoint/2010/main" val="1437180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5D64C5D-AFF8-46CC-B6F0-882C7A196F7B}" type="datetime1">
              <a:rPr lang="en-US" smtClean="0"/>
              <a:t>2/12/25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9D2201-8A73-433A-97F3-E7E5379BAE05}" type="slidenum">
              <a:rPr lang="en-US" smtClean="0"/>
              <a:pPr/>
              <a:t>‹#›</a:t>
            </a:fld>
            <a:endParaRPr lang="en-US" dirty="0"/>
          </a:p>
        </p:txBody>
      </p:sp>
    </p:spTree>
    <p:extLst>
      <p:ext uri="{BB962C8B-B14F-4D97-AF65-F5344CB8AC3E}">
        <p14:creationId xmlns:p14="http://schemas.microsoft.com/office/powerpoint/2010/main" val="3734580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F9BF15-0F06-4197-910A-45B16CFFB17D}" type="datetime1">
              <a:rPr lang="en-US" smtClean="0"/>
              <a:t>2/12/25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9D2201-8A73-433A-97F3-E7E5379BAE05}" type="slidenum">
              <a:rPr lang="en-US" smtClean="0"/>
              <a:pPr/>
              <a:t>‹#›</a:t>
            </a:fld>
            <a:endParaRPr lang="en-US" dirty="0"/>
          </a:p>
        </p:txBody>
      </p:sp>
    </p:spTree>
    <p:extLst>
      <p:ext uri="{BB962C8B-B14F-4D97-AF65-F5344CB8AC3E}">
        <p14:creationId xmlns:p14="http://schemas.microsoft.com/office/powerpoint/2010/main" val="3428335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9DBC97-388F-433A-B40C-C5AECBD2832E}" type="datetime1">
              <a:rPr lang="en-US" smtClean="0"/>
              <a:t>2/12/25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9D2201-8A73-433A-97F3-E7E5379BAE05}" type="slidenum">
              <a:rPr lang="en-US" smtClean="0"/>
              <a:pPr/>
              <a:t>‹#›</a:t>
            </a:fld>
            <a:endParaRPr lang="en-US" dirty="0"/>
          </a:p>
        </p:txBody>
      </p:sp>
    </p:spTree>
    <p:extLst>
      <p:ext uri="{BB962C8B-B14F-4D97-AF65-F5344CB8AC3E}">
        <p14:creationId xmlns:p14="http://schemas.microsoft.com/office/powerpoint/2010/main" val="760073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79D27B38-0CBE-4608-A8DD-A3EBCF6DBDAB}" type="datetime1">
              <a:rPr lang="en-US" smtClean="0">
                <a:solidFill>
                  <a:prstClr val="black">
                    <a:tint val="75000"/>
                  </a:prstClr>
                </a:solidFill>
              </a:rPr>
              <a:t>2/12/25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E3BFE8B-3643-4A16-B7A8-DC2B2F6255B3}"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34977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03C0DA93-A793-41FA-9A7B-D9D830A7C265}" type="datetime1">
              <a:rPr lang="en-US" smtClean="0">
                <a:solidFill>
                  <a:prstClr val="black">
                    <a:tint val="75000"/>
                  </a:prstClr>
                </a:solidFill>
              </a:rPr>
              <a:t>2/12/25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DA394D7-9785-4BE5-AFD5-4F918A689025}"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26739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5883C4F8-9942-4C00-9161-DF0076FA57D5}" type="datetime1">
              <a:rPr lang="en-US" smtClean="0">
                <a:solidFill>
                  <a:prstClr val="black">
                    <a:tint val="75000"/>
                  </a:prstClr>
                </a:solidFill>
              </a:rPr>
              <a:t>2/12/25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EBDFF78F-8FAE-45F5-87F9-E0C692719B1F}"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02467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6D867D56-BBE8-43D2-BEED-AEE5119CB6F6}" type="datetime1">
              <a:rPr lang="en-US" smtClean="0">
                <a:solidFill>
                  <a:prstClr val="black">
                    <a:tint val="75000"/>
                  </a:prstClr>
                </a:solidFill>
              </a:rPr>
              <a:t>2/12/25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A259807-4E02-4090-954C-8862AE38006D}"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46413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DCE1CB90-D815-493E-AB87-E71C4B6BDB7E}" type="datetime1">
              <a:rPr lang="en-US" smtClean="0">
                <a:solidFill>
                  <a:prstClr val="black">
                    <a:tint val="75000"/>
                  </a:prstClr>
                </a:solidFill>
              </a:rPr>
              <a:t>2/12/25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1FB91A49-D5F3-4578-872E-65604690CDE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54210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40EE4F3E-0B67-43DA-B988-5F25F6F93728}" type="datetime1">
              <a:rPr lang="en-US" smtClean="0">
                <a:solidFill>
                  <a:prstClr val="black">
                    <a:tint val="75000"/>
                  </a:prstClr>
                </a:solidFill>
              </a:rPr>
              <a:t>2/12/25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260004BE-0912-48C1-A9DA-82B185A6131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346259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8480501-4977-403A-BE45-67F37FB2354B}" type="datetime1">
              <a:rPr lang="en-US" smtClean="0">
                <a:solidFill>
                  <a:prstClr val="black">
                    <a:tint val="75000"/>
                  </a:prstClr>
                </a:solidFill>
              </a:rPr>
              <a:t>2/12/25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D829B39B-E19B-4684-B84C-73DF500C59F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714056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22C52FC2-BD29-4703-9AD3-509A224DCD4C}" type="datetime1">
              <a:rPr lang="en-US" smtClean="0">
                <a:solidFill>
                  <a:prstClr val="black">
                    <a:tint val="75000"/>
                  </a:prstClr>
                </a:solidFill>
              </a:rPr>
              <a:t>2/12/25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017349AB-2C45-4CA2-9222-EAC2086D39E2}"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59073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039EC1-1433-41BE-B85A-59F3D7471CA1}" type="datetime1">
              <a:rPr lang="en-US" smtClean="0"/>
              <a:t>2/12/25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9D2201-8A73-433A-97F3-E7E5379BAE05}" type="slidenum">
              <a:rPr lang="en-US" smtClean="0"/>
              <a:pPr/>
              <a:t>‹#›</a:t>
            </a:fld>
            <a:endParaRPr lang="en-US" dirty="0"/>
          </a:p>
        </p:txBody>
      </p:sp>
    </p:spTree>
    <p:extLst>
      <p:ext uri="{BB962C8B-B14F-4D97-AF65-F5344CB8AC3E}">
        <p14:creationId xmlns:p14="http://schemas.microsoft.com/office/powerpoint/2010/main" val="40707142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28F578F6-973C-4132-B66F-4D801406C7BE}" type="datetime1">
              <a:rPr lang="en-US" smtClean="0">
                <a:solidFill>
                  <a:prstClr val="black">
                    <a:tint val="75000"/>
                  </a:prstClr>
                </a:solidFill>
              </a:rPr>
              <a:t>2/12/25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3572ADC-6BDA-4F21-BCE5-91C08D500488}"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31536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59C015AD-F31E-463B-8092-1DDE90397894}" type="datetime1">
              <a:rPr lang="en-US" smtClean="0">
                <a:solidFill>
                  <a:prstClr val="black">
                    <a:tint val="75000"/>
                  </a:prstClr>
                </a:solidFill>
              </a:rPr>
              <a:t>2/12/25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1A4F411-0C68-4F5C-A939-750F262AE292}"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368560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68E11B55-AE49-47CC-822B-14CDFAF75176}" type="datetime1">
              <a:rPr lang="en-US" smtClean="0">
                <a:solidFill>
                  <a:prstClr val="black">
                    <a:tint val="75000"/>
                  </a:prstClr>
                </a:solidFill>
              </a:rPr>
              <a:t>2/12/25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893E684-4E4D-4D8F-B606-96ACB69CB72F}"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59220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FF501D-156B-4CBE-A469-F1DFF24F3C3D}" type="datetime1">
              <a:rPr lang="en-US" smtClean="0"/>
              <a:t>2/12/25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9D2201-8A73-433A-97F3-E7E5379BAE05}" type="slidenum">
              <a:rPr lang="en-US" smtClean="0"/>
              <a:pPr/>
              <a:t>‹#›</a:t>
            </a:fld>
            <a:endParaRPr lang="en-US" dirty="0"/>
          </a:p>
        </p:txBody>
      </p:sp>
    </p:spTree>
    <p:extLst>
      <p:ext uri="{BB962C8B-B14F-4D97-AF65-F5344CB8AC3E}">
        <p14:creationId xmlns:p14="http://schemas.microsoft.com/office/powerpoint/2010/main" val="1999815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B83AC7-89E4-43A4-AC60-6D7FA1D8E73A}" type="datetime1">
              <a:rPr lang="en-US" smtClean="0"/>
              <a:t>2/12/25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9D2201-8A73-433A-97F3-E7E5379BAE05}" type="slidenum">
              <a:rPr lang="en-US" smtClean="0"/>
              <a:pPr/>
              <a:t>‹#›</a:t>
            </a:fld>
            <a:endParaRPr lang="en-US" dirty="0"/>
          </a:p>
        </p:txBody>
      </p:sp>
    </p:spTree>
    <p:extLst>
      <p:ext uri="{BB962C8B-B14F-4D97-AF65-F5344CB8AC3E}">
        <p14:creationId xmlns:p14="http://schemas.microsoft.com/office/powerpoint/2010/main" val="165491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815CF4-B94C-4B57-89E9-2DED7A203E48}" type="datetime1">
              <a:rPr lang="en-US" smtClean="0"/>
              <a:t>2/12/25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59D2201-8A73-433A-97F3-E7E5379BAE05}" type="slidenum">
              <a:rPr lang="en-US" smtClean="0"/>
              <a:pPr/>
              <a:t>‹#›</a:t>
            </a:fld>
            <a:endParaRPr lang="en-US" dirty="0"/>
          </a:p>
        </p:txBody>
      </p:sp>
    </p:spTree>
    <p:extLst>
      <p:ext uri="{BB962C8B-B14F-4D97-AF65-F5344CB8AC3E}">
        <p14:creationId xmlns:p14="http://schemas.microsoft.com/office/powerpoint/2010/main" val="2557125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806980-0350-41A2-A89C-65E25EA2DA4D}" type="datetime1">
              <a:rPr lang="en-US" smtClean="0"/>
              <a:t>2/12/25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59D2201-8A73-433A-97F3-E7E5379BAE05}" type="slidenum">
              <a:rPr lang="en-US" smtClean="0"/>
              <a:pPr/>
              <a:t>‹#›</a:t>
            </a:fld>
            <a:endParaRPr lang="en-US" dirty="0"/>
          </a:p>
        </p:txBody>
      </p:sp>
    </p:spTree>
    <p:extLst>
      <p:ext uri="{BB962C8B-B14F-4D97-AF65-F5344CB8AC3E}">
        <p14:creationId xmlns:p14="http://schemas.microsoft.com/office/powerpoint/2010/main" val="3089723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20A784-270A-4484-858D-26CCF5D0DE55}" type="datetime1">
              <a:rPr lang="en-US" smtClean="0"/>
              <a:t>2/12/25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59D2201-8A73-433A-97F3-E7E5379BAE05}" type="slidenum">
              <a:rPr lang="en-US" smtClean="0"/>
              <a:pPr/>
              <a:t>‹#›</a:t>
            </a:fld>
            <a:endParaRPr lang="en-US" dirty="0"/>
          </a:p>
        </p:txBody>
      </p:sp>
    </p:spTree>
    <p:extLst>
      <p:ext uri="{BB962C8B-B14F-4D97-AF65-F5344CB8AC3E}">
        <p14:creationId xmlns:p14="http://schemas.microsoft.com/office/powerpoint/2010/main" val="3174456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0DF34D-F904-44C5-9E4A-1DD8CE022B15}" type="datetime1">
              <a:rPr lang="en-US" smtClean="0"/>
              <a:t>2/12/25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9D2201-8A73-433A-97F3-E7E5379BAE05}" type="slidenum">
              <a:rPr lang="en-US" smtClean="0"/>
              <a:pPr/>
              <a:t>‹#›</a:t>
            </a:fld>
            <a:endParaRPr lang="en-US" dirty="0"/>
          </a:p>
        </p:txBody>
      </p:sp>
    </p:spTree>
    <p:extLst>
      <p:ext uri="{BB962C8B-B14F-4D97-AF65-F5344CB8AC3E}">
        <p14:creationId xmlns:p14="http://schemas.microsoft.com/office/powerpoint/2010/main" val="1513167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E3BF11-3E68-47B3-A9DC-9B1704E7B32F}" type="datetime1">
              <a:rPr lang="en-US" smtClean="0"/>
              <a:t>2/12/25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9D2201-8A73-433A-97F3-E7E5379BAE05}" type="slidenum">
              <a:rPr lang="en-US" smtClean="0"/>
              <a:pPr/>
              <a:t>‹#›</a:t>
            </a:fld>
            <a:endParaRPr lang="en-US" dirty="0"/>
          </a:p>
        </p:txBody>
      </p:sp>
    </p:spTree>
    <p:extLst>
      <p:ext uri="{BB962C8B-B14F-4D97-AF65-F5344CB8AC3E}">
        <p14:creationId xmlns:p14="http://schemas.microsoft.com/office/powerpoint/2010/main" val="3835712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3EDD4E-2DBB-4F95-852A-91F1DB1C3303}" type="datetime1">
              <a:rPr lang="en-US" smtClean="0"/>
              <a:t>2/12/25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9D2201-8A73-433A-97F3-E7E5379BAE05}" type="slidenum">
              <a:rPr lang="en-US" smtClean="0"/>
              <a:pPr/>
              <a:t>‹#›</a:t>
            </a:fld>
            <a:endParaRPr lang="en-US" dirty="0"/>
          </a:p>
        </p:txBody>
      </p:sp>
    </p:spTree>
    <p:extLst>
      <p:ext uri="{BB962C8B-B14F-4D97-AF65-F5344CB8AC3E}">
        <p14:creationId xmlns:p14="http://schemas.microsoft.com/office/powerpoint/2010/main" val="1541835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B043922-33D7-4042-95F6-CC2655D6D81B}" type="datetime1">
              <a:rPr lang="en-US" smtClean="0">
                <a:solidFill>
                  <a:prstClr val="black">
                    <a:tint val="75000"/>
                  </a:prstClr>
                </a:solidFill>
              </a:rPr>
              <a:t>2/12/25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D3EE5A7-3B9C-4286-91B6-CD02380A3E59}" type="slidenum">
              <a:rPr lang="en-US" smtClean="0">
                <a:solidFill>
                  <a:prstClr val="black">
                    <a:tint val="75000"/>
                  </a:prstClr>
                </a:solidFill>
              </a:rPr>
              <a:pPr>
                <a:defRPr/>
              </a:pPr>
              <a:t>‹#›</a:t>
            </a:fld>
            <a:endParaRPr lang="en-US" dirty="0">
              <a:solidFill>
                <a:prstClr val="black">
                  <a:tint val="75000"/>
                </a:prstClr>
              </a:solidFill>
            </a:endParaRPr>
          </a:p>
        </p:txBody>
      </p:sp>
      <p:sp>
        <p:nvSpPr>
          <p:cNvPr id="7" name="Rectangle 6"/>
          <p:cNvSpPr/>
          <p:nvPr userDrawn="1"/>
        </p:nvSpPr>
        <p:spPr>
          <a:xfrm>
            <a:off x="0" y="2"/>
            <a:ext cx="9144000" cy="36512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dirty="0">
              <a:solidFill>
                <a:srgbClr val="FFFFFF"/>
              </a:solidFill>
            </a:endParaRPr>
          </a:p>
        </p:txBody>
      </p:sp>
      <p:sp>
        <p:nvSpPr>
          <p:cNvPr id="8" name="Rectangle 10"/>
          <p:cNvSpPr>
            <a:spLocks noChangeArrowheads="1"/>
          </p:cNvSpPr>
          <p:nvPr userDrawn="1"/>
        </p:nvSpPr>
        <p:spPr bwMode="auto">
          <a:xfrm>
            <a:off x="5596171" y="28576"/>
            <a:ext cx="27093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en-US" sz="1200" b="1" dirty="0">
                <a:solidFill>
                  <a:srgbClr val="FFFFFF"/>
                </a:solidFill>
              </a:rPr>
              <a:t>The Rawalpindi Medical University</a:t>
            </a:r>
            <a:endParaRPr lang="en-US" altLang="en-US" sz="1200" dirty="0">
              <a:solidFill>
                <a:srgbClr val="FFFFFF"/>
              </a:solidFill>
            </a:endParaRPr>
          </a:p>
        </p:txBody>
      </p:sp>
      <p:pic>
        <p:nvPicPr>
          <p:cNvPr id="9"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l="4786" t="7560" r="11351" b="8024"/>
          <a:stretch/>
        </p:blipFill>
        <p:spPr bwMode="auto">
          <a:xfrm>
            <a:off x="8336047" y="44451"/>
            <a:ext cx="577217" cy="581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4959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ncbi.nlm.nih.gov/pmc/articles/PMC7693910/" TargetMode="Externa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jpe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Logo Bismillah.jpg"/>
          <p:cNvPicPr>
            <a:picLocks noChangeAspect="1"/>
          </p:cNvPicPr>
          <p:nvPr/>
        </p:nvPicPr>
        <p:blipFill>
          <a:blip r:embed="rId3" cstate="print"/>
          <a:stretch>
            <a:fillRect/>
          </a:stretch>
        </p:blipFill>
        <p:spPr>
          <a:xfrm>
            <a:off x="1678513" y="762000"/>
            <a:ext cx="5789087" cy="5410200"/>
          </a:xfrm>
          <a:prstGeom prst="rect">
            <a:avLst/>
          </a:prstGeom>
        </p:spPr>
      </p:pic>
      <p:sp>
        <p:nvSpPr>
          <p:cNvPr id="2" name="Slide Number Placeholder 1"/>
          <p:cNvSpPr>
            <a:spLocks noGrp="1"/>
          </p:cNvSpPr>
          <p:nvPr>
            <p:ph type="sldNum" sz="quarter" idx="12"/>
          </p:nvPr>
        </p:nvSpPr>
        <p:spPr/>
        <p:txBody>
          <a:bodyPr/>
          <a:lstStyle/>
          <a:p>
            <a:pPr>
              <a:defRPr/>
            </a:pPr>
            <a:fld id="{BDA394D7-9785-4BE5-AFD5-4F918A689025}" type="slidenum">
              <a:rPr lang="en-US" smtClean="0">
                <a:solidFill>
                  <a:prstClr val="black">
                    <a:tint val="75000"/>
                  </a:prstClr>
                </a:solidFill>
              </a:rPr>
              <a:pPr>
                <a:defRPr/>
              </a:pPr>
              <a:t>1</a:t>
            </a:fld>
            <a:endParaRPr lang="en-US" dirty="0">
              <a:solidFill>
                <a:prstClr val="black">
                  <a:tint val="75000"/>
                </a:prstClr>
              </a:solidFill>
            </a:endParaRPr>
          </a:p>
        </p:txBody>
      </p:sp>
    </p:spTree>
    <p:extLst>
      <p:ext uri="{BB962C8B-B14F-4D97-AF65-F5344CB8AC3E}">
        <p14:creationId xmlns:p14="http://schemas.microsoft.com/office/powerpoint/2010/main" val="3952161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Taste: </a:t>
            </a:r>
          </a:p>
        </p:txBody>
      </p:sp>
      <p:sp>
        <p:nvSpPr>
          <p:cNvPr id="3" name="Content Placeholder 2"/>
          <p:cNvSpPr>
            <a:spLocks noGrp="1"/>
          </p:cNvSpPr>
          <p:nvPr>
            <p:ph idx="1"/>
          </p:nvPr>
        </p:nvSpPr>
        <p:spPr/>
        <p:txBody>
          <a:bodyPr>
            <a:normAutofit/>
          </a:bodyPr>
          <a:lstStyle/>
          <a:p>
            <a:r>
              <a:rPr lang="en-US" sz="2400" dirty="0">
                <a:solidFill>
                  <a:schemeClr val="tx2">
                    <a:lumMod val="75000"/>
                  </a:schemeClr>
                </a:solidFill>
              </a:rPr>
              <a:t>Separate</a:t>
            </a:r>
            <a:r>
              <a:rPr lang="en-US" sz="2400" dirty="0"/>
              <a:t> undesirable or lethal foods from pleasant &amp; nutritious food</a:t>
            </a:r>
          </a:p>
          <a:p>
            <a:r>
              <a:rPr lang="en-US" sz="2400" dirty="0"/>
              <a:t>Elicit </a:t>
            </a:r>
            <a:r>
              <a:rPr lang="en-US" sz="2400" dirty="0">
                <a:solidFill>
                  <a:schemeClr val="tx2">
                    <a:lumMod val="75000"/>
                  </a:schemeClr>
                </a:solidFill>
              </a:rPr>
              <a:t>physiological responses</a:t>
            </a:r>
          </a:p>
          <a:p>
            <a:pPr lvl="1"/>
            <a:r>
              <a:rPr lang="en-US" sz="2400" dirty="0"/>
              <a:t>Involved in digestion &amp; utilization of foods</a:t>
            </a:r>
          </a:p>
          <a:p>
            <a:r>
              <a:rPr lang="en-US" sz="2400" dirty="0"/>
              <a:t>Strongly tied to primitive </a:t>
            </a:r>
            <a:r>
              <a:rPr lang="en-US" sz="2400" dirty="0">
                <a:solidFill>
                  <a:schemeClr val="tx2">
                    <a:lumMod val="75000"/>
                  </a:schemeClr>
                </a:solidFill>
              </a:rPr>
              <a:t>emotional &amp; behavioral </a:t>
            </a:r>
            <a:r>
              <a:rPr lang="en-US" sz="2400" dirty="0"/>
              <a:t>functions of nervous systems</a:t>
            </a:r>
          </a:p>
        </p:txBody>
      </p:sp>
      <p:sp>
        <p:nvSpPr>
          <p:cNvPr id="5" name="Oval 4">
            <a:extLst>
              <a:ext uri="{FF2B5EF4-FFF2-40B4-BE49-F238E27FC236}">
                <a16:creationId xmlns:a16="http://schemas.microsoft.com/office/drawing/2014/main" id="{624A1EBC-5D33-2BEE-EE80-8585DE53C598}"/>
              </a:ext>
            </a:extLst>
          </p:cNvPr>
          <p:cNvSpPr/>
          <p:nvPr/>
        </p:nvSpPr>
        <p:spPr>
          <a:xfrm>
            <a:off x="7620001" y="5882730"/>
            <a:ext cx="1523999" cy="952968"/>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CORE CONCEPT</a:t>
            </a:r>
          </a:p>
        </p:txBody>
      </p:sp>
    </p:spTree>
    <p:extLst>
      <p:ext uri="{BB962C8B-B14F-4D97-AF65-F5344CB8AC3E}">
        <p14:creationId xmlns:p14="http://schemas.microsoft.com/office/powerpoint/2010/main" val="2114793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Sense of Taste (Gustation) </a:t>
            </a:r>
          </a:p>
        </p:txBody>
      </p:sp>
      <p:sp>
        <p:nvSpPr>
          <p:cNvPr id="3" name="Content Placeholder 2"/>
          <p:cNvSpPr>
            <a:spLocks noGrp="1"/>
          </p:cNvSpPr>
          <p:nvPr>
            <p:ph idx="1"/>
          </p:nvPr>
        </p:nvSpPr>
        <p:spPr>
          <a:xfrm>
            <a:off x="228600" y="1447800"/>
            <a:ext cx="8229600" cy="4525963"/>
          </a:xfrm>
        </p:spPr>
        <p:txBody>
          <a:bodyPr>
            <a:normAutofit/>
          </a:bodyPr>
          <a:lstStyle/>
          <a:p>
            <a:r>
              <a:rPr lang="en-US" sz="2400" b="1" dirty="0">
                <a:solidFill>
                  <a:srgbClr val="0070C0"/>
                </a:solidFill>
              </a:rPr>
              <a:t>Function of taste buds</a:t>
            </a:r>
          </a:p>
          <a:p>
            <a:r>
              <a:rPr lang="en-US" sz="2400" b="1" dirty="0">
                <a:solidFill>
                  <a:srgbClr val="0070C0"/>
                </a:solidFill>
              </a:rPr>
              <a:t>Contributions</a:t>
            </a:r>
          </a:p>
          <a:p>
            <a:pPr lvl="1"/>
            <a:r>
              <a:rPr lang="en-US" sz="2400" dirty="0"/>
              <a:t>Sense of smell</a:t>
            </a:r>
          </a:p>
          <a:p>
            <a:pPr lvl="1"/>
            <a:r>
              <a:rPr lang="en-US" sz="2400" dirty="0"/>
              <a:t>Texture of food</a:t>
            </a:r>
          </a:p>
          <a:p>
            <a:pPr lvl="1"/>
            <a:r>
              <a:rPr lang="en-US" sz="2400" dirty="0"/>
              <a:t>Stimulation of pain endings-pepper</a:t>
            </a:r>
          </a:p>
          <a:p>
            <a:r>
              <a:rPr lang="en-US" sz="2400" b="1" dirty="0">
                <a:solidFill>
                  <a:srgbClr val="0070C0"/>
                </a:solidFill>
              </a:rPr>
              <a:t>Importance</a:t>
            </a:r>
          </a:p>
          <a:p>
            <a:pPr lvl="1"/>
            <a:r>
              <a:rPr lang="en-US" sz="2400" dirty="0"/>
              <a:t>Food selection</a:t>
            </a:r>
          </a:p>
          <a:p>
            <a:pPr lvl="2"/>
            <a:r>
              <a:rPr lang="en-US" dirty="0"/>
              <a:t>Desires </a:t>
            </a:r>
          </a:p>
          <a:p>
            <a:pPr lvl="2"/>
            <a:r>
              <a:rPr lang="en-US" dirty="0"/>
              <a:t>Metabolic need</a:t>
            </a:r>
          </a:p>
        </p:txBody>
      </p:sp>
      <p:sp>
        <p:nvSpPr>
          <p:cNvPr id="5" name="Oval 4">
            <a:extLst>
              <a:ext uri="{FF2B5EF4-FFF2-40B4-BE49-F238E27FC236}">
                <a16:creationId xmlns:a16="http://schemas.microsoft.com/office/drawing/2014/main" id="{923A05C2-DF30-88DD-C19F-7EB7DB40D5BB}"/>
              </a:ext>
            </a:extLst>
          </p:cNvPr>
          <p:cNvSpPr/>
          <p:nvPr/>
        </p:nvSpPr>
        <p:spPr>
          <a:xfrm>
            <a:off x="7620001" y="5882730"/>
            <a:ext cx="1523999" cy="952968"/>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CORE CONCEPT</a:t>
            </a:r>
          </a:p>
        </p:txBody>
      </p:sp>
    </p:spTree>
    <p:extLst>
      <p:ext uri="{BB962C8B-B14F-4D97-AF65-F5344CB8AC3E}">
        <p14:creationId xmlns:p14="http://schemas.microsoft.com/office/powerpoint/2010/main" val="1183798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077200" cy="914400"/>
          </a:xfrm>
        </p:spPr>
        <p:txBody>
          <a:bodyPr/>
          <a:lstStyle/>
          <a:p>
            <a:r>
              <a:rPr lang="en-US" b="1" dirty="0">
                <a:solidFill>
                  <a:srgbClr val="C00000"/>
                </a:solidFill>
              </a:rPr>
              <a:t>Taste Buds-Location</a:t>
            </a:r>
          </a:p>
        </p:txBody>
      </p:sp>
      <p:sp>
        <p:nvSpPr>
          <p:cNvPr id="3" name="Content Placeholder 2"/>
          <p:cNvSpPr>
            <a:spLocks noGrp="1"/>
          </p:cNvSpPr>
          <p:nvPr>
            <p:ph idx="1"/>
          </p:nvPr>
        </p:nvSpPr>
        <p:spPr>
          <a:xfrm>
            <a:off x="152400" y="1143000"/>
            <a:ext cx="8839200" cy="5562600"/>
          </a:xfrm>
        </p:spPr>
        <p:txBody>
          <a:bodyPr>
            <a:normAutofit/>
          </a:bodyPr>
          <a:lstStyle/>
          <a:p>
            <a:r>
              <a:rPr lang="en-US" sz="2400" dirty="0" err="1">
                <a:solidFill>
                  <a:srgbClr val="0070C0"/>
                </a:solidFill>
              </a:rPr>
              <a:t>Circumvallate</a:t>
            </a:r>
            <a:r>
              <a:rPr lang="en-US" sz="2400" dirty="0">
                <a:solidFill>
                  <a:srgbClr val="0070C0"/>
                </a:solidFill>
              </a:rPr>
              <a:t> papillae-</a:t>
            </a:r>
            <a:r>
              <a:rPr lang="en-US" sz="2400" dirty="0"/>
              <a:t>posterior tongue </a:t>
            </a:r>
          </a:p>
          <a:p>
            <a:pPr lvl="1"/>
            <a:r>
              <a:rPr lang="en-US" sz="2400" dirty="0"/>
              <a:t>Large number</a:t>
            </a:r>
          </a:p>
          <a:p>
            <a:r>
              <a:rPr lang="en-US" sz="2400" dirty="0" err="1">
                <a:solidFill>
                  <a:srgbClr val="0070C0"/>
                </a:solidFill>
              </a:rPr>
              <a:t>Fungiform</a:t>
            </a:r>
            <a:r>
              <a:rPr lang="en-US" sz="2400" dirty="0">
                <a:solidFill>
                  <a:srgbClr val="0070C0"/>
                </a:solidFill>
              </a:rPr>
              <a:t> papillae</a:t>
            </a:r>
            <a:r>
              <a:rPr lang="en-US" sz="2400" dirty="0"/>
              <a:t>-anterior flat tongue</a:t>
            </a:r>
          </a:p>
          <a:p>
            <a:pPr lvl="1"/>
            <a:r>
              <a:rPr lang="en-US" sz="2400" dirty="0"/>
              <a:t>Moderate numbers</a:t>
            </a:r>
          </a:p>
          <a:p>
            <a:r>
              <a:rPr lang="en-US" sz="2400" dirty="0">
                <a:solidFill>
                  <a:srgbClr val="0070C0"/>
                </a:solidFill>
              </a:rPr>
              <a:t>Foliate papillae</a:t>
            </a:r>
            <a:r>
              <a:rPr lang="en-US" sz="2400" dirty="0"/>
              <a:t>-in folds along lateral surfaces </a:t>
            </a:r>
          </a:p>
          <a:p>
            <a:pPr lvl="1"/>
            <a:r>
              <a:rPr lang="en-US" sz="2400" dirty="0"/>
              <a:t>Moderate numbers</a:t>
            </a:r>
          </a:p>
          <a:p>
            <a:r>
              <a:rPr lang="en-US" sz="2400" dirty="0">
                <a:solidFill>
                  <a:srgbClr val="0070C0"/>
                </a:solidFill>
              </a:rPr>
              <a:t>Additional taste buds</a:t>
            </a:r>
          </a:p>
          <a:p>
            <a:pPr lvl="1"/>
            <a:r>
              <a:rPr lang="en-US" sz="2400" dirty="0"/>
              <a:t>Palate, tonsillar pillars, epiglottis, </a:t>
            </a:r>
          </a:p>
          <a:p>
            <a:r>
              <a:rPr lang="en-US" sz="2400" dirty="0">
                <a:solidFill>
                  <a:srgbClr val="0070C0"/>
                </a:solidFill>
              </a:rPr>
              <a:t>Number of taste buds</a:t>
            </a:r>
          </a:p>
          <a:p>
            <a:pPr lvl="1"/>
            <a:r>
              <a:rPr lang="en-US" sz="2400" dirty="0"/>
              <a:t>Adults-3000 to 10,000 taste buds</a:t>
            </a:r>
          </a:p>
          <a:p>
            <a:pPr lvl="1"/>
            <a:r>
              <a:rPr lang="en-US" sz="2400" dirty="0"/>
              <a:t>Children-a few more</a:t>
            </a:r>
          </a:p>
        </p:txBody>
      </p:sp>
      <p:pic>
        <p:nvPicPr>
          <p:cNvPr id="5" name="object 8">
            <a:extLst>
              <a:ext uri="{FF2B5EF4-FFF2-40B4-BE49-F238E27FC236}">
                <a16:creationId xmlns:a16="http://schemas.microsoft.com/office/drawing/2014/main" id="{90CF2B1E-074F-0128-85E9-351A26A4EB3A}"/>
              </a:ext>
            </a:extLst>
          </p:cNvPr>
          <p:cNvPicPr/>
          <p:nvPr/>
        </p:nvPicPr>
        <p:blipFill>
          <a:blip r:embed="rId2" cstate="print"/>
          <a:stretch>
            <a:fillRect/>
          </a:stretch>
        </p:blipFill>
        <p:spPr>
          <a:xfrm>
            <a:off x="5257801" y="1143000"/>
            <a:ext cx="3886200" cy="4648199"/>
          </a:xfrm>
          <a:prstGeom prst="rect">
            <a:avLst/>
          </a:prstGeom>
        </p:spPr>
      </p:pic>
      <p:sp>
        <p:nvSpPr>
          <p:cNvPr id="6" name="Oval 5">
            <a:extLst>
              <a:ext uri="{FF2B5EF4-FFF2-40B4-BE49-F238E27FC236}">
                <a16:creationId xmlns:a16="http://schemas.microsoft.com/office/drawing/2014/main" id="{EC100B91-CCAE-3C4F-446A-275D17E4D3AF}"/>
              </a:ext>
            </a:extLst>
          </p:cNvPr>
          <p:cNvSpPr/>
          <p:nvPr/>
        </p:nvSpPr>
        <p:spPr>
          <a:xfrm>
            <a:off x="7620001" y="5882730"/>
            <a:ext cx="1523999" cy="952968"/>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CORE CONCEPT</a:t>
            </a:r>
          </a:p>
        </p:txBody>
      </p:sp>
    </p:spTree>
    <p:extLst>
      <p:ext uri="{BB962C8B-B14F-4D97-AF65-F5344CB8AC3E}">
        <p14:creationId xmlns:p14="http://schemas.microsoft.com/office/powerpoint/2010/main" val="3741582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Taste Buds</a:t>
            </a:r>
            <a:endParaRPr lang="en-US" dirty="0"/>
          </a:p>
        </p:txBody>
      </p:sp>
      <p:sp>
        <p:nvSpPr>
          <p:cNvPr id="3" name="Content Placeholder 2"/>
          <p:cNvSpPr>
            <a:spLocks noGrp="1"/>
          </p:cNvSpPr>
          <p:nvPr>
            <p:ph sz="half" idx="1"/>
          </p:nvPr>
        </p:nvSpPr>
        <p:spPr>
          <a:xfrm>
            <a:off x="0" y="1219200"/>
            <a:ext cx="5257800" cy="5486400"/>
          </a:xfrm>
        </p:spPr>
        <p:txBody>
          <a:bodyPr>
            <a:noAutofit/>
          </a:bodyPr>
          <a:lstStyle/>
          <a:p>
            <a:r>
              <a:rPr lang="en-US" sz="2400" dirty="0"/>
              <a:t>Diameter-1/30 mm </a:t>
            </a:r>
          </a:p>
          <a:p>
            <a:r>
              <a:rPr lang="en-US" sz="2400" dirty="0"/>
              <a:t>Length-1/16 mm</a:t>
            </a:r>
          </a:p>
          <a:p>
            <a:r>
              <a:rPr lang="en-US" sz="2400" dirty="0"/>
              <a:t>Epithelial cells-50</a:t>
            </a:r>
          </a:p>
          <a:p>
            <a:pPr lvl="1"/>
            <a:r>
              <a:rPr lang="en-US" dirty="0">
                <a:solidFill>
                  <a:schemeClr val="tx2">
                    <a:lumMod val="60000"/>
                    <a:lumOff val="40000"/>
                  </a:schemeClr>
                </a:solidFill>
              </a:rPr>
              <a:t>Supporting cells</a:t>
            </a:r>
            <a:endParaRPr lang="en-US" dirty="0"/>
          </a:p>
          <a:p>
            <a:pPr lvl="1"/>
            <a:r>
              <a:rPr lang="en-US" dirty="0">
                <a:solidFill>
                  <a:schemeClr val="tx2">
                    <a:lumMod val="60000"/>
                    <a:lumOff val="40000"/>
                  </a:schemeClr>
                </a:solidFill>
              </a:rPr>
              <a:t>Taste cells</a:t>
            </a:r>
          </a:p>
          <a:p>
            <a:pPr lvl="2"/>
            <a:r>
              <a:rPr lang="en-US" sz="2400" dirty="0"/>
              <a:t>Continually being replaced</a:t>
            </a:r>
          </a:p>
          <a:p>
            <a:pPr lvl="2"/>
            <a:r>
              <a:rPr lang="en-US" sz="2400" dirty="0"/>
              <a:t>Mature cells-center</a:t>
            </a:r>
          </a:p>
          <a:p>
            <a:pPr lvl="2"/>
            <a:r>
              <a:rPr lang="en-US" sz="2400" dirty="0"/>
              <a:t>Life span-10 days in lower mammals </a:t>
            </a:r>
          </a:p>
          <a:p>
            <a:pPr lvl="2"/>
            <a:r>
              <a:rPr lang="en-US" sz="2400" dirty="0"/>
              <a:t>Outer tips arranged around taste pore </a:t>
            </a:r>
          </a:p>
          <a:p>
            <a:pPr lvl="2"/>
            <a:r>
              <a:rPr lang="en-US" sz="2400" dirty="0" err="1"/>
              <a:t>Microvilli</a:t>
            </a:r>
            <a:r>
              <a:rPr lang="en-US" sz="2400" dirty="0"/>
              <a:t> (taste hairs)-receptor surface</a:t>
            </a:r>
          </a:p>
        </p:txBody>
      </p:sp>
      <p:pic>
        <p:nvPicPr>
          <p:cNvPr id="5" name="Picture 2"/>
          <p:cNvPicPr>
            <a:picLocks noGrp="1" noChangeAspect="1" noChangeArrowheads="1"/>
          </p:cNvPicPr>
          <p:nvPr>
            <p:ph sz="half" idx="2"/>
          </p:nvPr>
        </p:nvPicPr>
        <p:blipFill>
          <a:blip r:embed="rId2">
            <a:lum bright="-40000" contrast="40000"/>
          </a:blip>
          <a:srcRect l="26875" t="8000" r="8750" b="17000"/>
          <a:stretch>
            <a:fillRect/>
          </a:stretch>
        </p:blipFill>
        <p:spPr bwMode="auto">
          <a:xfrm>
            <a:off x="5257800" y="1753055"/>
            <a:ext cx="3813438" cy="3809545"/>
          </a:xfrm>
          <a:prstGeom prst="rect">
            <a:avLst/>
          </a:prstGeom>
          <a:noFill/>
          <a:ln w="9525">
            <a:noFill/>
            <a:miter lim="800000"/>
            <a:headEnd/>
            <a:tailEnd/>
          </a:ln>
          <a:effectLst/>
        </p:spPr>
      </p:pic>
      <p:sp>
        <p:nvSpPr>
          <p:cNvPr id="6" name="Oval 5"/>
          <p:cNvSpPr/>
          <p:nvPr/>
        </p:nvSpPr>
        <p:spPr>
          <a:xfrm>
            <a:off x="7239001" y="5848116"/>
            <a:ext cx="1904999" cy="952968"/>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CORE CONCEPT/Histology integration</a:t>
            </a:r>
          </a:p>
        </p:txBody>
      </p:sp>
      <p:sp>
        <p:nvSpPr>
          <p:cNvPr id="7" name="Rectangle 6"/>
          <p:cNvSpPr/>
          <p:nvPr/>
        </p:nvSpPr>
        <p:spPr>
          <a:xfrm>
            <a:off x="3276600" y="6324600"/>
            <a:ext cx="3962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Reference from Google image</a:t>
            </a:r>
          </a:p>
        </p:txBody>
      </p:sp>
    </p:spTree>
    <p:extLst>
      <p:ext uri="{BB962C8B-B14F-4D97-AF65-F5344CB8AC3E}">
        <p14:creationId xmlns:p14="http://schemas.microsoft.com/office/powerpoint/2010/main" val="3995772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1219200" y="3048000"/>
            <a:ext cx="7924800" cy="3809998"/>
          </a:xfrm>
          <a:prstGeom prst="rect">
            <a:avLst/>
          </a:prstGeom>
        </p:spPr>
      </p:pic>
      <p:sp>
        <p:nvSpPr>
          <p:cNvPr id="6" name="object 6"/>
          <p:cNvSpPr txBox="1">
            <a:spLocks noGrp="1"/>
          </p:cNvSpPr>
          <p:nvPr>
            <p:ph type="title"/>
          </p:nvPr>
        </p:nvSpPr>
        <p:spPr>
          <a:xfrm>
            <a:off x="1092578" y="304800"/>
            <a:ext cx="5490845" cy="689932"/>
          </a:xfrm>
          <a:prstGeom prst="rect">
            <a:avLst/>
          </a:prstGeom>
        </p:spPr>
        <p:txBody>
          <a:bodyPr vert="horz" wrap="square" lIns="0" tIns="12700" rIns="0" bIns="0" rtlCol="0">
            <a:spAutoFit/>
          </a:bodyPr>
          <a:lstStyle/>
          <a:p>
            <a:pPr marL="12700">
              <a:lnSpc>
                <a:spcPct val="100000"/>
              </a:lnSpc>
              <a:spcBef>
                <a:spcPts val="100"/>
              </a:spcBef>
            </a:pPr>
            <a:r>
              <a:rPr b="1" spc="-5" dirty="0">
                <a:solidFill>
                  <a:srgbClr val="FF0000"/>
                </a:solidFill>
              </a:rPr>
              <a:t>Structure</a:t>
            </a:r>
            <a:r>
              <a:rPr b="1" spc="-35" dirty="0">
                <a:solidFill>
                  <a:srgbClr val="FF0000"/>
                </a:solidFill>
              </a:rPr>
              <a:t> </a:t>
            </a:r>
            <a:r>
              <a:rPr b="1" spc="-5" dirty="0">
                <a:solidFill>
                  <a:srgbClr val="FF0000"/>
                </a:solidFill>
              </a:rPr>
              <a:t>of</a:t>
            </a:r>
            <a:r>
              <a:rPr b="1" spc="-30" dirty="0">
                <a:solidFill>
                  <a:srgbClr val="FF0000"/>
                </a:solidFill>
              </a:rPr>
              <a:t> </a:t>
            </a:r>
            <a:r>
              <a:rPr b="1" dirty="0">
                <a:solidFill>
                  <a:srgbClr val="FF0000"/>
                </a:solidFill>
              </a:rPr>
              <a:t>Taste</a:t>
            </a:r>
            <a:r>
              <a:rPr b="1" spc="-40" dirty="0">
                <a:solidFill>
                  <a:srgbClr val="FF0000"/>
                </a:solidFill>
              </a:rPr>
              <a:t> </a:t>
            </a:r>
            <a:r>
              <a:rPr b="1" spc="-5" dirty="0">
                <a:solidFill>
                  <a:srgbClr val="FF0000"/>
                </a:solidFill>
              </a:rPr>
              <a:t>Buds</a:t>
            </a:r>
          </a:p>
        </p:txBody>
      </p:sp>
      <p:sp>
        <p:nvSpPr>
          <p:cNvPr id="14" name="TextBox 13">
            <a:extLst>
              <a:ext uri="{FF2B5EF4-FFF2-40B4-BE49-F238E27FC236}">
                <a16:creationId xmlns:a16="http://schemas.microsoft.com/office/drawing/2014/main" id="{355A4037-9671-A56A-9848-F7BC32558CFC}"/>
              </a:ext>
            </a:extLst>
          </p:cNvPr>
          <p:cNvSpPr txBox="1"/>
          <p:nvPr/>
        </p:nvSpPr>
        <p:spPr>
          <a:xfrm>
            <a:off x="558612" y="1242435"/>
            <a:ext cx="8051988" cy="1694503"/>
          </a:xfrm>
          <a:prstGeom prst="rect">
            <a:avLst/>
          </a:prstGeom>
          <a:noFill/>
        </p:spPr>
        <p:txBody>
          <a:bodyPr wrap="square">
            <a:spAutoFit/>
          </a:bodyPr>
          <a:lstStyle/>
          <a:p>
            <a:pPr marL="12700">
              <a:lnSpc>
                <a:spcPct val="100000"/>
              </a:lnSpc>
              <a:spcBef>
                <a:spcPts val="2095"/>
              </a:spcBef>
              <a:buClr>
                <a:srgbClr val="FF6600"/>
              </a:buClr>
              <a:tabLst>
                <a:tab pos="355600" algn="l"/>
              </a:tabLst>
            </a:pPr>
            <a:r>
              <a:rPr lang="en-US" sz="2400" spc="-10" dirty="0">
                <a:cs typeface="Arial MT"/>
              </a:rPr>
              <a:t>Gustatory</a:t>
            </a:r>
            <a:r>
              <a:rPr lang="en-US" sz="2400" spc="-15" dirty="0">
                <a:cs typeface="Arial MT"/>
              </a:rPr>
              <a:t> </a:t>
            </a:r>
            <a:r>
              <a:rPr lang="en-US" sz="2400" spc="-5" dirty="0">
                <a:cs typeface="Arial MT"/>
              </a:rPr>
              <a:t>cells</a:t>
            </a:r>
            <a:r>
              <a:rPr lang="en-US" sz="2400" dirty="0">
                <a:cs typeface="Arial MT"/>
              </a:rPr>
              <a:t> </a:t>
            </a:r>
            <a:r>
              <a:rPr lang="en-US" sz="2400" spc="-5" dirty="0">
                <a:cs typeface="Arial MT"/>
              </a:rPr>
              <a:t>are</a:t>
            </a:r>
            <a:r>
              <a:rPr lang="en-US" sz="2400" spc="-20" dirty="0">
                <a:cs typeface="Arial MT"/>
              </a:rPr>
              <a:t> </a:t>
            </a:r>
            <a:r>
              <a:rPr lang="en-US" sz="2400" spc="-5" dirty="0">
                <a:cs typeface="Arial MT"/>
              </a:rPr>
              <a:t>the</a:t>
            </a:r>
            <a:r>
              <a:rPr lang="en-US" sz="2400" spc="-10" dirty="0">
                <a:cs typeface="Arial MT"/>
              </a:rPr>
              <a:t> receptors</a:t>
            </a:r>
            <a:endParaRPr lang="en-US" sz="2400" dirty="0">
              <a:cs typeface="Arial MT"/>
            </a:endParaRPr>
          </a:p>
          <a:p>
            <a:pPr marL="701040" lvl="1" indent="-231140">
              <a:lnSpc>
                <a:spcPct val="100000"/>
              </a:lnSpc>
              <a:spcBef>
                <a:spcPts val="1760"/>
              </a:spcBef>
              <a:buClr>
                <a:srgbClr val="FF6600"/>
              </a:buClr>
              <a:buFont typeface="Symbol"/>
              <a:buChar char=""/>
              <a:tabLst>
                <a:tab pos="701040" algn="l"/>
              </a:tabLst>
            </a:pPr>
            <a:r>
              <a:rPr lang="en-US" sz="2400" spc="-5" dirty="0">
                <a:cs typeface="Arial MT"/>
              </a:rPr>
              <a:t>Have</a:t>
            </a:r>
            <a:r>
              <a:rPr lang="en-US" sz="2400" spc="-30" dirty="0">
                <a:cs typeface="Arial MT"/>
              </a:rPr>
              <a:t> </a:t>
            </a:r>
            <a:r>
              <a:rPr lang="en-US" sz="2400" spc="-5" dirty="0">
                <a:cs typeface="Arial MT"/>
              </a:rPr>
              <a:t>gustatory</a:t>
            </a:r>
            <a:r>
              <a:rPr lang="en-US" sz="2400" spc="-30" dirty="0">
                <a:cs typeface="Arial MT"/>
              </a:rPr>
              <a:t> </a:t>
            </a:r>
            <a:r>
              <a:rPr lang="en-US" sz="2400" spc="-5" dirty="0">
                <a:cs typeface="Arial MT"/>
              </a:rPr>
              <a:t>hairs</a:t>
            </a:r>
            <a:r>
              <a:rPr lang="en-US" sz="2400" spc="-15" dirty="0">
                <a:cs typeface="Arial MT"/>
              </a:rPr>
              <a:t> </a:t>
            </a:r>
            <a:r>
              <a:rPr lang="en-US" sz="2400" spc="-5" dirty="0">
                <a:cs typeface="Arial MT"/>
              </a:rPr>
              <a:t>(long</a:t>
            </a:r>
            <a:r>
              <a:rPr lang="en-US" sz="2400" spc="-15" dirty="0">
                <a:cs typeface="Arial MT"/>
              </a:rPr>
              <a:t> </a:t>
            </a:r>
            <a:r>
              <a:rPr lang="en-US" sz="2400" spc="-5" dirty="0">
                <a:cs typeface="Arial MT"/>
              </a:rPr>
              <a:t>microvilli)</a:t>
            </a:r>
            <a:endParaRPr lang="en-US" sz="2400" dirty="0">
              <a:cs typeface="Arial MT"/>
            </a:endParaRPr>
          </a:p>
          <a:p>
            <a:pPr marL="701040" marR="5080" lvl="1" indent="-231140">
              <a:lnSpc>
                <a:spcPts val="3229"/>
              </a:lnSpc>
              <a:spcBef>
                <a:spcPts val="1925"/>
              </a:spcBef>
              <a:buClr>
                <a:srgbClr val="FF6600"/>
              </a:buClr>
              <a:buFont typeface="Symbol"/>
              <a:buChar char=""/>
              <a:tabLst>
                <a:tab pos="701040" algn="l"/>
              </a:tabLst>
            </a:pPr>
            <a:r>
              <a:rPr lang="en-US" sz="2400" spc="-5" dirty="0">
                <a:cs typeface="Arial MT"/>
              </a:rPr>
              <a:t>Hairs are stimulated by chemicals dissolved </a:t>
            </a:r>
            <a:r>
              <a:rPr lang="en-US" sz="2400" spc="-819" dirty="0">
                <a:cs typeface="Arial MT"/>
              </a:rPr>
              <a:t> </a:t>
            </a:r>
            <a:r>
              <a:rPr lang="en-US" sz="2400" spc="-5" dirty="0">
                <a:cs typeface="Arial MT"/>
              </a:rPr>
              <a:t>in</a:t>
            </a:r>
            <a:r>
              <a:rPr lang="en-US" sz="2400" spc="-10" dirty="0">
                <a:cs typeface="Arial MT"/>
              </a:rPr>
              <a:t> </a:t>
            </a:r>
            <a:r>
              <a:rPr lang="en-US" sz="2400" spc="-5" dirty="0">
                <a:cs typeface="Arial MT"/>
              </a:rPr>
              <a:t>saliva</a:t>
            </a:r>
            <a:endParaRPr lang="en-US" sz="2400" dirty="0">
              <a:cs typeface="Arial MT"/>
            </a:endParaRPr>
          </a:p>
        </p:txBody>
      </p:sp>
      <p:sp>
        <p:nvSpPr>
          <p:cNvPr id="15" name="Oval 14">
            <a:extLst>
              <a:ext uri="{FF2B5EF4-FFF2-40B4-BE49-F238E27FC236}">
                <a16:creationId xmlns:a16="http://schemas.microsoft.com/office/drawing/2014/main" id="{9F1B30EC-CA83-10F1-A71B-D4B07ADF7F7C}"/>
              </a:ext>
            </a:extLst>
          </p:cNvPr>
          <p:cNvSpPr/>
          <p:nvPr/>
        </p:nvSpPr>
        <p:spPr>
          <a:xfrm>
            <a:off x="7620001" y="5882730"/>
            <a:ext cx="1523999" cy="952968"/>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CORE CONCEPT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7239000" y="5867400"/>
            <a:ext cx="1904999" cy="952968"/>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CORE CONCEPT/Histology integration</a:t>
            </a:r>
          </a:p>
        </p:txBody>
      </p:sp>
      <p:pic>
        <p:nvPicPr>
          <p:cNvPr id="5" name="Content Placeholder 4"/>
          <p:cNvPicPr>
            <a:picLocks noGrp="1" noChangeAspect="1"/>
          </p:cNvPicPr>
          <p:nvPr>
            <p:ph idx="1"/>
          </p:nvPr>
        </p:nvPicPr>
        <p:blipFill rotWithShape="1">
          <a:blip r:embed="rId2"/>
          <a:srcRect l="22551" t="35356" r="49999" b="14135"/>
          <a:stretch/>
        </p:blipFill>
        <p:spPr>
          <a:xfrm>
            <a:off x="381000" y="990600"/>
            <a:ext cx="6858000" cy="4953000"/>
          </a:xfrm>
          <a:prstGeom prst="rect">
            <a:avLst/>
          </a:prstGeom>
        </p:spPr>
      </p:pic>
      <p:sp>
        <p:nvSpPr>
          <p:cNvPr id="6" name="Rectangle 5"/>
          <p:cNvSpPr/>
          <p:nvPr/>
        </p:nvSpPr>
        <p:spPr>
          <a:xfrm>
            <a:off x="1752600" y="5943600"/>
            <a:ext cx="5486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Distribution of taste buds on the papillae of tongue</a:t>
            </a:r>
          </a:p>
          <a:p>
            <a:pPr algn="ctr"/>
            <a:r>
              <a:rPr lang="en-US" b="1" dirty="0">
                <a:solidFill>
                  <a:srgbClr val="FF0000"/>
                </a:solidFill>
              </a:rPr>
              <a:t>Reference: Guyton &amp; Hall textbook of medical physiology Pg#677</a:t>
            </a:r>
          </a:p>
        </p:txBody>
      </p:sp>
    </p:spTree>
    <p:extLst>
      <p:ext uri="{BB962C8B-B14F-4D97-AF65-F5344CB8AC3E}">
        <p14:creationId xmlns:p14="http://schemas.microsoft.com/office/powerpoint/2010/main" val="3504668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 y="37632"/>
            <a:ext cx="1523999" cy="952968"/>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CORE CONCEPT</a:t>
            </a:r>
          </a:p>
        </p:txBody>
      </p:sp>
      <p:sp>
        <p:nvSpPr>
          <p:cNvPr id="4" name="Oval 3"/>
          <p:cNvSpPr/>
          <p:nvPr/>
        </p:nvSpPr>
        <p:spPr>
          <a:xfrm>
            <a:off x="1" y="37632"/>
            <a:ext cx="1904999" cy="952968"/>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CORE CONCEPT/Histology integration</a:t>
            </a:r>
          </a:p>
        </p:txBody>
      </p:sp>
      <p:sp>
        <p:nvSpPr>
          <p:cNvPr id="6" name="Content Placeholder 5"/>
          <p:cNvSpPr>
            <a:spLocks noGrp="1"/>
          </p:cNvSpPr>
          <p:nvPr>
            <p:ph idx="1"/>
          </p:nvPr>
        </p:nvSpPr>
        <p:spPr/>
        <p:txBody>
          <a:bodyPr/>
          <a:lstStyle/>
          <a:p>
            <a:endParaRPr lang="en-US"/>
          </a:p>
        </p:txBody>
      </p:sp>
      <p:pic>
        <p:nvPicPr>
          <p:cNvPr id="7" name="Picture 6"/>
          <p:cNvPicPr>
            <a:picLocks noChangeAspect="1"/>
          </p:cNvPicPr>
          <p:nvPr/>
        </p:nvPicPr>
        <p:blipFill>
          <a:blip r:embed="rId2"/>
          <a:stretch>
            <a:fillRect/>
          </a:stretch>
        </p:blipFill>
        <p:spPr>
          <a:xfrm>
            <a:off x="1" y="990599"/>
            <a:ext cx="9143999" cy="5257801"/>
          </a:xfrm>
          <a:prstGeom prst="rect">
            <a:avLst/>
          </a:prstGeom>
        </p:spPr>
      </p:pic>
      <p:sp>
        <p:nvSpPr>
          <p:cNvPr id="9" name="Rectangle 8"/>
          <p:cNvSpPr/>
          <p:nvPr/>
        </p:nvSpPr>
        <p:spPr>
          <a:xfrm>
            <a:off x="1752600" y="6126164"/>
            <a:ext cx="5486400" cy="731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Structure of Taste Bud</a:t>
            </a:r>
          </a:p>
          <a:p>
            <a:pPr algn="ctr"/>
            <a:r>
              <a:rPr lang="en-US" b="1" dirty="0">
                <a:solidFill>
                  <a:srgbClr val="FF0000"/>
                </a:solidFill>
              </a:rPr>
              <a:t>Reference: Guyton &amp; Hall textbook of medical physiology Pg#677</a:t>
            </a:r>
          </a:p>
        </p:txBody>
      </p:sp>
    </p:spTree>
    <p:extLst>
      <p:ext uri="{BB962C8B-B14F-4D97-AF65-F5344CB8AC3E}">
        <p14:creationId xmlns:p14="http://schemas.microsoft.com/office/powerpoint/2010/main" val="3251259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620000" cy="960438"/>
          </a:xfrm>
        </p:spPr>
        <p:txBody>
          <a:bodyPr>
            <a:normAutofit fontScale="90000"/>
          </a:bodyPr>
          <a:lstStyle/>
          <a:p>
            <a:r>
              <a:rPr lang="en-US" b="1" dirty="0">
                <a:solidFill>
                  <a:srgbClr val="C00000"/>
                </a:solidFill>
              </a:rPr>
              <a:t>Taste-Primary(Elementary) Sensations</a:t>
            </a:r>
          </a:p>
        </p:txBody>
      </p:sp>
      <p:sp>
        <p:nvSpPr>
          <p:cNvPr id="3" name="Content Placeholder 2"/>
          <p:cNvSpPr>
            <a:spLocks noGrp="1"/>
          </p:cNvSpPr>
          <p:nvPr>
            <p:ph idx="1"/>
          </p:nvPr>
        </p:nvSpPr>
        <p:spPr>
          <a:xfrm>
            <a:off x="228600" y="1600200"/>
            <a:ext cx="8610600" cy="4525963"/>
          </a:xfrm>
        </p:spPr>
        <p:txBody>
          <a:bodyPr>
            <a:normAutofit/>
          </a:bodyPr>
          <a:lstStyle/>
          <a:p>
            <a:r>
              <a:rPr lang="en-US" b="1" dirty="0">
                <a:solidFill>
                  <a:srgbClr val="0070C0"/>
                </a:solidFill>
              </a:rPr>
              <a:t>Sour Taste-</a:t>
            </a:r>
            <a:r>
              <a:rPr lang="en-US" b="1" dirty="0"/>
              <a:t>Acids (H ion)</a:t>
            </a:r>
          </a:p>
          <a:p>
            <a:pPr lvl="1"/>
            <a:r>
              <a:rPr lang="en-US" sz="2400" dirty="0">
                <a:solidFill>
                  <a:srgbClr val="C00000"/>
                </a:solidFill>
              </a:rPr>
              <a:t>Intensity </a:t>
            </a:r>
            <a:r>
              <a:rPr lang="en-US" sz="2400" dirty="0"/>
              <a:t>- proportional to logarithm of H ion </a:t>
            </a:r>
            <a:r>
              <a:rPr lang="en-US" sz="2400" dirty="0" err="1"/>
              <a:t>conc</a:t>
            </a:r>
            <a:endParaRPr lang="en-US" sz="2400" dirty="0"/>
          </a:p>
          <a:p>
            <a:r>
              <a:rPr lang="en-US" b="1" dirty="0">
                <a:solidFill>
                  <a:srgbClr val="0070C0"/>
                </a:solidFill>
              </a:rPr>
              <a:t>Salty Taste-</a:t>
            </a:r>
            <a:r>
              <a:rPr lang="en-US" b="1" dirty="0"/>
              <a:t>Na ion </a:t>
            </a:r>
            <a:r>
              <a:rPr lang="en-US" b="1" dirty="0" err="1"/>
              <a:t>conc</a:t>
            </a:r>
            <a:endParaRPr lang="en-US" b="1" dirty="0"/>
          </a:p>
          <a:p>
            <a:pPr lvl="1"/>
            <a:r>
              <a:rPr lang="en-US" sz="2400" dirty="0"/>
              <a:t>Quality - some salts elicit other taste sensations </a:t>
            </a:r>
          </a:p>
          <a:p>
            <a:pPr lvl="1"/>
            <a:r>
              <a:rPr lang="en-US" sz="2400" dirty="0" err="1">
                <a:solidFill>
                  <a:srgbClr val="C00000"/>
                </a:solidFill>
              </a:rPr>
              <a:t>Cations</a:t>
            </a:r>
            <a:endParaRPr lang="en-US" sz="2400" dirty="0">
              <a:solidFill>
                <a:srgbClr val="C00000"/>
              </a:solidFill>
            </a:endParaRPr>
          </a:p>
          <a:p>
            <a:pPr lvl="1"/>
            <a:r>
              <a:rPr lang="en-US" sz="2400" dirty="0"/>
              <a:t>Anions- lesser extent</a:t>
            </a:r>
          </a:p>
          <a:p>
            <a:pPr>
              <a:buNone/>
            </a:pPr>
            <a:r>
              <a:rPr lang="en-US" sz="2400" b="1" dirty="0"/>
              <a:t> </a:t>
            </a:r>
          </a:p>
        </p:txBody>
      </p:sp>
      <p:sp>
        <p:nvSpPr>
          <p:cNvPr id="5" name="Oval 4">
            <a:extLst>
              <a:ext uri="{FF2B5EF4-FFF2-40B4-BE49-F238E27FC236}">
                <a16:creationId xmlns:a16="http://schemas.microsoft.com/office/drawing/2014/main" id="{3E035F56-D122-65D5-2642-5B87818E24CA}"/>
              </a:ext>
            </a:extLst>
          </p:cNvPr>
          <p:cNvSpPr/>
          <p:nvPr/>
        </p:nvSpPr>
        <p:spPr>
          <a:xfrm>
            <a:off x="7620001" y="5882730"/>
            <a:ext cx="1523999" cy="952968"/>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CORE CONCEPT</a:t>
            </a:r>
          </a:p>
        </p:txBody>
      </p:sp>
    </p:spTree>
    <p:extLst>
      <p:ext uri="{BB962C8B-B14F-4D97-AF65-F5344CB8AC3E}">
        <p14:creationId xmlns:p14="http://schemas.microsoft.com/office/powerpoint/2010/main" val="3666180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620000" cy="1036638"/>
          </a:xfrm>
        </p:spPr>
        <p:txBody>
          <a:bodyPr>
            <a:normAutofit fontScale="90000"/>
          </a:bodyPr>
          <a:lstStyle/>
          <a:p>
            <a:r>
              <a:rPr lang="en-US" b="1" dirty="0">
                <a:solidFill>
                  <a:srgbClr val="C00000"/>
                </a:solidFill>
              </a:rPr>
              <a:t>Taste-Primary(Elementary) Sensations</a:t>
            </a:r>
            <a:endParaRPr lang="en-US" dirty="0"/>
          </a:p>
        </p:txBody>
      </p:sp>
      <p:sp>
        <p:nvSpPr>
          <p:cNvPr id="3" name="Content Placeholder 2"/>
          <p:cNvSpPr>
            <a:spLocks noGrp="1"/>
          </p:cNvSpPr>
          <p:nvPr>
            <p:ph idx="1"/>
          </p:nvPr>
        </p:nvSpPr>
        <p:spPr/>
        <p:txBody>
          <a:bodyPr>
            <a:normAutofit/>
          </a:bodyPr>
          <a:lstStyle/>
          <a:p>
            <a:r>
              <a:rPr lang="en-US" b="1" dirty="0">
                <a:solidFill>
                  <a:srgbClr val="0070C0"/>
                </a:solidFill>
              </a:rPr>
              <a:t>Bitter Taste </a:t>
            </a:r>
            <a:r>
              <a:rPr lang="en-US" b="1" dirty="0"/>
              <a:t>- </a:t>
            </a:r>
            <a:r>
              <a:rPr lang="en-US" b="1" dirty="0">
                <a:solidFill>
                  <a:srgbClr val="C00000"/>
                </a:solidFill>
              </a:rPr>
              <a:t>organic substances</a:t>
            </a:r>
          </a:p>
          <a:p>
            <a:pPr lvl="1"/>
            <a:r>
              <a:rPr lang="en-US" sz="2400" dirty="0"/>
              <a:t>Long-chain organic substances-nitrogen </a:t>
            </a:r>
          </a:p>
          <a:p>
            <a:pPr lvl="1"/>
            <a:r>
              <a:rPr lang="en-US" sz="2400" dirty="0"/>
              <a:t>Alkaloids- quinine, caffeine, strychnine, &amp; nicotine</a:t>
            </a:r>
          </a:p>
          <a:p>
            <a:pPr lvl="1"/>
            <a:r>
              <a:rPr lang="en-US" sz="2400" dirty="0"/>
              <a:t>Saccharin-sweet ( bitter aftertaste)</a:t>
            </a:r>
          </a:p>
          <a:p>
            <a:pPr lvl="1"/>
            <a:r>
              <a:rPr lang="en-US" sz="2400" dirty="0"/>
              <a:t>Bitter taste-</a:t>
            </a:r>
            <a:r>
              <a:rPr lang="en-US" sz="2400" dirty="0">
                <a:solidFill>
                  <a:srgbClr val="C00000"/>
                </a:solidFill>
              </a:rPr>
              <a:t>rejection of food</a:t>
            </a:r>
          </a:p>
          <a:p>
            <a:pPr lvl="2"/>
            <a:r>
              <a:rPr lang="en-US" dirty="0"/>
              <a:t>Deadly toxins in poisonous plants-</a:t>
            </a:r>
            <a:r>
              <a:rPr lang="en-US" dirty="0">
                <a:solidFill>
                  <a:srgbClr val="C00000"/>
                </a:solidFill>
              </a:rPr>
              <a:t>alkaloids</a:t>
            </a:r>
          </a:p>
          <a:p>
            <a:pPr lvl="3"/>
            <a:r>
              <a:rPr lang="en-US" sz="2400" dirty="0"/>
              <a:t>Intensely bitter taste </a:t>
            </a:r>
          </a:p>
        </p:txBody>
      </p:sp>
      <p:sp>
        <p:nvSpPr>
          <p:cNvPr id="5" name="Oval 4">
            <a:extLst>
              <a:ext uri="{FF2B5EF4-FFF2-40B4-BE49-F238E27FC236}">
                <a16:creationId xmlns:a16="http://schemas.microsoft.com/office/drawing/2014/main" id="{BF7DCA54-CCA0-56CE-FC2B-569EA1DFBDF7}"/>
              </a:ext>
            </a:extLst>
          </p:cNvPr>
          <p:cNvSpPr/>
          <p:nvPr/>
        </p:nvSpPr>
        <p:spPr>
          <a:xfrm>
            <a:off x="7620001" y="5882730"/>
            <a:ext cx="1523999" cy="952968"/>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CORE CONCEPT</a:t>
            </a:r>
          </a:p>
        </p:txBody>
      </p:sp>
    </p:spTree>
    <p:extLst>
      <p:ext uri="{BB962C8B-B14F-4D97-AF65-F5344CB8AC3E}">
        <p14:creationId xmlns:p14="http://schemas.microsoft.com/office/powerpoint/2010/main" val="3376682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696200" cy="960438"/>
          </a:xfrm>
        </p:spPr>
        <p:txBody>
          <a:bodyPr>
            <a:normAutofit fontScale="90000"/>
          </a:bodyPr>
          <a:lstStyle/>
          <a:p>
            <a:r>
              <a:rPr lang="en-US" b="1" dirty="0">
                <a:solidFill>
                  <a:srgbClr val="C00000"/>
                </a:solidFill>
              </a:rPr>
              <a:t>Taste-Primary(Elementary) Sensations</a:t>
            </a:r>
            <a:endParaRPr lang="en-US" dirty="0"/>
          </a:p>
        </p:txBody>
      </p:sp>
      <p:sp>
        <p:nvSpPr>
          <p:cNvPr id="3" name="Content Placeholder 2"/>
          <p:cNvSpPr>
            <a:spLocks noGrp="1"/>
          </p:cNvSpPr>
          <p:nvPr>
            <p:ph idx="1"/>
          </p:nvPr>
        </p:nvSpPr>
        <p:spPr/>
        <p:txBody>
          <a:bodyPr>
            <a:normAutofit/>
          </a:bodyPr>
          <a:lstStyle/>
          <a:p>
            <a:r>
              <a:rPr lang="en-US" b="1" dirty="0">
                <a:solidFill>
                  <a:srgbClr val="0070C0"/>
                </a:solidFill>
              </a:rPr>
              <a:t>Sweet Taste</a:t>
            </a:r>
          </a:p>
          <a:p>
            <a:pPr lvl="1"/>
            <a:r>
              <a:rPr lang="en-US" sz="2200" b="1" dirty="0">
                <a:solidFill>
                  <a:srgbClr val="0070C0"/>
                </a:solidFill>
              </a:rPr>
              <a:t>Organic chemicals  </a:t>
            </a:r>
          </a:p>
          <a:p>
            <a:pPr lvl="2"/>
            <a:r>
              <a:rPr lang="en-US" dirty="0"/>
              <a:t>Sugars, glycols, alcohols, </a:t>
            </a:r>
            <a:r>
              <a:rPr lang="en-US" dirty="0" err="1"/>
              <a:t>aldehydes</a:t>
            </a:r>
            <a:r>
              <a:rPr lang="en-US" dirty="0"/>
              <a:t>, </a:t>
            </a:r>
            <a:r>
              <a:rPr lang="en-US" dirty="0" err="1"/>
              <a:t>ketones</a:t>
            </a:r>
            <a:r>
              <a:rPr lang="en-US" dirty="0"/>
              <a:t>, amides, esters</a:t>
            </a:r>
          </a:p>
          <a:p>
            <a:pPr lvl="2"/>
            <a:r>
              <a:rPr lang="en-US" dirty="0"/>
              <a:t>Amino acids, small proteins</a:t>
            </a:r>
          </a:p>
          <a:p>
            <a:pPr lvl="1"/>
            <a:r>
              <a:rPr lang="en-US" sz="2400" dirty="0" err="1"/>
              <a:t>Sulfonic</a:t>
            </a:r>
            <a:r>
              <a:rPr lang="en-US" sz="2400" dirty="0"/>
              <a:t> acids, halogenated acids</a:t>
            </a:r>
          </a:p>
          <a:p>
            <a:pPr lvl="1"/>
            <a:r>
              <a:rPr lang="en-US" sz="2400" dirty="0"/>
              <a:t>Inorganic salts of lead &amp; beryllium</a:t>
            </a:r>
          </a:p>
          <a:p>
            <a:r>
              <a:rPr lang="en-US" sz="2200" b="1" dirty="0">
                <a:solidFill>
                  <a:srgbClr val="0070C0"/>
                </a:solidFill>
              </a:rPr>
              <a:t>Sweet to bitter </a:t>
            </a:r>
          </a:p>
          <a:p>
            <a:pPr lvl="1"/>
            <a:r>
              <a:rPr lang="en-US" sz="2400" dirty="0"/>
              <a:t>Slight changes in chemical structure</a:t>
            </a:r>
          </a:p>
          <a:p>
            <a:pPr lvl="2"/>
            <a:r>
              <a:rPr lang="en-US" dirty="0"/>
              <a:t>Addition of a simple radical</a:t>
            </a:r>
          </a:p>
        </p:txBody>
      </p:sp>
      <p:sp>
        <p:nvSpPr>
          <p:cNvPr id="5" name="Oval 4">
            <a:extLst>
              <a:ext uri="{FF2B5EF4-FFF2-40B4-BE49-F238E27FC236}">
                <a16:creationId xmlns:a16="http://schemas.microsoft.com/office/drawing/2014/main" id="{6A640F50-A12D-1EF3-2827-BFF86C7353E9}"/>
              </a:ext>
            </a:extLst>
          </p:cNvPr>
          <p:cNvSpPr/>
          <p:nvPr/>
        </p:nvSpPr>
        <p:spPr>
          <a:xfrm>
            <a:off x="7620001" y="5882730"/>
            <a:ext cx="1523999" cy="952968"/>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CORE CONCEPT</a:t>
            </a:r>
          </a:p>
        </p:txBody>
      </p:sp>
    </p:spTree>
    <p:extLst>
      <p:ext uri="{BB962C8B-B14F-4D97-AF65-F5344CB8AC3E}">
        <p14:creationId xmlns:p14="http://schemas.microsoft.com/office/powerpoint/2010/main" val="2237183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209800"/>
            <a:ext cx="9144000" cy="2438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sz="2000" dirty="0">
              <a:solidFill>
                <a:prstClr val="white"/>
              </a:solidFill>
            </a:endParaRPr>
          </a:p>
        </p:txBody>
      </p:sp>
      <p:sp>
        <p:nvSpPr>
          <p:cNvPr id="15363" name="Title 1"/>
          <p:cNvSpPr>
            <a:spLocks noGrp="1"/>
          </p:cNvSpPr>
          <p:nvPr>
            <p:ph type="ctrTitle"/>
          </p:nvPr>
        </p:nvSpPr>
        <p:spPr>
          <a:xfrm>
            <a:off x="0" y="2895600"/>
            <a:ext cx="9144000" cy="1752600"/>
          </a:xfrm>
        </p:spPr>
        <p:txBody>
          <a:bodyPr rtlCol="0">
            <a:noAutofit/>
          </a:bodyPr>
          <a:lstStyle/>
          <a:p>
            <a:r>
              <a:rPr lang="en-US" sz="4000" b="1" dirty="0">
                <a:solidFill>
                  <a:schemeClr val="bg1"/>
                </a:solidFill>
              </a:rPr>
              <a:t>GIT Module</a:t>
            </a:r>
            <a:br>
              <a:rPr lang="en-US" sz="3600" dirty="0">
                <a:solidFill>
                  <a:schemeClr val="bg1"/>
                </a:solidFill>
              </a:rPr>
            </a:br>
            <a:r>
              <a:rPr lang="en-US" sz="3600" b="1" dirty="0">
                <a:solidFill>
                  <a:schemeClr val="bg1"/>
                </a:solidFill>
              </a:rPr>
              <a:t>Skill Lab /Physiology Practical</a:t>
            </a:r>
            <a:br>
              <a:rPr lang="en-US" sz="3600" b="1" dirty="0">
                <a:solidFill>
                  <a:schemeClr val="bg1"/>
                </a:solidFill>
              </a:rPr>
            </a:br>
            <a:r>
              <a:rPr lang="en-US" sz="3600" b="1" dirty="0">
                <a:solidFill>
                  <a:schemeClr val="bg1"/>
                </a:solidFill>
              </a:rPr>
              <a:t>2</a:t>
            </a:r>
            <a:r>
              <a:rPr lang="en-US" sz="3600" b="1" baseline="30000" dirty="0">
                <a:solidFill>
                  <a:schemeClr val="bg1"/>
                </a:solidFill>
              </a:rPr>
              <a:t>nd</a:t>
            </a:r>
            <a:r>
              <a:rPr lang="en-US" sz="3600" b="1" dirty="0">
                <a:solidFill>
                  <a:schemeClr val="bg1"/>
                </a:solidFill>
              </a:rPr>
              <a:t> year MBBS 2025</a:t>
            </a:r>
            <a:br>
              <a:rPr lang="en-US" sz="3600" b="1" dirty="0">
                <a:solidFill>
                  <a:schemeClr val="bg1"/>
                </a:solidFill>
              </a:rPr>
            </a:br>
            <a:r>
              <a:rPr lang="en-US" sz="3600" b="1" dirty="0">
                <a:solidFill>
                  <a:schemeClr val="bg1"/>
                </a:solidFill>
              </a:rPr>
              <a:t>Physiology of Taste</a:t>
            </a:r>
            <a:br>
              <a:rPr lang="en-US" sz="3600" b="1" dirty="0"/>
            </a:br>
            <a:br>
              <a:rPr lang="en-US" sz="3600" dirty="0">
                <a:solidFill>
                  <a:schemeClr val="bg1"/>
                </a:solidFill>
              </a:rPr>
            </a:br>
            <a:r>
              <a:rPr lang="en-US" sz="3200" b="1" dirty="0">
                <a:solidFill>
                  <a:schemeClr val="accent4">
                    <a:lumMod val="75000"/>
                  </a:schemeClr>
                </a:solidFill>
              </a:rPr>
              <a:t> </a:t>
            </a:r>
          </a:p>
        </p:txBody>
      </p:sp>
      <p:sp>
        <p:nvSpPr>
          <p:cNvPr id="14340" name="Subtitle 2"/>
          <p:cNvSpPr>
            <a:spLocks noGrp="1" noChangeArrowheads="1"/>
          </p:cNvSpPr>
          <p:nvPr>
            <p:ph type="subTitle" idx="1"/>
          </p:nvPr>
        </p:nvSpPr>
        <p:spPr>
          <a:xfrm>
            <a:off x="5791200" y="5486400"/>
            <a:ext cx="2895600" cy="762000"/>
          </a:xfrm>
        </p:spPr>
        <p:txBody>
          <a:bodyPr>
            <a:normAutofit fontScale="62500" lnSpcReduction="20000"/>
          </a:bodyPr>
          <a:lstStyle/>
          <a:p>
            <a:pPr>
              <a:lnSpc>
                <a:spcPts val="1500"/>
              </a:lnSpc>
            </a:pPr>
            <a:endParaRPr lang="en-US" altLang="en-US" sz="2400" b="1" dirty="0">
              <a:solidFill>
                <a:srgbClr val="7030A0"/>
              </a:solidFill>
              <a:cs typeface="Times New Roman" pitchFamily="18" charset="0"/>
            </a:endParaRPr>
          </a:p>
          <a:p>
            <a:pPr>
              <a:lnSpc>
                <a:spcPts val="1500"/>
              </a:lnSpc>
            </a:pPr>
            <a:endParaRPr lang="en-US" altLang="en-US" sz="2400" b="1" dirty="0">
              <a:solidFill>
                <a:srgbClr val="7030A0"/>
              </a:solidFill>
              <a:cs typeface="Times New Roman" pitchFamily="18" charset="0"/>
            </a:endParaRPr>
          </a:p>
          <a:p>
            <a:pPr>
              <a:lnSpc>
                <a:spcPts val="1500"/>
              </a:lnSpc>
            </a:pPr>
            <a:r>
              <a:rPr lang="en-US" altLang="en-US" sz="2400" b="1" dirty="0">
                <a:solidFill>
                  <a:srgbClr val="7030A0"/>
                </a:solidFill>
                <a:cs typeface="Times New Roman" pitchFamily="18" charset="0"/>
              </a:rPr>
              <a:t>Dated: 00-00-0000</a:t>
            </a:r>
          </a:p>
        </p:txBody>
      </p:sp>
      <p:sp>
        <p:nvSpPr>
          <p:cNvPr id="6" name="Rectangle 5"/>
          <p:cNvSpPr/>
          <p:nvPr/>
        </p:nvSpPr>
        <p:spPr>
          <a:xfrm>
            <a:off x="0" y="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4342"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cstate="print"/>
          <a:srcRect l="4787" t="7561" r="11351" b="8025"/>
          <a:stretch>
            <a:fillRect/>
          </a:stretch>
        </p:blipFill>
        <p:spPr bwMode="auto">
          <a:xfrm>
            <a:off x="3657600" y="228600"/>
            <a:ext cx="1711325" cy="172402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1E3BFE8B-3643-4A16-B7A8-DC2B2F6255B3}" type="slidenum">
              <a:rPr lang="en-US" smtClean="0">
                <a:solidFill>
                  <a:prstClr val="black">
                    <a:tint val="75000"/>
                  </a:prstClr>
                </a:solidFill>
              </a:rPr>
              <a:pPr>
                <a:defRPr/>
              </a:pPr>
              <a:t>2</a:t>
            </a:fld>
            <a:endParaRPr lang="en-US" dirty="0">
              <a:solidFill>
                <a:prstClr val="black">
                  <a:tint val="75000"/>
                </a:prstClr>
              </a:solidFill>
            </a:endParaRPr>
          </a:p>
        </p:txBody>
      </p:sp>
      <p:sp>
        <p:nvSpPr>
          <p:cNvPr id="4" name="TextBox 3">
            <a:extLst>
              <a:ext uri="{FF2B5EF4-FFF2-40B4-BE49-F238E27FC236}">
                <a16:creationId xmlns:a16="http://schemas.microsoft.com/office/drawing/2014/main" id="{BC92BB93-5610-C8B4-A5C3-784DB7F327C8}"/>
              </a:ext>
            </a:extLst>
          </p:cNvPr>
          <p:cNvSpPr txBox="1"/>
          <p:nvPr/>
        </p:nvSpPr>
        <p:spPr>
          <a:xfrm>
            <a:off x="914400" y="5279132"/>
            <a:ext cx="2031197" cy="1077218"/>
          </a:xfrm>
          <a:prstGeom prst="rect">
            <a:avLst/>
          </a:prstGeom>
          <a:noFill/>
        </p:spPr>
        <p:txBody>
          <a:bodyPr wrap="none" rtlCol="0">
            <a:spAutoFit/>
          </a:bodyPr>
          <a:lstStyle/>
          <a:p>
            <a:r>
              <a:rPr lang="en-US" altLang="en-US" sz="2800" b="1" dirty="0">
                <a:solidFill>
                  <a:srgbClr val="7030A0"/>
                </a:solidFill>
                <a:cs typeface="Times New Roman" pitchFamily="18" charset="0"/>
              </a:rPr>
              <a:t>Dr. Ali Zain</a:t>
            </a:r>
          </a:p>
          <a:p>
            <a:r>
              <a:rPr lang="en-US" b="1" dirty="0">
                <a:solidFill>
                  <a:srgbClr val="7030A0"/>
                </a:solidFill>
                <a:cs typeface="Times New Roman" pitchFamily="18" charset="0"/>
              </a:rPr>
              <a:t>FCPS (PGR)</a:t>
            </a:r>
          </a:p>
          <a:p>
            <a:r>
              <a:rPr lang="en-US" b="1" dirty="0">
                <a:solidFill>
                  <a:srgbClr val="7030A0"/>
                </a:solidFill>
                <a:cs typeface="Times New Roman" pitchFamily="18" charset="0"/>
              </a:rPr>
              <a:t>Dept. of Physiology</a:t>
            </a:r>
            <a:endParaRPr lang="en-US" dirty="0"/>
          </a:p>
        </p:txBody>
      </p:sp>
    </p:spTree>
    <p:extLst>
      <p:ext uri="{BB962C8B-B14F-4D97-AF65-F5344CB8AC3E}">
        <p14:creationId xmlns:p14="http://schemas.microsoft.com/office/powerpoint/2010/main" val="3124436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696200" cy="960438"/>
          </a:xfrm>
        </p:spPr>
        <p:txBody>
          <a:bodyPr>
            <a:normAutofit fontScale="90000"/>
          </a:bodyPr>
          <a:lstStyle/>
          <a:p>
            <a:r>
              <a:rPr lang="en-US" b="1" dirty="0">
                <a:solidFill>
                  <a:srgbClr val="C00000"/>
                </a:solidFill>
              </a:rPr>
              <a:t>Taste-Primary(Elementary) Sensations</a:t>
            </a:r>
            <a:endParaRPr lang="en-US" b="1" dirty="0"/>
          </a:p>
        </p:txBody>
      </p:sp>
      <p:sp>
        <p:nvSpPr>
          <p:cNvPr id="3" name="Content Placeholder 2"/>
          <p:cNvSpPr>
            <a:spLocks noGrp="1"/>
          </p:cNvSpPr>
          <p:nvPr>
            <p:ph idx="1"/>
          </p:nvPr>
        </p:nvSpPr>
        <p:spPr/>
        <p:txBody>
          <a:bodyPr/>
          <a:lstStyle/>
          <a:p>
            <a:r>
              <a:rPr lang="en-US" b="1" dirty="0" err="1">
                <a:solidFill>
                  <a:srgbClr val="0070C0"/>
                </a:solidFill>
              </a:rPr>
              <a:t>Umami</a:t>
            </a:r>
            <a:r>
              <a:rPr lang="en-US" b="1" dirty="0">
                <a:solidFill>
                  <a:srgbClr val="0070C0"/>
                </a:solidFill>
              </a:rPr>
              <a:t> Taste (delicious)- </a:t>
            </a:r>
            <a:r>
              <a:rPr lang="en-US" b="1" cap="small" dirty="0">
                <a:solidFill>
                  <a:srgbClr val="0070C0"/>
                </a:solidFill>
              </a:rPr>
              <a:t>l</a:t>
            </a:r>
            <a:r>
              <a:rPr lang="en-US" b="1" dirty="0">
                <a:solidFill>
                  <a:srgbClr val="0070C0"/>
                </a:solidFill>
              </a:rPr>
              <a:t>-glutamate</a:t>
            </a:r>
          </a:p>
          <a:p>
            <a:pPr lvl="1"/>
            <a:r>
              <a:rPr lang="en-US" sz="2400" dirty="0"/>
              <a:t>Meat extracts &amp; aging cheese</a:t>
            </a:r>
          </a:p>
          <a:p>
            <a:pPr lvl="1"/>
            <a:r>
              <a:rPr lang="en-US" sz="2400" dirty="0"/>
              <a:t>Taste receptor-related to one of glutamate receptors expressed in neuronal synapses of brain</a:t>
            </a:r>
          </a:p>
          <a:p>
            <a:r>
              <a:rPr lang="en-US" b="1" dirty="0">
                <a:solidFill>
                  <a:srgbClr val="0070C0"/>
                </a:solidFill>
              </a:rPr>
              <a:t>Fatty </a:t>
            </a:r>
          </a:p>
          <a:p>
            <a:pPr lvl="1"/>
            <a:r>
              <a:rPr lang="en-US" sz="2400" dirty="0"/>
              <a:t>Long chain fatty acids</a:t>
            </a:r>
          </a:p>
        </p:txBody>
      </p:sp>
      <p:sp>
        <p:nvSpPr>
          <p:cNvPr id="5" name="Oval 4">
            <a:extLst>
              <a:ext uri="{FF2B5EF4-FFF2-40B4-BE49-F238E27FC236}">
                <a16:creationId xmlns:a16="http://schemas.microsoft.com/office/drawing/2014/main" id="{834532F0-62CA-28A0-5619-017300F4531B}"/>
              </a:ext>
            </a:extLst>
          </p:cNvPr>
          <p:cNvSpPr/>
          <p:nvPr/>
        </p:nvSpPr>
        <p:spPr>
          <a:xfrm>
            <a:off x="7620001" y="5882730"/>
            <a:ext cx="1523999" cy="952968"/>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CORE CONCEPT</a:t>
            </a:r>
          </a:p>
        </p:txBody>
      </p:sp>
    </p:spTree>
    <p:extLst>
      <p:ext uri="{BB962C8B-B14F-4D97-AF65-F5344CB8AC3E}">
        <p14:creationId xmlns:p14="http://schemas.microsoft.com/office/powerpoint/2010/main" val="230178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772400" cy="960438"/>
          </a:xfrm>
        </p:spPr>
        <p:txBody>
          <a:bodyPr>
            <a:normAutofit fontScale="90000"/>
          </a:bodyPr>
          <a:lstStyle/>
          <a:p>
            <a:r>
              <a:rPr lang="en-US" b="1" dirty="0">
                <a:solidFill>
                  <a:srgbClr val="C00000"/>
                </a:solidFill>
              </a:rPr>
              <a:t>Taste Buds-Mechanism of Stimulation</a:t>
            </a:r>
          </a:p>
        </p:txBody>
      </p:sp>
      <p:sp>
        <p:nvSpPr>
          <p:cNvPr id="3" name="Content Placeholder 2"/>
          <p:cNvSpPr>
            <a:spLocks noGrp="1"/>
          </p:cNvSpPr>
          <p:nvPr>
            <p:ph idx="1"/>
          </p:nvPr>
        </p:nvSpPr>
        <p:spPr/>
        <p:txBody>
          <a:bodyPr>
            <a:normAutofit/>
          </a:bodyPr>
          <a:lstStyle/>
          <a:p>
            <a:r>
              <a:rPr lang="en-US" b="1" dirty="0">
                <a:solidFill>
                  <a:schemeClr val="tx2">
                    <a:lumMod val="75000"/>
                  </a:schemeClr>
                </a:solidFill>
              </a:rPr>
              <a:t>Receptor Potential </a:t>
            </a:r>
          </a:p>
          <a:p>
            <a:pPr lvl="1"/>
            <a:r>
              <a:rPr lang="en-US" sz="2400" dirty="0"/>
              <a:t>Proportional to logarithm of </a:t>
            </a:r>
            <a:r>
              <a:rPr lang="en-US" sz="2400" dirty="0" err="1"/>
              <a:t>conc</a:t>
            </a:r>
            <a:r>
              <a:rPr lang="en-US" sz="2400" dirty="0"/>
              <a:t> of stimulating substance</a:t>
            </a:r>
          </a:p>
          <a:p>
            <a:r>
              <a:rPr lang="en-US" b="1" dirty="0">
                <a:solidFill>
                  <a:schemeClr val="tx2">
                    <a:lumMod val="75000"/>
                  </a:schemeClr>
                </a:solidFill>
              </a:rPr>
              <a:t>Salty &amp; sour sensations</a:t>
            </a:r>
          </a:p>
          <a:p>
            <a:pPr lvl="1"/>
            <a:r>
              <a:rPr lang="en-US" sz="2400" dirty="0"/>
              <a:t>Na &amp; H ions-open specific ion channels in apical membrane.</a:t>
            </a:r>
          </a:p>
          <a:p>
            <a:r>
              <a:rPr lang="en-US" b="1" dirty="0">
                <a:solidFill>
                  <a:schemeClr val="tx2">
                    <a:lumMod val="75000"/>
                  </a:schemeClr>
                </a:solidFill>
              </a:rPr>
              <a:t>Sweet &amp; bitter sensations</a:t>
            </a:r>
          </a:p>
          <a:p>
            <a:pPr lvl="1"/>
            <a:r>
              <a:rPr lang="en-US" sz="2400" dirty="0"/>
              <a:t>Second-messenger transmitter substances</a:t>
            </a:r>
          </a:p>
          <a:p>
            <a:pPr lvl="2"/>
            <a:r>
              <a:rPr lang="en-US" dirty="0"/>
              <a:t>Intracellular chemical changes elicit taste signals</a:t>
            </a:r>
          </a:p>
        </p:txBody>
      </p:sp>
      <p:sp>
        <p:nvSpPr>
          <p:cNvPr id="5" name="Oval 4">
            <a:extLst>
              <a:ext uri="{FF2B5EF4-FFF2-40B4-BE49-F238E27FC236}">
                <a16:creationId xmlns:a16="http://schemas.microsoft.com/office/drawing/2014/main" id="{DD3FAA6E-5BBD-1728-7FCA-E846B04C6F53}"/>
              </a:ext>
            </a:extLst>
          </p:cNvPr>
          <p:cNvSpPr/>
          <p:nvPr/>
        </p:nvSpPr>
        <p:spPr>
          <a:xfrm>
            <a:off x="7620001" y="5882730"/>
            <a:ext cx="1523999" cy="952968"/>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CORE CONCEPT</a:t>
            </a:r>
          </a:p>
        </p:txBody>
      </p:sp>
    </p:spTree>
    <p:extLst>
      <p:ext uri="{BB962C8B-B14F-4D97-AF65-F5344CB8AC3E}">
        <p14:creationId xmlns:p14="http://schemas.microsoft.com/office/powerpoint/2010/main" val="427980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33400"/>
            <a:ext cx="7391400" cy="884238"/>
          </a:xfrm>
        </p:spPr>
        <p:txBody>
          <a:bodyPr>
            <a:normAutofit fontScale="90000"/>
          </a:bodyPr>
          <a:lstStyle/>
          <a:p>
            <a:r>
              <a:rPr lang="en-US" b="1" dirty="0">
                <a:solidFill>
                  <a:srgbClr val="C00000"/>
                </a:solidFill>
              </a:rPr>
              <a:t>Generation of Nerve Impulses by Taste Bud </a:t>
            </a:r>
          </a:p>
        </p:txBody>
      </p:sp>
      <p:sp>
        <p:nvSpPr>
          <p:cNvPr id="3" name="Content Placeholder 2"/>
          <p:cNvSpPr>
            <a:spLocks noGrp="1"/>
          </p:cNvSpPr>
          <p:nvPr>
            <p:ph idx="1"/>
          </p:nvPr>
        </p:nvSpPr>
        <p:spPr>
          <a:xfrm>
            <a:off x="457200" y="1600200"/>
            <a:ext cx="8229600" cy="4876800"/>
          </a:xfrm>
        </p:spPr>
        <p:txBody>
          <a:bodyPr>
            <a:normAutofit/>
          </a:bodyPr>
          <a:lstStyle/>
          <a:p>
            <a:r>
              <a:rPr lang="en-US" b="1" dirty="0"/>
              <a:t>Adaptation</a:t>
            </a:r>
          </a:p>
          <a:p>
            <a:pPr lvl="1"/>
            <a:r>
              <a:rPr lang="en-US" sz="2400" dirty="0">
                <a:solidFill>
                  <a:schemeClr val="tx2">
                    <a:lumMod val="75000"/>
                  </a:schemeClr>
                </a:solidFill>
              </a:rPr>
              <a:t>First application of stimulus</a:t>
            </a:r>
          </a:p>
          <a:p>
            <a:pPr lvl="2"/>
            <a:r>
              <a:rPr lang="en-US" dirty="0"/>
              <a:t>Rate of discharge of nerve fibers rises to a peak- </a:t>
            </a:r>
            <a:r>
              <a:rPr lang="en-US" dirty="0">
                <a:solidFill>
                  <a:srgbClr val="C00000"/>
                </a:solidFill>
              </a:rPr>
              <a:t>fraction of a sec</a:t>
            </a:r>
          </a:p>
          <a:p>
            <a:pPr lvl="2"/>
            <a:r>
              <a:rPr lang="en-US" dirty="0"/>
              <a:t>Adapts within next few sec back to a lower, steady level as long as taste stimulus remains</a:t>
            </a:r>
          </a:p>
          <a:p>
            <a:pPr lvl="2"/>
            <a:r>
              <a:rPr lang="en-US" dirty="0">
                <a:solidFill>
                  <a:srgbClr val="C00000"/>
                </a:solidFill>
              </a:rPr>
              <a:t>Strong immediate signal</a:t>
            </a:r>
          </a:p>
          <a:p>
            <a:pPr lvl="2"/>
            <a:r>
              <a:rPr lang="en-US" dirty="0">
                <a:solidFill>
                  <a:srgbClr val="C00000"/>
                </a:solidFill>
              </a:rPr>
              <a:t>Weaker continuous signal</a:t>
            </a:r>
          </a:p>
        </p:txBody>
      </p:sp>
      <p:sp>
        <p:nvSpPr>
          <p:cNvPr id="5" name="Oval 4">
            <a:extLst>
              <a:ext uri="{FF2B5EF4-FFF2-40B4-BE49-F238E27FC236}">
                <a16:creationId xmlns:a16="http://schemas.microsoft.com/office/drawing/2014/main" id="{088F106F-F43D-FE22-C87B-0A6D5C3E77F4}"/>
              </a:ext>
            </a:extLst>
          </p:cNvPr>
          <p:cNvSpPr/>
          <p:nvPr/>
        </p:nvSpPr>
        <p:spPr>
          <a:xfrm>
            <a:off x="7620001" y="5882730"/>
            <a:ext cx="1523999" cy="952968"/>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CORE CONCEPT</a:t>
            </a:r>
          </a:p>
        </p:txBody>
      </p:sp>
    </p:spTree>
    <p:extLst>
      <p:ext uri="{BB962C8B-B14F-4D97-AF65-F5344CB8AC3E}">
        <p14:creationId xmlns:p14="http://schemas.microsoft.com/office/powerpoint/2010/main" val="2613436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57200"/>
            <a:ext cx="7162800" cy="960438"/>
          </a:xfrm>
        </p:spPr>
        <p:txBody>
          <a:bodyPr>
            <a:normAutofit fontScale="90000"/>
          </a:bodyPr>
          <a:lstStyle/>
          <a:p>
            <a:r>
              <a:rPr lang="en-US" b="1" dirty="0">
                <a:solidFill>
                  <a:srgbClr val="C00000"/>
                </a:solidFill>
              </a:rPr>
              <a:t>Transmission of Taste Signals into CNS</a:t>
            </a:r>
          </a:p>
        </p:txBody>
      </p:sp>
      <p:sp>
        <p:nvSpPr>
          <p:cNvPr id="3" name="Content Placeholder 2"/>
          <p:cNvSpPr>
            <a:spLocks noGrp="1"/>
          </p:cNvSpPr>
          <p:nvPr>
            <p:ph idx="1"/>
          </p:nvPr>
        </p:nvSpPr>
        <p:spPr/>
        <p:txBody>
          <a:bodyPr>
            <a:normAutofit/>
          </a:bodyPr>
          <a:lstStyle/>
          <a:p>
            <a:r>
              <a:rPr lang="en-US" sz="2800" dirty="0">
                <a:solidFill>
                  <a:srgbClr val="0070C0"/>
                </a:solidFill>
              </a:rPr>
              <a:t>Anterior 2/3</a:t>
            </a:r>
          </a:p>
          <a:p>
            <a:pPr lvl="1"/>
            <a:r>
              <a:rPr lang="en-US" dirty="0"/>
              <a:t>Facial nerve</a:t>
            </a:r>
          </a:p>
          <a:p>
            <a:r>
              <a:rPr lang="en-US" sz="2800" dirty="0">
                <a:solidFill>
                  <a:srgbClr val="0070C0"/>
                </a:solidFill>
              </a:rPr>
              <a:t>Back of tongue </a:t>
            </a:r>
            <a:r>
              <a:rPr lang="en-US" sz="2800" dirty="0"/>
              <a:t>&amp; posterior regions of mouth &amp; throat</a:t>
            </a:r>
          </a:p>
          <a:p>
            <a:pPr lvl="1"/>
            <a:r>
              <a:rPr lang="en-US" dirty="0" err="1"/>
              <a:t>Glossopharyngeal</a:t>
            </a:r>
            <a:r>
              <a:rPr lang="en-US" dirty="0"/>
              <a:t> nerve</a:t>
            </a:r>
          </a:p>
          <a:p>
            <a:r>
              <a:rPr lang="en-US" sz="2800" dirty="0">
                <a:solidFill>
                  <a:srgbClr val="0070C0"/>
                </a:solidFill>
              </a:rPr>
              <a:t>Base of tongue </a:t>
            </a:r>
            <a:r>
              <a:rPr lang="en-US" sz="2800" dirty="0"/>
              <a:t>&amp; </a:t>
            </a:r>
            <a:r>
              <a:rPr lang="en-US" sz="2800" dirty="0">
                <a:solidFill>
                  <a:schemeClr val="tx2"/>
                </a:solidFill>
              </a:rPr>
              <a:t>parts of pharyngeal region </a:t>
            </a:r>
          </a:p>
          <a:p>
            <a:pPr lvl="1"/>
            <a:r>
              <a:rPr lang="en-US" dirty="0" err="1"/>
              <a:t>Vagus</a:t>
            </a:r>
            <a:r>
              <a:rPr lang="en-US" dirty="0"/>
              <a:t> nerve</a:t>
            </a:r>
          </a:p>
          <a:p>
            <a:r>
              <a:rPr lang="en-US" sz="2800" dirty="0">
                <a:solidFill>
                  <a:srgbClr val="C00000"/>
                </a:solidFill>
              </a:rPr>
              <a:t>Tractus solitarius</a:t>
            </a:r>
          </a:p>
        </p:txBody>
      </p:sp>
      <p:sp>
        <p:nvSpPr>
          <p:cNvPr id="4" name="Oval 3"/>
          <p:cNvSpPr/>
          <p:nvPr/>
        </p:nvSpPr>
        <p:spPr>
          <a:xfrm>
            <a:off x="7620001" y="5882730"/>
            <a:ext cx="1523999" cy="952968"/>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CORE CONCEPT</a:t>
            </a:r>
          </a:p>
        </p:txBody>
      </p:sp>
    </p:spTree>
    <p:extLst>
      <p:ext uri="{BB962C8B-B14F-4D97-AF65-F5344CB8AC3E}">
        <p14:creationId xmlns:p14="http://schemas.microsoft.com/office/powerpoint/2010/main" val="2180303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458200" cy="914400"/>
          </a:xfrm>
        </p:spPr>
        <p:txBody>
          <a:bodyPr>
            <a:normAutofit fontScale="90000"/>
          </a:bodyPr>
          <a:lstStyle/>
          <a:p>
            <a:r>
              <a:rPr lang="en-US" b="1" dirty="0">
                <a:solidFill>
                  <a:srgbClr val="C00000"/>
                </a:solidFill>
              </a:rPr>
              <a:t>Transmission of Taste Signals into CNS</a:t>
            </a:r>
            <a:endParaRPr lang="en-US" dirty="0"/>
          </a:p>
        </p:txBody>
      </p:sp>
      <p:pic>
        <p:nvPicPr>
          <p:cNvPr id="4" name="Picture 2"/>
          <p:cNvPicPr>
            <a:picLocks noGrp="1" noChangeAspect="1" noChangeArrowheads="1"/>
          </p:cNvPicPr>
          <p:nvPr>
            <p:ph idx="1"/>
          </p:nvPr>
        </p:nvPicPr>
        <p:blipFill>
          <a:blip r:embed="rId2">
            <a:lum bright="-40000" contrast="40000"/>
          </a:blip>
          <a:srcRect l="37500" t="8000" r="19375" b="8000"/>
          <a:stretch>
            <a:fillRect/>
          </a:stretch>
        </p:blipFill>
        <p:spPr bwMode="auto">
          <a:xfrm>
            <a:off x="2286000" y="1297577"/>
            <a:ext cx="4395248" cy="4876800"/>
          </a:xfrm>
          <a:prstGeom prst="rect">
            <a:avLst/>
          </a:prstGeom>
          <a:noFill/>
          <a:ln w="9525">
            <a:noFill/>
            <a:miter lim="800000"/>
            <a:headEnd/>
            <a:tailEnd/>
          </a:ln>
          <a:effectLst/>
        </p:spPr>
      </p:pic>
      <p:sp>
        <p:nvSpPr>
          <p:cNvPr id="5" name="Oval 4"/>
          <p:cNvSpPr/>
          <p:nvPr/>
        </p:nvSpPr>
        <p:spPr>
          <a:xfrm>
            <a:off x="7602584" y="6023517"/>
            <a:ext cx="1541416" cy="7620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CORE CONCEPT</a:t>
            </a:r>
          </a:p>
        </p:txBody>
      </p:sp>
      <p:sp>
        <p:nvSpPr>
          <p:cNvPr id="6" name="Rectangle 5"/>
          <p:cNvSpPr/>
          <p:nvPr/>
        </p:nvSpPr>
        <p:spPr>
          <a:xfrm>
            <a:off x="1752600" y="6126164"/>
            <a:ext cx="5486400" cy="731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Transmission of taste signals into the CNS</a:t>
            </a:r>
          </a:p>
          <a:p>
            <a:pPr algn="ctr"/>
            <a:r>
              <a:rPr lang="en-US" b="1" dirty="0">
                <a:solidFill>
                  <a:srgbClr val="FF0000"/>
                </a:solidFill>
              </a:rPr>
              <a:t>Reference: Guyton &amp; Hall textbook of medical physiology Pg#678</a:t>
            </a:r>
          </a:p>
        </p:txBody>
      </p:sp>
    </p:spTree>
    <p:extLst>
      <p:ext uri="{BB962C8B-B14F-4D97-AF65-F5344CB8AC3E}">
        <p14:creationId xmlns:p14="http://schemas.microsoft.com/office/powerpoint/2010/main" val="3659498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19100"/>
            <a:ext cx="7315200" cy="1143000"/>
          </a:xfrm>
        </p:spPr>
        <p:txBody>
          <a:bodyPr>
            <a:normAutofit/>
          </a:bodyPr>
          <a:lstStyle/>
          <a:p>
            <a:r>
              <a:rPr lang="en-US" b="1" dirty="0">
                <a:solidFill>
                  <a:srgbClr val="C00000"/>
                </a:solidFill>
              </a:rPr>
              <a:t>Apparatus:</a:t>
            </a:r>
          </a:p>
        </p:txBody>
      </p:sp>
      <p:sp>
        <p:nvSpPr>
          <p:cNvPr id="3" name="Content Placeholder 2"/>
          <p:cNvSpPr>
            <a:spLocks noGrp="1"/>
          </p:cNvSpPr>
          <p:nvPr>
            <p:ph idx="1"/>
          </p:nvPr>
        </p:nvSpPr>
        <p:spPr/>
        <p:txBody>
          <a:bodyPr>
            <a:normAutofit/>
          </a:bodyPr>
          <a:lstStyle/>
          <a:p>
            <a:pPr marL="0" indent="0">
              <a:buNone/>
            </a:pPr>
            <a:r>
              <a:rPr lang="en-US" sz="2400" dirty="0">
                <a:effectLst/>
              </a:rPr>
              <a:t>The following material will be required:</a:t>
            </a:r>
          </a:p>
          <a:p>
            <a:pPr marL="514350" indent="-514350">
              <a:buFont typeface="+mj-lt"/>
              <a:buAutoNum type="arabicPeriod"/>
            </a:pPr>
            <a:r>
              <a:rPr lang="en-US" sz="2400" dirty="0">
                <a:effectLst/>
              </a:rPr>
              <a:t>Strong solutions of sucrose (10%), sodium chloride (15%) and weak solutions of acetic acid (1%), and quinine sulphate (0.1%) in drop bottles</a:t>
            </a:r>
          </a:p>
          <a:p>
            <a:pPr marL="514350" indent="-514350">
              <a:buFont typeface="+mj-lt"/>
              <a:buAutoNum type="arabicPeriod"/>
            </a:pPr>
            <a:r>
              <a:rPr lang="en-US" sz="2400" dirty="0">
                <a:effectLst/>
              </a:rPr>
              <a:t>A hand lens</a:t>
            </a:r>
          </a:p>
          <a:p>
            <a:pPr marL="514350" indent="-514350">
              <a:buFont typeface="+mj-lt"/>
              <a:buAutoNum type="arabicPeriod"/>
            </a:pPr>
            <a:r>
              <a:rPr lang="en-US" sz="2400" dirty="0">
                <a:effectLst/>
              </a:rPr>
              <a:t>Stool</a:t>
            </a:r>
          </a:p>
          <a:p>
            <a:pPr marL="514350" indent="-514350">
              <a:buFont typeface="+mj-lt"/>
              <a:buAutoNum type="arabicPeriod"/>
            </a:pPr>
            <a:r>
              <a:rPr lang="en-US" sz="2400" dirty="0">
                <a:effectLst/>
              </a:rPr>
              <a:t>Small cotton swabs or toothpicks and gauze</a:t>
            </a:r>
          </a:p>
          <a:p>
            <a:pPr marL="514350" indent="-514350">
              <a:buFont typeface="+mj-lt"/>
              <a:buAutoNum type="arabicPeriod"/>
            </a:pPr>
            <a:r>
              <a:rPr lang="en-US" sz="2400" dirty="0">
                <a:effectLst/>
              </a:rPr>
              <a:t>Five cards with sweet, salt, sour, umami and bitter printed on them.</a:t>
            </a:r>
          </a:p>
        </p:txBody>
      </p:sp>
      <p:sp>
        <p:nvSpPr>
          <p:cNvPr id="4" name="Oval 3"/>
          <p:cNvSpPr/>
          <p:nvPr/>
        </p:nvSpPr>
        <p:spPr>
          <a:xfrm>
            <a:off x="7593981" y="5905032"/>
            <a:ext cx="1523999" cy="952968"/>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CORE CONCEPT</a:t>
            </a:r>
          </a:p>
        </p:txBody>
      </p:sp>
    </p:spTree>
    <p:extLst>
      <p:ext uri="{BB962C8B-B14F-4D97-AF65-F5344CB8AC3E}">
        <p14:creationId xmlns:p14="http://schemas.microsoft.com/office/powerpoint/2010/main" val="1712517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19100"/>
            <a:ext cx="7315200" cy="1143000"/>
          </a:xfrm>
        </p:spPr>
        <p:txBody>
          <a:bodyPr>
            <a:normAutofit/>
          </a:bodyPr>
          <a:lstStyle/>
          <a:p>
            <a:r>
              <a:rPr lang="en-US" b="1" dirty="0">
                <a:solidFill>
                  <a:srgbClr val="FF0000"/>
                </a:solidFill>
                <a:effectLst/>
              </a:rPr>
              <a:t>Procedure</a:t>
            </a:r>
            <a:r>
              <a:rPr lang="en-US" b="1" dirty="0">
                <a:solidFill>
                  <a:srgbClr val="FF0000"/>
                </a:solidFill>
              </a:rPr>
              <a:t>:</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2400" dirty="0">
                <a:effectLst/>
              </a:rPr>
              <a:t>Instruct the subject that he/she is to point to a card to indicate the taste felt by him/her.</a:t>
            </a:r>
          </a:p>
          <a:p>
            <a:pPr marL="514350" indent="-514350">
              <a:buFont typeface="+mj-lt"/>
              <a:buAutoNum type="arabicPeriod"/>
            </a:pPr>
            <a:r>
              <a:rPr lang="en-US" sz="2400" dirty="0">
                <a:effectLst/>
              </a:rPr>
              <a:t>Ask the subject to sit and protrude his tongue.</a:t>
            </a:r>
          </a:p>
          <a:p>
            <a:pPr marL="514350" indent="-514350">
              <a:buFont typeface="+mj-lt"/>
              <a:buAutoNum type="arabicPeriod"/>
            </a:pPr>
            <a:r>
              <a:rPr lang="en-US" sz="2400" dirty="0">
                <a:effectLst/>
              </a:rPr>
              <a:t>Examine and identify the areas which have large concentrations of papillae and taste buds by using hand lens.</a:t>
            </a:r>
          </a:p>
          <a:p>
            <a:pPr marL="514350" indent="-514350">
              <a:buFont typeface="+mj-lt"/>
              <a:buAutoNum type="arabicPeriod"/>
            </a:pPr>
            <a:r>
              <a:rPr lang="en-US" sz="2400" dirty="0">
                <a:effectLst/>
              </a:rPr>
              <a:t>Ask the subject to rinse (wash) his/her mouth and then dry it with gauze. Moisten a swab with a few drops of sugar solution, apply it to the tip of the tongue, and ask him to indicate, without withdrawing the tongue, the taste experienced by him.</a:t>
            </a:r>
          </a:p>
        </p:txBody>
      </p:sp>
      <p:sp>
        <p:nvSpPr>
          <p:cNvPr id="4" name="Oval 3"/>
          <p:cNvSpPr/>
          <p:nvPr/>
        </p:nvSpPr>
        <p:spPr>
          <a:xfrm>
            <a:off x="7620001" y="5878083"/>
            <a:ext cx="1523999" cy="952968"/>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CORE CONCEPT</a:t>
            </a:r>
          </a:p>
        </p:txBody>
      </p:sp>
    </p:spTree>
    <p:extLst>
      <p:ext uri="{BB962C8B-B14F-4D97-AF65-F5344CB8AC3E}">
        <p14:creationId xmlns:p14="http://schemas.microsoft.com/office/powerpoint/2010/main" val="3950738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19100"/>
            <a:ext cx="7315200" cy="1143000"/>
          </a:xfrm>
        </p:spPr>
        <p:txBody>
          <a:bodyPr>
            <a:normAutofit/>
          </a:bodyPr>
          <a:lstStyle/>
          <a:p>
            <a:r>
              <a:rPr lang="en-US" b="1" dirty="0">
                <a:solidFill>
                  <a:srgbClr val="FF0000"/>
                </a:solidFill>
                <a:effectLst/>
              </a:rPr>
              <a:t>Procedure</a:t>
            </a:r>
            <a:r>
              <a:rPr lang="en-US" b="1" dirty="0">
                <a:solidFill>
                  <a:srgbClr val="FF0000"/>
                </a:solidFill>
              </a:rPr>
              <a:t>:</a:t>
            </a:r>
          </a:p>
        </p:txBody>
      </p:sp>
      <p:sp>
        <p:nvSpPr>
          <p:cNvPr id="3" name="Content Placeholder 2"/>
          <p:cNvSpPr>
            <a:spLocks noGrp="1"/>
          </p:cNvSpPr>
          <p:nvPr>
            <p:ph idx="1"/>
          </p:nvPr>
        </p:nvSpPr>
        <p:spPr/>
        <p:txBody>
          <a:bodyPr>
            <a:normAutofit/>
          </a:bodyPr>
          <a:lstStyle/>
          <a:p>
            <a:pPr marL="0" indent="0">
              <a:buNone/>
            </a:pPr>
            <a:r>
              <a:rPr lang="en-US" sz="2400" dirty="0">
                <a:effectLst/>
              </a:rPr>
              <a:t>5. Have him rinse his mouth; dry the tongue with gauze, and repeat the procedure with the salt solution. Repeat this procedure with all the four substances, one by one, on the sides, near the tip, the anterior 2/3rd and the posterior 1/3 of the dorsum of the tongue. Record the results.</a:t>
            </a:r>
            <a:endParaRPr lang="en-US" b="1" dirty="0">
              <a:effectLst/>
            </a:endParaRPr>
          </a:p>
        </p:txBody>
      </p:sp>
      <p:sp>
        <p:nvSpPr>
          <p:cNvPr id="4" name="Oval 3"/>
          <p:cNvSpPr/>
          <p:nvPr/>
        </p:nvSpPr>
        <p:spPr>
          <a:xfrm>
            <a:off x="7620001" y="5905032"/>
            <a:ext cx="1523999" cy="952968"/>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CORE CONCEPT</a:t>
            </a:r>
          </a:p>
        </p:txBody>
      </p:sp>
    </p:spTree>
    <p:extLst>
      <p:ext uri="{BB962C8B-B14F-4D97-AF65-F5344CB8AC3E}">
        <p14:creationId xmlns:p14="http://schemas.microsoft.com/office/powerpoint/2010/main" val="34825259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671894" y="2057400"/>
            <a:ext cx="7772400" cy="1500187"/>
          </a:xfrm>
        </p:spPr>
        <p:txBody>
          <a:bodyPr>
            <a:normAutofit/>
          </a:bodyPr>
          <a:lstStyle/>
          <a:p>
            <a:pPr algn="ctr"/>
            <a:r>
              <a:rPr lang="en-US" sz="4400" dirty="0">
                <a:solidFill>
                  <a:schemeClr val="tx1"/>
                </a:solidFill>
              </a:rPr>
              <a:t>Spiral integration</a:t>
            </a:r>
          </a:p>
        </p:txBody>
      </p:sp>
      <p:sp>
        <p:nvSpPr>
          <p:cNvPr id="5" name="Title 4"/>
          <p:cNvSpPr>
            <a:spLocks noGrp="1"/>
          </p:cNvSpPr>
          <p:nvPr>
            <p:ph type="title"/>
          </p:nvPr>
        </p:nvSpPr>
        <p:spPr>
          <a:xfrm>
            <a:off x="762000" y="3657600"/>
            <a:ext cx="7772400" cy="1362075"/>
          </a:xfrm>
        </p:spPr>
        <p:txBody>
          <a:bodyPr>
            <a:normAutofit/>
          </a:bodyPr>
          <a:lstStyle/>
          <a:p>
            <a:pPr algn="ctr"/>
            <a:r>
              <a:rPr lang="en-US" sz="2800" b="0" cap="none" dirty="0"/>
              <a:t>(With Clinical and Para-clinical Sciences)</a:t>
            </a:r>
          </a:p>
        </p:txBody>
      </p:sp>
      <p:sp>
        <p:nvSpPr>
          <p:cNvPr id="2" name="Slide Number Placeholder 1"/>
          <p:cNvSpPr>
            <a:spLocks noGrp="1"/>
          </p:cNvSpPr>
          <p:nvPr>
            <p:ph type="sldNum" sz="quarter" idx="12"/>
          </p:nvPr>
        </p:nvSpPr>
        <p:spPr/>
        <p:txBody>
          <a:bodyPr/>
          <a:lstStyle/>
          <a:p>
            <a:fld id="{C59D2201-8A73-433A-97F3-E7E5379BAE05}" type="slidenum">
              <a:rPr lang="en-US" smtClean="0"/>
              <a:pPr/>
              <a:t>28</a:t>
            </a:fld>
            <a:endParaRPr lang="en-US" dirty="0"/>
          </a:p>
        </p:txBody>
      </p:sp>
    </p:spTree>
    <p:extLst>
      <p:ext uri="{BB962C8B-B14F-4D97-AF65-F5344CB8AC3E}">
        <p14:creationId xmlns:p14="http://schemas.microsoft.com/office/powerpoint/2010/main" val="22691406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696200" cy="1143000"/>
          </a:xfrm>
        </p:spPr>
        <p:txBody>
          <a:bodyPr>
            <a:normAutofit fontScale="90000"/>
          </a:bodyPr>
          <a:lstStyle/>
          <a:p>
            <a:r>
              <a:rPr lang="en-US" b="1" dirty="0">
                <a:solidFill>
                  <a:srgbClr val="C00000"/>
                </a:solidFill>
              </a:rPr>
              <a:t>Abnormalities in Taste Detection </a:t>
            </a:r>
            <a:r>
              <a:rPr lang="en-US" dirty="0">
                <a:solidFill>
                  <a:srgbClr val="C00000"/>
                </a:solidFill>
              </a:rPr>
              <a:t> </a:t>
            </a:r>
          </a:p>
        </p:txBody>
      </p:sp>
      <p:sp>
        <p:nvSpPr>
          <p:cNvPr id="3" name="Content Placeholder 2"/>
          <p:cNvSpPr>
            <a:spLocks noGrp="1"/>
          </p:cNvSpPr>
          <p:nvPr>
            <p:ph idx="1"/>
          </p:nvPr>
        </p:nvSpPr>
        <p:spPr/>
        <p:txBody>
          <a:bodyPr>
            <a:normAutofit fontScale="92500" lnSpcReduction="20000"/>
          </a:bodyPr>
          <a:lstStyle/>
          <a:p>
            <a:r>
              <a:rPr lang="en-US" b="1" dirty="0">
                <a:solidFill>
                  <a:schemeClr val="tx2">
                    <a:lumMod val="75000"/>
                  </a:schemeClr>
                </a:solidFill>
              </a:rPr>
              <a:t>Ageusia</a:t>
            </a:r>
          </a:p>
          <a:p>
            <a:pPr lvl="1"/>
            <a:r>
              <a:rPr lang="en-US" b="1" dirty="0"/>
              <a:t>Absence of sense of taste</a:t>
            </a:r>
          </a:p>
          <a:p>
            <a:pPr lvl="2"/>
            <a:r>
              <a:rPr lang="en-US" b="1" dirty="0"/>
              <a:t>Adverse side effect-cisplatin &amp; captopril</a:t>
            </a:r>
          </a:p>
          <a:p>
            <a:pPr lvl="2"/>
            <a:r>
              <a:rPr lang="en-US" b="1" dirty="0"/>
              <a:t>Deficiencies-vitamin B</a:t>
            </a:r>
            <a:r>
              <a:rPr lang="en-US" b="1" baseline="-25000" dirty="0"/>
              <a:t>3</a:t>
            </a:r>
            <a:r>
              <a:rPr lang="en-US" b="1" dirty="0"/>
              <a:t> or zinc</a:t>
            </a:r>
          </a:p>
          <a:p>
            <a:r>
              <a:rPr lang="en-US" b="1" dirty="0">
                <a:solidFill>
                  <a:schemeClr val="tx2">
                    <a:lumMod val="75000"/>
                  </a:schemeClr>
                </a:solidFill>
              </a:rPr>
              <a:t>Hypogeusia</a:t>
            </a:r>
          </a:p>
          <a:p>
            <a:pPr lvl="1"/>
            <a:r>
              <a:rPr lang="en-US" b="1" dirty="0"/>
              <a:t>Diminished taste sensitivity</a:t>
            </a:r>
          </a:p>
          <a:p>
            <a:pPr lvl="2"/>
            <a:r>
              <a:rPr lang="en-US" b="1" dirty="0"/>
              <a:t>Damage to lingual or glossopharyngeal nerve</a:t>
            </a:r>
          </a:p>
          <a:p>
            <a:pPr lvl="2"/>
            <a:r>
              <a:rPr lang="en-US" b="1" dirty="0"/>
              <a:t>Aging &amp; tobacco abuse</a:t>
            </a:r>
          </a:p>
          <a:p>
            <a:r>
              <a:rPr lang="en-US" b="1" dirty="0">
                <a:solidFill>
                  <a:schemeClr val="tx2">
                    <a:lumMod val="75000"/>
                  </a:schemeClr>
                </a:solidFill>
              </a:rPr>
              <a:t>Dysgeusia or parageusia</a:t>
            </a:r>
          </a:p>
          <a:p>
            <a:pPr lvl="1"/>
            <a:r>
              <a:rPr lang="en-US" b="1" dirty="0"/>
              <a:t>Unpleasant perception of taste</a:t>
            </a:r>
          </a:p>
          <a:p>
            <a:pPr lvl="1"/>
            <a:r>
              <a:rPr lang="en-US" b="1" dirty="0"/>
              <a:t>Metallic, salty, foul, or rancid taste</a:t>
            </a:r>
          </a:p>
        </p:txBody>
      </p:sp>
      <p:sp>
        <p:nvSpPr>
          <p:cNvPr id="4" name="Oval 3"/>
          <p:cNvSpPr/>
          <p:nvPr/>
        </p:nvSpPr>
        <p:spPr>
          <a:xfrm>
            <a:off x="1" y="37632"/>
            <a:ext cx="1523999" cy="876768"/>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Spiral integration with Family Medicine</a:t>
            </a:r>
          </a:p>
        </p:txBody>
      </p:sp>
    </p:spTree>
    <p:extLst>
      <p:ext uri="{BB962C8B-B14F-4D97-AF65-F5344CB8AC3E}">
        <p14:creationId xmlns:p14="http://schemas.microsoft.com/office/powerpoint/2010/main" val="670483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F23FE-06C0-B9FB-B815-B219D104E829}"/>
              </a:ext>
            </a:extLst>
          </p:cNvPr>
          <p:cNvSpPr>
            <a:spLocks noGrp="1"/>
          </p:cNvSpPr>
          <p:nvPr>
            <p:ph type="title"/>
          </p:nvPr>
        </p:nvSpPr>
        <p:spPr>
          <a:xfrm>
            <a:off x="0" y="-762000"/>
            <a:ext cx="8686800" cy="2743200"/>
          </a:xfrm>
        </p:spPr>
        <p:txBody>
          <a:bodyPr>
            <a:normAutofit/>
          </a:bodyPr>
          <a:lstStyle/>
          <a:p>
            <a:r>
              <a:rPr lang="en-US" dirty="0"/>
              <a:t>Table of Contents </a:t>
            </a:r>
          </a:p>
        </p:txBody>
      </p:sp>
      <p:graphicFrame>
        <p:nvGraphicFramePr>
          <p:cNvPr id="5" name="Table 5">
            <a:extLst>
              <a:ext uri="{FF2B5EF4-FFF2-40B4-BE49-F238E27FC236}">
                <a16:creationId xmlns:a16="http://schemas.microsoft.com/office/drawing/2014/main" id="{35CAA90A-9A5C-0CF2-072D-B0DE69619B9F}"/>
              </a:ext>
            </a:extLst>
          </p:cNvPr>
          <p:cNvGraphicFramePr>
            <a:graphicFrameLocks noGrp="1"/>
          </p:cNvGraphicFramePr>
          <p:nvPr>
            <p:extLst>
              <p:ext uri="{D42A27DB-BD31-4B8C-83A1-F6EECF244321}">
                <p14:modId xmlns:p14="http://schemas.microsoft.com/office/powerpoint/2010/main" val="3460972847"/>
              </p:ext>
            </p:extLst>
          </p:nvPr>
        </p:nvGraphicFramePr>
        <p:xfrm>
          <a:off x="533405" y="914401"/>
          <a:ext cx="7848599" cy="5715002"/>
        </p:xfrm>
        <a:graphic>
          <a:graphicData uri="http://schemas.openxmlformats.org/drawingml/2006/table">
            <a:tbl>
              <a:tblPr firstRow="1" bandRow="1">
                <a:tableStyleId>{5C22544A-7EE6-4342-B048-85BDC9FD1C3A}</a:tableStyleId>
              </a:tblPr>
              <a:tblGrid>
                <a:gridCol w="726928">
                  <a:extLst>
                    <a:ext uri="{9D8B030D-6E8A-4147-A177-3AD203B41FA5}">
                      <a16:colId xmlns:a16="http://schemas.microsoft.com/office/drawing/2014/main" val="441462994"/>
                    </a:ext>
                  </a:extLst>
                </a:gridCol>
                <a:gridCol w="4119258">
                  <a:extLst>
                    <a:ext uri="{9D8B030D-6E8A-4147-A177-3AD203B41FA5}">
                      <a16:colId xmlns:a16="http://schemas.microsoft.com/office/drawing/2014/main" val="909814793"/>
                    </a:ext>
                  </a:extLst>
                </a:gridCol>
                <a:gridCol w="3002413">
                  <a:extLst>
                    <a:ext uri="{9D8B030D-6E8A-4147-A177-3AD203B41FA5}">
                      <a16:colId xmlns:a16="http://schemas.microsoft.com/office/drawing/2014/main" val="1740550349"/>
                    </a:ext>
                  </a:extLst>
                </a:gridCol>
              </a:tblGrid>
              <a:tr h="404602">
                <a:tc>
                  <a:txBody>
                    <a:bodyPr/>
                    <a:lstStyle/>
                    <a:p>
                      <a:r>
                        <a:rPr lang="en-US" dirty="0"/>
                        <a:t>Sr #</a:t>
                      </a:r>
                    </a:p>
                  </a:txBody>
                  <a:tcPr/>
                </a:tc>
                <a:tc>
                  <a:txBody>
                    <a:bodyPr/>
                    <a:lstStyle/>
                    <a:p>
                      <a:r>
                        <a:rPr lang="en-US" dirty="0"/>
                        <a:t>Content</a:t>
                      </a:r>
                    </a:p>
                  </a:txBody>
                  <a:tcPr/>
                </a:tc>
                <a:tc>
                  <a:txBody>
                    <a:bodyPr/>
                    <a:lstStyle/>
                    <a:p>
                      <a:r>
                        <a:rPr lang="en-US" dirty="0"/>
                        <a:t>Slide #</a:t>
                      </a:r>
                    </a:p>
                  </a:txBody>
                  <a:tcPr/>
                </a:tc>
                <a:extLst>
                  <a:ext uri="{0D108BD9-81ED-4DB2-BD59-A6C34878D82A}">
                    <a16:rowId xmlns:a16="http://schemas.microsoft.com/office/drawing/2014/main" val="1692766503"/>
                  </a:ext>
                </a:extLst>
              </a:tr>
              <a:tr h="404602">
                <a:tc>
                  <a:txBody>
                    <a:bodyPr/>
                    <a:lstStyle/>
                    <a:p>
                      <a:r>
                        <a:rPr lang="en-US" dirty="0"/>
                        <a:t>1</a:t>
                      </a:r>
                    </a:p>
                  </a:txBody>
                  <a:tcPr/>
                </a:tc>
                <a:tc>
                  <a:txBody>
                    <a:bodyPr/>
                    <a:lstStyle/>
                    <a:p>
                      <a:r>
                        <a:rPr lang="en-US" sz="1400" dirty="0"/>
                        <a:t>Motto, Vision</a:t>
                      </a:r>
                    </a:p>
                  </a:txBody>
                  <a:tcPr/>
                </a:tc>
                <a:tc>
                  <a:txBody>
                    <a:bodyPr/>
                    <a:lstStyle/>
                    <a:p>
                      <a:r>
                        <a:rPr lang="en-US" dirty="0"/>
                        <a:t>4</a:t>
                      </a:r>
                    </a:p>
                  </a:txBody>
                  <a:tcPr/>
                </a:tc>
                <a:extLst>
                  <a:ext uri="{0D108BD9-81ED-4DB2-BD59-A6C34878D82A}">
                    <a16:rowId xmlns:a16="http://schemas.microsoft.com/office/drawing/2014/main" val="886554477"/>
                  </a:ext>
                </a:extLst>
              </a:tr>
              <a:tr h="404602">
                <a:tc>
                  <a:txBody>
                    <a:bodyPr/>
                    <a:lstStyle/>
                    <a:p>
                      <a:r>
                        <a:rPr lang="en-US" dirty="0"/>
                        <a:t>2</a:t>
                      </a:r>
                    </a:p>
                  </a:txBody>
                  <a:tcPr/>
                </a:tc>
                <a:tc>
                  <a:txBody>
                    <a:bodyPr/>
                    <a:lstStyle/>
                    <a:p>
                      <a:r>
                        <a:rPr lang="en-US" sz="1400" dirty="0"/>
                        <a:t>Professor Umar Model of  Integrated Lecture </a:t>
                      </a:r>
                    </a:p>
                  </a:txBody>
                  <a:tcPr/>
                </a:tc>
                <a:tc>
                  <a:txBody>
                    <a:bodyPr/>
                    <a:lstStyle/>
                    <a:p>
                      <a:r>
                        <a:rPr lang="en-US" dirty="0"/>
                        <a:t>5</a:t>
                      </a:r>
                    </a:p>
                  </a:txBody>
                  <a:tcPr/>
                </a:tc>
                <a:extLst>
                  <a:ext uri="{0D108BD9-81ED-4DB2-BD59-A6C34878D82A}">
                    <a16:rowId xmlns:a16="http://schemas.microsoft.com/office/drawing/2014/main" val="4221536352"/>
                  </a:ext>
                </a:extLst>
              </a:tr>
              <a:tr h="404602">
                <a:tc>
                  <a:txBody>
                    <a:bodyPr/>
                    <a:lstStyle/>
                    <a:p>
                      <a:r>
                        <a:rPr lang="en-US" dirty="0"/>
                        <a:t>3</a:t>
                      </a:r>
                    </a:p>
                  </a:txBody>
                  <a:tcPr/>
                </a:tc>
                <a:tc>
                  <a:txBody>
                    <a:bodyPr/>
                    <a:lstStyle/>
                    <a:p>
                      <a:r>
                        <a:rPr lang="en-US" sz="1400" dirty="0"/>
                        <a:t>Bloom’s Taxonomy(Domains of learning)</a:t>
                      </a:r>
                    </a:p>
                  </a:txBody>
                  <a:tcPr/>
                </a:tc>
                <a:tc>
                  <a:txBody>
                    <a:bodyPr/>
                    <a:lstStyle/>
                    <a:p>
                      <a:r>
                        <a:rPr lang="en-US" dirty="0"/>
                        <a:t>6</a:t>
                      </a:r>
                    </a:p>
                  </a:txBody>
                  <a:tcPr/>
                </a:tc>
                <a:extLst>
                  <a:ext uri="{0D108BD9-81ED-4DB2-BD59-A6C34878D82A}">
                    <a16:rowId xmlns:a16="http://schemas.microsoft.com/office/drawing/2014/main" val="793984489"/>
                  </a:ext>
                </a:extLst>
              </a:tr>
              <a:tr h="404602">
                <a:tc>
                  <a:txBody>
                    <a:bodyPr/>
                    <a:lstStyle/>
                    <a:p>
                      <a:r>
                        <a:rPr lang="en-US" dirty="0"/>
                        <a:t>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Diagrammatic Representation of Blooms Taxonomy </a:t>
                      </a:r>
                      <a:endParaRPr lang="en-US" sz="1400" dirty="0"/>
                    </a:p>
                  </a:txBody>
                  <a:tcPr/>
                </a:tc>
                <a:tc>
                  <a:txBody>
                    <a:bodyPr/>
                    <a:lstStyle/>
                    <a:p>
                      <a:r>
                        <a:rPr lang="en-US" dirty="0"/>
                        <a:t>7</a:t>
                      </a:r>
                    </a:p>
                  </a:txBody>
                  <a:tcPr/>
                </a:tc>
                <a:extLst>
                  <a:ext uri="{0D108BD9-81ED-4DB2-BD59-A6C34878D82A}">
                    <a16:rowId xmlns:a16="http://schemas.microsoft.com/office/drawing/2014/main" val="10004"/>
                  </a:ext>
                </a:extLst>
              </a:tr>
              <a:tr h="404602">
                <a:tc>
                  <a:txBody>
                    <a:bodyPr/>
                    <a:lstStyle/>
                    <a:p>
                      <a:r>
                        <a:rPr lang="en-US" dirty="0"/>
                        <a:t>5</a:t>
                      </a:r>
                    </a:p>
                  </a:txBody>
                  <a:tcPr/>
                </a:tc>
                <a:tc>
                  <a:txBody>
                    <a:bodyPr/>
                    <a:lstStyle/>
                    <a:p>
                      <a:r>
                        <a:rPr lang="en-US" sz="1400" dirty="0"/>
                        <a:t>Learning Objectives</a:t>
                      </a:r>
                    </a:p>
                  </a:txBody>
                  <a:tcPr/>
                </a:tc>
                <a:tc>
                  <a:txBody>
                    <a:bodyPr/>
                    <a:lstStyle/>
                    <a:p>
                      <a:r>
                        <a:rPr lang="en-US" dirty="0"/>
                        <a:t>8</a:t>
                      </a:r>
                    </a:p>
                  </a:txBody>
                  <a:tcPr/>
                </a:tc>
                <a:extLst>
                  <a:ext uri="{0D108BD9-81ED-4DB2-BD59-A6C34878D82A}">
                    <a16:rowId xmlns:a16="http://schemas.microsoft.com/office/drawing/2014/main" val="381150470"/>
                  </a:ext>
                </a:extLst>
              </a:tr>
              <a:tr h="404602">
                <a:tc>
                  <a:txBody>
                    <a:bodyPr/>
                    <a:lstStyle/>
                    <a:p>
                      <a:r>
                        <a:rPr lang="en-US" dirty="0"/>
                        <a:t>6</a:t>
                      </a:r>
                    </a:p>
                  </a:txBody>
                  <a:tcPr/>
                </a:tc>
                <a:tc>
                  <a:txBody>
                    <a:bodyPr/>
                    <a:lstStyle/>
                    <a:p>
                      <a:r>
                        <a:rPr lang="en-US" sz="1400" dirty="0"/>
                        <a:t>Horizontal Integration</a:t>
                      </a:r>
                    </a:p>
                  </a:txBody>
                  <a:tcPr/>
                </a:tc>
                <a:tc>
                  <a:txBody>
                    <a:bodyPr/>
                    <a:lstStyle/>
                    <a:p>
                      <a:r>
                        <a:rPr lang="en-US" dirty="0"/>
                        <a:t>10,11</a:t>
                      </a:r>
                    </a:p>
                  </a:txBody>
                  <a:tcPr/>
                </a:tc>
                <a:extLst>
                  <a:ext uri="{0D108BD9-81ED-4DB2-BD59-A6C34878D82A}">
                    <a16:rowId xmlns:a16="http://schemas.microsoft.com/office/drawing/2014/main" val="73742914"/>
                  </a:ext>
                </a:extLst>
              </a:tr>
              <a:tr h="404602">
                <a:tc>
                  <a:txBody>
                    <a:bodyPr/>
                    <a:lstStyle/>
                    <a:p>
                      <a:r>
                        <a:rPr lang="en-US" dirty="0"/>
                        <a:t>7</a:t>
                      </a:r>
                    </a:p>
                  </a:txBody>
                  <a:tcPr/>
                </a:tc>
                <a:tc>
                  <a:txBody>
                    <a:bodyPr/>
                    <a:lstStyle/>
                    <a:p>
                      <a:r>
                        <a:rPr lang="en-US" sz="1400" dirty="0"/>
                        <a:t>Core Concept</a:t>
                      </a:r>
                    </a:p>
                  </a:txBody>
                  <a:tcPr/>
                </a:tc>
                <a:tc>
                  <a:txBody>
                    <a:bodyPr/>
                    <a:lstStyle/>
                    <a:p>
                      <a:r>
                        <a:rPr lang="en-US" baseline="0" dirty="0"/>
                        <a:t>13 - 25</a:t>
                      </a:r>
                      <a:endParaRPr lang="en-US" dirty="0"/>
                    </a:p>
                  </a:txBody>
                  <a:tcPr/>
                </a:tc>
                <a:extLst>
                  <a:ext uri="{0D108BD9-81ED-4DB2-BD59-A6C34878D82A}">
                    <a16:rowId xmlns:a16="http://schemas.microsoft.com/office/drawing/2014/main" val="315314830"/>
                  </a:ext>
                </a:extLst>
              </a:tr>
              <a:tr h="404602">
                <a:tc>
                  <a:txBody>
                    <a:bodyPr/>
                    <a:lstStyle/>
                    <a:p>
                      <a:r>
                        <a:rPr lang="en-US" dirty="0"/>
                        <a:t>8</a:t>
                      </a:r>
                    </a:p>
                  </a:txBody>
                  <a:tcPr/>
                </a:tc>
                <a:tc>
                  <a:txBody>
                    <a:bodyPr/>
                    <a:lstStyle/>
                    <a:p>
                      <a:r>
                        <a:rPr lang="en-US" sz="1400" dirty="0"/>
                        <a:t>Vertical Integration</a:t>
                      </a:r>
                    </a:p>
                  </a:txBody>
                  <a:tcPr/>
                </a:tc>
                <a:tc>
                  <a:txBody>
                    <a:bodyPr/>
                    <a:lstStyle/>
                    <a:p>
                      <a:r>
                        <a:rPr lang="en-US" dirty="0"/>
                        <a:t>27</a:t>
                      </a:r>
                    </a:p>
                  </a:txBody>
                  <a:tcPr/>
                </a:tc>
                <a:extLst>
                  <a:ext uri="{0D108BD9-81ED-4DB2-BD59-A6C34878D82A}">
                    <a16:rowId xmlns:a16="http://schemas.microsoft.com/office/drawing/2014/main" val="544069493"/>
                  </a:ext>
                </a:extLst>
              </a:tr>
              <a:tr h="404602">
                <a:tc>
                  <a:txBody>
                    <a:bodyPr/>
                    <a:lstStyle/>
                    <a:p>
                      <a:r>
                        <a:rPr lang="en-US" dirty="0"/>
                        <a:t>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Biomedical Ethics(lesson of the day)</a:t>
                      </a:r>
                    </a:p>
                  </a:txBody>
                  <a:tcPr/>
                </a:tc>
                <a:tc>
                  <a:txBody>
                    <a:bodyPr/>
                    <a:lstStyle/>
                    <a:p>
                      <a:r>
                        <a:rPr lang="en-US" dirty="0"/>
                        <a:t>29,30</a:t>
                      </a:r>
                    </a:p>
                  </a:txBody>
                  <a:tcPr/>
                </a:tc>
                <a:extLst>
                  <a:ext uri="{0D108BD9-81ED-4DB2-BD59-A6C34878D82A}">
                    <a16:rowId xmlns:a16="http://schemas.microsoft.com/office/drawing/2014/main" val="2212850756"/>
                  </a:ext>
                </a:extLst>
              </a:tr>
              <a:tr h="404602">
                <a:tc>
                  <a:txBody>
                    <a:bodyPr/>
                    <a:lstStyle/>
                    <a:p>
                      <a:r>
                        <a:rPr lang="en-US" dirty="0"/>
                        <a:t>10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Suggested Research Article</a:t>
                      </a:r>
                    </a:p>
                  </a:txBody>
                  <a:tcPr/>
                </a:tc>
                <a:tc>
                  <a:txBody>
                    <a:bodyPr/>
                    <a:lstStyle/>
                    <a:p>
                      <a:r>
                        <a:rPr lang="en-US" dirty="0"/>
                        <a:t>32</a:t>
                      </a:r>
                    </a:p>
                  </a:txBody>
                  <a:tcPr/>
                </a:tc>
                <a:extLst>
                  <a:ext uri="{0D108BD9-81ED-4DB2-BD59-A6C34878D82A}">
                    <a16:rowId xmlns:a16="http://schemas.microsoft.com/office/drawing/2014/main" val="10010"/>
                  </a:ext>
                </a:extLst>
              </a:tr>
              <a:tr h="404602">
                <a:tc>
                  <a:txBody>
                    <a:bodyPr/>
                    <a:lstStyle/>
                    <a:p>
                      <a:r>
                        <a:rPr lang="en-US" dirty="0"/>
                        <a:t>11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Brainstorming(SEQ relevant with</a:t>
                      </a:r>
                      <a:r>
                        <a:rPr lang="en-US" sz="1400" baseline="0" dirty="0"/>
                        <a:t> lecture)</a:t>
                      </a:r>
                      <a:endParaRPr lang="en-US" sz="1400" dirty="0"/>
                    </a:p>
                  </a:txBody>
                  <a:tcPr/>
                </a:tc>
                <a:tc>
                  <a:txBody>
                    <a:bodyPr/>
                    <a:lstStyle/>
                    <a:p>
                      <a:r>
                        <a:rPr lang="en-US" dirty="0"/>
                        <a:t>33,34</a:t>
                      </a:r>
                    </a:p>
                  </a:txBody>
                  <a:tcPr/>
                </a:tc>
                <a:extLst>
                  <a:ext uri="{0D108BD9-81ED-4DB2-BD59-A6C34878D82A}">
                    <a16:rowId xmlns:a16="http://schemas.microsoft.com/office/drawing/2014/main" val="2985514906"/>
                  </a:ext>
                </a:extLst>
              </a:tr>
              <a:tr h="455176">
                <a:tc>
                  <a:txBody>
                    <a:bodyPr/>
                    <a:lstStyle/>
                    <a:p>
                      <a:r>
                        <a:rPr lang="en-US" dirty="0"/>
                        <a:t>12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Promoting IT and research culture(Digital Library)</a:t>
                      </a:r>
                    </a:p>
                  </a:txBody>
                  <a:tcPr/>
                </a:tc>
                <a:tc>
                  <a:txBody>
                    <a:bodyPr/>
                    <a:lstStyle/>
                    <a:p>
                      <a:r>
                        <a:rPr lang="en-US" dirty="0"/>
                        <a:t>35</a:t>
                      </a:r>
                    </a:p>
                  </a:txBody>
                  <a:tcPr/>
                </a:tc>
                <a:extLst>
                  <a:ext uri="{0D108BD9-81ED-4DB2-BD59-A6C34878D82A}">
                    <a16:rowId xmlns:a16="http://schemas.microsoft.com/office/drawing/2014/main" val="10012"/>
                  </a:ext>
                </a:extLst>
              </a:tr>
              <a:tr h="404602">
                <a:tc>
                  <a:txBody>
                    <a:bodyPr/>
                    <a:lstStyle/>
                    <a:p>
                      <a:r>
                        <a:rPr lang="en-US" dirty="0"/>
                        <a:t>13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References</a:t>
                      </a:r>
                      <a:r>
                        <a:rPr lang="en-US" sz="1400" baseline="0" dirty="0"/>
                        <a:t> of this lecture</a:t>
                      </a:r>
                      <a:endParaRPr lang="en-US" sz="1400" dirty="0"/>
                    </a:p>
                  </a:txBody>
                  <a:tcPr/>
                </a:tc>
                <a:tc>
                  <a:txBody>
                    <a:bodyPr/>
                    <a:lstStyle/>
                    <a:p>
                      <a:r>
                        <a:rPr lang="en-US" dirty="0"/>
                        <a:t>36</a:t>
                      </a:r>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389580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25980"/>
            <a:ext cx="7772400" cy="615553"/>
          </a:xfrm>
        </p:spPr>
        <p:txBody>
          <a:bodyPr>
            <a:normAutofit fontScale="90000"/>
          </a:bodyPr>
          <a:lstStyle/>
          <a:p>
            <a:pPr algn="ctr"/>
            <a:r>
              <a:rPr lang="en-US" sz="4000" b="1" dirty="0">
                <a:solidFill>
                  <a:schemeClr val="tx1"/>
                </a:solidFill>
              </a:rPr>
              <a:t>Brainstorming </a:t>
            </a:r>
          </a:p>
        </p:txBody>
      </p:sp>
      <p:sp>
        <p:nvSpPr>
          <p:cNvPr id="4" name="Slide Number Placeholder 3"/>
          <p:cNvSpPr>
            <a:spLocks noGrp="1"/>
          </p:cNvSpPr>
          <p:nvPr>
            <p:ph type="sldNum" sz="quarter" idx="4294967295"/>
          </p:nvPr>
        </p:nvSpPr>
        <p:spPr/>
        <p:txBody>
          <a:bodyPr/>
          <a:lstStyle/>
          <a:p>
            <a:pPr>
              <a:defRPr/>
            </a:pPr>
            <a:fld id="{1E3BFE8B-3643-4A16-B7A8-DC2B2F6255B3}" type="slidenum">
              <a:rPr lang="en-US" smtClean="0"/>
              <a:pPr>
                <a:defRPr/>
              </a:pPr>
              <a:t>30</a:t>
            </a:fld>
            <a:endParaRPr lang="en-US" dirty="0"/>
          </a:p>
        </p:txBody>
      </p:sp>
    </p:spTree>
    <p:extLst>
      <p:ext uri="{BB962C8B-B14F-4D97-AF65-F5344CB8AC3E}">
        <p14:creationId xmlns:p14="http://schemas.microsoft.com/office/powerpoint/2010/main" val="7767775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Structured Essay Question</a:t>
            </a:r>
          </a:p>
        </p:txBody>
      </p:sp>
      <p:sp>
        <p:nvSpPr>
          <p:cNvPr id="3" name="Content Placeholder 2"/>
          <p:cNvSpPr>
            <a:spLocks noGrp="1"/>
          </p:cNvSpPr>
          <p:nvPr>
            <p:ph idx="1"/>
          </p:nvPr>
        </p:nvSpPr>
        <p:spPr/>
        <p:txBody>
          <a:bodyPr/>
          <a:lstStyle/>
          <a:p>
            <a:r>
              <a:rPr lang="en-US" dirty="0"/>
              <a:t>A 35-year male presented to medical outpatient department with complaints of fever,  sore throat ,sneezing and cough. </a:t>
            </a:r>
          </a:p>
          <a:p>
            <a:pPr marL="0" indent="0">
              <a:buNone/>
            </a:pPr>
            <a:r>
              <a:rPr lang="en-US" dirty="0"/>
              <a:t>    What will be  type of sensation that would be</a:t>
            </a:r>
          </a:p>
          <a:p>
            <a:pPr marL="0" indent="0">
              <a:buNone/>
            </a:pPr>
            <a:r>
              <a:rPr lang="en-US" dirty="0"/>
              <a:t>     lost in this patient?</a:t>
            </a:r>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solidFill>
                  <a:prstClr val="black">
                    <a:tint val="75000"/>
                  </a:prstClr>
                </a:solidFill>
              </a:rPr>
              <a:pPr>
                <a:defRPr/>
              </a:pPr>
              <a:t>31</a:t>
            </a:fld>
            <a:endParaRPr lang="en-US" dirty="0">
              <a:solidFill>
                <a:prstClr val="black">
                  <a:tint val="75000"/>
                </a:prstClr>
              </a:solidFill>
            </a:endParaRPr>
          </a:p>
        </p:txBody>
      </p:sp>
    </p:spTree>
    <p:extLst>
      <p:ext uri="{BB962C8B-B14F-4D97-AF65-F5344CB8AC3E}">
        <p14:creationId xmlns:p14="http://schemas.microsoft.com/office/powerpoint/2010/main" val="22304095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3300"/>
                </a:solidFill>
              </a:rPr>
              <a:t>Structured Essay Question</a:t>
            </a:r>
          </a:p>
        </p:txBody>
      </p:sp>
      <p:sp>
        <p:nvSpPr>
          <p:cNvPr id="3" name="Content Placeholder 2"/>
          <p:cNvSpPr>
            <a:spLocks noGrp="1"/>
          </p:cNvSpPr>
          <p:nvPr>
            <p:ph idx="1"/>
          </p:nvPr>
        </p:nvSpPr>
        <p:spPr/>
        <p:txBody>
          <a:bodyPr/>
          <a:lstStyle/>
          <a:p>
            <a:r>
              <a:rPr lang="en-US" dirty="0"/>
              <a:t>A 35-year male presented to medical outpatient department with complaints of fever,  sore throat ,sneezing and cough. </a:t>
            </a:r>
          </a:p>
          <a:p>
            <a:pPr marL="0" indent="0">
              <a:buNone/>
            </a:pPr>
            <a:r>
              <a:rPr lang="en-US" dirty="0"/>
              <a:t>    What will be  type of sensation that would be</a:t>
            </a:r>
          </a:p>
          <a:p>
            <a:pPr marL="0" indent="0">
              <a:buNone/>
            </a:pPr>
            <a:r>
              <a:rPr lang="en-US" dirty="0"/>
              <a:t>     lost in this patient?</a:t>
            </a:r>
          </a:p>
          <a:p>
            <a:pPr marL="0" indent="0">
              <a:buNone/>
            </a:pPr>
            <a:r>
              <a:rPr lang="en-US" b="1" dirty="0"/>
              <a:t>KEY:</a:t>
            </a:r>
          </a:p>
          <a:p>
            <a:pPr marL="0" indent="0">
              <a:buNone/>
            </a:pPr>
            <a:r>
              <a:rPr lang="en-US" b="1" dirty="0"/>
              <a:t>       sense of smell &amp; taste</a:t>
            </a:r>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solidFill>
                  <a:prstClr val="black">
                    <a:tint val="75000"/>
                  </a:prstClr>
                </a:solidFill>
              </a:rPr>
              <a:pPr>
                <a:defRPr/>
              </a:pPr>
              <a:t>32</a:t>
            </a:fld>
            <a:endParaRPr lang="en-US" dirty="0">
              <a:solidFill>
                <a:prstClr val="black">
                  <a:tint val="75000"/>
                </a:prstClr>
              </a:solidFill>
            </a:endParaRPr>
          </a:p>
        </p:txBody>
      </p:sp>
    </p:spTree>
    <p:extLst>
      <p:ext uri="{BB962C8B-B14F-4D97-AF65-F5344CB8AC3E}">
        <p14:creationId xmlns:p14="http://schemas.microsoft.com/office/powerpoint/2010/main" val="1499994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59015" y="2057400"/>
            <a:ext cx="7772400" cy="1500187"/>
          </a:xfrm>
        </p:spPr>
        <p:txBody>
          <a:bodyPr>
            <a:normAutofit lnSpcReduction="10000"/>
          </a:bodyPr>
          <a:lstStyle/>
          <a:p>
            <a:pPr algn="ctr"/>
            <a:r>
              <a:rPr lang="en-US" sz="4400" b="1" dirty="0">
                <a:solidFill>
                  <a:schemeClr val="tx1"/>
                </a:solidFill>
              </a:rPr>
              <a:t>Bioethics </a:t>
            </a:r>
          </a:p>
          <a:p>
            <a:pPr algn="ctr"/>
            <a:r>
              <a:rPr lang="en-US" sz="4400" b="1" dirty="0">
                <a:solidFill>
                  <a:schemeClr val="tx1"/>
                </a:solidFill>
              </a:rPr>
              <a:t>(To promote biomedical ethics)</a:t>
            </a:r>
          </a:p>
        </p:txBody>
      </p:sp>
      <p:sp>
        <p:nvSpPr>
          <p:cNvPr id="2" name="Slide Number Placeholder 1"/>
          <p:cNvSpPr>
            <a:spLocks noGrp="1"/>
          </p:cNvSpPr>
          <p:nvPr>
            <p:ph type="sldNum" sz="quarter" idx="12"/>
          </p:nvPr>
        </p:nvSpPr>
        <p:spPr/>
        <p:txBody>
          <a:bodyPr/>
          <a:lstStyle/>
          <a:p>
            <a:pPr>
              <a:defRPr/>
            </a:pPr>
            <a:fld id="{EBDFF78F-8FAE-45F5-87F9-E0C692719B1F}" type="slidenum">
              <a:rPr lang="en-US" smtClean="0"/>
              <a:pPr>
                <a:defRPr/>
              </a:pPr>
              <a:t>33</a:t>
            </a:fld>
            <a:endParaRPr lang="en-US" dirty="0"/>
          </a:p>
        </p:txBody>
      </p:sp>
    </p:spTree>
    <p:extLst>
      <p:ext uri="{BB962C8B-B14F-4D97-AF65-F5344CB8AC3E}">
        <p14:creationId xmlns:p14="http://schemas.microsoft.com/office/powerpoint/2010/main" val="12981590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76682"/>
            <a:ext cx="8229600" cy="1143000"/>
          </a:xfrm>
        </p:spPr>
        <p:txBody>
          <a:bodyPr>
            <a:normAutofit/>
          </a:bodyPr>
          <a:lstStyle/>
          <a:p>
            <a:r>
              <a:rPr lang="en-US" sz="3600" b="1" dirty="0">
                <a:latin typeface="+mn-lt"/>
                <a:cs typeface="Times New Roman" pitchFamily="18" charset="0"/>
              </a:rPr>
              <a:t>Justice(lesson of the day)</a:t>
            </a:r>
          </a:p>
        </p:txBody>
      </p:sp>
      <p:sp>
        <p:nvSpPr>
          <p:cNvPr id="3" name="Content Placeholder 2"/>
          <p:cNvSpPr>
            <a:spLocks noGrp="1"/>
          </p:cNvSpPr>
          <p:nvPr>
            <p:ph idx="1"/>
          </p:nvPr>
        </p:nvSpPr>
        <p:spPr/>
        <p:txBody>
          <a:bodyPr>
            <a:normAutofit/>
          </a:bodyPr>
          <a:lstStyle/>
          <a:p>
            <a:r>
              <a:rPr lang="en-US" sz="1800" dirty="0">
                <a:latin typeface="+mn-lt"/>
                <a:cs typeface="Times New Roman" pitchFamily="18" charset="0"/>
              </a:rPr>
              <a:t>Justice in the context of medical ethics – is </a:t>
            </a:r>
            <a:r>
              <a:rPr lang="en-US" sz="1800" b="1" dirty="0">
                <a:latin typeface="+mn-lt"/>
                <a:cs typeface="Times New Roman" pitchFamily="18" charset="0"/>
              </a:rPr>
              <a:t>the principle that when weighing up if something is ethical or not, we have to think about whether it's compatible with the law, the patient's rights, and if it's fair and balanced</a:t>
            </a:r>
            <a:r>
              <a:rPr lang="en-US" sz="1800" dirty="0">
                <a:latin typeface="+mn-lt"/>
                <a:cs typeface="Times New Roman" pitchFamily="18" charset="0"/>
              </a:rPr>
              <a:t>.</a:t>
            </a:r>
          </a:p>
          <a:p>
            <a:r>
              <a:rPr lang="en-US" sz="1800" dirty="0">
                <a:latin typeface="+mn-lt"/>
                <a:cs typeface="Times New Roman" pitchFamily="18" charset="0"/>
              </a:rPr>
              <a:t>Justice and fairness are used sometimes in place of each other.</a:t>
            </a:r>
          </a:p>
          <a:p>
            <a:pPr>
              <a:buNone/>
            </a:pPr>
            <a:br>
              <a:rPr lang="en-US" sz="1800" dirty="0">
                <a:latin typeface="+mn-lt"/>
                <a:cs typeface="Times New Roman" pitchFamily="18" charset="0"/>
              </a:rPr>
            </a:br>
            <a:endParaRPr lang="en-US" sz="1800" dirty="0">
              <a:latin typeface="+mn-lt"/>
              <a:cs typeface="Times New Roman" pitchFamily="18" charset="0"/>
            </a:endParaRPr>
          </a:p>
        </p:txBody>
      </p:sp>
      <p:pic>
        <p:nvPicPr>
          <p:cNvPr id="5" name="Picture 2" descr="Medical Ethics: Ethical Dilemmas in Healthcare - Education Projects Group">
            <a:extLst>
              <a:ext uri="{FF2B5EF4-FFF2-40B4-BE49-F238E27FC236}">
                <a16:creationId xmlns:a16="http://schemas.microsoft.com/office/drawing/2014/main" id="{75AE465F-5A5B-E699-441D-A52B752D6B3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784" t="58884" r="6240" b="6614"/>
          <a:stretch/>
        </p:blipFill>
        <p:spPr bwMode="auto">
          <a:xfrm>
            <a:off x="2743200" y="3200400"/>
            <a:ext cx="3518667" cy="3196781"/>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7239001" y="6016181"/>
            <a:ext cx="1904999" cy="7620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Biomedical ethics</a:t>
            </a:r>
          </a:p>
        </p:txBody>
      </p:sp>
    </p:spTree>
    <p:extLst>
      <p:ext uri="{BB962C8B-B14F-4D97-AF65-F5344CB8AC3E}">
        <p14:creationId xmlns:p14="http://schemas.microsoft.com/office/powerpoint/2010/main" val="40533367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2133600"/>
            <a:ext cx="7772400" cy="1500187"/>
          </a:xfrm>
        </p:spPr>
        <p:txBody>
          <a:bodyPr>
            <a:normAutofit lnSpcReduction="10000"/>
          </a:bodyPr>
          <a:lstStyle/>
          <a:p>
            <a:pPr algn="ctr"/>
            <a:r>
              <a:rPr lang="en-US" dirty="0"/>
              <a:t> </a:t>
            </a:r>
            <a:r>
              <a:rPr lang="en-US" sz="4400" dirty="0">
                <a:solidFill>
                  <a:schemeClr val="tx1"/>
                </a:solidFill>
              </a:rPr>
              <a:t>Suggested Research Article</a:t>
            </a:r>
          </a:p>
          <a:p>
            <a:pPr algn="ctr"/>
            <a:r>
              <a:rPr lang="en-US" sz="4400" dirty="0">
                <a:solidFill>
                  <a:schemeClr val="tx1"/>
                </a:solidFill>
              </a:rPr>
              <a:t>(To promote research culture) </a:t>
            </a:r>
          </a:p>
        </p:txBody>
      </p:sp>
      <p:sp>
        <p:nvSpPr>
          <p:cNvPr id="2" name="Slide Number Placeholder 1"/>
          <p:cNvSpPr>
            <a:spLocks noGrp="1"/>
          </p:cNvSpPr>
          <p:nvPr>
            <p:ph type="sldNum" sz="quarter" idx="12"/>
          </p:nvPr>
        </p:nvSpPr>
        <p:spPr/>
        <p:txBody>
          <a:bodyPr/>
          <a:lstStyle/>
          <a:p>
            <a:pPr>
              <a:defRPr/>
            </a:pPr>
            <a:fld id="{EBDFF78F-8FAE-45F5-87F9-E0C692719B1F}" type="slidenum">
              <a:rPr lang="en-US" smtClean="0"/>
              <a:pPr>
                <a:defRPr/>
              </a:pPr>
              <a:t>35</a:t>
            </a:fld>
            <a:endParaRPr lang="en-US" dirty="0"/>
          </a:p>
        </p:txBody>
      </p:sp>
    </p:spTree>
    <p:extLst>
      <p:ext uri="{BB962C8B-B14F-4D97-AF65-F5344CB8AC3E}">
        <p14:creationId xmlns:p14="http://schemas.microsoft.com/office/powerpoint/2010/main" val="22192919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829B39B-E19B-4684-B84C-73DF500C59FE}" type="slidenum">
              <a:rPr lang="en-US" smtClean="0">
                <a:solidFill>
                  <a:prstClr val="black">
                    <a:tint val="75000"/>
                  </a:prstClr>
                </a:solidFill>
              </a:rPr>
              <a:pPr>
                <a:defRPr/>
              </a:pPr>
              <a:t>36</a:t>
            </a:fld>
            <a:endParaRPr lang="en-US" dirty="0">
              <a:solidFill>
                <a:prstClr val="black">
                  <a:tint val="75000"/>
                </a:prstClr>
              </a:solidFill>
            </a:endParaRPr>
          </a:p>
        </p:txBody>
      </p:sp>
      <p:sp>
        <p:nvSpPr>
          <p:cNvPr id="4" name="Rectangle 3"/>
          <p:cNvSpPr/>
          <p:nvPr/>
        </p:nvSpPr>
        <p:spPr>
          <a:xfrm>
            <a:off x="1219200" y="6393521"/>
            <a:ext cx="6057900" cy="369332"/>
          </a:xfrm>
          <a:prstGeom prst="rect">
            <a:avLst/>
          </a:prstGeom>
        </p:spPr>
        <p:txBody>
          <a:bodyPr wrap="square">
            <a:spAutoFit/>
          </a:bodyPr>
          <a:lstStyle/>
          <a:p>
            <a:r>
              <a:rPr lang="en-US" dirty="0">
                <a:solidFill>
                  <a:schemeClr val="tx2"/>
                </a:solidFill>
                <a:hlinkClick r:id="rId2"/>
              </a:rPr>
              <a:t>https://www.ncbi.nlm.nih.gov/pmc/articles/PMC7693910/</a:t>
            </a:r>
            <a:r>
              <a:rPr lang="en-US" dirty="0">
                <a:solidFill>
                  <a:schemeClr val="tx2"/>
                </a:solidFill>
              </a:rPr>
              <a:t> </a:t>
            </a:r>
          </a:p>
        </p:txBody>
      </p:sp>
      <p:pic>
        <p:nvPicPr>
          <p:cNvPr id="7" name="Picture 6">
            <a:extLst>
              <a:ext uri="{FF2B5EF4-FFF2-40B4-BE49-F238E27FC236}">
                <a16:creationId xmlns:a16="http://schemas.microsoft.com/office/drawing/2014/main" id="{C491B267-D7DE-A25A-5161-90ADB16FCB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990599"/>
            <a:ext cx="7772400" cy="5423365"/>
          </a:xfrm>
          <a:prstGeom prst="rect">
            <a:avLst/>
          </a:prstGeom>
        </p:spPr>
      </p:pic>
      <p:sp>
        <p:nvSpPr>
          <p:cNvPr id="8" name="TextBox 7">
            <a:extLst>
              <a:ext uri="{FF2B5EF4-FFF2-40B4-BE49-F238E27FC236}">
                <a16:creationId xmlns:a16="http://schemas.microsoft.com/office/drawing/2014/main" id="{0CBF0935-08D0-C3A0-DFAE-8571D2803202}"/>
              </a:ext>
            </a:extLst>
          </p:cNvPr>
          <p:cNvSpPr txBox="1"/>
          <p:nvPr/>
        </p:nvSpPr>
        <p:spPr>
          <a:xfrm>
            <a:off x="1520576" y="282713"/>
            <a:ext cx="5901744" cy="707886"/>
          </a:xfrm>
          <a:prstGeom prst="rect">
            <a:avLst/>
          </a:prstGeom>
          <a:noFill/>
        </p:spPr>
        <p:txBody>
          <a:bodyPr wrap="none" rtlCol="0">
            <a:spAutoFit/>
          </a:bodyPr>
          <a:lstStyle/>
          <a:p>
            <a:r>
              <a:rPr lang="en-US" sz="4000" b="1" dirty="0"/>
              <a:t>Suggested Research Article</a:t>
            </a:r>
          </a:p>
        </p:txBody>
      </p:sp>
    </p:spTree>
    <p:extLst>
      <p:ext uri="{BB962C8B-B14F-4D97-AF65-F5344CB8AC3E}">
        <p14:creationId xmlns:p14="http://schemas.microsoft.com/office/powerpoint/2010/main" val="40092643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829B39B-E19B-4684-B84C-73DF500C59FE}" type="slidenum">
              <a:rPr lang="en-US" smtClean="0">
                <a:solidFill>
                  <a:prstClr val="black">
                    <a:tint val="75000"/>
                  </a:prstClr>
                </a:solidFill>
              </a:rPr>
              <a:pPr>
                <a:defRPr/>
              </a:pPr>
              <a:t>37</a:t>
            </a:fld>
            <a:endParaRPr lang="en-US" dirty="0">
              <a:solidFill>
                <a:prstClr val="black">
                  <a:tint val="75000"/>
                </a:prstClr>
              </a:solidFill>
            </a:endParaRPr>
          </a:p>
        </p:txBody>
      </p:sp>
      <p:sp>
        <p:nvSpPr>
          <p:cNvPr id="7" name="TextBox 6">
            <a:extLst>
              <a:ext uri="{FF2B5EF4-FFF2-40B4-BE49-F238E27FC236}">
                <a16:creationId xmlns:a16="http://schemas.microsoft.com/office/drawing/2014/main" id="{F069337D-068D-4857-4535-D529590C776F}"/>
              </a:ext>
            </a:extLst>
          </p:cNvPr>
          <p:cNvSpPr txBox="1"/>
          <p:nvPr/>
        </p:nvSpPr>
        <p:spPr>
          <a:xfrm>
            <a:off x="1518424" y="2304666"/>
            <a:ext cx="5872975" cy="3416320"/>
          </a:xfrm>
          <a:prstGeom prst="rect">
            <a:avLst/>
          </a:prstGeom>
          <a:noFill/>
        </p:spPr>
        <p:txBody>
          <a:bodyPr wrap="square">
            <a:spAutoFit/>
          </a:bodyPr>
          <a:lstStyle/>
          <a:p>
            <a:r>
              <a:rPr lang="en-US" b="0" i="0" dirty="0">
                <a:solidFill>
                  <a:srgbClr val="212121"/>
                </a:solidFill>
                <a:effectLst/>
                <a:latin typeface="Cambria" panose="02040503050406030204" pitchFamily="18" charset="0"/>
              </a:rPr>
              <a:t>Taste has a major role in individuals everyday lives, acting as a gatekeeper of food ingestion. On one hand, bitter, salty, and sour tastes are thought to have come about as a defensive and protective mechanism to prevent the ingestion of potentially toxic foods and to assure internal sodium or acid–base balance. On the other hand, sweet foods are naturally attractive and accepted since carbohydrates serve as the main energy source for animals. Lastly, umami senses amino acids in proteins, which naturally occur in meats, vegetables, and fermented products and are essential for humans.</a:t>
            </a:r>
            <a:br>
              <a:rPr lang="en-US" dirty="0"/>
            </a:br>
            <a:endParaRPr lang="en-US" dirty="0"/>
          </a:p>
        </p:txBody>
      </p:sp>
      <p:sp>
        <p:nvSpPr>
          <p:cNvPr id="9" name="TextBox 8">
            <a:extLst>
              <a:ext uri="{FF2B5EF4-FFF2-40B4-BE49-F238E27FC236}">
                <a16:creationId xmlns:a16="http://schemas.microsoft.com/office/drawing/2014/main" id="{C8027507-95F2-049B-DF15-4910774FEB59}"/>
              </a:ext>
            </a:extLst>
          </p:cNvPr>
          <p:cNvSpPr txBox="1"/>
          <p:nvPr/>
        </p:nvSpPr>
        <p:spPr>
          <a:xfrm>
            <a:off x="1490547" y="373559"/>
            <a:ext cx="6162906" cy="769441"/>
          </a:xfrm>
          <a:prstGeom prst="rect">
            <a:avLst/>
          </a:prstGeom>
          <a:noFill/>
        </p:spPr>
        <p:txBody>
          <a:bodyPr wrap="square">
            <a:spAutoFit/>
          </a:bodyPr>
          <a:lstStyle/>
          <a:p>
            <a:r>
              <a:rPr lang="en-US" sz="4400" b="1" dirty="0">
                <a:cs typeface="Times New Roman" pitchFamily="18" charset="0"/>
              </a:rPr>
              <a:t>Summary of the Article</a:t>
            </a:r>
            <a:endParaRPr lang="en-US" sz="4400" dirty="0"/>
          </a:p>
        </p:txBody>
      </p:sp>
    </p:spTree>
    <p:extLst>
      <p:ext uri="{BB962C8B-B14F-4D97-AF65-F5344CB8AC3E}">
        <p14:creationId xmlns:p14="http://schemas.microsoft.com/office/powerpoint/2010/main" val="11397097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762000"/>
            <a:ext cx="8229600" cy="4906963"/>
          </a:xfrm>
        </p:spPr>
        <p:txBody>
          <a:bodyPr>
            <a:noAutofit/>
          </a:bodyPr>
          <a:lstStyle/>
          <a:p>
            <a:r>
              <a:rPr lang="en-US" sz="2500" b="1" dirty="0">
                <a:solidFill>
                  <a:srgbClr val="202124"/>
                </a:solidFill>
              </a:rPr>
              <a:t>Steps to Access HEC Digital Library</a:t>
            </a:r>
            <a:endParaRPr lang="en-US" sz="2500" dirty="0">
              <a:solidFill>
                <a:srgbClr val="202124"/>
              </a:solidFill>
            </a:endParaRPr>
          </a:p>
          <a:p>
            <a:pPr>
              <a:buFont typeface="Calibri" panose="020F0502020204030204" pitchFamily="34" charset="0"/>
              <a:buAutoNum type="arabicPeriod"/>
            </a:pPr>
            <a:r>
              <a:rPr lang="en-US" sz="2500" dirty="0">
                <a:solidFill>
                  <a:srgbClr val="202124"/>
                </a:solidFill>
              </a:rPr>
              <a:t>Go to the website of HEC National Digital Library.</a:t>
            </a:r>
          </a:p>
          <a:p>
            <a:pPr>
              <a:buFont typeface="Calibri" panose="020F0502020204030204" pitchFamily="34" charset="0"/>
              <a:buAutoNum type="arabicPeriod"/>
            </a:pPr>
            <a:r>
              <a:rPr lang="en-US" sz="2500" dirty="0">
                <a:solidFill>
                  <a:srgbClr val="202124"/>
                </a:solidFill>
              </a:rPr>
              <a:t>On Home Page, click on the INSTITUTES.</a:t>
            </a:r>
          </a:p>
          <a:p>
            <a:pPr>
              <a:buFont typeface="Calibri" panose="020F0502020204030204" pitchFamily="34" charset="0"/>
              <a:buAutoNum type="arabicPeriod"/>
            </a:pPr>
            <a:r>
              <a:rPr lang="en-US" sz="2500" dirty="0">
                <a:solidFill>
                  <a:srgbClr val="202124"/>
                </a:solidFill>
              </a:rPr>
              <a:t>A page will appear showing the universities from Public and Private Sector and other Institutes which have access to HEC National Digital Library HNDL.</a:t>
            </a:r>
          </a:p>
          <a:p>
            <a:pPr>
              <a:buFont typeface="Calibri" panose="020F0502020204030204" pitchFamily="34" charset="0"/>
              <a:buAutoNum type="arabicPeriod"/>
            </a:pPr>
            <a:r>
              <a:rPr lang="en-US" sz="2500" dirty="0">
                <a:solidFill>
                  <a:srgbClr val="202124"/>
                </a:solidFill>
              </a:rPr>
              <a:t>Select your desired Institute.</a:t>
            </a:r>
          </a:p>
          <a:p>
            <a:pPr>
              <a:buFontTx/>
              <a:buNone/>
            </a:pPr>
            <a:r>
              <a:rPr lang="en-US" sz="2500" dirty="0"/>
              <a:t>5.  </a:t>
            </a:r>
            <a:r>
              <a:rPr lang="en-US" sz="2500" dirty="0">
                <a:solidFill>
                  <a:srgbClr val="000000"/>
                </a:solidFill>
              </a:rPr>
              <a:t>A page will appear showing the resources of the institution</a:t>
            </a:r>
          </a:p>
          <a:p>
            <a:pPr>
              <a:buFontTx/>
              <a:buNone/>
            </a:pPr>
            <a:r>
              <a:rPr lang="en-US" sz="2500" dirty="0">
                <a:solidFill>
                  <a:srgbClr val="000000"/>
                </a:solidFill>
              </a:rPr>
              <a:t>6. Journals and Researches will appear</a:t>
            </a:r>
          </a:p>
          <a:p>
            <a:pPr>
              <a:buFontTx/>
              <a:buNone/>
            </a:pPr>
            <a:r>
              <a:rPr lang="en-US" sz="2500" dirty="0">
                <a:solidFill>
                  <a:srgbClr val="000000"/>
                </a:solidFill>
              </a:rPr>
              <a:t>7. You can find a Journal by clicking on JOURNALS AND DATABASE and enter a keyword to search for your desired journal.</a:t>
            </a:r>
          </a:p>
          <a:p>
            <a:pPr>
              <a:buNone/>
            </a:pPr>
            <a:endParaRPr lang="en-US" sz="2800" dirty="0"/>
          </a:p>
          <a:p>
            <a:pPr>
              <a:buFontTx/>
              <a:buNone/>
            </a:pPr>
            <a:endParaRPr lang="en-US" sz="2500" dirty="0"/>
          </a:p>
        </p:txBody>
      </p:sp>
      <p:sp>
        <p:nvSpPr>
          <p:cNvPr id="2" name="Title 1"/>
          <p:cNvSpPr>
            <a:spLocks noGrp="1"/>
          </p:cNvSpPr>
          <p:nvPr>
            <p:ph type="title" idx="4294967295"/>
          </p:nvPr>
        </p:nvSpPr>
        <p:spPr>
          <a:xfrm>
            <a:off x="417786" y="0"/>
            <a:ext cx="8192814" cy="762000"/>
          </a:xfrm>
        </p:spPr>
        <p:txBody>
          <a:bodyPr>
            <a:normAutofit fontScale="90000"/>
          </a:bodyPr>
          <a:lstStyle/>
          <a:p>
            <a:br>
              <a:rPr lang="en-US" sz="4000" b="1" dirty="0">
                <a:solidFill>
                  <a:srgbClr val="604A7B"/>
                </a:solidFill>
              </a:rPr>
            </a:br>
            <a:r>
              <a:rPr lang="en-US" sz="4000" b="1" dirty="0">
                <a:solidFill>
                  <a:srgbClr val="604A7B"/>
                </a:solidFill>
              </a:rPr>
              <a:t>How To Access Digital Library</a:t>
            </a:r>
          </a:p>
        </p:txBody>
      </p:sp>
      <p:sp>
        <p:nvSpPr>
          <p:cNvPr id="5" name="Slide Number Placeholder 4"/>
          <p:cNvSpPr>
            <a:spLocks noGrp="1"/>
          </p:cNvSpPr>
          <p:nvPr>
            <p:ph type="sldNum" sz="quarter" idx="12"/>
          </p:nvPr>
        </p:nvSpPr>
        <p:spPr/>
        <p:txBody>
          <a:bodyPr/>
          <a:lstStyle/>
          <a:p>
            <a:fld id="{C59D2201-8A73-433A-97F3-E7E5379BAE05}" type="slidenum">
              <a:rPr lang="en-US" smtClean="0"/>
              <a:pPr/>
              <a:t>38</a:t>
            </a:fld>
            <a:endParaRPr lang="en-US" dirty="0"/>
          </a:p>
        </p:txBody>
      </p:sp>
    </p:spTree>
    <p:extLst>
      <p:ext uri="{BB962C8B-B14F-4D97-AF65-F5344CB8AC3E}">
        <p14:creationId xmlns:p14="http://schemas.microsoft.com/office/powerpoint/2010/main" val="27051296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171"/>
            <a:ext cx="8229600" cy="1143000"/>
          </a:xfrm>
        </p:spPr>
        <p:txBody>
          <a:bodyPr>
            <a:normAutofit/>
          </a:bodyPr>
          <a:lstStyle/>
          <a:p>
            <a:pPr algn="ctr"/>
            <a:r>
              <a:rPr lang="en-US" sz="4000" b="1" u="sng" dirty="0">
                <a:solidFill>
                  <a:srgbClr val="C00000"/>
                </a:solidFill>
              </a:rPr>
              <a:t>References</a:t>
            </a:r>
            <a:endParaRPr lang="en-US" sz="4000" b="1" u="sng" dirty="0">
              <a:solidFill>
                <a:schemeClr val="accent4">
                  <a:lumMod val="75000"/>
                </a:schemeClr>
              </a:solidFill>
            </a:endParaRPr>
          </a:p>
        </p:txBody>
      </p:sp>
      <p:sp>
        <p:nvSpPr>
          <p:cNvPr id="3" name="Content Placeholder 2"/>
          <p:cNvSpPr>
            <a:spLocks noGrp="1"/>
          </p:cNvSpPr>
          <p:nvPr>
            <p:ph idx="1"/>
          </p:nvPr>
        </p:nvSpPr>
        <p:spPr>
          <a:xfrm>
            <a:off x="609600" y="1066800"/>
            <a:ext cx="7543800" cy="2971800"/>
          </a:xfrm>
        </p:spPr>
        <p:txBody>
          <a:bodyPr>
            <a:noAutofit/>
          </a:bodyPr>
          <a:lstStyle/>
          <a:p>
            <a:pPr marL="0" indent="0" algn="just">
              <a:buNone/>
            </a:pPr>
            <a:r>
              <a:rPr lang="en-US" sz="2800" b="1" dirty="0">
                <a:solidFill>
                  <a:srgbClr val="FF0000"/>
                </a:solidFill>
              </a:rPr>
              <a:t>Books</a:t>
            </a:r>
          </a:p>
          <a:p>
            <a:pPr algn="just"/>
            <a:r>
              <a:rPr lang="en-US" sz="2800" dirty="0"/>
              <a:t>Guyton</a:t>
            </a:r>
            <a:r>
              <a:rPr lang="en-US" sz="2800" dirty="0">
                <a:solidFill>
                  <a:schemeClr val="tx1"/>
                </a:solidFill>
              </a:rPr>
              <a:t>  And Hall textbook of Medical Physiology  14</a:t>
            </a:r>
            <a:r>
              <a:rPr lang="en-US" sz="2800" baseline="30000" dirty="0">
                <a:solidFill>
                  <a:schemeClr val="tx1"/>
                </a:solidFill>
              </a:rPr>
              <a:t>th</a:t>
            </a:r>
            <a:r>
              <a:rPr lang="en-US" sz="2800" dirty="0">
                <a:solidFill>
                  <a:schemeClr val="tx1"/>
                </a:solidFill>
              </a:rPr>
              <a:t> Edition </a:t>
            </a:r>
          </a:p>
          <a:p>
            <a:pPr algn="just"/>
            <a:r>
              <a:rPr lang="en-US" sz="2800" dirty="0">
                <a:solidFill>
                  <a:schemeClr val="tx1"/>
                </a:solidFill>
              </a:rPr>
              <a:t>Ganong’s  Review of Medical Physiology 25</a:t>
            </a:r>
            <a:r>
              <a:rPr lang="en-US" sz="2800" baseline="30000" dirty="0">
                <a:solidFill>
                  <a:schemeClr val="tx1"/>
                </a:solidFill>
              </a:rPr>
              <a:t>th</a:t>
            </a:r>
            <a:r>
              <a:rPr lang="en-US" sz="2800" dirty="0">
                <a:solidFill>
                  <a:schemeClr val="tx1"/>
                </a:solidFill>
              </a:rPr>
              <a:t> Edition </a:t>
            </a:r>
          </a:p>
          <a:p>
            <a:pPr algn="just"/>
            <a:r>
              <a:rPr lang="en-US" sz="2800" dirty="0">
                <a:solidFill>
                  <a:schemeClr val="tx1"/>
                </a:solidFill>
              </a:rPr>
              <a:t>Sherwood, 9</a:t>
            </a:r>
            <a:r>
              <a:rPr lang="en-US" sz="2800" baseline="30000" dirty="0">
                <a:solidFill>
                  <a:schemeClr val="tx1"/>
                </a:solidFill>
              </a:rPr>
              <a:t>th</a:t>
            </a:r>
            <a:r>
              <a:rPr lang="en-US" sz="2800" dirty="0">
                <a:solidFill>
                  <a:schemeClr val="tx1"/>
                </a:solidFill>
              </a:rPr>
              <a:t> edition.</a:t>
            </a:r>
          </a:p>
          <a:p>
            <a:pPr algn="just"/>
            <a:r>
              <a:rPr lang="en-US" sz="2800" dirty="0">
                <a:solidFill>
                  <a:schemeClr val="tx1"/>
                </a:solidFill>
              </a:rPr>
              <a:t>Silverthorn Physiology,6</a:t>
            </a:r>
            <a:r>
              <a:rPr lang="en-US" sz="2800" baseline="30000" dirty="0">
                <a:solidFill>
                  <a:schemeClr val="tx1"/>
                </a:solidFill>
              </a:rPr>
              <a:t>th</a:t>
            </a:r>
            <a:r>
              <a:rPr lang="en-US" sz="2800" dirty="0">
                <a:solidFill>
                  <a:schemeClr val="tx1"/>
                </a:solidFill>
              </a:rPr>
              <a:t> edition</a:t>
            </a:r>
          </a:p>
          <a:p>
            <a:pPr algn="just"/>
            <a:r>
              <a:rPr lang="en-US" sz="2800" dirty="0">
                <a:solidFill>
                  <a:schemeClr val="tx1"/>
                </a:solidFill>
              </a:rPr>
              <a:t>Vander’s Human Physiology,14</a:t>
            </a:r>
            <a:r>
              <a:rPr lang="en-US" sz="2800" baseline="30000" dirty="0">
                <a:solidFill>
                  <a:schemeClr val="tx1"/>
                </a:solidFill>
              </a:rPr>
              <a:t>th</a:t>
            </a:r>
            <a:r>
              <a:rPr lang="en-US" sz="2800" dirty="0">
                <a:solidFill>
                  <a:schemeClr val="tx1"/>
                </a:solidFill>
              </a:rPr>
              <a:t> edition</a:t>
            </a:r>
          </a:p>
          <a:p>
            <a:pPr marL="0" indent="0" algn="just">
              <a:buNone/>
            </a:pPr>
            <a:r>
              <a:rPr lang="en-US" sz="2800" b="1" dirty="0">
                <a:solidFill>
                  <a:srgbClr val="FF0000"/>
                </a:solidFill>
              </a:rPr>
              <a:t>Research</a:t>
            </a:r>
            <a:r>
              <a:rPr lang="en-US" sz="2800" b="1" dirty="0">
                <a:solidFill>
                  <a:schemeClr val="tx2"/>
                </a:solidFill>
              </a:rPr>
              <a:t>:</a:t>
            </a:r>
            <a:r>
              <a:rPr lang="en-US" sz="2800" b="1" dirty="0"/>
              <a:t>https://www.sciencedirect.com/science/article/pii/S1521661623000669</a:t>
            </a:r>
          </a:p>
          <a:p>
            <a:pPr marL="0" indent="0" algn="just">
              <a:buNone/>
            </a:pPr>
            <a:r>
              <a:rPr lang="en-US" sz="2800" b="1" dirty="0">
                <a:solidFill>
                  <a:srgbClr val="FF0000"/>
                </a:solidFill>
              </a:rPr>
              <a:t>YouTube/ </a:t>
            </a:r>
            <a:r>
              <a:rPr lang="en-US" sz="2800" b="1" dirty="0" err="1">
                <a:solidFill>
                  <a:srgbClr val="FF0000"/>
                </a:solidFill>
              </a:rPr>
              <a:t>videolink</a:t>
            </a:r>
            <a:r>
              <a:rPr lang="en-US" sz="2800" b="1" dirty="0">
                <a:solidFill>
                  <a:srgbClr val="FF0000"/>
                </a:solidFill>
              </a:rPr>
              <a:t>:</a:t>
            </a:r>
          </a:p>
          <a:p>
            <a:pPr marL="0" indent="0" algn="just">
              <a:buNone/>
            </a:pPr>
            <a:endParaRPr lang="en-US" sz="2800" dirty="0">
              <a:solidFill>
                <a:schemeClr val="tx2"/>
              </a:solidFill>
            </a:endParaRPr>
          </a:p>
          <a:p>
            <a:pPr marL="0" indent="0" algn="just">
              <a:buNone/>
            </a:pPr>
            <a:r>
              <a:rPr lang="en-US" sz="2800" b="1" dirty="0">
                <a:solidFill>
                  <a:srgbClr val="FF0000"/>
                </a:solidFill>
              </a:rPr>
              <a:t> </a:t>
            </a:r>
            <a:endParaRPr lang="en-US" sz="2800" b="1" dirty="0">
              <a:solidFill>
                <a:schemeClr val="tx2"/>
              </a:solidFill>
            </a:endParaRPr>
          </a:p>
          <a:p>
            <a:pPr marL="0" indent="0" algn="just">
              <a:buNone/>
            </a:pPr>
            <a:endParaRPr lang="en-US" sz="2800" b="1" dirty="0">
              <a:solidFill>
                <a:schemeClr val="tx2"/>
              </a:solidFill>
            </a:endParaRPr>
          </a:p>
          <a:p>
            <a:pPr marL="0" indent="0" algn="just">
              <a:buNone/>
            </a:pPr>
            <a:endParaRPr lang="en-US" sz="2800" dirty="0">
              <a:solidFill>
                <a:schemeClr val="tx2"/>
              </a:solidFill>
            </a:endParaRPr>
          </a:p>
          <a:p>
            <a:pPr marL="0" indent="0" algn="just">
              <a:buNone/>
            </a:pPr>
            <a:endParaRPr lang="en-US" sz="2800" b="1" dirty="0">
              <a:solidFill>
                <a:srgbClr val="FF3300"/>
              </a:solidFill>
            </a:endParaRPr>
          </a:p>
          <a:p>
            <a:pPr marL="0" indent="0" algn="just">
              <a:buNone/>
            </a:pPr>
            <a:endParaRPr lang="en-US" sz="2800" b="1" dirty="0">
              <a:solidFill>
                <a:srgbClr val="FF3300"/>
              </a:solidFill>
            </a:endParaRPr>
          </a:p>
          <a:p>
            <a:pPr marL="0" indent="0" algn="just">
              <a:buNone/>
            </a:pPr>
            <a:endParaRPr lang="en-US" sz="2800" b="1" dirty="0">
              <a:solidFill>
                <a:srgbClr val="FF3300"/>
              </a:solidFill>
            </a:endParaRPr>
          </a:p>
          <a:p>
            <a:pPr marL="0" indent="0" algn="just">
              <a:buNone/>
            </a:pPr>
            <a:endParaRPr lang="en-US" sz="2800" b="1" dirty="0">
              <a:solidFill>
                <a:schemeClr val="tx1"/>
              </a:solidFill>
            </a:endParaRPr>
          </a:p>
          <a:p>
            <a:pPr marL="514350" indent="-514350" algn="just">
              <a:buFont typeface="+mj-lt"/>
              <a:buAutoNum type="arabicPeriod"/>
            </a:pPr>
            <a:endParaRPr lang="en-US" sz="2800" dirty="0">
              <a:solidFill>
                <a:schemeClr val="tx1"/>
              </a:solidFill>
            </a:endParaRPr>
          </a:p>
          <a:p>
            <a:pPr marL="514350" indent="-514350" algn="just">
              <a:buFont typeface="+mj-lt"/>
              <a:buAutoNum type="arabicPeriod"/>
            </a:pPr>
            <a:endParaRPr lang="en-US" sz="2800" dirty="0">
              <a:solidFill>
                <a:schemeClr val="tx1"/>
              </a:solidFill>
            </a:endParaRPr>
          </a:p>
        </p:txBody>
      </p:sp>
      <p:sp>
        <p:nvSpPr>
          <p:cNvPr id="4" name="Slide Number Placeholder 3"/>
          <p:cNvSpPr>
            <a:spLocks noGrp="1"/>
          </p:cNvSpPr>
          <p:nvPr>
            <p:ph type="sldNum" sz="quarter" idx="4294967295"/>
          </p:nvPr>
        </p:nvSpPr>
        <p:spPr>
          <a:xfrm>
            <a:off x="1981200" y="6400800"/>
            <a:ext cx="5562600" cy="625475"/>
          </a:xfrm>
        </p:spPr>
        <p:txBody>
          <a:bodyPr/>
          <a:lstStyle/>
          <a:p>
            <a:pPr>
              <a:defRPr/>
            </a:pPr>
            <a:r>
              <a:rPr lang="en-US" sz="2000" b="1" dirty="0">
                <a:solidFill>
                  <a:schemeClr val="tx2"/>
                </a:solidFill>
              </a:rPr>
              <a:t>https://www.youtube.com/watch?v=0qscCfysX7c</a:t>
            </a:r>
            <a:fld id="{BDA394D7-9785-4BE5-AFD5-4F918A689025}" type="slidenum">
              <a:rPr lang="en-US" sz="2000" b="1" smtClean="0">
                <a:solidFill>
                  <a:schemeClr val="tx2"/>
                </a:solidFill>
              </a:rPr>
              <a:pPr>
                <a:defRPr/>
              </a:pPr>
              <a:t>39</a:t>
            </a:fld>
            <a:endParaRPr lang="en-US" sz="2000" b="1" dirty="0">
              <a:solidFill>
                <a:schemeClr val="tx2"/>
              </a:solidFill>
            </a:endParaRPr>
          </a:p>
        </p:txBody>
      </p:sp>
    </p:spTree>
    <p:extLst>
      <p:ext uri="{BB962C8B-B14F-4D97-AF65-F5344CB8AC3E}">
        <p14:creationId xmlns:p14="http://schemas.microsoft.com/office/powerpoint/2010/main" val="1980454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685800" y="1905000"/>
          <a:ext cx="2514599" cy="2975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p:txBody>
          <a:bodyPr>
            <a:normAutofit fontScale="90000"/>
          </a:bodyPr>
          <a:lstStyle/>
          <a:p>
            <a:pPr algn="l"/>
            <a:r>
              <a:rPr lang="en-US" sz="3600" b="1" dirty="0">
                <a:solidFill>
                  <a:srgbClr val="7030A0"/>
                </a:solidFill>
                <a:effectLst>
                  <a:outerShdw blurRad="38100" dist="38100" dir="2700000" algn="tl">
                    <a:srgbClr val="000000">
                      <a:alpha val="43137"/>
                    </a:srgbClr>
                  </a:outerShdw>
                </a:effectLst>
                <a:latin typeface="+mn-lt"/>
                <a:cs typeface="Times New Roman" pitchFamily="18" charset="0"/>
              </a:rPr>
              <a:t>Motto                   </a:t>
            </a:r>
            <a:r>
              <a:rPr lang="en-US" sz="3600" b="1" dirty="0">
                <a:solidFill>
                  <a:srgbClr val="7030A0"/>
                </a:solidFill>
                <a:effectLst>
                  <a:outerShdw blurRad="38100" dist="38100" dir="2700000" algn="tl">
                    <a:srgbClr val="000000">
                      <a:alpha val="43137"/>
                    </a:srgbClr>
                  </a:outerShdw>
                </a:effectLst>
                <a:cs typeface="Times New Roman" pitchFamily="18" charset="0"/>
              </a:rPr>
              <a:t>Vision;</a:t>
            </a:r>
            <a:r>
              <a:rPr lang="en-US" sz="3600" b="1" dirty="0"/>
              <a:t> </a:t>
            </a:r>
            <a:r>
              <a:rPr lang="en-US" sz="3600" b="1" dirty="0">
                <a:solidFill>
                  <a:srgbClr val="7030A0"/>
                </a:solidFill>
                <a:effectLst>
                  <a:outerShdw blurRad="38100" dist="38100" dir="2700000" algn="tl">
                    <a:srgbClr val="000000">
                      <a:alpha val="43137"/>
                    </a:srgbClr>
                  </a:outerShdw>
                </a:effectLst>
                <a:cs typeface="Times New Roman" pitchFamily="18" charset="0"/>
              </a:rPr>
              <a:t>The Dream/Tomorrow</a:t>
            </a:r>
            <a:endParaRPr lang="en-US" sz="3600" b="1" dirty="0">
              <a:solidFill>
                <a:srgbClr val="7030A0"/>
              </a:solidFill>
              <a:effectLst>
                <a:outerShdw blurRad="38100" dist="38100" dir="2700000" algn="tl">
                  <a:srgbClr val="000000">
                    <a:alpha val="43137"/>
                  </a:srgbClr>
                </a:outerShdw>
              </a:effectLst>
              <a:latin typeface="+mn-lt"/>
              <a:cs typeface="Times New Roman" pitchFamily="18" charset="0"/>
            </a:endParaRPr>
          </a:p>
        </p:txBody>
      </p:sp>
      <p:sp>
        <p:nvSpPr>
          <p:cNvPr id="11" name="Content Placeholder 10"/>
          <p:cNvSpPr>
            <a:spLocks noGrp="1"/>
          </p:cNvSpPr>
          <p:nvPr>
            <p:ph sz="half" idx="2"/>
          </p:nvPr>
        </p:nvSpPr>
        <p:spPr>
          <a:xfrm>
            <a:off x="457200" y="1676400"/>
            <a:ext cx="4114800" cy="4449763"/>
          </a:xfrm>
        </p:spPr>
        <p:txBody>
          <a:bodyPr/>
          <a:lstStyle/>
          <a:p>
            <a:endParaRPr lang="en-US" dirty="0"/>
          </a:p>
        </p:txBody>
      </p:sp>
      <p:sp>
        <p:nvSpPr>
          <p:cNvPr id="13" name="Content Placeholder 12"/>
          <p:cNvSpPr>
            <a:spLocks noGrp="1"/>
          </p:cNvSpPr>
          <p:nvPr>
            <p:ph sz="quarter" idx="4"/>
          </p:nvPr>
        </p:nvSpPr>
        <p:spPr>
          <a:xfrm>
            <a:off x="4645025" y="1676400"/>
            <a:ext cx="4041775" cy="4449763"/>
          </a:xfrm>
        </p:spPr>
        <p:txBody>
          <a:bodyPr>
            <a:normAutofit/>
          </a:bodyPr>
          <a:lstStyle/>
          <a:p>
            <a:pPr lvl="0"/>
            <a:r>
              <a:rPr lang="en-US" sz="2800" dirty="0"/>
              <a:t>To impart evidence based research oriented medical education</a:t>
            </a:r>
          </a:p>
          <a:p>
            <a:pPr lvl="0"/>
            <a:r>
              <a:rPr lang="en-US" sz="2800" dirty="0"/>
              <a:t>To provide best possible patient care</a:t>
            </a:r>
          </a:p>
          <a:p>
            <a:pPr lvl="0"/>
            <a:r>
              <a:rPr lang="en-US" sz="2800" dirty="0"/>
              <a:t>To inculcate the values of mutual respect and ethical practice of medicine</a:t>
            </a:r>
          </a:p>
          <a:p>
            <a:endParaRPr lang="en-US" sz="2800" dirty="0"/>
          </a:p>
        </p:txBody>
      </p:sp>
      <p:sp>
        <p:nvSpPr>
          <p:cNvPr id="3" name="Slide Number Placeholder 2"/>
          <p:cNvSpPr>
            <a:spLocks noGrp="1"/>
          </p:cNvSpPr>
          <p:nvPr>
            <p:ph type="sldNum" sz="quarter" idx="12"/>
          </p:nvPr>
        </p:nvSpPr>
        <p:spPr/>
        <p:txBody>
          <a:bodyPr/>
          <a:lstStyle/>
          <a:p>
            <a:pPr>
              <a:defRPr/>
            </a:pPr>
            <a:fld id="{1FB91A49-D5F3-4578-872E-65604690CDEB}" type="slidenum">
              <a:rPr lang="en-US" smtClean="0">
                <a:solidFill>
                  <a:prstClr val="black">
                    <a:tint val="75000"/>
                  </a:prstClr>
                </a:solidFill>
              </a:rPr>
              <a:pPr>
                <a:defRPr/>
              </a:pPr>
              <a:t>4</a:t>
            </a:fld>
            <a:endParaRPr lang="en-US" dirty="0">
              <a:solidFill>
                <a:prstClr val="black">
                  <a:tint val="75000"/>
                </a:prstClr>
              </a:solidFill>
            </a:endParaRPr>
          </a:p>
        </p:txBody>
      </p:sp>
    </p:spTree>
    <p:extLst>
      <p:ext uri="{BB962C8B-B14F-4D97-AF65-F5344CB8AC3E}">
        <p14:creationId xmlns:p14="http://schemas.microsoft.com/office/powerpoint/2010/main" val="10635079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C59D2201-8A73-433A-97F3-E7E5379BAE05}" type="slidenum">
              <a:rPr lang="en-US" smtClean="0"/>
              <a:pPr/>
              <a:t>40</a:t>
            </a:fld>
            <a:endParaRPr lang="en-US" dirty="0"/>
          </a:p>
        </p:txBody>
      </p:sp>
    </p:spTree>
    <p:extLst>
      <p:ext uri="{BB962C8B-B14F-4D97-AF65-F5344CB8AC3E}">
        <p14:creationId xmlns:p14="http://schemas.microsoft.com/office/powerpoint/2010/main" val="2021047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2229"/>
            <a:ext cx="7543800" cy="1207008"/>
          </a:xfrm>
        </p:spPr>
        <p:txBody>
          <a:bodyPr>
            <a:normAutofit/>
          </a:bodyPr>
          <a:lstStyle/>
          <a:p>
            <a:r>
              <a:rPr lang="en-US" sz="2400" b="1" spc="-75" dirty="0">
                <a:solidFill>
                  <a:srgbClr val="C00000"/>
                </a:solidFill>
              </a:rPr>
              <a:t> Professor Umar Model of  Integrated Lecture </a:t>
            </a:r>
          </a:p>
        </p:txBody>
      </p:sp>
      <p:pic>
        <p:nvPicPr>
          <p:cNvPr id="1026" name="Picture 2" descr="C:\Users\User\Downloads\WhatsApp Image 2022-10-11 at 2.02.06 PM.jpeg"/>
          <p:cNvPicPr>
            <a:picLocks noGrp="1" noChangeAspect="1" noChangeArrowheads="1"/>
          </p:cNvPicPr>
          <p:nvPr>
            <p:ph idx="1"/>
          </p:nvPr>
        </p:nvPicPr>
        <p:blipFill>
          <a:blip r:embed="rId3"/>
          <a:srcRect/>
          <a:stretch>
            <a:fillRect/>
          </a:stretch>
        </p:blipFill>
        <p:spPr bwMode="auto">
          <a:xfrm>
            <a:off x="173561" y="2304335"/>
            <a:ext cx="5824025" cy="4052015"/>
          </a:xfrm>
          <a:prstGeom prst="rect">
            <a:avLst/>
          </a:prstGeom>
          <a:noFill/>
        </p:spPr>
      </p:pic>
      <p:graphicFrame>
        <p:nvGraphicFramePr>
          <p:cNvPr id="7" name="Diagram 6"/>
          <p:cNvGraphicFramePr/>
          <p:nvPr/>
        </p:nvGraphicFramePr>
        <p:xfrm>
          <a:off x="5791200" y="1647483"/>
          <a:ext cx="3206246" cy="44005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p:cNvPicPr>
            <a:picLocks noChangeAspect="1"/>
          </p:cNvPicPr>
          <p:nvPr/>
        </p:nvPicPr>
        <p:blipFill>
          <a:blip r:embed="rId9"/>
          <a:stretch>
            <a:fillRect/>
          </a:stretch>
        </p:blipFill>
        <p:spPr>
          <a:xfrm>
            <a:off x="254054" y="511205"/>
            <a:ext cx="1065368" cy="992210"/>
          </a:xfrm>
          <a:prstGeom prst="rect">
            <a:avLst/>
          </a:prstGeom>
        </p:spPr>
      </p:pic>
      <p:sp>
        <p:nvSpPr>
          <p:cNvPr id="5" name="Slide Number Placeholder 4"/>
          <p:cNvSpPr>
            <a:spLocks noGrp="1"/>
          </p:cNvSpPr>
          <p:nvPr>
            <p:ph type="sldNum" sz="quarter" idx="12"/>
          </p:nvPr>
        </p:nvSpPr>
        <p:spPr/>
        <p:txBody>
          <a:bodyPr/>
          <a:lstStyle/>
          <a:p>
            <a:pPr>
              <a:defRPr/>
            </a:pPr>
            <a:fld id="{BDA394D7-9785-4BE5-AFD5-4F918A689025}" type="slidenum">
              <a:rPr lang="en-US" smtClean="0">
                <a:solidFill>
                  <a:prstClr val="black">
                    <a:tint val="75000"/>
                  </a:prstClr>
                </a:solidFill>
              </a:rPr>
              <a:pPr>
                <a:defRPr/>
              </a:pPr>
              <a:t>5</a:t>
            </a:fld>
            <a:endParaRPr lang="en-US" dirty="0">
              <a:solidFill>
                <a:prstClr val="black">
                  <a:tint val="75000"/>
                </a:prstClr>
              </a:solidFill>
            </a:endParaRPr>
          </a:p>
        </p:txBody>
      </p:sp>
    </p:spTree>
    <p:extLst>
      <p:ext uri="{BB962C8B-B14F-4D97-AF65-F5344CB8AC3E}">
        <p14:creationId xmlns:p14="http://schemas.microsoft.com/office/powerpoint/2010/main" val="3121521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1CA79-7C6D-AD99-E459-3C9000494946}"/>
              </a:ext>
            </a:extLst>
          </p:cNvPr>
          <p:cNvSpPr>
            <a:spLocks noGrp="1"/>
          </p:cNvSpPr>
          <p:nvPr>
            <p:ph type="title"/>
          </p:nvPr>
        </p:nvSpPr>
        <p:spPr>
          <a:xfrm>
            <a:off x="670802" y="1385476"/>
            <a:ext cx="7274873" cy="857250"/>
          </a:xfrm>
        </p:spPr>
        <p:txBody>
          <a:bodyPr>
            <a:noAutofit/>
          </a:bodyPr>
          <a:lstStyle/>
          <a:p>
            <a:r>
              <a:rPr lang="en-US" sz="3200" dirty="0"/>
              <a:t>Bloom's Taxonomy : Domains Of Learning</a:t>
            </a:r>
          </a:p>
        </p:txBody>
      </p:sp>
      <p:graphicFrame>
        <p:nvGraphicFramePr>
          <p:cNvPr id="3" name="Table 3">
            <a:extLst>
              <a:ext uri="{FF2B5EF4-FFF2-40B4-BE49-F238E27FC236}">
                <a16:creationId xmlns:a16="http://schemas.microsoft.com/office/drawing/2014/main" id="{0D6FDDBE-01F1-0819-4B66-52EC6CC0B2C6}"/>
              </a:ext>
            </a:extLst>
          </p:cNvPr>
          <p:cNvGraphicFramePr>
            <a:graphicFrameLocks noGrp="1"/>
          </p:cNvGraphicFramePr>
          <p:nvPr/>
        </p:nvGraphicFramePr>
        <p:xfrm>
          <a:off x="894735" y="2278094"/>
          <a:ext cx="7354531" cy="3552477"/>
        </p:xfrm>
        <a:graphic>
          <a:graphicData uri="http://schemas.openxmlformats.org/drawingml/2006/table">
            <a:tbl>
              <a:tblPr firstRow="1" bandRow="1">
                <a:tableStyleId>{5C22544A-7EE6-4342-B048-85BDC9FD1C3A}</a:tableStyleId>
              </a:tblPr>
              <a:tblGrid>
                <a:gridCol w="523838">
                  <a:extLst>
                    <a:ext uri="{9D8B030D-6E8A-4147-A177-3AD203B41FA5}">
                      <a16:colId xmlns:a16="http://schemas.microsoft.com/office/drawing/2014/main" val="359205687"/>
                    </a:ext>
                  </a:extLst>
                </a:gridCol>
                <a:gridCol w="1504336">
                  <a:extLst>
                    <a:ext uri="{9D8B030D-6E8A-4147-A177-3AD203B41FA5}">
                      <a16:colId xmlns:a16="http://schemas.microsoft.com/office/drawing/2014/main" val="609355559"/>
                    </a:ext>
                  </a:extLst>
                </a:gridCol>
                <a:gridCol w="1106129">
                  <a:extLst>
                    <a:ext uri="{9D8B030D-6E8A-4147-A177-3AD203B41FA5}">
                      <a16:colId xmlns:a16="http://schemas.microsoft.com/office/drawing/2014/main" val="2929612257"/>
                    </a:ext>
                  </a:extLst>
                </a:gridCol>
                <a:gridCol w="1050822">
                  <a:extLst>
                    <a:ext uri="{9D8B030D-6E8A-4147-A177-3AD203B41FA5}">
                      <a16:colId xmlns:a16="http://schemas.microsoft.com/office/drawing/2014/main" val="2347071026"/>
                    </a:ext>
                  </a:extLst>
                </a:gridCol>
                <a:gridCol w="3169406">
                  <a:extLst>
                    <a:ext uri="{9D8B030D-6E8A-4147-A177-3AD203B41FA5}">
                      <a16:colId xmlns:a16="http://schemas.microsoft.com/office/drawing/2014/main" val="350761768"/>
                    </a:ext>
                  </a:extLst>
                </a:gridCol>
              </a:tblGrid>
              <a:tr h="588297">
                <a:tc>
                  <a:txBody>
                    <a:bodyPr/>
                    <a:lstStyle/>
                    <a:p>
                      <a:r>
                        <a:rPr lang="en-US" sz="1400" dirty="0"/>
                        <a:t>Sr. #</a:t>
                      </a:r>
                    </a:p>
                  </a:txBody>
                  <a:tcPr marL="68580" marR="68580" marT="34290" marB="34290"/>
                </a:tc>
                <a:tc>
                  <a:txBody>
                    <a:bodyPr/>
                    <a:lstStyle/>
                    <a:p>
                      <a:r>
                        <a:rPr lang="en-US" sz="1400" dirty="0"/>
                        <a:t>Domain of learning</a:t>
                      </a:r>
                    </a:p>
                  </a:txBody>
                  <a:tcPr marL="68580" marR="68580" marT="34290" marB="34290"/>
                </a:tc>
                <a:tc>
                  <a:txBody>
                    <a:bodyPr/>
                    <a:lstStyle/>
                    <a:p>
                      <a:r>
                        <a:rPr lang="en-US" sz="1400" dirty="0"/>
                        <a:t>Abbreviation</a:t>
                      </a:r>
                    </a:p>
                  </a:txBody>
                  <a:tcPr marL="68580" marR="68580" marT="34290" marB="34290"/>
                </a:tc>
                <a:tc>
                  <a:txBody>
                    <a:bodyPr/>
                    <a:lstStyle/>
                    <a:p>
                      <a:r>
                        <a:rPr lang="en-US" sz="1400" dirty="0"/>
                        <a:t>Levels of the domain</a:t>
                      </a:r>
                    </a:p>
                  </a:txBody>
                  <a:tcPr marL="68580" marR="68580" marT="34290" marB="34290"/>
                </a:tc>
                <a:tc>
                  <a:txBody>
                    <a:bodyPr/>
                    <a:lstStyle/>
                    <a:p>
                      <a:r>
                        <a:rPr lang="en-US" sz="1400" dirty="0"/>
                        <a:t>Meaning</a:t>
                      </a:r>
                    </a:p>
                  </a:txBody>
                  <a:tcPr marL="68580" marR="68580" marT="34290" marB="34290"/>
                </a:tc>
                <a:extLst>
                  <a:ext uri="{0D108BD9-81ED-4DB2-BD59-A6C34878D82A}">
                    <a16:rowId xmlns:a16="http://schemas.microsoft.com/office/drawing/2014/main" val="1794687624"/>
                  </a:ext>
                </a:extLst>
              </a:tr>
              <a:tr h="278130">
                <a:tc>
                  <a:txBody>
                    <a:bodyPr/>
                    <a:lstStyle/>
                    <a:p>
                      <a:r>
                        <a:rPr lang="en-US" sz="1400" dirty="0"/>
                        <a:t>1</a:t>
                      </a:r>
                    </a:p>
                  </a:txBody>
                  <a:tcPr marL="68580" marR="68580" marT="34290" marB="34290">
                    <a:solidFill>
                      <a:srgbClr val="FFC000"/>
                    </a:solidFill>
                  </a:tcPr>
                </a:tc>
                <a:tc rowSpan="3">
                  <a:txBody>
                    <a:bodyPr/>
                    <a:lstStyle/>
                    <a:p>
                      <a:r>
                        <a:rPr lang="en-US" sz="1400" dirty="0"/>
                        <a:t>cognition</a:t>
                      </a:r>
                    </a:p>
                  </a:txBody>
                  <a:tcPr marL="68580" marR="68580" marT="34290" marB="34290">
                    <a:solidFill>
                      <a:srgbClr val="FFC000"/>
                    </a:solidFill>
                  </a:tcPr>
                </a:tc>
                <a:tc rowSpan="3">
                  <a:txBody>
                    <a:bodyPr/>
                    <a:lstStyle/>
                    <a:p>
                      <a:r>
                        <a:rPr lang="en-US" sz="1400" dirty="0"/>
                        <a:t>C</a:t>
                      </a:r>
                    </a:p>
                  </a:txBody>
                  <a:tcPr marL="68580" marR="68580" marT="34290" marB="34290">
                    <a:solidFill>
                      <a:srgbClr val="FFC000"/>
                    </a:solidFill>
                  </a:tcPr>
                </a:tc>
                <a:tc>
                  <a:txBody>
                    <a:bodyPr/>
                    <a:lstStyle/>
                    <a:p>
                      <a:r>
                        <a:rPr lang="en-US" sz="1400" dirty="0"/>
                        <a:t>C1</a:t>
                      </a:r>
                    </a:p>
                  </a:txBody>
                  <a:tcPr marL="68580" marR="68580" marT="34290" marB="34290">
                    <a:solidFill>
                      <a:srgbClr val="FFC000"/>
                    </a:solidFill>
                  </a:tcPr>
                </a:tc>
                <a:tc>
                  <a:txBody>
                    <a:bodyPr/>
                    <a:lstStyle/>
                    <a:p>
                      <a:r>
                        <a:rPr lang="en-US" sz="1400" dirty="0"/>
                        <a:t>Recall / Remembering</a:t>
                      </a:r>
                    </a:p>
                  </a:txBody>
                  <a:tcPr marL="68580" marR="68580" marT="34290" marB="34290">
                    <a:solidFill>
                      <a:srgbClr val="FFC000"/>
                    </a:solidFill>
                  </a:tcPr>
                </a:tc>
                <a:extLst>
                  <a:ext uri="{0D108BD9-81ED-4DB2-BD59-A6C34878D82A}">
                    <a16:rowId xmlns:a16="http://schemas.microsoft.com/office/drawing/2014/main" val="3441901055"/>
                  </a:ext>
                </a:extLst>
              </a:tr>
              <a:tr h="278130">
                <a:tc>
                  <a:txBody>
                    <a:bodyPr/>
                    <a:lstStyle/>
                    <a:p>
                      <a:r>
                        <a:rPr lang="en-US" sz="1400" dirty="0"/>
                        <a:t>2</a:t>
                      </a:r>
                    </a:p>
                  </a:txBody>
                  <a:tcPr marL="68580" marR="68580" marT="34290" marB="34290">
                    <a:solidFill>
                      <a:srgbClr val="FFC000"/>
                    </a:solidFill>
                  </a:tcPr>
                </a:tc>
                <a:tc vMerge="1">
                  <a:txBody>
                    <a:bodyPr/>
                    <a:lstStyle/>
                    <a:p>
                      <a:endParaRPr lang="en-US" dirty="0"/>
                    </a:p>
                  </a:txBody>
                  <a:tcPr/>
                </a:tc>
                <a:tc vMerge="1">
                  <a:txBody>
                    <a:bodyPr/>
                    <a:lstStyle/>
                    <a:p>
                      <a:endParaRPr lang="en-US" dirty="0"/>
                    </a:p>
                  </a:txBody>
                  <a:tcPr/>
                </a:tc>
                <a:tc>
                  <a:txBody>
                    <a:bodyPr/>
                    <a:lstStyle/>
                    <a:p>
                      <a:r>
                        <a:rPr lang="en-US" sz="1400" dirty="0"/>
                        <a:t>C2</a:t>
                      </a:r>
                    </a:p>
                  </a:txBody>
                  <a:tcPr marL="68580" marR="68580" marT="34290" marB="34290">
                    <a:solidFill>
                      <a:srgbClr val="FFC000"/>
                    </a:solidFill>
                  </a:tcPr>
                </a:tc>
                <a:tc>
                  <a:txBody>
                    <a:bodyPr/>
                    <a:lstStyle/>
                    <a:p>
                      <a:r>
                        <a:rPr lang="en-US" sz="1400" dirty="0"/>
                        <a:t>Understanding</a:t>
                      </a:r>
                    </a:p>
                  </a:txBody>
                  <a:tcPr marL="68580" marR="68580" marT="34290" marB="34290">
                    <a:solidFill>
                      <a:srgbClr val="FFC000"/>
                    </a:solidFill>
                  </a:tcPr>
                </a:tc>
                <a:extLst>
                  <a:ext uri="{0D108BD9-81ED-4DB2-BD59-A6C34878D82A}">
                    <a16:rowId xmlns:a16="http://schemas.microsoft.com/office/drawing/2014/main" val="1938098706"/>
                  </a:ext>
                </a:extLst>
              </a:tr>
              <a:tr h="278130">
                <a:tc>
                  <a:txBody>
                    <a:bodyPr/>
                    <a:lstStyle/>
                    <a:p>
                      <a:r>
                        <a:rPr lang="en-US" sz="1400" dirty="0"/>
                        <a:t>3</a:t>
                      </a:r>
                    </a:p>
                  </a:txBody>
                  <a:tcPr marL="68580" marR="68580" marT="34290" marB="34290">
                    <a:solidFill>
                      <a:srgbClr val="FFC000"/>
                    </a:solidFill>
                  </a:tcPr>
                </a:tc>
                <a:tc vMerge="1">
                  <a:txBody>
                    <a:bodyPr/>
                    <a:lstStyle/>
                    <a:p>
                      <a:endParaRPr lang="en-US" dirty="0"/>
                    </a:p>
                  </a:txBody>
                  <a:tcPr/>
                </a:tc>
                <a:tc vMerge="1">
                  <a:txBody>
                    <a:bodyPr/>
                    <a:lstStyle/>
                    <a:p>
                      <a:endParaRPr lang="en-US" dirty="0"/>
                    </a:p>
                  </a:txBody>
                  <a:tcPr/>
                </a:tc>
                <a:tc>
                  <a:txBody>
                    <a:bodyPr/>
                    <a:lstStyle/>
                    <a:p>
                      <a:r>
                        <a:rPr lang="en-US" sz="1400" dirty="0"/>
                        <a:t>C3</a:t>
                      </a:r>
                    </a:p>
                  </a:txBody>
                  <a:tcPr marL="68580" marR="68580" marT="34290" marB="34290">
                    <a:solidFill>
                      <a:srgbClr val="FFC000"/>
                    </a:solidFill>
                  </a:tcPr>
                </a:tc>
                <a:tc>
                  <a:txBody>
                    <a:bodyPr/>
                    <a:lstStyle/>
                    <a:p>
                      <a:r>
                        <a:rPr lang="en-US" sz="1400" dirty="0"/>
                        <a:t>Applying / Problem solving</a:t>
                      </a:r>
                    </a:p>
                  </a:txBody>
                  <a:tcPr marL="68580" marR="68580" marT="34290" marB="34290">
                    <a:solidFill>
                      <a:srgbClr val="FFC000"/>
                    </a:solidFill>
                  </a:tcPr>
                </a:tc>
                <a:extLst>
                  <a:ext uri="{0D108BD9-81ED-4DB2-BD59-A6C34878D82A}">
                    <a16:rowId xmlns:a16="http://schemas.microsoft.com/office/drawing/2014/main" val="3950717417"/>
                  </a:ext>
                </a:extLst>
              </a:tr>
              <a:tr h="278130">
                <a:tc>
                  <a:txBody>
                    <a:bodyPr/>
                    <a:lstStyle/>
                    <a:p>
                      <a:r>
                        <a:rPr lang="en-US" sz="1400" dirty="0"/>
                        <a:t>4</a:t>
                      </a:r>
                    </a:p>
                  </a:txBody>
                  <a:tcPr marL="68580" marR="68580" marT="34290" marB="34290">
                    <a:solidFill>
                      <a:srgbClr val="92D050"/>
                    </a:solidFill>
                  </a:tcPr>
                </a:tc>
                <a:tc rowSpan="3">
                  <a:txBody>
                    <a:bodyPr/>
                    <a:lstStyle/>
                    <a:p>
                      <a:r>
                        <a:rPr lang="en-US" sz="1400" dirty="0"/>
                        <a:t>Psychomotor</a:t>
                      </a:r>
                    </a:p>
                  </a:txBody>
                  <a:tcPr marL="68580" marR="68580" marT="34290" marB="34290">
                    <a:solidFill>
                      <a:srgbClr val="92D050"/>
                    </a:solidFill>
                  </a:tcPr>
                </a:tc>
                <a:tc rowSpan="3">
                  <a:txBody>
                    <a:bodyPr/>
                    <a:lstStyle/>
                    <a:p>
                      <a:r>
                        <a:rPr lang="en-US" sz="1400" dirty="0"/>
                        <a:t>P</a:t>
                      </a:r>
                    </a:p>
                  </a:txBody>
                  <a:tcPr marL="68580" marR="68580" marT="34290" marB="34290">
                    <a:solidFill>
                      <a:srgbClr val="92D050"/>
                    </a:solidFill>
                  </a:tcPr>
                </a:tc>
                <a:tc>
                  <a:txBody>
                    <a:bodyPr/>
                    <a:lstStyle/>
                    <a:p>
                      <a:r>
                        <a:rPr lang="en-US" sz="1400" dirty="0"/>
                        <a:t>P1</a:t>
                      </a:r>
                    </a:p>
                  </a:txBody>
                  <a:tcPr marL="68580" marR="68580" marT="34290" marB="34290">
                    <a:solidFill>
                      <a:srgbClr val="92D050"/>
                    </a:solidFill>
                  </a:tcPr>
                </a:tc>
                <a:tc>
                  <a:txBody>
                    <a:bodyPr/>
                    <a:lstStyle/>
                    <a:p>
                      <a:r>
                        <a:rPr lang="en-US" sz="1400" dirty="0"/>
                        <a:t>Imitation / copying</a:t>
                      </a:r>
                    </a:p>
                  </a:txBody>
                  <a:tcPr marL="68580" marR="68580" marT="34290" marB="34290">
                    <a:solidFill>
                      <a:srgbClr val="92D050"/>
                    </a:solidFill>
                  </a:tcPr>
                </a:tc>
                <a:extLst>
                  <a:ext uri="{0D108BD9-81ED-4DB2-BD59-A6C34878D82A}">
                    <a16:rowId xmlns:a16="http://schemas.microsoft.com/office/drawing/2014/main" val="4223936122"/>
                  </a:ext>
                </a:extLst>
              </a:tr>
              <a:tr h="278130">
                <a:tc>
                  <a:txBody>
                    <a:bodyPr/>
                    <a:lstStyle/>
                    <a:p>
                      <a:r>
                        <a:rPr lang="en-US" sz="1400" dirty="0"/>
                        <a:t>5</a:t>
                      </a:r>
                    </a:p>
                  </a:txBody>
                  <a:tcPr marL="68580" marR="68580" marT="34290" marB="34290">
                    <a:solidFill>
                      <a:srgbClr val="92D050"/>
                    </a:solidFill>
                  </a:tcPr>
                </a:tc>
                <a:tc vMerge="1">
                  <a:txBody>
                    <a:bodyPr/>
                    <a:lstStyle/>
                    <a:p>
                      <a:endParaRPr lang="en-US" dirty="0"/>
                    </a:p>
                  </a:txBody>
                  <a:tcPr/>
                </a:tc>
                <a:tc vMerge="1">
                  <a:txBody>
                    <a:bodyPr/>
                    <a:lstStyle/>
                    <a:p>
                      <a:endParaRPr lang="en-US" dirty="0"/>
                    </a:p>
                  </a:txBody>
                  <a:tcPr/>
                </a:tc>
                <a:tc>
                  <a:txBody>
                    <a:bodyPr/>
                    <a:lstStyle/>
                    <a:p>
                      <a:r>
                        <a:rPr lang="en-US" sz="1400" dirty="0"/>
                        <a:t>P2</a:t>
                      </a:r>
                    </a:p>
                  </a:txBody>
                  <a:tcPr marL="68580" marR="68580" marT="34290" marB="34290">
                    <a:solidFill>
                      <a:srgbClr val="92D050"/>
                    </a:solidFill>
                  </a:tcPr>
                </a:tc>
                <a:tc>
                  <a:txBody>
                    <a:bodyPr/>
                    <a:lstStyle/>
                    <a:p>
                      <a:r>
                        <a:rPr lang="en-US" sz="1400" dirty="0"/>
                        <a:t>Manipulation / Follows instructions</a:t>
                      </a:r>
                    </a:p>
                  </a:txBody>
                  <a:tcPr marL="68580" marR="68580" marT="34290" marB="34290">
                    <a:solidFill>
                      <a:srgbClr val="92D050"/>
                    </a:solidFill>
                  </a:tcPr>
                </a:tc>
                <a:extLst>
                  <a:ext uri="{0D108BD9-81ED-4DB2-BD59-A6C34878D82A}">
                    <a16:rowId xmlns:a16="http://schemas.microsoft.com/office/drawing/2014/main" val="1114302142"/>
                  </a:ext>
                </a:extLst>
              </a:tr>
              <a:tr h="278130">
                <a:tc>
                  <a:txBody>
                    <a:bodyPr/>
                    <a:lstStyle/>
                    <a:p>
                      <a:r>
                        <a:rPr lang="en-US" sz="1400" dirty="0"/>
                        <a:t>6</a:t>
                      </a:r>
                    </a:p>
                  </a:txBody>
                  <a:tcPr marL="68580" marR="68580" marT="34290" marB="34290">
                    <a:solidFill>
                      <a:srgbClr val="92D050"/>
                    </a:solidFill>
                  </a:tcPr>
                </a:tc>
                <a:tc vMerge="1">
                  <a:txBody>
                    <a:bodyPr/>
                    <a:lstStyle/>
                    <a:p>
                      <a:endParaRPr lang="en-US" dirty="0"/>
                    </a:p>
                  </a:txBody>
                  <a:tcPr/>
                </a:tc>
                <a:tc vMerge="1">
                  <a:txBody>
                    <a:bodyPr/>
                    <a:lstStyle/>
                    <a:p>
                      <a:endParaRPr lang="en-US" dirty="0"/>
                    </a:p>
                  </a:txBody>
                  <a:tcPr/>
                </a:tc>
                <a:tc>
                  <a:txBody>
                    <a:bodyPr/>
                    <a:lstStyle/>
                    <a:p>
                      <a:r>
                        <a:rPr lang="en-US" sz="1400" dirty="0"/>
                        <a:t>P3</a:t>
                      </a:r>
                    </a:p>
                  </a:txBody>
                  <a:tcPr marL="68580" marR="68580" marT="34290" marB="34290">
                    <a:solidFill>
                      <a:srgbClr val="92D050"/>
                    </a:solidFill>
                  </a:tcPr>
                </a:tc>
                <a:tc>
                  <a:txBody>
                    <a:bodyPr/>
                    <a:lstStyle/>
                    <a:p>
                      <a:r>
                        <a:rPr lang="en-US" sz="1400" dirty="0"/>
                        <a:t>Precision / Can perform accurately</a:t>
                      </a:r>
                    </a:p>
                  </a:txBody>
                  <a:tcPr marL="68580" marR="68580" marT="34290" marB="34290">
                    <a:solidFill>
                      <a:srgbClr val="92D050"/>
                    </a:solidFill>
                  </a:tcPr>
                </a:tc>
                <a:extLst>
                  <a:ext uri="{0D108BD9-81ED-4DB2-BD59-A6C34878D82A}">
                    <a16:rowId xmlns:a16="http://schemas.microsoft.com/office/drawing/2014/main" val="3011513234"/>
                  </a:ext>
                </a:extLst>
              </a:tr>
              <a:tr h="278130">
                <a:tc>
                  <a:txBody>
                    <a:bodyPr/>
                    <a:lstStyle/>
                    <a:p>
                      <a:r>
                        <a:rPr lang="en-US" sz="1400" dirty="0"/>
                        <a:t>7</a:t>
                      </a:r>
                    </a:p>
                  </a:txBody>
                  <a:tcPr marL="68580" marR="68580" marT="34290" marB="34290">
                    <a:solidFill>
                      <a:schemeClr val="accent2">
                        <a:lumMod val="60000"/>
                        <a:lumOff val="40000"/>
                      </a:schemeClr>
                    </a:solidFill>
                  </a:tcPr>
                </a:tc>
                <a:tc rowSpan="3">
                  <a:txBody>
                    <a:bodyPr/>
                    <a:lstStyle/>
                    <a:p>
                      <a:r>
                        <a:rPr lang="en-US" sz="1400" dirty="0"/>
                        <a:t>Attitude</a:t>
                      </a:r>
                    </a:p>
                  </a:txBody>
                  <a:tcPr marL="68580" marR="68580" marT="34290" marB="34290">
                    <a:solidFill>
                      <a:schemeClr val="accent2">
                        <a:lumMod val="60000"/>
                        <a:lumOff val="40000"/>
                      </a:schemeClr>
                    </a:solidFill>
                  </a:tcPr>
                </a:tc>
                <a:tc rowSpan="3">
                  <a:txBody>
                    <a:bodyPr/>
                    <a:lstStyle/>
                    <a:p>
                      <a:r>
                        <a:rPr lang="en-US" sz="1400" dirty="0"/>
                        <a:t>A</a:t>
                      </a:r>
                    </a:p>
                  </a:txBody>
                  <a:tcPr marL="68580" marR="68580" marT="34290" marB="34290">
                    <a:solidFill>
                      <a:schemeClr val="accent2">
                        <a:lumMod val="60000"/>
                        <a:lumOff val="40000"/>
                      </a:schemeClr>
                    </a:solidFill>
                  </a:tcPr>
                </a:tc>
                <a:tc>
                  <a:txBody>
                    <a:bodyPr/>
                    <a:lstStyle/>
                    <a:p>
                      <a:r>
                        <a:rPr lang="en-US" sz="1400" dirty="0"/>
                        <a:t>A1</a:t>
                      </a:r>
                    </a:p>
                  </a:txBody>
                  <a:tcPr marL="68580" marR="68580" marT="34290" marB="34290">
                    <a:solidFill>
                      <a:schemeClr val="accent2">
                        <a:lumMod val="60000"/>
                        <a:lumOff val="40000"/>
                      </a:schemeClr>
                    </a:solidFill>
                  </a:tcPr>
                </a:tc>
                <a:tc>
                  <a:txBody>
                    <a:bodyPr/>
                    <a:lstStyle/>
                    <a:p>
                      <a:r>
                        <a:rPr lang="en-US" sz="1400" dirty="0"/>
                        <a:t>Receiving / Learning</a:t>
                      </a:r>
                    </a:p>
                  </a:txBody>
                  <a:tcPr marL="68580" marR="68580" marT="34290" marB="34290">
                    <a:solidFill>
                      <a:schemeClr val="accent2">
                        <a:lumMod val="60000"/>
                        <a:lumOff val="40000"/>
                      </a:schemeClr>
                    </a:solidFill>
                  </a:tcPr>
                </a:tc>
                <a:extLst>
                  <a:ext uri="{0D108BD9-81ED-4DB2-BD59-A6C34878D82A}">
                    <a16:rowId xmlns:a16="http://schemas.microsoft.com/office/drawing/2014/main" val="1301243228"/>
                  </a:ext>
                </a:extLst>
              </a:tr>
              <a:tr h="480060">
                <a:tc>
                  <a:txBody>
                    <a:bodyPr/>
                    <a:lstStyle/>
                    <a:p>
                      <a:r>
                        <a:rPr lang="en-US" sz="1400" dirty="0"/>
                        <a:t>8</a:t>
                      </a:r>
                    </a:p>
                  </a:txBody>
                  <a:tcPr marL="68580" marR="68580" marT="34290" marB="34290">
                    <a:solidFill>
                      <a:schemeClr val="accent2">
                        <a:lumMod val="60000"/>
                        <a:lumOff val="40000"/>
                      </a:schemeClr>
                    </a:solidFill>
                  </a:tcPr>
                </a:tc>
                <a:tc vMerge="1">
                  <a:txBody>
                    <a:bodyPr/>
                    <a:lstStyle/>
                    <a:p>
                      <a:endParaRPr lang="en-US" dirty="0"/>
                    </a:p>
                  </a:txBody>
                  <a:tcPr/>
                </a:tc>
                <a:tc vMerge="1">
                  <a:txBody>
                    <a:bodyPr/>
                    <a:lstStyle/>
                    <a:p>
                      <a:endParaRPr lang="en-US" dirty="0"/>
                    </a:p>
                  </a:txBody>
                  <a:tcPr/>
                </a:tc>
                <a:tc>
                  <a:txBody>
                    <a:bodyPr/>
                    <a:lstStyle/>
                    <a:p>
                      <a:r>
                        <a:rPr lang="en-US" sz="1400" dirty="0"/>
                        <a:t>A2</a:t>
                      </a:r>
                    </a:p>
                  </a:txBody>
                  <a:tcPr marL="68580" marR="68580" marT="34290" marB="34290">
                    <a:solidFill>
                      <a:schemeClr val="accent2">
                        <a:lumMod val="60000"/>
                        <a:lumOff val="40000"/>
                      </a:schemeClr>
                    </a:solidFill>
                  </a:tcPr>
                </a:tc>
                <a:tc>
                  <a:txBody>
                    <a:bodyPr/>
                    <a:lstStyle/>
                    <a:p>
                      <a:r>
                        <a:rPr lang="en-US" sz="1400" dirty="0"/>
                        <a:t>Respond / Starts responding to the learned attitude</a:t>
                      </a:r>
                    </a:p>
                  </a:txBody>
                  <a:tcPr marL="68580" marR="68580" marT="34290" marB="34290">
                    <a:solidFill>
                      <a:schemeClr val="accent2">
                        <a:lumMod val="60000"/>
                        <a:lumOff val="40000"/>
                      </a:schemeClr>
                    </a:solidFill>
                  </a:tcPr>
                </a:tc>
                <a:extLst>
                  <a:ext uri="{0D108BD9-81ED-4DB2-BD59-A6C34878D82A}">
                    <a16:rowId xmlns:a16="http://schemas.microsoft.com/office/drawing/2014/main" val="2078758931"/>
                  </a:ext>
                </a:extLst>
              </a:tr>
              <a:tr h="480060">
                <a:tc>
                  <a:txBody>
                    <a:bodyPr/>
                    <a:lstStyle/>
                    <a:p>
                      <a:r>
                        <a:rPr lang="en-US" sz="1400" dirty="0"/>
                        <a:t>9</a:t>
                      </a:r>
                    </a:p>
                  </a:txBody>
                  <a:tcPr marL="68580" marR="68580" marT="34290" marB="34290">
                    <a:solidFill>
                      <a:schemeClr val="accent2">
                        <a:lumMod val="60000"/>
                        <a:lumOff val="40000"/>
                      </a:schemeClr>
                    </a:solidFill>
                  </a:tcPr>
                </a:tc>
                <a:tc vMerge="1">
                  <a:txBody>
                    <a:bodyPr/>
                    <a:lstStyle/>
                    <a:p>
                      <a:endParaRPr lang="en-US" dirty="0"/>
                    </a:p>
                  </a:txBody>
                  <a:tcPr/>
                </a:tc>
                <a:tc vMerge="1">
                  <a:txBody>
                    <a:bodyPr/>
                    <a:lstStyle/>
                    <a:p>
                      <a:endParaRPr lang="en-US" dirty="0"/>
                    </a:p>
                  </a:txBody>
                  <a:tcPr/>
                </a:tc>
                <a:tc>
                  <a:txBody>
                    <a:bodyPr/>
                    <a:lstStyle/>
                    <a:p>
                      <a:r>
                        <a:rPr lang="en-US" sz="1400" dirty="0"/>
                        <a:t>A3</a:t>
                      </a:r>
                    </a:p>
                  </a:txBody>
                  <a:tcPr marL="68580" marR="68580" marT="34290" marB="34290">
                    <a:solidFill>
                      <a:schemeClr val="accent2">
                        <a:lumMod val="60000"/>
                        <a:lumOff val="40000"/>
                      </a:schemeClr>
                    </a:solidFill>
                  </a:tcPr>
                </a:tc>
                <a:tc>
                  <a:txBody>
                    <a:bodyPr/>
                    <a:lstStyle/>
                    <a:p>
                      <a:r>
                        <a:rPr lang="en-US" sz="1400" dirty="0"/>
                        <a:t>Valuing / starts behaving according to the learned attitude</a:t>
                      </a:r>
                    </a:p>
                  </a:txBody>
                  <a:tcPr marL="68580" marR="68580" marT="34290" marB="34290">
                    <a:solidFill>
                      <a:schemeClr val="accent2">
                        <a:lumMod val="60000"/>
                        <a:lumOff val="40000"/>
                      </a:schemeClr>
                    </a:solidFill>
                  </a:tcPr>
                </a:tc>
                <a:extLst>
                  <a:ext uri="{0D108BD9-81ED-4DB2-BD59-A6C34878D82A}">
                    <a16:rowId xmlns:a16="http://schemas.microsoft.com/office/drawing/2014/main" val="3389298466"/>
                  </a:ext>
                </a:extLst>
              </a:tr>
            </a:tbl>
          </a:graphicData>
        </a:graphic>
      </p:graphicFrame>
    </p:spTree>
    <p:extLst>
      <p:ext uri="{BB962C8B-B14F-4D97-AF65-F5344CB8AC3E}">
        <p14:creationId xmlns:p14="http://schemas.microsoft.com/office/powerpoint/2010/main" val="3945209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1CA79-7C6D-AD99-E459-3C9000494946}"/>
              </a:ext>
            </a:extLst>
          </p:cNvPr>
          <p:cNvSpPr>
            <a:spLocks noGrp="1"/>
          </p:cNvSpPr>
          <p:nvPr>
            <p:ph type="title"/>
          </p:nvPr>
        </p:nvSpPr>
        <p:spPr>
          <a:xfrm>
            <a:off x="447675" y="400050"/>
            <a:ext cx="8229600" cy="1143000"/>
          </a:xfrm>
        </p:spPr>
        <p:txBody>
          <a:bodyPr>
            <a:noAutofit/>
          </a:bodyPr>
          <a:lstStyle/>
          <a:p>
            <a:r>
              <a:rPr lang="en-US" sz="2800" dirty="0"/>
              <a:t>Bloom's Taxonomy Of The Cognitive Domain</a:t>
            </a:r>
          </a:p>
        </p:txBody>
      </p:sp>
      <p:pic>
        <p:nvPicPr>
          <p:cNvPr id="2050" name="Picture 2" descr="Bloom's taxonomy">
            <a:extLst>
              <a:ext uri="{FF2B5EF4-FFF2-40B4-BE49-F238E27FC236}">
                <a16:creationId xmlns:a16="http://schemas.microsoft.com/office/drawing/2014/main" id="{1CD7E505-62EE-5797-6EBD-574508A5F0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2" y="2057400"/>
            <a:ext cx="8124825" cy="409575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fld id="{BDA394D7-9785-4BE5-AFD5-4F918A689025}" type="slidenum">
              <a:rPr lang="en-US" smtClean="0">
                <a:solidFill>
                  <a:prstClr val="black">
                    <a:tint val="75000"/>
                  </a:prstClr>
                </a:solidFill>
              </a:rPr>
              <a:pPr>
                <a:defRPr/>
              </a:pPr>
              <a:t>7</a:t>
            </a:fld>
            <a:endParaRPr lang="en-US" dirty="0">
              <a:solidFill>
                <a:prstClr val="black">
                  <a:tint val="75000"/>
                </a:prstClr>
              </a:solidFill>
            </a:endParaRPr>
          </a:p>
        </p:txBody>
      </p:sp>
    </p:spTree>
    <p:extLst>
      <p:ext uri="{BB962C8B-B14F-4D97-AF65-F5344CB8AC3E}">
        <p14:creationId xmlns:p14="http://schemas.microsoft.com/office/powerpoint/2010/main" val="36904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53058-0343-4B26-A135-FDAF585196CF}"/>
              </a:ext>
            </a:extLst>
          </p:cNvPr>
          <p:cNvSpPr>
            <a:spLocks noGrp="1"/>
          </p:cNvSpPr>
          <p:nvPr>
            <p:ph type="ctrTitle" idx="4294967295"/>
          </p:nvPr>
        </p:nvSpPr>
        <p:spPr>
          <a:xfrm>
            <a:off x="685800" y="1127715"/>
            <a:ext cx="7772400" cy="829181"/>
          </a:xfrm>
        </p:spPr>
        <p:txBody>
          <a:bodyPr>
            <a:noAutofit/>
          </a:bodyPr>
          <a:lstStyle/>
          <a:p>
            <a:r>
              <a:rPr lang="en-US" sz="2100" b="1" u="sng" dirty="0">
                <a:latin typeface="Times New Roman" panose="02020603050405020304" pitchFamily="18" charset="0"/>
                <a:cs typeface="Times New Roman" panose="02020603050405020304" pitchFamily="18" charset="0"/>
              </a:rPr>
              <a:t>Learning Objectives</a:t>
            </a:r>
          </a:p>
        </p:txBody>
      </p:sp>
      <p:sp>
        <p:nvSpPr>
          <p:cNvPr id="4" name="Slide Number Placeholder 3">
            <a:extLst>
              <a:ext uri="{FF2B5EF4-FFF2-40B4-BE49-F238E27FC236}">
                <a16:creationId xmlns:a16="http://schemas.microsoft.com/office/drawing/2014/main" id="{C268B103-72E9-7D36-7014-23E43AAB0809}"/>
              </a:ext>
            </a:extLst>
          </p:cNvPr>
          <p:cNvSpPr>
            <a:spLocks noGrp="1"/>
          </p:cNvSpPr>
          <p:nvPr>
            <p:ph type="sldNum" sz="quarter" idx="12"/>
          </p:nvPr>
        </p:nvSpPr>
        <p:spPr/>
        <p:txBody>
          <a:bodyPr/>
          <a:lstStyle/>
          <a:p>
            <a:pPr>
              <a:defRPr/>
            </a:pPr>
            <a:fld id="{D829B39B-E19B-4684-B84C-73DF500C59FE}" type="slidenum">
              <a:rPr lang="en-US" smtClean="0"/>
              <a:pPr>
                <a:defRPr/>
              </a:pPr>
              <a:t>8</a:t>
            </a:fld>
            <a:r>
              <a:rPr lang="en-US" dirty="0"/>
              <a:t>5</a:t>
            </a:r>
          </a:p>
        </p:txBody>
      </p:sp>
      <p:graphicFrame>
        <p:nvGraphicFramePr>
          <p:cNvPr id="5" name="Table 5">
            <a:extLst>
              <a:ext uri="{FF2B5EF4-FFF2-40B4-BE49-F238E27FC236}">
                <a16:creationId xmlns:a16="http://schemas.microsoft.com/office/drawing/2014/main" id="{C2AF635D-69D1-C712-D685-7D3336E2B839}"/>
              </a:ext>
            </a:extLst>
          </p:cNvPr>
          <p:cNvGraphicFramePr>
            <a:graphicFrameLocks noGrp="1"/>
          </p:cNvGraphicFramePr>
          <p:nvPr>
            <p:extLst>
              <p:ext uri="{D42A27DB-BD31-4B8C-83A1-F6EECF244321}">
                <p14:modId xmlns:p14="http://schemas.microsoft.com/office/powerpoint/2010/main" val="2411482600"/>
              </p:ext>
            </p:extLst>
          </p:nvPr>
        </p:nvGraphicFramePr>
        <p:xfrm>
          <a:off x="119513" y="1850753"/>
          <a:ext cx="8686800" cy="3420132"/>
        </p:xfrm>
        <a:graphic>
          <a:graphicData uri="http://schemas.openxmlformats.org/drawingml/2006/table">
            <a:tbl>
              <a:tblPr firstRow="1" bandRow="1">
                <a:tableStyleId>{5C22544A-7EE6-4342-B048-85BDC9FD1C3A}</a:tableStyleId>
              </a:tblPr>
              <a:tblGrid>
                <a:gridCol w="665522">
                  <a:extLst>
                    <a:ext uri="{9D8B030D-6E8A-4147-A177-3AD203B41FA5}">
                      <a16:colId xmlns:a16="http://schemas.microsoft.com/office/drawing/2014/main" val="2395827157"/>
                    </a:ext>
                  </a:extLst>
                </a:gridCol>
                <a:gridCol w="6203032">
                  <a:extLst>
                    <a:ext uri="{9D8B030D-6E8A-4147-A177-3AD203B41FA5}">
                      <a16:colId xmlns:a16="http://schemas.microsoft.com/office/drawing/2014/main" val="2889183154"/>
                    </a:ext>
                  </a:extLst>
                </a:gridCol>
                <a:gridCol w="1818246">
                  <a:extLst>
                    <a:ext uri="{9D8B030D-6E8A-4147-A177-3AD203B41FA5}">
                      <a16:colId xmlns:a16="http://schemas.microsoft.com/office/drawing/2014/main" val="2736887052"/>
                    </a:ext>
                  </a:extLst>
                </a:gridCol>
              </a:tblGrid>
              <a:tr h="282752">
                <a:tc>
                  <a:txBody>
                    <a:bodyPr/>
                    <a:lstStyle/>
                    <a:p>
                      <a:r>
                        <a:rPr lang="en-US" sz="1400" dirty="0"/>
                        <a:t>Sr. #</a:t>
                      </a:r>
                    </a:p>
                  </a:txBody>
                  <a:tcPr marL="68580" marR="68580" marT="34290" marB="34290"/>
                </a:tc>
                <a:tc>
                  <a:txBody>
                    <a:bodyPr/>
                    <a:lstStyle/>
                    <a:p>
                      <a:r>
                        <a:rPr lang="en-US" sz="1400" dirty="0"/>
                        <a:t>Learning Objective</a:t>
                      </a:r>
                    </a:p>
                  </a:txBody>
                  <a:tcPr marL="68580" marR="68580" marT="34290" marB="34290"/>
                </a:tc>
                <a:tc>
                  <a:txBody>
                    <a:bodyPr/>
                    <a:lstStyle/>
                    <a:p>
                      <a:r>
                        <a:rPr lang="en-US" sz="1400" dirty="0"/>
                        <a:t>Domain of Learning</a:t>
                      </a:r>
                    </a:p>
                  </a:txBody>
                  <a:tcPr marL="68580" marR="68580" marT="34290" marB="34290"/>
                </a:tc>
                <a:extLst>
                  <a:ext uri="{0D108BD9-81ED-4DB2-BD59-A6C34878D82A}">
                    <a16:rowId xmlns:a16="http://schemas.microsoft.com/office/drawing/2014/main" val="3698351227"/>
                  </a:ext>
                </a:extLst>
              </a:tr>
              <a:tr h="627476">
                <a:tc>
                  <a:txBody>
                    <a:bodyPr/>
                    <a:lstStyle/>
                    <a:p>
                      <a:r>
                        <a:rPr lang="en-US" sz="1400" dirty="0"/>
                        <a:t>1</a:t>
                      </a:r>
                    </a:p>
                  </a:txBody>
                  <a:tcPr marL="68580" marR="68580" marT="34290" marB="34290"/>
                </a:tc>
                <a:tc>
                  <a:txBody>
                    <a:bodyPr/>
                    <a:lstStyle/>
                    <a:p>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 Describe properties of sense of taste.</a:t>
                      </a:r>
                      <a:endParaRPr lang="en-US" sz="1400" dirty="0"/>
                    </a:p>
                  </a:txBody>
                  <a:tcPr marL="68580" marR="68580" marT="34290" marB="34290"/>
                </a:tc>
                <a:tc>
                  <a:txBody>
                    <a:bodyPr/>
                    <a:lstStyle/>
                    <a:p>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C2</a:t>
                      </a:r>
                      <a:endParaRPr lang="en-US" sz="1400" dirty="0"/>
                    </a:p>
                  </a:txBody>
                  <a:tcPr marL="68580" marR="68580" marT="34290" marB="34290"/>
                </a:tc>
                <a:extLst>
                  <a:ext uri="{0D108BD9-81ED-4DB2-BD59-A6C34878D82A}">
                    <a16:rowId xmlns:a16="http://schemas.microsoft.com/office/drawing/2014/main" val="4204538013"/>
                  </a:ext>
                </a:extLst>
              </a:tr>
              <a:tr h="627476">
                <a:tc>
                  <a:txBody>
                    <a:bodyPr/>
                    <a:lstStyle/>
                    <a:p>
                      <a:r>
                        <a:rPr lang="en-US" sz="1400" dirty="0"/>
                        <a:t>2</a:t>
                      </a:r>
                    </a:p>
                  </a:txBody>
                  <a:tcPr marL="68580" marR="68580" marT="34290" marB="34290"/>
                </a:tc>
                <a:tc>
                  <a:txBody>
                    <a:bodyPr/>
                    <a:lstStyle/>
                    <a:p>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 Illustrate various components playing role in taste sensation.</a:t>
                      </a:r>
                      <a:endParaRPr lang="en-US" sz="1400" dirty="0"/>
                    </a:p>
                  </a:txBody>
                  <a:tcPr marL="68580" marR="68580" marT="34290" marB="34290"/>
                </a:tc>
                <a:tc>
                  <a:txBody>
                    <a:bodyPr/>
                    <a:lstStyle/>
                    <a:p>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C3</a:t>
                      </a:r>
                      <a:endParaRPr lang="en-US" sz="1400" dirty="0"/>
                    </a:p>
                  </a:txBody>
                  <a:tcPr marL="68580" marR="68580" marT="34290" marB="34290"/>
                </a:tc>
                <a:extLst>
                  <a:ext uri="{0D108BD9-81ED-4DB2-BD59-A6C34878D82A}">
                    <a16:rowId xmlns:a16="http://schemas.microsoft.com/office/drawing/2014/main" val="1576560631"/>
                  </a:ext>
                </a:extLst>
              </a:tr>
              <a:tr h="627476">
                <a:tc>
                  <a:txBody>
                    <a:bodyPr/>
                    <a:lstStyle/>
                    <a:p>
                      <a:r>
                        <a:rPr lang="en-US" sz="1400" dirty="0"/>
                        <a:t>3</a:t>
                      </a:r>
                    </a:p>
                  </a:txBody>
                  <a:tcPr marL="68580" marR="68580" marT="34290" marB="34290"/>
                </a:tc>
                <a:tc>
                  <a:txBody>
                    <a:bodyPr/>
                    <a:lstStyle/>
                    <a:p>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 Explain mechanism of taste sensation  .</a:t>
                      </a:r>
                      <a:endParaRPr lang="en-US" sz="1400" dirty="0"/>
                    </a:p>
                  </a:txBody>
                  <a:tcPr marL="68580" marR="68580" marT="34290" marB="34290"/>
                </a:tc>
                <a:tc>
                  <a:txBody>
                    <a:bodyPr/>
                    <a:lstStyle/>
                    <a:p>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C2</a:t>
                      </a:r>
                      <a:endParaRPr lang="en-US" sz="1400" dirty="0"/>
                    </a:p>
                  </a:txBody>
                  <a:tcPr marL="68580" marR="68580" marT="34290" marB="34290"/>
                </a:tc>
                <a:extLst>
                  <a:ext uri="{0D108BD9-81ED-4DB2-BD59-A6C34878D82A}">
                    <a16:rowId xmlns:a16="http://schemas.microsoft.com/office/drawing/2014/main" val="4215704653"/>
                  </a:ext>
                </a:extLst>
              </a:tr>
              <a:tr h="627476">
                <a:tc>
                  <a:txBody>
                    <a:bodyPr/>
                    <a:lstStyle/>
                    <a:p>
                      <a:r>
                        <a:rPr lang="en-US" sz="1400" dirty="0"/>
                        <a:t>4</a:t>
                      </a:r>
                    </a:p>
                  </a:txBody>
                  <a:tcPr marL="68580" marR="68580" marT="34290" marB="34290"/>
                </a:tc>
                <a:tc>
                  <a:txBody>
                    <a:bodyPr/>
                    <a:lstStyle/>
                    <a:p>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 Describe adaptation to taste.</a:t>
                      </a:r>
                      <a:endParaRPr lang="en-US" sz="1400" dirty="0"/>
                    </a:p>
                  </a:txBody>
                  <a:tcPr marL="68580" marR="68580" marT="34290" marB="34290"/>
                </a:tc>
                <a:tc>
                  <a:txBody>
                    <a:bodyPr/>
                    <a:lstStyle/>
                    <a:p>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C2</a:t>
                      </a:r>
                      <a:endParaRPr lang="en-US" sz="1400" dirty="0"/>
                    </a:p>
                  </a:txBody>
                  <a:tcPr marL="68580" marR="68580" marT="34290" marB="34290"/>
                </a:tc>
                <a:extLst>
                  <a:ext uri="{0D108BD9-81ED-4DB2-BD59-A6C34878D82A}">
                    <a16:rowId xmlns:a16="http://schemas.microsoft.com/office/drawing/2014/main" val="42642132"/>
                  </a:ext>
                </a:extLst>
              </a:tr>
              <a:tr h="627476">
                <a:tc>
                  <a:txBody>
                    <a:bodyPr/>
                    <a:lstStyle/>
                    <a:p>
                      <a:r>
                        <a:rPr lang="en-US" sz="1400" dirty="0"/>
                        <a:t>5</a:t>
                      </a:r>
                    </a:p>
                  </a:txBody>
                  <a:tcPr marL="68580" marR="68580" marT="34290" marB="34290"/>
                </a:tc>
                <a:tc>
                  <a:txBody>
                    <a:bodyPr/>
                    <a:lstStyle/>
                    <a:p>
                      <a:r>
                        <a:rPr lang="en-US" sz="2000" dirty="0"/>
                        <a:t>To</a:t>
                      </a:r>
                      <a:r>
                        <a:rPr lang="en-US" sz="2000" baseline="0" dirty="0"/>
                        <a:t>  Illustrate clinical abnormalities related to taste.</a:t>
                      </a:r>
                      <a:endParaRPr lang="en-US" sz="2000" dirty="0"/>
                    </a:p>
                  </a:txBody>
                  <a:tcPr marL="68580" marR="68580" marT="34290" marB="34290"/>
                </a:tc>
                <a:tc>
                  <a:txBody>
                    <a:bodyPr/>
                    <a:lstStyle/>
                    <a:p>
                      <a:r>
                        <a:rPr lang="en-US" sz="1800" dirty="0"/>
                        <a:t>C3</a:t>
                      </a:r>
                    </a:p>
                  </a:txBody>
                  <a:tcPr marL="68580" marR="68580" marT="34290" marB="34290"/>
                </a:tc>
                <a:extLst>
                  <a:ext uri="{0D108BD9-81ED-4DB2-BD59-A6C34878D82A}">
                    <a16:rowId xmlns:a16="http://schemas.microsoft.com/office/drawing/2014/main" val="1910692653"/>
                  </a:ext>
                </a:extLst>
              </a:tr>
            </a:tbl>
          </a:graphicData>
        </a:graphic>
      </p:graphicFrame>
    </p:spTree>
    <p:extLst>
      <p:ext uri="{BB962C8B-B14F-4D97-AF65-F5344CB8AC3E}">
        <p14:creationId xmlns:p14="http://schemas.microsoft.com/office/powerpoint/2010/main" val="27389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2133600"/>
            <a:ext cx="7772400" cy="1500187"/>
          </a:xfrm>
        </p:spPr>
        <p:txBody>
          <a:bodyPr>
            <a:normAutofit/>
          </a:bodyPr>
          <a:lstStyle/>
          <a:p>
            <a:pPr algn="ctr"/>
            <a:r>
              <a:rPr lang="en-US" sz="4400" cap="none" dirty="0">
                <a:solidFill>
                  <a:schemeClr val="tx1"/>
                </a:solidFill>
              </a:rPr>
              <a:t>Core concept</a:t>
            </a:r>
            <a:endParaRPr lang="en-US" sz="4400" b="1" dirty="0">
              <a:solidFill>
                <a:schemeClr val="tx1"/>
              </a:solidFill>
            </a:endParaRPr>
          </a:p>
        </p:txBody>
      </p:sp>
      <p:sp>
        <p:nvSpPr>
          <p:cNvPr id="2" name="Slide Number Placeholder 1"/>
          <p:cNvSpPr>
            <a:spLocks noGrp="1"/>
          </p:cNvSpPr>
          <p:nvPr>
            <p:ph type="sldNum" sz="quarter" idx="12"/>
          </p:nvPr>
        </p:nvSpPr>
        <p:spPr/>
        <p:txBody>
          <a:bodyPr/>
          <a:lstStyle/>
          <a:p>
            <a:fld id="{C59D2201-8A73-433A-97F3-E7E5379BAE05}" type="slidenum">
              <a:rPr lang="en-US" smtClean="0"/>
              <a:pPr/>
              <a:t>9</a:t>
            </a:fld>
            <a:endParaRPr lang="en-US" dirty="0"/>
          </a:p>
        </p:txBody>
      </p:sp>
    </p:spTree>
    <p:extLst>
      <p:ext uri="{BB962C8B-B14F-4D97-AF65-F5344CB8AC3E}">
        <p14:creationId xmlns:p14="http://schemas.microsoft.com/office/powerpoint/2010/main" val="41222759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6275</TotalTime>
  <Words>1722</Words>
  <Application>Microsoft Macintosh PowerPoint</Application>
  <PresentationFormat>On-screen Show (4:3)</PresentationFormat>
  <Paragraphs>364</Paragraphs>
  <Slides>40</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40</vt:i4>
      </vt:variant>
    </vt:vector>
  </HeadingPairs>
  <TitlesOfParts>
    <vt:vector size="48" baseType="lpstr">
      <vt:lpstr>Arial</vt:lpstr>
      <vt:lpstr>Arial Black</vt:lpstr>
      <vt:lpstr>Calibri</vt:lpstr>
      <vt:lpstr>Cambria</vt:lpstr>
      <vt:lpstr>Symbol</vt:lpstr>
      <vt:lpstr>Times New Roman</vt:lpstr>
      <vt:lpstr>Office Theme</vt:lpstr>
      <vt:lpstr>1_Office Theme</vt:lpstr>
      <vt:lpstr>PowerPoint Presentation</vt:lpstr>
      <vt:lpstr>GIT Module Skill Lab /Physiology Practical 2nd year MBBS 2025 Physiology of Taste   </vt:lpstr>
      <vt:lpstr>Table of Contents </vt:lpstr>
      <vt:lpstr>Motto                   Vision; The Dream/Tomorrow</vt:lpstr>
      <vt:lpstr> Professor Umar Model of  Integrated Lecture </vt:lpstr>
      <vt:lpstr>Bloom's Taxonomy : Domains Of Learning</vt:lpstr>
      <vt:lpstr>Bloom's Taxonomy Of The Cognitive Domain</vt:lpstr>
      <vt:lpstr>Learning Objectives</vt:lpstr>
      <vt:lpstr>PowerPoint Presentation</vt:lpstr>
      <vt:lpstr>Taste: </vt:lpstr>
      <vt:lpstr>Sense of Taste (Gustation) </vt:lpstr>
      <vt:lpstr>Taste Buds-Location</vt:lpstr>
      <vt:lpstr>Taste Buds</vt:lpstr>
      <vt:lpstr>Structure of Taste Buds</vt:lpstr>
      <vt:lpstr>PowerPoint Presentation</vt:lpstr>
      <vt:lpstr>PowerPoint Presentation</vt:lpstr>
      <vt:lpstr>Taste-Primary(Elementary) Sensations</vt:lpstr>
      <vt:lpstr>Taste-Primary(Elementary) Sensations</vt:lpstr>
      <vt:lpstr>Taste-Primary(Elementary) Sensations</vt:lpstr>
      <vt:lpstr>Taste-Primary(Elementary) Sensations</vt:lpstr>
      <vt:lpstr>Taste Buds-Mechanism of Stimulation</vt:lpstr>
      <vt:lpstr>Generation of Nerve Impulses by Taste Bud </vt:lpstr>
      <vt:lpstr>Transmission of Taste Signals into CNS</vt:lpstr>
      <vt:lpstr>Transmission of Taste Signals into CNS</vt:lpstr>
      <vt:lpstr>Apparatus:</vt:lpstr>
      <vt:lpstr>Procedure:</vt:lpstr>
      <vt:lpstr>Procedure:</vt:lpstr>
      <vt:lpstr>(With Clinical and Para-clinical Sciences)</vt:lpstr>
      <vt:lpstr>Abnormalities in Taste Detection  </vt:lpstr>
      <vt:lpstr>Brainstorming </vt:lpstr>
      <vt:lpstr>Structured Essay Question</vt:lpstr>
      <vt:lpstr>Structured Essay Question</vt:lpstr>
      <vt:lpstr>PowerPoint Presentation</vt:lpstr>
      <vt:lpstr>Justice(lesson of the day)</vt:lpstr>
      <vt:lpstr>PowerPoint Presentation</vt:lpstr>
      <vt:lpstr>PowerPoint Presentation</vt:lpstr>
      <vt:lpstr>PowerPoint Presentation</vt:lpstr>
      <vt:lpstr> How To Access Digital Library</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OF NEUBAUER CHAMBER</dc:title>
  <dc:creator>Dell</dc:creator>
  <cp:lastModifiedBy>Ali Hafeez</cp:lastModifiedBy>
  <cp:revision>256</cp:revision>
  <dcterms:created xsi:type="dcterms:W3CDTF">2021-03-17T13:48:28Z</dcterms:created>
  <dcterms:modified xsi:type="dcterms:W3CDTF">2025-02-12T06:32:40Z</dcterms:modified>
</cp:coreProperties>
</file>