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26"/>
  </p:notesMasterIdLst>
  <p:handoutMasterIdLst>
    <p:handoutMasterId r:id="rId27"/>
  </p:handoutMasterIdLst>
  <p:sldIdLst>
    <p:sldId id="340" r:id="rId2"/>
    <p:sldId id="405" r:id="rId3"/>
    <p:sldId id="341" r:id="rId4"/>
    <p:sldId id="575" r:id="rId5"/>
    <p:sldId id="419" r:id="rId6"/>
    <p:sldId id="496" r:id="rId7"/>
    <p:sldId id="550" r:id="rId8"/>
    <p:sldId id="507" r:id="rId9"/>
    <p:sldId id="560" r:id="rId10"/>
    <p:sldId id="562" r:id="rId11"/>
    <p:sldId id="561" r:id="rId12"/>
    <p:sldId id="559" r:id="rId13"/>
    <p:sldId id="563" r:id="rId14"/>
    <p:sldId id="567" r:id="rId15"/>
    <p:sldId id="564" r:id="rId16"/>
    <p:sldId id="565" r:id="rId17"/>
    <p:sldId id="566" r:id="rId18"/>
    <p:sldId id="573" r:id="rId19"/>
    <p:sldId id="568" r:id="rId20"/>
    <p:sldId id="569" r:id="rId21"/>
    <p:sldId id="570" r:id="rId22"/>
    <p:sldId id="571" r:id="rId23"/>
    <p:sldId id="572" r:id="rId24"/>
    <p:sldId id="41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3011" autoAdjust="0"/>
  </p:normalViewPr>
  <p:slideViewPr>
    <p:cSldViewPr>
      <p:cViewPr varScale="1">
        <p:scale>
          <a:sx n="86" d="100"/>
          <a:sy n="86" d="100"/>
        </p:scale>
        <p:origin x="156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2"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2"/>
    <dgm:cxn modelId="{4A9FFF58-7BC4-4C65-9759-C9C669FC2B76}" type="presOf" srcId="{DACAB5BA-B8B4-4D66-8B11-1D02259E020B}" destId="{B6B6B41B-120B-4968-AB6A-FC6E7C8EF3C0}" srcOrd="1" destOrd="0" presId="urn:microsoft.com/office/officeart/2005/8/layout/gear1#2"/>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2"/>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2"/>
    <dgm:cxn modelId="{E633DDFA-2095-473F-876E-4E0B2BFEEFF6}" type="presOf" srcId="{23718C41-0A1F-40BF-86BE-8A5476EC271E}" destId="{398423B3-DD54-4226-99D7-017EFC1488DF}" srcOrd="0" destOrd="0" presId="urn:microsoft.com/office/officeart/2005/8/layout/gear1#2"/>
    <dgm:cxn modelId="{EEB57BF3-C8C3-4D26-B720-6A2822B576FB}" type="presOf" srcId="{399ACE2F-90C5-48B1-9E65-700A32562848}" destId="{9815588C-16D0-4475-B64C-847FC87C8C32}" srcOrd="3" destOrd="0" presId="urn:microsoft.com/office/officeart/2005/8/layout/gear1#2"/>
    <dgm:cxn modelId="{0C255DF6-A053-4031-BF78-2222755ED1B9}" type="presOf" srcId="{663C1E13-76F9-4B70-A2F2-CA23180743CE}" destId="{93300324-D62F-4E58-B882-734182BDB462}" srcOrd="0" destOrd="0" presId="urn:microsoft.com/office/officeart/2005/8/layout/gear1#2"/>
    <dgm:cxn modelId="{EC63EEBE-12D9-4B46-A3D6-28286309B01D}" type="presOf" srcId="{DACAB5BA-B8B4-4D66-8B11-1D02259E020B}" destId="{87622A90-D0D8-4EA3-BC0D-D537801AF2B1}" srcOrd="0" destOrd="0" presId="urn:microsoft.com/office/officeart/2005/8/layout/gear1#2"/>
    <dgm:cxn modelId="{0F63D9BC-9028-4C84-92D9-B4BDAB4F1E91}" srcId="{F9CEBA05-2F10-437E-89B2-54F4D9FAF478}" destId="{DACAB5BA-B8B4-4D66-8B11-1D02259E020B}" srcOrd="0" destOrd="0" parTransId="{D76093C5-B96B-4182-8418-CFDB341D2418}" sibTransId="{23718C41-0A1F-40BF-86BE-8A5476EC271E}"/>
    <dgm:cxn modelId="{CD461FA2-0710-4EF6-AA5F-BD774C121CA7}" type="presOf" srcId="{399ACE2F-90C5-48B1-9E65-700A32562848}" destId="{7D3EFDB4-E5D1-439A-86D8-1FCF80D959BA}" srcOrd="2" destOrd="0" presId="urn:microsoft.com/office/officeart/2005/8/layout/gear1#2"/>
    <dgm:cxn modelId="{9A0FA2F0-3016-4FA6-B4C5-E56783E79BCF}" type="presOf" srcId="{399ACE2F-90C5-48B1-9E65-700A32562848}" destId="{59EDF28D-6C67-49D0-B5A1-DE5C3CBA2292}" srcOrd="0" destOrd="0" presId="urn:microsoft.com/office/officeart/2005/8/layout/gear1#2"/>
    <dgm:cxn modelId="{8DEEF35F-B436-4B54-B7F8-F04A2A69F5A6}" type="presOf" srcId="{188C389E-9423-41DE-9C5E-D4A7E95C7E62}" destId="{6DF3A3A0-5919-4E69-80DD-61760D6340A0}" srcOrd="0" destOrd="0" presId="urn:microsoft.com/office/officeart/2005/8/layout/gear1#2"/>
    <dgm:cxn modelId="{ED902FCE-FC6D-4D59-A8C3-CAA6A78FCEEC}" type="presOf" srcId="{399ACE2F-90C5-48B1-9E65-700A32562848}" destId="{23DC08E4-3725-4448-BFFF-1CCEA2F2987E}" srcOrd="1" destOrd="0" presId="urn:microsoft.com/office/officeart/2005/8/layout/gear1#2"/>
    <dgm:cxn modelId="{E4A97E14-7D05-4D68-BAE4-4AC1811FFA38}" type="presOf" srcId="{DA82EADB-2721-42A0-95EA-F9B5521A38A6}" destId="{A09CEA93-9338-4361-A5E6-CF85B6019F5A}" srcOrd="0" destOrd="0" presId="urn:microsoft.com/office/officeart/2005/8/layout/gear1#2"/>
    <dgm:cxn modelId="{17623212-9C52-4B97-A93F-581E50A0EE7B}" type="presOf" srcId="{DACAB5BA-B8B4-4D66-8B11-1D02259E020B}" destId="{8BC64EA7-2794-42B6-96C9-F39A52CB985A}" srcOrd="2" destOrd="0" presId="urn:microsoft.com/office/officeart/2005/8/layout/gear1#2"/>
    <dgm:cxn modelId="{1C705BF0-F7A3-4A41-98DE-5AA498EC2268}" type="presParOf" srcId="{5ED88519-AC6C-4AA3-B76D-812B93A167E4}" destId="{87622A90-D0D8-4EA3-BC0D-D537801AF2B1}" srcOrd="0" destOrd="0" presId="urn:microsoft.com/office/officeart/2005/8/layout/gear1#2"/>
    <dgm:cxn modelId="{5266FA23-4487-4733-8F43-10B4A20688EF}" type="presParOf" srcId="{5ED88519-AC6C-4AA3-B76D-812B93A167E4}" destId="{B6B6B41B-120B-4968-AB6A-FC6E7C8EF3C0}" srcOrd="1" destOrd="0" presId="urn:microsoft.com/office/officeart/2005/8/layout/gear1#2"/>
    <dgm:cxn modelId="{23C721C6-4DD1-49A5-A0CC-65BFB64A7E75}" type="presParOf" srcId="{5ED88519-AC6C-4AA3-B76D-812B93A167E4}" destId="{8BC64EA7-2794-42B6-96C9-F39A52CB985A}" srcOrd="2" destOrd="0" presId="urn:microsoft.com/office/officeart/2005/8/layout/gear1#2"/>
    <dgm:cxn modelId="{08D4CDD4-CF96-43E9-B573-3FB26B41DE0C}" type="presParOf" srcId="{5ED88519-AC6C-4AA3-B76D-812B93A167E4}" destId="{93300324-D62F-4E58-B882-734182BDB462}" srcOrd="3" destOrd="0" presId="urn:microsoft.com/office/officeart/2005/8/layout/gear1#2"/>
    <dgm:cxn modelId="{0C03EB2A-BA9F-4177-9C0D-A92A2D112A1E}" type="presParOf" srcId="{5ED88519-AC6C-4AA3-B76D-812B93A167E4}" destId="{B9330EE9-43E4-4FD4-8144-E92B1DD0FCDF}" srcOrd="4" destOrd="0" presId="urn:microsoft.com/office/officeart/2005/8/layout/gear1#2"/>
    <dgm:cxn modelId="{B7789E63-81C6-41C0-A5D9-387B1A51717B}" type="presParOf" srcId="{5ED88519-AC6C-4AA3-B76D-812B93A167E4}" destId="{4822A78E-EAEC-401F-941A-3A84E13E2357}" srcOrd="5" destOrd="0" presId="urn:microsoft.com/office/officeart/2005/8/layout/gear1#2"/>
    <dgm:cxn modelId="{830F74C4-09BC-4E6A-ABCE-5808A3EAE773}" type="presParOf" srcId="{5ED88519-AC6C-4AA3-B76D-812B93A167E4}" destId="{59EDF28D-6C67-49D0-B5A1-DE5C3CBA2292}" srcOrd="6" destOrd="0" presId="urn:microsoft.com/office/officeart/2005/8/layout/gear1#2"/>
    <dgm:cxn modelId="{92E21763-77DE-4C9D-A499-28DE0AED0A6E}" type="presParOf" srcId="{5ED88519-AC6C-4AA3-B76D-812B93A167E4}" destId="{23DC08E4-3725-4448-BFFF-1CCEA2F2987E}" srcOrd="7" destOrd="0" presId="urn:microsoft.com/office/officeart/2005/8/layout/gear1#2"/>
    <dgm:cxn modelId="{E00C3D16-7BB4-47D7-9337-A6DC556836A3}" type="presParOf" srcId="{5ED88519-AC6C-4AA3-B76D-812B93A167E4}" destId="{7D3EFDB4-E5D1-439A-86D8-1FCF80D959BA}" srcOrd="8" destOrd="0" presId="urn:microsoft.com/office/officeart/2005/8/layout/gear1#2"/>
    <dgm:cxn modelId="{B1A8B9D7-A8F9-4D92-9BB0-4672EC454C94}" type="presParOf" srcId="{5ED88519-AC6C-4AA3-B76D-812B93A167E4}" destId="{9815588C-16D0-4475-B64C-847FC87C8C32}" srcOrd="9" destOrd="0" presId="urn:microsoft.com/office/officeart/2005/8/layout/gear1#2"/>
    <dgm:cxn modelId="{FFB249CB-C123-4064-A0AD-BE7A0B9EF2A4}" type="presParOf" srcId="{5ED88519-AC6C-4AA3-B76D-812B93A167E4}" destId="{398423B3-DD54-4226-99D7-017EFC1488DF}" srcOrd="10" destOrd="0" presId="urn:microsoft.com/office/officeart/2005/8/layout/gear1#2"/>
    <dgm:cxn modelId="{00DCB96D-7544-4E39-9DB2-EC33C479AC4C}" type="presParOf" srcId="{5ED88519-AC6C-4AA3-B76D-812B93A167E4}" destId="{6DF3A3A0-5919-4E69-80DD-61760D6340A0}" srcOrd="11" destOrd="0" presId="urn:microsoft.com/office/officeart/2005/8/layout/gear1#2"/>
    <dgm:cxn modelId="{A941BE95-AD73-4534-949E-F30171D085E1}" type="presParOf" srcId="{5ED88519-AC6C-4AA3-B76D-812B93A167E4}" destId="{A09CEA93-9338-4361-A5E6-CF85B6019F5A}" srcOrd="12" destOrd="0" presId="urn:microsoft.com/office/officeart/2005/8/layout/gear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2">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0D9D83-BD0D-4E4A-A10A-7085F8AB3397}" type="datetimeFigureOut">
              <a:rPr lang="en-US" smtClean="0"/>
              <a:pPr/>
              <a:t>2/12/2025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D00744-AC93-4298-9CB7-CC401410ABCD}" type="datetimeFigureOut">
              <a:rPr lang="en-US" smtClean="0"/>
              <a:pPr/>
              <a:t>2/12/2025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pPr>
                <a:defRPr/>
              </a:pPr>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pPr>
                <a:defRPr/>
              </a:pPr>
              <a:t>2/12/2025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pPr>
                <a:defRPr/>
              </a:pPr>
              <a:t>2/12/2025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pPr>
                <a:defRPr/>
              </a:pPr>
              <a:t>2/12/2025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pPr>
                <a:defRPr/>
              </a:pPr>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pPr>
                <a:defRPr/>
              </a:pPr>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pPr>
                <a:defRPr/>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2" cstate="print"/>
          <a:stretch>
            <a:fillRect/>
          </a:stretch>
        </p:blipFill>
        <p:spPr>
          <a:xfrm>
            <a:off x="2438400" y="1600200"/>
            <a:ext cx="4191000"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A5AA7-304C-26E1-E644-CD845595BD19}"/>
              </a:ext>
            </a:extLst>
          </p:cNvPr>
          <p:cNvSpPr>
            <a:spLocks noGrp="1"/>
          </p:cNvSpPr>
          <p:nvPr>
            <p:ph type="title"/>
          </p:nvPr>
        </p:nvSpPr>
        <p:spPr>
          <a:xfrm>
            <a:off x="423862" y="438150"/>
            <a:ext cx="8229600" cy="1143000"/>
          </a:xfrm>
        </p:spPr>
        <p:txBody>
          <a:bodyPr>
            <a:normAutofit/>
          </a:bodyPr>
          <a:lstStyle/>
          <a:p>
            <a:r>
              <a:rPr lang="en-US" sz="3600" b="1" dirty="0">
                <a:solidFill>
                  <a:srgbClr val="7030A0"/>
                </a:solidFill>
              </a:rPr>
              <a:t>DIAGNOSTIC CRITERIA</a:t>
            </a:r>
            <a:endParaRPr lang="en-PK" sz="3600" dirty="0"/>
          </a:p>
        </p:txBody>
      </p:sp>
      <p:sp>
        <p:nvSpPr>
          <p:cNvPr id="4" name="Rounded Rectangle 4">
            <a:extLst>
              <a:ext uri="{FF2B5EF4-FFF2-40B4-BE49-F238E27FC236}">
                <a16:creationId xmlns:a16="http://schemas.microsoft.com/office/drawing/2014/main" xmlns="" id="{AD856436-48A8-7FF7-F70F-1E7D5BD4D428}"/>
              </a:ext>
            </a:extLst>
          </p:cNvPr>
          <p:cNvSpPr/>
          <p:nvPr/>
        </p:nvSpPr>
        <p:spPr>
          <a:xfrm>
            <a:off x="7391400" y="6248400"/>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6" name="Content Placeholder 2">
            <a:extLst>
              <a:ext uri="{FF2B5EF4-FFF2-40B4-BE49-F238E27FC236}">
                <a16:creationId xmlns:a16="http://schemas.microsoft.com/office/drawing/2014/main" xmlns="" id="{6D1AC94D-740E-BD9E-0C78-D6E6E33D320B}"/>
              </a:ext>
            </a:extLst>
          </p:cNvPr>
          <p:cNvSpPr>
            <a:spLocks noGrp="1"/>
          </p:cNvSpPr>
          <p:nvPr>
            <p:ph idx="1"/>
          </p:nvPr>
        </p:nvSpPr>
        <p:spPr>
          <a:xfrm>
            <a:off x="404582" y="1432996"/>
            <a:ext cx="8686800" cy="4953000"/>
          </a:xfrm>
        </p:spPr>
        <p:txBody>
          <a:bodyPr>
            <a:noAutofit/>
          </a:bodyPr>
          <a:lstStyle/>
          <a:p>
            <a:pPr marL="0" indent="0" algn="justLow">
              <a:lnSpc>
                <a:spcPct val="200000"/>
              </a:lnSpc>
              <a:buNone/>
            </a:pPr>
            <a:r>
              <a:rPr lang="en-US" sz="1400" dirty="0"/>
              <a:t>At least two of the following symptoms must be present (by the individual’s report or through observation by the clinician or other informants) most of the time for a period of 1 month or more. At least one of the qualifying symptoms should be from item a) through d) below:</a:t>
            </a:r>
          </a:p>
          <a:p>
            <a:pPr marL="0" indent="0" algn="justLow">
              <a:lnSpc>
                <a:spcPct val="200000"/>
              </a:lnSpc>
              <a:buNone/>
            </a:pPr>
            <a:r>
              <a:rPr lang="en-US" sz="1400" dirty="0"/>
              <a:t>a) Persistent delusions (e.g., grandiose delusions, delusions of reference, persecutory delusions).</a:t>
            </a:r>
          </a:p>
          <a:p>
            <a:pPr marL="0" indent="0" algn="justLow">
              <a:lnSpc>
                <a:spcPct val="200000"/>
              </a:lnSpc>
              <a:buNone/>
            </a:pPr>
            <a:r>
              <a:rPr lang="en-US" sz="1400" dirty="0"/>
              <a:t>b) Persistent hallucinations (most commonly auditory, although they may be in any sensory modality).</a:t>
            </a:r>
          </a:p>
          <a:p>
            <a:pPr marL="0" indent="0" algn="justLow">
              <a:lnSpc>
                <a:spcPct val="200000"/>
              </a:lnSpc>
              <a:buNone/>
            </a:pPr>
            <a:r>
              <a:rPr lang="en-US" sz="1400" dirty="0"/>
              <a:t>c) Disorganized thinking (formal thought disorder) (e.g., </a:t>
            </a:r>
            <a:r>
              <a:rPr lang="en-US" sz="1400" dirty="0" err="1"/>
              <a:t>tangentiality</a:t>
            </a:r>
            <a:r>
              <a:rPr lang="en-US" sz="1400" dirty="0"/>
              <a:t> and loose associations, irrelevant speech, neologisms). When severe, the person’s speech may be so incoherent as to be incomprehensible (‘word salad</a:t>
            </a:r>
            <a:r>
              <a:rPr lang="en-US" sz="1400" dirty="0" smtClean="0"/>
              <a:t>’).</a:t>
            </a:r>
          </a:p>
          <a:p>
            <a:pPr marL="0" indent="0" algn="justLow">
              <a:lnSpc>
                <a:spcPct val="200000"/>
              </a:lnSpc>
              <a:buNone/>
            </a:pPr>
            <a:r>
              <a:rPr lang="en-US" sz="1400" dirty="0"/>
              <a:t>d) Experiences of influence, passivity or control (i.e., the experience that one’s feelings, impulses, actions or thoughts are not generated by oneself, are being placed in one’s mind or withdrawn from one’s mind by others, or that one’s thoughts are being broadcast to others).</a:t>
            </a:r>
          </a:p>
          <a:p>
            <a:pPr marL="0" indent="0">
              <a:lnSpc>
                <a:spcPct val="200000"/>
              </a:lnSpc>
              <a:buNone/>
            </a:pPr>
            <a:endParaRPr lang="en-PK" sz="1600" dirty="0"/>
          </a:p>
        </p:txBody>
      </p:sp>
    </p:spTree>
    <p:extLst>
      <p:ext uri="{BB962C8B-B14F-4D97-AF65-F5344CB8AC3E}">
        <p14:creationId xmlns:p14="http://schemas.microsoft.com/office/powerpoint/2010/main" val="316463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BB96F-84B8-D4C6-5E55-12920423CF9F}"/>
              </a:ext>
            </a:extLst>
          </p:cNvPr>
          <p:cNvSpPr>
            <a:spLocks noGrp="1"/>
          </p:cNvSpPr>
          <p:nvPr>
            <p:ph type="title"/>
          </p:nvPr>
        </p:nvSpPr>
        <p:spPr>
          <a:xfrm>
            <a:off x="457200" y="457200"/>
            <a:ext cx="8229600" cy="1143000"/>
          </a:xfrm>
        </p:spPr>
        <p:txBody>
          <a:bodyPr>
            <a:normAutofit/>
          </a:bodyPr>
          <a:lstStyle/>
          <a:p>
            <a:r>
              <a:rPr lang="en-US" sz="3600" b="1" dirty="0">
                <a:solidFill>
                  <a:srgbClr val="7030A0"/>
                </a:solidFill>
              </a:rPr>
              <a:t>DIAGNOSTIC CRITERIA</a:t>
            </a:r>
            <a:endParaRPr lang="en-PK" sz="3600" b="1" dirty="0">
              <a:solidFill>
                <a:srgbClr val="7030A0"/>
              </a:solidFill>
            </a:endParaRPr>
          </a:p>
        </p:txBody>
      </p:sp>
      <p:sp>
        <p:nvSpPr>
          <p:cNvPr id="3" name="Content Placeholder 2">
            <a:extLst>
              <a:ext uri="{FF2B5EF4-FFF2-40B4-BE49-F238E27FC236}">
                <a16:creationId xmlns:a16="http://schemas.microsoft.com/office/drawing/2014/main" xmlns="" id="{6FD618E1-B441-0D28-86D9-CCED64646DA4}"/>
              </a:ext>
            </a:extLst>
          </p:cNvPr>
          <p:cNvSpPr>
            <a:spLocks noGrp="1"/>
          </p:cNvSpPr>
          <p:nvPr>
            <p:ph idx="1"/>
          </p:nvPr>
        </p:nvSpPr>
        <p:spPr>
          <a:xfrm>
            <a:off x="468217" y="1371600"/>
            <a:ext cx="8229600" cy="5105400"/>
          </a:xfrm>
        </p:spPr>
        <p:txBody>
          <a:bodyPr>
            <a:normAutofit/>
          </a:bodyPr>
          <a:lstStyle/>
          <a:p>
            <a:pPr eaLnBrk="1" hangingPunct="1">
              <a:spcBef>
                <a:spcPct val="50000"/>
              </a:spcBef>
              <a:buFontTx/>
              <a:buAutoNum type="alphaLcParenBoth"/>
            </a:pPr>
            <a:endParaRPr lang="en-US" altLang="en-PK" dirty="0"/>
          </a:p>
          <a:p>
            <a:pPr marL="0" indent="0">
              <a:buNone/>
            </a:pPr>
            <a:endParaRPr lang="en-US" dirty="0"/>
          </a:p>
        </p:txBody>
      </p:sp>
      <p:sp>
        <p:nvSpPr>
          <p:cNvPr id="4" name="Rounded Rectangle 4">
            <a:extLst>
              <a:ext uri="{FF2B5EF4-FFF2-40B4-BE49-F238E27FC236}">
                <a16:creationId xmlns:a16="http://schemas.microsoft.com/office/drawing/2014/main" xmlns="" id="{59835E54-0D8C-C58A-AE62-FBDB2BC89FCB}"/>
              </a:ext>
            </a:extLst>
          </p:cNvPr>
          <p:cNvSpPr/>
          <p:nvPr/>
        </p:nvSpPr>
        <p:spPr>
          <a:xfrm>
            <a:off x="7467600" y="6477000"/>
            <a:ext cx="1524000" cy="304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extBox 4"/>
          <p:cNvSpPr txBox="1"/>
          <p:nvPr/>
        </p:nvSpPr>
        <p:spPr>
          <a:xfrm>
            <a:off x="446183" y="1600200"/>
            <a:ext cx="7989983" cy="4832092"/>
          </a:xfrm>
          <a:prstGeom prst="rect">
            <a:avLst/>
          </a:prstGeom>
          <a:noFill/>
        </p:spPr>
        <p:txBody>
          <a:bodyPr wrap="square" rtlCol="0">
            <a:spAutoFit/>
          </a:bodyPr>
          <a:lstStyle/>
          <a:p>
            <a:pPr algn="justLow">
              <a:lnSpc>
                <a:spcPct val="200000"/>
              </a:lnSpc>
            </a:pPr>
            <a:r>
              <a:rPr lang="en-US" sz="1400" dirty="0" smtClean="0"/>
              <a:t>e</a:t>
            </a:r>
            <a:r>
              <a:rPr lang="en-US" sz="1400" dirty="0"/>
              <a:t>) Negative symptoms such as affective flattening, </a:t>
            </a:r>
            <a:r>
              <a:rPr lang="en-US" sz="1400" dirty="0" err="1"/>
              <a:t>alogia</a:t>
            </a:r>
            <a:r>
              <a:rPr lang="en-US" sz="1400" dirty="0"/>
              <a:t> or paucity of speech, </a:t>
            </a:r>
            <a:r>
              <a:rPr lang="en-US" sz="1400" dirty="0" err="1"/>
              <a:t>avolition</a:t>
            </a:r>
            <a:r>
              <a:rPr lang="en-US" sz="1400" dirty="0"/>
              <a:t>, </a:t>
            </a:r>
            <a:r>
              <a:rPr lang="en-US" sz="1400" dirty="0" err="1"/>
              <a:t>asociality</a:t>
            </a:r>
            <a:r>
              <a:rPr lang="en-US" sz="1400" dirty="0"/>
              <a:t> and </a:t>
            </a:r>
            <a:r>
              <a:rPr lang="en-US" sz="1400" dirty="0" err="1"/>
              <a:t>anhedonia</a:t>
            </a:r>
            <a:r>
              <a:rPr lang="en-US" sz="1400" dirty="0"/>
              <a:t>.</a:t>
            </a:r>
          </a:p>
          <a:p>
            <a:pPr algn="justLow">
              <a:lnSpc>
                <a:spcPct val="200000"/>
              </a:lnSpc>
            </a:pPr>
            <a:r>
              <a:rPr lang="en-US" sz="1400" dirty="0"/>
              <a:t>f) Grossly disorganized </a:t>
            </a:r>
            <a:r>
              <a:rPr lang="en-US" sz="1400" dirty="0" err="1"/>
              <a:t>behaviour</a:t>
            </a:r>
            <a:r>
              <a:rPr lang="en-US" sz="1400" dirty="0"/>
              <a:t> that impedes goal-directed activity (e.g., </a:t>
            </a:r>
            <a:r>
              <a:rPr lang="en-US" sz="1400" dirty="0" err="1"/>
              <a:t>behaviour</a:t>
            </a:r>
            <a:r>
              <a:rPr lang="en-US" sz="1400" dirty="0"/>
              <a:t> that appears bizarre or purposeless, unpredictable or inappropriate emotional responses that interferes with the ability to organize </a:t>
            </a:r>
            <a:r>
              <a:rPr lang="en-US" sz="1400" dirty="0" err="1"/>
              <a:t>behaviour</a:t>
            </a:r>
            <a:r>
              <a:rPr lang="en-US" sz="1400" dirty="0"/>
              <a:t>.)</a:t>
            </a:r>
          </a:p>
          <a:p>
            <a:pPr algn="justLow">
              <a:lnSpc>
                <a:spcPct val="200000"/>
              </a:lnSpc>
            </a:pPr>
            <a:r>
              <a:rPr lang="en-US" sz="1400" dirty="0"/>
              <a:t>g) Psychomotor disturbances such as catatonic restlessness or agitation, posturing, waxy flexibility, negativism, </a:t>
            </a:r>
            <a:r>
              <a:rPr lang="en-US" sz="1400" dirty="0" err="1"/>
              <a:t>mutism</a:t>
            </a:r>
            <a:r>
              <a:rPr lang="en-US" sz="1400" dirty="0"/>
              <a:t>, or stupor. Note: If the full syndrome of Catatonia is present in the context of Schizophrenia, the diagnosis of Catatonia Associated with Another Mental Disorder should also be assigned.</a:t>
            </a:r>
          </a:p>
          <a:p>
            <a:pPr algn="justLow">
              <a:lnSpc>
                <a:spcPct val="200000"/>
              </a:lnSpc>
            </a:pPr>
            <a:r>
              <a:rPr lang="en-US" sz="1400" dirty="0"/>
              <a:t>The symptoms are not a manifestation of another medical condition (e.g., a brain </a:t>
            </a:r>
            <a:r>
              <a:rPr lang="en-US" sz="1400" dirty="0" err="1"/>
              <a:t>tumour</a:t>
            </a:r>
            <a:r>
              <a:rPr lang="en-US" sz="1400" dirty="0"/>
              <a:t>) and are not due to the effects of a substance or medication (e.g., corticosteroids) on the central nervous system, including withdrawal effects (e.g., from alcohol).</a:t>
            </a:r>
            <a:endParaRPr lang="en-US" sz="1400" dirty="0"/>
          </a:p>
        </p:txBody>
      </p:sp>
    </p:spTree>
    <p:extLst>
      <p:ext uri="{BB962C8B-B14F-4D97-AF65-F5344CB8AC3E}">
        <p14:creationId xmlns:p14="http://schemas.microsoft.com/office/powerpoint/2010/main" val="175808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58000" y="6248400"/>
            <a:ext cx="21336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
        <p:nvSpPr>
          <p:cNvPr id="2" name="Content Placeholder 1">
            <a:extLst>
              <a:ext uri="{FF2B5EF4-FFF2-40B4-BE49-F238E27FC236}">
                <a16:creationId xmlns:a16="http://schemas.microsoft.com/office/drawing/2014/main" xmlns="" id="{7A338C00-7955-8347-27FC-BDB98C8C3525}"/>
              </a:ext>
            </a:extLst>
          </p:cNvPr>
          <p:cNvSpPr>
            <a:spLocks noGrp="1"/>
          </p:cNvSpPr>
          <p:nvPr>
            <p:ph idx="1"/>
          </p:nvPr>
        </p:nvSpPr>
        <p:spPr>
          <a:xfrm>
            <a:off x="457200" y="2057400"/>
            <a:ext cx="8229600" cy="3048000"/>
          </a:xfrm>
        </p:spPr>
        <p:txBody>
          <a:bodyPr>
            <a:noAutofit/>
          </a:bodyPr>
          <a:lstStyle/>
          <a:p>
            <a:pPr>
              <a:lnSpc>
                <a:spcPct val="250000"/>
              </a:lnSpc>
            </a:pPr>
            <a:r>
              <a:rPr lang="en-US" sz="2000" dirty="0"/>
              <a:t>Incidence between 0.1 and 0.5 per 1000</a:t>
            </a:r>
          </a:p>
          <a:p>
            <a:pPr>
              <a:lnSpc>
                <a:spcPct val="250000"/>
              </a:lnSpc>
            </a:pPr>
            <a:r>
              <a:rPr lang="en-US" sz="2000" dirty="0"/>
              <a:t>Prevalence between 0.8-1.2%</a:t>
            </a:r>
          </a:p>
          <a:p>
            <a:pPr>
              <a:lnSpc>
                <a:spcPct val="250000"/>
              </a:lnSpc>
            </a:pPr>
            <a:r>
              <a:rPr lang="en-US" sz="2000" dirty="0"/>
              <a:t>Onset characteristically from ages 15 to 45</a:t>
            </a:r>
          </a:p>
          <a:p>
            <a:pPr>
              <a:lnSpc>
                <a:spcPct val="250000"/>
              </a:lnSpc>
            </a:pPr>
            <a:r>
              <a:rPr lang="en-US" sz="2000" dirty="0"/>
              <a:t>Equal among men and women</a:t>
            </a:r>
          </a:p>
          <a:p>
            <a:pPr>
              <a:lnSpc>
                <a:spcPct val="250000"/>
              </a:lnSpc>
            </a:pPr>
            <a:r>
              <a:rPr lang="en-US" sz="2000" dirty="0"/>
              <a:t>Prevalence equal in various countries (WHO) </a:t>
            </a:r>
          </a:p>
          <a:p>
            <a:endParaRPr lang="en-PK" dirty="0"/>
          </a:p>
        </p:txBody>
      </p:sp>
      <p:sp>
        <p:nvSpPr>
          <p:cNvPr id="3" name="TextBox 2">
            <a:extLst>
              <a:ext uri="{FF2B5EF4-FFF2-40B4-BE49-F238E27FC236}">
                <a16:creationId xmlns:a16="http://schemas.microsoft.com/office/drawing/2014/main" xmlns="" id="{C7A979FC-338E-B95A-096F-F7EF587B02B9}"/>
              </a:ext>
            </a:extLst>
          </p:cNvPr>
          <p:cNvSpPr txBox="1"/>
          <p:nvPr/>
        </p:nvSpPr>
        <p:spPr>
          <a:xfrm>
            <a:off x="457200" y="1077009"/>
            <a:ext cx="7772400" cy="646331"/>
          </a:xfrm>
          <a:prstGeom prst="rect">
            <a:avLst/>
          </a:prstGeom>
          <a:noFill/>
        </p:spPr>
        <p:txBody>
          <a:bodyPr wrap="square" rtlCol="0">
            <a:spAutoFit/>
          </a:bodyPr>
          <a:lstStyle/>
          <a:p>
            <a:pPr algn="ctr"/>
            <a:r>
              <a:rPr lang="en-US" sz="3600" b="1" dirty="0">
                <a:solidFill>
                  <a:srgbClr val="7030A0"/>
                </a:solidFill>
              </a:rPr>
              <a:t>EPIDEMIOLOGY</a:t>
            </a:r>
            <a:endParaRPr lang="en-PK" sz="3600" b="1" dirty="0">
              <a:solidFill>
                <a:srgbClr val="7030A0"/>
              </a:solidFill>
            </a:endParaRPr>
          </a:p>
        </p:txBody>
      </p:sp>
    </p:spTree>
    <p:extLst>
      <p:ext uri="{BB962C8B-B14F-4D97-AF65-F5344CB8AC3E}">
        <p14:creationId xmlns:p14="http://schemas.microsoft.com/office/powerpoint/2010/main" val="87973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66D42-BADD-9C18-CF8C-C1F26CBF9F49}"/>
              </a:ext>
            </a:extLst>
          </p:cNvPr>
          <p:cNvSpPr>
            <a:spLocks noGrp="1"/>
          </p:cNvSpPr>
          <p:nvPr>
            <p:ph type="title"/>
          </p:nvPr>
        </p:nvSpPr>
        <p:spPr>
          <a:xfrm>
            <a:off x="152400" y="838200"/>
            <a:ext cx="8229600" cy="1143000"/>
          </a:xfrm>
        </p:spPr>
        <p:txBody>
          <a:bodyPr/>
          <a:lstStyle/>
          <a:p>
            <a:r>
              <a:rPr lang="en-US" b="1" dirty="0">
                <a:solidFill>
                  <a:srgbClr val="7030A0"/>
                </a:solidFill>
              </a:rPr>
              <a:t>      ETIOLOGY</a:t>
            </a:r>
            <a:endParaRPr lang="en-PK" b="1" dirty="0">
              <a:solidFill>
                <a:srgbClr val="7030A0"/>
              </a:solidFill>
            </a:endParaRPr>
          </a:p>
        </p:txBody>
      </p:sp>
      <p:sp>
        <p:nvSpPr>
          <p:cNvPr id="3" name="Content Placeholder 2">
            <a:extLst>
              <a:ext uri="{FF2B5EF4-FFF2-40B4-BE49-F238E27FC236}">
                <a16:creationId xmlns:a16="http://schemas.microsoft.com/office/drawing/2014/main" xmlns="" id="{142E3991-B355-57D7-931B-BB6DC17E6E86}"/>
              </a:ext>
            </a:extLst>
          </p:cNvPr>
          <p:cNvSpPr>
            <a:spLocks noGrp="1"/>
          </p:cNvSpPr>
          <p:nvPr>
            <p:ph idx="1"/>
          </p:nvPr>
        </p:nvSpPr>
        <p:spPr/>
        <p:txBody>
          <a:bodyPr>
            <a:normAutofit fontScale="92500" lnSpcReduction="20000"/>
          </a:bodyPr>
          <a:lstStyle/>
          <a:p>
            <a:endParaRPr lang="en-US" dirty="0"/>
          </a:p>
          <a:p>
            <a:pPr>
              <a:lnSpc>
                <a:spcPct val="200000"/>
              </a:lnSpc>
            </a:pPr>
            <a:r>
              <a:rPr lang="en-US" sz="2400" dirty="0"/>
              <a:t>Genetics</a:t>
            </a:r>
          </a:p>
          <a:p>
            <a:pPr>
              <a:lnSpc>
                <a:spcPct val="200000"/>
              </a:lnSpc>
            </a:pPr>
            <a:r>
              <a:rPr lang="en-US" sz="2400" dirty="0"/>
              <a:t>Biochemical anomaly</a:t>
            </a:r>
          </a:p>
          <a:p>
            <a:pPr>
              <a:lnSpc>
                <a:spcPct val="200000"/>
              </a:lnSpc>
            </a:pPr>
            <a:r>
              <a:rPr lang="en-US" sz="2400" dirty="0"/>
              <a:t>Structural changes in brain</a:t>
            </a:r>
          </a:p>
          <a:p>
            <a:pPr>
              <a:lnSpc>
                <a:spcPct val="200000"/>
              </a:lnSpc>
            </a:pPr>
            <a:r>
              <a:rPr lang="en-US" sz="2400" dirty="0"/>
              <a:t>Perinatal factors</a:t>
            </a:r>
          </a:p>
          <a:p>
            <a:pPr>
              <a:lnSpc>
                <a:spcPct val="200000"/>
              </a:lnSpc>
            </a:pPr>
            <a:r>
              <a:rPr lang="en-US" sz="2400" dirty="0"/>
              <a:t>Developmental factors</a:t>
            </a:r>
          </a:p>
          <a:p>
            <a:pPr>
              <a:lnSpc>
                <a:spcPct val="200000"/>
              </a:lnSpc>
            </a:pPr>
            <a:r>
              <a:rPr lang="en-US" sz="2400" dirty="0"/>
              <a:t>Psycho-social factors  </a:t>
            </a:r>
            <a:endParaRPr lang="en-PK" sz="2400" dirty="0"/>
          </a:p>
        </p:txBody>
      </p:sp>
      <p:sp>
        <p:nvSpPr>
          <p:cNvPr id="4" name="Rounded Rectangle 4">
            <a:extLst>
              <a:ext uri="{FF2B5EF4-FFF2-40B4-BE49-F238E27FC236}">
                <a16:creationId xmlns:a16="http://schemas.microsoft.com/office/drawing/2014/main" xmlns="" id="{6219D0AA-27B6-7953-76E4-62B0B4DC8BA7}"/>
              </a:ext>
            </a:extLst>
          </p:cNvPr>
          <p:cNvSpPr/>
          <p:nvPr/>
        </p:nvSpPr>
        <p:spPr>
          <a:xfrm>
            <a:off x="6858000" y="6248400"/>
            <a:ext cx="21336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15782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D0C50-90F4-F39D-FA9E-179E7BEF5558}"/>
              </a:ext>
            </a:extLst>
          </p:cNvPr>
          <p:cNvSpPr>
            <a:spLocks noGrp="1"/>
          </p:cNvSpPr>
          <p:nvPr>
            <p:ph type="title"/>
          </p:nvPr>
        </p:nvSpPr>
        <p:spPr>
          <a:xfrm>
            <a:off x="438150" y="1181100"/>
            <a:ext cx="8229600" cy="1143000"/>
          </a:xfrm>
        </p:spPr>
        <p:txBody>
          <a:bodyPr>
            <a:normAutofit/>
          </a:bodyPr>
          <a:lstStyle/>
          <a:p>
            <a:r>
              <a:rPr lang="en-US" sz="3600" b="1" dirty="0">
                <a:solidFill>
                  <a:srgbClr val="7030A0"/>
                </a:solidFill>
              </a:rPr>
              <a:t>PSYCHOSIS IN MEDICAL SETTINGS</a:t>
            </a:r>
            <a:endParaRPr lang="en-PK" sz="3600" b="1" dirty="0">
              <a:solidFill>
                <a:srgbClr val="7030A0"/>
              </a:solidFill>
            </a:endParaRPr>
          </a:p>
        </p:txBody>
      </p:sp>
      <p:sp>
        <p:nvSpPr>
          <p:cNvPr id="3" name="Content Placeholder 2">
            <a:extLst>
              <a:ext uri="{FF2B5EF4-FFF2-40B4-BE49-F238E27FC236}">
                <a16:creationId xmlns:a16="http://schemas.microsoft.com/office/drawing/2014/main" xmlns="" id="{A8431397-8477-20CE-FE05-E3D635ED2570}"/>
              </a:ext>
            </a:extLst>
          </p:cNvPr>
          <p:cNvSpPr>
            <a:spLocks noGrp="1"/>
          </p:cNvSpPr>
          <p:nvPr>
            <p:ph idx="1"/>
          </p:nvPr>
        </p:nvSpPr>
        <p:spPr>
          <a:xfrm>
            <a:off x="457200" y="2667000"/>
            <a:ext cx="8229600" cy="3459163"/>
          </a:xfrm>
        </p:spPr>
        <p:txBody>
          <a:bodyPr>
            <a:normAutofit fontScale="92500" lnSpcReduction="10000"/>
          </a:bodyPr>
          <a:lstStyle/>
          <a:p>
            <a:pPr>
              <a:lnSpc>
                <a:spcPct val="250000"/>
              </a:lnSpc>
            </a:pPr>
            <a:r>
              <a:rPr lang="en-US" sz="2400" dirty="0"/>
              <a:t>Delirium</a:t>
            </a:r>
          </a:p>
          <a:p>
            <a:pPr>
              <a:lnSpc>
                <a:spcPct val="250000"/>
              </a:lnSpc>
            </a:pPr>
            <a:r>
              <a:rPr lang="en-US" sz="2400" dirty="0"/>
              <a:t>Rapid onset, disorientation, fluctuating symptoms, visual hallucinations</a:t>
            </a:r>
          </a:p>
          <a:p>
            <a:pPr>
              <a:lnSpc>
                <a:spcPct val="250000"/>
              </a:lnSpc>
            </a:pPr>
            <a:r>
              <a:rPr lang="en-US" sz="2400" dirty="0"/>
              <a:t>Underlying organic cause</a:t>
            </a:r>
            <a:endParaRPr lang="en-PK" sz="2400" dirty="0"/>
          </a:p>
        </p:txBody>
      </p:sp>
      <p:sp>
        <p:nvSpPr>
          <p:cNvPr id="4" name="Rounded Rectangle 4">
            <a:extLst>
              <a:ext uri="{FF2B5EF4-FFF2-40B4-BE49-F238E27FC236}">
                <a16:creationId xmlns:a16="http://schemas.microsoft.com/office/drawing/2014/main" xmlns="" id="{534AF01B-D990-EBE4-90AE-131930CD55FC}"/>
              </a:ext>
            </a:extLst>
          </p:cNvPr>
          <p:cNvSpPr/>
          <p:nvPr/>
        </p:nvSpPr>
        <p:spPr>
          <a:xfrm>
            <a:off x="6553200" y="6127081"/>
            <a:ext cx="24384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17238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44216-1D70-B899-569A-C9D229BB93C8}"/>
              </a:ext>
            </a:extLst>
          </p:cNvPr>
          <p:cNvSpPr>
            <a:spLocks noGrp="1"/>
          </p:cNvSpPr>
          <p:nvPr>
            <p:ph type="title"/>
          </p:nvPr>
        </p:nvSpPr>
        <p:spPr/>
        <p:txBody>
          <a:bodyPr/>
          <a:lstStyle/>
          <a:p>
            <a:r>
              <a:rPr lang="en-US" b="1" dirty="0">
                <a:solidFill>
                  <a:srgbClr val="7030A0"/>
                </a:solidFill>
              </a:rPr>
              <a:t>MANAGEMENT</a:t>
            </a:r>
            <a:endParaRPr lang="en-PK" b="1" dirty="0">
              <a:solidFill>
                <a:srgbClr val="7030A0"/>
              </a:solidFill>
            </a:endParaRPr>
          </a:p>
        </p:txBody>
      </p:sp>
      <p:sp>
        <p:nvSpPr>
          <p:cNvPr id="3" name="Content Placeholder 2">
            <a:extLst>
              <a:ext uri="{FF2B5EF4-FFF2-40B4-BE49-F238E27FC236}">
                <a16:creationId xmlns:a16="http://schemas.microsoft.com/office/drawing/2014/main" xmlns="" id="{2F9FA061-2E42-E238-FF26-81D587846601}"/>
              </a:ext>
            </a:extLst>
          </p:cNvPr>
          <p:cNvSpPr>
            <a:spLocks noGrp="1"/>
          </p:cNvSpPr>
          <p:nvPr>
            <p:ph idx="1"/>
          </p:nvPr>
        </p:nvSpPr>
        <p:spPr/>
        <p:txBody>
          <a:bodyPr>
            <a:normAutofit/>
          </a:bodyPr>
          <a:lstStyle/>
          <a:p>
            <a:r>
              <a:rPr lang="en-US" sz="2400" dirty="0"/>
              <a:t>Medications</a:t>
            </a:r>
          </a:p>
          <a:p>
            <a:pPr lvl="1"/>
            <a:r>
              <a:rPr lang="en-US" sz="2000" dirty="0"/>
              <a:t>Typical vs Atypical antipsychotics</a:t>
            </a:r>
          </a:p>
          <a:p>
            <a:pPr lvl="1"/>
            <a:endParaRPr lang="en-US" sz="2000" dirty="0"/>
          </a:p>
          <a:p>
            <a:r>
              <a:rPr lang="en-US" sz="2400" dirty="0"/>
              <a:t>Psychological interventions</a:t>
            </a:r>
          </a:p>
          <a:p>
            <a:pPr lvl="1"/>
            <a:r>
              <a:rPr lang="en-US" sz="2000" dirty="0"/>
              <a:t>Family education</a:t>
            </a:r>
          </a:p>
          <a:p>
            <a:endParaRPr lang="en-US" sz="2400" dirty="0"/>
          </a:p>
          <a:p>
            <a:r>
              <a:rPr lang="en-US" sz="2400" dirty="0"/>
              <a:t>Social interventions </a:t>
            </a:r>
          </a:p>
          <a:p>
            <a:pPr lvl="1"/>
            <a:r>
              <a:rPr lang="en-US" sz="2000" dirty="0"/>
              <a:t>Vocational training </a:t>
            </a:r>
          </a:p>
          <a:p>
            <a:pPr marL="457200" lvl="1" indent="0">
              <a:buNone/>
            </a:pPr>
            <a:endParaRPr lang="en-US" dirty="0"/>
          </a:p>
        </p:txBody>
      </p:sp>
      <p:sp>
        <p:nvSpPr>
          <p:cNvPr id="4" name="Rounded Rectangle 3">
            <a:extLst>
              <a:ext uri="{FF2B5EF4-FFF2-40B4-BE49-F238E27FC236}">
                <a16:creationId xmlns:a16="http://schemas.microsoft.com/office/drawing/2014/main" xmlns="" id="{B3636166-BE4E-29DA-46FB-BAAAF475D1E6}"/>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74069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BFF21-100A-5C55-E9C5-CC5321853479}"/>
              </a:ext>
            </a:extLst>
          </p:cNvPr>
          <p:cNvSpPr>
            <a:spLocks noGrp="1"/>
          </p:cNvSpPr>
          <p:nvPr>
            <p:ph type="title"/>
          </p:nvPr>
        </p:nvSpPr>
        <p:spPr/>
        <p:txBody>
          <a:bodyPr>
            <a:normAutofit/>
          </a:bodyPr>
          <a:lstStyle/>
          <a:p>
            <a:r>
              <a:rPr lang="en-US" sz="4000" b="1" dirty="0">
                <a:solidFill>
                  <a:srgbClr val="7030A0"/>
                </a:solidFill>
              </a:rPr>
              <a:t>PROGNOSTIC FACTORS</a:t>
            </a:r>
            <a:endParaRPr lang="en-PK" sz="4000" b="1" dirty="0">
              <a:solidFill>
                <a:srgbClr val="7030A0"/>
              </a:solidFill>
            </a:endParaRPr>
          </a:p>
        </p:txBody>
      </p:sp>
      <p:sp>
        <p:nvSpPr>
          <p:cNvPr id="3" name="Content Placeholder 2">
            <a:extLst>
              <a:ext uri="{FF2B5EF4-FFF2-40B4-BE49-F238E27FC236}">
                <a16:creationId xmlns:a16="http://schemas.microsoft.com/office/drawing/2014/main" xmlns="" id="{907CABBD-7065-5D15-57AF-D7CE7CAF8783}"/>
              </a:ext>
            </a:extLst>
          </p:cNvPr>
          <p:cNvSpPr>
            <a:spLocks noGrp="1"/>
          </p:cNvSpPr>
          <p:nvPr>
            <p:ph idx="1"/>
          </p:nvPr>
        </p:nvSpPr>
        <p:spPr/>
        <p:txBody>
          <a:bodyPr>
            <a:normAutofit lnSpcReduction="10000"/>
          </a:bodyPr>
          <a:lstStyle/>
          <a:p>
            <a:endParaRPr lang="en-US" dirty="0"/>
          </a:p>
          <a:p>
            <a:pPr>
              <a:lnSpc>
                <a:spcPct val="200000"/>
              </a:lnSpc>
            </a:pPr>
            <a:r>
              <a:rPr lang="en-US" sz="2400" dirty="0"/>
              <a:t>Age of onset</a:t>
            </a:r>
          </a:p>
          <a:p>
            <a:pPr>
              <a:lnSpc>
                <a:spcPct val="200000"/>
              </a:lnSpc>
            </a:pPr>
            <a:r>
              <a:rPr lang="en-US" sz="2400" dirty="0"/>
              <a:t>Previous functioning </a:t>
            </a:r>
          </a:p>
          <a:p>
            <a:pPr>
              <a:lnSpc>
                <a:spcPct val="200000"/>
              </a:lnSpc>
            </a:pPr>
            <a:r>
              <a:rPr lang="en-US" sz="2400" dirty="0"/>
              <a:t>Type of symptoms</a:t>
            </a:r>
          </a:p>
          <a:p>
            <a:pPr>
              <a:lnSpc>
                <a:spcPct val="200000"/>
              </a:lnSpc>
            </a:pPr>
            <a:r>
              <a:rPr lang="en-US" sz="2400" dirty="0"/>
              <a:t>Early access to psychiatric care</a:t>
            </a:r>
          </a:p>
          <a:p>
            <a:pPr>
              <a:lnSpc>
                <a:spcPct val="200000"/>
              </a:lnSpc>
            </a:pPr>
            <a:r>
              <a:rPr lang="en-US" sz="2400" dirty="0"/>
              <a:t>Social support </a:t>
            </a:r>
          </a:p>
        </p:txBody>
      </p:sp>
      <p:sp>
        <p:nvSpPr>
          <p:cNvPr id="5" name="Rounded Rectangle 4">
            <a:extLst>
              <a:ext uri="{FF2B5EF4-FFF2-40B4-BE49-F238E27FC236}">
                <a16:creationId xmlns:a16="http://schemas.microsoft.com/office/drawing/2014/main" xmlns="" id="{B3636166-BE4E-29DA-46FB-BAAAF475D1E6}"/>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94246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7CBED-B1FF-E44E-5460-AB45838E2AB9}"/>
              </a:ext>
            </a:extLst>
          </p:cNvPr>
          <p:cNvSpPr>
            <a:spLocks noGrp="1"/>
          </p:cNvSpPr>
          <p:nvPr>
            <p:ph type="title"/>
          </p:nvPr>
        </p:nvSpPr>
        <p:spPr/>
        <p:txBody>
          <a:bodyPr>
            <a:noAutofit/>
          </a:bodyPr>
          <a:lstStyle/>
          <a:p>
            <a:pPr algn="l"/>
            <a:r>
              <a:rPr lang="en-US" sz="2000" b="1" dirty="0">
                <a:solidFill>
                  <a:srgbClr val="7030A0"/>
                </a:solidFill>
              </a:rPr>
              <a:t>Alterations of the gut </a:t>
            </a:r>
            <a:r>
              <a:rPr lang="en-US" sz="2000" b="1" dirty="0" err="1">
                <a:solidFill>
                  <a:srgbClr val="7030A0"/>
                </a:solidFill>
              </a:rPr>
              <a:t>microbiota</a:t>
            </a:r>
            <a:r>
              <a:rPr lang="en-US" sz="2000" b="1" dirty="0">
                <a:solidFill>
                  <a:srgbClr val="7030A0"/>
                </a:solidFill>
              </a:rPr>
              <a:t> in patients with </a:t>
            </a:r>
            <a:r>
              <a:rPr lang="en-US" sz="2000" b="1" dirty="0" smtClean="0">
                <a:solidFill>
                  <a:srgbClr val="7030A0"/>
                </a:solidFill>
              </a:rPr>
              <a:t>schizophrenia</a:t>
            </a:r>
            <a:r>
              <a:rPr lang="en-US" sz="2000" b="1" dirty="0" smtClean="0"/>
              <a:t/>
            </a:r>
            <a:br>
              <a:rPr lang="en-US" sz="2000" b="1" dirty="0" smtClean="0"/>
            </a:br>
            <a:r>
              <a:rPr lang="en-US" sz="1600" dirty="0" err="1" smtClean="0"/>
              <a:t>Zhuocan</a:t>
            </a:r>
            <a:r>
              <a:rPr lang="en-US" sz="1600" dirty="0" smtClean="0"/>
              <a:t> Li et al.</a:t>
            </a:r>
            <a:endParaRPr lang="en-US" sz="1600" dirty="0"/>
          </a:p>
        </p:txBody>
      </p:sp>
      <p:sp>
        <p:nvSpPr>
          <p:cNvPr id="6" name="Rounded Rectangle 5">
            <a:extLst>
              <a:ext uri="{FF2B5EF4-FFF2-40B4-BE49-F238E27FC236}">
                <a16:creationId xmlns:a16="http://schemas.microsoft.com/office/drawing/2014/main" xmlns="" id="{29EBDD4A-02DF-F3E9-F688-38D0FDE7A96C}"/>
              </a:ext>
            </a:extLst>
          </p:cNvPr>
          <p:cNvSpPr/>
          <p:nvPr/>
        </p:nvSpPr>
        <p:spPr>
          <a:xfrm>
            <a:off x="6414052" y="6398696"/>
            <a:ext cx="2588240" cy="32275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
        <p:nvSpPr>
          <p:cNvPr id="7" name="Rectangle 3"/>
          <p:cNvSpPr>
            <a:spLocks noGrp="1" noChangeArrowheads="1"/>
          </p:cNvSpPr>
          <p:nvPr>
            <p:ph idx="1"/>
          </p:nvPr>
        </p:nvSpPr>
        <p:spPr bwMode="auto">
          <a:xfrm>
            <a:off x="304800" y="1477501"/>
            <a:ext cx="838200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Schizophrenia is a complex psychiatric disorder with largely unknown molecular pathogenesis.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Emerging evidence suggests the gut-brain axis may contribute to schizophrenia via gut </a:t>
            </a:r>
            <a:r>
              <a:rPr kumimoji="0" lang="en-US" sz="1600" i="0" u="none" strike="noStrike" cap="none" normalizeH="0" baseline="0" dirty="0" err="1" smtClean="0">
                <a:ln>
                  <a:noFill/>
                </a:ln>
                <a:solidFill>
                  <a:schemeClr val="tx1"/>
                </a:solidFill>
                <a:effectLst/>
              </a:rPr>
              <a:t>microbiota</a:t>
            </a:r>
            <a:r>
              <a:rPr kumimoji="0" lang="en-US" sz="160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However, studies on gut </a:t>
            </a:r>
            <a:r>
              <a:rPr kumimoji="0" lang="en-US" sz="1600" i="0" u="none" strike="noStrike" cap="none" normalizeH="0" baseline="0" dirty="0" err="1" smtClean="0">
                <a:ln>
                  <a:noFill/>
                </a:ln>
                <a:solidFill>
                  <a:schemeClr val="tx1"/>
                </a:solidFill>
                <a:effectLst/>
              </a:rPr>
              <a:t>microbiota</a:t>
            </a:r>
            <a:r>
              <a:rPr kumimoji="0" lang="en-US" sz="1600" i="0" u="none" strike="noStrike" cap="none" normalizeH="0" baseline="0" dirty="0" smtClean="0">
                <a:ln>
                  <a:noFill/>
                </a:ln>
                <a:solidFill>
                  <a:schemeClr val="tx1"/>
                </a:solidFill>
                <a:effectLst/>
              </a:rPr>
              <a:t> alterations in schizophrenia show high variability.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Objective: Identify consistently altered gut microbial taxa associated with schizophrenia.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30 clinical studies analyzed.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No strong evidence for significant differences in α-diversity and β-diversity between patients and healthy controls.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Consistently up-regulated gut microbial taxa in schizophrenia: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err="1" smtClean="0">
                <a:ln>
                  <a:noFill/>
                </a:ln>
                <a:solidFill>
                  <a:schemeClr val="tx1"/>
                </a:solidFill>
                <a:effectLst/>
              </a:rPr>
              <a:t>Proteobacteria</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Gammaproteobacteria</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Lactobacillaceae</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Enterobacteriaceae</a:t>
            </a:r>
            <a:r>
              <a:rPr kumimoji="0" lang="en-US" sz="1600" i="0" u="none" strike="noStrike" cap="none" normalizeH="0" baseline="0" dirty="0" smtClean="0">
                <a:ln>
                  <a:noFill/>
                </a:ln>
                <a:solidFill>
                  <a:schemeClr val="tx1"/>
                </a:solidFill>
                <a:effectLst/>
              </a:rPr>
              <a:t>, Lactobacillus, </a:t>
            </a:r>
            <a:r>
              <a:rPr kumimoji="0" lang="en-US" sz="1600" i="0" u="none" strike="noStrike" cap="none" normalizeH="0" baseline="0" dirty="0" err="1" smtClean="0">
                <a:ln>
                  <a:noFill/>
                </a:ln>
                <a:solidFill>
                  <a:schemeClr val="tx1"/>
                </a:solidFill>
                <a:effectLst/>
              </a:rPr>
              <a:t>Succinivibrio</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Prevotella</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Acidaminococcus</a:t>
            </a:r>
            <a:r>
              <a:rPr kumimoji="0" lang="en-US" sz="160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Consistently down-regulated gut microbial taxa in schizophrenia: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err="1" smtClean="0">
                <a:ln>
                  <a:noFill/>
                </a:ln>
                <a:solidFill>
                  <a:schemeClr val="tx1"/>
                </a:solidFill>
                <a:effectLst/>
              </a:rPr>
              <a:t>Fusicatenibacter</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Faecalibacterium</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Roseburia</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Coprococcus</a:t>
            </a:r>
            <a:r>
              <a:rPr kumimoji="0" lang="en-US" sz="1600" i="0" u="none" strike="noStrike" cap="none" normalizeH="0" baseline="0" dirty="0" smtClean="0">
                <a:ln>
                  <a:noFill/>
                </a:ln>
                <a:solidFill>
                  <a:schemeClr val="tx1"/>
                </a:solidFill>
                <a:effectLst/>
              </a:rPr>
              <a:t>, </a:t>
            </a:r>
            <a:r>
              <a:rPr kumimoji="0" lang="en-US" sz="1600" i="0" u="none" strike="noStrike" cap="none" normalizeH="0" baseline="0" dirty="0" err="1" smtClean="0">
                <a:ln>
                  <a:noFill/>
                </a:ln>
                <a:solidFill>
                  <a:schemeClr val="tx1"/>
                </a:solidFill>
                <a:effectLst/>
              </a:rPr>
              <a:t>Anaerostipes</a:t>
            </a:r>
            <a:r>
              <a:rPr kumimoji="0" lang="en-US" sz="160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Discussion: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Schizophrenia is associated with depletion of anti-inflammatory, butyrate-producing bacteria.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Enrichment of opportunistic bacteria and probiotics observed.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rPr>
              <a:t>Findings contribute to understanding the gut </a:t>
            </a:r>
            <a:r>
              <a:rPr kumimoji="0" lang="en-US" sz="1600" i="0" u="none" strike="noStrike" cap="none" normalizeH="0" baseline="0" dirty="0" err="1" smtClean="0">
                <a:ln>
                  <a:noFill/>
                </a:ln>
                <a:solidFill>
                  <a:schemeClr val="tx1"/>
                </a:solidFill>
                <a:effectLst/>
              </a:rPr>
              <a:t>microbiota's</a:t>
            </a:r>
            <a:r>
              <a:rPr kumimoji="0" lang="en-US" sz="1600" i="0" u="none" strike="noStrike" cap="none" normalizeH="0" baseline="0" dirty="0" smtClean="0">
                <a:ln>
                  <a:noFill/>
                </a:ln>
                <a:solidFill>
                  <a:schemeClr val="tx1"/>
                </a:solidFill>
                <a:effectLst/>
              </a:rPr>
              <a:t> role in schizophrenia and may aid in </a:t>
            </a:r>
            <a:r>
              <a:rPr kumimoji="0" lang="en-US" sz="1600" i="0" u="none" strike="noStrike" cap="none" normalizeH="0" baseline="0" dirty="0" err="1" smtClean="0">
                <a:ln>
                  <a:noFill/>
                </a:ln>
                <a:solidFill>
                  <a:schemeClr val="tx1"/>
                </a:solidFill>
                <a:effectLst/>
              </a:rPr>
              <a:t>microbiota</a:t>
            </a:r>
            <a:r>
              <a:rPr kumimoji="0" lang="en-US" sz="1600" i="0" u="none" strike="noStrike" cap="none" normalizeH="0" baseline="0" dirty="0" smtClean="0">
                <a:ln>
                  <a:noFill/>
                </a:ln>
                <a:solidFill>
                  <a:schemeClr val="tx1"/>
                </a:solidFill>
                <a:effectLst/>
              </a:rPr>
              <a:t>-based diagnosis and therapy.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endParaRPr>
          </a:p>
        </p:txBody>
      </p:sp>
      <p:sp>
        <p:nvSpPr>
          <p:cNvPr id="8" name="TextBox 7"/>
          <p:cNvSpPr txBox="1"/>
          <p:nvPr/>
        </p:nvSpPr>
        <p:spPr>
          <a:xfrm>
            <a:off x="76200" y="6324600"/>
            <a:ext cx="6172200" cy="461665"/>
          </a:xfrm>
          <a:prstGeom prst="rect">
            <a:avLst/>
          </a:prstGeom>
          <a:noFill/>
        </p:spPr>
        <p:txBody>
          <a:bodyPr wrap="square" rtlCol="0">
            <a:spAutoFit/>
          </a:bodyPr>
          <a:lstStyle/>
          <a:p>
            <a:r>
              <a:rPr lang="en-US" sz="800" b="1" dirty="0">
                <a:solidFill>
                  <a:schemeClr val="tx2">
                    <a:lumMod val="40000"/>
                    <a:lumOff val="60000"/>
                  </a:schemeClr>
                </a:solidFill>
              </a:rPr>
              <a:t>Li Z, Tao X, Wang D, </a:t>
            </a:r>
            <a:r>
              <a:rPr lang="en-US" sz="800" b="1" dirty="0" err="1">
                <a:solidFill>
                  <a:schemeClr val="tx2">
                    <a:lumMod val="40000"/>
                    <a:lumOff val="60000"/>
                  </a:schemeClr>
                </a:solidFill>
              </a:rPr>
              <a:t>Pu</a:t>
            </a:r>
            <a:r>
              <a:rPr lang="en-US" sz="800" b="1" dirty="0">
                <a:solidFill>
                  <a:schemeClr val="tx2">
                    <a:lumMod val="40000"/>
                    <a:lumOff val="60000"/>
                  </a:schemeClr>
                </a:solidFill>
              </a:rPr>
              <a:t> J, Liu Y, </a:t>
            </a:r>
            <a:r>
              <a:rPr lang="en-US" sz="800" b="1" dirty="0" err="1">
                <a:solidFill>
                  <a:schemeClr val="tx2">
                    <a:lumMod val="40000"/>
                    <a:lumOff val="60000"/>
                  </a:schemeClr>
                </a:solidFill>
              </a:rPr>
              <a:t>Gui</a:t>
            </a:r>
            <a:r>
              <a:rPr lang="en-US" sz="800" b="1" dirty="0">
                <a:solidFill>
                  <a:schemeClr val="tx2">
                    <a:lumMod val="40000"/>
                    <a:lumOff val="60000"/>
                  </a:schemeClr>
                </a:solidFill>
              </a:rPr>
              <a:t> S, </a:t>
            </a:r>
            <a:r>
              <a:rPr lang="en-US" sz="800" b="1" dirty="0" err="1">
                <a:solidFill>
                  <a:schemeClr val="tx2">
                    <a:lumMod val="40000"/>
                    <a:lumOff val="60000"/>
                  </a:schemeClr>
                </a:solidFill>
              </a:rPr>
              <a:t>Zhong</a:t>
            </a:r>
            <a:r>
              <a:rPr lang="en-US" sz="800" b="1" dirty="0">
                <a:solidFill>
                  <a:schemeClr val="tx2">
                    <a:lumMod val="40000"/>
                    <a:lumOff val="60000"/>
                  </a:schemeClr>
                </a:solidFill>
              </a:rPr>
              <a:t> X, Yang D, Zhou H, Tao W, Chen W, Chen X, Chen Y, Chen X, </a:t>
            </a:r>
            <a:r>
              <a:rPr lang="en-US" sz="800" b="1" dirty="0" err="1">
                <a:solidFill>
                  <a:schemeClr val="tx2">
                    <a:lumMod val="40000"/>
                    <a:lumOff val="60000"/>
                  </a:schemeClr>
                </a:solidFill>
              </a:rPr>
              <a:t>Xie</a:t>
            </a:r>
            <a:r>
              <a:rPr lang="en-US" sz="800" b="1" dirty="0">
                <a:solidFill>
                  <a:schemeClr val="tx2">
                    <a:lumMod val="40000"/>
                    <a:lumOff val="60000"/>
                  </a:schemeClr>
                </a:solidFill>
              </a:rPr>
              <a:t> P. Alterations of the gut </a:t>
            </a:r>
            <a:r>
              <a:rPr lang="en-US" sz="800" b="1" dirty="0" err="1">
                <a:solidFill>
                  <a:schemeClr val="tx2">
                    <a:lumMod val="40000"/>
                    <a:lumOff val="60000"/>
                  </a:schemeClr>
                </a:solidFill>
              </a:rPr>
              <a:t>microbiota</a:t>
            </a:r>
            <a:r>
              <a:rPr lang="en-US" sz="800" b="1" dirty="0">
                <a:solidFill>
                  <a:schemeClr val="tx2">
                    <a:lumMod val="40000"/>
                    <a:lumOff val="60000"/>
                  </a:schemeClr>
                </a:solidFill>
              </a:rPr>
              <a:t> in patients with schizophrenia. Front Psychiatry. 2024 Mar 26;15:1366311. </a:t>
            </a:r>
            <a:r>
              <a:rPr lang="en-US" sz="800" b="1" dirty="0" err="1">
                <a:solidFill>
                  <a:schemeClr val="tx2">
                    <a:lumMod val="40000"/>
                    <a:lumOff val="60000"/>
                  </a:schemeClr>
                </a:solidFill>
              </a:rPr>
              <a:t>doi</a:t>
            </a:r>
            <a:r>
              <a:rPr lang="en-US" sz="800" b="1" dirty="0">
                <a:solidFill>
                  <a:schemeClr val="tx2">
                    <a:lumMod val="40000"/>
                    <a:lumOff val="60000"/>
                  </a:schemeClr>
                </a:solidFill>
              </a:rPr>
              <a:t>: 10.3389/fpsyt.2024.1366311. PMID: 38596637; PMCID: PMC11002218.</a:t>
            </a:r>
          </a:p>
        </p:txBody>
      </p:sp>
    </p:spTree>
    <p:extLst>
      <p:ext uri="{BB962C8B-B14F-4D97-AF65-F5344CB8AC3E}">
        <p14:creationId xmlns:p14="http://schemas.microsoft.com/office/powerpoint/2010/main" val="234978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828800"/>
            <a:ext cx="8229600" cy="4525963"/>
          </a:xfrm>
        </p:spPr>
        <p:txBody>
          <a:bodyPr>
            <a:normAutofit/>
          </a:bodyPr>
          <a:lstStyle/>
          <a:p>
            <a:pPr algn="justLow">
              <a:lnSpc>
                <a:spcPct val="150000"/>
              </a:lnSpc>
            </a:pPr>
            <a:r>
              <a:rPr lang="en-US" sz="2000" dirty="0"/>
              <a:t>Justice, as an ethical pillar, refers to fairness, equity, and impartiality in the distribution of resources, rights, and responsibilities. It ensures that individuals receive what they are due, based on moral, legal, and ethical principles. In </a:t>
            </a:r>
            <a:r>
              <a:rPr lang="en-US" sz="2000" b="1" dirty="0"/>
              <a:t>medical ethics</a:t>
            </a:r>
            <a:r>
              <a:rPr lang="en-US" sz="2000" dirty="0"/>
              <a:t>, justice emphasizes equal access to healthcare, unbiased treatment, and the ethical distribution of medical resources, particularly in resource-limited settings. It aligns with principles like autonomy, beneficence, and non-maleficence to ensure ethical practice.</a:t>
            </a:r>
          </a:p>
        </p:txBody>
      </p:sp>
      <p:sp>
        <p:nvSpPr>
          <p:cNvPr id="4" name="Title 3">
            <a:extLst>
              <a:ext uri="{FF2B5EF4-FFF2-40B4-BE49-F238E27FC236}">
                <a16:creationId xmlns:a16="http://schemas.microsoft.com/office/drawing/2014/main" xmlns="" id="{A2DB2352-AAE6-13D2-0449-6DC369133322}"/>
              </a:ext>
            </a:extLst>
          </p:cNvPr>
          <p:cNvSpPr>
            <a:spLocks noGrp="1"/>
          </p:cNvSpPr>
          <p:nvPr>
            <p:ph type="title"/>
          </p:nvPr>
        </p:nvSpPr>
        <p:spPr>
          <a:xfrm>
            <a:off x="2979144" y="457200"/>
            <a:ext cx="3185711" cy="1143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t>Justice</a:t>
            </a:r>
            <a:endParaRPr lang="en-US" sz="2400" b="1" dirty="0"/>
          </a:p>
        </p:txBody>
      </p:sp>
      <p:sp>
        <p:nvSpPr>
          <p:cNvPr id="6" name="Rounded Rectangle 5">
            <a:extLst>
              <a:ext uri="{FF2B5EF4-FFF2-40B4-BE49-F238E27FC236}">
                <a16:creationId xmlns:a16="http://schemas.microsoft.com/office/drawing/2014/main" xmlns=""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30928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16A50-3D76-431C-9FC3-497A6550AB1C}"/>
              </a:ext>
            </a:extLst>
          </p:cNvPr>
          <p:cNvSpPr>
            <a:spLocks noGrp="1"/>
          </p:cNvSpPr>
          <p:nvPr>
            <p:ph type="title"/>
          </p:nvPr>
        </p:nvSpPr>
        <p:spPr>
          <a:xfrm>
            <a:off x="228600" y="274638"/>
            <a:ext cx="8686800" cy="4144962"/>
          </a:xfrm>
        </p:spPr>
        <p:txBody>
          <a:bodyPr>
            <a:noAutofit/>
          </a:bodyPr>
          <a:lstStyle/>
          <a:p>
            <a:r>
              <a:rPr lang="en-US" sz="1800" dirty="0"/>
              <a:t>A 26-year-old woman presents to the emergency room accompanied by her fiancée. He notes that she has been acting increasingly strangely over the past 5 weeks. She states that the TV is beaming messages directly into her brain, and that she can’t understand why he can’t hear the messages too. Her hygiene has also gotten poorer, and she has not taken a shower in the past week because the water might “turn into acid.” </a:t>
            </a:r>
            <a:endParaRPr lang="en-PK" sz="1800" dirty="0"/>
          </a:p>
        </p:txBody>
      </p:sp>
      <p:sp>
        <p:nvSpPr>
          <p:cNvPr id="3" name="Content Placeholder 2">
            <a:extLst>
              <a:ext uri="{FF2B5EF4-FFF2-40B4-BE49-F238E27FC236}">
                <a16:creationId xmlns:a16="http://schemas.microsoft.com/office/drawing/2014/main" xmlns="" id="{1DEC4321-0D49-4BC5-AFAF-0FED164B4D2F}"/>
              </a:ext>
            </a:extLst>
          </p:cNvPr>
          <p:cNvSpPr>
            <a:spLocks noGrp="1"/>
          </p:cNvSpPr>
          <p:nvPr>
            <p:ph idx="1"/>
          </p:nvPr>
        </p:nvSpPr>
        <p:spPr>
          <a:xfrm>
            <a:off x="457200" y="3463047"/>
            <a:ext cx="7924800" cy="2819400"/>
          </a:xfrm>
        </p:spPr>
        <p:txBody>
          <a:bodyPr>
            <a:normAutofit/>
          </a:bodyPr>
          <a:lstStyle/>
          <a:p>
            <a:r>
              <a:rPr lang="en-US" sz="1800" dirty="0"/>
              <a:t>A. Brief Psychiatric Disorder</a:t>
            </a:r>
          </a:p>
          <a:p>
            <a:r>
              <a:rPr lang="en-US" sz="1800" dirty="0"/>
              <a:t>B. Delusional Disorder</a:t>
            </a:r>
          </a:p>
          <a:p>
            <a:r>
              <a:rPr lang="en-US" sz="1800" dirty="0"/>
              <a:t>C. Schizophreniform disorder</a:t>
            </a:r>
          </a:p>
          <a:p>
            <a:r>
              <a:rPr lang="en-US" sz="1800" dirty="0"/>
              <a:t>D. Schizotypal Personality Disorder</a:t>
            </a:r>
          </a:p>
          <a:p>
            <a:r>
              <a:rPr lang="en-US" sz="1800" dirty="0"/>
              <a:t>E. Schizophrenia </a:t>
            </a:r>
          </a:p>
          <a:p>
            <a:r>
              <a:rPr lang="en-US" sz="1800" dirty="0"/>
              <a:t>Answer: C</a:t>
            </a:r>
            <a:endParaRPr lang="en-PK" sz="1800" dirty="0"/>
          </a:p>
        </p:txBody>
      </p:sp>
    </p:spTree>
    <p:extLst>
      <p:ext uri="{BB962C8B-B14F-4D97-AF65-F5344CB8AC3E}">
        <p14:creationId xmlns:p14="http://schemas.microsoft.com/office/powerpoint/2010/main" val="407764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endParaRPr lang="en-US" dirty="0"/>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69DFB-C82B-4A49-9BF6-C5964B7A86DE}"/>
              </a:ext>
            </a:extLst>
          </p:cNvPr>
          <p:cNvSpPr>
            <a:spLocks noGrp="1"/>
          </p:cNvSpPr>
          <p:nvPr>
            <p:ph type="title"/>
          </p:nvPr>
        </p:nvSpPr>
        <p:spPr>
          <a:xfrm>
            <a:off x="304800" y="274638"/>
            <a:ext cx="8382000" cy="3154362"/>
          </a:xfrm>
        </p:spPr>
        <p:txBody>
          <a:bodyPr>
            <a:normAutofit/>
          </a:bodyPr>
          <a:lstStyle/>
          <a:p>
            <a:r>
              <a:rPr lang="en-US" sz="2000" dirty="0"/>
              <a:t>A 32-year-old man presents to the emergency room complaining of depressed mood and “odd” thinking. He notes that people from the CIA are watching his apartment and this is very depressing to him. This is the third episode of this kind of behavior in this man’s history. Four weeks later, he has a return visit to the emergency room complaining of the Central Intelligence Agency (CIA), but his mood symptoms have resolved.</a:t>
            </a:r>
            <a:endParaRPr lang="en-PK" sz="2000" dirty="0"/>
          </a:p>
        </p:txBody>
      </p:sp>
      <p:sp>
        <p:nvSpPr>
          <p:cNvPr id="3" name="Content Placeholder 2">
            <a:extLst>
              <a:ext uri="{FF2B5EF4-FFF2-40B4-BE49-F238E27FC236}">
                <a16:creationId xmlns:a16="http://schemas.microsoft.com/office/drawing/2014/main" xmlns="" id="{53D220EF-0A5A-41BB-BD56-2B0BB84FE38C}"/>
              </a:ext>
            </a:extLst>
          </p:cNvPr>
          <p:cNvSpPr>
            <a:spLocks noGrp="1"/>
          </p:cNvSpPr>
          <p:nvPr>
            <p:ph idx="1"/>
          </p:nvPr>
        </p:nvSpPr>
        <p:spPr>
          <a:xfrm>
            <a:off x="838200" y="3200400"/>
            <a:ext cx="7315200" cy="2286000"/>
          </a:xfrm>
        </p:spPr>
        <p:txBody>
          <a:bodyPr>
            <a:normAutofit fontScale="70000" lnSpcReduction="20000"/>
          </a:bodyPr>
          <a:lstStyle/>
          <a:p>
            <a:r>
              <a:rPr lang="en-US" dirty="0"/>
              <a:t>A. Brief Psychiatric Disorder</a:t>
            </a:r>
          </a:p>
          <a:p>
            <a:r>
              <a:rPr lang="en-US" dirty="0"/>
              <a:t>B. Delusional Disorder</a:t>
            </a:r>
          </a:p>
          <a:p>
            <a:r>
              <a:rPr lang="en-US" dirty="0"/>
              <a:t>C. Schizoid Personality Disorder</a:t>
            </a:r>
          </a:p>
          <a:p>
            <a:r>
              <a:rPr lang="en-US" dirty="0"/>
              <a:t>D. Schizoaffective Disorder</a:t>
            </a:r>
          </a:p>
          <a:p>
            <a:r>
              <a:rPr lang="en-US" dirty="0"/>
              <a:t>E. Schizophrenia</a:t>
            </a:r>
          </a:p>
          <a:p>
            <a:r>
              <a:rPr lang="en-US" dirty="0"/>
              <a:t>Answer: D</a:t>
            </a:r>
            <a:endParaRPr lang="en-PK" dirty="0"/>
          </a:p>
        </p:txBody>
      </p:sp>
    </p:spTree>
    <p:extLst>
      <p:ext uri="{BB962C8B-B14F-4D97-AF65-F5344CB8AC3E}">
        <p14:creationId xmlns:p14="http://schemas.microsoft.com/office/powerpoint/2010/main" val="71751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3CF7D5-D4B9-47AC-9C0D-8BD08BC5D831}"/>
              </a:ext>
            </a:extLst>
          </p:cNvPr>
          <p:cNvSpPr>
            <a:spLocks noGrp="1"/>
          </p:cNvSpPr>
          <p:nvPr>
            <p:ph type="title"/>
          </p:nvPr>
        </p:nvSpPr>
        <p:spPr>
          <a:xfrm>
            <a:off x="342900" y="609600"/>
            <a:ext cx="8229600" cy="1858962"/>
          </a:xfrm>
        </p:spPr>
        <p:txBody>
          <a:bodyPr>
            <a:normAutofit/>
          </a:bodyPr>
          <a:lstStyle/>
          <a:p>
            <a:r>
              <a:rPr lang="en-US" sz="1800" dirty="0"/>
              <a:t>A 48-year-old woman comes to the psychiatrist because she “must be the worst person in the world.” She gives a 2-month history of becoming increasingly sad. She is having trouble sleeping and has lost 10 </a:t>
            </a:r>
            <a:r>
              <a:rPr lang="en-US" sz="1800" dirty="0" err="1"/>
              <a:t>lb</a:t>
            </a:r>
            <a:r>
              <a:rPr lang="en-US" sz="1800" dirty="0"/>
              <a:t> without trying. Two weeks prior to the visit, she started to become obsessed with the notion that she is a bad person and that she must have cancer because she is going to be punished by God.</a:t>
            </a:r>
            <a:endParaRPr lang="en-PK" sz="1800" dirty="0"/>
          </a:p>
        </p:txBody>
      </p:sp>
      <p:sp>
        <p:nvSpPr>
          <p:cNvPr id="3" name="Content Placeholder 2">
            <a:extLst>
              <a:ext uri="{FF2B5EF4-FFF2-40B4-BE49-F238E27FC236}">
                <a16:creationId xmlns:a16="http://schemas.microsoft.com/office/drawing/2014/main" xmlns="" id="{CD7BDD43-7B39-4348-98B6-D248B0FAF74B}"/>
              </a:ext>
            </a:extLst>
          </p:cNvPr>
          <p:cNvSpPr>
            <a:spLocks noGrp="1"/>
          </p:cNvSpPr>
          <p:nvPr>
            <p:ph idx="1"/>
          </p:nvPr>
        </p:nvSpPr>
        <p:spPr>
          <a:xfrm>
            <a:off x="609600" y="2743200"/>
            <a:ext cx="7696200" cy="3276600"/>
          </a:xfrm>
        </p:spPr>
        <p:txBody>
          <a:bodyPr>
            <a:normAutofit/>
          </a:bodyPr>
          <a:lstStyle/>
          <a:p>
            <a:r>
              <a:rPr lang="en-US" sz="2000" dirty="0"/>
              <a:t>A. Brief Psychiatric Disorder</a:t>
            </a:r>
          </a:p>
          <a:p>
            <a:r>
              <a:rPr lang="en-US" sz="2000" dirty="0"/>
              <a:t>B. Major depressive disorder with psychotic features</a:t>
            </a:r>
          </a:p>
          <a:p>
            <a:r>
              <a:rPr lang="en-US" sz="2000" dirty="0"/>
              <a:t>C. Schizoid Personality Disorder</a:t>
            </a:r>
          </a:p>
          <a:p>
            <a:r>
              <a:rPr lang="en-US" sz="2000" dirty="0"/>
              <a:t>D. Schizoaffective Disorder</a:t>
            </a:r>
          </a:p>
          <a:p>
            <a:r>
              <a:rPr lang="en-US" sz="2000" dirty="0"/>
              <a:t>E. Schizophrenia</a:t>
            </a:r>
          </a:p>
          <a:p>
            <a:r>
              <a:rPr lang="en-US" sz="2000" dirty="0"/>
              <a:t>Answer: B</a:t>
            </a:r>
            <a:endParaRPr lang="en-PK" sz="2000" dirty="0"/>
          </a:p>
          <a:p>
            <a:endParaRPr lang="en-PK" sz="2000" dirty="0"/>
          </a:p>
        </p:txBody>
      </p:sp>
    </p:spTree>
    <p:extLst>
      <p:ext uri="{BB962C8B-B14F-4D97-AF65-F5344CB8AC3E}">
        <p14:creationId xmlns:p14="http://schemas.microsoft.com/office/powerpoint/2010/main" val="68490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69A9C-6BE8-497D-9789-7CBB7E8BCE54}"/>
              </a:ext>
            </a:extLst>
          </p:cNvPr>
          <p:cNvSpPr>
            <a:spLocks noGrp="1"/>
          </p:cNvSpPr>
          <p:nvPr>
            <p:ph type="title"/>
          </p:nvPr>
        </p:nvSpPr>
        <p:spPr>
          <a:xfrm>
            <a:off x="228600" y="990600"/>
            <a:ext cx="8229600" cy="1143000"/>
          </a:xfrm>
        </p:spPr>
        <p:txBody>
          <a:bodyPr>
            <a:normAutofit/>
          </a:bodyPr>
          <a:lstStyle/>
          <a:p>
            <a:r>
              <a:rPr lang="en-US" sz="2000" dirty="0"/>
              <a:t>A 30 years old patient believes that her husband is replaced by an impostor who is plotting to kill her and take over her property. What is this phenomenon called? </a:t>
            </a:r>
            <a:endParaRPr lang="en-PK" sz="2000" dirty="0"/>
          </a:p>
        </p:txBody>
      </p:sp>
      <p:sp>
        <p:nvSpPr>
          <p:cNvPr id="3" name="Content Placeholder 2">
            <a:extLst>
              <a:ext uri="{FF2B5EF4-FFF2-40B4-BE49-F238E27FC236}">
                <a16:creationId xmlns:a16="http://schemas.microsoft.com/office/drawing/2014/main" xmlns="" id="{AAB12A8C-CF48-48E7-AE0D-15B7948ED8FC}"/>
              </a:ext>
            </a:extLst>
          </p:cNvPr>
          <p:cNvSpPr>
            <a:spLocks noGrp="1"/>
          </p:cNvSpPr>
          <p:nvPr>
            <p:ph idx="1"/>
          </p:nvPr>
        </p:nvSpPr>
        <p:spPr>
          <a:xfrm>
            <a:off x="381000" y="2590800"/>
            <a:ext cx="8382000" cy="3459163"/>
          </a:xfrm>
        </p:spPr>
        <p:txBody>
          <a:bodyPr>
            <a:normAutofit/>
          </a:bodyPr>
          <a:lstStyle/>
          <a:p>
            <a:pPr marL="0" indent="0">
              <a:buNone/>
            </a:pPr>
            <a:r>
              <a:rPr lang="en-US" sz="2000" dirty="0"/>
              <a:t>A. Capgras syndrome</a:t>
            </a:r>
          </a:p>
          <a:p>
            <a:pPr marL="0" indent="0">
              <a:buNone/>
            </a:pPr>
            <a:r>
              <a:rPr lang="en-US" sz="2000" dirty="0"/>
              <a:t>B. Delusion of </a:t>
            </a:r>
            <a:r>
              <a:rPr lang="en-US" sz="2000" dirty="0" err="1"/>
              <a:t>intermetamorphosis</a:t>
            </a:r>
            <a:endParaRPr lang="en-US" sz="2000" dirty="0"/>
          </a:p>
          <a:p>
            <a:pPr marL="0" indent="0">
              <a:buNone/>
            </a:pPr>
            <a:r>
              <a:rPr lang="en-US" sz="2000" dirty="0"/>
              <a:t>C. Delusion of subjective double</a:t>
            </a:r>
          </a:p>
          <a:p>
            <a:pPr marL="0" indent="0">
              <a:buNone/>
            </a:pPr>
            <a:r>
              <a:rPr lang="en-US" sz="2000" dirty="0"/>
              <a:t>D. </a:t>
            </a:r>
            <a:r>
              <a:rPr lang="en-US" sz="2000" dirty="0" err="1"/>
              <a:t>Fregoli</a:t>
            </a:r>
            <a:r>
              <a:rPr lang="en-US" sz="2000" dirty="0"/>
              <a:t> Syndrome</a:t>
            </a:r>
          </a:p>
          <a:p>
            <a:pPr marL="0" indent="0">
              <a:buNone/>
            </a:pPr>
            <a:r>
              <a:rPr lang="en-US" sz="2000" dirty="0"/>
              <a:t>E. Déjà vu</a:t>
            </a:r>
          </a:p>
          <a:p>
            <a:pPr marL="0" indent="0">
              <a:buNone/>
            </a:pPr>
            <a:r>
              <a:rPr lang="en-US" sz="2000" dirty="0"/>
              <a:t>Answer: A</a:t>
            </a:r>
          </a:p>
          <a:p>
            <a:pPr marL="0" indent="0">
              <a:buNone/>
            </a:pPr>
            <a:endParaRPr lang="en-PK" sz="2000" dirty="0"/>
          </a:p>
        </p:txBody>
      </p:sp>
    </p:spTree>
    <p:extLst>
      <p:ext uri="{BB962C8B-B14F-4D97-AF65-F5344CB8AC3E}">
        <p14:creationId xmlns:p14="http://schemas.microsoft.com/office/powerpoint/2010/main" val="158863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D071E-6883-4F31-8EAB-84CA66B7AB0F}"/>
              </a:ext>
            </a:extLst>
          </p:cNvPr>
          <p:cNvSpPr>
            <a:spLocks noGrp="1"/>
          </p:cNvSpPr>
          <p:nvPr>
            <p:ph type="title"/>
          </p:nvPr>
        </p:nvSpPr>
        <p:spPr>
          <a:xfrm>
            <a:off x="457200" y="274638"/>
            <a:ext cx="8229600" cy="2468562"/>
          </a:xfrm>
        </p:spPr>
        <p:txBody>
          <a:bodyPr>
            <a:noAutofit/>
          </a:bodyPr>
          <a:lstStyle/>
          <a:p>
            <a:r>
              <a:rPr lang="en-US" sz="1800" dirty="0"/>
              <a:t>A 62-year-old man is arrested for disturbing people on their way to work by insisting they take his prepared reading materials with them. The topic of the materials was the man’s special communications with God and his instructions for following him on a special path to heaven. What kind of Delusions are they?</a:t>
            </a:r>
            <a:endParaRPr lang="en-PK" sz="1800" dirty="0"/>
          </a:p>
        </p:txBody>
      </p:sp>
      <p:sp>
        <p:nvSpPr>
          <p:cNvPr id="3" name="Content Placeholder 2">
            <a:extLst>
              <a:ext uri="{FF2B5EF4-FFF2-40B4-BE49-F238E27FC236}">
                <a16:creationId xmlns:a16="http://schemas.microsoft.com/office/drawing/2014/main" xmlns="" id="{8CCB997B-36DC-466D-9347-B6CB1EDC5A39}"/>
              </a:ext>
            </a:extLst>
          </p:cNvPr>
          <p:cNvSpPr>
            <a:spLocks noGrp="1"/>
          </p:cNvSpPr>
          <p:nvPr>
            <p:ph idx="1"/>
          </p:nvPr>
        </p:nvSpPr>
        <p:spPr>
          <a:xfrm>
            <a:off x="685800" y="2386520"/>
            <a:ext cx="7772400" cy="3456562"/>
          </a:xfrm>
        </p:spPr>
        <p:txBody>
          <a:bodyPr>
            <a:normAutofit/>
          </a:bodyPr>
          <a:lstStyle/>
          <a:p>
            <a:pPr marL="0" indent="0">
              <a:buNone/>
            </a:pPr>
            <a:r>
              <a:rPr lang="en-US" sz="2000" dirty="0"/>
              <a:t>A. Delusions of jealousy</a:t>
            </a:r>
            <a:br>
              <a:rPr lang="en-US" sz="2000" dirty="0"/>
            </a:br>
            <a:r>
              <a:rPr lang="en-US" sz="2000" dirty="0"/>
              <a:t>B. </a:t>
            </a:r>
            <a:r>
              <a:rPr lang="en-US" sz="2000" dirty="0" err="1"/>
              <a:t>Erotomanic</a:t>
            </a:r>
            <a:r>
              <a:rPr lang="en-US" sz="2000" dirty="0"/>
              <a:t> Delusions</a:t>
            </a:r>
            <a:br>
              <a:rPr lang="en-US" sz="2000" dirty="0"/>
            </a:br>
            <a:r>
              <a:rPr lang="en-US" sz="2000" dirty="0"/>
              <a:t>C. Grandiose Delusions</a:t>
            </a:r>
            <a:br>
              <a:rPr lang="en-US" sz="2000" dirty="0"/>
            </a:br>
            <a:r>
              <a:rPr lang="en-US" sz="2000" dirty="0"/>
              <a:t>D. Nihilistic Delusions</a:t>
            </a:r>
            <a:br>
              <a:rPr lang="en-US" sz="2000" dirty="0"/>
            </a:br>
            <a:r>
              <a:rPr lang="en-US" sz="2000" dirty="0"/>
              <a:t>E. Persecutory Delusions</a:t>
            </a:r>
            <a:br>
              <a:rPr lang="en-US" sz="2000" dirty="0"/>
            </a:br>
            <a:r>
              <a:rPr lang="en-US" sz="2000" dirty="0"/>
              <a:t>Answer: B</a:t>
            </a:r>
            <a:endParaRPr lang="en-PK" sz="2000" dirty="0"/>
          </a:p>
        </p:txBody>
      </p:sp>
    </p:spTree>
    <p:extLst>
      <p:ext uri="{BB962C8B-B14F-4D97-AF65-F5344CB8AC3E}">
        <p14:creationId xmlns:p14="http://schemas.microsoft.com/office/powerpoint/2010/main" val="344507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 y="2805112"/>
            <a:ext cx="9144000" cy="167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a:solidFill>
                <a:prstClr val="white"/>
              </a:solidFill>
            </a:endParaRPr>
          </a:p>
        </p:txBody>
      </p:sp>
      <p:sp>
        <p:nvSpPr>
          <p:cNvPr id="15363" name="Title 1"/>
          <p:cNvSpPr>
            <a:spLocks noGrp="1"/>
          </p:cNvSpPr>
          <p:nvPr>
            <p:ph type="ctrTitle"/>
          </p:nvPr>
        </p:nvSpPr>
        <p:spPr>
          <a:xfrm>
            <a:off x="0" y="2638424"/>
            <a:ext cx="9144000" cy="2009776"/>
          </a:xfrm>
        </p:spPr>
        <p:txBody>
          <a:bodyPr rtlCol="0">
            <a:noAutofit/>
          </a:bodyPr>
          <a:lstStyle/>
          <a:p>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SCHIZOPHRENIA AND OTHER PSYCHOTIC DISORDERS</a:t>
            </a: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endParaRPr lang="en-US" sz="3200" dirty="0">
              <a:solidFill>
                <a:schemeClr val="accent4">
                  <a:lumMod val="75000"/>
                </a:schemeClr>
              </a:solidFill>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657600" y="457200"/>
            <a:ext cx="1711325" cy="1724025"/>
          </a:xfrm>
          <a:prstGeom prst="rect">
            <a:avLst/>
          </a:prstGeom>
          <a:noFill/>
          <a:ln w="9525">
            <a:noFill/>
            <a:miter lim="800000"/>
            <a:headEnd/>
            <a:tailEnd/>
          </a:ln>
        </p:spPr>
      </p:pic>
      <p:sp>
        <p:nvSpPr>
          <p:cNvPr id="7" name="Rectangle 6"/>
          <p:cNvSpPr/>
          <p:nvPr/>
        </p:nvSpPr>
        <p:spPr>
          <a:xfrm>
            <a:off x="6400800" y="6019800"/>
            <a:ext cx="2286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ffectLst>
                <a:outerShdw blurRad="38100" dist="38100" dir="2700000" algn="tl">
                  <a:srgbClr val="000000">
                    <a:alpha val="43137"/>
                  </a:srgbClr>
                </a:outerShdw>
              </a:effectLst>
            </a:endParaRPr>
          </a:p>
        </p:txBody>
      </p:sp>
      <p:pic>
        <p:nvPicPr>
          <p:cNvPr id="8" name="Content Placeholder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040646" y="4648200"/>
            <a:ext cx="3646154" cy="2005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B9FBFB-5C33-DE8B-7761-657B2C9271E3}"/>
              </a:ext>
            </a:extLst>
          </p:cNvPr>
          <p:cNvSpPr>
            <a:spLocks noGrp="1"/>
          </p:cNvSpPr>
          <p:nvPr>
            <p:ph type="title"/>
          </p:nvPr>
        </p:nvSpPr>
        <p:spPr>
          <a:xfrm>
            <a:off x="457200" y="715616"/>
            <a:ext cx="8229600" cy="702021"/>
          </a:xfrm>
        </p:spPr>
        <p:txBody>
          <a:bodyPr>
            <a:normAutofit fontScale="90000"/>
          </a:bodyPr>
          <a:lstStyle/>
          <a:p>
            <a:r>
              <a:rPr lang="en-US" b="1" dirty="0">
                <a:solidFill>
                  <a:srgbClr val="7030A0"/>
                </a:solidFill>
              </a:rPr>
              <a:t>Sequence of Presentation</a:t>
            </a:r>
          </a:p>
        </p:txBody>
      </p:sp>
      <p:graphicFrame>
        <p:nvGraphicFramePr>
          <p:cNvPr id="4" name="Content Placeholder 3">
            <a:extLst>
              <a:ext uri="{FF2B5EF4-FFF2-40B4-BE49-F238E27FC236}">
                <a16:creationId xmlns="" xmlns:a16="http://schemas.microsoft.com/office/drawing/2014/main" id="{7964E8AF-36F5-5609-E45E-75591B0B9CAC}"/>
              </a:ext>
            </a:extLst>
          </p:cNvPr>
          <p:cNvGraphicFramePr>
            <a:graphicFrameLocks noGrp="1"/>
          </p:cNvGraphicFramePr>
          <p:nvPr>
            <p:ph idx="1"/>
          </p:nvPr>
        </p:nvGraphicFramePr>
        <p:xfrm>
          <a:off x="457200" y="2004394"/>
          <a:ext cx="8328992" cy="4137990"/>
        </p:xfrm>
        <a:graphic>
          <a:graphicData uri="http://schemas.openxmlformats.org/drawingml/2006/table">
            <a:tbl>
              <a:tblPr firstRow="1" bandRow="1">
                <a:tableStyleId>{00A15C55-8517-42AA-B614-E9B94910E393}</a:tableStyleId>
              </a:tblPr>
              <a:tblGrid>
                <a:gridCol w="5519131">
                  <a:extLst>
                    <a:ext uri="{9D8B030D-6E8A-4147-A177-3AD203B41FA5}">
                      <a16:colId xmlns="" xmlns:a16="http://schemas.microsoft.com/office/drawing/2014/main" val="2543802028"/>
                    </a:ext>
                  </a:extLst>
                </a:gridCol>
                <a:gridCol w="2809861">
                  <a:extLst>
                    <a:ext uri="{9D8B030D-6E8A-4147-A177-3AD203B41FA5}">
                      <a16:colId xmlns="" xmlns:a16="http://schemas.microsoft.com/office/drawing/2014/main" val="1725639532"/>
                    </a:ext>
                  </a:extLst>
                </a:gridCol>
              </a:tblGrid>
              <a:tr h="689665">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985465380"/>
                  </a:ext>
                </a:extLst>
              </a:tr>
              <a:tr h="689665">
                <a:tc>
                  <a:txBody>
                    <a:bodyPr/>
                    <a:lstStyle/>
                    <a:p>
                      <a:r>
                        <a:rPr lang="en-US" sz="2200" b="1" dirty="0"/>
                        <a:t>Learning Objectives </a:t>
                      </a:r>
                    </a:p>
                  </a:txBody>
                  <a:tcPr/>
                </a:tc>
                <a:tc>
                  <a:txBody>
                    <a:bodyPr/>
                    <a:lstStyle/>
                    <a:p>
                      <a:endParaRPr lang="en-US" dirty="0"/>
                    </a:p>
                  </a:txBody>
                  <a:tcPr/>
                </a:tc>
                <a:extLst>
                  <a:ext uri="{0D108BD9-81ED-4DB2-BD59-A6C34878D82A}">
                    <a16:rowId xmlns="" xmlns:a16="http://schemas.microsoft.com/office/drawing/2014/main" val="2286932799"/>
                  </a:ext>
                </a:extLst>
              </a:tr>
              <a:tr h="689665">
                <a:tc>
                  <a:txBody>
                    <a:bodyPr/>
                    <a:lstStyle/>
                    <a:p>
                      <a:r>
                        <a:rPr lang="en-US" sz="2200" b="1" dirty="0"/>
                        <a:t>Core concept</a:t>
                      </a:r>
                    </a:p>
                  </a:txBody>
                  <a:tcPr/>
                </a:tc>
                <a:tc>
                  <a:txBody>
                    <a:bodyPr/>
                    <a:lstStyle/>
                    <a:p>
                      <a:endParaRPr lang="en-US" dirty="0"/>
                    </a:p>
                  </a:txBody>
                  <a:tcPr/>
                </a:tc>
                <a:extLst>
                  <a:ext uri="{0D108BD9-81ED-4DB2-BD59-A6C34878D82A}">
                    <a16:rowId xmlns="" xmlns:a16="http://schemas.microsoft.com/office/drawing/2014/main" val="4026083958"/>
                  </a:ext>
                </a:extLst>
              </a:tr>
              <a:tr h="689665">
                <a:tc>
                  <a:txBody>
                    <a:bodyPr/>
                    <a:lstStyle/>
                    <a:p>
                      <a:r>
                        <a:rPr lang="en-US" sz="2200" b="1" dirty="0"/>
                        <a:t>Horizontal Integration</a:t>
                      </a:r>
                    </a:p>
                  </a:txBody>
                  <a:tcPr/>
                </a:tc>
                <a:tc>
                  <a:txBody>
                    <a:bodyPr/>
                    <a:lstStyle/>
                    <a:p>
                      <a:endParaRPr lang="en-US" dirty="0"/>
                    </a:p>
                  </a:txBody>
                  <a:tcPr/>
                </a:tc>
                <a:extLst>
                  <a:ext uri="{0D108BD9-81ED-4DB2-BD59-A6C34878D82A}">
                    <a16:rowId xmlns="" xmlns:a16="http://schemas.microsoft.com/office/drawing/2014/main" val="438394234"/>
                  </a:ext>
                </a:extLst>
              </a:tr>
              <a:tr h="689665">
                <a:tc>
                  <a:txBody>
                    <a:bodyPr/>
                    <a:lstStyle/>
                    <a:p>
                      <a:r>
                        <a:rPr lang="en-US" sz="2200" b="1" dirty="0"/>
                        <a:t>Vertical integration</a:t>
                      </a:r>
                    </a:p>
                  </a:txBody>
                  <a:tcPr/>
                </a:tc>
                <a:tc>
                  <a:txBody>
                    <a:bodyPr/>
                    <a:lstStyle/>
                    <a:p>
                      <a:endParaRPr lang="en-US" dirty="0"/>
                    </a:p>
                  </a:txBody>
                  <a:tcPr/>
                </a:tc>
                <a:extLst>
                  <a:ext uri="{0D108BD9-81ED-4DB2-BD59-A6C34878D82A}">
                    <a16:rowId xmlns="" xmlns:a16="http://schemas.microsoft.com/office/drawing/2014/main" val="3764026740"/>
                  </a:ext>
                </a:extLst>
              </a:tr>
              <a:tr h="689665">
                <a:tc>
                  <a:txBody>
                    <a:bodyPr/>
                    <a:lstStyle/>
                    <a:p>
                      <a:r>
                        <a:rPr lang="en-US" sz="2200" b="1" dirty="0"/>
                        <a:t>Longitudinal Integration</a:t>
                      </a:r>
                    </a:p>
                  </a:txBody>
                  <a:tcPr/>
                </a:tc>
                <a:tc>
                  <a:txBody>
                    <a:bodyPr/>
                    <a:lstStyle/>
                    <a:p>
                      <a:endParaRPr lang="en-US" dirty="0"/>
                    </a:p>
                  </a:txBody>
                  <a:tcPr/>
                </a:tc>
                <a:extLst>
                  <a:ext uri="{0D108BD9-81ED-4DB2-BD59-A6C34878D82A}">
                    <a16:rowId xmlns="" xmlns:a16="http://schemas.microsoft.com/office/drawing/2014/main" val="1393388667"/>
                  </a:ext>
                </a:extLst>
              </a:tr>
            </a:tbl>
          </a:graphicData>
        </a:graphic>
      </p:graphicFrame>
    </p:spTree>
    <p:extLst>
      <p:ext uri="{BB962C8B-B14F-4D97-AF65-F5344CB8AC3E}">
        <p14:creationId xmlns:p14="http://schemas.microsoft.com/office/powerpoint/2010/main" val="116858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491836"/>
            <a:ext cx="8376243" cy="5681998"/>
          </a:xfrm>
          <a:prstGeom prst="rect">
            <a:avLst/>
          </a:prstGeom>
        </p:spPr>
        <p:txBody>
          <a:bodyPr>
            <a:normAutofit/>
          </a:bodyPr>
          <a:lstStyle/>
          <a:p>
            <a:pPr marL="0" indent="0">
              <a:buNone/>
            </a:pPr>
            <a:endParaRPr lang="en-US" sz="2700" b="1" dirty="0">
              <a:solidFill>
                <a:srgbClr val="C00000"/>
              </a:solidFill>
            </a:endParaRPr>
          </a:p>
          <a:p>
            <a:pPr marL="0" indent="0">
              <a:buNone/>
            </a:pPr>
            <a:r>
              <a:rPr lang="en-US" b="1" dirty="0">
                <a:solidFill>
                  <a:schemeClr val="accent4">
                    <a:lumMod val="75000"/>
                  </a:schemeClr>
                </a:solidFill>
              </a:rPr>
              <a:t>LEARNING OBJECTIVES</a:t>
            </a:r>
          </a:p>
          <a:p>
            <a:pPr marL="0" indent="0">
              <a:buNone/>
            </a:pPr>
            <a:endParaRPr lang="en-US" sz="1800" dirty="0"/>
          </a:p>
          <a:p>
            <a:pPr marL="0" indent="0">
              <a:buNone/>
            </a:pPr>
            <a:r>
              <a:rPr lang="en-US" sz="2800" dirty="0"/>
              <a:t>At the end of the lecture, students will be able</a:t>
            </a:r>
            <a:br>
              <a:rPr lang="en-US" sz="2800" dirty="0"/>
            </a:br>
            <a:r>
              <a:rPr lang="en-US" sz="2800" dirty="0"/>
              <a:t>to:</a:t>
            </a:r>
          </a:p>
          <a:p>
            <a:pPr marL="0" indent="0">
              <a:buNone/>
            </a:pPr>
            <a:endParaRPr lang="en-US" sz="2800" dirty="0"/>
          </a:p>
          <a:p>
            <a:r>
              <a:rPr lang="en-US" sz="2400" dirty="0"/>
              <a:t>Define psychosis</a:t>
            </a:r>
          </a:p>
          <a:p>
            <a:r>
              <a:rPr lang="en-US" sz="2400" dirty="0"/>
              <a:t>Identify the clinical features of schizophrenia</a:t>
            </a:r>
          </a:p>
          <a:p>
            <a:r>
              <a:rPr lang="en-US" sz="2400" dirty="0"/>
              <a:t>Differentiate between different types of schizophrenia</a:t>
            </a:r>
          </a:p>
          <a:p>
            <a:r>
              <a:rPr lang="en-US" sz="2400" dirty="0"/>
              <a:t>Describe the etiology of schizophrenia</a:t>
            </a:r>
          </a:p>
          <a:p>
            <a:r>
              <a:rPr lang="en-US" sz="2400" dirty="0"/>
              <a:t>Outline a management plan for patients with this disorder</a:t>
            </a:r>
          </a:p>
          <a:p>
            <a:endParaRPr lang="en-US" sz="2400" dirty="0"/>
          </a:p>
          <a:p>
            <a:endParaRPr lang="en-US" sz="2400" dirty="0"/>
          </a:p>
          <a:p>
            <a:endParaRPr lang="en-US" sz="2400" dirty="0"/>
          </a:p>
          <a:p>
            <a:endParaRPr lang="en-US" sz="2400" dirty="0"/>
          </a:p>
        </p:txBody>
      </p:sp>
      <p:pic>
        <p:nvPicPr>
          <p:cNvPr id="2" name="Picture 1"/>
          <p:cNvPicPr>
            <a:picLocks noChangeAspect="1"/>
          </p:cNvPicPr>
          <p:nvPr/>
        </p:nvPicPr>
        <p:blipFill rotWithShape="1">
          <a:blip r:embed="rId2"/>
          <a:srcRect l="22531" t="7436" r="20910" b="11437"/>
          <a:stretch/>
        </p:blipFill>
        <p:spPr>
          <a:xfrm>
            <a:off x="7081290" y="1143000"/>
            <a:ext cx="1843768" cy="1671034"/>
          </a:xfrm>
          <a:prstGeom prst="rect">
            <a:avLst/>
          </a:prstGeom>
        </p:spPr>
      </p:pic>
    </p:spTree>
    <p:extLst>
      <p:ext uri="{BB962C8B-B14F-4D97-AF65-F5344CB8AC3E}">
        <p14:creationId xmlns:p14="http://schemas.microsoft.com/office/powerpoint/2010/main" val="39988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963611270"/>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xmlns="" val="20000"/>
                    </a:ext>
                  </a:extLst>
                </a:gridCol>
                <a:gridCol w="657846">
                  <a:extLst>
                    <a:ext uri="{9D8B030D-6E8A-4147-A177-3AD203B41FA5}">
                      <a16:colId xmlns:a16="http://schemas.microsoft.com/office/drawing/2014/main" xmlns="" val="20001"/>
                    </a:ext>
                  </a:extLst>
                </a:gridCol>
              </a:tblGrid>
              <a:tr h="885169">
                <a:tc gridSpan="2">
                  <a:txBody>
                    <a:bodyPr/>
                    <a:lstStyle/>
                    <a:p>
                      <a:r>
                        <a:rPr lang="en-US" dirty="0"/>
                        <a:t>Prof Umar’s model of clinically oriented integrated</a:t>
                      </a:r>
                      <a:r>
                        <a:rPr lang="en-US" baseline="0" dirty="0"/>
                        <a:t>  Lecture</a:t>
                      </a:r>
                    </a:p>
                    <a:p>
                      <a:r>
                        <a:rPr lang="en-US" baseline="0" dirty="0" smtClean="0"/>
                        <a:t>Fourth year </a:t>
                      </a:r>
                      <a:r>
                        <a:rPr lang="en-US" baseline="0" dirty="0"/>
                        <a:t>MBBS</a:t>
                      </a:r>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54068">
                <a:tc>
                  <a:txBody>
                    <a:bodyPr/>
                    <a:lstStyle/>
                    <a:p>
                      <a:r>
                        <a:rPr lang="en-US" sz="1600" dirty="0"/>
                        <a:t>Core subject </a:t>
                      </a:r>
                    </a:p>
                  </a:txBody>
                  <a:tcPr/>
                </a:tc>
                <a:tc>
                  <a:txBody>
                    <a:bodyPr/>
                    <a:lstStyle/>
                    <a:p>
                      <a:r>
                        <a:rPr lang="en-US" dirty="0" smtClean="0"/>
                        <a:t>42%</a:t>
                      </a:r>
                      <a:endParaRPr lang="en-US" dirty="0"/>
                    </a:p>
                  </a:txBody>
                  <a:tcPr/>
                </a:tc>
                <a:extLst>
                  <a:ext uri="{0D108BD9-81ED-4DB2-BD59-A6C34878D82A}">
                    <a16:rowId xmlns:a16="http://schemas.microsoft.com/office/drawing/2014/main" xmlns=""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smtClean="0"/>
                        <a:t>8%</a:t>
                      </a:r>
                      <a:endParaRPr lang="en-US" dirty="0"/>
                    </a:p>
                  </a:txBody>
                  <a:tcPr/>
                </a:tc>
                <a:extLst>
                  <a:ext uri="{0D108BD9-81ED-4DB2-BD59-A6C34878D82A}">
                    <a16:rowId xmlns:a16="http://schemas.microsoft.com/office/drawing/2014/main" xmlns=""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smtClean="0"/>
                        <a:t>17%</a:t>
                      </a:r>
                      <a:endParaRPr lang="en-US" dirty="0"/>
                    </a:p>
                  </a:txBody>
                  <a:tcPr/>
                </a:tc>
                <a:extLst>
                  <a:ext uri="{0D108BD9-81ED-4DB2-BD59-A6C34878D82A}">
                    <a16:rowId xmlns:a16="http://schemas.microsoft.com/office/drawing/2014/main" xmlns="" val="10003"/>
                  </a:ext>
                </a:extLst>
              </a:tr>
              <a:tr h="796652">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smtClean="0"/>
                        <a:t>17%</a:t>
                      </a:r>
                      <a:endParaRPr lang="en-US" dirty="0"/>
                    </a:p>
                  </a:txBody>
                  <a:tcPr/>
                </a:tc>
                <a:extLst>
                  <a:ext uri="{0D108BD9-81ED-4DB2-BD59-A6C34878D82A}">
                    <a16:rowId xmlns:a16="http://schemas.microsoft.com/office/drawing/2014/main" xmlns=""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smtClean="0"/>
                        <a:t>16%</a:t>
                      </a:r>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A2E479-D4A5-97BE-CE22-A1AF84EE5EE1}"/>
              </a:ext>
            </a:extLst>
          </p:cNvPr>
          <p:cNvSpPr>
            <a:spLocks noGrp="1"/>
          </p:cNvSpPr>
          <p:nvPr>
            <p:ph idx="1"/>
          </p:nvPr>
        </p:nvSpPr>
        <p:spPr>
          <a:xfrm>
            <a:off x="457200" y="2140019"/>
            <a:ext cx="8229600" cy="4144963"/>
          </a:xfrm>
        </p:spPr>
        <p:txBody>
          <a:bodyPr>
            <a:normAutofit/>
          </a:bodyPr>
          <a:lstStyle/>
          <a:p>
            <a:pPr algn="just"/>
            <a:endParaRPr lang="en-US" dirty="0"/>
          </a:p>
          <a:p>
            <a:pPr algn="just"/>
            <a:r>
              <a:rPr lang="en-US" dirty="0"/>
              <a:t>Disorder of thinking, emotion, volition, and perception along with the disintegration of </a:t>
            </a:r>
            <a:r>
              <a:rPr lang="en-US" dirty="0" smtClean="0"/>
              <a:t>personality.</a:t>
            </a:r>
            <a:endParaRPr lang="en-US" dirty="0"/>
          </a:p>
          <a:p>
            <a:pPr algn="just"/>
            <a:endParaRPr lang="en-US" dirty="0"/>
          </a:p>
          <a:p>
            <a:pPr marL="0" indent="0" algn="just">
              <a:buNone/>
            </a:pPr>
            <a:endParaRPr lang="en-US" dirty="0"/>
          </a:p>
          <a:p>
            <a:pPr marL="0" indent="0" algn="just">
              <a:buNone/>
            </a:pPr>
            <a:endParaRPr lang="en-US" dirty="0"/>
          </a:p>
        </p:txBody>
      </p:sp>
      <p:sp>
        <p:nvSpPr>
          <p:cNvPr id="2" name="TextBox 1">
            <a:extLst>
              <a:ext uri="{FF2B5EF4-FFF2-40B4-BE49-F238E27FC236}">
                <a16:creationId xmlns:a16="http://schemas.microsoft.com/office/drawing/2014/main" xmlns="" id="{81CEA266-73F4-31A7-FAE7-6703243E74CA}"/>
              </a:ext>
            </a:extLst>
          </p:cNvPr>
          <p:cNvSpPr txBox="1"/>
          <p:nvPr/>
        </p:nvSpPr>
        <p:spPr>
          <a:xfrm>
            <a:off x="685800" y="1219200"/>
            <a:ext cx="7772400" cy="646331"/>
          </a:xfrm>
          <a:prstGeom prst="rect">
            <a:avLst/>
          </a:prstGeom>
          <a:noFill/>
        </p:spPr>
        <p:txBody>
          <a:bodyPr wrap="square" rtlCol="0">
            <a:spAutoFit/>
          </a:bodyPr>
          <a:lstStyle/>
          <a:p>
            <a:pPr algn="ctr"/>
            <a:r>
              <a:rPr lang="en-US" sz="3600" b="1" dirty="0">
                <a:solidFill>
                  <a:srgbClr val="7030A0"/>
                </a:solidFill>
              </a:rPr>
              <a:t>SCHIZOPHRENIA</a:t>
            </a:r>
            <a:endParaRPr lang="en-PK" sz="3600" b="1" dirty="0">
              <a:solidFill>
                <a:srgbClr val="7030A0"/>
              </a:solidFill>
            </a:endParaRPr>
          </a:p>
        </p:txBody>
      </p:sp>
      <p:sp>
        <p:nvSpPr>
          <p:cNvPr id="4" name="Rounded Rectangle 4">
            <a:extLst>
              <a:ext uri="{FF2B5EF4-FFF2-40B4-BE49-F238E27FC236}">
                <a16:creationId xmlns:a16="http://schemas.microsoft.com/office/drawing/2014/main" xmlns="" id="{15BA3B08-F3A9-C19E-8FF9-310C259C7E8B}"/>
              </a:ext>
            </a:extLst>
          </p:cNvPr>
          <p:cNvSpPr/>
          <p:nvPr/>
        </p:nvSpPr>
        <p:spPr>
          <a:xfrm>
            <a:off x="7391400" y="6275801"/>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92229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62C77E-B032-8442-328B-A4CAE35F7AAC}"/>
              </a:ext>
            </a:extLst>
          </p:cNvPr>
          <p:cNvSpPr txBox="1"/>
          <p:nvPr/>
        </p:nvSpPr>
        <p:spPr>
          <a:xfrm>
            <a:off x="457200" y="762000"/>
            <a:ext cx="7772400" cy="646331"/>
          </a:xfrm>
          <a:prstGeom prst="rect">
            <a:avLst/>
          </a:prstGeom>
          <a:noFill/>
        </p:spPr>
        <p:txBody>
          <a:bodyPr wrap="square" rtlCol="0">
            <a:spAutoFit/>
          </a:bodyPr>
          <a:lstStyle/>
          <a:p>
            <a:pPr algn="ctr"/>
            <a:r>
              <a:rPr lang="en-US" sz="3600" b="1" dirty="0">
                <a:solidFill>
                  <a:srgbClr val="7030A0"/>
                </a:solidFill>
              </a:rPr>
              <a:t>CLINICAL FEATURES </a:t>
            </a:r>
            <a:endParaRPr lang="en-PK" sz="3600" b="1" dirty="0">
              <a:solidFill>
                <a:srgbClr val="7030A0"/>
              </a:solidFill>
            </a:endParaRPr>
          </a:p>
        </p:txBody>
      </p:sp>
      <p:sp>
        <p:nvSpPr>
          <p:cNvPr id="3" name="Content Placeholder 2">
            <a:extLst>
              <a:ext uri="{FF2B5EF4-FFF2-40B4-BE49-F238E27FC236}">
                <a16:creationId xmlns:a16="http://schemas.microsoft.com/office/drawing/2014/main" xmlns="" id="{DABABB0F-2DDA-DC43-1F8E-5E7B6C6C4DA1}"/>
              </a:ext>
            </a:extLst>
          </p:cNvPr>
          <p:cNvSpPr txBox="1">
            <a:spLocks/>
          </p:cNvSpPr>
          <p:nvPr/>
        </p:nvSpPr>
        <p:spPr>
          <a:xfrm>
            <a:off x="304800" y="1981200"/>
            <a:ext cx="8229600" cy="4144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a:p>
            <a:pPr marL="0" indent="0" algn="just">
              <a:buFont typeface="Arial" pitchFamily="34" charset="0"/>
              <a:buNone/>
            </a:pPr>
            <a:endParaRPr lang="en-US" dirty="0"/>
          </a:p>
        </p:txBody>
      </p:sp>
      <p:sp>
        <p:nvSpPr>
          <p:cNvPr id="5" name="Rounded Rectangle 4">
            <a:extLst>
              <a:ext uri="{FF2B5EF4-FFF2-40B4-BE49-F238E27FC236}">
                <a16:creationId xmlns:a16="http://schemas.microsoft.com/office/drawing/2014/main" xmlns="" id="{E4800177-C035-4B4F-9933-257E7F33AF42}"/>
              </a:ext>
            </a:extLst>
          </p:cNvPr>
          <p:cNvSpPr/>
          <p:nvPr/>
        </p:nvSpPr>
        <p:spPr>
          <a:xfrm>
            <a:off x="7315200" y="6241832"/>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9" name="Rectangle 3"/>
          <p:cNvSpPr>
            <a:spLocks noChangeArrowheads="1"/>
          </p:cNvSpPr>
          <p:nvPr/>
        </p:nvSpPr>
        <p:spPr bwMode="auto">
          <a:xfrm>
            <a:off x="76200" y="-1180224"/>
            <a:ext cx="8915400" cy="715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25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smtClean="0">
                <a:ln>
                  <a:noFill/>
                </a:ln>
                <a:solidFill>
                  <a:schemeClr val="tx1"/>
                </a:solidFill>
                <a:effectLst/>
              </a:rPr>
              <a:t>Delusions </a:t>
            </a:r>
          </a:p>
          <a:p>
            <a:pPr marL="285750" marR="0" lvl="0" indent="-285750" algn="l" defTabSz="914400" rtl="0" eaLnBrk="0" fontAlgn="base" latinLnBrk="0" hangingPunct="0">
              <a:lnSpc>
                <a:spcPct val="25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smtClean="0">
                <a:ln>
                  <a:noFill/>
                </a:ln>
                <a:solidFill>
                  <a:schemeClr val="tx1"/>
                </a:solidFill>
                <a:effectLst/>
              </a:rPr>
              <a:t>Hallucinations </a:t>
            </a:r>
          </a:p>
          <a:p>
            <a:pPr marL="285750" marR="0" lvl="0" indent="-285750" algn="l" defTabSz="914400" rtl="0" eaLnBrk="0" fontAlgn="base" latinLnBrk="0" hangingPunct="0">
              <a:lnSpc>
                <a:spcPct val="25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smtClean="0">
                <a:ln>
                  <a:noFill/>
                </a:ln>
                <a:solidFill>
                  <a:schemeClr val="tx1"/>
                </a:solidFill>
                <a:effectLst/>
              </a:rPr>
              <a:t>Disorganized Thinking (Formal Thought Disorder</a:t>
            </a:r>
          </a:p>
          <a:p>
            <a:pPr marL="285750" marR="0" lvl="0" indent="-285750" algn="l" defTabSz="914400" rtl="0" eaLnBrk="0" fontAlgn="base" latinLnBrk="0" hangingPunct="0">
              <a:lnSpc>
                <a:spcPct val="25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smtClean="0">
                <a:ln>
                  <a:noFill/>
                </a:ln>
                <a:solidFill>
                  <a:schemeClr val="tx1"/>
                </a:solidFill>
                <a:effectLst/>
              </a:rPr>
              <a:t>Grossly Disorganized or Abnormal Motor Behavior – Includes unpredictable agitation, catatonia, or bizarre postures.</a:t>
            </a:r>
          </a:p>
          <a:p>
            <a:pPr marL="285750" marR="0" lvl="0" indent="-285750" algn="l" defTabSz="914400" rtl="0" eaLnBrk="0" fontAlgn="base" latinLnBrk="0" hangingPunct="0">
              <a:lnSpc>
                <a:spcPct val="25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smtClean="0">
                <a:ln>
                  <a:noFill/>
                </a:ln>
                <a:solidFill>
                  <a:schemeClr val="tx1"/>
                </a:solidFill>
                <a:effectLst/>
              </a:rPr>
              <a:t>Negative Symptoms – Reduced emotional expression, social withdrawal, lack of motivation (</a:t>
            </a:r>
            <a:r>
              <a:rPr kumimoji="0" lang="en-US" sz="1800" i="0" u="none" strike="noStrike" cap="none" normalizeH="0" baseline="0" dirty="0" err="1" smtClean="0">
                <a:ln>
                  <a:noFill/>
                </a:ln>
                <a:solidFill>
                  <a:schemeClr val="tx1"/>
                </a:solidFill>
                <a:effectLst/>
              </a:rPr>
              <a:t>avolition</a:t>
            </a:r>
            <a:r>
              <a:rPr kumimoji="0" lang="en-US" sz="1800" i="0" u="none" strike="noStrike" cap="none" normalizeH="0" baseline="0" dirty="0" smtClean="0">
                <a:ln>
                  <a:noFill/>
                </a:ln>
                <a:solidFill>
                  <a:schemeClr val="tx1"/>
                </a:solidFill>
                <a:effectLst/>
              </a:rPr>
              <a:t>), diminished speech output (</a:t>
            </a:r>
            <a:r>
              <a:rPr kumimoji="0" lang="en-US" sz="1800" i="0" u="none" strike="noStrike" cap="none" normalizeH="0" baseline="0" dirty="0" err="1" smtClean="0">
                <a:ln>
                  <a:noFill/>
                </a:ln>
                <a:solidFill>
                  <a:schemeClr val="tx1"/>
                </a:solidFill>
                <a:effectLst/>
              </a:rPr>
              <a:t>alogia</a:t>
            </a:r>
            <a:r>
              <a:rPr kumimoji="0" lang="en-US" sz="1800" i="0" u="none" strike="noStrike" cap="none" normalizeH="0" baseline="0" dirty="0" smtClean="0">
                <a:ln>
                  <a:noFill/>
                </a:ln>
                <a:solidFill>
                  <a:schemeClr val="tx1"/>
                </a:solidFill>
                <a:effectLst/>
              </a:rPr>
              <a:t>), and </a:t>
            </a:r>
            <a:r>
              <a:rPr kumimoji="0" lang="en-US" sz="1800" i="0" u="none" strike="noStrike" cap="none" normalizeH="0" baseline="0" dirty="0" err="1" smtClean="0">
                <a:ln>
                  <a:noFill/>
                </a:ln>
                <a:solidFill>
                  <a:schemeClr val="tx1"/>
                </a:solidFill>
                <a:effectLst/>
              </a:rPr>
              <a:t>anhedonia</a:t>
            </a:r>
            <a:r>
              <a:rPr kumimoji="0" lang="en-US" sz="180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46706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62C77E-B032-8442-328B-A4CAE35F7AAC}"/>
              </a:ext>
            </a:extLst>
          </p:cNvPr>
          <p:cNvSpPr txBox="1"/>
          <p:nvPr/>
        </p:nvSpPr>
        <p:spPr>
          <a:xfrm>
            <a:off x="533400" y="1219200"/>
            <a:ext cx="7772400" cy="646331"/>
          </a:xfrm>
          <a:prstGeom prst="rect">
            <a:avLst/>
          </a:prstGeom>
          <a:noFill/>
        </p:spPr>
        <p:txBody>
          <a:bodyPr wrap="square" rtlCol="0">
            <a:spAutoFit/>
          </a:bodyPr>
          <a:lstStyle/>
          <a:p>
            <a:pPr algn="ctr"/>
            <a:r>
              <a:rPr lang="en-US" sz="3600" b="1" dirty="0">
                <a:solidFill>
                  <a:srgbClr val="7030A0"/>
                </a:solidFill>
              </a:rPr>
              <a:t>TYPES OF SCHIZOPHRENIA</a:t>
            </a:r>
            <a:endParaRPr lang="en-PK" sz="3600" b="1" dirty="0">
              <a:solidFill>
                <a:srgbClr val="7030A0"/>
              </a:solidFill>
            </a:endParaRPr>
          </a:p>
        </p:txBody>
      </p:sp>
      <p:sp>
        <p:nvSpPr>
          <p:cNvPr id="3" name="Content Placeholder 2">
            <a:extLst>
              <a:ext uri="{FF2B5EF4-FFF2-40B4-BE49-F238E27FC236}">
                <a16:creationId xmlns:a16="http://schemas.microsoft.com/office/drawing/2014/main" xmlns="" id="{DABABB0F-2DDA-DC43-1F8E-5E7B6C6C4DA1}"/>
              </a:ext>
            </a:extLst>
          </p:cNvPr>
          <p:cNvSpPr txBox="1">
            <a:spLocks/>
          </p:cNvSpPr>
          <p:nvPr/>
        </p:nvSpPr>
        <p:spPr>
          <a:xfrm>
            <a:off x="304800" y="1981200"/>
            <a:ext cx="8229600" cy="4144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a:p>
            <a:pPr algn="just"/>
            <a:r>
              <a:rPr lang="en-US" sz="2800" dirty="0"/>
              <a:t>Paranoid schizophrenia</a:t>
            </a:r>
          </a:p>
          <a:p>
            <a:pPr algn="just"/>
            <a:r>
              <a:rPr lang="en-US" sz="2800" dirty="0"/>
              <a:t>Hebephrenic Schizophrenia</a:t>
            </a:r>
          </a:p>
          <a:p>
            <a:pPr algn="just"/>
            <a:r>
              <a:rPr lang="en-US" sz="2800" dirty="0"/>
              <a:t>Catatonic Schizophrenia</a:t>
            </a:r>
          </a:p>
          <a:p>
            <a:pPr algn="just"/>
            <a:r>
              <a:rPr lang="en-US" sz="2800" dirty="0"/>
              <a:t>Simple Schizophrenia</a:t>
            </a:r>
          </a:p>
          <a:p>
            <a:pPr algn="just"/>
            <a:r>
              <a:rPr lang="en-US" sz="2800" dirty="0" smtClean="0"/>
              <a:t>Residual </a:t>
            </a:r>
            <a:r>
              <a:rPr lang="en-US" sz="2800" dirty="0"/>
              <a:t>Schizophrenia</a:t>
            </a:r>
          </a:p>
          <a:p>
            <a:pPr algn="just"/>
            <a:endParaRPr lang="en-US" dirty="0"/>
          </a:p>
        </p:txBody>
      </p:sp>
      <p:sp>
        <p:nvSpPr>
          <p:cNvPr id="4" name="Rounded Rectangle 4">
            <a:extLst>
              <a:ext uri="{FF2B5EF4-FFF2-40B4-BE49-F238E27FC236}">
                <a16:creationId xmlns:a16="http://schemas.microsoft.com/office/drawing/2014/main" xmlns="" id="{81926DA7-9399-4E06-AAD1-B8958CB9EDAE}"/>
              </a:ext>
            </a:extLst>
          </p:cNvPr>
          <p:cNvSpPr/>
          <p:nvPr/>
        </p:nvSpPr>
        <p:spPr>
          <a:xfrm>
            <a:off x="7391400" y="6220716"/>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388877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5121</TotalTime>
  <Words>1446</Words>
  <Application>Microsoft Office PowerPoint</Application>
  <PresentationFormat>On-screen Show (4:3)</PresentationFormat>
  <Paragraphs>173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Times New Roman</vt:lpstr>
      <vt:lpstr>Office Theme</vt:lpstr>
      <vt:lpstr>PowerPoint Presentation</vt:lpstr>
      <vt:lpstr>Motto Vision; The Dream/Tomorrow</vt:lpstr>
      <vt:lpstr>  SCHIZOPHRENIA AND OTHER PSYCHOTIC DISORDERS  </vt:lpstr>
      <vt:lpstr>Sequence of Presentation</vt:lpstr>
      <vt:lpstr>PowerPoint Presentation</vt:lpstr>
      <vt:lpstr>PowerPoint Presentation</vt:lpstr>
      <vt:lpstr>PowerPoint Presentation</vt:lpstr>
      <vt:lpstr>PowerPoint Presentation</vt:lpstr>
      <vt:lpstr>PowerPoint Presentation</vt:lpstr>
      <vt:lpstr>DIAGNOSTIC CRITERIA</vt:lpstr>
      <vt:lpstr>DIAGNOSTIC CRITERIA</vt:lpstr>
      <vt:lpstr>PowerPoint Presentation</vt:lpstr>
      <vt:lpstr>      ETIOLOGY</vt:lpstr>
      <vt:lpstr>PSYCHOSIS IN MEDICAL SETTINGS</vt:lpstr>
      <vt:lpstr>MANAGEMENT</vt:lpstr>
      <vt:lpstr>PROGNOSTIC FACTORS</vt:lpstr>
      <vt:lpstr>Alterations of the gut microbiota in patients with schizophrenia Zhuocan Li et al.</vt:lpstr>
      <vt:lpstr>Justice</vt:lpstr>
      <vt:lpstr>A 26-year-old woman presents to the emergency room accompanied by her fiancée. He notes that she has been acting increasingly strangely over the past 5 weeks. She states that the TV is beaming messages directly into her brain, and that she can’t understand why he can’t hear the messages too. Her hygiene has also gotten poorer, and she has not taken a shower in the past week because the water might “turn into acid.” </vt:lpstr>
      <vt:lpstr>A 32-year-old man presents to the emergency room complaining of depressed mood and “odd” thinking. He notes that people from the CIA are watching his apartment and this is very depressing to him. This is the third episode of this kind of behavior in this man’s history. Four weeks later, he has a return visit to the emergency room complaining of the Central Intelligence Agency (CIA), but his mood symptoms have resolved.</vt:lpstr>
      <vt:lpstr>A 48-year-old woman comes to the psychiatrist because she “must be the worst person in the world.” She gives a 2-month history of becoming increasingly sad. She is having trouble sleeping and has lost 10 lb without trying. Two weeks prior to the visit, she started to become obsessed with the notion that she is a bad person and that she must have cancer because she is going to be punished by God.</vt:lpstr>
      <vt:lpstr>A 30 years old patient believes that her husband is replaced by an impostor who is plotting to kill her and take over her property. What is this phenomenon called? </vt:lpstr>
      <vt:lpstr>A 62-year-old man is arrested for disturbing people on their way to work by insisting they take his prepared reading materials with them. The topic of the materials was the man’s special communications with God and his instructions for following him on a special path to heaven. What kind of Delusions are they?</vt:lpstr>
      <vt:lpstr>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PC</cp:lastModifiedBy>
  <cp:revision>288</cp:revision>
  <dcterms:created xsi:type="dcterms:W3CDTF">2019-11-22T16:50:55Z</dcterms:created>
  <dcterms:modified xsi:type="dcterms:W3CDTF">2025-02-12T08:36:56Z</dcterms:modified>
</cp:coreProperties>
</file>