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4" r:id="rId3"/>
    <p:sldId id="285" r:id="rId4"/>
    <p:sldId id="257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4" r:id="rId17"/>
    <p:sldId id="273" r:id="rId18"/>
    <p:sldId id="275" r:id="rId19"/>
    <p:sldId id="272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31" autoAdjust="0"/>
  </p:normalViewPr>
  <p:slideViewPr>
    <p:cSldViewPr>
      <p:cViewPr varScale="1">
        <p:scale>
          <a:sx n="76" d="100"/>
          <a:sy n="76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K" userId="2b8dce56d8ad41d8" providerId="LiveId" clId="{42EB1145-DF21-4ECA-BB7C-0D4ABA0112A4}"/>
    <pc:docChg chg="custSel addSld delSld modSld sldOrd">
      <pc:chgData name="Ali K" userId="2b8dce56d8ad41d8" providerId="LiveId" clId="{42EB1145-DF21-4ECA-BB7C-0D4ABA0112A4}" dt="2023-05-12T14:17:39.217" v="3"/>
      <pc:docMkLst>
        <pc:docMk/>
      </pc:docMkLst>
      <pc:sldChg chg="modSp add del mod">
        <pc:chgData name="Ali K" userId="2b8dce56d8ad41d8" providerId="LiveId" clId="{42EB1145-DF21-4ECA-BB7C-0D4ABA0112A4}" dt="2023-05-12T14:17:30.280" v="2" actId="27636"/>
        <pc:sldMkLst>
          <pc:docMk/>
          <pc:sldMk cId="0" sldId="256"/>
        </pc:sldMkLst>
        <pc:spChg chg="mod">
          <ac:chgData name="Ali K" userId="2b8dce56d8ad41d8" providerId="LiveId" clId="{42EB1145-DF21-4ECA-BB7C-0D4ABA0112A4}" dt="2023-05-12T14:17:30.280" v="2" actId="27636"/>
          <ac:spMkLst>
            <pc:docMk/>
            <pc:sldMk cId="0" sldId="256"/>
            <ac:spMk id="3" creationId="{00000000-0000-0000-0000-000000000000}"/>
          </ac:spMkLst>
        </pc:spChg>
      </pc:sldChg>
      <pc:sldChg chg="add del">
        <pc:chgData name="Ali K" userId="2b8dce56d8ad41d8" providerId="LiveId" clId="{42EB1145-DF21-4ECA-BB7C-0D4ABA0112A4}" dt="2023-05-12T14:17:29.985" v="1"/>
        <pc:sldMkLst>
          <pc:docMk/>
          <pc:sldMk cId="0" sldId="257"/>
        </pc:sldMkLst>
      </pc:sldChg>
      <pc:sldChg chg="ord">
        <pc:chgData name="Ali K" userId="2b8dce56d8ad41d8" providerId="LiveId" clId="{42EB1145-DF21-4ECA-BB7C-0D4ABA0112A4}" dt="2023-05-12T14:17:39.217" v="3"/>
        <pc:sldMkLst>
          <pc:docMk/>
          <pc:sldMk cId="0" sldId="258"/>
        </pc:sldMkLst>
      </pc:sldChg>
      <pc:sldChg chg="ord">
        <pc:chgData name="Ali K" userId="2b8dce56d8ad41d8" providerId="LiveId" clId="{42EB1145-DF21-4ECA-BB7C-0D4ABA0112A4}" dt="2023-05-12T14:17:39.217" v="3"/>
        <pc:sldMkLst>
          <pc:docMk/>
          <pc:sldMk cId="0" sldId="259"/>
        </pc:sldMkLst>
      </pc:sldChg>
      <pc:sldChg chg="add del">
        <pc:chgData name="Ali K" userId="2b8dce56d8ad41d8" providerId="LiveId" clId="{42EB1145-DF21-4ECA-BB7C-0D4ABA0112A4}" dt="2023-05-12T14:17:29.985" v="1"/>
        <pc:sldMkLst>
          <pc:docMk/>
          <pc:sldMk cId="1502015796" sldId="284"/>
        </pc:sldMkLst>
      </pc:sldChg>
      <pc:sldChg chg="add del">
        <pc:chgData name="Ali K" userId="2b8dce56d8ad41d8" providerId="LiveId" clId="{42EB1145-DF21-4ECA-BB7C-0D4ABA0112A4}" dt="2023-05-12T14:17:29.985" v="1"/>
        <pc:sldMkLst>
          <pc:docMk/>
          <pc:sldMk cId="1929700105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757A5-78E6-4076-8709-3EA5B7A416AD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29E4-693B-461C-93A1-BD8847579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8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A29E4-693B-461C-93A1-BD8847579F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84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01F-8F32-4B5D-AAA7-39BA4CEC63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53B2-7B58-4654-A895-E25911EAB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9DB72-6C85-46A5-9FF7-287254F6D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24" y="10886"/>
            <a:ext cx="1162050" cy="1095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01F-8F32-4B5D-AAA7-39BA4CEC63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53B2-7B58-4654-A895-E25911EA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01F-8F32-4B5D-AAA7-39BA4CEC63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53B2-7B58-4654-A895-E25911EA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01F-8F32-4B5D-AAA7-39BA4CEC63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53B2-7B58-4654-A895-E25911EABB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4B2EBD-2098-437F-89EE-2B9C95407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55" y="6531"/>
            <a:ext cx="1162050" cy="1095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01F-8F32-4B5D-AAA7-39BA4CEC63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0453B2-7B58-4654-A895-E25911EA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01F-8F32-4B5D-AAA7-39BA4CEC63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53B2-7B58-4654-A895-E25911EA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01F-8F32-4B5D-AAA7-39BA4CEC63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53B2-7B58-4654-A895-E25911EA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01F-8F32-4B5D-AAA7-39BA4CEC63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53B2-7B58-4654-A895-E25911EA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01F-8F32-4B5D-AAA7-39BA4CEC63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53B2-7B58-4654-A895-E25911EA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01F-8F32-4B5D-AAA7-39BA4CEC63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53B2-7B58-4654-A895-E25911EA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E01F-8F32-4B5D-AAA7-39BA4CEC63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53B2-7B58-4654-A895-E25911EA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79E01F-8F32-4B5D-AAA7-39BA4CEC63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0453B2-7B58-4654-A895-E25911EA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Ocular manifestation of SYSTEMIC DISEASES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4125521"/>
            <a:ext cx="4071966" cy="110013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MUSCULAR DISORDER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69458"/>
              </p:ext>
            </p:extLst>
          </p:nvPr>
        </p:nvGraphicFramePr>
        <p:xfrm>
          <a:off x="107504" y="1417638"/>
          <a:ext cx="6264696" cy="402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3343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</a:t>
                      </a:r>
                    </a:p>
                    <a:p>
                      <a:r>
                        <a:rPr lang="en-US" dirty="0"/>
                        <a:t>OCULAR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INTRA</a:t>
                      </a:r>
                    </a:p>
                    <a:p>
                      <a:r>
                        <a:rPr lang="en-US" dirty="0"/>
                        <a:t>OCULAR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675">
                <a:tc>
                  <a:txBody>
                    <a:bodyPr/>
                    <a:lstStyle/>
                    <a:p>
                      <a:r>
                        <a:rPr lang="en-US" sz="1400" dirty="0"/>
                        <a:t>MYESTHENIA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VOLUNTARY MUSCLE WEAKNESS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PTOSIS, DIPLOPIA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3568">
                <a:tc>
                  <a:txBody>
                    <a:bodyPr/>
                    <a:lstStyle/>
                    <a:p>
                      <a:r>
                        <a:rPr lang="en-US" sz="1400" dirty="0"/>
                        <a:t>MUSCULAR DYSTROPHY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PROGRESSIVE WEAKNESS OF MUSCLE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PTOSIS, EXTERNAL OPHTHALMOPLEGIA,</a:t>
                      </a:r>
                      <a:r>
                        <a:rPr lang="en-US" sz="1400" baseline="0" dirty="0"/>
                        <a:t> DRY EYES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CATARACT, PIGMENTARY RETINOPATHY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6" name="Picture 2" descr="Image result for ocular myasthenia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18287"/>
            <a:ext cx="2641213" cy="173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ocular myotonic dystrophy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ocular myotonic dystrophy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ocular myotonic dystrophy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Image result for ocular myotonic dystrophy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82147"/>
            <a:ext cx="2771800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INHERETED DISORDER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477678"/>
              </p:ext>
            </p:extLst>
          </p:nvPr>
        </p:nvGraphicFramePr>
        <p:xfrm>
          <a:off x="-36512" y="1196751"/>
          <a:ext cx="6912768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659">
                <a:tc>
                  <a:txBody>
                    <a:bodyPr/>
                    <a:lstStyle/>
                    <a:p>
                      <a:r>
                        <a:rPr lang="en-US" sz="1400" dirty="0"/>
                        <a:t>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SYSTEMIC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EXTRAOCULAR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INTAOCULAR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650">
                <a:tc>
                  <a:txBody>
                    <a:bodyPr/>
                    <a:lstStyle/>
                    <a:p>
                      <a:r>
                        <a:rPr lang="en-US" sz="1400" dirty="0"/>
                        <a:t>DOWN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MR,</a:t>
                      </a:r>
                      <a:r>
                        <a:rPr lang="en-US" sz="1400" baseline="0" dirty="0"/>
                        <a:t>HYPOTONIA,CONG HEART DEFECTS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MONGOLOID</a:t>
                      </a:r>
                      <a:r>
                        <a:rPr lang="en-US" sz="1400" baseline="0" dirty="0"/>
                        <a:t> SLANT, EPICANTHIC FOLDS. KERATOKONUS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CATARACT,</a:t>
                      </a:r>
                      <a:r>
                        <a:rPr lang="en-US" sz="1400" baseline="0" dirty="0"/>
                        <a:t> IRIS BRUSHFIELD SPOTS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990">
                <a:tc>
                  <a:txBody>
                    <a:bodyPr/>
                    <a:lstStyle/>
                    <a:p>
                      <a:r>
                        <a:rPr lang="en-US" sz="1400" dirty="0"/>
                        <a:t>STURGE WEBER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PORTWINE STAIN, ANGIOMAS OF MENINGES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 MALFORMATIONS OF EPISCLERA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CHOROIDAL HAEMANGIOMAS, GLAUCOMA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650">
                <a:tc>
                  <a:txBody>
                    <a:bodyPr/>
                    <a:lstStyle/>
                    <a:p>
                      <a:r>
                        <a:rPr lang="en-US" sz="1400" dirty="0"/>
                        <a:t>NEUROFIBROMATOSIS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CAFÉ</a:t>
                      </a:r>
                      <a:r>
                        <a:rPr lang="en-US" sz="1400" baseline="0" dirty="0"/>
                        <a:t> AU LAIT SPOT, NEUROFIBROMAS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PTOSIS, PULSATING PROPTOSIS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 GLIOMA, LISCH NODULES, RETINAL AND CHOROIDAL HAMARTOMAS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320">
                <a:tc>
                  <a:txBody>
                    <a:bodyPr/>
                    <a:lstStyle/>
                    <a:p>
                      <a:r>
                        <a:rPr lang="en-US" sz="1400" dirty="0"/>
                        <a:t>ALBINISM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HYPOPIG MENTED</a:t>
                      </a:r>
                      <a:r>
                        <a:rPr lang="en-US" sz="1400" baseline="0" dirty="0"/>
                        <a:t> SKIN ,HAIR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NYSTAGMUS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TRANSLUCENT</a:t>
                      </a:r>
                      <a:r>
                        <a:rPr lang="en-US" sz="1400" baseline="0" dirty="0"/>
                        <a:t> IRIS, ALBINOID FUNDUS, FOVEAL HYPOPLASIA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9980">
                <a:tc>
                  <a:txBody>
                    <a:bodyPr/>
                    <a:lstStyle/>
                    <a:p>
                      <a:r>
                        <a:rPr lang="en-US" sz="1400" dirty="0"/>
                        <a:t>MARPHANS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TALL, ARACHNODACTYLY, AORTIC ANEURYSM, VALVULAR</a:t>
                      </a:r>
                      <a:r>
                        <a:rPr lang="en-US" sz="1400" baseline="0" dirty="0"/>
                        <a:t> ABNORMALITIES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ECTOPIA LENTIS, MYOPIA, 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70" name="Picture 2" descr="Image result for ocular down syndrome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08" y="0"/>
            <a:ext cx="1619672" cy="151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portwine stai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40" y="1519253"/>
            <a:ext cx="1612360" cy="12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ocular neurofibromatosis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40" y="2717855"/>
            <a:ext cx="1660336" cy="155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albinism 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49" y="4171071"/>
            <a:ext cx="1654542" cy="11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marfan retinal detachment 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40" y="5315000"/>
            <a:ext cx="1654542" cy="154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Ocular side effects of systemic drugs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5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520379"/>
              </p:ext>
            </p:extLst>
          </p:nvPr>
        </p:nvGraphicFramePr>
        <p:xfrm>
          <a:off x="323528" y="332655"/>
          <a:ext cx="8280920" cy="5337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r>
                        <a:rPr lang="en-US" dirty="0"/>
                        <a:t>SYSTEMIC</a:t>
                      </a:r>
                      <a:r>
                        <a:rPr lang="en-US" baseline="0" dirty="0"/>
                        <a:t> DRUGS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OCULAR SIDE 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500">
                <a:tc>
                  <a:txBody>
                    <a:bodyPr/>
                    <a:lstStyle/>
                    <a:p>
                      <a:r>
                        <a:rPr lang="en-US" dirty="0"/>
                        <a:t>AMIODARONE,CHLOROQUIN, </a:t>
                      </a:r>
                    </a:p>
                    <a:p>
                      <a:r>
                        <a:rPr lang="en-US"/>
                        <a:t>AMANTADINE,CHLORPROMAZINE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CORNEAL</a:t>
                      </a:r>
                      <a:r>
                        <a:rPr lang="en-US" baseline="0" dirty="0"/>
                        <a:t> DEPOSITS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5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STEROIDS</a:t>
                      </a:r>
                      <a:r>
                        <a:rPr lang="en-US" dirty="0"/>
                        <a:t> ,</a:t>
                      </a:r>
                      <a:r>
                        <a:rPr lang="en-US" baseline="0" dirty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CATARACT,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GLAUCOMA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277">
                <a:tc>
                  <a:txBody>
                    <a:bodyPr/>
                    <a:lstStyle/>
                    <a:p>
                      <a:r>
                        <a:rPr lang="en-US" dirty="0"/>
                        <a:t>CHLORPROMAZINE, GOLD</a:t>
                      </a:r>
                    </a:p>
                    <a:p>
                      <a:r>
                        <a:rPr lang="en-US" dirty="0"/>
                        <a:t>ALLOPURINOL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LENS DEPOSITS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519">
                <a:tc>
                  <a:txBody>
                    <a:bodyPr/>
                    <a:lstStyle/>
                    <a:p>
                      <a:r>
                        <a:rPr lang="en-US" dirty="0"/>
                        <a:t>TROPIRAMATE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CILLIARY</a:t>
                      </a:r>
                      <a:r>
                        <a:rPr lang="en-US" baseline="0" dirty="0"/>
                        <a:t> EFFUSION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8157">
                <a:tc>
                  <a:txBody>
                    <a:bodyPr/>
                    <a:lstStyle/>
                    <a:p>
                      <a:r>
                        <a:rPr lang="en-US" dirty="0"/>
                        <a:t>RIFABUTIN, CIDOFOVIR, MOXIFLOXACIN, SULPHONAMIDES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UVEITIS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26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277864"/>
              </p:ext>
            </p:extLst>
          </p:nvPr>
        </p:nvGraphicFramePr>
        <p:xfrm>
          <a:off x="457200" y="1600200"/>
          <a:ext cx="8229600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SYSTEMIC 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OCULAR</a:t>
                      </a:r>
                      <a:r>
                        <a:rPr lang="en-US" baseline="0" dirty="0"/>
                        <a:t> SIDE EFFECTS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ANTIMALARIALS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BULLS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EYE PIGMENTARY  MACULOPATHY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PHENOTHIAZINES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SALT AND PEPPER PIGMENTARY RETINOPATHY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TAMXIFEN</a:t>
                      </a:r>
                      <a:r>
                        <a:rPr lang="en-US" baseline="0" dirty="0"/>
                        <a:t>, </a:t>
                      </a:r>
                    </a:p>
                    <a:p>
                      <a:r>
                        <a:rPr lang="en-US" baseline="0" dirty="0"/>
                        <a:t>METHOXYFLURANE, NITROFURANTOIN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CRYSTALLINE MACULOPATHY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INTERFERON @,</a:t>
                      </a:r>
                    </a:p>
                    <a:p>
                      <a:r>
                        <a:rPr lang="en-US" dirty="0"/>
                        <a:t>DESFEROXIME,</a:t>
                      </a:r>
                    </a:p>
                    <a:p>
                      <a:r>
                        <a:rPr lang="en-US" dirty="0"/>
                        <a:t>NICOTINIC</a:t>
                      </a:r>
                      <a:r>
                        <a:rPr lang="en-US" baseline="0" dirty="0"/>
                        <a:t> ACID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 RETINOPATHIES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60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407855"/>
              </p:ext>
            </p:extLst>
          </p:nvPr>
        </p:nvGraphicFramePr>
        <p:xfrm>
          <a:off x="457200" y="1600200"/>
          <a:ext cx="82296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SYSTEMIC 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OCULAR SIDE 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98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ETHAMBUTOL</a:t>
                      </a:r>
                      <a:r>
                        <a:rPr lang="en-US" dirty="0"/>
                        <a:t>,</a:t>
                      </a:r>
                    </a:p>
                    <a:p>
                      <a:r>
                        <a:rPr lang="en-US" dirty="0"/>
                        <a:t>ISONIAZID,</a:t>
                      </a:r>
                    </a:p>
                    <a:p>
                      <a:r>
                        <a:rPr lang="en-US" dirty="0"/>
                        <a:t>AMIODARONE,</a:t>
                      </a:r>
                    </a:p>
                    <a:p>
                      <a:r>
                        <a:rPr lang="en-US" dirty="0"/>
                        <a:t>VIGABATRIN,</a:t>
                      </a:r>
                    </a:p>
                    <a:p>
                      <a:r>
                        <a:rPr lang="en-US" dirty="0"/>
                        <a:t>METHOTREXATE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OPTIC NEUROPATHY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655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SYSTEMIC SIDE EFFECTS OF OCULAR DRUGS	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599"/>
          <a:ext cx="8077200" cy="5236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685">
                <a:tc>
                  <a:txBody>
                    <a:bodyPr/>
                    <a:lstStyle/>
                    <a:p>
                      <a:r>
                        <a:rPr lang="en-US" dirty="0"/>
                        <a:t>OCULAR </a:t>
                      </a:r>
                      <a:r>
                        <a:rPr lang="en-US" baseline="0" dirty="0"/>
                        <a:t> DRUGS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SYSTEMIC SIDE 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226">
                <a:tc>
                  <a:txBody>
                    <a:bodyPr/>
                    <a:lstStyle/>
                    <a:p>
                      <a:r>
                        <a:rPr lang="en-US" dirty="0"/>
                        <a:t>TOP. BETA</a:t>
                      </a:r>
                      <a:r>
                        <a:rPr lang="en-US" baseline="0" dirty="0"/>
                        <a:t> BLOCKERS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BRONCHOSPASM</a:t>
                      </a:r>
                      <a:r>
                        <a:rPr lang="en-US" baseline="0" dirty="0"/>
                        <a:t>, BRADYCARDIA, HYPOTENSION, HEART BLOCK, WORSENING OF HEART FAILURE &amp; RAYNAUDS, </a:t>
                      </a:r>
                      <a:endParaRPr lang="en-US" sz="1100" baseline="0" dirty="0"/>
                    </a:p>
                    <a:p>
                      <a:r>
                        <a:rPr lang="en-US" sz="1100" baseline="0" dirty="0"/>
                        <a:t>SLEEP DISORDERS, CONFUSION,  DYSLIPIDEMIA, FATIGUE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658">
                <a:tc>
                  <a:txBody>
                    <a:bodyPr/>
                    <a:lstStyle/>
                    <a:p>
                      <a:r>
                        <a:rPr lang="en-US" dirty="0"/>
                        <a:t>TOP.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ALPHA</a:t>
                      </a:r>
                      <a:r>
                        <a:rPr lang="en-US" baseline="0" dirty="0"/>
                        <a:t>–2  AGONISTS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HYPOTENSION,</a:t>
                      </a:r>
                      <a:r>
                        <a:rPr lang="en-US" baseline="0" dirty="0"/>
                        <a:t> CNS DEPRESSION IN YOUNG CHILDREN, HTN CRISIS WITH MAO INHIB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961">
                <a:tc>
                  <a:txBody>
                    <a:bodyPr/>
                    <a:lstStyle/>
                    <a:p>
                      <a:r>
                        <a:rPr lang="en-US" dirty="0"/>
                        <a:t>TOP. CAI INHIB.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BONE MARROW SUPPRESSION, SULPHA DRUG ALLERGIES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658">
                <a:tc>
                  <a:txBody>
                    <a:bodyPr/>
                    <a:lstStyle/>
                    <a:p>
                      <a:r>
                        <a:rPr lang="en-US" dirty="0"/>
                        <a:t>TOP. PILOCARPINE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HEADACHES, BRADYCARDIA,</a:t>
                      </a:r>
                      <a:r>
                        <a:rPr lang="en-US" baseline="0" dirty="0"/>
                        <a:t> BRONCHOSPASM, URINARY FREQUENCY, GI DISTURB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961">
                <a:tc>
                  <a:txBody>
                    <a:bodyPr/>
                    <a:lstStyle/>
                    <a:p>
                      <a:r>
                        <a:rPr lang="en-US" dirty="0"/>
                        <a:t>TOP.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ATROPINE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URINARY RETENTION,DRY</a:t>
                      </a:r>
                      <a:r>
                        <a:rPr lang="en-US" baseline="0" dirty="0"/>
                        <a:t> MOUTH, CONSTIPATION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559602"/>
          <a:ext cx="7315200" cy="4441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622">
                <a:tc>
                  <a:txBody>
                    <a:bodyPr/>
                    <a:lstStyle/>
                    <a:p>
                      <a:r>
                        <a:rPr lang="en-US" dirty="0"/>
                        <a:t>OCULAR</a:t>
                      </a:r>
                      <a:r>
                        <a:rPr lang="en-US" baseline="0" dirty="0"/>
                        <a:t> DRUGS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SYSTEMIC</a:t>
                      </a:r>
                      <a:r>
                        <a:rPr lang="en-US" baseline="0" dirty="0"/>
                        <a:t> SIDE EFFECTS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60">
                <a:tc>
                  <a:txBody>
                    <a:bodyPr/>
                    <a:lstStyle/>
                    <a:p>
                      <a:r>
                        <a:rPr lang="en-US" dirty="0"/>
                        <a:t>TOP. CYCLOPEN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FEVER IN YOUNG</a:t>
                      </a:r>
                      <a:r>
                        <a:rPr lang="en-US" baseline="0"/>
                        <a:t> CHILDREN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89">
                <a:tc>
                  <a:txBody>
                    <a:bodyPr/>
                    <a:lstStyle/>
                    <a:p>
                      <a:r>
                        <a:rPr lang="en-US" dirty="0"/>
                        <a:t>TOP. PHENYLEPHRINE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CNS TOXIC IN YOUNG 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622">
                <a:tc>
                  <a:txBody>
                    <a:bodyPr/>
                    <a:lstStyle/>
                    <a:p>
                      <a:r>
                        <a:rPr lang="en-US" dirty="0"/>
                        <a:t>INJ.</a:t>
                      </a:r>
                      <a:r>
                        <a:rPr lang="en-US" baseline="0" dirty="0"/>
                        <a:t> ADRENALINE (per op)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HTN,</a:t>
                      </a:r>
                      <a:r>
                        <a:rPr lang="en-US" baseline="0" dirty="0"/>
                        <a:t> TACHYCARDIA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9423">
                <a:tc>
                  <a:txBody>
                    <a:bodyPr/>
                    <a:lstStyle/>
                    <a:p>
                      <a:r>
                        <a:rPr lang="en-US" dirty="0"/>
                        <a:t>INJ.</a:t>
                      </a:r>
                      <a:r>
                        <a:rPr lang="en-US" baseline="0" dirty="0"/>
                        <a:t> LIGNOCAINE, </a:t>
                      </a:r>
                    </a:p>
                    <a:p>
                      <a:r>
                        <a:rPr lang="en-US" baseline="0" dirty="0"/>
                        <a:t>BUPIVACAINE ( L/A)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RESP. DEPRESSION, ARRYTHMIAS</a:t>
                      </a:r>
                    </a:p>
                    <a:p>
                      <a:r>
                        <a:rPr lang="en-US" dirty="0"/>
                        <a:t>CARDIOTOXICITY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622">
                <a:tc>
                  <a:txBody>
                    <a:bodyPr/>
                    <a:lstStyle/>
                    <a:p>
                      <a:r>
                        <a:rPr lang="en-US" dirty="0"/>
                        <a:t>INJ. KENACORT(I/L)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ADRENAL SUPRESSION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622">
                <a:tc>
                  <a:txBody>
                    <a:bodyPr/>
                    <a:lstStyle/>
                    <a:p>
                      <a:r>
                        <a:rPr lang="en-US" dirty="0"/>
                        <a:t>MITOMYCIN/</a:t>
                      </a:r>
                      <a:r>
                        <a:rPr lang="en-US" baseline="0" dirty="0"/>
                        <a:t> 5-FLOROURACIL</a:t>
                      </a:r>
                    </a:p>
                    <a:p>
                      <a:r>
                        <a:rPr lang="en-US" baseline="0" dirty="0"/>
                        <a:t>(PER OP)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CARCINOGENIC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EA07-7ECC-4332-A402-791D8496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/>
          <a:lstStyle/>
          <a:p>
            <a:r>
              <a:rPr lang="en-US" dirty="0"/>
              <a:t>End of Lecture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2CB62-9236-4223-93C5-12C34F38D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709160"/>
          </a:xfrm>
        </p:spPr>
        <p:txBody>
          <a:bodyPr/>
          <a:lstStyle/>
          <a:p>
            <a:r>
              <a:rPr lang="en-US" dirty="0"/>
              <a:t>A 57years old male presents to you with this rash for the past 5 days, also complaining of blurring of vision for the past 2 days.</a:t>
            </a:r>
          </a:p>
          <a:p>
            <a:r>
              <a:rPr lang="en-US" dirty="0"/>
              <a:t>What is the diagnosis?</a:t>
            </a:r>
          </a:p>
          <a:p>
            <a:r>
              <a:rPr lang="en-US" dirty="0"/>
              <a:t>What are the associated ocular features that you would look for in this case?</a:t>
            </a:r>
          </a:p>
        </p:txBody>
      </p:sp>
      <p:pic>
        <p:nvPicPr>
          <p:cNvPr id="1026" name="Picture 2" descr="Herpes Zoster Ophthalmicus - American Academy of Ophthalmology">
            <a:extLst>
              <a:ext uri="{FF2B5EF4-FFF2-40B4-BE49-F238E27FC236}">
                <a16:creationId xmlns:a16="http://schemas.microsoft.com/office/drawing/2014/main" id="{0F4B8F68-1C53-4AF1-A909-09D0F1645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00200"/>
            <a:ext cx="2616271" cy="233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27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5B714-38D7-4432-8D63-B1DF194AB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Subject</a:t>
            </a:r>
          </a:p>
          <a:p>
            <a:r>
              <a:rPr lang="en-US" dirty="0"/>
              <a:t>Spiral integration</a:t>
            </a:r>
          </a:p>
          <a:p>
            <a:r>
              <a:rPr lang="en-US" dirty="0"/>
              <a:t>Horizontal integration</a:t>
            </a:r>
          </a:p>
          <a:p>
            <a:r>
              <a:rPr lang="en-US" dirty="0"/>
              <a:t>Vertical integration</a:t>
            </a:r>
          </a:p>
          <a:p>
            <a:r>
              <a:rPr lang="en-US" dirty="0"/>
              <a:t>End of Lecture Assessment</a:t>
            </a:r>
          </a:p>
          <a:p>
            <a:r>
              <a:rPr lang="en-US" dirty="0"/>
              <a:t>Digital Library References (</a:t>
            </a:r>
            <a:r>
              <a:rPr lang="en-US"/>
              <a:t>Recent advances, AI)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B39D3-8237-4B58-BFA8-2B2DF19C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Lecture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83391-7ACC-441F-9416-97479CF4E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1828800"/>
            <a:ext cx="256995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15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1F731-F1C4-49CE-9413-0055C030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6537920" cy="1143000"/>
          </a:xfrm>
        </p:spPr>
        <p:txBody>
          <a:bodyPr/>
          <a:lstStyle/>
          <a:p>
            <a:r>
              <a:rPr lang="en-US" dirty="0"/>
              <a:t>Role of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222B-3A21-4736-9AC8-8D46647E1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568952" cy="554461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“</a:t>
            </a:r>
            <a:r>
              <a:rPr lang="en-US" dirty="0" err="1"/>
              <a:t>Oculomics</a:t>
            </a:r>
            <a:r>
              <a:rPr lang="en-US" dirty="0"/>
              <a:t>”: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Broadly speaking,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oculomics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the utilization of measurements we obtain from the eye to establish a person’s health status</a:t>
            </a:r>
          </a:p>
          <a:p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Applications in cardiology: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Studies have shown that in addition to automatic eye disease detection, AI can estimate and identify a range of nonophthalmic conditions, such as chronic kidney disease, carotid artery atherosclerosis, and CVD risk factors such as blood pressure, body mass index, and hemoglobin A1c</a:t>
            </a:r>
          </a:p>
          <a:p>
            <a:pPr algn="l"/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Applications in neurology.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Sharon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Fekrat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MD, at Duke University in Durham, North Carolina, coauthored a systematic review of 14 OCTA stud­ies that confirmed the link between a thinning ret­inal nerve fiber layer and reduced capillary density with cognitive impairment and risk of AD.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“New OCTA software takes about 70,000 scans per second to allow visualization of the retinal microvasculature, with some vessels only 5 microns in diameter, which mirrors the cerebral vasculature,” Dr.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Fekrat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said. She added, “Our research group at Duke,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iMIND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(for Eye Multi­modal Imaging and Neurodegenerative Disease), published the first paper describing a convolu­tional neural network that used retinal images to differentiate individuals with AD from those with normal cognition. It successfully predicted Alzheimer dementia using multimodal images and patient data.”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(See below for more on convolutional neural networks.) The group is also investigating retinal biomarkers of Parkinson disease.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0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1F731-F1C4-49CE-9413-0055C030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6537920" cy="1143000"/>
          </a:xfrm>
        </p:spPr>
        <p:txBody>
          <a:bodyPr/>
          <a:lstStyle/>
          <a:p>
            <a:r>
              <a:rPr lang="en-US" dirty="0"/>
              <a:t>Role of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222B-3A21-4736-9AC8-8D46647E1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568952" cy="554461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Applications in neurology: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Sharon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Fekrat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MD, at Duke University in Durham, North Carolina, coauthored a systematic review of 14 OCTA stud­ies that confirmed the link between a thinning ret­inal nerve fiber layer and reduced capillary density with cognitive impairment and risk of AD.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esearch group at Duke,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iMIND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(for Eye Multi­modal Imaging and Neurodegenerative Disease), published the first paper describing a convolu­tional neural network that used retinal images to differentiate individuals with AD from those with normal cognition. It successfully predicted Alzheimer’s dementia using multimodal images and patient data.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group is also investigating retinal biomarkers of Parkinson disease.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88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244B7-8DF2-4D7B-BB65-FA816581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FC0BE-F762-4848-9A1A-B791821D1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Kanski’s Clinical Ophthalmology</a:t>
            </a:r>
          </a:p>
          <a:p>
            <a:endParaRPr lang="en-US" dirty="0"/>
          </a:p>
          <a:p>
            <a:r>
              <a:rPr lang="en-US"/>
              <a:t>https://www.aao.org/eyenet/article/ai-and-retina-finding-patterns-of-systemic-disease</a:t>
            </a:r>
          </a:p>
        </p:txBody>
      </p:sp>
    </p:spTree>
    <p:extLst>
      <p:ext uri="{BB962C8B-B14F-4D97-AF65-F5344CB8AC3E}">
        <p14:creationId xmlns:p14="http://schemas.microsoft.com/office/powerpoint/2010/main" val="296531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44AB-F7E5-496A-9F6A-CB52082C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A5162-2A79-4344-9277-F6C12FC80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2870" indent="0">
              <a:buNone/>
            </a:pPr>
            <a:r>
              <a:rPr lang="en-US" dirty="0"/>
              <a:t>By the end of the lecture, student should be able to: </a:t>
            </a:r>
          </a:p>
          <a:p>
            <a:r>
              <a:rPr lang="en-US" dirty="0"/>
              <a:t>Appreciate extraocular and intraocular manifestations of various systemic disorders</a:t>
            </a:r>
          </a:p>
          <a:p>
            <a:r>
              <a:rPr lang="en-US" dirty="0"/>
              <a:t>Identify ocular side effects of systemic drugs</a:t>
            </a:r>
          </a:p>
          <a:p>
            <a:r>
              <a:rPr lang="en-US" dirty="0"/>
              <a:t>Identify systemic side effects of ocular drugs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0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IMMUNOLOGICAL DISORDERS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66075" y="1700808"/>
          <a:ext cx="5126201" cy="4177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0274">
                <a:tc>
                  <a:txBody>
                    <a:bodyPr/>
                    <a:lstStyle/>
                    <a:p>
                      <a:r>
                        <a:rPr lang="en-US" sz="1100" dirty="0"/>
                        <a:t>SYSTEMIC DISEASE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FEATURE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EXTRAOCULAR FEATURES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INTRAOCULAR FEATURES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705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RHEUMATOID ARTHRITIS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HAND</a:t>
                      </a:r>
                      <a:r>
                        <a:rPr lang="en-US" sz="800" baseline="0" dirty="0">
                          <a:latin typeface="Arial" pitchFamily="34" charset="0"/>
                          <a:cs typeface="Arial" pitchFamily="34" charset="0"/>
                        </a:rPr>
                        <a:t> , WRIST , FOOT , SKIN NODULES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DRY EYES</a:t>
                      </a:r>
                      <a:r>
                        <a:rPr lang="en-US" sz="800" baseline="0" dirty="0">
                          <a:latin typeface="Arial" pitchFamily="34" charset="0"/>
                          <a:cs typeface="Arial" pitchFamily="34" charset="0"/>
                        </a:rPr>
                        <a:t> , SCLERITIS , EPISCLERITIS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IRIDOCYCLITIS , CORNEAL MELTING AND CATARACT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868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SLE</a:t>
                      </a:r>
                      <a:r>
                        <a:rPr lang="en-US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BUTTERFLY RASH , PLEURITIS</a:t>
                      </a:r>
                      <a:r>
                        <a:rPr lang="en-US" sz="800" baseline="0" dirty="0">
                          <a:latin typeface="Arial" pitchFamily="34" charset="0"/>
                          <a:cs typeface="Arial" pitchFamily="34" charset="0"/>
                        </a:rPr>
                        <a:t> , RAYNAUNDS 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EPISCLERITIS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IRITIS , RETINOPATHY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07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GIANT</a:t>
                      </a:r>
                      <a:r>
                        <a:rPr lang="en-US" sz="800" baseline="0" dirty="0">
                          <a:latin typeface="Arial" pitchFamily="34" charset="0"/>
                          <a:cs typeface="Arial" pitchFamily="34" charset="0"/>
                        </a:rPr>
                        <a:t> CELL ARTERITIS 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TEMPORAL ARTERITIS , JAW CLAUDICATION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EOM</a:t>
                      </a:r>
                      <a:r>
                        <a:rPr lang="en-US" sz="800" baseline="0" dirty="0">
                          <a:latin typeface="Arial" pitchFamily="34" charset="0"/>
                          <a:cs typeface="Arial" pitchFamily="34" charset="0"/>
                        </a:rPr>
                        <a:t> PALSIES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AION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868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SARCOIDOSIS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MULTISYSTEM GRANULOMAS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ENLARGE</a:t>
                      </a:r>
                      <a:r>
                        <a:rPr lang="en-US" sz="800" baseline="0" dirty="0">
                          <a:latin typeface="Arial" pitchFamily="34" charset="0"/>
                          <a:cs typeface="Arial" pitchFamily="34" charset="0"/>
                        </a:rPr>
                        <a:t> LACRIMAL GLAND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IRIDOCYCLITIS , PERIPHLEBITIS</a:t>
                      </a:r>
                      <a:r>
                        <a:rPr lang="en-US" sz="800" baseline="0" dirty="0">
                          <a:latin typeface="Arial" pitchFamily="34" charset="0"/>
                          <a:cs typeface="Arial" pitchFamily="34" charset="0"/>
                        </a:rPr>
                        <a:t> , SARCOID NODULE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388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VKH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MENINGITIS , ENCEPHLOPATHY</a:t>
                      </a:r>
                      <a:r>
                        <a:rPr lang="en-US" sz="800" baseline="0" dirty="0">
                          <a:latin typeface="Arial" pitchFamily="34" charset="0"/>
                          <a:cs typeface="Arial" pitchFamily="34" charset="0"/>
                        </a:rPr>
                        <a:t> , DYSACUISIS , VITILIGO , ALOPECIA 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POLIOSIS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itchFamily="34" charset="0"/>
                          <a:cs typeface="Arial" pitchFamily="34" charset="0"/>
                        </a:rPr>
                        <a:t>UVEITIS , CHROIDITIS , ERD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 descr="Image result for rheumatoid arthritis corneal melting pictu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90" y="1706436"/>
            <a:ext cx="1656734" cy="82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arcoidosis eye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62" y="3753691"/>
            <a:ext cx="1637424" cy="11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vkh eye p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62" y="4902365"/>
            <a:ext cx="1666338" cy="11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resus.com.au/wp-content/uploads/2017/11/493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99" y="2534801"/>
            <a:ext cx="1628888" cy="12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INFECTIOUS DISEASES </a:t>
            </a:r>
            <a:br>
              <a:rPr lang="en-US" dirty="0"/>
            </a:br>
            <a:r>
              <a:rPr lang="en-US" dirty="0"/>
              <a:t>(FUNGAL , BACTERIAL 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836164"/>
              </p:ext>
            </p:extLst>
          </p:nvPr>
        </p:nvGraphicFramePr>
        <p:xfrm>
          <a:off x="137160" y="1476032"/>
          <a:ext cx="6739096" cy="432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0232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</a:t>
                      </a:r>
                    </a:p>
                    <a:p>
                      <a:r>
                        <a:rPr lang="en-US" dirty="0"/>
                        <a:t>OCULAR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INTRA</a:t>
                      </a:r>
                    </a:p>
                    <a:p>
                      <a:r>
                        <a:rPr lang="en-US" dirty="0"/>
                        <a:t>OCULAR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47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CANDIDA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ORAL AND GENITAL THRUSH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CONJUNCTIVITIS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KERATITIS , RETINITIS , ENDOPHTHALMITIS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25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CRYPTOCOCCUS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IMMUNOCOMPROMISED PNEUMONIA AND MENINGITIS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PAPILLEDMA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, OPTIC ATROPHY 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04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TUBERCULOSIS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FEVER , GRANULOMAS LUNGS AND LYMPHNODES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PHYLECTANULAR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CONJUNCTIVITIS 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GRANULOMATOUS UVEITIS , JUXTAPAIPLLARY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CHOROIDITIS 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125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LEPROSY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THICKENED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PERIPHERAL NERVES , HYPOAESTHETIC SKIN LESIONS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FACIAL PALSY , MADROSIS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IRITIS , SECONDARY GLAUCOMA , CATARACT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4" name="Picture 2" descr="Image result for candida endophthalmitis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61" y="1475131"/>
            <a:ext cx="1842633" cy="17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96" y="3263317"/>
            <a:ext cx="2304256" cy="180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ocular tuberculosis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761" y="3263317"/>
            <a:ext cx="2245440" cy="34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ocular leprosy 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04" y="5024843"/>
            <a:ext cx="2287586" cy="17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HEMATOLOGIC DISORDERS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025411"/>
              </p:ext>
            </p:extLst>
          </p:nvPr>
        </p:nvGraphicFramePr>
        <p:xfrm>
          <a:off x="-2" y="1417638"/>
          <a:ext cx="6952100" cy="544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5580">
                <a:tc>
                  <a:txBody>
                    <a:bodyPr/>
                    <a:lstStyle/>
                    <a:p>
                      <a:r>
                        <a:rPr lang="en-US" dirty="0"/>
                        <a:t>DISEASES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</a:t>
                      </a:r>
                    </a:p>
                    <a:p>
                      <a:r>
                        <a:rPr lang="en-US" dirty="0"/>
                        <a:t>OCULAR FEATURES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INTRA</a:t>
                      </a:r>
                    </a:p>
                    <a:p>
                      <a:r>
                        <a:rPr lang="en-US" dirty="0"/>
                        <a:t>OCULAR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63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LYMPHOCYTIC LEUKEMIA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LYMPHADENOPATHY , HEPATOSPLENO</a:t>
                      </a:r>
                    </a:p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MEGALY  , ANEMIA , LEUCOPENIA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PROPTOSIS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IRIS NODULE , RETINAL</a:t>
                      </a: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EDEMA , HEMORRHAGES , LEUKEMIC INFILTRATE , ROTH SPOT 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21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MYELOID LEUKEMIA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HEPATOSPLENO</a:t>
                      </a:r>
                    </a:p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MEGALY , BLEEDING THROMBOSIS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ORBITAL CHLOROMA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RETINAL</a:t>
                      </a: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EDEMA , HEMORRHAGES , PERIPHERAL RETINAL NEOVASCULIRIZATION 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72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LYMPHOMA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FEVER , LYMPHADENOPATHY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LID/ ORBITAL DEPOSIT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UVEITIS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521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SICKLE CELL ANEMIA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APLASTIC</a:t>
                      </a: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CRISIS , STROKE , STROKE , LEG ULCERS , JAUNDICE ANEMIA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DILATED CONJUNCTIVAL VESSELS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RETINAL CAPILLARY OCCLUSION</a:t>
                      </a: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, NEOVASCULIRIZATION , CHORIORETINAL SCARS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654" y="2362471"/>
            <a:ext cx="2191902" cy="156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cular lymphoma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654" y="3963793"/>
            <a:ext cx="2200346" cy="13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46" y="5278216"/>
            <a:ext cx="2191902" cy="154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INFECTIOUS DISEASES</a:t>
            </a:r>
            <a:br>
              <a:rPr lang="en-US" dirty="0"/>
            </a:br>
            <a:r>
              <a:rPr lang="en-US" dirty="0"/>
              <a:t> (VIRAL 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478202"/>
              </p:ext>
            </p:extLst>
          </p:nvPr>
        </p:nvGraphicFramePr>
        <p:xfrm>
          <a:off x="0" y="1465965"/>
          <a:ext cx="7443440" cy="442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0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4684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EXTRAOCULAR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INTRAOCULAR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27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HERPES SIMPLEX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BLISTERS AROUND MOUTH AND GENITALS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VESICLES ON 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DENDRITIC KERATITIS , UVEITIS , ARN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21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CONGENITAL RUBELLA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CONGENITAL DEAFNESS ,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MR ,CONGENITAL  HEART DISEASE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MICROPHTHALMOS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CATARACT , CHORIORETINITIS</a:t>
                      </a:r>
                    </a:p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15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CMV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IMMUNOCOMPROMISED –FEVER , HEPATITIS , PNEUMONITIS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, ENCEPHLITIS 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MICROPHTHALMOS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NECROTISING CHORIORETINITIS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, OPTIC ATROPHY 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2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AIDS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IMMUNOCOMPROMISED INDIVIDUAL , KAPOSI SARCOMA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KAPOSI SARCOMA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COTTON WOOL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 SPOT ON RETINA , CMV RETINITIS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8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 descr="Image result for ocular herpes simplex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40" y="1221374"/>
            <a:ext cx="1700560" cy="124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cular congenital rubella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39" y="2460965"/>
            <a:ext cx="1684171" cy="115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ocular AIDS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66" y="4941168"/>
            <a:ext cx="1842155" cy="140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MV Retinitis 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685" y="3611014"/>
            <a:ext cx="1695680" cy="12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DISEASES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61949"/>
              </p:ext>
            </p:extLst>
          </p:nvPr>
        </p:nvGraphicFramePr>
        <p:xfrm>
          <a:off x="179510" y="2408726"/>
          <a:ext cx="6480724" cy="320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2237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EXTYRAOCULAR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INTRAOCULAR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37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TOXOPLASMA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CONGENITAL – MR , DEAFNESS </a:t>
                      </a:r>
                    </a:p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IMMUNODEFICIENT</a:t>
                      </a: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- ENCEPHALITIS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MACULAR SCARRING , RETINOCHOROIDITIS , VITRITIS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4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TOXOXOCARIASIS</a:t>
                      </a: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VISCERAL LARVA MIGRENS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VITRITIS</a:t>
                      </a: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, CHOROIDITIS , GRANULOMA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 descr="Image result for ocular toxoplasmosi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70" y="3140968"/>
            <a:ext cx="2464830" cy="19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ENDOCRINAL AND METABOLIC DISORDERS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577987"/>
              </p:ext>
            </p:extLst>
          </p:nvPr>
        </p:nvGraphicFramePr>
        <p:xfrm>
          <a:off x="0" y="1684338"/>
          <a:ext cx="751940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</a:t>
                      </a:r>
                    </a:p>
                    <a:p>
                      <a:r>
                        <a:rPr lang="en-US" dirty="0"/>
                        <a:t>OCULAR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INTRA</a:t>
                      </a:r>
                    </a:p>
                    <a:p>
                      <a:r>
                        <a:rPr lang="en-US" dirty="0"/>
                        <a:t>OCULAR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HOMOCYSTINURIA</a:t>
                      </a: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MR , TALL , THROMOEMBOLIC</a:t>
                      </a: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EPISODES , ARACHNODACTYLY 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ECTOPIA LENTIS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MUCOPOLYSACCHARIDOSIS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DYSMORPHIA , CARDIAC ANOMALIES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CORNEAL OPACIFICATION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PIGMENTARY RETINOPATHY</a:t>
                      </a: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, GLAUCOMA , OPTIC ATROPHY 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WILSONS DISEASES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EXTRAPYRAMIDAL SIGNS , CIRRHOSIS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KF 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SUNFLOWER CATARACT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PERIPHERAL NEUROPATHY , NEPHROPATHY</a:t>
                      </a: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XANTHLESMA , EOM PALSIES , INFECTIONS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CATARACT , DIABETIC</a:t>
                      </a: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 RETINOPATHY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HYPERTHYROIDISM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TACHYCARDIA , TREMORS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EXOPHTHALMOS , LID LAG , RETRACTION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SUPERIOR LIMBIC KERATITIS , DISC EDEMA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HYPOPARATHYROIDISM</a:t>
                      </a: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TETANY , SEIZURES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FASCICULATIONS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CATARACT</a:t>
                      </a: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, DISC EDEMA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122" name="Picture 2" descr="Image result for ocular homocystinuria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792" y="1094533"/>
            <a:ext cx="1652313" cy="124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ocular mucopolysaccharidosi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ocular mucopolysaccharidosis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Image result for ocular mucopolysaccharidosis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16" y="2319559"/>
            <a:ext cx="1550103" cy="138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ocular wilsons disease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526" y="3691250"/>
            <a:ext cx="1729018" cy="152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proliferative diabetic retinopathy 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792" y="4998434"/>
            <a:ext cx="1605064" cy="10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Image result for ocular hyperthyroidism images"/>
          <p:cNvSpPr>
            <a:spLocks noChangeAspect="1" noChangeArrowheads="1"/>
          </p:cNvSpPr>
          <p:nvPr/>
        </p:nvSpPr>
        <p:spPr bwMode="auto">
          <a:xfrm>
            <a:off x="5092824" y="42583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6" descr="Image result for ocular hyperthyroidism images"/>
          <p:cNvSpPr>
            <a:spLocks noChangeAspect="1" noChangeArrowheads="1"/>
          </p:cNvSpPr>
          <p:nvPr/>
        </p:nvSpPr>
        <p:spPr bwMode="auto">
          <a:xfrm>
            <a:off x="5245224" y="44107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8" name="Picture 18" descr="Image result for ocular hyperthyroidism ima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08" y="6055185"/>
            <a:ext cx="1605503" cy="75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493</TotalTime>
  <Words>1283</Words>
  <Application>Microsoft Office PowerPoint</Application>
  <PresentationFormat>On-screen Show (4:3)</PresentationFormat>
  <Paragraphs>274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Ocular manifestation of SYSTEMIC DISEASES </vt:lpstr>
      <vt:lpstr>Components of Lecture</vt:lpstr>
      <vt:lpstr>Learning Objectives</vt:lpstr>
      <vt:lpstr>IMMUNOLOGICAL DISORDERS</vt:lpstr>
      <vt:lpstr>INFECTIOUS DISEASES  (FUNGAL , BACTERIAL )</vt:lpstr>
      <vt:lpstr>HEMATOLOGIC DISORDERS</vt:lpstr>
      <vt:lpstr>INFECTIOUS DISEASES  (VIRAL )</vt:lpstr>
      <vt:lpstr>PARASITIC DISEASES</vt:lpstr>
      <vt:lpstr>ENDOCRINAL AND METABOLIC DISORDERS </vt:lpstr>
      <vt:lpstr>MUSCULAR DISORDER</vt:lpstr>
      <vt:lpstr>INHERETED DISORDER</vt:lpstr>
      <vt:lpstr>Ocular side effects of systemic drugs</vt:lpstr>
      <vt:lpstr>PowerPoint Presentation</vt:lpstr>
      <vt:lpstr>PowerPoint Presentation</vt:lpstr>
      <vt:lpstr>PowerPoint Presentation</vt:lpstr>
      <vt:lpstr>SYSTEMIC SIDE EFFECTS OF OCULAR DRUGS </vt:lpstr>
      <vt:lpstr>PowerPoint Presentation</vt:lpstr>
      <vt:lpstr>PowerPoint Presentation</vt:lpstr>
      <vt:lpstr>End of Lecture Assessment</vt:lpstr>
      <vt:lpstr>Role of AI</vt:lpstr>
      <vt:lpstr>Role of AI</vt:lpstr>
      <vt:lpstr>References</vt:lpstr>
    </vt:vector>
  </TitlesOfParts>
  <Company>BBH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DISEASES IN OPHTHALMOLOGY</dc:title>
  <dc:creator>Ophthalmology Deptt</dc:creator>
  <cp:lastModifiedBy>Dr Rida Fatima Jafar</cp:lastModifiedBy>
  <cp:revision>72</cp:revision>
  <dcterms:created xsi:type="dcterms:W3CDTF">2019-05-13T06:02:15Z</dcterms:created>
  <dcterms:modified xsi:type="dcterms:W3CDTF">2025-02-11T05:46:11Z</dcterms:modified>
</cp:coreProperties>
</file>