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6750B2B6-0A77-4535-8F65-6E6A4E1EEF2A}"/>
    <pc:docChg chg="modSld sldOrd">
      <pc:chgData name="sammarfatima93@gmail.com" userId="d44883e3c0456043" providerId="LiveId" clId="{6750B2B6-0A77-4535-8F65-6E6A4E1EEF2A}" dt="2025-02-18T10:52:24.329" v="29"/>
      <pc:docMkLst>
        <pc:docMk/>
      </pc:docMkLst>
      <pc:sldChg chg="modSp mod">
        <pc:chgData name="sammarfatima93@gmail.com" userId="d44883e3c0456043" providerId="LiveId" clId="{6750B2B6-0A77-4535-8F65-6E6A4E1EEF2A}" dt="2025-02-17T06:49:34.319" v="15" actId="20577"/>
        <pc:sldMkLst>
          <pc:docMk/>
          <pc:sldMk cId="0" sldId="256"/>
        </pc:sldMkLst>
        <pc:spChg chg="mod">
          <ac:chgData name="sammarfatima93@gmail.com" userId="d44883e3c0456043" providerId="LiveId" clId="{6750B2B6-0A77-4535-8F65-6E6A4E1EEF2A}" dt="2025-02-17T06:49:34.319" v="15" actId="20577"/>
          <ac:spMkLst>
            <pc:docMk/>
            <pc:sldMk cId="0" sldId="256"/>
            <ac:spMk id="9" creationId="{00000000-0000-0000-0000-000000000000}"/>
          </ac:spMkLst>
        </pc:spChg>
      </pc:sldChg>
      <pc:sldChg chg="modSp mod ord">
        <pc:chgData name="sammarfatima93@gmail.com" userId="d44883e3c0456043" providerId="LiveId" clId="{6750B2B6-0A77-4535-8F65-6E6A4E1EEF2A}" dt="2025-02-18T10:52:24.329" v="29"/>
        <pc:sldMkLst>
          <pc:docMk/>
          <pc:sldMk cId="0" sldId="266"/>
        </pc:sldMkLst>
        <pc:spChg chg="mod">
          <ac:chgData name="sammarfatima93@gmail.com" userId="d44883e3c0456043" providerId="LiveId" clId="{6750B2B6-0A77-4535-8F65-6E6A4E1EEF2A}" dt="2025-02-18T10:52:08.127" v="26" actId="14100"/>
          <ac:spMkLst>
            <pc:docMk/>
            <pc:sldMk cId="0" sldId="266"/>
            <ac:spMk id="16" creationId="{00000000-0000-0000-0000-000000000000}"/>
          </ac:spMkLst>
        </pc:spChg>
        <pc:picChg chg="mod">
          <ac:chgData name="sammarfatima93@gmail.com" userId="d44883e3c0456043" providerId="LiveId" clId="{6750B2B6-0A77-4535-8F65-6E6A4E1EEF2A}" dt="2025-02-18T10:52:10.377" v="27" actId="1076"/>
          <ac:picMkLst>
            <pc:docMk/>
            <pc:sldMk cId="0" sldId="266"/>
            <ac:picMk id="1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A3C0-16D8-F327-2365-1DBFF424266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C015EBF5-FDDF-2A76-7CCA-EBEA9D4075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50D44C78-D024-3168-18D2-389F2458B048}"/>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5B3BA4E6-8C89-7227-FA7C-78376BA6D3A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5C9A1E2-381E-3543-5939-D87DB251495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38830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1932-B5AD-EF7D-470B-D52E523AEC3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D2EBF83C-756A-3F70-83DA-CE5C60B8F0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4FA332F-BD4B-AFA1-8999-4D6B3300062C}"/>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B915DEF1-170B-4ED1-C267-25BE7710E3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5A78A3BF-A53E-EDD2-F023-BD203CA21297}"/>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9275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16B6D0-E29D-4CF9-2418-7701963707C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FA219B8-C1A3-C025-E5B0-84566DC46C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1372BCA-82DE-B3DF-05A2-C483B00F405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38B1DA24-D7CE-0029-902F-5CB1FE912C6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3656EED-F1A7-8A96-C74D-C54DCAA299F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19411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rgbClr val="562213"/>
                </a:solidFill>
                <a:latin typeface="Trebuchet MS"/>
                <a:cs typeface="Trebuchet MS"/>
              </a:defRPr>
            </a:lvl1pPr>
          </a:lstStyle>
          <a:p>
            <a:endParaRPr/>
          </a:p>
        </p:txBody>
      </p:sp>
      <p:sp>
        <p:nvSpPr>
          <p:cNvPr id="3" name="Holder 3"/>
          <p:cNvSpPr>
            <a:spLocks noGrp="1"/>
          </p:cNvSpPr>
          <p:nvPr>
            <p:ph sz="half" idx="2"/>
          </p:nvPr>
        </p:nvSpPr>
        <p:spPr>
          <a:xfrm>
            <a:off x="1611249" y="1429702"/>
            <a:ext cx="1934845" cy="3907154"/>
          </a:xfrm>
          <a:prstGeom prst="rect">
            <a:avLst/>
          </a:prstGeom>
        </p:spPr>
        <p:txBody>
          <a:bodyPr wrap="square" lIns="0" tIns="0" rIns="0" bIns="0">
            <a:spAutoFit/>
          </a:bodyPr>
          <a:lstStyle>
            <a:lvl1pPr>
              <a:defRPr sz="2000" b="1" i="0">
                <a:solidFill>
                  <a:srgbClr val="FFFF00"/>
                </a:solidFill>
                <a:latin typeface="Trebuchet MS"/>
                <a:cs typeface="Trebuchet MS"/>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950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0703-EB34-1591-FAB9-B775F9C4D05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92DEEDE7-E9A2-C436-4F6C-1E87142EF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A891E61-09C9-F94E-3BAA-23B465E5FEB5}"/>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01813D28-D236-B4E8-281D-49A6461EBFF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F596312-EBB1-04C0-4523-9EF48D3CC57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06217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0F45-5272-5F1E-F6C8-C4BA6931657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7BF03108-FB4B-DC09-6CF8-D3B70557805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2E3A2E-042A-7404-7715-B94D4AE127A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9F83F971-6570-0ED9-0FC1-D12DC9DB5E4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B2FEBA36-5558-E4C5-7599-6F5BB931CB3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61783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1601-2018-7E39-6156-E327A32842C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51E03D5D-6844-7173-8F39-1CFA208C8D6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4A287917-B211-CC60-B5DF-C3899BEDA0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307D130-EDC0-3E60-22AD-67C66BC32281}"/>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62845190-7982-565E-29FF-B73DA770566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B23F5A5E-9093-4294-EBBC-2A1D4CFF314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80967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A368-20CE-3C26-1010-2E4FDA309E7E}"/>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8A6B40F1-2419-38DF-822A-6C52EB27899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FF0F4-9316-2F95-02B6-B93C86D377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29048C5-67AD-2D87-6B56-ED0F2FA6DC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4E622-33D1-FAFA-0E4A-7BD15B4E3B4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6133C251-A127-A320-9265-3B0E5E9CA91D}"/>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8" name="Footer Placeholder 7">
            <a:extLst>
              <a:ext uri="{FF2B5EF4-FFF2-40B4-BE49-F238E27FC236}">
                <a16:creationId xmlns:a16="http://schemas.microsoft.com/office/drawing/2014/main" id="{D5ECBD4B-1D75-E020-8FA3-467A7D11A4EB}"/>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FB3DE2D4-E502-C111-E8FA-67EBDAF6C8F7}"/>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00844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3899-82A3-92FE-5396-DDB72E486F31}"/>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3BC72444-A068-42CA-AFE9-D6791C10E3A4}"/>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4" name="Footer Placeholder 3">
            <a:extLst>
              <a:ext uri="{FF2B5EF4-FFF2-40B4-BE49-F238E27FC236}">
                <a16:creationId xmlns:a16="http://schemas.microsoft.com/office/drawing/2014/main" id="{D0C5DDCA-D01C-A4C9-4FD7-736812319264}"/>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8839087-5C43-42F3-9808-A1B4D4EA41E4}"/>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10032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4EA99-0C52-2520-6730-5049899FC66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3" name="Footer Placeholder 2">
            <a:extLst>
              <a:ext uri="{FF2B5EF4-FFF2-40B4-BE49-F238E27FC236}">
                <a16:creationId xmlns:a16="http://schemas.microsoft.com/office/drawing/2014/main" id="{87A89B24-8E12-71F7-3F81-C8C50EC63D13}"/>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A75DBE7E-A3D6-8A7E-C3DB-7907E3A3923A}"/>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68801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ED6-67E5-4D18-FB5D-07789FEC54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E7384A5-6E46-E71D-8462-D8EE3A96C6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54B29231-A40A-0260-A72C-9DFB22F9DD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E8CFDC-85C9-E560-B4A1-6107D6A8683B}"/>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0CF1BFC5-E2C6-1275-4DA0-E541F71BAF7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DA664743-C08C-4E35-81D3-7FEE9397ED34}"/>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94718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5295-90C9-21F5-5426-F43FACBF4B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1383E22B-2906-7F94-C37C-947987A78B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D7EF4A29-948A-3A70-9D3C-9C0BB207CE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F2F080-8215-3DC9-1B10-789FF9C9D273}"/>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23900EEF-820E-4F40-5C94-721A306B02D3}"/>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7584C93C-2AD2-8C6A-9CED-21E580DD0DFA}"/>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7332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8E035-D71F-CDB7-ACB9-7FE7B7DD8D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5715604E-7886-D12C-1BF4-F0A85CF1007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dirty="0"/>
          </a:p>
        </p:txBody>
      </p:sp>
      <p:sp>
        <p:nvSpPr>
          <p:cNvPr id="4" name="Date Placeholder 3">
            <a:extLst>
              <a:ext uri="{FF2B5EF4-FFF2-40B4-BE49-F238E27FC236}">
                <a16:creationId xmlns:a16="http://schemas.microsoft.com/office/drawing/2014/main" id="{76896478-7D30-9065-9B6A-D6824606F2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00EEA801-9AF8-7E51-EA86-00DDD16A39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B6580E2B-1E86-CF6E-AB8F-2218A95533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31681325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sz="4000"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google.com/imgres?imgurl=http%3A//home.netvigator.com/~pdsuter/pic/machine003.jpg&amp;imgrefurl=http%3A//home.netvigator.com/~pdsuter/bread_machine.html&amp;usg=__v9wMu_0Z2pmqH75VnAHeYV4MUP4%3D&amp;h=388&amp;w=350&amp;sz=34&amp;hl=en&amp;start=10&amp;zoom=1&amp;tbnid=Ebw2yJKQ-mhOjM%3A&amp;tbnh=123&amp;tbnw=111&amp;prev=/images%3Fq%3DHOT%2BAIR%2BOVEN%26hl%3Den%26safe%3Dactive%26sa%3DG%26gbv%3D2%26tbs%3Disch%3A1&amp;itbs=1"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www.google.com/imgres?imgurl=http%3A//www.supplierlist.com/photo_images/70930/12L_Simple_Autoclave.jpg&amp;imgrefurl=http%3A//www.supplierlist.com/made_in_china/products/p0/Autoclave/30857_manufacturers.htm&amp;usg=__YqlPiu14UAuPwYA_m16-WaOHIVo%3D&amp;h=336&amp;w=336&amp;sz=24&amp;hl=en&amp;start=3&amp;zoom=1&amp;tbnid=_7dcwyvnfhz3jM%3A&amp;tbnh=119&amp;tbnw=119&amp;prev=/images%3Fq%3DAUTOCLAVES%26hl%3Den%26safe%3Dactive%26sa%3DG%26gbv%3D2%26tbs%3Disch%3A1&amp;itbs=1" TargetMode="External"/><Relationship Id="rId7" Type="http://schemas.openxmlformats.org/officeDocument/2006/relationships/hyperlink" Target="http://www.google.com/imgres?imgurl=http%3A//www.lifelinemedical.net/_images/manautoclave-01b.jpg&amp;imgrefurl=http%3A//www.lifelinemedical.net/manual_autoclaves.html&amp;usg=__8-pYakhkqCkQjbaX5N5Fs5AgwsM%3D&amp;h=308&amp;w=424&amp;sz=95&amp;hl=en&amp;start=4&amp;zoom=1&amp;tbnid=dNI8EWwQs12WjM%3A&amp;tbnh=92&amp;tbnw=126&amp;prev=/images%3Fq%3DAUTOCLAVES%26hl%3Den%26safe%3Dactive%26sa%3DG%26gbv%3D2%26tbs%3Disch%3A1&amp;itbs=1"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g"/><Relationship Id="rId11" Type="http://schemas.openxmlformats.org/officeDocument/2006/relationships/image" Target="../media/image1.jpg"/><Relationship Id="rId5" Type="http://schemas.openxmlformats.org/officeDocument/2006/relationships/hyperlink" Target="http://www.google.com/imgres?imgurl=http%3A//img.directindustry.com/images_di/photo-g/laboratory-autoclave-with-hydraulic-door-305058.jpg&amp;imgrefurl=http%3A//www.directindustry.com/prod/priorclave/laboratory-autoclave-with-hydraulic-door-23066-305058.html&amp;usg=__Uwvdy60hxYHVPFf4gSCwRaE2wTE%3D&amp;h=651&amp;w=831&amp;sz=211&amp;hl=en&amp;start=2&amp;zoom=1&amp;tbnid=y8mNYJ04N1XtxM%3A&amp;tbnh=113&amp;tbnw=144&amp;prev=/images%3Fq%3DAUTOCLAVES%26hl%3Den%26safe%3Dactive%26sa%3DG%26gbv%3D2%26tbs%3Disch%3A1&amp;itbs=1" TargetMode="External"/><Relationship Id="rId10" Type="http://schemas.openxmlformats.org/officeDocument/2006/relationships/image" Target="../media/image22.png"/><Relationship Id="rId4" Type="http://schemas.openxmlformats.org/officeDocument/2006/relationships/image" Target="../media/image29.jpg"/><Relationship Id="rId9"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370012" y="896136"/>
            <a:ext cx="6403975" cy="3634456"/>
          </a:xfrm>
          <a:prstGeom prst="rect">
            <a:avLst/>
          </a:prstGeom>
        </p:spPr>
        <p:txBody>
          <a:bodyPr vert="horz" wrap="square" lIns="0" tIns="5715" rIns="0" bIns="0" rtlCol="0">
            <a:spAutoFit/>
          </a:bodyPr>
          <a:lstStyle/>
          <a:p>
            <a:pPr marL="38100" marR="30480" algn="ctr">
              <a:lnSpc>
                <a:spcPct val="101600"/>
              </a:lnSpc>
              <a:spcBef>
                <a:spcPts val="45"/>
              </a:spcBef>
            </a:pPr>
            <a:r>
              <a:rPr dirty="0"/>
              <a:t>Sterilization and Disinfection</a:t>
            </a:r>
            <a:br>
              <a:rPr lang="en-US" dirty="0"/>
            </a:br>
            <a:r>
              <a:rPr lang="en-US"/>
              <a:t>Microbe Module</a:t>
            </a:r>
            <a:br>
              <a:rPr lang="en-US"/>
            </a:br>
            <a:r>
              <a:rPr lang="en-US"/>
              <a:t>3</a:t>
            </a:r>
            <a:r>
              <a:rPr lang="en-US" baseline="30000"/>
              <a:t>rd</a:t>
            </a:r>
            <a:r>
              <a:rPr lang="en-US"/>
              <a:t> year MBBS</a:t>
            </a:r>
            <a:br>
              <a:rPr lang="en-US"/>
            </a:br>
            <a:br>
              <a:rPr lang="en-US" dirty="0"/>
            </a:br>
            <a:r>
              <a:rPr lang="en-US" sz="2400" dirty="0"/>
              <a:t>By : Kiran Fatima</a:t>
            </a:r>
            <a:br>
              <a:rPr lang="en-US" sz="2400" dirty="0"/>
            </a:br>
            <a:r>
              <a:rPr lang="en-US" sz="2400" dirty="0"/>
              <a:t>Pathology Department</a:t>
            </a:r>
            <a:br>
              <a:rPr lang="en-US" sz="2400" dirty="0"/>
            </a:br>
            <a:r>
              <a:rPr lang="en-US" sz="2400" dirty="0"/>
              <a:t>Rawalpindi Medical University</a:t>
            </a:r>
            <a:endParaRPr sz="2400" dirty="0"/>
          </a:p>
        </p:txBody>
      </p:sp>
      <p:pic>
        <p:nvPicPr>
          <p:cNvPr id="10" name="object 10"/>
          <p:cNvPicPr/>
          <p:nvPr/>
        </p:nvPicPr>
        <p:blipFill>
          <a:blip r:embed="rId2" cstate="print"/>
          <a:stretch>
            <a:fillRect/>
          </a:stretch>
        </p:blipFill>
        <p:spPr>
          <a:xfrm>
            <a:off x="7820025" y="190500"/>
            <a:ext cx="990600"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185" dirty="0"/>
              <a:t>Personal</a:t>
            </a:r>
            <a:r>
              <a:rPr spc="-130" dirty="0"/>
              <a:t> </a:t>
            </a:r>
            <a:r>
              <a:rPr spc="-210" dirty="0"/>
              <a:t>protective</a:t>
            </a:r>
            <a:r>
              <a:rPr spc="-25" dirty="0"/>
              <a:t> </a:t>
            </a:r>
            <a:r>
              <a:rPr spc="-200" dirty="0"/>
              <a:t>equipment</a:t>
            </a:r>
          </a:p>
        </p:txBody>
      </p:sp>
      <p:sp>
        <p:nvSpPr>
          <p:cNvPr id="4" name="object 4"/>
          <p:cNvSpPr txBox="1"/>
          <p:nvPr/>
        </p:nvSpPr>
        <p:spPr>
          <a:xfrm>
            <a:off x="762000" y="1524000"/>
            <a:ext cx="6971665" cy="2770630"/>
          </a:xfrm>
          <a:prstGeom prst="rect">
            <a:avLst/>
          </a:prstGeom>
        </p:spPr>
        <p:txBody>
          <a:bodyPr vert="horz" wrap="square" lIns="0" tIns="33655" rIns="0" bIns="0" rtlCol="0">
            <a:spAutoFit/>
          </a:bodyPr>
          <a:lstStyle/>
          <a:p>
            <a:pPr marL="295910" marR="338455" indent="-283845">
              <a:lnSpc>
                <a:spcPts val="3829"/>
              </a:lnSpc>
              <a:spcBef>
                <a:spcPts val="265"/>
              </a:spcBef>
              <a:buChar char="⚫"/>
              <a:tabLst>
                <a:tab pos="295910" algn="l"/>
                <a:tab pos="408940" algn="l"/>
              </a:tabLst>
            </a:pPr>
            <a:r>
              <a:rPr sz="2550" dirty="0">
                <a:solidFill>
                  <a:srgbClr val="3891A7"/>
                </a:solidFill>
                <a:latin typeface="Segoe UI Symbol"/>
                <a:cs typeface="Segoe UI Symbol"/>
              </a:rPr>
              <a:t>	</a:t>
            </a:r>
            <a:r>
              <a:rPr sz="2400" dirty="0">
                <a:latin typeface="Calibri" panose="020F0502020204030204" pitchFamily="34" charset="0"/>
                <a:cs typeface="Calibri" panose="020F0502020204030204" pitchFamily="34" charset="0"/>
              </a:rPr>
              <a:t>It is specialized clothing or equipment worn by an employee for protection against infectious materials.</a:t>
            </a:r>
          </a:p>
          <a:p>
            <a:pPr>
              <a:lnSpc>
                <a:spcPct val="100000"/>
              </a:lnSpc>
              <a:spcBef>
                <a:spcPts val="1255"/>
              </a:spcBef>
              <a:buClr>
                <a:srgbClr val="3891A7"/>
              </a:buClr>
              <a:buFont typeface="Segoe UI Symbol"/>
              <a:buChar char="⚫"/>
            </a:pPr>
            <a:endParaRPr sz="2400" dirty="0">
              <a:latin typeface="Calibri" panose="020F0502020204030204" pitchFamily="34" charset="0"/>
              <a:cs typeface="Calibri" panose="020F0502020204030204" pitchFamily="34" charset="0"/>
            </a:endParaRPr>
          </a:p>
          <a:p>
            <a:pPr marL="295910" marR="5080" indent="-286385">
              <a:lnSpc>
                <a:spcPct val="100000"/>
              </a:lnSpc>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Includes face masks, safty goggles, gloves, gown, face shields, shoe covers</a:t>
            </a:r>
          </a:p>
        </p:txBody>
      </p:sp>
      <p:sp>
        <p:nvSpPr>
          <p:cNvPr id="5" name="object 5"/>
          <p:cNvSpPr txBox="1"/>
          <p:nvPr/>
        </p:nvSpPr>
        <p:spPr>
          <a:xfrm>
            <a:off x="7178293" y="111442"/>
            <a:ext cx="463550"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Core</a:t>
            </a:r>
            <a:endParaRPr sz="1800">
              <a:latin typeface="Calibri"/>
              <a:cs typeface="Calibri"/>
            </a:endParaRPr>
          </a:p>
        </p:txBody>
      </p:sp>
      <p:pic>
        <p:nvPicPr>
          <p:cNvPr id="6" name="object 6"/>
          <p:cNvPicPr/>
          <p:nvPr/>
        </p:nvPicPr>
        <p:blipFill>
          <a:blip r:embed="rId2" cstate="print"/>
          <a:stretch>
            <a:fillRect/>
          </a:stretch>
        </p:blipFill>
        <p:spPr>
          <a:xfrm>
            <a:off x="8458200" y="114300"/>
            <a:ext cx="476250" cy="561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257" y="4699"/>
              <a:ext cx="819785" cy="819785"/>
            </a:xfrm>
            <a:custGeom>
              <a:avLst/>
              <a:gdLst/>
              <a:ahLst/>
              <a:cxnLst/>
              <a:rect l="l" t="t" r="r" b="b"/>
              <a:pathLst>
                <a:path w="819785" h="819785">
                  <a:moveTo>
                    <a:pt x="819655" y="0"/>
                  </a:moveTo>
                  <a:lnTo>
                    <a:pt x="505" y="0"/>
                  </a:lnTo>
                  <a:lnTo>
                    <a:pt x="0" y="819276"/>
                  </a:lnTo>
                  <a:lnTo>
                    <a:pt x="48636" y="817886"/>
                  </a:lnTo>
                  <a:lnTo>
                    <a:pt x="96034" y="813765"/>
                  </a:lnTo>
                  <a:lnTo>
                    <a:pt x="142623" y="806991"/>
                  </a:lnTo>
                  <a:lnTo>
                    <a:pt x="188327" y="797640"/>
                  </a:lnTo>
                  <a:lnTo>
                    <a:pt x="233067" y="785790"/>
                  </a:lnTo>
                  <a:lnTo>
                    <a:pt x="276768" y="771517"/>
                  </a:lnTo>
                  <a:lnTo>
                    <a:pt x="319353" y="754897"/>
                  </a:lnTo>
                  <a:lnTo>
                    <a:pt x="360744" y="736009"/>
                  </a:lnTo>
                  <a:lnTo>
                    <a:pt x="400865" y="714928"/>
                  </a:lnTo>
                  <a:lnTo>
                    <a:pt x="439639" y="691732"/>
                  </a:lnTo>
                  <a:lnTo>
                    <a:pt x="476990" y="666496"/>
                  </a:lnTo>
                  <a:lnTo>
                    <a:pt x="512839" y="639299"/>
                  </a:lnTo>
                  <a:lnTo>
                    <a:pt x="547112" y="610217"/>
                  </a:lnTo>
                  <a:lnTo>
                    <a:pt x="579730" y="579326"/>
                  </a:lnTo>
                  <a:lnTo>
                    <a:pt x="610616" y="546704"/>
                  </a:lnTo>
                  <a:lnTo>
                    <a:pt x="639695" y="512427"/>
                  </a:lnTo>
                  <a:lnTo>
                    <a:pt x="666889" y="476572"/>
                  </a:lnTo>
                  <a:lnTo>
                    <a:pt x="692122" y="439216"/>
                  </a:lnTo>
                  <a:lnTo>
                    <a:pt x="715316" y="400436"/>
                  </a:lnTo>
                  <a:lnTo>
                    <a:pt x="736395" y="360308"/>
                  </a:lnTo>
                  <a:lnTo>
                    <a:pt x="755281" y="318910"/>
                  </a:lnTo>
                  <a:lnTo>
                    <a:pt x="771899" y="276319"/>
                  </a:lnTo>
                  <a:lnTo>
                    <a:pt x="786171" y="232610"/>
                  </a:lnTo>
                  <a:lnTo>
                    <a:pt x="798020" y="187861"/>
                  </a:lnTo>
                  <a:lnTo>
                    <a:pt x="807370" y="142148"/>
                  </a:lnTo>
                  <a:lnTo>
                    <a:pt x="814144" y="95549"/>
                  </a:lnTo>
                  <a:lnTo>
                    <a:pt x="818264" y="48141"/>
                  </a:lnTo>
                  <a:lnTo>
                    <a:pt x="819655" y="0"/>
                  </a:lnTo>
                  <a:close/>
                </a:path>
              </a:pathLst>
            </a:custGeom>
            <a:solidFill>
              <a:srgbClr val="FDF9F4">
                <a:alpha val="32940"/>
              </a:srgbClr>
            </a:solidFill>
          </p:spPr>
          <p:txBody>
            <a:bodyPr wrap="square" lIns="0" tIns="0" rIns="0" bIns="0" rtlCol="0"/>
            <a:lstStyle/>
            <a:p>
              <a:endParaRPr/>
            </a:p>
          </p:txBody>
        </p:sp>
        <p:sp>
          <p:nvSpPr>
            <p:cNvPr id="4" name="object 4"/>
            <p:cNvSpPr/>
            <p:nvPr/>
          </p:nvSpPr>
          <p:spPr>
            <a:xfrm>
              <a:off x="4257" y="4699"/>
              <a:ext cx="819785" cy="819785"/>
            </a:xfrm>
            <a:custGeom>
              <a:avLst/>
              <a:gdLst/>
              <a:ahLst/>
              <a:cxnLst/>
              <a:rect l="l" t="t" r="r" b="b"/>
              <a:pathLst>
                <a:path w="819785" h="819785">
                  <a:moveTo>
                    <a:pt x="819655" y="0"/>
                  </a:moveTo>
                  <a:lnTo>
                    <a:pt x="818264" y="48141"/>
                  </a:lnTo>
                  <a:lnTo>
                    <a:pt x="814144" y="95549"/>
                  </a:lnTo>
                  <a:lnTo>
                    <a:pt x="807370" y="142148"/>
                  </a:lnTo>
                  <a:lnTo>
                    <a:pt x="798020" y="187861"/>
                  </a:lnTo>
                  <a:lnTo>
                    <a:pt x="786171" y="232610"/>
                  </a:lnTo>
                  <a:lnTo>
                    <a:pt x="771899" y="276319"/>
                  </a:lnTo>
                  <a:lnTo>
                    <a:pt x="755281" y="318910"/>
                  </a:lnTo>
                  <a:lnTo>
                    <a:pt x="736395" y="360308"/>
                  </a:lnTo>
                  <a:lnTo>
                    <a:pt x="715316" y="400436"/>
                  </a:lnTo>
                  <a:lnTo>
                    <a:pt x="692122" y="439216"/>
                  </a:lnTo>
                  <a:lnTo>
                    <a:pt x="666889" y="476572"/>
                  </a:lnTo>
                  <a:lnTo>
                    <a:pt x="639695" y="512427"/>
                  </a:lnTo>
                  <a:lnTo>
                    <a:pt x="610616" y="546704"/>
                  </a:lnTo>
                  <a:lnTo>
                    <a:pt x="579730" y="579326"/>
                  </a:lnTo>
                  <a:lnTo>
                    <a:pt x="547112" y="610217"/>
                  </a:lnTo>
                  <a:lnTo>
                    <a:pt x="512839" y="639299"/>
                  </a:lnTo>
                  <a:lnTo>
                    <a:pt x="476990" y="666496"/>
                  </a:lnTo>
                  <a:lnTo>
                    <a:pt x="439639" y="691732"/>
                  </a:lnTo>
                  <a:lnTo>
                    <a:pt x="400865" y="714928"/>
                  </a:lnTo>
                  <a:lnTo>
                    <a:pt x="360744" y="736009"/>
                  </a:lnTo>
                  <a:lnTo>
                    <a:pt x="319353" y="754897"/>
                  </a:lnTo>
                  <a:lnTo>
                    <a:pt x="276768" y="771517"/>
                  </a:lnTo>
                  <a:lnTo>
                    <a:pt x="233067" y="785790"/>
                  </a:lnTo>
                  <a:lnTo>
                    <a:pt x="188327" y="797640"/>
                  </a:lnTo>
                  <a:lnTo>
                    <a:pt x="142623" y="806991"/>
                  </a:lnTo>
                  <a:lnTo>
                    <a:pt x="96034" y="813765"/>
                  </a:lnTo>
                  <a:lnTo>
                    <a:pt x="48636" y="817886"/>
                  </a:lnTo>
                  <a:lnTo>
                    <a:pt x="505" y="819276"/>
                  </a:lnTo>
                  <a:lnTo>
                    <a:pt x="336" y="819276"/>
                  </a:lnTo>
                  <a:lnTo>
                    <a:pt x="168" y="819276"/>
                  </a:lnTo>
                  <a:lnTo>
                    <a:pt x="0" y="819276"/>
                  </a:lnTo>
                  <a:lnTo>
                    <a:pt x="505" y="0"/>
                  </a:lnTo>
                  <a:lnTo>
                    <a:pt x="819655" y="0"/>
                  </a:lnTo>
                  <a:close/>
                </a:path>
              </a:pathLst>
            </a:custGeom>
            <a:ln w="3175">
              <a:solidFill>
                <a:srgbClr val="D2C39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123825" y="0"/>
              <a:ext cx="1795526" cy="1804924"/>
            </a:xfrm>
            <a:prstGeom prst="rect">
              <a:avLst/>
            </a:prstGeom>
          </p:spPr>
        </p:pic>
        <p:sp>
          <p:nvSpPr>
            <p:cNvPr id="6" name="object 6"/>
            <p:cNvSpPr/>
            <p:nvPr/>
          </p:nvSpPr>
          <p:spPr>
            <a:xfrm>
              <a:off x="176212" y="23875"/>
              <a:ext cx="1696085" cy="1704975"/>
            </a:xfrm>
            <a:custGeom>
              <a:avLst/>
              <a:gdLst/>
              <a:ahLst/>
              <a:cxnLst/>
              <a:rect l="l" t="t" r="r" b="b"/>
              <a:pathLst>
                <a:path w="1696085" h="1704975">
                  <a:moveTo>
                    <a:pt x="0" y="852424"/>
                  </a:moveTo>
                  <a:lnTo>
                    <a:pt x="1341" y="804051"/>
                  </a:lnTo>
                  <a:lnTo>
                    <a:pt x="5320" y="756387"/>
                  </a:lnTo>
                  <a:lnTo>
                    <a:pt x="11862" y="709503"/>
                  </a:lnTo>
                  <a:lnTo>
                    <a:pt x="20898" y="663470"/>
                  </a:lnTo>
                  <a:lnTo>
                    <a:pt x="32356" y="618362"/>
                  </a:lnTo>
                  <a:lnTo>
                    <a:pt x="46163" y="574249"/>
                  </a:lnTo>
                  <a:lnTo>
                    <a:pt x="62249" y="531204"/>
                  </a:lnTo>
                  <a:lnTo>
                    <a:pt x="80541" y="489299"/>
                  </a:lnTo>
                  <a:lnTo>
                    <a:pt x="100969" y="448605"/>
                  </a:lnTo>
                  <a:lnTo>
                    <a:pt x="123461" y="409196"/>
                  </a:lnTo>
                  <a:lnTo>
                    <a:pt x="147945" y="371141"/>
                  </a:lnTo>
                  <a:lnTo>
                    <a:pt x="174349" y="334515"/>
                  </a:lnTo>
                  <a:lnTo>
                    <a:pt x="202602" y="299387"/>
                  </a:lnTo>
                  <a:lnTo>
                    <a:pt x="232633" y="265832"/>
                  </a:lnTo>
                  <a:lnTo>
                    <a:pt x="264370" y="233919"/>
                  </a:lnTo>
                  <a:lnTo>
                    <a:pt x="297740" y="203722"/>
                  </a:lnTo>
                  <a:lnTo>
                    <a:pt x="332674" y="175313"/>
                  </a:lnTo>
                  <a:lnTo>
                    <a:pt x="369099" y="148762"/>
                  </a:lnTo>
                  <a:lnTo>
                    <a:pt x="406944" y="124143"/>
                  </a:lnTo>
                  <a:lnTo>
                    <a:pt x="446136" y="101527"/>
                  </a:lnTo>
                  <a:lnTo>
                    <a:pt x="486605" y="80987"/>
                  </a:lnTo>
                  <a:lnTo>
                    <a:pt x="528279" y="62593"/>
                  </a:lnTo>
                  <a:lnTo>
                    <a:pt x="571087" y="46418"/>
                  </a:lnTo>
                  <a:lnTo>
                    <a:pt x="614956" y="32534"/>
                  </a:lnTo>
                  <a:lnTo>
                    <a:pt x="659815" y="21014"/>
                  </a:lnTo>
                  <a:lnTo>
                    <a:pt x="705594" y="11928"/>
                  </a:lnTo>
                  <a:lnTo>
                    <a:pt x="752219" y="5349"/>
                  </a:lnTo>
                  <a:lnTo>
                    <a:pt x="799620" y="1349"/>
                  </a:lnTo>
                  <a:lnTo>
                    <a:pt x="847725" y="0"/>
                  </a:lnTo>
                  <a:lnTo>
                    <a:pt x="895830" y="1349"/>
                  </a:lnTo>
                  <a:lnTo>
                    <a:pt x="943231" y="5349"/>
                  </a:lnTo>
                  <a:lnTo>
                    <a:pt x="989857" y="11928"/>
                  </a:lnTo>
                  <a:lnTo>
                    <a:pt x="1035637" y="21014"/>
                  </a:lnTo>
                  <a:lnTo>
                    <a:pt x="1080498" y="32534"/>
                  </a:lnTo>
                  <a:lnTo>
                    <a:pt x="1124369" y="46418"/>
                  </a:lnTo>
                  <a:lnTo>
                    <a:pt x="1167179" y="62593"/>
                  </a:lnTo>
                  <a:lnTo>
                    <a:pt x="1208856" y="80987"/>
                  </a:lnTo>
                  <a:lnTo>
                    <a:pt x="1249327" y="101527"/>
                  </a:lnTo>
                  <a:lnTo>
                    <a:pt x="1288523" y="124143"/>
                  </a:lnTo>
                  <a:lnTo>
                    <a:pt x="1326370" y="148762"/>
                  </a:lnTo>
                  <a:lnTo>
                    <a:pt x="1362798" y="175313"/>
                  </a:lnTo>
                  <a:lnTo>
                    <a:pt x="1397735" y="203722"/>
                  </a:lnTo>
                  <a:lnTo>
                    <a:pt x="1431110" y="233919"/>
                  </a:lnTo>
                  <a:lnTo>
                    <a:pt x="1462849" y="265832"/>
                  </a:lnTo>
                  <a:lnTo>
                    <a:pt x="1492884" y="299387"/>
                  </a:lnTo>
                  <a:lnTo>
                    <a:pt x="1521140" y="334515"/>
                  </a:lnTo>
                  <a:lnTo>
                    <a:pt x="1547547" y="371141"/>
                  </a:lnTo>
                  <a:lnTo>
                    <a:pt x="1572034" y="409196"/>
                  </a:lnTo>
                  <a:lnTo>
                    <a:pt x="1594529" y="448605"/>
                  </a:lnTo>
                  <a:lnTo>
                    <a:pt x="1614959" y="489299"/>
                  </a:lnTo>
                  <a:lnTo>
                    <a:pt x="1633254" y="531204"/>
                  </a:lnTo>
                  <a:lnTo>
                    <a:pt x="1649342" y="574249"/>
                  </a:lnTo>
                  <a:lnTo>
                    <a:pt x="1663152" y="618362"/>
                  </a:lnTo>
                  <a:lnTo>
                    <a:pt x="1674611" y="663470"/>
                  </a:lnTo>
                  <a:lnTo>
                    <a:pt x="1683648" y="709503"/>
                  </a:lnTo>
                  <a:lnTo>
                    <a:pt x="1690192" y="756387"/>
                  </a:lnTo>
                  <a:lnTo>
                    <a:pt x="1694171" y="804051"/>
                  </a:lnTo>
                  <a:lnTo>
                    <a:pt x="1695513" y="852424"/>
                  </a:lnTo>
                  <a:lnTo>
                    <a:pt x="1694171" y="900796"/>
                  </a:lnTo>
                  <a:lnTo>
                    <a:pt x="1690192" y="948462"/>
                  </a:lnTo>
                  <a:lnTo>
                    <a:pt x="1683648" y="995348"/>
                  </a:lnTo>
                  <a:lnTo>
                    <a:pt x="1674611" y="1041383"/>
                  </a:lnTo>
                  <a:lnTo>
                    <a:pt x="1663152" y="1086495"/>
                  </a:lnTo>
                  <a:lnTo>
                    <a:pt x="1649342" y="1130612"/>
                  </a:lnTo>
                  <a:lnTo>
                    <a:pt x="1633254" y="1173662"/>
                  </a:lnTo>
                  <a:lnTo>
                    <a:pt x="1614959" y="1215572"/>
                  </a:lnTo>
                  <a:lnTo>
                    <a:pt x="1594529" y="1256271"/>
                  </a:lnTo>
                  <a:lnTo>
                    <a:pt x="1572034" y="1295686"/>
                  </a:lnTo>
                  <a:lnTo>
                    <a:pt x="1547547" y="1333747"/>
                  </a:lnTo>
                  <a:lnTo>
                    <a:pt x="1521140" y="1370380"/>
                  </a:lnTo>
                  <a:lnTo>
                    <a:pt x="1492884" y="1405513"/>
                  </a:lnTo>
                  <a:lnTo>
                    <a:pt x="1462849" y="1439076"/>
                  </a:lnTo>
                  <a:lnTo>
                    <a:pt x="1431110" y="1470994"/>
                  </a:lnTo>
                  <a:lnTo>
                    <a:pt x="1397735" y="1501198"/>
                  </a:lnTo>
                  <a:lnTo>
                    <a:pt x="1362798" y="1529614"/>
                  </a:lnTo>
                  <a:lnTo>
                    <a:pt x="1326370" y="1556171"/>
                  </a:lnTo>
                  <a:lnTo>
                    <a:pt x="1288523" y="1580796"/>
                  </a:lnTo>
                  <a:lnTo>
                    <a:pt x="1249327" y="1603418"/>
                  </a:lnTo>
                  <a:lnTo>
                    <a:pt x="1208856" y="1623964"/>
                  </a:lnTo>
                  <a:lnTo>
                    <a:pt x="1167179" y="1642363"/>
                  </a:lnTo>
                  <a:lnTo>
                    <a:pt x="1124369" y="1658542"/>
                  </a:lnTo>
                  <a:lnTo>
                    <a:pt x="1080498" y="1672429"/>
                  </a:lnTo>
                  <a:lnTo>
                    <a:pt x="1035637" y="1683954"/>
                  </a:lnTo>
                  <a:lnTo>
                    <a:pt x="989857" y="1693042"/>
                  </a:lnTo>
                  <a:lnTo>
                    <a:pt x="943231" y="1699623"/>
                  </a:lnTo>
                  <a:lnTo>
                    <a:pt x="895830" y="1703625"/>
                  </a:lnTo>
                  <a:lnTo>
                    <a:pt x="847725" y="1704975"/>
                  </a:lnTo>
                  <a:lnTo>
                    <a:pt x="799620" y="1703625"/>
                  </a:lnTo>
                  <a:lnTo>
                    <a:pt x="752219" y="1699623"/>
                  </a:lnTo>
                  <a:lnTo>
                    <a:pt x="705594" y="1693042"/>
                  </a:lnTo>
                  <a:lnTo>
                    <a:pt x="659815" y="1683954"/>
                  </a:lnTo>
                  <a:lnTo>
                    <a:pt x="614956" y="1672429"/>
                  </a:lnTo>
                  <a:lnTo>
                    <a:pt x="571087" y="1658542"/>
                  </a:lnTo>
                  <a:lnTo>
                    <a:pt x="528279" y="1642363"/>
                  </a:lnTo>
                  <a:lnTo>
                    <a:pt x="486605" y="1623964"/>
                  </a:lnTo>
                  <a:lnTo>
                    <a:pt x="446136" y="1603418"/>
                  </a:lnTo>
                  <a:lnTo>
                    <a:pt x="406944" y="1580796"/>
                  </a:lnTo>
                  <a:lnTo>
                    <a:pt x="369099" y="1556171"/>
                  </a:lnTo>
                  <a:lnTo>
                    <a:pt x="332674" y="1529614"/>
                  </a:lnTo>
                  <a:lnTo>
                    <a:pt x="297740" y="1501198"/>
                  </a:lnTo>
                  <a:lnTo>
                    <a:pt x="264370" y="1470994"/>
                  </a:lnTo>
                  <a:lnTo>
                    <a:pt x="232633" y="1439076"/>
                  </a:lnTo>
                  <a:lnTo>
                    <a:pt x="202602" y="1405513"/>
                  </a:lnTo>
                  <a:lnTo>
                    <a:pt x="174349" y="1370380"/>
                  </a:lnTo>
                  <a:lnTo>
                    <a:pt x="147945" y="1333747"/>
                  </a:lnTo>
                  <a:lnTo>
                    <a:pt x="123461" y="1295686"/>
                  </a:lnTo>
                  <a:lnTo>
                    <a:pt x="100969" y="1256271"/>
                  </a:lnTo>
                  <a:lnTo>
                    <a:pt x="80541" y="1215572"/>
                  </a:lnTo>
                  <a:lnTo>
                    <a:pt x="62249" y="1173662"/>
                  </a:lnTo>
                  <a:lnTo>
                    <a:pt x="46163" y="1130612"/>
                  </a:lnTo>
                  <a:lnTo>
                    <a:pt x="32356" y="1086495"/>
                  </a:lnTo>
                  <a:lnTo>
                    <a:pt x="20898" y="1041383"/>
                  </a:lnTo>
                  <a:lnTo>
                    <a:pt x="11862" y="995348"/>
                  </a:lnTo>
                  <a:lnTo>
                    <a:pt x="5320" y="948462"/>
                  </a:lnTo>
                  <a:lnTo>
                    <a:pt x="1341" y="900796"/>
                  </a:lnTo>
                  <a:lnTo>
                    <a:pt x="0" y="852424"/>
                  </a:lnTo>
                  <a:close/>
                </a:path>
              </a:pathLst>
            </a:custGeom>
            <a:ln w="27305">
              <a:solidFill>
                <a:srgbClr val="FFF6DB"/>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61925" y="1028636"/>
              <a:ext cx="1176337" cy="1176337"/>
            </a:xfrm>
            <a:prstGeom prst="rect">
              <a:avLst/>
            </a:prstGeom>
          </p:spPr>
        </p:pic>
        <p:pic>
          <p:nvPicPr>
            <p:cNvPr id="8" name="object 8"/>
            <p:cNvPicPr/>
            <p:nvPr/>
          </p:nvPicPr>
          <p:blipFill>
            <a:blip r:embed="rId4" cstate="print"/>
            <a:stretch>
              <a:fillRect/>
            </a:stretch>
          </p:blipFill>
          <p:spPr>
            <a:xfrm>
              <a:off x="187319" y="1050633"/>
              <a:ext cx="1116813" cy="1111476"/>
            </a:xfrm>
            <a:prstGeom prst="rect">
              <a:avLst/>
            </a:prstGeom>
          </p:spPr>
        </p:pic>
        <p:sp>
          <p:nvSpPr>
            <p:cNvPr id="9" name="object 9"/>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3" y="199399"/>
                  </a:lnTo>
                  <a:lnTo>
                    <a:pt x="742394" y="176583"/>
                  </a:lnTo>
                  <a:lnTo>
                    <a:pt x="700746" y="158375"/>
                  </a:lnTo>
                  <a:lnTo>
                    <a:pt x="658004" y="144737"/>
                  </a:lnTo>
                  <a:lnTo>
                    <a:pt x="614536" y="135635"/>
                  </a:lnTo>
                  <a:lnTo>
                    <a:pt x="570708" y="131032"/>
                  </a:lnTo>
                  <a:lnTo>
                    <a:pt x="526885" y="130891"/>
                  </a:lnTo>
                  <a:lnTo>
                    <a:pt x="483435" y="135175"/>
                  </a:lnTo>
                  <a:lnTo>
                    <a:pt x="440723" y="143850"/>
                  </a:lnTo>
                  <a:lnTo>
                    <a:pt x="399116" y="156877"/>
                  </a:lnTo>
                  <a:lnTo>
                    <a:pt x="358980" y="174222"/>
                  </a:lnTo>
                  <a:lnTo>
                    <a:pt x="320682" y="195847"/>
                  </a:lnTo>
                  <a:lnTo>
                    <a:pt x="284588" y="221716"/>
                  </a:lnTo>
                  <a:lnTo>
                    <a:pt x="251064" y="251793"/>
                  </a:lnTo>
                  <a:lnTo>
                    <a:pt x="220477" y="286041"/>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09650" y="0"/>
              <a:ext cx="8134350" cy="6858000"/>
            </a:xfrm>
            <a:custGeom>
              <a:avLst/>
              <a:gdLst/>
              <a:ahLst/>
              <a:cxnLst/>
              <a:rect l="l" t="t" r="r" b="b"/>
              <a:pathLst>
                <a:path w="8134350" h="6858000">
                  <a:moveTo>
                    <a:pt x="8134350" y="0"/>
                  </a:moveTo>
                  <a:lnTo>
                    <a:pt x="0" y="0"/>
                  </a:lnTo>
                  <a:lnTo>
                    <a:pt x="0" y="6858000"/>
                  </a:lnTo>
                  <a:lnTo>
                    <a:pt x="8134350" y="6858000"/>
                  </a:lnTo>
                  <a:lnTo>
                    <a:pt x="8134350" y="0"/>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923925" y="0"/>
              <a:ext cx="176212" cy="6858000"/>
            </a:xfrm>
            <a:prstGeom prst="rect">
              <a:avLst/>
            </a:prstGeom>
          </p:spPr>
        </p:pic>
        <p:sp>
          <p:nvSpPr>
            <p:cNvPr id="12" name="object 12"/>
            <p:cNvSpPr/>
            <p:nvPr/>
          </p:nvSpPr>
          <p:spPr>
            <a:xfrm>
              <a:off x="1019175" y="0"/>
              <a:ext cx="66675" cy="6858000"/>
            </a:xfrm>
            <a:custGeom>
              <a:avLst/>
              <a:gdLst/>
              <a:ahLst/>
              <a:cxnLst/>
              <a:rect l="l" t="t" r="r" b="b"/>
              <a:pathLst>
                <a:path w="66675" h="6858000">
                  <a:moveTo>
                    <a:pt x="66675" y="0"/>
                  </a:moveTo>
                  <a:lnTo>
                    <a:pt x="0" y="0"/>
                  </a:lnTo>
                  <a:lnTo>
                    <a:pt x="0" y="6858000"/>
                  </a:lnTo>
                  <a:lnTo>
                    <a:pt x="66675" y="6858000"/>
                  </a:lnTo>
                  <a:lnTo>
                    <a:pt x="66675" y="0"/>
                  </a:lnTo>
                  <a:close/>
                </a:path>
              </a:pathLst>
            </a:custGeom>
            <a:solidFill>
              <a:srgbClr val="FFFFFF"/>
            </a:solidFill>
          </p:spPr>
          <p:txBody>
            <a:bodyPr wrap="square" lIns="0" tIns="0" rIns="0" bIns="0" rtlCol="0"/>
            <a:lstStyle/>
            <a:p>
              <a:endParaRPr/>
            </a:p>
          </p:txBody>
        </p:sp>
        <p:pic>
          <p:nvPicPr>
            <p:cNvPr id="13" name="object 13"/>
            <p:cNvPicPr/>
            <p:nvPr/>
          </p:nvPicPr>
          <p:blipFill>
            <a:blip r:embed="rId6" cstate="print"/>
            <a:stretch>
              <a:fillRect/>
            </a:stretch>
          </p:blipFill>
          <p:spPr>
            <a:xfrm>
              <a:off x="1152525" y="323786"/>
              <a:ext cx="862012" cy="1243012"/>
            </a:xfrm>
            <a:prstGeom prst="rect">
              <a:avLst/>
            </a:prstGeom>
          </p:spPr>
        </p:pic>
      </p:grpSp>
      <p:sp>
        <p:nvSpPr>
          <p:cNvPr id="14" name="object 14"/>
          <p:cNvSpPr txBox="1"/>
          <p:nvPr/>
        </p:nvSpPr>
        <p:spPr>
          <a:xfrm>
            <a:off x="1528699" y="538864"/>
            <a:ext cx="119380" cy="630555"/>
          </a:xfrm>
          <a:prstGeom prst="rect">
            <a:avLst/>
          </a:prstGeom>
        </p:spPr>
        <p:txBody>
          <a:bodyPr vert="horz" wrap="square" lIns="0" tIns="0" rIns="0" bIns="0" rtlCol="0">
            <a:spAutoFit/>
          </a:bodyPr>
          <a:lstStyle/>
          <a:p>
            <a:pPr>
              <a:lnSpc>
                <a:spcPts val="4825"/>
              </a:lnSpc>
            </a:pPr>
            <a:r>
              <a:rPr sz="4250" spc="-675" dirty="0">
                <a:solidFill>
                  <a:srgbClr val="562213"/>
                </a:solidFill>
                <a:latin typeface="Trebuchet MS"/>
                <a:cs typeface="Trebuchet MS"/>
              </a:rPr>
              <a:t>.</a:t>
            </a:r>
            <a:endParaRPr sz="4250">
              <a:latin typeface="Trebuchet MS"/>
              <a:cs typeface="Trebuchet MS"/>
            </a:endParaRPr>
          </a:p>
        </p:txBody>
      </p:sp>
      <p:pic>
        <p:nvPicPr>
          <p:cNvPr id="15" name="object 15"/>
          <p:cNvPicPr/>
          <p:nvPr/>
        </p:nvPicPr>
        <p:blipFill>
          <a:blip r:embed="rId7" cstate="print"/>
          <a:stretch>
            <a:fillRect/>
          </a:stretch>
        </p:blipFill>
        <p:spPr>
          <a:xfrm>
            <a:off x="989678" y="23875"/>
            <a:ext cx="7991475" cy="6696073"/>
          </a:xfrm>
          <a:prstGeom prst="rect">
            <a:avLst/>
          </a:prstGeom>
        </p:spPr>
      </p:pic>
      <p:sp>
        <p:nvSpPr>
          <p:cNvPr id="16" name="object 16"/>
          <p:cNvSpPr txBox="1"/>
          <p:nvPr/>
        </p:nvSpPr>
        <p:spPr>
          <a:xfrm>
            <a:off x="7466582" y="288861"/>
            <a:ext cx="629667" cy="289823"/>
          </a:xfrm>
          <a:prstGeom prst="rect">
            <a:avLst/>
          </a:prstGeom>
        </p:spPr>
        <p:txBody>
          <a:bodyPr vert="horz" wrap="square" lIns="0" tIns="12700" rIns="0" bIns="0" rtlCol="0">
            <a:spAutoFit/>
          </a:bodyPr>
          <a:lstStyle/>
          <a:p>
            <a:pPr marL="12700">
              <a:lnSpc>
                <a:spcPct val="100000"/>
              </a:lnSpc>
              <a:spcBef>
                <a:spcPts val="100"/>
              </a:spcBef>
            </a:pPr>
            <a:r>
              <a:rPr lang="en-US" spc="-20" dirty="0">
                <a:latin typeface="Calibri"/>
                <a:cs typeface="Calibri"/>
              </a:rPr>
              <a:t>spiral</a:t>
            </a:r>
            <a:endParaRPr sz="1800" dirty="0">
              <a:latin typeface="Calibri"/>
              <a:cs typeface="Calibri"/>
            </a:endParaRPr>
          </a:p>
        </p:txBody>
      </p:sp>
      <p:pic>
        <p:nvPicPr>
          <p:cNvPr id="17" name="object 17"/>
          <p:cNvPicPr/>
          <p:nvPr/>
        </p:nvPicPr>
        <p:blipFill>
          <a:blip r:embed="rId8" cstate="print"/>
          <a:stretch>
            <a:fillRect/>
          </a:stretch>
        </p:blipFill>
        <p:spPr>
          <a:xfrm>
            <a:off x="8248650" y="85725"/>
            <a:ext cx="895350" cy="99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40" dirty="0"/>
              <a:t>Donning</a:t>
            </a:r>
            <a:r>
              <a:rPr spc="-260" dirty="0"/>
              <a:t> </a:t>
            </a:r>
            <a:r>
              <a:rPr spc="-195" dirty="0"/>
              <a:t>sequence</a:t>
            </a:r>
          </a:p>
        </p:txBody>
      </p:sp>
      <p:sp>
        <p:nvSpPr>
          <p:cNvPr id="4" name="object 4"/>
          <p:cNvSpPr txBox="1"/>
          <p:nvPr/>
        </p:nvSpPr>
        <p:spPr>
          <a:xfrm>
            <a:off x="1598549" y="1463674"/>
            <a:ext cx="7218680" cy="753411"/>
          </a:xfrm>
          <a:prstGeom prst="rect">
            <a:avLst/>
          </a:prstGeom>
        </p:spPr>
        <p:txBody>
          <a:bodyPr vert="horz" wrap="square" lIns="0" tIns="14605" rIns="0" bIns="0" rtlCol="0">
            <a:spAutoFit/>
          </a:bodyPr>
          <a:lstStyle/>
          <a:p>
            <a:pPr marL="295910" marR="5080" indent="-286385">
              <a:lnSpc>
                <a:spcPct val="100400"/>
              </a:lnSpc>
              <a:spcBef>
                <a:spcPts val="115"/>
              </a:spcBef>
              <a:buClr>
                <a:srgbClr val="3891A7"/>
              </a:buClr>
              <a:buSzPct val="79687"/>
              <a:buFont typeface="Segoe UI Symbol"/>
              <a:buChar char="⚫"/>
              <a:tabLst>
                <a:tab pos="295910" algn="l"/>
              </a:tabLst>
            </a:pPr>
            <a:r>
              <a:rPr sz="2400" spc="335" dirty="0">
                <a:latin typeface="Calibri" panose="020F0502020204030204" pitchFamily="34" charset="0"/>
                <a:cs typeface="Calibri" panose="020F0502020204030204" pitchFamily="34" charset="0"/>
              </a:rPr>
              <a:t>DONNING</a:t>
            </a:r>
            <a:r>
              <a:rPr sz="2400" spc="-210" dirty="0">
                <a:latin typeface="Calibri" panose="020F0502020204030204" pitchFamily="34" charset="0"/>
                <a:cs typeface="Calibri" panose="020F0502020204030204" pitchFamily="34" charset="0"/>
              </a:rPr>
              <a:t> </a:t>
            </a:r>
            <a:r>
              <a:rPr sz="2400" spc="-204" dirty="0">
                <a:latin typeface="Calibri" panose="020F0502020204030204" pitchFamily="34" charset="0"/>
                <a:cs typeface="Calibri" panose="020F0502020204030204" pitchFamily="34" charset="0"/>
              </a:rPr>
              <a:t>means</a:t>
            </a:r>
            <a:r>
              <a:rPr sz="2400" spc="-4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to</a:t>
            </a:r>
            <a:r>
              <a:rPr sz="2400" spc="-140"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put</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130"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and</a:t>
            </a:r>
            <a:r>
              <a:rPr sz="2400" spc="-7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use</a:t>
            </a:r>
            <a:r>
              <a:rPr sz="2400" spc="-60" dirty="0">
                <a:latin typeface="Calibri" panose="020F0502020204030204" pitchFamily="34" charset="0"/>
                <a:cs typeface="Calibri" panose="020F0502020204030204" pitchFamily="34" charset="0"/>
              </a:rPr>
              <a:t> </a:t>
            </a:r>
            <a:r>
              <a:rPr sz="2400" spc="-75" dirty="0">
                <a:latin typeface="Calibri" panose="020F0502020204030204" pitchFamily="34" charset="0"/>
                <a:cs typeface="Calibri" panose="020F0502020204030204" pitchFamily="34" charset="0"/>
              </a:rPr>
              <a:t>PPE </a:t>
            </a:r>
            <a:r>
              <a:rPr sz="2400" spc="-140" dirty="0">
                <a:latin typeface="Calibri" panose="020F0502020204030204" pitchFamily="34" charset="0"/>
                <a:cs typeface="Calibri" panose="020F0502020204030204" pitchFamily="34" charset="0"/>
              </a:rPr>
              <a:t>properly</a:t>
            </a:r>
            <a:r>
              <a:rPr sz="2400" spc="-6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to</a:t>
            </a:r>
            <a:r>
              <a:rPr sz="2400" spc="-125" dirty="0">
                <a:latin typeface="Calibri" panose="020F0502020204030204" pitchFamily="34" charset="0"/>
                <a:cs typeface="Calibri" panose="020F0502020204030204" pitchFamily="34" charset="0"/>
              </a:rPr>
              <a:t> </a:t>
            </a:r>
            <a:r>
              <a:rPr sz="2400" spc="-240" dirty="0">
                <a:latin typeface="Calibri" panose="020F0502020204030204" pitchFamily="34" charset="0"/>
                <a:cs typeface="Calibri" panose="020F0502020204030204" pitchFamily="34" charset="0"/>
              </a:rPr>
              <a:t>achieve</a:t>
            </a:r>
            <a:r>
              <a:rPr sz="2400" spc="-45"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the</a:t>
            </a:r>
            <a:r>
              <a:rPr sz="2400" spc="-45" dirty="0">
                <a:latin typeface="Calibri" panose="020F0502020204030204" pitchFamily="34" charset="0"/>
                <a:cs typeface="Calibri" panose="020F0502020204030204" pitchFamily="34" charset="0"/>
              </a:rPr>
              <a:t> </a:t>
            </a:r>
            <a:r>
              <a:rPr sz="2400" spc="-55" dirty="0">
                <a:latin typeface="Calibri" panose="020F0502020204030204" pitchFamily="34" charset="0"/>
                <a:cs typeface="Calibri" panose="020F0502020204030204" pitchFamily="34" charset="0"/>
              </a:rPr>
              <a:t>intended </a:t>
            </a:r>
            <a:r>
              <a:rPr sz="2400" spc="-145" dirty="0">
                <a:latin typeface="Calibri" panose="020F0502020204030204" pitchFamily="34" charset="0"/>
                <a:cs typeface="Calibri" panose="020F0502020204030204" pitchFamily="34" charset="0"/>
              </a:rPr>
              <a:t>protection</a:t>
            </a:r>
            <a:r>
              <a:rPr sz="2400" spc="-85"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and</a:t>
            </a:r>
            <a:r>
              <a:rPr sz="2400" spc="-120"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minimize</a:t>
            </a:r>
            <a:r>
              <a:rPr sz="2400" spc="-90" dirty="0">
                <a:latin typeface="Calibri" panose="020F0502020204030204" pitchFamily="34" charset="0"/>
                <a:cs typeface="Calibri" panose="020F0502020204030204" pitchFamily="34" charset="0"/>
              </a:rPr>
              <a:t> </a:t>
            </a:r>
            <a:r>
              <a:rPr sz="2400" spc="-190" dirty="0">
                <a:latin typeface="Calibri" panose="020F0502020204030204" pitchFamily="34" charset="0"/>
                <a:cs typeface="Calibri" panose="020F0502020204030204" pitchFamily="34" charset="0"/>
              </a:rPr>
              <a:t>the</a:t>
            </a:r>
            <a:r>
              <a:rPr sz="2400" spc="-95"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risk</a:t>
            </a:r>
            <a:r>
              <a:rPr sz="2400" spc="-9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 </a:t>
            </a:r>
            <a:r>
              <a:rPr sz="2400" spc="-40" dirty="0">
                <a:latin typeface="Calibri" panose="020F0502020204030204" pitchFamily="34" charset="0"/>
                <a:cs typeface="Calibri" panose="020F0502020204030204" pitchFamily="34" charset="0"/>
              </a:rPr>
              <a:t>exposure.</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1598549" y="3495294"/>
            <a:ext cx="5826124" cy="2240550"/>
          </a:xfrm>
          <a:prstGeom prst="rect">
            <a:avLst/>
          </a:prstGeom>
        </p:spPr>
        <p:txBody>
          <a:bodyPr vert="horz" wrap="square" lIns="0" tIns="16510" rIns="0" bIns="0" rtlCol="0">
            <a:spAutoFit/>
          </a:bodyPr>
          <a:lstStyle/>
          <a:p>
            <a:pPr marL="469900" indent="-457200">
              <a:lnSpc>
                <a:spcPts val="3835"/>
              </a:lnSpc>
              <a:spcBef>
                <a:spcPts val="130"/>
              </a:spcBef>
              <a:buFont typeface="+mj-lt"/>
              <a:buAutoNum type="arabicPeriod"/>
              <a:tabLst>
                <a:tab pos="2661285" algn="l"/>
              </a:tabLst>
            </a:pPr>
            <a:r>
              <a:rPr sz="2400" spc="100" dirty="0">
                <a:latin typeface="Calibri" panose="020F0502020204030204" pitchFamily="34" charset="0"/>
                <a:cs typeface="Calibri" panose="020F0502020204030204" pitchFamily="34" charset="0"/>
              </a:rPr>
              <a:t>SEQUENCE</a:t>
            </a:r>
            <a:r>
              <a:rP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1. </a:t>
            </a:r>
            <a:r>
              <a:rPr sz="2400" spc="-90" dirty="0">
                <a:latin typeface="Calibri" panose="020F0502020204030204" pitchFamily="34" charset="0"/>
                <a:cs typeface="Calibri" panose="020F0502020204030204" pitchFamily="34" charset="0"/>
              </a:rPr>
              <a:t>Hand</a:t>
            </a:r>
            <a:r>
              <a:rPr sz="2400" spc="-150" dirty="0">
                <a:latin typeface="Calibri" panose="020F0502020204030204" pitchFamily="34" charset="0"/>
                <a:cs typeface="Calibri" panose="020F0502020204030204" pitchFamily="34" charset="0"/>
              </a:rPr>
              <a:t> </a:t>
            </a:r>
            <a:r>
              <a:rPr sz="2400" spc="-200" dirty="0">
                <a:latin typeface="Calibri" panose="020F0502020204030204" pitchFamily="34" charset="0"/>
                <a:cs typeface="Calibri" panose="020F0502020204030204" pitchFamily="34" charset="0"/>
              </a:rPr>
              <a:t>hygiene</a:t>
            </a:r>
            <a:endParaRPr lang="en-US" sz="2400" dirty="0">
              <a:latin typeface="Calibri" panose="020F0502020204030204" pitchFamily="34" charset="0"/>
              <a:cs typeface="Calibri" panose="020F0502020204030204" pitchFamily="34" charset="0"/>
            </a:endParaRPr>
          </a:p>
          <a:p>
            <a:pPr marL="3133090" indent="-457200">
              <a:lnSpc>
                <a:spcPts val="3835"/>
              </a:lnSpc>
              <a:buFont typeface="+mj-lt"/>
              <a:buAutoNum type="arabicPeriod"/>
            </a:pPr>
            <a:r>
              <a:rPr lang="en-US" sz="2400" spc="-20" dirty="0">
                <a:latin typeface="Calibri" panose="020F0502020204030204" pitchFamily="34" charset="0"/>
                <a:cs typeface="Calibri" panose="020F0502020204030204" pitchFamily="34" charset="0"/>
              </a:rPr>
              <a:t>Gown</a:t>
            </a:r>
            <a:endParaRPr lang="en-US" sz="2400" dirty="0">
              <a:latin typeface="Calibri" panose="020F0502020204030204" pitchFamily="34" charset="0"/>
              <a:cs typeface="Calibri" panose="020F0502020204030204" pitchFamily="34" charset="0"/>
            </a:endParaRPr>
          </a:p>
          <a:p>
            <a:pPr marL="3133090" marR="899160" indent="-457200">
              <a:lnSpc>
                <a:spcPct val="115399"/>
              </a:lnSpc>
              <a:buFont typeface="+mj-lt"/>
              <a:buAutoNum type="arabicPeriod"/>
            </a:pPr>
            <a:r>
              <a:rPr sz="2400" spc="-20" dirty="0">
                <a:latin typeface="Calibri" panose="020F0502020204030204" pitchFamily="34" charset="0"/>
                <a:cs typeface="Calibri" panose="020F0502020204030204" pitchFamily="34" charset="0"/>
              </a:rPr>
              <a:t>Mask</a:t>
            </a:r>
            <a:endParaRPr lang="en-US" sz="2400" spc="-20" dirty="0">
              <a:latin typeface="Calibri" panose="020F0502020204030204" pitchFamily="34" charset="0"/>
              <a:cs typeface="Calibri" panose="020F0502020204030204" pitchFamily="34" charset="0"/>
            </a:endParaRPr>
          </a:p>
          <a:p>
            <a:pPr marL="3133090" marR="899160" indent="-457200">
              <a:lnSpc>
                <a:spcPct val="115399"/>
              </a:lnSpc>
              <a:buFont typeface="+mj-lt"/>
              <a:buAutoNum type="arabicPeriod"/>
            </a:pPr>
            <a:r>
              <a:rPr sz="2400" spc="-125" dirty="0">
                <a:latin typeface="Calibri" panose="020F0502020204030204" pitchFamily="34" charset="0"/>
                <a:cs typeface="Calibri" panose="020F0502020204030204" pitchFamily="34" charset="0"/>
              </a:rPr>
              <a:t>Goggl</a:t>
            </a:r>
            <a:r>
              <a:rPr lang="en-US" sz="2400" spc="-125" dirty="0">
                <a:latin typeface="Calibri" panose="020F0502020204030204" pitchFamily="34" charset="0"/>
                <a:cs typeface="Calibri" panose="020F0502020204030204" pitchFamily="34" charset="0"/>
              </a:rPr>
              <a:t>es</a:t>
            </a:r>
          </a:p>
          <a:p>
            <a:pPr marL="3133090" marR="899160" indent="-457200">
              <a:lnSpc>
                <a:spcPct val="115399"/>
              </a:lnSpc>
              <a:buFont typeface="+mj-lt"/>
              <a:buAutoNum type="arabicPeriod"/>
            </a:pPr>
            <a:r>
              <a:rPr sz="2400" spc="-10" dirty="0">
                <a:latin typeface="Calibri" panose="020F0502020204030204" pitchFamily="34" charset="0"/>
                <a:cs typeface="Calibri" panose="020F0502020204030204" pitchFamily="34" charset="0"/>
              </a:rPr>
              <a:t>Gloves</a:t>
            </a:r>
            <a:endParaRPr sz="2400" dirty="0">
              <a:latin typeface="Calibri" panose="020F0502020204030204" pitchFamily="34" charset="0"/>
              <a:cs typeface="Calibri" panose="020F0502020204030204" pitchFamily="34" charset="0"/>
            </a:endParaRPr>
          </a:p>
        </p:txBody>
      </p:sp>
      <p:sp>
        <p:nvSpPr>
          <p:cNvPr id="7" name="object 7"/>
          <p:cNvSpPr txBox="1"/>
          <p:nvPr/>
        </p:nvSpPr>
        <p:spPr>
          <a:xfrm>
            <a:off x="6745858" y="104076"/>
            <a:ext cx="463550"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Core</a:t>
            </a:r>
            <a:endParaRPr sz="1800">
              <a:latin typeface="Calibri"/>
              <a:cs typeface="Calibri"/>
            </a:endParaRPr>
          </a:p>
        </p:txBody>
      </p:sp>
      <p:pic>
        <p:nvPicPr>
          <p:cNvPr id="8" name="object 8"/>
          <p:cNvPicPr/>
          <p:nvPr/>
        </p:nvPicPr>
        <p:blipFill>
          <a:blip r:embed="rId2" cstate="print"/>
          <a:stretch>
            <a:fillRect/>
          </a:stretch>
        </p:blipFill>
        <p:spPr>
          <a:xfrm>
            <a:off x="8153400" y="85725"/>
            <a:ext cx="990600" cy="99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0069" y="485775"/>
            <a:ext cx="7534275" cy="586740"/>
          </a:xfrm>
          <a:prstGeom prst="rect">
            <a:avLst/>
          </a:prstGeom>
        </p:spPr>
        <p:txBody>
          <a:bodyPr vert="horz" wrap="square" lIns="0" tIns="16510" rIns="0" bIns="0" rtlCol="0">
            <a:spAutoFit/>
          </a:bodyPr>
          <a:lstStyle/>
          <a:p>
            <a:pPr marL="12700">
              <a:lnSpc>
                <a:spcPct val="100000"/>
              </a:lnSpc>
              <a:spcBef>
                <a:spcPts val="130"/>
              </a:spcBef>
            </a:pPr>
            <a:r>
              <a:rPr sz="3650" spc="-175" dirty="0"/>
              <a:t>Principles</a:t>
            </a:r>
            <a:r>
              <a:rPr sz="3650" spc="-25" dirty="0"/>
              <a:t> </a:t>
            </a:r>
            <a:r>
              <a:rPr lang="en-US" sz="3650" spc="-175" dirty="0"/>
              <a:t>of</a:t>
            </a:r>
            <a:r>
              <a:rPr lang="en-US" sz="3650" spc="-65" dirty="0"/>
              <a:t> </a:t>
            </a:r>
            <a:r>
              <a:rPr lang="en-US" sz="3650" spc="-185" dirty="0"/>
              <a:t>sterilization</a:t>
            </a:r>
            <a:r>
              <a:rPr lang="en-US" sz="3650" spc="-80" dirty="0"/>
              <a:t> </a:t>
            </a:r>
            <a:r>
              <a:rPr lang="en-US" sz="3650" spc="-285" dirty="0"/>
              <a:t>&amp;</a:t>
            </a:r>
            <a:r>
              <a:rPr lang="en-US" sz="3650" spc="-85" dirty="0"/>
              <a:t> </a:t>
            </a:r>
            <a:r>
              <a:rPr lang="en-US" sz="3650" spc="-110" dirty="0"/>
              <a:t>disinfection</a:t>
            </a:r>
            <a:endParaRPr sz="3650" dirty="0"/>
          </a:p>
        </p:txBody>
      </p:sp>
      <p:sp>
        <p:nvSpPr>
          <p:cNvPr id="4" name="object 4"/>
          <p:cNvSpPr txBox="1"/>
          <p:nvPr/>
        </p:nvSpPr>
        <p:spPr>
          <a:xfrm>
            <a:off x="1005522" y="1295400"/>
            <a:ext cx="7132955" cy="2766783"/>
          </a:xfrm>
          <a:prstGeom prst="rect">
            <a:avLst/>
          </a:prstGeom>
        </p:spPr>
        <p:txBody>
          <a:bodyPr vert="horz" wrap="square" lIns="0" tIns="14605" rIns="0" bIns="0" rtlCol="0">
            <a:spAutoFit/>
          </a:bodyPr>
          <a:lstStyle/>
          <a:p>
            <a:pPr marL="295910" marR="377190" indent="-286385">
              <a:lnSpc>
                <a:spcPct val="100400"/>
              </a:lnSpc>
              <a:spcBef>
                <a:spcPts val="115"/>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Sterilization principle is to expose each item to direct steam contact at the required temperature and pressure for the specified time</a:t>
            </a:r>
          </a:p>
          <a:p>
            <a:pPr>
              <a:lnSpc>
                <a:spcPct val="100000"/>
              </a:lnSpc>
              <a:spcBef>
                <a:spcPts val="1305"/>
              </a:spcBef>
              <a:buClr>
                <a:srgbClr val="3891A7"/>
              </a:buClr>
              <a:buFont typeface="Segoe UI Symbol"/>
              <a:buChar char="⚫"/>
            </a:pPr>
            <a:endParaRPr sz="2400" dirty="0">
              <a:latin typeface="Calibri" panose="020F0502020204030204" pitchFamily="34" charset="0"/>
              <a:cs typeface="Calibri" panose="020F0502020204030204" pitchFamily="34" charset="0"/>
            </a:endParaRPr>
          </a:p>
          <a:p>
            <a:pPr marL="294640" marR="5080" indent="-285750" algn="just">
              <a:lnSpc>
                <a:spcPct val="100000"/>
              </a:lnSpc>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Disinfection process that eliminates many or all pathogenic microorganisms, except 	bacterial spores, on inanimate objects</a:t>
            </a:r>
          </a:p>
        </p:txBody>
      </p:sp>
      <p:pic>
        <p:nvPicPr>
          <p:cNvPr id="5" name="object 5"/>
          <p:cNvPicPr/>
          <p:nvPr/>
        </p:nvPicPr>
        <p:blipFill>
          <a:blip r:embed="rId2" cstate="print"/>
          <a:stretch>
            <a:fillRect/>
          </a:stretch>
        </p:blipFill>
        <p:spPr>
          <a:xfrm>
            <a:off x="7019925" y="0"/>
            <a:ext cx="1314450" cy="485775"/>
          </a:xfrm>
          <a:prstGeom prst="rect">
            <a:avLst/>
          </a:prstGeom>
        </p:spPr>
      </p:pic>
      <p:pic>
        <p:nvPicPr>
          <p:cNvPr id="6" name="object 6"/>
          <p:cNvPicPr/>
          <p:nvPr/>
        </p:nvPicPr>
        <p:blipFill>
          <a:blip r:embed="rId3" cstate="print"/>
          <a:stretch>
            <a:fillRect/>
          </a:stretch>
        </p:blipFill>
        <p:spPr>
          <a:xfrm>
            <a:off x="8591550" y="0"/>
            <a:ext cx="552450" cy="57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11795"/>
            <a:ext cx="7886700" cy="632224"/>
          </a:xfrm>
          <a:prstGeom prst="rect">
            <a:avLst/>
          </a:prstGeom>
        </p:spPr>
        <p:txBody>
          <a:bodyPr vert="horz" wrap="square" lIns="0" tIns="16510" rIns="0" bIns="0" rtlCol="0">
            <a:spAutoFit/>
          </a:bodyPr>
          <a:lstStyle/>
          <a:p>
            <a:pPr marL="12700">
              <a:lnSpc>
                <a:spcPct val="100000"/>
              </a:lnSpc>
              <a:spcBef>
                <a:spcPts val="130"/>
              </a:spcBef>
            </a:pPr>
            <a:r>
              <a:rPr spc="-190" dirty="0"/>
              <a:t>Clinical</a:t>
            </a:r>
            <a:r>
              <a:rPr spc="-135" dirty="0"/>
              <a:t> </a:t>
            </a:r>
            <a:r>
              <a:rPr spc="-140" dirty="0"/>
              <a:t>uses</a:t>
            </a:r>
            <a:r>
              <a:rPr spc="-105" dirty="0"/>
              <a:t> </a:t>
            </a:r>
            <a:r>
              <a:rPr lang="en-US" spc="-204" dirty="0"/>
              <a:t>of</a:t>
            </a:r>
            <a:r>
              <a:rPr lang="en-US" spc="-114" dirty="0"/>
              <a:t> </a:t>
            </a:r>
            <a:r>
              <a:rPr lang="en-US" spc="-140" dirty="0"/>
              <a:t>disinfection</a:t>
            </a:r>
            <a:endParaRPr spc="-140" dirty="0"/>
          </a:p>
        </p:txBody>
      </p:sp>
      <p:graphicFrame>
        <p:nvGraphicFramePr>
          <p:cNvPr id="4" name="object 4"/>
          <p:cNvGraphicFramePr>
            <a:graphicFrameLocks noGrp="1"/>
          </p:cNvGraphicFramePr>
          <p:nvPr/>
        </p:nvGraphicFramePr>
        <p:xfrm>
          <a:off x="1428750" y="1441450"/>
          <a:ext cx="7499350" cy="4378325"/>
        </p:xfrm>
        <a:graphic>
          <a:graphicData uri="http://schemas.openxmlformats.org/drawingml/2006/table">
            <a:tbl>
              <a:tblPr firstRow="1" bandRow="1">
                <a:tableStyleId>{2D5ABB26-0587-4C30-8999-92F81FD0307C}</a:tableStyleId>
              </a:tblPr>
              <a:tblGrid>
                <a:gridCol w="3749675">
                  <a:extLst>
                    <a:ext uri="{9D8B030D-6E8A-4147-A177-3AD203B41FA5}">
                      <a16:colId xmlns:a16="http://schemas.microsoft.com/office/drawing/2014/main" val="20000"/>
                    </a:ext>
                  </a:extLst>
                </a:gridCol>
                <a:gridCol w="3749675">
                  <a:extLst>
                    <a:ext uri="{9D8B030D-6E8A-4147-A177-3AD203B41FA5}">
                      <a16:colId xmlns:a16="http://schemas.microsoft.com/office/drawing/2014/main" val="20001"/>
                    </a:ext>
                  </a:extLst>
                </a:gridCol>
              </a:tblGrid>
              <a:tr h="534035">
                <a:tc>
                  <a:txBody>
                    <a:bodyPr/>
                    <a:lstStyle/>
                    <a:p>
                      <a:pPr marL="5080" algn="ctr">
                        <a:lnSpc>
                          <a:spcPct val="100000"/>
                        </a:lnSpc>
                        <a:spcBef>
                          <a:spcPts val="225"/>
                        </a:spcBef>
                      </a:pPr>
                      <a:r>
                        <a:rPr sz="1800" b="1" dirty="0">
                          <a:solidFill>
                            <a:srgbClr val="FFFFFF"/>
                          </a:solidFill>
                          <a:latin typeface="Calibri"/>
                          <a:cs typeface="Calibri"/>
                        </a:rPr>
                        <a:t>Clinical</a:t>
                      </a:r>
                      <a:r>
                        <a:rPr sz="1800" b="1" spc="-70" dirty="0">
                          <a:solidFill>
                            <a:srgbClr val="FFFFFF"/>
                          </a:solidFill>
                          <a:latin typeface="Calibri"/>
                          <a:cs typeface="Calibri"/>
                        </a:rPr>
                        <a:t> </a:t>
                      </a:r>
                      <a:r>
                        <a:rPr sz="1800" b="1" dirty="0">
                          <a:solidFill>
                            <a:srgbClr val="FFFFFF"/>
                          </a:solidFill>
                          <a:latin typeface="Calibri"/>
                          <a:cs typeface="Calibri"/>
                        </a:rPr>
                        <a:t>use</a:t>
                      </a:r>
                      <a:r>
                        <a:rPr sz="1800" b="1" spc="-15" dirty="0">
                          <a:solidFill>
                            <a:srgbClr val="FFFFFF"/>
                          </a:solidFill>
                          <a:latin typeface="Calibri"/>
                          <a:cs typeface="Calibri"/>
                        </a:rPr>
                        <a:t> </a:t>
                      </a:r>
                      <a:r>
                        <a:rPr sz="1800" b="1" dirty="0">
                          <a:solidFill>
                            <a:srgbClr val="FFFFFF"/>
                          </a:solidFill>
                          <a:latin typeface="Calibri"/>
                          <a:cs typeface="Calibri"/>
                        </a:rPr>
                        <a:t>for</a:t>
                      </a:r>
                      <a:r>
                        <a:rPr sz="1800" b="1" spc="-10" dirty="0">
                          <a:solidFill>
                            <a:srgbClr val="FFFFFF"/>
                          </a:solidFill>
                          <a:latin typeface="Calibri"/>
                          <a:cs typeface="Calibri"/>
                        </a:rPr>
                        <a:t> disinfection</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891A7"/>
                    </a:solidFill>
                  </a:tcPr>
                </a:tc>
                <a:tc>
                  <a:txBody>
                    <a:bodyPr/>
                    <a:lstStyle/>
                    <a:p>
                      <a:pPr marL="10160" algn="ctr">
                        <a:lnSpc>
                          <a:spcPct val="100000"/>
                        </a:lnSpc>
                        <a:spcBef>
                          <a:spcPts val="225"/>
                        </a:spcBef>
                      </a:pPr>
                      <a:r>
                        <a:rPr sz="1800" b="1" dirty="0">
                          <a:solidFill>
                            <a:srgbClr val="FFFFFF"/>
                          </a:solidFill>
                          <a:latin typeface="Calibri"/>
                          <a:cs typeface="Calibri"/>
                        </a:rPr>
                        <a:t>Common</a:t>
                      </a:r>
                      <a:r>
                        <a:rPr sz="1800" b="1" spc="-20" dirty="0">
                          <a:solidFill>
                            <a:srgbClr val="FFFFFF"/>
                          </a:solidFill>
                          <a:latin typeface="Calibri"/>
                          <a:cs typeface="Calibri"/>
                        </a:rPr>
                        <a:t> agent</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891A7"/>
                    </a:solidFill>
                  </a:tcPr>
                </a:tc>
                <a:extLst>
                  <a:ext uri="{0D108BD9-81ED-4DB2-BD59-A6C34878D82A}">
                    <a16:rowId xmlns:a16="http://schemas.microsoft.com/office/drawing/2014/main" val="10000"/>
                  </a:ext>
                </a:extLst>
              </a:tr>
              <a:tr h="534035">
                <a:tc>
                  <a:txBody>
                    <a:bodyPr/>
                    <a:lstStyle/>
                    <a:p>
                      <a:pPr marL="3175" algn="ctr">
                        <a:lnSpc>
                          <a:spcPct val="100000"/>
                        </a:lnSpc>
                        <a:spcBef>
                          <a:spcPts val="229"/>
                        </a:spcBef>
                      </a:pPr>
                      <a:r>
                        <a:rPr sz="1800" b="1" spc="-10" dirty="0">
                          <a:latin typeface="Calibri"/>
                          <a:cs typeface="Calibri"/>
                        </a:rPr>
                        <a:t>Surgeon’s</a:t>
                      </a:r>
                      <a:r>
                        <a:rPr sz="1800" b="1" spc="-50" dirty="0">
                          <a:latin typeface="Calibri"/>
                          <a:cs typeface="Calibri"/>
                        </a:rPr>
                        <a:t> </a:t>
                      </a:r>
                      <a:r>
                        <a:rPr sz="1800" b="1" dirty="0">
                          <a:latin typeface="Calibri"/>
                          <a:cs typeface="Calibri"/>
                        </a:rPr>
                        <a:t>hand prior</a:t>
                      </a:r>
                      <a:r>
                        <a:rPr sz="1800" b="1" spc="-50" dirty="0">
                          <a:latin typeface="Calibri"/>
                          <a:cs typeface="Calibri"/>
                        </a:rPr>
                        <a:t> </a:t>
                      </a:r>
                      <a:r>
                        <a:rPr sz="1800" b="1" dirty="0">
                          <a:latin typeface="Calibri"/>
                          <a:cs typeface="Calibri"/>
                        </a:rPr>
                        <a:t>to</a:t>
                      </a:r>
                      <a:r>
                        <a:rPr sz="1800" b="1" spc="-70" dirty="0">
                          <a:latin typeface="Calibri"/>
                          <a:cs typeface="Calibri"/>
                        </a:rPr>
                        <a:t> </a:t>
                      </a:r>
                      <a:r>
                        <a:rPr sz="1800" b="1" spc="-10" dirty="0">
                          <a:latin typeface="Calibri"/>
                          <a:cs typeface="Calibri"/>
                        </a:rPr>
                        <a:t>surgery</a:t>
                      </a:r>
                      <a:endParaRPr sz="18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CE0"/>
                    </a:solidFill>
                  </a:tcPr>
                </a:tc>
                <a:tc>
                  <a:txBody>
                    <a:bodyPr/>
                    <a:lstStyle/>
                    <a:p>
                      <a:pPr marL="8255" algn="ctr">
                        <a:lnSpc>
                          <a:spcPct val="100000"/>
                        </a:lnSpc>
                        <a:spcBef>
                          <a:spcPts val="229"/>
                        </a:spcBef>
                      </a:pPr>
                      <a:r>
                        <a:rPr sz="1800" b="1" spc="-10" dirty="0">
                          <a:latin typeface="Calibri"/>
                          <a:cs typeface="Calibri"/>
                        </a:rPr>
                        <a:t>Chlorhexidine</a:t>
                      </a:r>
                      <a:endParaRPr sz="18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1"/>
                  </a:ext>
                </a:extLst>
              </a:tr>
              <a:tr h="534035">
                <a:tc>
                  <a:txBody>
                    <a:bodyPr/>
                    <a:lstStyle/>
                    <a:p>
                      <a:pPr marL="3810" algn="ctr">
                        <a:lnSpc>
                          <a:spcPct val="100000"/>
                        </a:lnSpc>
                        <a:spcBef>
                          <a:spcPts val="235"/>
                        </a:spcBef>
                      </a:pPr>
                      <a:r>
                        <a:rPr sz="1800" b="1" dirty="0">
                          <a:latin typeface="Calibri"/>
                          <a:cs typeface="Calibri"/>
                        </a:rPr>
                        <a:t>Surgical</a:t>
                      </a:r>
                      <a:r>
                        <a:rPr sz="1800" b="1" spc="10" dirty="0">
                          <a:latin typeface="Calibri"/>
                          <a:cs typeface="Calibri"/>
                        </a:rPr>
                        <a:t> </a:t>
                      </a:r>
                      <a:r>
                        <a:rPr sz="1800" b="1" spc="-10" dirty="0">
                          <a:latin typeface="Calibri"/>
                          <a:cs typeface="Calibri"/>
                        </a:rPr>
                        <a:t>site</a:t>
                      </a:r>
                      <a:r>
                        <a:rPr sz="1800" b="1" spc="-65" dirty="0">
                          <a:latin typeface="Calibri"/>
                          <a:cs typeface="Calibri"/>
                        </a:rPr>
                        <a:t> </a:t>
                      </a:r>
                      <a:r>
                        <a:rPr sz="1800" b="1" dirty="0">
                          <a:latin typeface="Calibri"/>
                          <a:cs typeface="Calibri"/>
                        </a:rPr>
                        <a:t>prior</a:t>
                      </a:r>
                      <a:r>
                        <a:rPr sz="1800" b="1" spc="-30" dirty="0">
                          <a:latin typeface="Calibri"/>
                          <a:cs typeface="Calibri"/>
                        </a:rPr>
                        <a:t> </a:t>
                      </a:r>
                      <a:r>
                        <a:rPr sz="1800" b="1" dirty="0">
                          <a:latin typeface="Calibri"/>
                          <a:cs typeface="Calibri"/>
                        </a:rPr>
                        <a:t>to</a:t>
                      </a:r>
                      <a:r>
                        <a:rPr sz="1800" b="1" spc="-25" dirty="0">
                          <a:latin typeface="Calibri"/>
                          <a:cs typeface="Calibri"/>
                        </a:rPr>
                        <a:t> </a:t>
                      </a:r>
                      <a:r>
                        <a:rPr sz="1800" b="1" spc="-10" dirty="0">
                          <a:latin typeface="Calibri"/>
                          <a:cs typeface="Calibri"/>
                        </a:rPr>
                        <a:t>surgery</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10160" algn="ctr">
                        <a:lnSpc>
                          <a:spcPct val="100000"/>
                        </a:lnSpc>
                        <a:spcBef>
                          <a:spcPts val="235"/>
                        </a:spcBef>
                      </a:pPr>
                      <a:r>
                        <a:rPr sz="1800" b="1" spc="-10" dirty="0">
                          <a:latin typeface="Calibri"/>
                          <a:cs typeface="Calibri"/>
                        </a:rPr>
                        <a:t>Iodophor</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extLst>
                  <a:ext uri="{0D108BD9-81ED-4DB2-BD59-A6C34878D82A}">
                    <a16:rowId xmlns:a16="http://schemas.microsoft.com/office/drawing/2014/main" val="10002"/>
                  </a:ext>
                </a:extLst>
              </a:tr>
              <a:tr h="534035">
                <a:tc>
                  <a:txBody>
                    <a:bodyPr/>
                    <a:lstStyle/>
                    <a:p>
                      <a:pPr marL="635" algn="ctr">
                        <a:lnSpc>
                          <a:spcPct val="100000"/>
                        </a:lnSpc>
                        <a:spcBef>
                          <a:spcPts val="245"/>
                        </a:spcBef>
                      </a:pPr>
                      <a:r>
                        <a:rPr sz="1800" b="1" dirty="0">
                          <a:latin typeface="Calibri"/>
                          <a:cs typeface="Calibri"/>
                        </a:rPr>
                        <a:t>Skin</a:t>
                      </a:r>
                      <a:r>
                        <a:rPr sz="1800" b="1" spc="-45" dirty="0">
                          <a:latin typeface="Calibri"/>
                          <a:cs typeface="Calibri"/>
                        </a:rPr>
                        <a:t> </a:t>
                      </a:r>
                      <a:r>
                        <a:rPr sz="1800" b="1" dirty="0">
                          <a:latin typeface="Calibri"/>
                          <a:cs typeface="Calibri"/>
                        </a:rPr>
                        <a:t>prior</a:t>
                      </a:r>
                      <a:r>
                        <a:rPr sz="1800" b="1" spc="-10" dirty="0">
                          <a:latin typeface="Calibri"/>
                          <a:cs typeface="Calibri"/>
                        </a:rPr>
                        <a:t> </a:t>
                      </a:r>
                      <a:r>
                        <a:rPr sz="1800" b="1" dirty="0">
                          <a:latin typeface="Calibri"/>
                          <a:cs typeface="Calibri"/>
                        </a:rPr>
                        <a:t>to</a:t>
                      </a:r>
                      <a:r>
                        <a:rPr sz="1800" b="1" spc="-45" dirty="0">
                          <a:latin typeface="Calibri"/>
                          <a:cs typeface="Calibri"/>
                        </a:rPr>
                        <a:t> </a:t>
                      </a:r>
                      <a:r>
                        <a:rPr sz="1800" b="1" spc="-10" dirty="0">
                          <a:latin typeface="Calibri"/>
                          <a:cs typeface="Calibri"/>
                        </a:rPr>
                        <a:t>venepuncture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tc>
                  <a:txBody>
                    <a:bodyPr/>
                    <a:lstStyle/>
                    <a:p>
                      <a:pPr marL="9525" algn="ctr">
                        <a:lnSpc>
                          <a:spcPct val="100000"/>
                        </a:lnSpc>
                        <a:spcBef>
                          <a:spcPts val="245"/>
                        </a:spcBef>
                      </a:pPr>
                      <a:r>
                        <a:rPr sz="1800" b="1" dirty="0">
                          <a:latin typeface="Calibri"/>
                          <a:cs typeface="Calibri"/>
                        </a:rPr>
                        <a:t>70%</a:t>
                      </a:r>
                      <a:r>
                        <a:rPr sz="1800" b="1" spc="-30" dirty="0">
                          <a:latin typeface="Calibri"/>
                          <a:cs typeface="Calibri"/>
                        </a:rPr>
                        <a:t> </a:t>
                      </a:r>
                      <a:r>
                        <a:rPr sz="1800" b="1" spc="-10" dirty="0">
                          <a:latin typeface="Calibri"/>
                          <a:cs typeface="Calibri"/>
                        </a:rPr>
                        <a:t>alcohol</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3"/>
                  </a:ext>
                </a:extLst>
              </a:tr>
              <a:tr h="640080">
                <a:tc>
                  <a:txBody>
                    <a:bodyPr/>
                    <a:lstStyle/>
                    <a:p>
                      <a:pPr marL="1905" algn="ctr">
                        <a:lnSpc>
                          <a:spcPct val="100000"/>
                        </a:lnSpc>
                        <a:spcBef>
                          <a:spcPts val="250"/>
                        </a:spcBef>
                      </a:pPr>
                      <a:r>
                        <a:rPr sz="1800" b="1" dirty="0">
                          <a:latin typeface="Calibri"/>
                          <a:cs typeface="Calibri"/>
                        </a:rPr>
                        <a:t>Skin</a:t>
                      </a:r>
                      <a:r>
                        <a:rPr sz="1800" b="1" spc="-50" dirty="0">
                          <a:latin typeface="Calibri"/>
                          <a:cs typeface="Calibri"/>
                        </a:rPr>
                        <a:t> </a:t>
                      </a:r>
                      <a:r>
                        <a:rPr sz="1800" b="1" dirty="0">
                          <a:latin typeface="Calibri"/>
                          <a:cs typeface="Calibri"/>
                        </a:rPr>
                        <a:t>prior</a:t>
                      </a:r>
                      <a:r>
                        <a:rPr sz="1800" b="1" spc="-20" dirty="0">
                          <a:latin typeface="Calibri"/>
                          <a:cs typeface="Calibri"/>
                        </a:rPr>
                        <a:t> </a:t>
                      </a:r>
                      <a:r>
                        <a:rPr sz="1800" b="1" dirty="0">
                          <a:latin typeface="Calibri"/>
                          <a:cs typeface="Calibri"/>
                        </a:rPr>
                        <a:t>to</a:t>
                      </a:r>
                      <a:r>
                        <a:rPr sz="1800" b="1" spc="-50" dirty="0">
                          <a:latin typeface="Calibri"/>
                          <a:cs typeface="Calibri"/>
                        </a:rPr>
                        <a:t> </a:t>
                      </a:r>
                      <a:r>
                        <a:rPr sz="1800" b="1" dirty="0">
                          <a:latin typeface="Calibri"/>
                          <a:cs typeface="Calibri"/>
                        </a:rPr>
                        <a:t>blood</a:t>
                      </a:r>
                      <a:r>
                        <a:rPr sz="1800" b="1" spc="-50" dirty="0">
                          <a:latin typeface="Calibri"/>
                          <a:cs typeface="Calibri"/>
                        </a:rPr>
                        <a:t> </a:t>
                      </a:r>
                      <a:r>
                        <a:rPr sz="1800" b="1" dirty="0">
                          <a:latin typeface="Calibri"/>
                          <a:cs typeface="Calibri"/>
                        </a:rPr>
                        <a:t>culture</a:t>
                      </a:r>
                      <a:r>
                        <a:rPr sz="1800" b="1" spc="10" dirty="0">
                          <a:latin typeface="Calibri"/>
                          <a:cs typeface="Calibri"/>
                        </a:rPr>
                        <a:t> </a:t>
                      </a:r>
                      <a:r>
                        <a:rPr sz="1800" b="1" spc="-10" dirty="0">
                          <a:latin typeface="Calibri"/>
                          <a:cs typeface="Calibri"/>
                        </a:rPr>
                        <a:t>sampling</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1539240" marR="342265" indent="-1178560">
                        <a:lnSpc>
                          <a:spcPct val="100800"/>
                        </a:lnSpc>
                        <a:spcBef>
                          <a:spcPts val="229"/>
                        </a:spcBef>
                      </a:pPr>
                      <a:r>
                        <a:rPr sz="1800" b="1" dirty="0">
                          <a:latin typeface="Calibri"/>
                          <a:cs typeface="Calibri"/>
                        </a:rPr>
                        <a:t>Tincture</a:t>
                      </a:r>
                      <a:r>
                        <a:rPr sz="1800" b="1" spc="-90" dirty="0">
                          <a:latin typeface="Calibri"/>
                          <a:cs typeface="Calibri"/>
                        </a:rPr>
                        <a:t> </a:t>
                      </a:r>
                      <a:r>
                        <a:rPr sz="1800" b="1" dirty="0">
                          <a:latin typeface="Calibri"/>
                          <a:cs typeface="Calibri"/>
                        </a:rPr>
                        <a:t>iodine</a:t>
                      </a:r>
                      <a:r>
                        <a:rPr sz="1800" b="1" spc="-85" dirty="0">
                          <a:latin typeface="Calibri"/>
                          <a:cs typeface="Calibri"/>
                        </a:rPr>
                        <a:t> </a:t>
                      </a:r>
                      <a:r>
                        <a:rPr sz="1800" b="1" dirty="0">
                          <a:latin typeface="Calibri"/>
                          <a:cs typeface="Calibri"/>
                        </a:rPr>
                        <a:t>followed</a:t>
                      </a:r>
                      <a:r>
                        <a:rPr sz="1800" b="1" spc="-10" dirty="0">
                          <a:latin typeface="Calibri"/>
                          <a:cs typeface="Calibri"/>
                        </a:rPr>
                        <a:t> </a:t>
                      </a:r>
                      <a:r>
                        <a:rPr sz="1800" b="1" dirty="0">
                          <a:latin typeface="Calibri"/>
                          <a:cs typeface="Calibri"/>
                        </a:rPr>
                        <a:t>by</a:t>
                      </a:r>
                      <a:r>
                        <a:rPr sz="1800" b="1" spc="10" dirty="0">
                          <a:latin typeface="Calibri"/>
                          <a:cs typeface="Calibri"/>
                        </a:rPr>
                        <a:t> </a:t>
                      </a:r>
                      <a:r>
                        <a:rPr sz="1800" b="1" spc="-25" dirty="0">
                          <a:latin typeface="Calibri"/>
                          <a:cs typeface="Calibri"/>
                        </a:rPr>
                        <a:t>70% </a:t>
                      </a:r>
                      <a:r>
                        <a:rPr sz="1800" b="1" spc="-10" dirty="0">
                          <a:latin typeface="Calibri"/>
                          <a:cs typeface="Calibri"/>
                        </a:rPr>
                        <a:t>alcohol</a:t>
                      </a:r>
                      <a:endParaRPr sz="18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extLst>
                  <a:ext uri="{0D108BD9-81ED-4DB2-BD59-A6C34878D82A}">
                    <a16:rowId xmlns:a16="http://schemas.microsoft.com/office/drawing/2014/main" val="10004"/>
                  </a:ext>
                </a:extLst>
              </a:tr>
              <a:tr h="534035">
                <a:tc>
                  <a:txBody>
                    <a:bodyPr/>
                    <a:lstStyle/>
                    <a:p>
                      <a:pPr marL="4445" algn="ctr">
                        <a:lnSpc>
                          <a:spcPct val="100000"/>
                        </a:lnSpc>
                        <a:spcBef>
                          <a:spcPts val="259"/>
                        </a:spcBef>
                      </a:pPr>
                      <a:r>
                        <a:rPr sz="1800" b="1" dirty="0">
                          <a:latin typeface="Calibri"/>
                          <a:cs typeface="Calibri"/>
                        </a:rPr>
                        <a:t>Cleanse</a:t>
                      </a:r>
                      <a:r>
                        <a:rPr sz="1800" b="1" spc="-45" dirty="0">
                          <a:latin typeface="Calibri"/>
                          <a:cs typeface="Calibri"/>
                        </a:rPr>
                        <a:t> </a:t>
                      </a:r>
                      <a:r>
                        <a:rPr sz="1800" b="1" spc="-20" dirty="0">
                          <a:latin typeface="Calibri"/>
                          <a:cs typeface="Calibri"/>
                        </a:rPr>
                        <a:t>wound</a:t>
                      </a:r>
                      <a:endParaRPr sz="18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tc>
                  <a:txBody>
                    <a:bodyPr/>
                    <a:lstStyle/>
                    <a:p>
                      <a:pPr marL="8255" algn="ctr">
                        <a:lnSpc>
                          <a:spcPct val="100000"/>
                        </a:lnSpc>
                        <a:spcBef>
                          <a:spcPts val="259"/>
                        </a:spcBef>
                      </a:pPr>
                      <a:r>
                        <a:rPr sz="1800" b="1" spc="-10" dirty="0">
                          <a:latin typeface="Calibri"/>
                          <a:cs typeface="Calibri"/>
                        </a:rPr>
                        <a:t>Chlorhexidine</a:t>
                      </a:r>
                      <a:endParaRPr sz="18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5"/>
                  </a:ext>
                </a:extLst>
              </a:tr>
              <a:tr h="534035">
                <a:tc>
                  <a:txBody>
                    <a:bodyPr/>
                    <a:lstStyle/>
                    <a:p>
                      <a:pPr algn="ctr">
                        <a:lnSpc>
                          <a:spcPct val="100000"/>
                        </a:lnSpc>
                        <a:spcBef>
                          <a:spcPts val="265"/>
                        </a:spcBef>
                      </a:pPr>
                      <a:r>
                        <a:rPr sz="1800" b="1" dirty="0">
                          <a:latin typeface="Calibri"/>
                          <a:cs typeface="Calibri"/>
                        </a:rPr>
                        <a:t>Air</a:t>
                      </a:r>
                      <a:r>
                        <a:rPr sz="1800" b="1" spc="-30" dirty="0">
                          <a:latin typeface="Calibri"/>
                          <a:cs typeface="Calibri"/>
                        </a:rPr>
                        <a:t> </a:t>
                      </a:r>
                      <a:r>
                        <a:rPr sz="1800" b="1" dirty="0">
                          <a:latin typeface="Calibri"/>
                          <a:cs typeface="Calibri"/>
                        </a:rPr>
                        <a:t>in</a:t>
                      </a:r>
                      <a:r>
                        <a:rPr sz="1800" b="1" spc="20" dirty="0">
                          <a:latin typeface="Calibri"/>
                          <a:cs typeface="Calibri"/>
                        </a:rPr>
                        <a:t> </a:t>
                      </a:r>
                      <a:r>
                        <a:rPr sz="1800" b="1" spc="-10" dirty="0">
                          <a:latin typeface="Calibri"/>
                          <a:cs typeface="Calibri"/>
                        </a:rPr>
                        <a:t>operating </a:t>
                      </a:r>
                      <a:r>
                        <a:rPr sz="1800" b="1" spc="-20" dirty="0">
                          <a:latin typeface="Calibri"/>
                          <a:cs typeface="Calibri"/>
                        </a:rPr>
                        <a:t>room</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11430" algn="ctr">
                        <a:lnSpc>
                          <a:spcPct val="100000"/>
                        </a:lnSpc>
                        <a:spcBef>
                          <a:spcPts val="265"/>
                        </a:spcBef>
                      </a:pPr>
                      <a:r>
                        <a:rPr sz="1800" b="1" dirty="0">
                          <a:latin typeface="Calibri"/>
                          <a:cs typeface="Calibri"/>
                        </a:rPr>
                        <a:t>Ultraviolet</a:t>
                      </a:r>
                      <a:r>
                        <a:rPr sz="1800" b="1" spc="-100" dirty="0">
                          <a:latin typeface="Calibri"/>
                          <a:cs typeface="Calibri"/>
                        </a:rPr>
                        <a:t> </a:t>
                      </a:r>
                      <a:r>
                        <a:rPr sz="1800" b="1" spc="-20" dirty="0">
                          <a:latin typeface="Calibri"/>
                          <a:cs typeface="Calibri"/>
                        </a:rPr>
                        <a:t>light</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extLst>
                  <a:ext uri="{0D108BD9-81ED-4DB2-BD59-A6C34878D82A}">
                    <a16:rowId xmlns:a16="http://schemas.microsoft.com/office/drawing/2014/main" val="10006"/>
                  </a:ext>
                </a:extLst>
              </a:tr>
              <a:tr h="534035">
                <a:tc>
                  <a:txBody>
                    <a:bodyPr/>
                    <a:lstStyle/>
                    <a:p>
                      <a:pPr marL="10160" algn="ctr">
                        <a:lnSpc>
                          <a:spcPct val="100000"/>
                        </a:lnSpc>
                        <a:spcBef>
                          <a:spcPts val="270"/>
                        </a:spcBef>
                      </a:pPr>
                      <a:r>
                        <a:rPr sz="1800" b="1" dirty="0">
                          <a:latin typeface="Calibri"/>
                          <a:cs typeface="Calibri"/>
                        </a:rPr>
                        <a:t>Floor</a:t>
                      </a:r>
                      <a:r>
                        <a:rPr sz="1800" b="1" spc="-25" dirty="0">
                          <a:latin typeface="Calibri"/>
                          <a:cs typeface="Calibri"/>
                        </a:rPr>
                        <a:t> </a:t>
                      </a:r>
                      <a:r>
                        <a:rPr sz="1800" b="1" dirty="0">
                          <a:latin typeface="Calibri"/>
                          <a:cs typeface="Calibri"/>
                        </a:rPr>
                        <a:t>in</a:t>
                      </a:r>
                      <a:r>
                        <a:rPr sz="1800" b="1" spc="15" dirty="0">
                          <a:latin typeface="Calibri"/>
                          <a:cs typeface="Calibri"/>
                        </a:rPr>
                        <a:t> </a:t>
                      </a:r>
                      <a:r>
                        <a:rPr sz="1800" b="1" spc="-10" dirty="0">
                          <a:latin typeface="Calibri"/>
                          <a:cs typeface="Calibri"/>
                        </a:rPr>
                        <a:t>operating</a:t>
                      </a:r>
                      <a:r>
                        <a:rPr sz="1800" b="1" spc="-15" dirty="0">
                          <a:latin typeface="Calibri"/>
                          <a:cs typeface="Calibri"/>
                        </a:rPr>
                        <a:t> </a:t>
                      </a:r>
                      <a:r>
                        <a:rPr sz="1800" b="1" spc="-20" dirty="0">
                          <a:latin typeface="Calibri"/>
                          <a:cs typeface="Calibri"/>
                        </a:rPr>
                        <a:t>room</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tc>
                  <a:txBody>
                    <a:bodyPr/>
                    <a:lstStyle/>
                    <a:p>
                      <a:pPr marL="16510" algn="ctr">
                        <a:lnSpc>
                          <a:spcPct val="100000"/>
                        </a:lnSpc>
                        <a:spcBef>
                          <a:spcPts val="270"/>
                        </a:spcBef>
                      </a:pPr>
                      <a:r>
                        <a:rPr sz="1800" b="1" spc="-10" dirty="0">
                          <a:latin typeface="Calibri"/>
                          <a:cs typeface="Calibri"/>
                        </a:rPr>
                        <a:t>Lysol</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7"/>
                  </a:ext>
                </a:extLst>
              </a:tr>
            </a:tbl>
          </a:graphicData>
        </a:graphic>
      </p:graphicFrame>
      <p:grpSp>
        <p:nvGrpSpPr>
          <p:cNvPr id="5" name="object 5"/>
          <p:cNvGrpSpPr/>
          <p:nvPr/>
        </p:nvGrpSpPr>
        <p:grpSpPr>
          <a:xfrm>
            <a:off x="5800725" y="0"/>
            <a:ext cx="3343275" cy="933450"/>
            <a:chOff x="5800725" y="0"/>
            <a:chExt cx="3343275" cy="933450"/>
          </a:xfrm>
        </p:grpSpPr>
        <p:pic>
          <p:nvPicPr>
            <p:cNvPr id="6" name="object 6"/>
            <p:cNvPicPr/>
            <p:nvPr/>
          </p:nvPicPr>
          <p:blipFill>
            <a:blip r:embed="rId2" cstate="print"/>
            <a:stretch>
              <a:fillRect/>
            </a:stretch>
          </p:blipFill>
          <p:spPr>
            <a:xfrm>
              <a:off x="5800725" y="247650"/>
              <a:ext cx="3343275" cy="495300"/>
            </a:xfrm>
            <a:prstGeom prst="rect">
              <a:avLst/>
            </a:prstGeom>
          </p:spPr>
        </p:pic>
        <p:pic>
          <p:nvPicPr>
            <p:cNvPr id="7" name="object 7"/>
            <p:cNvPicPr/>
            <p:nvPr/>
          </p:nvPicPr>
          <p:blipFill>
            <a:blip r:embed="rId3" cstate="print"/>
            <a:stretch>
              <a:fillRect/>
            </a:stretch>
          </p:blipFill>
          <p:spPr>
            <a:xfrm>
              <a:off x="7981950" y="0"/>
              <a:ext cx="990600" cy="93345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11795"/>
            <a:ext cx="7886700" cy="632224"/>
          </a:xfrm>
          <a:prstGeom prst="rect">
            <a:avLst/>
          </a:prstGeom>
        </p:spPr>
        <p:txBody>
          <a:bodyPr vert="horz" wrap="square" lIns="0" tIns="16510" rIns="0" bIns="0" rtlCol="0">
            <a:spAutoFit/>
          </a:bodyPr>
          <a:lstStyle/>
          <a:p>
            <a:pPr marL="12700">
              <a:lnSpc>
                <a:spcPct val="100000"/>
              </a:lnSpc>
              <a:spcBef>
                <a:spcPts val="130"/>
              </a:spcBef>
            </a:pPr>
            <a:r>
              <a:rPr spc="-190" dirty="0"/>
              <a:t>Clinical</a:t>
            </a:r>
            <a:r>
              <a:rPr spc="-135" dirty="0"/>
              <a:t> </a:t>
            </a:r>
            <a:r>
              <a:rPr spc="-140" dirty="0"/>
              <a:t>uses</a:t>
            </a:r>
            <a:r>
              <a:rPr spc="-105" dirty="0"/>
              <a:t> </a:t>
            </a:r>
            <a:r>
              <a:rPr spc="-204" dirty="0"/>
              <a:t>of</a:t>
            </a:r>
            <a:r>
              <a:rPr lang="en-US" spc="-114" dirty="0"/>
              <a:t> </a:t>
            </a:r>
            <a:r>
              <a:rPr lang="en-US" spc="-195" dirty="0"/>
              <a:t>sterilization</a:t>
            </a:r>
            <a:endParaRPr spc="-195" dirty="0"/>
          </a:p>
        </p:txBody>
      </p:sp>
      <p:graphicFrame>
        <p:nvGraphicFramePr>
          <p:cNvPr id="4" name="object 4"/>
          <p:cNvGraphicFramePr>
            <a:graphicFrameLocks noGrp="1"/>
          </p:cNvGraphicFramePr>
          <p:nvPr/>
        </p:nvGraphicFramePr>
        <p:xfrm>
          <a:off x="1325244" y="2198497"/>
          <a:ext cx="7499350" cy="3419475"/>
        </p:xfrm>
        <a:graphic>
          <a:graphicData uri="http://schemas.openxmlformats.org/drawingml/2006/table">
            <a:tbl>
              <a:tblPr firstRow="1" bandRow="1">
                <a:tableStyleId>{2D5ABB26-0587-4C30-8999-92F81FD0307C}</a:tableStyleId>
              </a:tblPr>
              <a:tblGrid>
                <a:gridCol w="3749675">
                  <a:extLst>
                    <a:ext uri="{9D8B030D-6E8A-4147-A177-3AD203B41FA5}">
                      <a16:colId xmlns:a16="http://schemas.microsoft.com/office/drawing/2014/main" val="20000"/>
                    </a:ext>
                  </a:extLst>
                </a:gridCol>
                <a:gridCol w="3749675">
                  <a:extLst>
                    <a:ext uri="{9D8B030D-6E8A-4147-A177-3AD203B41FA5}">
                      <a16:colId xmlns:a16="http://schemas.microsoft.com/office/drawing/2014/main" val="20001"/>
                    </a:ext>
                  </a:extLst>
                </a:gridCol>
              </a:tblGrid>
              <a:tr h="683895">
                <a:tc>
                  <a:txBody>
                    <a:bodyPr/>
                    <a:lstStyle/>
                    <a:p>
                      <a:pPr marL="3810" algn="ctr">
                        <a:lnSpc>
                          <a:spcPct val="100000"/>
                        </a:lnSpc>
                        <a:spcBef>
                          <a:spcPts val="260"/>
                        </a:spcBef>
                      </a:pPr>
                      <a:r>
                        <a:rPr sz="2000" b="1" dirty="0">
                          <a:solidFill>
                            <a:srgbClr val="FFFFFF"/>
                          </a:solidFill>
                          <a:latin typeface="Calibri"/>
                          <a:cs typeface="Calibri"/>
                        </a:rPr>
                        <a:t>Clinical use</a:t>
                      </a:r>
                      <a:r>
                        <a:rPr sz="2000" b="1" spc="-65" dirty="0">
                          <a:solidFill>
                            <a:srgbClr val="FFFFFF"/>
                          </a:solidFill>
                          <a:latin typeface="Calibri"/>
                          <a:cs typeface="Calibri"/>
                        </a:rPr>
                        <a:t> </a:t>
                      </a:r>
                      <a:r>
                        <a:rPr sz="2000" b="1" dirty="0">
                          <a:solidFill>
                            <a:srgbClr val="FFFFFF"/>
                          </a:solidFill>
                          <a:latin typeface="Calibri"/>
                          <a:cs typeface="Calibri"/>
                        </a:rPr>
                        <a:t>for</a:t>
                      </a:r>
                      <a:r>
                        <a:rPr sz="2000" b="1" spc="-40" dirty="0">
                          <a:solidFill>
                            <a:srgbClr val="FFFFFF"/>
                          </a:solidFill>
                          <a:latin typeface="Calibri"/>
                          <a:cs typeface="Calibri"/>
                        </a:rPr>
                        <a:t> </a:t>
                      </a:r>
                      <a:r>
                        <a:rPr sz="2000" b="1" spc="-10" dirty="0">
                          <a:solidFill>
                            <a:srgbClr val="FFFFFF"/>
                          </a:solidFill>
                          <a:latin typeface="Calibri"/>
                          <a:cs typeface="Calibri"/>
                        </a:rPr>
                        <a:t>Sterilization</a:t>
                      </a:r>
                      <a:endParaRPr sz="20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891A7"/>
                    </a:solidFill>
                  </a:tcPr>
                </a:tc>
                <a:tc>
                  <a:txBody>
                    <a:bodyPr/>
                    <a:lstStyle/>
                    <a:p>
                      <a:pPr marL="20320" algn="ctr">
                        <a:lnSpc>
                          <a:spcPct val="100000"/>
                        </a:lnSpc>
                        <a:spcBef>
                          <a:spcPts val="260"/>
                        </a:spcBef>
                      </a:pPr>
                      <a:r>
                        <a:rPr sz="2000" b="1" dirty="0">
                          <a:solidFill>
                            <a:srgbClr val="FFFFFF"/>
                          </a:solidFill>
                          <a:latin typeface="Calibri"/>
                          <a:cs typeface="Calibri"/>
                        </a:rPr>
                        <a:t>Common</a:t>
                      </a:r>
                      <a:r>
                        <a:rPr sz="2000" b="1" spc="10" dirty="0">
                          <a:solidFill>
                            <a:srgbClr val="FFFFFF"/>
                          </a:solidFill>
                          <a:latin typeface="Calibri"/>
                          <a:cs typeface="Calibri"/>
                        </a:rPr>
                        <a:t> </a:t>
                      </a:r>
                      <a:r>
                        <a:rPr sz="2000" b="1" spc="-20" dirty="0">
                          <a:solidFill>
                            <a:srgbClr val="FFFFFF"/>
                          </a:solidFill>
                          <a:latin typeface="Calibri"/>
                          <a:cs typeface="Calibri"/>
                        </a:rPr>
                        <a:t>agent</a:t>
                      </a:r>
                      <a:endParaRPr sz="20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891A7"/>
                    </a:solidFill>
                  </a:tcPr>
                </a:tc>
                <a:extLst>
                  <a:ext uri="{0D108BD9-81ED-4DB2-BD59-A6C34878D82A}">
                    <a16:rowId xmlns:a16="http://schemas.microsoft.com/office/drawing/2014/main" val="10000"/>
                  </a:ext>
                </a:extLst>
              </a:tr>
              <a:tr h="683895">
                <a:tc>
                  <a:txBody>
                    <a:bodyPr/>
                    <a:lstStyle/>
                    <a:p>
                      <a:pPr marL="7620" algn="ctr">
                        <a:lnSpc>
                          <a:spcPct val="100000"/>
                        </a:lnSpc>
                        <a:spcBef>
                          <a:spcPts val="270"/>
                        </a:spcBef>
                      </a:pPr>
                      <a:r>
                        <a:rPr sz="2000" dirty="0">
                          <a:latin typeface="Calibri"/>
                          <a:cs typeface="Calibri"/>
                        </a:rPr>
                        <a:t>Heat</a:t>
                      </a:r>
                      <a:r>
                        <a:rPr sz="2000" spc="-20" dirty="0">
                          <a:latin typeface="Calibri"/>
                          <a:cs typeface="Calibri"/>
                        </a:rPr>
                        <a:t> </a:t>
                      </a:r>
                      <a:r>
                        <a:rPr sz="2000" spc="-10" dirty="0">
                          <a:latin typeface="Calibri"/>
                          <a:cs typeface="Calibri"/>
                        </a:rPr>
                        <a:t>sensitive</a:t>
                      </a:r>
                      <a:r>
                        <a:rPr sz="2000" spc="-55" dirty="0">
                          <a:latin typeface="Calibri"/>
                          <a:cs typeface="Calibri"/>
                        </a:rPr>
                        <a:t> </a:t>
                      </a:r>
                      <a:r>
                        <a:rPr sz="2000" spc="-10" dirty="0">
                          <a:latin typeface="Calibri"/>
                          <a:cs typeface="Calibri"/>
                        </a:rPr>
                        <a:t>material</a:t>
                      </a:r>
                      <a:endParaRPr sz="20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CE0"/>
                    </a:solidFill>
                  </a:tcPr>
                </a:tc>
                <a:tc>
                  <a:txBody>
                    <a:bodyPr/>
                    <a:lstStyle/>
                    <a:p>
                      <a:pPr marL="16510" algn="ctr">
                        <a:lnSpc>
                          <a:spcPct val="100000"/>
                        </a:lnSpc>
                        <a:spcBef>
                          <a:spcPts val="270"/>
                        </a:spcBef>
                      </a:pPr>
                      <a:r>
                        <a:rPr sz="2000" spc="-10" dirty="0">
                          <a:latin typeface="Calibri"/>
                          <a:cs typeface="Calibri"/>
                        </a:rPr>
                        <a:t>Ethylene</a:t>
                      </a:r>
                      <a:r>
                        <a:rPr sz="2000" spc="-70" dirty="0">
                          <a:latin typeface="Calibri"/>
                          <a:cs typeface="Calibri"/>
                        </a:rPr>
                        <a:t> </a:t>
                      </a:r>
                      <a:r>
                        <a:rPr sz="2000" dirty="0">
                          <a:latin typeface="Calibri"/>
                          <a:cs typeface="Calibri"/>
                        </a:rPr>
                        <a:t>oxide</a:t>
                      </a:r>
                      <a:r>
                        <a:rPr sz="2000" spc="5" dirty="0">
                          <a:latin typeface="Calibri"/>
                          <a:cs typeface="Calibri"/>
                        </a:rPr>
                        <a:t> </a:t>
                      </a:r>
                      <a:r>
                        <a:rPr sz="2000" dirty="0">
                          <a:latin typeface="Calibri"/>
                          <a:cs typeface="Calibri"/>
                        </a:rPr>
                        <a:t>/</a:t>
                      </a:r>
                      <a:r>
                        <a:rPr sz="2000" spc="-60" dirty="0">
                          <a:latin typeface="Calibri"/>
                          <a:cs typeface="Calibri"/>
                        </a:rPr>
                        <a:t> </a:t>
                      </a:r>
                      <a:r>
                        <a:rPr sz="2000" spc="-10" dirty="0">
                          <a:latin typeface="Calibri"/>
                          <a:cs typeface="Calibri"/>
                        </a:rPr>
                        <a:t>gluteraldehyde</a:t>
                      </a:r>
                      <a:endParaRPr sz="20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1"/>
                  </a:ext>
                </a:extLst>
              </a:tr>
              <a:tr h="683895">
                <a:tc>
                  <a:txBody>
                    <a:bodyPr/>
                    <a:lstStyle/>
                    <a:p>
                      <a:pPr marL="4445" algn="ctr">
                        <a:lnSpc>
                          <a:spcPct val="100000"/>
                        </a:lnSpc>
                        <a:spcBef>
                          <a:spcPts val="275"/>
                        </a:spcBef>
                      </a:pPr>
                      <a:r>
                        <a:rPr sz="2000" spc="-10" dirty="0">
                          <a:latin typeface="Calibri"/>
                          <a:cs typeface="Calibri"/>
                        </a:rPr>
                        <a:t>Non-</a:t>
                      </a:r>
                      <a:r>
                        <a:rPr sz="2000" dirty="0">
                          <a:latin typeface="Calibri"/>
                          <a:cs typeface="Calibri"/>
                        </a:rPr>
                        <a:t>Heat</a:t>
                      </a:r>
                      <a:r>
                        <a:rPr sz="2000" spc="-85" dirty="0">
                          <a:latin typeface="Calibri"/>
                          <a:cs typeface="Calibri"/>
                        </a:rPr>
                        <a:t> </a:t>
                      </a:r>
                      <a:r>
                        <a:rPr sz="2000" dirty="0">
                          <a:latin typeface="Calibri"/>
                          <a:cs typeface="Calibri"/>
                        </a:rPr>
                        <a:t>sensitive</a:t>
                      </a:r>
                      <a:r>
                        <a:rPr sz="2000" spc="-20" dirty="0">
                          <a:latin typeface="Calibri"/>
                          <a:cs typeface="Calibri"/>
                        </a:rPr>
                        <a:t> </a:t>
                      </a:r>
                      <a:r>
                        <a:rPr sz="2000" spc="-10" dirty="0">
                          <a:latin typeface="Calibri"/>
                          <a:cs typeface="Calibri"/>
                        </a:rPr>
                        <a:t>material</a:t>
                      </a:r>
                      <a:endParaRPr sz="20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15875" algn="ctr">
                        <a:lnSpc>
                          <a:spcPct val="100000"/>
                        </a:lnSpc>
                        <a:spcBef>
                          <a:spcPts val="275"/>
                        </a:spcBef>
                      </a:pPr>
                      <a:r>
                        <a:rPr sz="2000" spc="-10" dirty="0">
                          <a:latin typeface="Calibri"/>
                          <a:cs typeface="Calibri"/>
                        </a:rPr>
                        <a:t>Autoclave</a:t>
                      </a:r>
                      <a:endParaRPr sz="20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extLst>
                  <a:ext uri="{0D108BD9-81ED-4DB2-BD59-A6C34878D82A}">
                    <a16:rowId xmlns:a16="http://schemas.microsoft.com/office/drawing/2014/main" val="10002"/>
                  </a:ext>
                </a:extLst>
              </a:tr>
              <a:tr h="683895">
                <a:tc>
                  <a:txBody>
                    <a:bodyPr/>
                    <a:lstStyle/>
                    <a:p>
                      <a:pPr marL="9525" algn="ctr">
                        <a:lnSpc>
                          <a:spcPct val="100000"/>
                        </a:lnSpc>
                        <a:spcBef>
                          <a:spcPts val="285"/>
                        </a:spcBef>
                      </a:pPr>
                      <a:r>
                        <a:rPr sz="2000" spc="-10" dirty="0">
                          <a:latin typeface="Calibri"/>
                          <a:cs typeface="Calibri"/>
                        </a:rPr>
                        <a:t>Intravenous</a:t>
                      </a:r>
                      <a:r>
                        <a:rPr sz="2000" spc="-80" dirty="0">
                          <a:latin typeface="Calibri"/>
                          <a:cs typeface="Calibri"/>
                        </a:rPr>
                        <a:t> </a:t>
                      </a:r>
                      <a:r>
                        <a:rPr sz="2000" spc="-10" dirty="0">
                          <a:latin typeface="Calibri"/>
                          <a:cs typeface="Calibri"/>
                        </a:rPr>
                        <a:t>solutions</a:t>
                      </a:r>
                      <a:endParaRPr sz="20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tc>
                  <a:txBody>
                    <a:bodyPr/>
                    <a:lstStyle/>
                    <a:p>
                      <a:pPr marL="13970" algn="ctr">
                        <a:lnSpc>
                          <a:spcPct val="100000"/>
                        </a:lnSpc>
                        <a:spcBef>
                          <a:spcPts val="285"/>
                        </a:spcBef>
                      </a:pPr>
                      <a:r>
                        <a:rPr sz="2000" spc="-10" dirty="0">
                          <a:latin typeface="Calibri"/>
                          <a:cs typeface="Calibri"/>
                        </a:rPr>
                        <a:t>Filtration</a:t>
                      </a:r>
                      <a:endParaRPr sz="20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CE0"/>
                    </a:solidFill>
                  </a:tcPr>
                </a:tc>
                <a:extLst>
                  <a:ext uri="{0D108BD9-81ED-4DB2-BD59-A6C34878D82A}">
                    <a16:rowId xmlns:a16="http://schemas.microsoft.com/office/drawing/2014/main" val="10003"/>
                  </a:ext>
                </a:extLst>
              </a:tr>
              <a:tr h="683895">
                <a:tc>
                  <a:txBody>
                    <a:bodyPr/>
                    <a:lstStyle/>
                    <a:p>
                      <a:pPr marL="10160" algn="ctr">
                        <a:lnSpc>
                          <a:spcPct val="100000"/>
                        </a:lnSpc>
                        <a:spcBef>
                          <a:spcPts val="290"/>
                        </a:spcBef>
                      </a:pPr>
                      <a:r>
                        <a:rPr sz="2000" dirty="0">
                          <a:latin typeface="Calibri"/>
                          <a:cs typeface="Calibri"/>
                        </a:rPr>
                        <a:t>Glassware</a:t>
                      </a:r>
                      <a:r>
                        <a:rPr sz="2000" spc="-40" dirty="0">
                          <a:latin typeface="Calibri"/>
                          <a:cs typeface="Calibri"/>
                        </a:rPr>
                        <a:t> </a:t>
                      </a:r>
                      <a:r>
                        <a:rPr sz="2000" dirty="0">
                          <a:latin typeface="Calibri"/>
                          <a:cs typeface="Calibri"/>
                        </a:rPr>
                        <a:t>in</a:t>
                      </a:r>
                      <a:r>
                        <a:rPr sz="2000" spc="-90" dirty="0">
                          <a:latin typeface="Calibri"/>
                          <a:cs typeface="Calibri"/>
                        </a:rPr>
                        <a:t> </a:t>
                      </a:r>
                      <a:r>
                        <a:rPr sz="2000" dirty="0">
                          <a:latin typeface="Calibri"/>
                          <a:cs typeface="Calibri"/>
                        </a:rPr>
                        <a:t>Medical</a:t>
                      </a:r>
                      <a:r>
                        <a:rPr sz="2000" spc="-80" dirty="0">
                          <a:latin typeface="Calibri"/>
                          <a:cs typeface="Calibri"/>
                        </a:rPr>
                        <a:t> </a:t>
                      </a:r>
                      <a:r>
                        <a:rPr sz="2000" spc="-10" dirty="0">
                          <a:latin typeface="Calibri"/>
                          <a:cs typeface="Calibri"/>
                        </a:rPr>
                        <a:t>laboratory</a:t>
                      </a:r>
                      <a:endParaRPr sz="20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15875" algn="ctr">
                        <a:lnSpc>
                          <a:spcPct val="100000"/>
                        </a:lnSpc>
                        <a:spcBef>
                          <a:spcPts val="290"/>
                        </a:spcBef>
                      </a:pPr>
                      <a:r>
                        <a:rPr sz="2000" spc="-10" dirty="0">
                          <a:latin typeface="Calibri"/>
                          <a:cs typeface="Calibri"/>
                        </a:rPr>
                        <a:t>Autoclave</a:t>
                      </a:r>
                      <a:endParaRPr sz="20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extLst>
                  <a:ext uri="{0D108BD9-81ED-4DB2-BD59-A6C34878D82A}">
                    <a16:rowId xmlns:a16="http://schemas.microsoft.com/office/drawing/2014/main" val="10004"/>
                  </a:ext>
                </a:extLst>
              </a:tr>
            </a:tbl>
          </a:graphicData>
        </a:graphic>
      </p:graphicFrame>
      <p:grpSp>
        <p:nvGrpSpPr>
          <p:cNvPr id="5" name="object 5"/>
          <p:cNvGrpSpPr/>
          <p:nvPr/>
        </p:nvGrpSpPr>
        <p:grpSpPr>
          <a:xfrm>
            <a:off x="5448300" y="0"/>
            <a:ext cx="3695700" cy="990600"/>
            <a:chOff x="5448300" y="0"/>
            <a:chExt cx="3695700" cy="990600"/>
          </a:xfrm>
        </p:grpSpPr>
        <p:pic>
          <p:nvPicPr>
            <p:cNvPr id="6" name="object 6"/>
            <p:cNvPicPr/>
            <p:nvPr/>
          </p:nvPicPr>
          <p:blipFill>
            <a:blip r:embed="rId2" cstate="print"/>
            <a:stretch>
              <a:fillRect/>
            </a:stretch>
          </p:blipFill>
          <p:spPr>
            <a:xfrm>
              <a:off x="5448300" y="276225"/>
              <a:ext cx="3486150" cy="495300"/>
            </a:xfrm>
            <a:prstGeom prst="rect">
              <a:avLst/>
            </a:prstGeom>
          </p:spPr>
        </p:pic>
        <p:pic>
          <p:nvPicPr>
            <p:cNvPr id="7" name="object 7"/>
            <p:cNvPicPr/>
            <p:nvPr/>
          </p:nvPicPr>
          <p:blipFill>
            <a:blip r:embed="rId3" cstate="print"/>
            <a:stretch>
              <a:fillRect/>
            </a:stretch>
          </p:blipFill>
          <p:spPr>
            <a:xfrm>
              <a:off x="8153400" y="0"/>
              <a:ext cx="990600" cy="99060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15795" y="364192"/>
            <a:ext cx="8060690" cy="621030"/>
          </a:xfrm>
          <a:prstGeom prst="rect">
            <a:avLst/>
          </a:prstGeom>
        </p:spPr>
        <p:txBody>
          <a:bodyPr vert="horz" wrap="square" lIns="0" tIns="13335" rIns="0" bIns="0" rtlCol="0">
            <a:spAutoFit/>
          </a:bodyPr>
          <a:lstStyle/>
          <a:p>
            <a:pPr marL="12700">
              <a:lnSpc>
                <a:spcPct val="100000"/>
              </a:lnSpc>
              <a:spcBef>
                <a:spcPts val="105"/>
              </a:spcBef>
            </a:pPr>
            <a:r>
              <a:rPr sz="3900" spc="-250" dirty="0"/>
              <a:t>Types</a:t>
            </a:r>
            <a:r>
              <a:rPr sz="3900" spc="-80" dirty="0"/>
              <a:t> </a:t>
            </a:r>
            <a:r>
              <a:rPr sz="3900" spc="-204" dirty="0"/>
              <a:t>of</a:t>
            </a:r>
            <a:r>
              <a:rPr sz="3900" spc="-75" dirty="0"/>
              <a:t> </a:t>
            </a:r>
            <a:r>
              <a:rPr lang="en-US" sz="3900" spc="-200" dirty="0"/>
              <a:t>disinfecting</a:t>
            </a:r>
            <a:r>
              <a:rPr lang="en-US" sz="3900" spc="-100" dirty="0"/>
              <a:t> </a:t>
            </a:r>
            <a:r>
              <a:rPr lang="en-US" sz="3900" spc="-330" dirty="0"/>
              <a:t>&amp;</a:t>
            </a:r>
            <a:r>
              <a:rPr lang="en-US" sz="3900" spc="-45" dirty="0"/>
              <a:t> </a:t>
            </a:r>
            <a:r>
              <a:rPr lang="en-US" sz="3900" spc="-229" dirty="0"/>
              <a:t>sterilizing</a:t>
            </a:r>
            <a:r>
              <a:rPr lang="en-US" sz="3900" spc="-25" dirty="0"/>
              <a:t> </a:t>
            </a:r>
            <a:r>
              <a:rPr sz="3900" spc="-270" dirty="0"/>
              <a:t>agents</a:t>
            </a:r>
            <a:endParaRPr sz="3900" dirty="0"/>
          </a:p>
        </p:txBody>
      </p:sp>
      <p:pic>
        <p:nvPicPr>
          <p:cNvPr id="4" name="object 4"/>
          <p:cNvPicPr/>
          <p:nvPr/>
        </p:nvPicPr>
        <p:blipFill>
          <a:blip r:embed="rId2" cstate="print"/>
          <a:stretch>
            <a:fillRect/>
          </a:stretch>
        </p:blipFill>
        <p:spPr>
          <a:xfrm>
            <a:off x="443373" y="1079242"/>
            <a:ext cx="8096250" cy="5657848"/>
          </a:xfrm>
          <a:prstGeom prst="rect">
            <a:avLst/>
          </a:prstGeom>
        </p:spPr>
      </p:pic>
      <p:pic>
        <p:nvPicPr>
          <p:cNvPr id="5" name="object 5"/>
          <p:cNvPicPr/>
          <p:nvPr/>
        </p:nvPicPr>
        <p:blipFill>
          <a:blip r:embed="rId3" cstate="print"/>
          <a:stretch>
            <a:fillRect/>
          </a:stretch>
        </p:blipFill>
        <p:spPr>
          <a:xfrm>
            <a:off x="5943600" y="0"/>
            <a:ext cx="1304925" cy="495300"/>
          </a:xfrm>
          <a:prstGeom prst="rect">
            <a:avLst/>
          </a:prstGeom>
        </p:spPr>
      </p:pic>
      <p:pic>
        <p:nvPicPr>
          <p:cNvPr id="6" name="object 6"/>
          <p:cNvPicPr/>
          <p:nvPr/>
        </p:nvPicPr>
        <p:blipFill>
          <a:blip r:embed="rId4" cstate="print"/>
          <a:stretch>
            <a:fillRect/>
          </a:stretch>
        </p:blipFill>
        <p:spPr>
          <a:xfrm>
            <a:off x="8458200" y="0"/>
            <a:ext cx="552450" cy="466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3994" y="212026"/>
            <a:ext cx="5109210" cy="678180"/>
          </a:xfrm>
          <a:prstGeom prst="rect">
            <a:avLst/>
          </a:prstGeom>
        </p:spPr>
        <p:txBody>
          <a:bodyPr vert="horz" wrap="square" lIns="0" tIns="16510" rIns="0" bIns="0" rtlCol="0">
            <a:spAutoFit/>
          </a:bodyPr>
          <a:lstStyle/>
          <a:p>
            <a:pPr marL="12700">
              <a:lnSpc>
                <a:spcPct val="100000"/>
              </a:lnSpc>
              <a:spcBef>
                <a:spcPts val="130"/>
              </a:spcBef>
            </a:pPr>
            <a:r>
              <a:rPr spc="-140" dirty="0"/>
              <a:t>Operational</a:t>
            </a:r>
            <a:r>
              <a:rPr spc="-120" dirty="0"/>
              <a:t> </a:t>
            </a:r>
            <a:r>
              <a:rPr spc="-204" dirty="0"/>
              <a:t>definitions</a:t>
            </a:r>
          </a:p>
        </p:txBody>
      </p:sp>
      <p:sp>
        <p:nvSpPr>
          <p:cNvPr id="4" name="object 4"/>
          <p:cNvSpPr txBox="1"/>
          <p:nvPr/>
        </p:nvSpPr>
        <p:spPr>
          <a:xfrm>
            <a:off x="1206182" y="1086230"/>
            <a:ext cx="7369809" cy="4525598"/>
          </a:xfrm>
          <a:prstGeom prst="rect">
            <a:avLst/>
          </a:prstGeom>
        </p:spPr>
        <p:txBody>
          <a:bodyPr vert="horz" wrap="square" lIns="0" tIns="16510" rIns="0" bIns="0" rtlCol="0">
            <a:spAutoFit/>
          </a:bodyPr>
          <a:lstStyle/>
          <a:p>
            <a:pPr marL="295275" indent="-285750">
              <a:lnSpc>
                <a:spcPct val="100000"/>
              </a:lnSpc>
              <a:spcBef>
                <a:spcPts val="130"/>
              </a:spcBef>
              <a:buClr>
                <a:srgbClr val="3891A7"/>
              </a:buClr>
              <a:buSzPct val="79687"/>
              <a:buFont typeface="Segoe UI Symbol"/>
              <a:buChar char="⚫"/>
              <a:tabLst>
                <a:tab pos="295275" algn="l"/>
              </a:tabLst>
            </a:pPr>
            <a:r>
              <a:rPr sz="2400" dirty="0">
                <a:latin typeface="Calibri" panose="020F0502020204030204" pitchFamily="34" charset="0"/>
                <a:cs typeface="Calibri" panose="020F0502020204030204" pitchFamily="34" charset="0"/>
              </a:rPr>
              <a:t>Hot air oven 180oC for 2 hrs</a:t>
            </a:r>
          </a:p>
          <a:p>
            <a:pPr marL="295910" indent="-285750">
              <a:lnSpc>
                <a:spcPct val="100000"/>
              </a:lnSpc>
              <a:spcBef>
                <a:spcPts val="2465"/>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Pasteurization  62oC for 30min</a:t>
            </a:r>
          </a:p>
          <a:p>
            <a:pPr marL="295275" indent="-285750">
              <a:lnSpc>
                <a:spcPct val="100000"/>
              </a:lnSpc>
              <a:spcBef>
                <a:spcPts val="2545"/>
              </a:spcBef>
              <a:buClr>
                <a:srgbClr val="3891A7"/>
              </a:buClr>
              <a:buSzPct val="79687"/>
              <a:buFont typeface="Segoe UI Symbol"/>
              <a:buChar char="⚫"/>
              <a:tabLst>
                <a:tab pos="295275" algn="l"/>
              </a:tabLst>
            </a:pPr>
            <a:r>
              <a:rPr sz="2400" dirty="0">
                <a:latin typeface="Calibri" panose="020F0502020204030204" pitchFamily="34" charset="0"/>
                <a:cs typeface="Calibri" panose="020F0502020204030204" pitchFamily="34" charset="0"/>
              </a:rPr>
              <a:t>Flash Pasteurization 72oC for 15 sec</a:t>
            </a:r>
          </a:p>
          <a:p>
            <a:pPr marL="295910" indent="-285750">
              <a:lnSpc>
                <a:spcPct val="100000"/>
              </a:lnSpc>
              <a:spcBef>
                <a:spcPts val="2545"/>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Autoclaving  121oC at15 lb for 15min</a:t>
            </a:r>
          </a:p>
          <a:p>
            <a:pPr marL="295275" indent="-285750">
              <a:lnSpc>
                <a:spcPct val="100000"/>
              </a:lnSpc>
              <a:spcBef>
                <a:spcPts val="2545"/>
              </a:spcBef>
              <a:buClr>
                <a:srgbClr val="3891A7"/>
              </a:buClr>
              <a:buSzPct val="79687"/>
              <a:buFont typeface="Segoe UI Symbol"/>
              <a:buChar char="⚫"/>
              <a:tabLst>
                <a:tab pos="295275" algn="l"/>
              </a:tabLst>
            </a:pPr>
            <a:r>
              <a:rPr sz="2400" dirty="0" err="1">
                <a:latin typeface="Calibri" panose="020F0502020204030204" pitchFamily="34" charset="0"/>
                <a:cs typeface="Calibri" panose="020F0502020204030204" pitchFamily="34" charset="0"/>
              </a:rPr>
              <a:t>Tyndallisation</a:t>
            </a:r>
            <a:r>
              <a:rPr sz="2400" dirty="0">
                <a:latin typeface="Calibri" panose="020F0502020204030204" pitchFamily="34" charset="0"/>
                <a:cs typeface="Calibri" panose="020F0502020204030204" pitchFamily="34" charset="0"/>
              </a:rPr>
              <a:t> 100oC for 20 min (3 days)</a:t>
            </a:r>
          </a:p>
          <a:p>
            <a:pPr marL="295910" indent="-285750">
              <a:lnSpc>
                <a:spcPct val="100000"/>
              </a:lnSpc>
              <a:spcBef>
                <a:spcPts val="2540"/>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UV light range  250-260 nm</a:t>
            </a:r>
          </a:p>
          <a:p>
            <a:pPr marL="295275" indent="-285750">
              <a:lnSpc>
                <a:spcPct val="100000"/>
              </a:lnSpc>
              <a:spcBef>
                <a:spcPts val="2470"/>
              </a:spcBef>
              <a:buClr>
                <a:srgbClr val="3891A7"/>
              </a:buClr>
              <a:buSzPct val="79687"/>
              <a:buFont typeface="Segoe UI Symbol"/>
              <a:buChar char="⚫"/>
              <a:tabLst>
                <a:tab pos="295275" algn="l"/>
              </a:tabLst>
            </a:pPr>
            <a:r>
              <a:rPr sz="2400" dirty="0">
                <a:latin typeface="Calibri" panose="020F0502020204030204" pitchFamily="34" charset="0"/>
                <a:cs typeface="Calibri" panose="020F0502020204030204" pitchFamily="34" charset="0"/>
              </a:rPr>
              <a:t>Filtration </a:t>
            </a:r>
            <a:r>
              <a:rPr lang="en-US" sz="24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Pore size of 0.22mm</a:t>
            </a:r>
          </a:p>
        </p:txBody>
      </p:sp>
      <p:pic>
        <p:nvPicPr>
          <p:cNvPr id="5" name="object 5"/>
          <p:cNvPicPr/>
          <p:nvPr/>
        </p:nvPicPr>
        <p:blipFill>
          <a:blip r:embed="rId2" cstate="print"/>
          <a:stretch>
            <a:fillRect/>
          </a:stretch>
        </p:blipFill>
        <p:spPr>
          <a:xfrm>
            <a:off x="5943600" y="0"/>
            <a:ext cx="1304925" cy="495300"/>
          </a:xfrm>
          <a:prstGeom prst="rect">
            <a:avLst/>
          </a:prstGeom>
        </p:spPr>
      </p:pic>
      <p:pic>
        <p:nvPicPr>
          <p:cNvPr id="6" name="object 6"/>
          <p:cNvPicPr/>
          <p:nvPr/>
        </p:nvPicPr>
        <p:blipFill>
          <a:blip r:embed="rId3" cstate="print"/>
          <a:stretch>
            <a:fillRect/>
          </a:stretch>
        </p:blipFill>
        <p:spPr>
          <a:xfrm>
            <a:off x="7981950" y="114300"/>
            <a:ext cx="990600" cy="990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15999" y="377629"/>
            <a:ext cx="5799201" cy="907299"/>
          </a:xfrm>
          <a:prstGeom prst="rect">
            <a:avLst/>
          </a:prstGeom>
        </p:spPr>
        <p:txBody>
          <a:bodyPr vert="horz" wrap="square" lIns="0" tIns="14604" rIns="0" bIns="0" rtlCol="0">
            <a:spAutoFit/>
          </a:bodyPr>
          <a:lstStyle/>
          <a:p>
            <a:pPr marL="114300" marR="5080" indent="-102235" algn="just">
              <a:lnSpc>
                <a:spcPct val="100400"/>
              </a:lnSpc>
              <a:spcBef>
                <a:spcPts val="114"/>
              </a:spcBef>
            </a:pPr>
            <a:r>
              <a:rPr sz="2900" spc="-170" dirty="0">
                <a:solidFill>
                  <a:srgbClr val="000000"/>
                </a:solidFill>
              </a:rPr>
              <a:t>Sterilization</a:t>
            </a:r>
            <a:r>
              <a:rPr sz="2900" spc="-20" dirty="0">
                <a:solidFill>
                  <a:srgbClr val="000000"/>
                </a:solidFill>
              </a:rPr>
              <a:t> </a:t>
            </a:r>
            <a:r>
              <a:rPr lang="en-US" sz="2900" spc="-195" dirty="0">
                <a:solidFill>
                  <a:srgbClr val="000000"/>
                </a:solidFill>
              </a:rPr>
              <a:t>by</a:t>
            </a:r>
            <a:r>
              <a:rPr lang="en-US" sz="2900" spc="15" dirty="0">
                <a:solidFill>
                  <a:srgbClr val="000000"/>
                </a:solidFill>
              </a:rPr>
              <a:t> </a:t>
            </a:r>
            <a:r>
              <a:rPr lang="en-US" sz="2900" spc="-90" dirty="0">
                <a:solidFill>
                  <a:srgbClr val="000000"/>
                </a:solidFill>
              </a:rPr>
              <a:t>heat </a:t>
            </a:r>
            <a:r>
              <a:rPr lang="en-US" sz="2900" dirty="0">
                <a:solidFill>
                  <a:srgbClr val="000000"/>
                </a:solidFill>
              </a:rPr>
              <a:t>common</a:t>
            </a:r>
            <a:r>
              <a:rPr lang="en-US" sz="2900" spc="-190" dirty="0">
                <a:solidFill>
                  <a:srgbClr val="000000"/>
                </a:solidFill>
              </a:rPr>
              <a:t> </a:t>
            </a:r>
            <a:r>
              <a:rPr lang="en-US" sz="2900" spc="-10" dirty="0">
                <a:solidFill>
                  <a:srgbClr val="000000"/>
                </a:solidFill>
              </a:rPr>
              <a:t>methods </a:t>
            </a:r>
            <a:r>
              <a:rPr sz="2900" spc="100" dirty="0"/>
              <a:t>Dry</a:t>
            </a:r>
            <a:r>
              <a:rPr sz="2900" spc="-55" dirty="0"/>
              <a:t> </a:t>
            </a:r>
            <a:r>
              <a:rPr sz="2900" spc="-20" dirty="0"/>
              <a:t>Heat</a:t>
            </a:r>
            <a:endParaRPr sz="2900" dirty="0"/>
          </a:p>
        </p:txBody>
      </p:sp>
      <p:sp>
        <p:nvSpPr>
          <p:cNvPr id="7" name="object 7"/>
          <p:cNvSpPr txBox="1"/>
          <p:nvPr/>
        </p:nvSpPr>
        <p:spPr>
          <a:xfrm>
            <a:off x="1049655" y="1675447"/>
            <a:ext cx="8053705" cy="4055790"/>
          </a:xfrm>
          <a:prstGeom prst="rect">
            <a:avLst/>
          </a:prstGeom>
        </p:spPr>
        <p:txBody>
          <a:bodyPr vert="horz" wrap="square" lIns="0" tIns="80645" rIns="0" bIns="0" rtlCol="0">
            <a:spAutoFit/>
          </a:bodyPr>
          <a:lstStyle/>
          <a:p>
            <a:pPr marL="295910" marR="278130" indent="-283845">
              <a:lnSpc>
                <a:spcPts val="2330"/>
              </a:lnSpc>
              <a:spcBef>
                <a:spcPts val="635"/>
              </a:spcBef>
              <a:buClr>
                <a:srgbClr val="3891A7"/>
              </a:buClr>
              <a:buSzPct val="81250"/>
              <a:buFont typeface="Segoe UI Symbol"/>
              <a:buChar char="⚫"/>
              <a:tabLst>
                <a:tab pos="295910" algn="l"/>
              </a:tabLst>
            </a:pPr>
            <a:r>
              <a:rPr sz="2400" spc="95" dirty="0">
                <a:latin typeface="Calibri" panose="020F0502020204030204" pitchFamily="34" charset="0"/>
                <a:cs typeface="Calibri" panose="020F0502020204030204" pitchFamily="34" charset="0"/>
              </a:rPr>
              <a:t>Dry</a:t>
            </a:r>
            <a:r>
              <a:rPr sz="2400" spc="-114" dirty="0">
                <a:latin typeface="Calibri" panose="020F0502020204030204" pitchFamily="34" charset="0"/>
                <a:cs typeface="Calibri" panose="020F0502020204030204" pitchFamily="34" charset="0"/>
              </a:rPr>
              <a:t> </a:t>
            </a:r>
            <a:r>
              <a:rPr sz="2400" spc="-95" dirty="0">
                <a:latin typeface="Calibri" panose="020F0502020204030204" pitchFamily="34" charset="0"/>
                <a:cs typeface="Calibri" panose="020F0502020204030204" pitchFamily="34" charset="0"/>
              </a:rPr>
              <a:t>Heat-</a:t>
            </a:r>
            <a:r>
              <a:rPr sz="2400" spc="-55"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kills</a:t>
            </a:r>
            <a:r>
              <a:rPr sz="2400" spc="15" dirty="0">
                <a:latin typeface="Calibri" panose="020F0502020204030204" pitchFamily="34" charset="0"/>
                <a:cs typeface="Calibri" panose="020F0502020204030204" pitchFamily="34" charset="0"/>
              </a:rPr>
              <a:t> </a:t>
            </a:r>
            <a:r>
              <a:rPr sz="2400" spc="-110" dirty="0">
                <a:latin typeface="Calibri" panose="020F0502020204030204" pitchFamily="34" charset="0"/>
                <a:cs typeface="Calibri" panose="020F0502020204030204" pitchFamily="34" charset="0"/>
              </a:rPr>
              <a:t>microorganisms</a:t>
            </a:r>
            <a:r>
              <a:rPr sz="2400" spc="15" dirty="0">
                <a:latin typeface="Calibri" panose="020F0502020204030204" pitchFamily="34" charset="0"/>
                <a:cs typeface="Calibri" panose="020F0502020204030204" pitchFamily="34" charset="0"/>
              </a:rPr>
              <a:t> </a:t>
            </a:r>
            <a:r>
              <a:rPr sz="2400" spc="-190" dirty="0">
                <a:latin typeface="Calibri" panose="020F0502020204030204" pitchFamily="34" charset="0"/>
                <a:cs typeface="Calibri" panose="020F0502020204030204" pitchFamily="34" charset="0"/>
              </a:rPr>
              <a:t>by</a:t>
            </a:r>
            <a:r>
              <a:rPr sz="2400" spc="-4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destroying</a:t>
            </a:r>
            <a:r>
              <a:rPr sz="2400" spc="-90"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their</a:t>
            </a:r>
            <a:r>
              <a:rPr sz="2400" spc="-10"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oxidative </a:t>
            </a:r>
            <a:r>
              <a:rPr sz="2400" spc="-25" dirty="0">
                <a:latin typeface="Calibri" panose="020F0502020204030204" pitchFamily="34" charset="0"/>
                <a:cs typeface="Calibri" panose="020F0502020204030204" pitchFamily="34" charset="0"/>
              </a:rPr>
              <a:t>processes.</a:t>
            </a:r>
            <a:endParaRPr sz="2400" dirty="0">
              <a:latin typeface="Calibri" panose="020F0502020204030204" pitchFamily="34" charset="0"/>
              <a:cs typeface="Calibri" panose="020F0502020204030204" pitchFamily="34" charset="0"/>
            </a:endParaRPr>
          </a:p>
          <a:p>
            <a:pPr marL="570230" marR="5080" lvl="1" indent="-237490">
              <a:lnSpc>
                <a:spcPct val="78200"/>
              </a:lnSpc>
              <a:spcBef>
                <a:spcPts val="685"/>
              </a:spcBef>
              <a:buClr>
                <a:srgbClr val="3891A7"/>
              </a:buClr>
              <a:buFont typeface="Verdana"/>
              <a:buChar char="◦"/>
              <a:tabLst>
                <a:tab pos="570230" algn="l"/>
              </a:tabLst>
            </a:pPr>
            <a:r>
              <a:rPr sz="2400" spc="-120" dirty="0">
                <a:latin typeface="Calibri" panose="020F0502020204030204" pitchFamily="34" charset="0"/>
                <a:cs typeface="Calibri" panose="020F0502020204030204" pitchFamily="34" charset="0"/>
              </a:rPr>
              <a:t>Simplest</a:t>
            </a:r>
            <a:r>
              <a:rPr sz="2400" spc="-75" dirty="0">
                <a:latin typeface="Calibri" panose="020F0502020204030204" pitchFamily="34" charset="0"/>
                <a:cs typeface="Calibri" panose="020F0502020204030204" pitchFamily="34" charset="0"/>
              </a:rPr>
              <a:t> </a:t>
            </a:r>
            <a:r>
              <a:rPr sz="2400" spc="-95" dirty="0">
                <a:latin typeface="Calibri" panose="020F0502020204030204" pitchFamily="34" charset="0"/>
                <a:cs typeface="Calibri" panose="020F0502020204030204" pitchFamily="34" charset="0"/>
              </a:rPr>
              <a:t>method</a:t>
            </a:r>
            <a:r>
              <a:rPr sz="2400" spc="-5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is</a:t>
            </a:r>
            <a:r>
              <a:rPr sz="2400" spc="-20" dirty="0">
                <a:latin typeface="Calibri" panose="020F0502020204030204" pitchFamily="34" charset="0"/>
                <a:cs typeface="Calibri" panose="020F0502020204030204" pitchFamily="34" charset="0"/>
              </a:rPr>
              <a:t> </a:t>
            </a:r>
            <a:r>
              <a:rPr sz="2400" spc="-90" dirty="0">
                <a:latin typeface="Calibri" panose="020F0502020204030204" pitchFamily="34" charset="0"/>
                <a:cs typeface="Calibri" panose="020F0502020204030204" pitchFamily="34" charset="0"/>
              </a:rPr>
              <a:t>exposing</a:t>
            </a:r>
            <a:r>
              <a:rPr sz="2400" spc="-40" dirty="0">
                <a:latin typeface="Calibri" panose="020F0502020204030204" pitchFamily="34" charset="0"/>
                <a:cs typeface="Calibri" panose="020F0502020204030204" pitchFamily="34" charset="0"/>
              </a:rPr>
              <a:t> </a:t>
            </a:r>
            <a:r>
              <a:rPr sz="2400" spc="-120" dirty="0">
                <a:latin typeface="Calibri" panose="020F0502020204030204" pitchFamily="34" charset="0"/>
                <a:cs typeface="Calibri" panose="020F0502020204030204" pitchFamily="34" charset="0"/>
              </a:rPr>
              <a:t>item</a:t>
            </a:r>
            <a:r>
              <a:rPr sz="2400" spc="-1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65"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be</a:t>
            </a:r>
            <a:r>
              <a:rPr sz="2400" spc="-70"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sterilized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6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70"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naked</a:t>
            </a:r>
            <a:r>
              <a:rPr sz="2400" spc="-55"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flame</a:t>
            </a:r>
            <a:r>
              <a:rPr sz="2400" spc="-65"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e.g. </a:t>
            </a:r>
            <a:r>
              <a:rPr sz="2400" spc="-70" dirty="0">
                <a:latin typeface="Calibri" panose="020F0502020204030204" pitchFamily="34" charset="0"/>
                <a:cs typeface="Calibri" panose="020F0502020204030204" pitchFamily="34" charset="0"/>
              </a:rPr>
              <a:t>Bunsen</a:t>
            </a:r>
            <a:r>
              <a:rPr sz="2400" spc="5" dirty="0">
                <a:latin typeface="Calibri" panose="020F0502020204030204" pitchFamily="34" charset="0"/>
                <a:cs typeface="Calibri" panose="020F0502020204030204" pitchFamily="34" charset="0"/>
              </a:rPr>
              <a:t> </a:t>
            </a:r>
            <a:r>
              <a:rPr sz="2400" spc="-110" dirty="0">
                <a:latin typeface="Calibri" panose="020F0502020204030204" pitchFamily="34" charset="0"/>
                <a:cs typeface="Calibri" panose="020F0502020204030204" pitchFamily="34" charset="0"/>
              </a:rPr>
              <a:t>burner-</a:t>
            </a:r>
            <a:r>
              <a:rPr sz="2400" spc="-15"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for</a:t>
            </a:r>
            <a:r>
              <a:rPr sz="2400" spc="-15"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sterilizing</a:t>
            </a:r>
            <a:r>
              <a:rPr sz="2400" spc="-5"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bacteriological</a:t>
            </a:r>
            <a:r>
              <a:rPr sz="2400" spc="-35"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loops,</a:t>
            </a:r>
            <a:r>
              <a:rPr sz="2400" spc="-275"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knives,</a:t>
            </a:r>
            <a:r>
              <a:rPr sz="2400" spc="-2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blades.</a:t>
            </a:r>
            <a:endParaRPr sz="2400" dirty="0">
              <a:latin typeface="Calibri" panose="020F0502020204030204" pitchFamily="34" charset="0"/>
              <a:cs typeface="Calibri" panose="020F0502020204030204" pitchFamily="34" charset="0"/>
            </a:endParaRPr>
          </a:p>
          <a:p>
            <a:pPr marL="570230" lvl="1" indent="-236854">
              <a:lnSpc>
                <a:spcPts val="2390"/>
              </a:lnSpc>
              <a:spcBef>
                <a:spcPts val="155"/>
              </a:spcBef>
              <a:buClr>
                <a:srgbClr val="3891A7"/>
              </a:buClr>
              <a:buFont typeface="Verdana"/>
              <a:buChar char="◦"/>
              <a:tabLst>
                <a:tab pos="570230" algn="l"/>
              </a:tabLst>
            </a:pPr>
            <a:r>
              <a:rPr sz="2400" b="1" spc="120" dirty="0">
                <a:latin typeface="Calibri" panose="020F0502020204030204" pitchFamily="34" charset="0"/>
                <a:cs typeface="Calibri" panose="020F0502020204030204" pitchFamily="34" charset="0"/>
              </a:rPr>
              <a:t>Hot</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air</a:t>
            </a:r>
            <a:r>
              <a:rPr sz="2400" b="1" spc="-90" dirty="0">
                <a:latin typeface="Calibri" panose="020F0502020204030204" pitchFamily="34" charset="0"/>
                <a:cs typeface="Calibri" panose="020F0502020204030204" pitchFamily="34" charset="0"/>
              </a:rPr>
              <a:t> </a:t>
            </a:r>
            <a:r>
              <a:rPr sz="2400" b="1" spc="-45" dirty="0">
                <a:latin typeface="Calibri" panose="020F0502020204030204" pitchFamily="34" charset="0"/>
                <a:cs typeface="Calibri" panose="020F0502020204030204" pitchFamily="34" charset="0"/>
              </a:rPr>
              <a:t>oven</a:t>
            </a:r>
            <a:r>
              <a:rPr sz="2400" b="1" spc="-6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expose</a:t>
            </a:r>
            <a:r>
              <a:rPr sz="2400" b="1" spc="-8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items</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to</a:t>
            </a:r>
            <a:r>
              <a:rPr sz="2400" b="1" spc="-15" dirty="0">
                <a:latin typeface="Calibri" panose="020F0502020204030204" pitchFamily="34" charset="0"/>
                <a:cs typeface="Calibri" panose="020F0502020204030204" pitchFamily="34" charset="0"/>
              </a:rPr>
              <a:t> </a:t>
            </a:r>
            <a:r>
              <a:rPr sz="2400" b="1" spc="-85" dirty="0">
                <a:latin typeface="Calibri" panose="020F0502020204030204" pitchFamily="34" charset="0"/>
                <a:cs typeface="Calibri" panose="020F0502020204030204" pitchFamily="34" charset="0"/>
              </a:rPr>
              <a:t>160 </a:t>
            </a:r>
            <a:r>
              <a:rPr sz="2400" spc="165" dirty="0">
                <a:latin typeface="Calibri" panose="020F0502020204030204" pitchFamily="34" charset="0"/>
                <a:cs typeface="Calibri" panose="020F0502020204030204" pitchFamily="34" charset="0"/>
              </a:rPr>
              <a:t>°</a:t>
            </a:r>
            <a:r>
              <a:rPr sz="2400" b="1" spc="165" dirty="0">
                <a:latin typeface="Calibri" panose="020F0502020204030204" pitchFamily="34" charset="0"/>
                <a:cs typeface="Calibri" panose="020F0502020204030204" pitchFamily="34" charset="0"/>
              </a:rPr>
              <a:t>C</a:t>
            </a:r>
            <a:r>
              <a:rPr sz="2400" b="1" spc="-8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for</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1</a:t>
            </a:r>
            <a:r>
              <a:rPr sz="2400" b="1" spc="-7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hour.</a:t>
            </a:r>
            <a:endParaRPr sz="2400" dirty="0">
              <a:latin typeface="Calibri" panose="020F0502020204030204" pitchFamily="34" charset="0"/>
              <a:cs typeface="Calibri" panose="020F0502020204030204" pitchFamily="34" charset="0"/>
            </a:endParaRPr>
          </a:p>
          <a:p>
            <a:pPr marL="295910" marR="163195" indent="-283845">
              <a:lnSpc>
                <a:spcPct val="80000"/>
              </a:lnSpc>
              <a:spcBef>
                <a:spcPts val="565"/>
              </a:spcBef>
              <a:buClr>
                <a:srgbClr val="3891A7"/>
              </a:buClr>
              <a:buSzPct val="81250"/>
              <a:buFont typeface="Segoe UI Symbol"/>
              <a:buChar char="⚫"/>
              <a:tabLst>
                <a:tab pos="295910" algn="l"/>
              </a:tabLst>
            </a:pPr>
            <a:r>
              <a:rPr sz="2400" spc="-20" dirty="0">
                <a:latin typeface="Calibri" panose="020F0502020204030204" pitchFamily="34" charset="0"/>
                <a:cs typeface="Calibri" panose="020F0502020204030204" pitchFamily="34" charset="0"/>
              </a:rPr>
              <a:t>Has</a:t>
            </a:r>
            <a:r>
              <a:rPr sz="2400" spc="-6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electric</a:t>
            </a:r>
            <a:r>
              <a:rPr sz="2400" spc="-40"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element</a:t>
            </a:r>
            <a:r>
              <a:rPr sz="2400" spc="-85"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in</a:t>
            </a:r>
            <a:r>
              <a:rPr sz="2400" spc="-40"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chamber</a:t>
            </a:r>
            <a:r>
              <a:rPr sz="2400" spc="-90"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as</a:t>
            </a:r>
            <a:r>
              <a:rPr sz="2400" spc="-60"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source</a:t>
            </a:r>
            <a:r>
              <a:rPr sz="2400" spc="-65"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of</a:t>
            </a:r>
            <a:r>
              <a:rPr sz="2400" spc="-40"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heat</a:t>
            </a:r>
            <a:r>
              <a:rPr sz="2400" spc="-8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plus</a:t>
            </a:r>
            <a:r>
              <a:rPr sz="2400" spc="-60" dirty="0">
                <a:latin typeface="Calibri" panose="020F0502020204030204" pitchFamily="34" charset="0"/>
                <a:cs typeface="Calibri" panose="020F0502020204030204" pitchFamily="34" charset="0"/>
              </a:rPr>
              <a:t> </a:t>
            </a:r>
            <a:r>
              <a:rPr sz="2400" spc="-245" dirty="0">
                <a:latin typeface="Calibri" panose="020F0502020204030204" pitchFamily="34" charset="0"/>
                <a:cs typeface="Calibri" panose="020F0502020204030204" pitchFamily="34" charset="0"/>
              </a:rPr>
              <a:t>a</a:t>
            </a:r>
            <a:r>
              <a:rPr sz="2400" spc="-1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fan </a:t>
            </a:r>
            <a:r>
              <a:rPr sz="2400" spc="-30" dirty="0">
                <a:latin typeface="Calibri" panose="020F0502020204030204" pitchFamily="34" charset="0"/>
                <a:cs typeface="Calibri" panose="020F0502020204030204" pitchFamily="34" charset="0"/>
              </a:rPr>
              <a:t>to</a:t>
            </a:r>
            <a:r>
              <a:rPr sz="2400" spc="-95"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circulate</a:t>
            </a:r>
            <a:r>
              <a:rPr sz="2400" spc="10"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air</a:t>
            </a:r>
            <a:r>
              <a:rPr sz="2400" spc="-15" dirty="0">
                <a:latin typeface="Calibri" panose="020F0502020204030204" pitchFamily="34" charset="0"/>
                <a:cs typeface="Calibri" panose="020F0502020204030204" pitchFamily="34" charset="0"/>
              </a:rPr>
              <a:t> </a:t>
            </a:r>
            <a:r>
              <a:rPr sz="2400" spc="-85" dirty="0">
                <a:latin typeface="Calibri" panose="020F0502020204030204" pitchFamily="34" charset="0"/>
                <a:cs typeface="Calibri" panose="020F0502020204030204" pitchFamily="34" charset="0"/>
              </a:rPr>
              <a:t>for</a:t>
            </a:r>
            <a:r>
              <a:rPr sz="2400" spc="-15"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even</a:t>
            </a:r>
            <a:r>
              <a:rPr sz="2400" spc="-40" dirty="0">
                <a:latin typeface="Calibri" panose="020F0502020204030204" pitchFamily="34" charset="0"/>
                <a:cs typeface="Calibri" panose="020F0502020204030204" pitchFamily="34" charset="0"/>
              </a:rPr>
              <a:t> </a:t>
            </a:r>
            <a:r>
              <a:rPr sz="2400" spc="-120" dirty="0">
                <a:latin typeface="Calibri" panose="020F0502020204030204" pitchFamily="34" charset="0"/>
                <a:cs typeface="Calibri" panose="020F0502020204030204" pitchFamily="34" charset="0"/>
              </a:rPr>
              <a:t>distribution</a:t>
            </a:r>
            <a:r>
              <a:rPr sz="2400" spc="-40" dirty="0">
                <a:latin typeface="Calibri" panose="020F0502020204030204" pitchFamily="34" charset="0"/>
                <a:cs typeface="Calibri" panose="020F0502020204030204" pitchFamily="34" charset="0"/>
              </a:rPr>
              <a:t> </a:t>
            </a:r>
            <a:r>
              <a:rPr sz="2400" spc="-120" dirty="0">
                <a:latin typeface="Calibri" panose="020F0502020204030204" pitchFamily="34" charset="0"/>
                <a:cs typeface="Calibri" panose="020F0502020204030204" pitchFamily="34" charset="0"/>
              </a:rPr>
              <a:t>of</a:t>
            </a:r>
            <a:r>
              <a:rPr sz="2400" spc="-40"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heat</a:t>
            </a:r>
            <a:r>
              <a:rPr sz="2400" spc="-90"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in</a:t>
            </a:r>
            <a:r>
              <a:rPr sz="2400" spc="-40" dirty="0">
                <a:latin typeface="Calibri" panose="020F0502020204030204" pitchFamily="34" charset="0"/>
                <a:cs typeface="Calibri" panose="020F0502020204030204" pitchFamily="34" charset="0"/>
              </a:rPr>
              <a:t> </a:t>
            </a:r>
            <a:r>
              <a:rPr sz="2400" spc="-200" dirty="0">
                <a:latin typeface="Calibri" panose="020F0502020204030204" pitchFamily="34" charset="0"/>
                <a:cs typeface="Calibri" panose="020F0502020204030204" pitchFamily="34" charset="0"/>
              </a:rPr>
              <a:t>chamber.</a:t>
            </a:r>
            <a:r>
              <a:rPr sz="2400" spc="-27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Oven </a:t>
            </a:r>
            <a:r>
              <a:rPr sz="2400" spc="-105" dirty="0">
                <a:latin typeface="Calibri" panose="020F0502020204030204" pitchFamily="34" charset="0"/>
                <a:cs typeface="Calibri" panose="020F0502020204030204" pitchFamily="34" charset="0"/>
              </a:rPr>
              <a:t>without</a:t>
            </a:r>
            <a:r>
              <a:rPr sz="2400" spc="-80" dirty="0">
                <a:latin typeface="Calibri" panose="020F0502020204030204" pitchFamily="34" charset="0"/>
                <a:cs typeface="Calibri" panose="020F0502020204030204" pitchFamily="34" charset="0"/>
              </a:rPr>
              <a:t> </a:t>
            </a:r>
            <a:r>
              <a:rPr sz="2400" spc="-220" dirty="0">
                <a:latin typeface="Calibri" panose="020F0502020204030204" pitchFamily="34" charset="0"/>
                <a:cs typeface="Calibri" panose="020F0502020204030204" pitchFamily="34" charset="0"/>
              </a:rPr>
              <a:t>fan</a:t>
            </a:r>
            <a:r>
              <a:rPr sz="2400" spc="-120" dirty="0">
                <a:latin typeface="Calibri" panose="020F0502020204030204" pitchFamily="34" charset="0"/>
                <a:cs typeface="Calibri" panose="020F0502020204030204" pitchFamily="34" charset="0"/>
              </a:rPr>
              <a:t> </a:t>
            </a:r>
            <a:r>
              <a:rPr sz="2400" spc="-35" dirty="0">
                <a:latin typeface="Calibri" panose="020F0502020204030204" pitchFamily="34" charset="0"/>
                <a:cs typeface="Calibri" panose="020F0502020204030204" pitchFamily="34" charset="0"/>
              </a:rPr>
              <a:t>is</a:t>
            </a:r>
            <a:r>
              <a:rPr sz="2400" spc="-50"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dangerous.</a:t>
            </a:r>
            <a:r>
              <a:rPr sz="2400" spc="-27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Used</a:t>
            </a:r>
            <a:r>
              <a:rPr sz="2400" spc="-15" dirty="0">
                <a:latin typeface="Calibri" panose="020F0502020204030204" pitchFamily="34" charset="0"/>
                <a:cs typeface="Calibri" panose="020F0502020204030204" pitchFamily="34" charset="0"/>
              </a:rPr>
              <a:t> </a:t>
            </a:r>
            <a:r>
              <a:rPr sz="2400" spc="-110" dirty="0">
                <a:latin typeface="Calibri" panose="020F0502020204030204" pitchFamily="34" charset="0"/>
                <a:cs typeface="Calibri" panose="020F0502020204030204" pitchFamily="34" charset="0"/>
              </a:rPr>
              <a:t>for</a:t>
            </a:r>
            <a:r>
              <a:rPr sz="2400" spc="-100"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items</a:t>
            </a:r>
            <a:r>
              <a:rPr sz="2400" spc="-7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that</a:t>
            </a:r>
            <a:r>
              <a:rPr sz="2400" spc="-100"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are</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lacking </a:t>
            </a:r>
            <a:r>
              <a:rPr sz="2400" spc="-130" dirty="0">
                <a:latin typeface="Calibri" panose="020F0502020204030204" pitchFamily="34" charset="0"/>
                <a:cs typeface="Calibri" panose="020F0502020204030204" pitchFamily="34" charset="0"/>
              </a:rPr>
              <a:t>water</a:t>
            </a:r>
            <a:r>
              <a:rPr sz="2400" spc="-65"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such</a:t>
            </a:r>
            <a:r>
              <a:rPr sz="2400" spc="-9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as:</a:t>
            </a:r>
            <a:endParaRPr sz="2400" dirty="0">
              <a:latin typeface="Calibri" panose="020F0502020204030204" pitchFamily="34" charset="0"/>
              <a:cs typeface="Calibri" panose="020F0502020204030204" pitchFamily="34" charset="0"/>
            </a:endParaRPr>
          </a:p>
          <a:p>
            <a:pPr marL="349250">
              <a:lnSpc>
                <a:spcPct val="100000"/>
              </a:lnSpc>
              <a:spcBef>
                <a:spcPts val="50"/>
              </a:spcBef>
            </a:pPr>
            <a:r>
              <a:rPr sz="2400" spc="-130" dirty="0">
                <a:latin typeface="Calibri" panose="020F0502020204030204" pitchFamily="34" charset="0"/>
                <a:cs typeface="Calibri" panose="020F0502020204030204" pitchFamily="34" charset="0"/>
              </a:rPr>
              <a:t>-</a:t>
            </a:r>
            <a:r>
              <a:rPr sz="2400" spc="-10" dirty="0">
                <a:latin typeface="Calibri" panose="020F0502020204030204" pitchFamily="34" charset="0"/>
                <a:cs typeface="Calibri" panose="020F0502020204030204" pitchFamily="34" charset="0"/>
              </a:rPr>
              <a:t>Metals</a:t>
            </a:r>
            <a:endParaRPr sz="2400" dirty="0">
              <a:latin typeface="Calibri" panose="020F0502020204030204" pitchFamily="34" charset="0"/>
              <a:cs typeface="Calibri" panose="020F0502020204030204" pitchFamily="34" charset="0"/>
            </a:endParaRPr>
          </a:p>
          <a:p>
            <a:pPr marL="349250">
              <a:lnSpc>
                <a:spcPct val="100000"/>
              </a:lnSpc>
              <a:spcBef>
                <a:spcPts val="45"/>
              </a:spcBef>
            </a:pPr>
            <a:r>
              <a:rPr sz="2400" spc="-130" dirty="0">
                <a:latin typeface="Calibri" panose="020F0502020204030204" pitchFamily="34" charset="0"/>
                <a:cs typeface="Calibri" panose="020F0502020204030204" pitchFamily="34" charset="0"/>
              </a:rPr>
              <a:t>-</a:t>
            </a:r>
            <a:r>
              <a:rPr sz="2400" spc="-10" dirty="0">
                <a:latin typeface="Calibri" panose="020F0502020204030204" pitchFamily="34" charset="0"/>
                <a:cs typeface="Calibri" panose="020F0502020204030204" pitchFamily="34" charset="0"/>
              </a:rPr>
              <a:t>Glassware</a:t>
            </a:r>
            <a:endParaRPr sz="2400" dirty="0">
              <a:latin typeface="Calibri" panose="020F0502020204030204" pitchFamily="34" charset="0"/>
              <a:cs typeface="Calibri" panose="020F0502020204030204" pitchFamily="34" charset="0"/>
            </a:endParaRPr>
          </a:p>
          <a:p>
            <a:pPr marL="349250">
              <a:lnSpc>
                <a:spcPct val="100000"/>
              </a:lnSpc>
              <a:spcBef>
                <a:spcPts val="50"/>
              </a:spcBef>
            </a:pPr>
            <a:r>
              <a:rPr sz="2400" spc="-130" dirty="0">
                <a:latin typeface="Calibri" panose="020F0502020204030204" pitchFamily="34" charset="0"/>
                <a:cs typeface="Calibri" panose="020F0502020204030204" pitchFamily="34" charset="0"/>
              </a:rPr>
              <a:t>-</a:t>
            </a:r>
            <a:r>
              <a:rPr sz="2400" spc="-85" dirty="0">
                <a:latin typeface="Calibri" panose="020F0502020204030204" pitchFamily="34" charset="0"/>
                <a:cs typeface="Calibri" panose="020F0502020204030204" pitchFamily="34" charset="0"/>
              </a:rPr>
              <a:t>Ointment</a:t>
            </a:r>
            <a:r>
              <a:rPr sz="2400" spc="-25" dirty="0">
                <a:latin typeface="Calibri" panose="020F0502020204030204" pitchFamily="34" charset="0"/>
                <a:cs typeface="Calibri" panose="020F0502020204030204" pitchFamily="34" charset="0"/>
              </a:rPr>
              <a:t> </a:t>
            </a:r>
            <a:r>
              <a:rPr sz="2400" spc="-595" dirty="0">
                <a:latin typeface="Calibri" panose="020F0502020204030204" pitchFamily="34" charset="0"/>
                <a:cs typeface="Calibri" panose="020F0502020204030204" pitchFamily="34" charset="0"/>
              </a:rPr>
              <a:t>/</a:t>
            </a:r>
            <a:r>
              <a:rPr sz="2400" spc="-10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Oils/</a:t>
            </a:r>
            <a:r>
              <a:rPr sz="2400" spc="-345" dirty="0">
                <a:latin typeface="Calibri" panose="020F0502020204030204" pitchFamily="34" charset="0"/>
                <a:cs typeface="Calibri" panose="020F0502020204030204" pitchFamily="34" charset="0"/>
              </a:rPr>
              <a:t> </a:t>
            </a:r>
            <a:r>
              <a:rPr sz="2400" spc="-55" dirty="0">
                <a:latin typeface="Calibri" panose="020F0502020204030204" pitchFamily="34" charset="0"/>
                <a:cs typeface="Calibri" panose="020F0502020204030204" pitchFamily="34" charset="0"/>
              </a:rPr>
              <a:t>Waxes</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/Powder</a:t>
            </a:r>
            <a:endParaRPr sz="2400" dirty="0">
              <a:latin typeface="Calibri" panose="020F0502020204030204" pitchFamily="34" charset="0"/>
              <a:cs typeface="Calibri" panose="020F0502020204030204" pitchFamily="34" charset="0"/>
            </a:endParaRPr>
          </a:p>
        </p:txBody>
      </p:sp>
      <p:grpSp>
        <p:nvGrpSpPr>
          <p:cNvPr id="8" name="object 8"/>
          <p:cNvGrpSpPr/>
          <p:nvPr/>
        </p:nvGrpSpPr>
        <p:grpSpPr>
          <a:xfrm>
            <a:off x="6305550" y="0"/>
            <a:ext cx="2828925" cy="6248400"/>
            <a:chOff x="6305550" y="0"/>
            <a:chExt cx="2828925" cy="6248400"/>
          </a:xfrm>
        </p:grpSpPr>
        <p:pic>
          <p:nvPicPr>
            <p:cNvPr id="9" name="object 9">
              <a:hlinkClick r:id="rId2"/>
            </p:cNvPr>
            <p:cNvPicPr/>
            <p:nvPr/>
          </p:nvPicPr>
          <p:blipFill>
            <a:blip r:embed="rId3" cstate="print"/>
            <a:stretch>
              <a:fillRect/>
            </a:stretch>
          </p:blipFill>
          <p:spPr>
            <a:xfrm>
              <a:off x="6305550" y="4657725"/>
              <a:ext cx="1943100" cy="1590675"/>
            </a:xfrm>
            <a:prstGeom prst="rect">
              <a:avLst/>
            </a:prstGeom>
          </p:spPr>
        </p:pic>
        <p:pic>
          <p:nvPicPr>
            <p:cNvPr id="10" name="object 10"/>
            <p:cNvPicPr/>
            <p:nvPr/>
          </p:nvPicPr>
          <p:blipFill>
            <a:blip r:embed="rId4" cstate="print"/>
            <a:stretch>
              <a:fillRect/>
            </a:stretch>
          </p:blipFill>
          <p:spPr>
            <a:xfrm>
              <a:off x="6448425" y="28575"/>
              <a:ext cx="2686050" cy="495300"/>
            </a:xfrm>
            <a:prstGeom prst="rect">
              <a:avLst/>
            </a:prstGeom>
          </p:spPr>
        </p:pic>
        <p:pic>
          <p:nvPicPr>
            <p:cNvPr id="11" name="object 11"/>
            <p:cNvPicPr/>
            <p:nvPr/>
          </p:nvPicPr>
          <p:blipFill>
            <a:blip r:embed="rId5" cstate="print"/>
            <a:stretch>
              <a:fillRect/>
            </a:stretch>
          </p:blipFill>
          <p:spPr>
            <a:xfrm>
              <a:off x="8105775" y="0"/>
              <a:ext cx="990600" cy="99060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323786"/>
            <a:ext cx="7886700" cy="1325563"/>
          </a:xfrm>
          <a:prstGeom prst="rect">
            <a:avLst/>
          </a:prstGeom>
        </p:spPr>
        <p:txBody>
          <a:bodyPr vert="horz" wrap="square" lIns="0" tIns="16510" rIns="0" bIns="0" rtlCol="0">
            <a:spAutoFit/>
          </a:bodyPr>
          <a:lstStyle/>
          <a:p>
            <a:pPr marL="12700">
              <a:lnSpc>
                <a:spcPct val="100000"/>
              </a:lnSpc>
              <a:spcBef>
                <a:spcPts val="130"/>
              </a:spcBef>
            </a:pPr>
            <a:r>
              <a:rPr spc="-204" dirty="0">
                <a:solidFill>
                  <a:srgbClr val="000000"/>
                </a:solidFill>
              </a:rPr>
              <a:t>Advantages</a:t>
            </a:r>
            <a:r>
              <a:rPr spc="-65" dirty="0">
                <a:solidFill>
                  <a:srgbClr val="000000"/>
                </a:solidFill>
              </a:rPr>
              <a:t> </a:t>
            </a:r>
            <a:r>
              <a:rPr spc="-210" dirty="0">
                <a:solidFill>
                  <a:srgbClr val="000000"/>
                </a:solidFill>
              </a:rPr>
              <a:t>of</a:t>
            </a:r>
            <a:r>
              <a:rPr spc="-465" dirty="0">
                <a:solidFill>
                  <a:srgbClr val="000000"/>
                </a:solidFill>
              </a:rPr>
              <a:t> </a:t>
            </a:r>
            <a:r>
              <a:rPr spc="-170" dirty="0">
                <a:solidFill>
                  <a:srgbClr val="000000"/>
                </a:solidFill>
              </a:rPr>
              <a:t>Autoclave</a:t>
            </a:r>
          </a:p>
        </p:txBody>
      </p:sp>
      <p:sp>
        <p:nvSpPr>
          <p:cNvPr id="4" name="object 4"/>
          <p:cNvSpPr txBox="1"/>
          <p:nvPr/>
        </p:nvSpPr>
        <p:spPr>
          <a:xfrm>
            <a:off x="1598549" y="1391411"/>
            <a:ext cx="7006590" cy="2552237"/>
          </a:xfrm>
          <a:prstGeom prst="rect">
            <a:avLst/>
          </a:prstGeom>
        </p:spPr>
        <p:txBody>
          <a:bodyPr vert="horz" wrap="square" lIns="0" tIns="98425" rIns="0" bIns="0" rtlCol="0">
            <a:spAutoFit/>
          </a:bodyPr>
          <a:lstStyle/>
          <a:p>
            <a:pPr marL="294640" indent="-281940">
              <a:lnSpc>
                <a:spcPct val="100000"/>
              </a:lnSpc>
              <a:spcBef>
                <a:spcPts val="775"/>
              </a:spcBef>
              <a:buClr>
                <a:srgbClr val="3891A7"/>
              </a:buClr>
              <a:buSzPct val="81818"/>
              <a:buFont typeface="Segoe UI Symbol"/>
              <a:buChar char="⚫"/>
              <a:tabLst>
                <a:tab pos="294640" algn="l"/>
              </a:tabLst>
            </a:pPr>
            <a:r>
              <a:rPr sz="2400" dirty="0">
                <a:latin typeface="Calibri" panose="020F0502020204030204" pitchFamily="34" charset="0"/>
                <a:cs typeface="Calibri" panose="020F0502020204030204" pitchFamily="34" charset="0"/>
              </a:rPr>
              <a:t>Temp 121*C therefore spores killed.</a:t>
            </a:r>
          </a:p>
          <a:p>
            <a:pPr marL="294640" indent="-281940">
              <a:lnSpc>
                <a:spcPct val="100000"/>
              </a:lnSpc>
              <a:spcBef>
                <a:spcPts val="680"/>
              </a:spcBef>
              <a:buClr>
                <a:srgbClr val="3891A7"/>
              </a:buClr>
              <a:buSzPct val="81818"/>
              <a:buFont typeface="Segoe UI Symbol"/>
              <a:buChar char="⚫"/>
              <a:tabLst>
                <a:tab pos="294640" algn="l"/>
              </a:tabLst>
            </a:pPr>
            <a:r>
              <a:rPr sz="2400" dirty="0">
                <a:latin typeface="Calibri" panose="020F0502020204030204" pitchFamily="34" charset="0"/>
                <a:cs typeface="Calibri" panose="020F0502020204030204" pitchFamily="34" charset="0"/>
              </a:rPr>
              <a:t>Condensation of steam generates extra heat.</a:t>
            </a:r>
          </a:p>
          <a:p>
            <a:pPr marL="294005" marR="547370" indent="-281940">
              <a:lnSpc>
                <a:spcPct val="102400"/>
              </a:lnSpc>
              <a:spcBef>
                <a:spcPts val="525"/>
              </a:spcBef>
              <a:buClr>
                <a:srgbClr val="3891A7"/>
              </a:buClr>
              <a:buSzPct val="81818"/>
              <a:buFont typeface="Segoe UI Symbol"/>
              <a:buChar char="⚫"/>
              <a:tabLst>
                <a:tab pos="295910" algn="l"/>
              </a:tabLst>
            </a:pPr>
            <a:r>
              <a:rPr sz="2400" dirty="0">
                <a:latin typeface="Calibri" panose="020F0502020204030204" pitchFamily="34" charset="0"/>
                <a:cs typeface="Calibri" panose="020F0502020204030204" pitchFamily="34" charset="0"/>
              </a:rPr>
              <a:t>The condensation also allows the steam to 	penetrate rapidly into porous materials.</a:t>
            </a:r>
          </a:p>
          <a:p>
            <a:pPr marL="294005" marR="5080" indent="-281940">
              <a:lnSpc>
                <a:spcPct val="102400"/>
              </a:lnSpc>
              <a:spcBef>
                <a:spcPts val="600"/>
              </a:spcBef>
              <a:buClr>
                <a:srgbClr val="3891A7"/>
              </a:buClr>
              <a:buSzPct val="81818"/>
              <a:buFont typeface="Segoe UI Symbol"/>
              <a:buChar char="⚫"/>
              <a:tabLst>
                <a:tab pos="295910" algn="l"/>
              </a:tabLst>
            </a:pPr>
            <a:r>
              <a:rPr sz="2400" dirty="0">
                <a:latin typeface="Calibri" panose="020F0502020204030204" pitchFamily="34" charset="0"/>
                <a:cs typeface="Calibri" panose="020F0502020204030204" pitchFamily="34" charset="0"/>
              </a:rPr>
              <a:t>Note: for all invasive procedures at operating room 	or clinics, autoclavave equipments should be used.</a:t>
            </a:r>
          </a:p>
        </p:txBody>
      </p:sp>
      <p:grpSp>
        <p:nvGrpSpPr>
          <p:cNvPr id="5" name="object 5"/>
          <p:cNvGrpSpPr/>
          <p:nvPr/>
        </p:nvGrpSpPr>
        <p:grpSpPr>
          <a:xfrm>
            <a:off x="6515100" y="0"/>
            <a:ext cx="2628900" cy="990600"/>
            <a:chOff x="6515100" y="0"/>
            <a:chExt cx="2628900" cy="990600"/>
          </a:xfrm>
        </p:grpSpPr>
        <p:pic>
          <p:nvPicPr>
            <p:cNvPr id="6" name="object 6"/>
            <p:cNvPicPr/>
            <p:nvPr/>
          </p:nvPicPr>
          <p:blipFill>
            <a:blip r:embed="rId2" cstate="print"/>
            <a:stretch>
              <a:fillRect/>
            </a:stretch>
          </p:blipFill>
          <p:spPr>
            <a:xfrm>
              <a:off x="6515100" y="28575"/>
              <a:ext cx="1314450" cy="495300"/>
            </a:xfrm>
            <a:prstGeom prst="rect">
              <a:avLst/>
            </a:prstGeom>
          </p:spPr>
        </p:pic>
        <p:pic>
          <p:nvPicPr>
            <p:cNvPr id="7" name="object 7"/>
            <p:cNvPicPr/>
            <p:nvPr/>
          </p:nvPicPr>
          <p:blipFill>
            <a:blip r:embed="rId3" cstate="print"/>
            <a:stretch>
              <a:fillRect/>
            </a:stretch>
          </p:blipFill>
          <p:spPr>
            <a:xfrm>
              <a:off x="8181975" y="0"/>
              <a:ext cx="962025" cy="9906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019175" y="0"/>
              <a:ext cx="8124825" cy="6858000"/>
            </a:xfrm>
            <a:custGeom>
              <a:avLst/>
              <a:gdLst/>
              <a:ahLst/>
              <a:cxnLst/>
              <a:rect l="l" t="t" r="r" b="b"/>
              <a:pathLst>
                <a:path w="8124825" h="6858000">
                  <a:moveTo>
                    <a:pt x="8124825" y="0"/>
                  </a:moveTo>
                  <a:lnTo>
                    <a:pt x="0" y="0"/>
                  </a:lnTo>
                  <a:lnTo>
                    <a:pt x="0" y="6858000"/>
                  </a:lnTo>
                  <a:lnTo>
                    <a:pt x="8124825" y="6858000"/>
                  </a:lnTo>
                  <a:lnTo>
                    <a:pt x="8124825"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923925" y="0"/>
              <a:ext cx="176212" cy="6858000"/>
            </a:xfrm>
            <a:prstGeom prst="rect">
              <a:avLst/>
            </a:prstGeom>
          </p:spPr>
        </p:pic>
        <p:sp>
          <p:nvSpPr>
            <p:cNvPr id="5" name="object 5"/>
            <p:cNvSpPr/>
            <p:nvPr/>
          </p:nvSpPr>
          <p:spPr>
            <a:xfrm>
              <a:off x="1019175" y="0"/>
              <a:ext cx="66675" cy="6858000"/>
            </a:xfrm>
            <a:custGeom>
              <a:avLst/>
              <a:gdLst/>
              <a:ahLst/>
              <a:cxnLst/>
              <a:rect l="l" t="t" r="r" b="b"/>
              <a:pathLst>
                <a:path w="66675" h="6858000">
                  <a:moveTo>
                    <a:pt x="66675" y="0"/>
                  </a:moveTo>
                  <a:lnTo>
                    <a:pt x="0" y="0"/>
                  </a:lnTo>
                  <a:lnTo>
                    <a:pt x="0" y="6858000"/>
                  </a:lnTo>
                  <a:lnTo>
                    <a:pt x="66675" y="6858000"/>
                  </a:lnTo>
                  <a:lnTo>
                    <a:pt x="66675"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9143999" cy="5334000"/>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019175" y="0"/>
              <a:ext cx="8124825" cy="6858000"/>
            </a:xfrm>
            <a:custGeom>
              <a:avLst/>
              <a:gdLst/>
              <a:ahLst/>
              <a:cxnLst/>
              <a:rect l="l" t="t" r="r" b="b"/>
              <a:pathLst>
                <a:path w="8124825" h="6858000">
                  <a:moveTo>
                    <a:pt x="8124825" y="0"/>
                  </a:moveTo>
                  <a:lnTo>
                    <a:pt x="0" y="0"/>
                  </a:lnTo>
                  <a:lnTo>
                    <a:pt x="0" y="6858000"/>
                  </a:lnTo>
                  <a:lnTo>
                    <a:pt x="8124825" y="6858000"/>
                  </a:lnTo>
                  <a:lnTo>
                    <a:pt x="8124825"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923925" y="0"/>
              <a:ext cx="176212" cy="6858000"/>
            </a:xfrm>
            <a:prstGeom prst="rect">
              <a:avLst/>
            </a:prstGeom>
          </p:spPr>
        </p:pic>
        <p:sp>
          <p:nvSpPr>
            <p:cNvPr id="5" name="object 5"/>
            <p:cNvSpPr/>
            <p:nvPr/>
          </p:nvSpPr>
          <p:spPr>
            <a:xfrm>
              <a:off x="1019175" y="0"/>
              <a:ext cx="66675" cy="6858000"/>
            </a:xfrm>
            <a:custGeom>
              <a:avLst/>
              <a:gdLst/>
              <a:ahLst/>
              <a:cxnLst/>
              <a:rect l="l" t="t" r="r" b="b"/>
              <a:pathLst>
                <a:path w="66675" h="6858000">
                  <a:moveTo>
                    <a:pt x="66675" y="0"/>
                  </a:moveTo>
                  <a:lnTo>
                    <a:pt x="0" y="0"/>
                  </a:lnTo>
                  <a:lnTo>
                    <a:pt x="0" y="6858000"/>
                  </a:lnTo>
                  <a:lnTo>
                    <a:pt x="66675" y="6858000"/>
                  </a:lnTo>
                  <a:lnTo>
                    <a:pt x="66675" y="0"/>
                  </a:lnTo>
                  <a:close/>
                </a:path>
              </a:pathLst>
            </a:custGeom>
            <a:solidFill>
              <a:srgbClr val="FFFFFF"/>
            </a:solidFill>
          </p:spPr>
          <p:txBody>
            <a:bodyPr wrap="square" lIns="0" tIns="0" rIns="0" bIns="0" rtlCol="0"/>
            <a:lstStyle/>
            <a:p>
              <a:endParaRPr/>
            </a:p>
          </p:txBody>
        </p:sp>
        <p:pic>
          <p:nvPicPr>
            <p:cNvPr id="6" name="object 6">
              <a:hlinkClick r:id="rId3"/>
            </p:cNvPr>
            <p:cNvPicPr/>
            <p:nvPr/>
          </p:nvPicPr>
          <p:blipFill>
            <a:blip r:embed="rId4" cstate="print"/>
            <a:stretch>
              <a:fillRect/>
            </a:stretch>
          </p:blipFill>
          <p:spPr>
            <a:xfrm>
              <a:off x="4857750" y="3933825"/>
              <a:ext cx="2162175" cy="2019300"/>
            </a:xfrm>
            <a:prstGeom prst="rect">
              <a:avLst/>
            </a:prstGeom>
          </p:spPr>
        </p:pic>
        <p:pic>
          <p:nvPicPr>
            <p:cNvPr id="7" name="object 7">
              <a:hlinkClick r:id="rId5"/>
            </p:cNvPr>
            <p:cNvPicPr/>
            <p:nvPr/>
          </p:nvPicPr>
          <p:blipFill>
            <a:blip r:embed="rId6" cstate="print"/>
            <a:stretch>
              <a:fillRect/>
            </a:stretch>
          </p:blipFill>
          <p:spPr>
            <a:xfrm>
              <a:off x="1047750" y="552450"/>
              <a:ext cx="3743325" cy="4676775"/>
            </a:xfrm>
            <a:prstGeom prst="rect">
              <a:avLst/>
            </a:prstGeom>
          </p:spPr>
        </p:pic>
        <p:pic>
          <p:nvPicPr>
            <p:cNvPr id="8" name="object 8">
              <a:hlinkClick r:id="rId7"/>
            </p:cNvPr>
            <p:cNvPicPr/>
            <p:nvPr/>
          </p:nvPicPr>
          <p:blipFill>
            <a:blip r:embed="rId8" cstate="print"/>
            <a:stretch>
              <a:fillRect/>
            </a:stretch>
          </p:blipFill>
          <p:spPr>
            <a:xfrm>
              <a:off x="7096125" y="3933825"/>
              <a:ext cx="1943100" cy="1943100"/>
            </a:xfrm>
            <a:prstGeom prst="rect">
              <a:avLst/>
            </a:prstGeom>
          </p:spPr>
        </p:pic>
        <p:pic>
          <p:nvPicPr>
            <p:cNvPr id="9" name="object 9"/>
            <p:cNvPicPr/>
            <p:nvPr/>
          </p:nvPicPr>
          <p:blipFill>
            <a:blip r:embed="rId9" cstate="print"/>
            <a:stretch>
              <a:fillRect/>
            </a:stretch>
          </p:blipFill>
          <p:spPr>
            <a:xfrm>
              <a:off x="5648325" y="619125"/>
              <a:ext cx="3105150" cy="2809875"/>
            </a:xfrm>
            <a:prstGeom prst="rect">
              <a:avLst/>
            </a:prstGeom>
          </p:spPr>
        </p:pic>
        <p:pic>
          <p:nvPicPr>
            <p:cNvPr id="10" name="object 10"/>
            <p:cNvPicPr/>
            <p:nvPr/>
          </p:nvPicPr>
          <p:blipFill>
            <a:blip r:embed="rId10" cstate="print"/>
            <a:stretch>
              <a:fillRect/>
            </a:stretch>
          </p:blipFill>
          <p:spPr>
            <a:xfrm>
              <a:off x="6362700" y="0"/>
              <a:ext cx="1314450" cy="495300"/>
            </a:xfrm>
            <a:prstGeom prst="rect">
              <a:avLst/>
            </a:prstGeom>
          </p:spPr>
        </p:pic>
        <p:pic>
          <p:nvPicPr>
            <p:cNvPr id="11" name="object 11"/>
            <p:cNvPicPr/>
            <p:nvPr/>
          </p:nvPicPr>
          <p:blipFill>
            <a:blip r:embed="rId11" cstate="print"/>
            <a:stretch>
              <a:fillRect/>
            </a:stretch>
          </p:blipFill>
          <p:spPr>
            <a:xfrm>
              <a:off x="8572500" y="19050"/>
              <a:ext cx="571500" cy="695325"/>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43038" y="724685"/>
            <a:ext cx="2491105" cy="632224"/>
          </a:xfrm>
          <a:prstGeom prst="rect">
            <a:avLst/>
          </a:prstGeom>
        </p:spPr>
        <p:txBody>
          <a:bodyPr vert="horz" wrap="square" lIns="0" tIns="16510" rIns="0" bIns="0" rtlCol="0">
            <a:spAutoFit/>
          </a:bodyPr>
          <a:lstStyle/>
          <a:p>
            <a:pPr marL="12700">
              <a:lnSpc>
                <a:spcPct val="100000"/>
              </a:lnSpc>
              <a:spcBef>
                <a:spcPts val="130"/>
              </a:spcBef>
            </a:pPr>
            <a:r>
              <a:rPr spc="-10" dirty="0"/>
              <a:t>Moist</a:t>
            </a:r>
            <a:r>
              <a:rPr spc="-275" dirty="0"/>
              <a:t> </a:t>
            </a:r>
            <a:r>
              <a:rPr spc="-110" dirty="0"/>
              <a:t>Heat</a:t>
            </a:r>
          </a:p>
        </p:txBody>
      </p:sp>
      <p:sp>
        <p:nvSpPr>
          <p:cNvPr id="4" name="object 4"/>
          <p:cNvSpPr txBox="1"/>
          <p:nvPr/>
        </p:nvSpPr>
        <p:spPr>
          <a:xfrm>
            <a:off x="1515999" y="1769173"/>
            <a:ext cx="7268209" cy="3857274"/>
          </a:xfrm>
          <a:prstGeom prst="rect">
            <a:avLst/>
          </a:prstGeom>
        </p:spPr>
        <p:txBody>
          <a:bodyPr vert="horz" wrap="square" lIns="0" tIns="12700" rIns="0" bIns="0" rtlCol="0">
            <a:spAutoFit/>
          </a:bodyPr>
          <a:lstStyle/>
          <a:p>
            <a:pPr marL="622300" indent="-609600">
              <a:lnSpc>
                <a:spcPts val="2605"/>
              </a:lnSpc>
              <a:spcBef>
                <a:spcPts val="100"/>
              </a:spcBef>
              <a:buClr>
                <a:srgbClr val="3891A7"/>
              </a:buClr>
              <a:buSzPct val="81250"/>
              <a:buFont typeface="Segoe UI Symbol"/>
              <a:buChar char="⚫"/>
              <a:tabLst>
                <a:tab pos="622300" algn="l"/>
              </a:tabLst>
            </a:pPr>
            <a:r>
              <a:rPr sz="2400" dirty="0">
                <a:latin typeface="Calibri" panose="020F0502020204030204" pitchFamily="34" charset="0"/>
                <a:cs typeface="Calibri" panose="020F0502020204030204" pitchFamily="34" charset="0"/>
              </a:rPr>
              <a:t>Uses hot water. Moist heat kills microorganisms by</a:t>
            </a:r>
          </a:p>
          <a:p>
            <a:pPr marL="622300">
              <a:lnSpc>
                <a:spcPts val="2590"/>
              </a:lnSpc>
            </a:pPr>
            <a:r>
              <a:rPr sz="2400" dirty="0">
                <a:latin typeface="Calibri" panose="020F0502020204030204" pitchFamily="34" charset="0"/>
                <a:cs typeface="Calibri" panose="020F0502020204030204" pitchFamily="34" charset="0"/>
              </a:rPr>
              <a:t>denaturating proteins.</a:t>
            </a:r>
          </a:p>
          <a:p>
            <a:pPr marL="622300" indent="-609600">
              <a:lnSpc>
                <a:spcPts val="2590"/>
              </a:lnSpc>
              <a:buClr>
                <a:srgbClr val="3891A7"/>
              </a:buClr>
              <a:buSzPct val="81250"/>
              <a:buFont typeface="Segoe UI Symbol"/>
              <a:buChar char="⚫"/>
              <a:tabLst>
                <a:tab pos="622300" algn="l"/>
              </a:tabLst>
            </a:pPr>
            <a:r>
              <a:rPr sz="2400" dirty="0">
                <a:latin typeface="Calibri" panose="020F0502020204030204" pitchFamily="34" charset="0"/>
                <a:cs typeface="Calibri" panose="020F0502020204030204" pitchFamily="34" charset="0"/>
              </a:rPr>
              <a:t>Autoclaving – standard sterilization method in</a:t>
            </a:r>
          </a:p>
          <a:p>
            <a:pPr marL="622300">
              <a:lnSpc>
                <a:spcPts val="2605"/>
              </a:lnSpc>
            </a:pPr>
            <a:r>
              <a:rPr sz="2400" dirty="0">
                <a:latin typeface="Calibri" panose="020F0502020204030204" pitchFamily="34" charset="0"/>
                <a:cs typeface="Calibri" panose="020F0502020204030204" pitchFamily="34" charset="0"/>
              </a:rPr>
              <a:t>hospitals.</a:t>
            </a:r>
          </a:p>
          <a:p>
            <a:pPr marL="622300" marR="5080" indent="-610235">
              <a:lnSpc>
                <a:spcPct val="80200"/>
              </a:lnSpc>
              <a:spcBef>
                <a:spcPts val="620"/>
              </a:spcBef>
              <a:buClr>
                <a:srgbClr val="3891A7"/>
              </a:buClr>
              <a:buSzPct val="81250"/>
              <a:buFont typeface="Segoe UI Symbol"/>
              <a:buChar char="⚫"/>
              <a:tabLst>
                <a:tab pos="622300" algn="l"/>
              </a:tabLst>
            </a:pPr>
            <a:r>
              <a:rPr sz="2400" dirty="0">
                <a:latin typeface="Calibri" panose="020F0502020204030204" pitchFamily="34" charset="0"/>
                <a:cs typeface="Calibri" panose="020F0502020204030204" pitchFamily="34" charset="0"/>
              </a:rPr>
              <a:t>The equipment is called Autoclave and it works under the same principle as the pressure cooker where water boils at increased atmosphere pressure i.e. because of increase pressure the boiling point of water is &gt;100 °C.</a:t>
            </a:r>
          </a:p>
          <a:p>
            <a:pPr marL="622300" marR="233045" indent="-610235">
              <a:lnSpc>
                <a:spcPts val="2330"/>
              </a:lnSpc>
              <a:spcBef>
                <a:spcPts val="515"/>
              </a:spcBef>
              <a:buClr>
                <a:srgbClr val="3891A7"/>
              </a:buClr>
              <a:buSzPct val="81250"/>
              <a:buFont typeface="Segoe UI Symbol"/>
              <a:buChar char="⚫"/>
              <a:tabLst>
                <a:tab pos="622300" algn="l"/>
              </a:tabLst>
            </a:pPr>
            <a:r>
              <a:rPr sz="2400" dirty="0">
                <a:latin typeface="Calibri" panose="020F0502020204030204" pitchFamily="34" charset="0"/>
                <a:cs typeface="Calibri" panose="020F0502020204030204" pitchFamily="34" charset="0"/>
              </a:rPr>
              <a:t>The autoclave is a tough double walled chamber in which air is replaced by pure saturated steam under pressure</a:t>
            </a:r>
            <a:r>
              <a:rPr sz="2400" b="1"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grpSp>
        <p:nvGrpSpPr>
          <p:cNvPr id="5" name="object 5"/>
          <p:cNvGrpSpPr/>
          <p:nvPr/>
        </p:nvGrpSpPr>
        <p:grpSpPr>
          <a:xfrm>
            <a:off x="6657975" y="0"/>
            <a:ext cx="2486025" cy="990600"/>
            <a:chOff x="6657975" y="0"/>
            <a:chExt cx="2486025" cy="990600"/>
          </a:xfrm>
        </p:grpSpPr>
        <p:pic>
          <p:nvPicPr>
            <p:cNvPr id="6" name="object 6"/>
            <p:cNvPicPr/>
            <p:nvPr/>
          </p:nvPicPr>
          <p:blipFill>
            <a:blip r:embed="rId2" cstate="print"/>
            <a:stretch>
              <a:fillRect/>
            </a:stretch>
          </p:blipFill>
          <p:spPr>
            <a:xfrm>
              <a:off x="6657975" y="28575"/>
              <a:ext cx="1314450" cy="495300"/>
            </a:xfrm>
            <a:prstGeom prst="rect">
              <a:avLst/>
            </a:prstGeom>
          </p:spPr>
        </p:pic>
        <p:pic>
          <p:nvPicPr>
            <p:cNvPr id="7" name="object 7"/>
            <p:cNvPicPr/>
            <p:nvPr/>
          </p:nvPicPr>
          <p:blipFill>
            <a:blip r:embed="rId3" cstate="print"/>
            <a:stretch>
              <a:fillRect/>
            </a:stretch>
          </p:blipFill>
          <p:spPr>
            <a:xfrm>
              <a:off x="8153400" y="0"/>
              <a:ext cx="990600" cy="99060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11795"/>
            <a:ext cx="7886700" cy="632224"/>
          </a:xfrm>
          <a:prstGeom prst="rect">
            <a:avLst/>
          </a:prstGeom>
        </p:spPr>
        <p:txBody>
          <a:bodyPr vert="horz" wrap="square" lIns="0" tIns="16510" rIns="0" bIns="0" rtlCol="0">
            <a:spAutoFit/>
          </a:bodyPr>
          <a:lstStyle/>
          <a:p>
            <a:pPr marL="12700">
              <a:lnSpc>
                <a:spcPct val="100000"/>
              </a:lnSpc>
              <a:spcBef>
                <a:spcPts val="130"/>
              </a:spcBef>
            </a:pPr>
            <a:r>
              <a:rPr spc="-10" dirty="0"/>
              <a:t>Moist</a:t>
            </a:r>
            <a:r>
              <a:rPr spc="-210" dirty="0"/>
              <a:t> </a:t>
            </a:r>
            <a:r>
              <a:rPr spc="-355" dirty="0"/>
              <a:t>heat:</a:t>
            </a:r>
            <a:r>
              <a:rPr spc="-505" dirty="0"/>
              <a:t> </a:t>
            </a:r>
            <a:r>
              <a:rPr lang="en-US" spc="-20" dirty="0"/>
              <a:t>other</a:t>
            </a:r>
            <a:r>
              <a:rPr lang="en-US" spc="-509" dirty="0"/>
              <a:t> </a:t>
            </a:r>
            <a:r>
              <a:rPr lang="en-US" spc="-150" dirty="0"/>
              <a:t>applications</a:t>
            </a:r>
            <a:endParaRPr spc="-150" dirty="0"/>
          </a:p>
        </p:txBody>
      </p:sp>
      <p:sp>
        <p:nvSpPr>
          <p:cNvPr id="4" name="object 4"/>
          <p:cNvSpPr txBox="1"/>
          <p:nvPr/>
        </p:nvSpPr>
        <p:spPr>
          <a:xfrm>
            <a:off x="1598549" y="1374944"/>
            <a:ext cx="7078345" cy="3695065"/>
          </a:xfrm>
          <a:prstGeom prst="rect">
            <a:avLst/>
          </a:prstGeom>
        </p:spPr>
        <p:txBody>
          <a:bodyPr vert="horz" wrap="square" lIns="0" tIns="66675" rIns="0" bIns="0" rtlCol="0">
            <a:spAutoFit/>
          </a:bodyPr>
          <a:lstStyle/>
          <a:p>
            <a:pPr marL="12700">
              <a:lnSpc>
                <a:spcPct val="100000"/>
              </a:lnSpc>
              <a:spcBef>
                <a:spcPts val="525"/>
              </a:spcBef>
            </a:pPr>
            <a:r>
              <a:rPr sz="2750" b="1" spc="-10" dirty="0">
                <a:latin typeface="Calibri" panose="020F0502020204030204" pitchFamily="34" charset="0"/>
                <a:cs typeface="Calibri" panose="020F0502020204030204" pitchFamily="34" charset="0"/>
              </a:rPr>
              <a:t>Pasteurization</a:t>
            </a:r>
            <a:endParaRPr sz="2750" dirty="0">
              <a:latin typeface="Calibri" panose="020F0502020204030204" pitchFamily="34" charset="0"/>
              <a:cs typeface="Calibri" panose="020F0502020204030204" pitchFamily="34" charset="0"/>
            </a:endParaRPr>
          </a:p>
          <a:p>
            <a:pPr marL="295910" marR="687705" indent="-283845" algn="just">
              <a:lnSpc>
                <a:spcPct val="90900"/>
              </a:lnSpc>
              <a:spcBef>
                <a:spcPts val="620"/>
              </a:spcBef>
              <a:buClr>
                <a:srgbClr val="3891A7"/>
              </a:buClr>
              <a:buSzPct val="81250"/>
              <a:buFont typeface="Segoe UI Symbol"/>
              <a:buChar char="⚫"/>
              <a:tabLst>
                <a:tab pos="295910" algn="l"/>
              </a:tabLst>
            </a:pPr>
            <a:r>
              <a:rPr sz="2400" spc="-30" dirty="0">
                <a:latin typeface="Calibri" panose="020F0502020204030204" pitchFamily="34" charset="0"/>
                <a:cs typeface="Calibri" panose="020F0502020204030204" pitchFamily="34" charset="0"/>
              </a:rPr>
              <a:t>Used</a:t>
            </a:r>
            <a:r>
              <a:rPr sz="2400" spc="-155" dirty="0">
                <a:latin typeface="Calibri" panose="020F0502020204030204" pitchFamily="34" charset="0"/>
                <a:cs typeface="Calibri" panose="020F0502020204030204" pitchFamily="34" charset="0"/>
              </a:rPr>
              <a:t> </a:t>
            </a:r>
            <a:r>
              <a:rPr sz="2400" spc="-204" dirty="0">
                <a:latin typeface="Calibri" panose="020F0502020204030204" pitchFamily="34" charset="0"/>
                <a:cs typeface="Calibri" panose="020F0502020204030204" pitchFamily="34" charset="0"/>
              </a:rPr>
              <a:t>heat</a:t>
            </a:r>
            <a:r>
              <a:rPr sz="2400" spc="25" dirty="0">
                <a:latin typeface="Calibri" panose="020F0502020204030204" pitchFamily="34" charset="0"/>
                <a:cs typeface="Calibri" panose="020F0502020204030204" pitchFamily="34" charset="0"/>
              </a:rPr>
              <a:t> </a:t>
            </a:r>
            <a:r>
              <a:rPr sz="2400" spc="-305" dirty="0">
                <a:latin typeface="Calibri" panose="020F0502020204030204" pitchFamily="34" charset="0"/>
                <a:cs typeface="Calibri" panose="020F0502020204030204" pitchFamily="34" charset="0"/>
              </a:rPr>
              <a:t>at</a:t>
            </a:r>
            <a:r>
              <a:rPr sz="2400" spc="125"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temperatures</a:t>
            </a:r>
            <a:r>
              <a:rPr sz="2400" spc="-20"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sufficient</a:t>
            </a:r>
            <a:r>
              <a:rPr sz="2400" spc="40" dirty="0">
                <a:latin typeface="Calibri" panose="020F0502020204030204" pitchFamily="34" charset="0"/>
                <a:cs typeface="Calibri" panose="020F0502020204030204" pitchFamily="34" charset="0"/>
              </a:rPr>
              <a:t> </a:t>
            </a:r>
            <a:r>
              <a:rPr sz="2400" spc="-30" dirty="0">
                <a:latin typeface="Calibri" panose="020F0502020204030204" pitchFamily="34" charset="0"/>
                <a:cs typeface="Calibri" panose="020F0502020204030204" pitchFamily="34" charset="0"/>
              </a:rPr>
              <a:t>to</a:t>
            </a:r>
            <a:r>
              <a:rPr sz="2400" spc="-3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inactivate </a:t>
            </a:r>
            <a:r>
              <a:rPr sz="2400" spc="-55" dirty="0">
                <a:latin typeface="Calibri" panose="020F0502020204030204" pitchFamily="34" charset="0"/>
                <a:cs typeface="Calibri" panose="020F0502020204030204" pitchFamily="34" charset="0"/>
              </a:rPr>
              <a:t>harmful</a:t>
            </a:r>
            <a:r>
              <a:rPr sz="2400" spc="-130" dirty="0">
                <a:latin typeface="Calibri" panose="020F0502020204030204" pitchFamily="34" charset="0"/>
                <a:cs typeface="Calibri" panose="020F0502020204030204" pitchFamily="34" charset="0"/>
              </a:rPr>
              <a:t> </a:t>
            </a:r>
            <a:r>
              <a:rPr sz="2400" spc="-120" dirty="0">
                <a:latin typeface="Calibri" panose="020F0502020204030204" pitchFamily="34" charset="0"/>
                <a:cs typeface="Calibri" panose="020F0502020204030204" pitchFamily="34" charset="0"/>
              </a:rPr>
              <a:t>organism</a:t>
            </a:r>
            <a:r>
              <a:rPr sz="2400" spc="-60" dirty="0">
                <a:latin typeface="Calibri" panose="020F0502020204030204" pitchFamily="34" charset="0"/>
                <a:cs typeface="Calibri" panose="020F0502020204030204" pitchFamily="34" charset="0"/>
              </a:rPr>
              <a:t> </a:t>
            </a:r>
            <a:r>
              <a:rPr sz="2400" spc="-120" dirty="0">
                <a:latin typeface="Calibri" panose="020F0502020204030204" pitchFamily="34" charset="0"/>
                <a:cs typeface="Calibri" panose="020F0502020204030204" pitchFamily="34" charset="0"/>
              </a:rPr>
              <a:t>in</a:t>
            </a:r>
            <a:r>
              <a:rPr sz="2400" spc="-6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milk.</a:t>
            </a:r>
            <a:r>
              <a:rPr sz="2400" spc="-16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The</a:t>
            </a:r>
            <a:r>
              <a:rPr sz="2400" spc="-135" dirty="0">
                <a:latin typeface="Calibri" panose="020F0502020204030204" pitchFamily="34" charset="0"/>
                <a:cs typeface="Calibri" panose="020F0502020204030204" pitchFamily="34" charset="0"/>
              </a:rPr>
              <a:t> </a:t>
            </a:r>
            <a:r>
              <a:rPr sz="2400" spc="-85" dirty="0">
                <a:latin typeface="Calibri" panose="020F0502020204030204" pitchFamily="34" charset="0"/>
                <a:cs typeface="Calibri" panose="020F0502020204030204" pitchFamily="34" charset="0"/>
              </a:rPr>
              <a:t>temperatures</a:t>
            </a:r>
            <a:r>
              <a:rPr sz="2400" spc="10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 </a:t>
            </a:r>
            <a:r>
              <a:rPr sz="2400" spc="-140" dirty="0">
                <a:latin typeface="Calibri" panose="020F0502020204030204" pitchFamily="34" charset="0"/>
                <a:cs typeface="Calibri" panose="020F0502020204030204" pitchFamily="34" charset="0"/>
              </a:rPr>
              <a:t>sterilization</a:t>
            </a:r>
            <a:r>
              <a:rPr sz="2400" spc="-60"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is</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a:t>
            </a:r>
            <a:r>
              <a:rPr sz="2400" spc="515" dirty="0">
                <a:latin typeface="Calibri" panose="020F0502020204030204" pitchFamily="34" charset="0"/>
                <a:cs typeface="Calibri" panose="020F0502020204030204" pitchFamily="34" charset="0"/>
              </a:rPr>
              <a:t> </a:t>
            </a:r>
            <a:r>
              <a:rPr sz="2400" spc="-170" dirty="0">
                <a:latin typeface="Calibri" panose="020F0502020204030204" pitchFamily="34" charset="0"/>
                <a:cs typeface="Calibri" panose="020F0502020204030204" pitchFamily="34" charset="0"/>
              </a:rPr>
              <a:t>achieved</a:t>
            </a:r>
            <a:r>
              <a:rPr sz="2400" spc="-50" dirty="0">
                <a:latin typeface="Calibri" panose="020F0502020204030204" pitchFamily="34" charset="0"/>
                <a:cs typeface="Calibri" panose="020F0502020204030204" pitchFamily="34" charset="0"/>
              </a:rPr>
              <a:t> </a:t>
            </a:r>
            <a:r>
              <a:rPr sz="2750" spc="-455" dirty="0">
                <a:latin typeface="Calibri" panose="020F0502020204030204" pitchFamily="34" charset="0"/>
                <a:cs typeface="Calibri" panose="020F0502020204030204" pitchFamily="34" charset="0"/>
              </a:rPr>
              <a:t>.</a:t>
            </a:r>
            <a:endParaRPr sz="2750" dirty="0">
              <a:latin typeface="Calibri" panose="020F0502020204030204" pitchFamily="34" charset="0"/>
              <a:cs typeface="Calibri" panose="020F0502020204030204" pitchFamily="34" charset="0"/>
            </a:endParaRPr>
          </a:p>
          <a:p>
            <a:pPr marL="294005" marR="177800" indent="-281940" algn="just">
              <a:lnSpc>
                <a:spcPts val="3000"/>
              </a:lnSpc>
              <a:spcBef>
                <a:spcPts val="730"/>
              </a:spcBef>
              <a:buClr>
                <a:srgbClr val="3891A7"/>
              </a:buClr>
              <a:buSzPct val="81818"/>
              <a:buFont typeface="Segoe UI Symbol"/>
              <a:buChar char="⚫"/>
              <a:tabLst>
                <a:tab pos="295910" algn="l"/>
              </a:tabLst>
            </a:pPr>
            <a:r>
              <a:rPr sz="2750" spc="-160" dirty="0">
                <a:latin typeface="Calibri" panose="020F0502020204030204" pitchFamily="34" charset="0"/>
                <a:cs typeface="Calibri" panose="020F0502020204030204" pitchFamily="34" charset="0"/>
              </a:rPr>
              <a:t>Temperature</a:t>
            </a:r>
            <a:r>
              <a:rPr sz="2750" spc="-45" dirty="0">
                <a:latin typeface="Calibri" panose="020F0502020204030204" pitchFamily="34" charset="0"/>
                <a:cs typeface="Calibri" panose="020F0502020204030204" pitchFamily="34" charset="0"/>
              </a:rPr>
              <a:t> </a:t>
            </a:r>
            <a:r>
              <a:rPr sz="2750" spc="-254" dirty="0">
                <a:latin typeface="Calibri" panose="020F0502020204030204" pitchFamily="34" charset="0"/>
                <a:cs typeface="Calibri" panose="020F0502020204030204" pitchFamily="34" charset="0"/>
              </a:rPr>
              <a:t>may</a:t>
            </a:r>
            <a:r>
              <a:rPr sz="2750" spc="50" dirty="0">
                <a:latin typeface="Calibri" panose="020F0502020204030204" pitchFamily="34" charset="0"/>
                <a:cs typeface="Calibri" panose="020F0502020204030204" pitchFamily="34" charset="0"/>
              </a:rPr>
              <a:t> </a:t>
            </a:r>
            <a:r>
              <a:rPr sz="2750" spc="-170" dirty="0">
                <a:latin typeface="Calibri" panose="020F0502020204030204" pitchFamily="34" charset="0"/>
                <a:cs typeface="Calibri" panose="020F0502020204030204" pitchFamily="34" charset="0"/>
              </a:rPr>
              <a:t>be</a:t>
            </a:r>
            <a:r>
              <a:rPr sz="2750" spc="-40" dirty="0">
                <a:latin typeface="Calibri" panose="020F0502020204030204" pitchFamily="34" charset="0"/>
                <a:cs typeface="Calibri" panose="020F0502020204030204" pitchFamily="34" charset="0"/>
              </a:rPr>
              <a:t> </a:t>
            </a:r>
            <a:r>
              <a:rPr sz="2750" dirty="0">
                <a:latin typeface="Calibri" panose="020F0502020204030204" pitchFamily="34" charset="0"/>
                <a:cs typeface="Calibri" panose="020F0502020204030204" pitchFamily="34" charset="0"/>
              </a:rPr>
              <a:t>74°C,</a:t>
            </a:r>
            <a:r>
              <a:rPr sz="2750" spc="409" dirty="0">
                <a:latin typeface="Calibri" panose="020F0502020204030204" pitchFamily="34" charset="0"/>
                <a:cs typeface="Calibri" panose="020F0502020204030204" pitchFamily="34" charset="0"/>
              </a:rPr>
              <a:t> </a:t>
            </a:r>
            <a:r>
              <a:rPr sz="2750" spc="-90" dirty="0">
                <a:latin typeface="Calibri" panose="020F0502020204030204" pitchFamily="34" charset="0"/>
                <a:cs typeface="Calibri" panose="020F0502020204030204" pitchFamily="34" charset="0"/>
              </a:rPr>
              <a:t>for</a:t>
            </a:r>
            <a:r>
              <a:rPr sz="2750" spc="-30" dirty="0">
                <a:latin typeface="Calibri" panose="020F0502020204030204" pitchFamily="34" charset="0"/>
                <a:cs typeface="Calibri" panose="020F0502020204030204" pitchFamily="34" charset="0"/>
              </a:rPr>
              <a:t> </a:t>
            </a:r>
            <a:r>
              <a:rPr sz="2750" spc="-75" dirty="0">
                <a:latin typeface="Calibri" panose="020F0502020204030204" pitchFamily="34" charset="0"/>
                <a:cs typeface="Calibri" panose="020F0502020204030204" pitchFamily="34" charset="0"/>
              </a:rPr>
              <a:t>3-</a:t>
            </a:r>
            <a:r>
              <a:rPr sz="2750" dirty="0">
                <a:latin typeface="Calibri" panose="020F0502020204030204" pitchFamily="34" charset="0"/>
                <a:cs typeface="Calibri" panose="020F0502020204030204" pitchFamily="34" charset="0"/>
              </a:rPr>
              <a:t>5</a:t>
            </a:r>
            <a:r>
              <a:rPr sz="2750" spc="-25" dirty="0">
                <a:latin typeface="Calibri" panose="020F0502020204030204" pitchFamily="34" charset="0"/>
                <a:cs typeface="Calibri" panose="020F0502020204030204" pitchFamily="34" charset="0"/>
              </a:rPr>
              <a:t> </a:t>
            </a:r>
            <a:r>
              <a:rPr sz="2750" spc="-90" dirty="0">
                <a:latin typeface="Calibri" panose="020F0502020204030204" pitchFamily="34" charset="0"/>
                <a:cs typeface="Calibri" panose="020F0502020204030204" pitchFamily="34" charset="0"/>
              </a:rPr>
              <a:t>seconds. 	</a:t>
            </a:r>
            <a:r>
              <a:rPr sz="2750" dirty="0">
                <a:latin typeface="Calibri" panose="020F0502020204030204" pitchFamily="34" charset="0"/>
                <a:cs typeface="Calibri" panose="020F0502020204030204" pitchFamily="34" charset="0"/>
              </a:rPr>
              <a:t>(</a:t>
            </a:r>
            <a:r>
              <a:rPr sz="2750" spc="-210" dirty="0">
                <a:latin typeface="Calibri" panose="020F0502020204030204" pitchFamily="34" charset="0"/>
                <a:cs typeface="Calibri" panose="020F0502020204030204" pitchFamily="34" charset="0"/>
              </a:rPr>
              <a:t> </a:t>
            </a:r>
            <a:r>
              <a:rPr sz="2750" spc="-50" dirty="0">
                <a:latin typeface="Calibri" panose="020F0502020204030204" pitchFamily="34" charset="0"/>
                <a:cs typeface="Calibri" panose="020F0502020204030204" pitchFamily="34" charset="0"/>
              </a:rPr>
              <a:t>Flash</a:t>
            </a:r>
            <a:r>
              <a:rPr sz="2750" spc="400" dirty="0">
                <a:latin typeface="Calibri" panose="020F0502020204030204" pitchFamily="34" charset="0"/>
                <a:cs typeface="Calibri" panose="020F0502020204030204" pitchFamily="34" charset="0"/>
              </a:rPr>
              <a:t> </a:t>
            </a:r>
            <a:r>
              <a:rPr sz="2750" spc="-25" dirty="0">
                <a:latin typeface="Calibri" panose="020F0502020204030204" pitchFamily="34" charset="0"/>
                <a:cs typeface="Calibri" panose="020F0502020204030204" pitchFamily="34" charset="0"/>
              </a:rPr>
              <a:t>methods</a:t>
            </a:r>
            <a:r>
              <a:rPr sz="2750" spc="405" dirty="0">
                <a:latin typeface="Calibri" panose="020F0502020204030204" pitchFamily="34" charset="0"/>
                <a:cs typeface="Calibri" panose="020F0502020204030204" pitchFamily="34" charset="0"/>
              </a:rPr>
              <a:t> </a:t>
            </a:r>
            <a:r>
              <a:rPr sz="2750" spc="50" dirty="0">
                <a:latin typeface="Calibri" panose="020F0502020204030204" pitchFamily="34" charset="0"/>
                <a:cs typeface="Calibri" panose="020F0502020204030204" pitchFamily="34" charset="0"/>
              </a:rPr>
              <a:t>or</a:t>
            </a:r>
            <a:r>
              <a:rPr sz="2750" spc="-204" dirty="0">
                <a:latin typeface="Calibri" panose="020F0502020204030204" pitchFamily="34" charset="0"/>
                <a:cs typeface="Calibri" panose="020F0502020204030204" pitchFamily="34" charset="0"/>
              </a:rPr>
              <a:t> </a:t>
            </a:r>
            <a:r>
              <a:rPr sz="2750" spc="60" dirty="0">
                <a:latin typeface="Calibri" panose="020F0502020204030204" pitchFamily="34" charset="0"/>
                <a:cs typeface="Calibri" panose="020F0502020204030204" pitchFamily="34" charset="0"/>
              </a:rPr>
              <a:t>62°C</a:t>
            </a:r>
            <a:r>
              <a:rPr sz="2750" spc="-185" dirty="0">
                <a:latin typeface="Calibri" panose="020F0502020204030204" pitchFamily="34" charset="0"/>
                <a:cs typeface="Calibri" panose="020F0502020204030204" pitchFamily="34" charset="0"/>
              </a:rPr>
              <a:t> </a:t>
            </a:r>
            <a:r>
              <a:rPr sz="2750" spc="-50" dirty="0">
                <a:latin typeface="Calibri" panose="020F0502020204030204" pitchFamily="34" charset="0"/>
                <a:cs typeface="Calibri" panose="020F0502020204030204" pitchFamily="34" charset="0"/>
              </a:rPr>
              <a:t>for</a:t>
            </a:r>
            <a:r>
              <a:rPr sz="2750" spc="-155" dirty="0">
                <a:latin typeface="Calibri" panose="020F0502020204030204" pitchFamily="34" charset="0"/>
                <a:cs typeface="Calibri" panose="020F0502020204030204" pitchFamily="34" charset="0"/>
              </a:rPr>
              <a:t> </a:t>
            </a:r>
            <a:r>
              <a:rPr sz="2750" dirty="0">
                <a:latin typeface="Calibri" panose="020F0502020204030204" pitchFamily="34" charset="0"/>
                <a:cs typeface="Calibri" panose="020F0502020204030204" pitchFamily="34" charset="0"/>
              </a:rPr>
              <a:t>30</a:t>
            </a:r>
            <a:r>
              <a:rPr sz="2750" spc="-200" dirty="0">
                <a:latin typeface="Calibri" panose="020F0502020204030204" pitchFamily="34" charset="0"/>
                <a:cs typeface="Calibri" panose="020F0502020204030204" pitchFamily="34" charset="0"/>
              </a:rPr>
              <a:t> </a:t>
            </a:r>
            <a:r>
              <a:rPr sz="2750" spc="-25" dirty="0">
                <a:latin typeface="Calibri" panose="020F0502020204030204" pitchFamily="34" charset="0"/>
                <a:cs typeface="Calibri" panose="020F0502020204030204" pitchFamily="34" charset="0"/>
              </a:rPr>
              <a:t>minutes.</a:t>
            </a:r>
            <a:endParaRPr sz="2750" dirty="0">
              <a:latin typeface="Calibri" panose="020F0502020204030204" pitchFamily="34" charset="0"/>
              <a:cs typeface="Calibri" panose="020F0502020204030204" pitchFamily="34" charset="0"/>
            </a:endParaRPr>
          </a:p>
          <a:p>
            <a:pPr marL="295910" algn="just">
              <a:lnSpc>
                <a:spcPts val="2955"/>
              </a:lnSpc>
            </a:pPr>
            <a:r>
              <a:rPr sz="2750" dirty="0">
                <a:latin typeface="Calibri" panose="020F0502020204030204" pitchFamily="34" charset="0"/>
                <a:cs typeface="Calibri" panose="020F0502020204030204" pitchFamily="34" charset="0"/>
              </a:rPr>
              <a:t>(</a:t>
            </a:r>
            <a:r>
              <a:rPr sz="2750" spc="-150" dirty="0">
                <a:latin typeface="Calibri" panose="020F0502020204030204" pitchFamily="34" charset="0"/>
                <a:cs typeface="Calibri" panose="020F0502020204030204" pitchFamily="34" charset="0"/>
              </a:rPr>
              <a:t> </a:t>
            </a:r>
            <a:r>
              <a:rPr sz="2750" spc="-85" dirty="0">
                <a:latin typeface="Calibri" panose="020F0502020204030204" pitchFamily="34" charset="0"/>
                <a:cs typeface="Calibri" panose="020F0502020204030204" pitchFamily="34" charset="0"/>
              </a:rPr>
              <a:t>Conventional</a:t>
            </a:r>
            <a:r>
              <a:rPr sz="2750" spc="-100" dirty="0">
                <a:latin typeface="Calibri" panose="020F0502020204030204" pitchFamily="34" charset="0"/>
                <a:cs typeface="Calibri" panose="020F0502020204030204" pitchFamily="34" charset="0"/>
              </a:rPr>
              <a:t> </a:t>
            </a:r>
            <a:r>
              <a:rPr sz="2750" spc="-105" dirty="0">
                <a:latin typeface="Calibri" panose="020F0502020204030204" pitchFamily="34" charset="0"/>
                <a:cs typeface="Calibri" panose="020F0502020204030204" pitchFamily="34" charset="0"/>
              </a:rPr>
              <a:t>method</a:t>
            </a:r>
            <a:r>
              <a:rPr sz="2750" spc="-100" dirty="0">
                <a:latin typeface="Calibri" panose="020F0502020204030204" pitchFamily="34" charset="0"/>
                <a:cs typeface="Calibri" panose="020F0502020204030204" pitchFamily="34" charset="0"/>
              </a:rPr>
              <a:t> </a:t>
            </a:r>
            <a:r>
              <a:rPr sz="2750" b="1" spc="-25" dirty="0">
                <a:latin typeface="Calibri" panose="020F0502020204030204" pitchFamily="34" charset="0"/>
                <a:cs typeface="Calibri" panose="020F0502020204030204" pitchFamily="34" charset="0"/>
              </a:rPr>
              <a:t>).</a:t>
            </a:r>
            <a:endParaRPr sz="2750" dirty="0">
              <a:latin typeface="Calibri" panose="020F0502020204030204" pitchFamily="34" charset="0"/>
              <a:cs typeface="Calibri" panose="020F0502020204030204" pitchFamily="34" charset="0"/>
            </a:endParaRPr>
          </a:p>
          <a:p>
            <a:pPr marL="295910" marR="5080" indent="-185420" algn="just">
              <a:lnSpc>
                <a:spcPts val="3000"/>
              </a:lnSpc>
              <a:spcBef>
                <a:spcPts val="655"/>
              </a:spcBef>
            </a:pPr>
            <a:r>
              <a:rPr sz="2750" b="1" spc="50" dirty="0">
                <a:latin typeface="Calibri" panose="020F0502020204030204" pitchFamily="34" charset="0"/>
                <a:cs typeface="Calibri" panose="020F0502020204030204" pitchFamily="34" charset="0"/>
              </a:rPr>
              <a:t>Boiling</a:t>
            </a:r>
            <a:r>
              <a:rPr sz="2750" b="1" spc="-210" dirty="0">
                <a:latin typeface="Calibri" panose="020F0502020204030204" pitchFamily="34" charset="0"/>
                <a:cs typeface="Calibri" panose="020F0502020204030204" pitchFamily="34" charset="0"/>
              </a:rPr>
              <a:t> </a:t>
            </a:r>
            <a:r>
              <a:rPr sz="2750" dirty="0">
                <a:latin typeface="Calibri" panose="020F0502020204030204" pitchFamily="34" charset="0"/>
                <a:cs typeface="Calibri" panose="020F0502020204030204" pitchFamily="34" charset="0"/>
              </a:rPr>
              <a:t>–</a:t>
            </a:r>
            <a:r>
              <a:rPr sz="2750" spc="-50" dirty="0">
                <a:latin typeface="Calibri" panose="020F0502020204030204" pitchFamily="34" charset="0"/>
                <a:cs typeface="Calibri" panose="020F0502020204030204" pitchFamily="34" charset="0"/>
              </a:rPr>
              <a:t> </a:t>
            </a:r>
            <a:r>
              <a:rPr sz="2750" spc="-160" dirty="0">
                <a:latin typeface="Calibri" panose="020F0502020204030204" pitchFamily="34" charset="0"/>
                <a:cs typeface="Calibri" panose="020F0502020204030204" pitchFamily="34" charset="0"/>
              </a:rPr>
              <a:t>quite</a:t>
            </a:r>
            <a:r>
              <a:rPr sz="2750" spc="-45" dirty="0">
                <a:latin typeface="Calibri" panose="020F0502020204030204" pitchFamily="34" charset="0"/>
                <a:cs typeface="Calibri" panose="020F0502020204030204" pitchFamily="34" charset="0"/>
              </a:rPr>
              <a:t> </a:t>
            </a:r>
            <a:r>
              <a:rPr sz="2750" dirty="0">
                <a:latin typeface="Calibri" panose="020F0502020204030204" pitchFamily="34" charset="0"/>
                <a:cs typeface="Calibri" panose="020F0502020204030204" pitchFamily="34" charset="0"/>
              </a:rPr>
              <a:t>common</a:t>
            </a:r>
            <a:r>
              <a:rPr sz="2750" spc="630" dirty="0">
                <a:latin typeface="Calibri" panose="020F0502020204030204" pitchFamily="34" charset="0"/>
                <a:cs typeface="Calibri" panose="020F0502020204030204" pitchFamily="34" charset="0"/>
              </a:rPr>
              <a:t> </a:t>
            </a:r>
            <a:r>
              <a:rPr sz="2750" spc="-175" dirty="0">
                <a:latin typeface="Calibri" panose="020F0502020204030204" pitchFamily="34" charset="0"/>
                <a:cs typeface="Calibri" panose="020F0502020204030204" pitchFamily="34" charset="0"/>
              </a:rPr>
              <a:t>especially</a:t>
            </a:r>
            <a:r>
              <a:rPr sz="2750" spc="-35" dirty="0">
                <a:latin typeface="Calibri" panose="020F0502020204030204" pitchFamily="34" charset="0"/>
                <a:cs typeface="Calibri" panose="020F0502020204030204" pitchFamily="34" charset="0"/>
              </a:rPr>
              <a:t> </a:t>
            </a:r>
            <a:r>
              <a:rPr sz="2750" spc="-150" dirty="0">
                <a:latin typeface="Calibri" panose="020F0502020204030204" pitchFamily="34" charset="0"/>
                <a:cs typeface="Calibri" panose="020F0502020204030204" pitchFamily="34" charset="0"/>
              </a:rPr>
              <a:t>in</a:t>
            </a:r>
            <a:r>
              <a:rPr sz="2750" spc="-55" dirty="0">
                <a:latin typeface="Calibri" panose="020F0502020204030204" pitchFamily="34" charset="0"/>
                <a:cs typeface="Calibri" panose="020F0502020204030204" pitchFamily="34" charset="0"/>
              </a:rPr>
              <a:t> </a:t>
            </a:r>
            <a:r>
              <a:rPr sz="2750" spc="-75" dirty="0">
                <a:latin typeface="Calibri" panose="020F0502020204030204" pitchFamily="34" charset="0"/>
                <a:cs typeface="Calibri" panose="020F0502020204030204" pitchFamily="34" charset="0"/>
              </a:rPr>
              <a:t>domestic </a:t>
            </a:r>
            <a:r>
              <a:rPr sz="2750" spc="-85" dirty="0">
                <a:latin typeface="Calibri" panose="020F0502020204030204" pitchFamily="34" charset="0"/>
                <a:cs typeface="Calibri" panose="020F0502020204030204" pitchFamily="34" charset="0"/>
              </a:rPr>
              <a:t>circumstances.</a:t>
            </a:r>
            <a:endParaRPr sz="2750" dirty="0">
              <a:latin typeface="Calibri" panose="020F0502020204030204" pitchFamily="34" charset="0"/>
              <a:cs typeface="Calibri" panose="020F0502020204030204" pitchFamily="34" charset="0"/>
            </a:endParaRPr>
          </a:p>
        </p:txBody>
      </p:sp>
      <p:grpSp>
        <p:nvGrpSpPr>
          <p:cNvPr id="5" name="object 5"/>
          <p:cNvGrpSpPr/>
          <p:nvPr/>
        </p:nvGrpSpPr>
        <p:grpSpPr>
          <a:xfrm>
            <a:off x="5181600" y="0"/>
            <a:ext cx="3962400" cy="581025"/>
            <a:chOff x="5181600" y="0"/>
            <a:chExt cx="3962400" cy="581025"/>
          </a:xfrm>
        </p:grpSpPr>
        <p:pic>
          <p:nvPicPr>
            <p:cNvPr id="6" name="object 6"/>
            <p:cNvPicPr/>
            <p:nvPr/>
          </p:nvPicPr>
          <p:blipFill>
            <a:blip r:embed="rId2" cstate="print"/>
            <a:stretch>
              <a:fillRect/>
            </a:stretch>
          </p:blipFill>
          <p:spPr>
            <a:xfrm>
              <a:off x="5181600" y="76200"/>
              <a:ext cx="3486150" cy="504825"/>
            </a:xfrm>
            <a:prstGeom prst="rect">
              <a:avLst/>
            </a:prstGeom>
          </p:spPr>
        </p:pic>
        <p:pic>
          <p:nvPicPr>
            <p:cNvPr id="7" name="object 7"/>
            <p:cNvPicPr/>
            <p:nvPr/>
          </p:nvPicPr>
          <p:blipFill>
            <a:blip r:embed="rId3" cstate="print"/>
            <a:stretch>
              <a:fillRect/>
            </a:stretch>
          </p:blipFill>
          <p:spPr>
            <a:xfrm>
              <a:off x="8315325" y="0"/>
              <a:ext cx="828675" cy="581025"/>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692559"/>
            <a:ext cx="7886700" cy="670696"/>
          </a:xfrm>
          <a:prstGeom prst="rect">
            <a:avLst/>
          </a:prstGeom>
        </p:spPr>
        <p:txBody>
          <a:bodyPr vert="horz" wrap="square" lIns="0" tIns="16510" rIns="0" bIns="0" rtlCol="0">
            <a:spAutoFit/>
          </a:bodyPr>
          <a:lstStyle/>
          <a:p>
            <a:pPr marL="12700">
              <a:lnSpc>
                <a:spcPct val="100000"/>
              </a:lnSpc>
              <a:spcBef>
                <a:spcPts val="130"/>
              </a:spcBef>
            </a:pPr>
            <a:r>
              <a:rPr spc="-140" dirty="0">
                <a:solidFill>
                  <a:schemeClr val="tx1"/>
                </a:solidFill>
                <a:latin typeface="Calibri" panose="020F0502020204030204" pitchFamily="34" charset="0"/>
                <a:cs typeface="Calibri" panose="020F0502020204030204" pitchFamily="34" charset="0"/>
              </a:rPr>
              <a:t>Hospital</a:t>
            </a:r>
            <a:r>
              <a:rPr spc="-85" dirty="0">
                <a:solidFill>
                  <a:schemeClr val="tx1"/>
                </a:solidFill>
                <a:latin typeface="Calibri" panose="020F0502020204030204" pitchFamily="34" charset="0"/>
                <a:cs typeface="Calibri" panose="020F0502020204030204" pitchFamily="34" charset="0"/>
              </a:rPr>
              <a:t> </a:t>
            </a:r>
            <a:r>
              <a:rPr spc="-235" dirty="0">
                <a:solidFill>
                  <a:schemeClr val="tx1"/>
                </a:solidFill>
                <a:latin typeface="Calibri" panose="020F0502020204030204" pitchFamily="34" charset="0"/>
                <a:cs typeface="Calibri" panose="020F0502020204030204" pitchFamily="34" charset="0"/>
              </a:rPr>
              <a:t>disinfection</a:t>
            </a:r>
            <a:r>
              <a:rPr spc="-80" dirty="0">
                <a:solidFill>
                  <a:schemeClr val="tx1"/>
                </a:solidFill>
                <a:latin typeface="Calibri" panose="020F0502020204030204" pitchFamily="34" charset="0"/>
                <a:cs typeface="Calibri" panose="020F0502020204030204" pitchFamily="34" charset="0"/>
              </a:rPr>
              <a:t> </a:t>
            </a:r>
            <a:endParaRPr spc="-114" dirty="0">
              <a:solidFill>
                <a:srgbClr val="FFFF00"/>
              </a:solidFill>
              <a:highlight>
                <a:srgbClr val="FFFF00"/>
              </a:highlight>
            </a:endParaRPr>
          </a:p>
        </p:txBody>
      </p:sp>
      <p:sp>
        <p:nvSpPr>
          <p:cNvPr id="3" name="object 3"/>
          <p:cNvSpPr txBox="1">
            <a:spLocks noGrp="1"/>
          </p:cNvSpPr>
          <p:nvPr>
            <p:ph sz="half" idx="2"/>
          </p:nvPr>
        </p:nvSpPr>
        <p:spPr>
          <a:xfrm>
            <a:off x="628651" y="1429702"/>
            <a:ext cx="2917444" cy="4263347"/>
          </a:xfrm>
          <a:prstGeom prst="rect">
            <a:avLst/>
          </a:prstGeom>
        </p:spPr>
        <p:txBody>
          <a:bodyPr vert="horz" wrap="square" lIns="0" tIns="69215" rIns="0" bIns="0" rtlCol="0">
            <a:spAutoFit/>
          </a:bodyPr>
          <a:lstStyle/>
          <a:p>
            <a:pPr>
              <a:lnSpc>
                <a:spcPct val="100000"/>
              </a:lnSpc>
              <a:spcBef>
                <a:spcPts val="545"/>
              </a:spcBef>
            </a:pPr>
            <a:r>
              <a:rPr sz="2400" spc="-10" dirty="0">
                <a:solidFill>
                  <a:schemeClr val="tx1"/>
                </a:solidFill>
                <a:latin typeface="Calibri" panose="020F0502020204030204" pitchFamily="34" charset="0"/>
                <a:cs typeface="Calibri" panose="020F0502020204030204" pitchFamily="34" charset="0"/>
              </a:rPr>
              <a:t>Article</a:t>
            </a:r>
          </a:p>
          <a:p>
            <a:pPr marL="283210" indent="-283210">
              <a:lnSpc>
                <a:spcPct val="100000"/>
              </a:lnSpc>
              <a:spcBef>
                <a:spcPts val="455"/>
              </a:spcBef>
              <a:buClr>
                <a:srgbClr val="3891A7"/>
              </a:buClr>
              <a:buSzPct val="77500"/>
              <a:buFont typeface="Segoe UI Symbol"/>
              <a:buChar char="⚫"/>
              <a:tabLst>
                <a:tab pos="283210" algn="l"/>
              </a:tabLst>
            </a:pPr>
            <a:r>
              <a:rPr sz="2400" b="0" spc="-85" dirty="0">
                <a:solidFill>
                  <a:schemeClr val="tx1"/>
                </a:solidFill>
                <a:latin typeface="Calibri" panose="020F0502020204030204" pitchFamily="34" charset="0"/>
                <a:cs typeface="Calibri" panose="020F0502020204030204" pitchFamily="34" charset="0"/>
              </a:rPr>
              <a:t>Floors,</a:t>
            </a:r>
            <a:r>
              <a:rPr sz="2400" b="0" spc="-235" dirty="0">
                <a:solidFill>
                  <a:schemeClr val="tx1"/>
                </a:solidFill>
                <a:latin typeface="Calibri" panose="020F0502020204030204" pitchFamily="34" charset="0"/>
                <a:cs typeface="Calibri" panose="020F0502020204030204" pitchFamily="34" charset="0"/>
              </a:rPr>
              <a:t> </a:t>
            </a:r>
            <a:r>
              <a:rPr sz="2400" b="0" spc="-20" dirty="0">
                <a:solidFill>
                  <a:schemeClr val="tx1"/>
                </a:solidFill>
                <a:latin typeface="Calibri" panose="020F0502020204030204" pitchFamily="34" charset="0"/>
                <a:cs typeface="Calibri" panose="020F0502020204030204" pitchFamily="34" charset="0"/>
              </a:rPr>
              <a:t>walls</a:t>
            </a:r>
          </a:p>
          <a:p>
            <a:pPr marL="283210" indent="-283210">
              <a:lnSpc>
                <a:spcPct val="100000"/>
              </a:lnSpc>
              <a:spcBef>
                <a:spcPts val="380"/>
              </a:spcBef>
              <a:buClr>
                <a:srgbClr val="3891A7"/>
              </a:buClr>
              <a:buSzPct val="77500"/>
              <a:buFont typeface="Segoe UI Symbol"/>
              <a:buChar char="⚫"/>
              <a:tabLst>
                <a:tab pos="283210" algn="l"/>
              </a:tabLst>
            </a:pPr>
            <a:r>
              <a:rPr sz="2400" b="0" spc="-110" dirty="0">
                <a:solidFill>
                  <a:schemeClr val="tx1"/>
                </a:solidFill>
                <a:latin typeface="Calibri" panose="020F0502020204030204" pitchFamily="34" charset="0"/>
                <a:cs typeface="Calibri" panose="020F0502020204030204" pitchFamily="34" charset="0"/>
              </a:rPr>
              <a:t>Surfaces</a:t>
            </a:r>
            <a:r>
              <a:rPr sz="2400" b="0" spc="-80" dirty="0">
                <a:solidFill>
                  <a:schemeClr val="tx1"/>
                </a:solidFill>
                <a:latin typeface="Calibri" panose="020F0502020204030204" pitchFamily="34" charset="0"/>
                <a:cs typeface="Calibri" panose="020F0502020204030204" pitchFamily="34" charset="0"/>
              </a:rPr>
              <a:t> </a:t>
            </a:r>
            <a:r>
              <a:rPr sz="2400" b="0" spc="-10" dirty="0">
                <a:solidFill>
                  <a:schemeClr val="tx1"/>
                </a:solidFill>
                <a:latin typeface="Calibri" panose="020F0502020204030204" pitchFamily="34" charset="0"/>
                <a:cs typeface="Calibri" panose="020F0502020204030204" pitchFamily="34" charset="0"/>
              </a:rPr>
              <a:t>tables</a:t>
            </a:r>
          </a:p>
          <a:p>
            <a:pPr>
              <a:lnSpc>
                <a:spcPct val="100000"/>
              </a:lnSpc>
              <a:spcBef>
                <a:spcPts val="375"/>
              </a:spcBef>
            </a:pPr>
            <a:r>
              <a:rPr sz="2400" spc="-20" dirty="0">
                <a:solidFill>
                  <a:schemeClr val="tx1"/>
                </a:solidFill>
                <a:latin typeface="Calibri" panose="020F0502020204030204" pitchFamily="34" charset="0"/>
                <a:cs typeface="Calibri" panose="020F0502020204030204" pitchFamily="34" charset="0"/>
              </a:rPr>
              <a:t>Skin</a:t>
            </a:r>
          </a:p>
          <a:p>
            <a:pPr marL="283210" indent="-283210">
              <a:lnSpc>
                <a:spcPct val="100000"/>
              </a:lnSpc>
              <a:spcBef>
                <a:spcPts val="305"/>
              </a:spcBef>
              <a:buClr>
                <a:srgbClr val="3891A7"/>
              </a:buClr>
              <a:buSzPct val="77500"/>
              <a:buFont typeface="Segoe UI Symbol"/>
              <a:buChar char="⚫"/>
              <a:tabLst>
                <a:tab pos="283210" algn="l"/>
              </a:tabLst>
            </a:pPr>
            <a:r>
              <a:rPr sz="2400" b="0" spc="-70" dirty="0">
                <a:solidFill>
                  <a:schemeClr val="tx1"/>
                </a:solidFill>
                <a:latin typeface="Calibri" panose="020F0502020204030204" pitchFamily="34" charset="0"/>
                <a:cs typeface="Calibri" panose="020F0502020204030204" pitchFamily="34" charset="0"/>
              </a:rPr>
              <a:t>Surgeons’</a:t>
            </a:r>
            <a:r>
              <a:rPr sz="2400" b="0" dirty="0">
                <a:solidFill>
                  <a:schemeClr val="tx1"/>
                </a:solidFill>
                <a:latin typeface="Calibri" panose="020F0502020204030204" pitchFamily="34" charset="0"/>
                <a:cs typeface="Calibri" panose="020F0502020204030204" pitchFamily="34" charset="0"/>
              </a:rPr>
              <a:t> </a:t>
            </a:r>
            <a:r>
              <a:rPr sz="2400" b="0" spc="-100" dirty="0">
                <a:solidFill>
                  <a:schemeClr val="tx1"/>
                </a:solidFill>
                <a:latin typeface="Calibri" panose="020F0502020204030204" pitchFamily="34" charset="0"/>
                <a:cs typeface="Calibri" panose="020F0502020204030204" pitchFamily="34" charset="0"/>
              </a:rPr>
              <a:t>hands</a:t>
            </a:r>
            <a:endParaRPr sz="2400" dirty="0">
              <a:solidFill>
                <a:schemeClr val="tx1"/>
              </a:solidFill>
              <a:latin typeface="Calibri" panose="020F0502020204030204" pitchFamily="34" charset="0"/>
              <a:cs typeface="Calibri" panose="020F0502020204030204" pitchFamily="34" charset="0"/>
            </a:endParaRPr>
          </a:p>
          <a:p>
            <a:pPr marL="283210" indent="-283210">
              <a:lnSpc>
                <a:spcPct val="100000"/>
              </a:lnSpc>
              <a:spcBef>
                <a:spcPts val="470"/>
              </a:spcBef>
              <a:buClr>
                <a:srgbClr val="3891A7"/>
              </a:buClr>
              <a:buSzPct val="77500"/>
              <a:buFont typeface="Segoe UI Symbol"/>
              <a:buChar char="⚫"/>
              <a:tabLst>
                <a:tab pos="283210" algn="l"/>
              </a:tabLst>
            </a:pPr>
            <a:endParaRPr lang="en-US" sz="2400" b="0" spc="-130" dirty="0">
              <a:solidFill>
                <a:schemeClr val="tx1"/>
              </a:solidFill>
              <a:latin typeface="Calibri" panose="020F0502020204030204" pitchFamily="34" charset="0"/>
              <a:cs typeface="Calibri" panose="020F0502020204030204" pitchFamily="34" charset="0"/>
            </a:endParaRPr>
          </a:p>
          <a:p>
            <a:pPr marL="283210" indent="-283210">
              <a:lnSpc>
                <a:spcPct val="100000"/>
              </a:lnSpc>
              <a:spcBef>
                <a:spcPts val="470"/>
              </a:spcBef>
              <a:buClr>
                <a:srgbClr val="3891A7"/>
              </a:buClr>
              <a:buSzPct val="77500"/>
              <a:buFont typeface="Segoe UI Symbol"/>
              <a:buChar char="⚫"/>
              <a:tabLst>
                <a:tab pos="283210" algn="l"/>
              </a:tabLst>
            </a:pPr>
            <a:r>
              <a:rPr sz="2400" b="0" spc="-130" dirty="0">
                <a:solidFill>
                  <a:schemeClr val="tx1"/>
                </a:solidFill>
                <a:latin typeface="Calibri" panose="020F0502020204030204" pitchFamily="34" charset="0"/>
                <a:cs typeface="Calibri" panose="020F0502020204030204" pitchFamily="34" charset="0"/>
              </a:rPr>
              <a:t>Patient</a:t>
            </a:r>
            <a:r>
              <a:rPr sz="2400" b="0" spc="-80" dirty="0">
                <a:solidFill>
                  <a:schemeClr val="tx1"/>
                </a:solidFill>
                <a:latin typeface="Calibri" panose="020F0502020204030204" pitchFamily="34" charset="0"/>
                <a:cs typeface="Calibri" panose="020F0502020204030204" pitchFamily="34" charset="0"/>
              </a:rPr>
              <a:t> </a:t>
            </a:r>
            <a:r>
              <a:rPr sz="2400" b="0" spc="-20" dirty="0">
                <a:solidFill>
                  <a:schemeClr val="tx1"/>
                </a:solidFill>
                <a:latin typeface="Calibri" panose="020F0502020204030204" pitchFamily="34" charset="0"/>
                <a:cs typeface="Calibri" panose="020F0502020204030204" pitchFamily="34" charset="0"/>
              </a:rPr>
              <a:t>skin</a:t>
            </a:r>
          </a:p>
          <a:p>
            <a:pPr>
              <a:lnSpc>
                <a:spcPct val="100000"/>
              </a:lnSpc>
              <a:spcBef>
                <a:spcPts val="375"/>
              </a:spcBef>
            </a:pPr>
            <a:r>
              <a:rPr sz="2400" spc="-10" dirty="0">
                <a:solidFill>
                  <a:schemeClr val="tx1"/>
                </a:solidFill>
                <a:latin typeface="Calibri" panose="020F0502020204030204" pitchFamily="34" charset="0"/>
                <a:cs typeface="Calibri" panose="020F0502020204030204" pitchFamily="34" charset="0"/>
              </a:rPr>
              <a:t>Endoscopes</a:t>
            </a:r>
            <a:endParaRPr lang="en-US" sz="2400" spc="-10" dirty="0">
              <a:solidFill>
                <a:schemeClr val="tx1"/>
              </a:solidFill>
              <a:latin typeface="Calibri" panose="020F0502020204030204" pitchFamily="34" charset="0"/>
              <a:cs typeface="Calibri" panose="020F0502020204030204" pitchFamily="34" charset="0"/>
            </a:endParaRPr>
          </a:p>
          <a:p>
            <a:pPr>
              <a:lnSpc>
                <a:spcPct val="100000"/>
              </a:lnSpc>
              <a:spcBef>
                <a:spcPts val="375"/>
              </a:spcBef>
            </a:pPr>
            <a:endParaRPr sz="2400" dirty="0">
              <a:solidFill>
                <a:schemeClr val="tx1"/>
              </a:solidFill>
              <a:latin typeface="Calibri" panose="020F0502020204030204" pitchFamily="34" charset="0"/>
              <a:cs typeface="Calibri" panose="020F0502020204030204" pitchFamily="34" charset="0"/>
            </a:endParaRPr>
          </a:p>
          <a:p>
            <a:pPr>
              <a:lnSpc>
                <a:spcPct val="100000"/>
              </a:lnSpc>
              <a:spcBef>
                <a:spcPts val="470"/>
              </a:spcBef>
            </a:pPr>
            <a:r>
              <a:rPr sz="2400" spc="-10" dirty="0">
                <a:solidFill>
                  <a:schemeClr val="tx1"/>
                </a:solidFill>
                <a:latin typeface="Calibri" panose="020F0502020204030204" pitchFamily="34" charset="0"/>
                <a:cs typeface="Calibri" panose="020F0502020204030204" pitchFamily="34" charset="0"/>
              </a:rPr>
              <a:t>Thermometers</a:t>
            </a:r>
          </a:p>
        </p:txBody>
      </p:sp>
      <p:sp>
        <p:nvSpPr>
          <p:cNvPr id="4" name="object 4"/>
          <p:cNvSpPr txBox="1"/>
          <p:nvPr/>
        </p:nvSpPr>
        <p:spPr>
          <a:xfrm>
            <a:off x="3352800" y="1472066"/>
            <a:ext cx="3352800" cy="4248855"/>
          </a:xfrm>
          <a:prstGeom prst="rect">
            <a:avLst/>
          </a:prstGeom>
        </p:spPr>
        <p:txBody>
          <a:bodyPr vert="horz" wrap="square" lIns="0" tIns="12065" rIns="0" bIns="0" rtlCol="0">
            <a:spAutoFit/>
          </a:bodyPr>
          <a:lstStyle/>
          <a:p>
            <a:pPr marL="67945" marR="441325" indent="151765" algn="ctr">
              <a:lnSpc>
                <a:spcPct val="114399"/>
              </a:lnSpc>
              <a:spcBef>
                <a:spcPts val="95"/>
              </a:spcBef>
            </a:pPr>
            <a:r>
              <a:rPr sz="2400" b="1" spc="-10" dirty="0">
                <a:latin typeface="Calibri" panose="020F0502020204030204" pitchFamily="34" charset="0"/>
                <a:cs typeface="Calibri" panose="020F0502020204030204" pitchFamily="34" charset="0"/>
              </a:rPr>
              <a:t>Disinfectant</a:t>
            </a:r>
            <a:endParaRPr lang="en-US" sz="2400" b="1" spc="-10" dirty="0">
              <a:latin typeface="Calibri" panose="020F0502020204030204" pitchFamily="34" charset="0"/>
              <a:cs typeface="Calibri" panose="020F0502020204030204" pitchFamily="34" charset="0"/>
            </a:endParaRPr>
          </a:p>
          <a:p>
            <a:pPr marL="67945" marR="441325" indent="151765" algn="ctr">
              <a:lnSpc>
                <a:spcPct val="114399"/>
              </a:lnSpc>
              <a:spcBef>
                <a:spcPts val="95"/>
              </a:spcBef>
            </a:pPr>
            <a:r>
              <a:rPr sz="2400" b="1" spc="-10"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Phenolics</a:t>
            </a:r>
            <a:r>
              <a:rPr sz="2400" spc="10"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fluids</a:t>
            </a:r>
            <a:r>
              <a:rPr sz="2400" spc="15" dirty="0">
                <a:latin typeface="Calibri" panose="020F0502020204030204" pitchFamily="34" charset="0"/>
                <a:cs typeface="Calibri" panose="020F0502020204030204" pitchFamily="34" charset="0"/>
              </a:rPr>
              <a:t> </a:t>
            </a:r>
            <a:r>
              <a:rPr sz="2400" spc="-60" dirty="0">
                <a:latin typeface="Calibri" panose="020F0502020204030204" pitchFamily="34" charset="0"/>
                <a:cs typeface="Calibri" panose="020F0502020204030204" pitchFamily="34" charset="0"/>
              </a:rPr>
              <a:t>1-</a:t>
            </a:r>
            <a:r>
              <a:rPr sz="2400" spc="-25" dirty="0">
                <a:latin typeface="Calibri" panose="020F0502020204030204" pitchFamily="34" charset="0"/>
                <a:cs typeface="Calibri" panose="020F0502020204030204" pitchFamily="34" charset="0"/>
              </a:rPr>
              <a:t>2% </a:t>
            </a:r>
            <a:r>
              <a:rPr sz="2400" spc="-90" dirty="0">
                <a:latin typeface="Calibri" panose="020F0502020204030204" pitchFamily="34" charset="0"/>
                <a:cs typeface="Calibri" panose="020F0502020204030204" pitchFamily="34" charset="0"/>
              </a:rPr>
              <a:t>Hypochlorite,</a:t>
            </a:r>
            <a:r>
              <a:rPr sz="2400" spc="-360"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Alcohol</a:t>
            </a:r>
            <a:endParaRPr sz="2400" dirty="0">
              <a:latin typeface="Calibri" panose="020F0502020204030204" pitchFamily="34" charset="0"/>
              <a:cs typeface="Calibri" panose="020F0502020204030204" pitchFamily="34" charset="0"/>
            </a:endParaRPr>
          </a:p>
          <a:p>
            <a:pPr>
              <a:lnSpc>
                <a:spcPct val="100000"/>
              </a:lnSpc>
              <a:spcBef>
                <a:spcPts val="385"/>
              </a:spcBef>
            </a:pPr>
            <a:endParaRPr sz="2400" dirty="0">
              <a:latin typeface="Calibri" panose="020F0502020204030204" pitchFamily="34" charset="0"/>
              <a:cs typeface="Calibri" panose="020F0502020204030204" pitchFamily="34" charset="0"/>
            </a:endParaRPr>
          </a:p>
          <a:p>
            <a:pPr marL="233679" marR="334645" indent="-33020">
              <a:lnSpc>
                <a:spcPct val="115700"/>
              </a:lnSpc>
            </a:pPr>
            <a:r>
              <a:rPr sz="2400" spc="-85" dirty="0">
                <a:latin typeface="Calibri" panose="020F0502020204030204" pitchFamily="34" charset="0"/>
                <a:cs typeface="Calibri" panose="020F0502020204030204" pitchFamily="34" charset="0"/>
              </a:rPr>
              <a:t>Chlorhexidine,</a:t>
            </a:r>
            <a:r>
              <a:rPr sz="2400" spc="-204" dirty="0">
                <a:latin typeface="Calibri" panose="020F0502020204030204" pitchFamily="34" charset="0"/>
                <a:cs typeface="Calibri" panose="020F0502020204030204" pitchFamily="34" charset="0"/>
              </a:rPr>
              <a:t> </a:t>
            </a:r>
            <a:r>
              <a:rPr sz="2400" spc="-75" dirty="0">
                <a:latin typeface="Calibri" panose="020F0502020204030204" pitchFamily="34" charset="0"/>
                <a:cs typeface="Calibri" panose="020F0502020204030204" pitchFamily="34" charset="0"/>
              </a:rPr>
              <a:t>Iodine </a:t>
            </a:r>
            <a:r>
              <a:rPr sz="2400" spc="-10" dirty="0">
                <a:latin typeface="Calibri" panose="020F0502020204030204" pitchFamily="34" charset="0"/>
                <a:cs typeface="Calibri" panose="020F0502020204030204" pitchFamily="34" charset="0"/>
              </a:rPr>
              <a:t>alcohol</a:t>
            </a:r>
            <a:endParaRPr sz="2400" dirty="0">
              <a:latin typeface="Calibri" panose="020F0502020204030204" pitchFamily="34" charset="0"/>
              <a:cs typeface="Calibri" panose="020F0502020204030204" pitchFamily="34" charset="0"/>
            </a:endParaRPr>
          </a:p>
          <a:p>
            <a:pPr marL="153670">
              <a:lnSpc>
                <a:spcPct val="100000"/>
              </a:lnSpc>
              <a:spcBef>
                <a:spcPts val="380"/>
              </a:spcBef>
            </a:pPr>
            <a:r>
              <a:rPr sz="2400" dirty="0">
                <a:latin typeface="Calibri" panose="020F0502020204030204" pitchFamily="34" charset="0"/>
                <a:cs typeface="Calibri" panose="020F0502020204030204" pitchFamily="34" charset="0"/>
              </a:rPr>
              <a:t>70%</a:t>
            </a:r>
            <a:r>
              <a:rPr sz="2400" spc="-190" dirty="0">
                <a:latin typeface="Calibri" panose="020F0502020204030204" pitchFamily="34" charset="0"/>
                <a:cs typeface="Calibri" panose="020F0502020204030204" pitchFamily="34" charset="0"/>
              </a:rPr>
              <a:t> </a:t>
            </a:r>
            <a:r>
              <a:rPr sz="2400" spc="-85" dirty="0">
                <a:latin typeface="Calibri" panose="020F0502020204030204" pitchFamily="34" charset="0"/>
                <a:cs typeface="Calibri" panose="020F0502020204030204" pitchFamily="34" charset="0"/>
              </a:rPr>
              <a:t>Alcohol,</a:t>
            </a:r>
            <a:r>
              <a:rPr sz="2400" spc="-2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Iodine</a:t>
            </a:r>
            <a:endParaRPr sz="2400" dirty="0">
              <a:latin typeface="Calibri" panose="020F0502020204030204" pitchFamily="34" charset="0"/>
              <a:cs typeface="Calibri" panose="020F0502020204030204" pitchFamily="34" charset="0"/>
            </a:endParaRPr>
          </a:p>
          <a:p>
            <a:pPr marL="233679" marR="5080" indent="-221615">
              <a:lnSpc>
                <a:spcPct val="114199"/>
              </a:lnSpc>
              <a:spcBef>
                <a:spcPts val="35"/>
              </a:spcBef>
            </a:pPr>
            <a:r>
              <a:rPr sz="2400" spc="-114" dirty="0">
                <a:latin typeface="Calibri" panose="020F0502020204030204" pitchFamily="34" charset="0"/>
                <a:cs typeface="Calibri" panose="020F0502020204030204" pitchFamily="34" charset="0"/>
              </a:rPr>
              <a:t>Gluteraldehyde</a:t>
            </a:r>
            <a:r>
              <a:rPr sz="2400" spc="8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2% </a:t>
            </a:r>
            <a:r>
              <a:rPr sz="2400" spc="-85" dirty="0">
                <a:latin typeface="Calibri" panose="020F0502020204030204" pitchFamily="34" charset="0"/>
                <a:cs typeface="Calibri" panose="020F0502020204030204" pitchFamily="34" charset="0"/>
              </a:rPr>
              <a:t>(Cidex),</a:t>
            </a:r>
            <a:r>
              <a:rPr sz="2400" spc="-245" dirty="0">
                <a:latin typeface="Calibri" panose="020F0502020204030204" pitchFamily="34" charset="0"/>
                <a:cs typeface="Calibri" panose="020F0502020204030204" pitchFamily="34" charset="0"/>
              </a:rPr>
              <a:t> </a:t>
            </a:r>
            <a:r>
              <a:rPr sz="2400" spc="-85" dirty="0">
                <a:latin typeface="Calibri" panose="020F0502020204030204" pitchFamily="34" charset="0"/>
                <a:cs typeface="Calibri" panose="020F0502020204030204" pitchFamily="34" charset="0"/>
              </a:rPr>
              <a:t>subatmospheric </a:t>
            </a:r>
            <a:r>
              <a:rPr sz="2400" spc="-10" dirty="0">
                <a:latin typeface="Calibri" panose="020F0502020204030204" pitchFamily="34" charset="0"/>
                <a:cs typeface="Calibri" panose="020F0502020204030204" pitchFamily="34" charset="0"/>
              </a:rPr>
              <a:t>steam</a:t>
            </a:r>
            <a:endParaRPr sz="2400" dirty="0">
              <a:latin typeface="Calibri" panose="020F0502020204030204" pitchFamily="34" charset="0"/>
              <a:cs typeface="Calibri" panose="020F0502020204030204" pitchFamily="34" charset="0"/>
            </a:endParaRPr>
          </a:p>
          <a:p>
            <a:pPr marL="309880">
              <a:lnSpc>
                <a:spcPct val="100000"/>
              </a:lnSpc>
              <a:spcBef>
                <a:spcPts val="380"/>
              </a:spcBef>
            </a:pPr>
            <a:r>
              <a:rPr sz="2400" dirty="0">
                <a:latin typeface="Calibri" panose="020F0502020204030204" pitchFamily="34" charset="0"/>
                <a:cs typeface="Calibri" panose="020F0502020204030204" pitchFamily="34" charset="0"/>
              </a:rPr>
              <a:t>70%</a:t>
            </a:r>
            <a:r>
              <a:rPr sz="2400" spc="-2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Alcohol</a:t>
            </a:r>
            <a:endParaRPr sz="2400" dirty="0">
              <a:latin typeface="Calibri" panose="020F0502020204030204" pitchFamily="34" charset="0"/>
              <a:cs typeface="Calibri" panose="020F0502020204030204" pitchFamily="34" charset="0"/>
            </a:endParaRPr>
          </a:p>
        </p:txBody>
      </p:sp>
      <p:grpSp>
        <p:nvGrpSpPr>
          <p:cNvPr id="5" name="object 5"/>
          <p:cNvGrpSpPr/>
          <p:nvPr/>
        </p:nvGrpSpPr>
        <p:grpSpPr>
          <a:xfrm>
            <a:off x="7019925" y="0"/>
            <a:ext cx="2124075" cy="876300"/>
            <a:chOff x="7019925" y="0"/>
            <a:chExt cx="2124075" cy="876300"/>
          </a:xfrm>
        </p:grpSpPr>
        <p:pic>
          <p:nvPicPr>
            <p:cNvPr id="6" name="object 6"/>
            <p:cNvPicPr/>
            <p:nvPr/>
          </p:nvPicPr>
          <p:blipFill>
            <a:blip r:embed="rId2" cstate="print"/>
            <a:stretch>
              <a:fillRect/>
            </a:stretch>
          </p:blipFill>
          <p:spPr>
            <a:xfrm>
              <a:off x="7019925" y="28575"/>
              <a:ext cx="1314450" cy="495300"/>
            </a:xfrm>
            <a:prstGeom prst="rect">
              <a:avLst/>
            </a:prstGeom>
          </p:spPr>
        </p:pic>
        <p:pic>
          <p:nvPicPr>
            <p:cNvPr id="7" name="object 7"/>
            <p:cNvPicPr/>
            <p:nvPr/>
          </p:nvPicPr>
          <p:blipFill>
            <a:blip r:embed="rId3" cstate="print"/>
            <a:stretch>
              <a:fillRect/>
            </a:stretch>
          </p:blipFill>
          <p:spPr>
            <a:xfrm>
              <a:off x="8248650" y="0"/>
              <a:ext cx="895350" cy="87630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156087"/>
            <a:ext cx="7886700" cy="1325563"/>
          </a:xfrm>
          <a:prstGeom prst="rect">
            <a:avLst/>
          </a:prstGeom>
        </p:spPr>
        <p:txBody>
          <a:bodyPr vert="horz" wrap="square" lIns="0" tIns="16510" rIns="0" bIns="0" rtlCol="0">
            <a:spAutoFit/>
          </a:bodyPr>
          <a:lstStyle/>
          <a:p>
            <a:pPr marL="12700">
              <a:lnSpc>
                <a:spcPct val="100000"/>
              </a:lnSpc>
              <a:spcBef>
                <a:spcPts val="130"/>
              </a:spcBef>
            </a:pPr>
            <a:r>
              <a:rPr spc="-160" dirty="0"/>
              <a:t>Research</a:t>
            </a:r>
          </a:p>
        </p:txBody>
      </p:sp>
      <p:grpSp>
        <p:nvGrpSpPr>
          <p:cNvPr id="4" name="object 4"/>
          <p:cNvGrpSpPr/>
          <p:nvPr/>
        </p:nvGrpSpPr>
        <p:grpSpPr>
          <a:xfrm>
            <a:off x="1447800" y="740825"/>
            <a:ext cx="6572250" cy="5376350"/>
            <a:chOff x="1114425" y="247650"/>
            <a:chExt cx="7820025" cy="6610350"/>
          </a:xfrm>
        </p:grpSpPr>
        <p:pic>
          <p:nvPicPr>
            <p:cNvPr id="5" name="object 5"/>
            <p:cNvPicPr/>
            <p:nvPr/>
          </p:nvPicPr>
          <p:blipFill>
            <a:blip r:embed="rId2" cstate="print"/>
            <a:stretch>
              <a:fillRect/>
            </a:stretch>
          </p:blipFill>
          <p:spPr>
            <a:xfrm>
              <a:off x="8039100" y="247650"/>
              <a:ext cx="895350" cy="895350"/>
            </a:xfrm>
            <a:prstGeom prst="rect">
              <a:avLst/>
            </a:prstGeom>
          </p:spPr>
        </p:pic>
        <p:pic>
          <p:nvPicPr>
            <p:cNvPr id="6" name="object 6"/>
            <p:cNvPicPr/>
            <p:nvPr/>
          </p:nvPicPr>
          <p:blipFill>
            <a:blip r:embed="rId3" cstate="print"/>
            <a:stretch>
              <a:fillRect/>
            </a:stretch>
          </p:blipFill>
          <p:spPr>
            <a:xfrm>
              <a:off x="1114425" y="1171575"/>
              <a:ext cx="7820025" cy="5686423"/>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675E46"/>
            </a:solidFill>
          </p:spPr>
          <p:txBody>
            <a:bodyPr wrap="square" lIns="0" tIns="0" rIns="0" bIns="0" rtlCol="0"/>
            <a:lstStyle/>
            <a:p>
              <a:endParaRPr/>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A9A47B"/>
            </a:solidFill>
          </p:spPr>
          <p:txBody>
            <a:bodyPr wrap="square" lIns="0" tIns="0" rIns="0" bIns="0" rtlCol="0"/>
            <a:lstStyle/>
            <a:p>
              <a:endParaRPr/>
            </a:p>
          </p:txBody>
        </p:sp>
        <p:pic>
          <p:nvPicPr>
            <p:cNvPr id="6" name="object 6"/>
            <p:cNvPicPr/>
            <p:nvPr/>
          </p:nvPicPr>
          <p:blipFill>
            <a:blip r:embed="rId3" cstate="print"/>
            <a:stretch>
              <a:fillRect/>
            </a:stretch>
          </p:blipFill>
          <p:spPr>
            <a:xfrm>
              <a:off x="685800" y="476250"/>
              <a:ext cx="7334250" cy="262890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675E46"/>
            </a:solidFill>
          </p:spPr>
          <p:txBody>
            <a:bodyPr wrap="square" lIns="0" tIns="0" rIns="0" bIns="0" rtlCol="0"/>
            <a:lstStyle/>
            <a:p>
              <a:endParaRPr/>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A9A47B"/>
            </a:solidFill>
          </p:spPr>
          <p:txBody>
            <a:bodyPr wrap="square" lIns="0" tIns="0" rIns="0" bIns="0" rtlCol="0"/>
            <a:lstStyle/>
            <a:p>
              <a:endParaRPr/>
            </a:p>
          </p:txBody>
        </p:sp>
        <p:pic>
          <p:nvPicPr>
            <p:cNvPr id="6" name="object 6"/>
            <p:cNvPicPr/>
            <p:nvPr/>
          </p:nvPicPr>
          <p:blipFill>
            <a:blip r:embed="rId3" cstate="print"/>
            <a:stretch>
              <a:fillRect/>
            </a:stretch>
          </p:blipFill>
          <p:spPr>
            <a:xfrm>
              <a:off x="1647825" y="0"/>
              <a:ext cx="6410325" cy="539115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8458200" y="0"/>
              <a:ext cx="685800" cy="6858000"/>
            </a:xfrm>
            <a:custGeom>
              <a:avLst/>
              <a:gdLst/>
              <a:ahLst/>
              <a:cxnLst/>
              <a:rect l="l" t="t" r="r" b="b"/>
              <a:pathLst>
                <a:path w="685800" h="6858000">
                  <a:moveTo>
                    <a:pt x="685800" y="6172200"/>
                  </a:moveTo>
                  <a:lnTo>
                    <a:pt x="0" y="6172200"/>
                  </a:lnTo>
                  <a:lnTo>
                    <a:pt x="0" y="6858000"/>
                  </a:lnTo>
                  <a:lnTo>
                    <a:pt x="685800" y="6858000"/>
                  </a:lnTo>
                  <a:lnTo>
                    <a:pt x="685800" y="6172200"/>
                  </a:lnTo>
                  <a:close/>
                </a:path>
                <a:path w="685800" h="6858000">
                  <a:moveTo>
                    <a:pt x="685800" y="0"/>
                  </a:moveTo>
                  <a:lnTo>
                    <a:pt x="0" y="0"/>
                  </a:lnTo>
                  <a:lnTo>
                    <a:pt x="0" y="5486400"/>
                  </a:lnTo>
                  <a:lnTo>
                    <a:pt x="685800" y="5486400"/>
                  </a:lnTo>
                  <a:lnTo>
                    <a:pt x="685800" y="0"/>
                  </a:lnTo>
                  <a:close/>
                </a:path>
              </a:pathLst>
            </a:custGeom>
            <a:solidFill>
              <a:srgbClr val="675E46"/>
            </a:solidFill>
          </p:spPr>
          <p:txBody>
            <a:bodyPr wrap="square" lIns="0" tIns="0" rIns="0" bIns="0" rtlCol="0"/>
            <a:lstStyle/>
            <a:p>
              <a:endParaRPr/>
            </a:p>
          </p:txBody>
        </p:sp>
        <p:sp>
          <p:nvSpPr>
            <p:cNvPr id="5" name="object 5"/>
            <p:cNvSpPr/>
            <p:nvPr/>
          </p:nvSpPr>
          <p:spPr>
            <a:xfrm>
              <a:off x="8458200" y="5486400"/>
              <a:ext cx="685800" cy="685800"/>
            </a:xfrm>
            <a:custGeom>
              <a:avLst/>
              <a:gdLst/>
              <a:ahLst/>
              <a:cxnLst/>
              <a:rect l="l" t="t" r="r" b="b"/>
              <a:pathLst>
                <a:path w="685800" h="685800">
                  <a:moveTo>
                    <a:pt x="685800" y="0"/>
                  </a:moveTo>
                  <a:lnTo>
                    <a:pt x="0" y="0"/>
                  </a:lnTo>
                  <a:lnTo>
                    <a:pt x="0" y="685800"/>
                  </a:lnTo>
                  <a:lnTo>
                    <a:pt x="685800" y="685800"/>
                  </a:lnTo>
                  <a:lnTo>
                    <a:pt x="685800" y="0"/>
                  </a:lnTo>
                  <a:close/>
                </a:path>
              </a:pathLst>
            </a:custGeom>
            <a:solidFill>
              <a:srgbClr val="A9A47B"/>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9144000" cy="6858000"/>
            </a:xfrm>
            <a:prstGeom prst="rect">
              <a:avLst/>
            </a:prstGeom>
          </p:spPr>
        </p:pic>
        <p:sp>
          <p:nvSpPr>
            <p:cNvPr id="7" name="object 7"/>
            <p:cNvSpPr/>
            <p:nvPr/>
          </p:nvSpPr>
          <p:spPr>
            <a:xfrm>
              <a:off x="495300" y="5943600"/>
              <a:ext cx="4905375" cy="914400"/>
            </a:xfrm>
            <a:custGeom>
              <a:avLst/>
              <a:gdLst/>
              <a:ahLst/>
              <a:cxnLst/>
              <a:rect l="l" t="t" r="r" b="b"/>
              <a:pathLst>
                <a:path w="4905375" h="914400">
                  <a:moveTo>
                    <a:pt x="85852" y="21374"/>
                  </a:moveTo>
                  <a:lnTo>
                    <a:pt x="660" y="0"/>
                  </a:lnTo>
                  <a:lnTo>
                    <a:pt x="0" y="5473"/>
                  </a:lnTo>
                  <a:lnTo>
                    <a:pt x="85852" y="21374"/>
                  </a:lnTo>
                  <a:close/>
                </a:path>
                <a:path w="4905375" h="914400">
                  <a:moveTo>
                    <a:pt x="4905248" y="913853"/>
                  </a:moveTo>
                  <a:lnTo>
                    <a:pt x="85852" y="21374"/>
                  </a:lnTo>
                  <a:lnTo>
                    <a:pt x="3642614" y="913853"/>
                  </a:lnTo>
                  <a:lnTo>
                    <a:pt x="4905248" y="913853"/>
                  </a:lnTo>
                  <a:close/>
                </a:path>
              </a:pathLst>
            </a:custGeom>
            <a:solidFill>
              <a:srgbClr val="9FC9DC">
                <a:alpha val="39999"/>
              </a:srgbClr>
            </a:solidFill>
          </p:spPr>
          <p:txBody>
            <a:bodyPr wrap="square" lIns="0" tIns="0" rIns="0" bIns="0" rtlCol="0"/>
            <a:lstStyle/>
            <a:p>
              <a:endParaRPr/>
            </a:p>
          </p:txBody>
        </p:sp>
        <p:sp>
          <p:nvSpPr>
            <p:cNvPr id="8" name="object 8"/>
            <p:cNvSpPr/>
            <p:nvPr/>
          </p:nvSpPr>
          <p:spPr>
            <a:xfrm>
              <a:off x="485775" y="5943600"/>
              <a:ext cx="3647440" cy="914400"/>
            </a:xfrm>
            <a:custGeom>
              <a:avLst/>
              <a:gdLst/>
              <a:ahLst/>
              <a:cxnLst/>
              <a:rect l="l" t="t" r="r" b="b"/>
              <a:pathLst>
                <a:path w="3647440" h="914400">
                  <a:moveTo>
                    <a:pt x="0" y="0"/>
                  </a:moveTo>
                  <a:lnTo>
                    <a:pt x="7912" y="6311"/>
                  </a:lnTo>
                  <a:lnTo>
                    <a:pt x="2865374" y="913830"/>
                  </a:lnTo>
                  <a:lnTo>
                    <a:pt x="3647440" y="913830"/>
                  </a:lnTo>
                  <a:lnTo>
                    <a:pt x="0" y="0"/>
                  </a:lnTo>
                  <a:close/>
                </a:path>
              </a:pathLst>
            </a:custGeom>
            <a:solidFill>
              <a:srgbClr val="000000"/>
            </a:solidFill>
          </p:spPr>
          <p:txBody>
            <a:bodyPr wrap="square" lIns="0" tIns="0" rIns="0" bIns="0" rtlCol="0"/>
            <a:lstStyle/>
            <a:p>
              <a:endParaRPr/>
            </a:p>
          </p:txBody>
        </p:sp>
        <p:pic>
          <p:nvPicPr>
            <p:cNvPr id="9" name="object 9"/>
            <p:cNvPicPr/>
            <p:nvPr/>
          </p:nvPicPr>
          <p:blipFill>
            <a:blip r:embed="rId4" cstate="print"/>
            <a:stretch>
              <a:fillRect/>
            </a:stretch>
          </p:blipFill>
          <p:spPr>
            <a:xfrm>
              <a:off x="0" y="5791199"/>
              <a:ext cx="3400424" cy="1066798"/>
            </a:xfrm>
            <a:prstGeom prst="rect">
              <a:avLst/>
            </a:prstGeom>
          </p:spPr>
        </p:pic>
        <p:pic>
          <p:nvPicPr>
            <p:cNvPr id="10" name="object 10"/>
            <p:cNvPicPr/>
            <p:nvPr/>
          </p:nvPicPr>
          <p:blipFill>
            <a:blip r:embed="rId5" cstate="print"/>
            <a:stretch>
              <a:fillRect/>
            </a:stretch>
          </p:blipFill>
          <p:spPr>
            <a:xfrm>
              <a:off x="0" y="5781674"/>
              <a:ext cx="3371849" cy="1076324"/>
            </a:xfrm>
            <a:prstGeom prst="rect">
              <a:avLst/>
            </a:prstGeom>
          </p:spPr>
        </p:pic>
        <p:pic>
          <p:nvPicPr>
            <p:cNvPr id="11" name="object 11"/>
            <p:cNvPicPr/>
            <p:nvPr/>
          </p:nvPicPr>
          <p:blipFill>
            <a:blip r:embed="rId6" cstate="print"/>
            <a:stretch>
              <a:fillRect/>
            </a:stretch>
          </p:blipFill>
          <p:spPr>
            <a:xfrm>
              <a:off x="3581400" y="2971800"/>
              <a:ext cx="285750" cy="342900"/>
            </a:xfrm>
            <a:prstGeom prst="rect">
              <a:avLst/>
            </a:prstGeom>
          </p:spPr>
        </p:pic>
        <p:pic>
          <p:nvPicPr>
            <p:cNvPr id="12" name="object 12"/>
            <p:cNvPicPr/>
            <p:nvPr/>
          </p:nvPicPr>
          <p:blipFill>
            <a:blip r:embed="rId7" cstate="print"/>
            <a:stretch>
              <a:fillRect/>
            </a:stretch>
          </p:blipFill>
          <p:spPr>
            <a:xfrm>
              <a:off x="3638550" y="3009900"/>
              <a:ext cx="180975" cy="228600"/>
            </a:xfrm>
            <a:prstGeom prst="rect">
              <a:avLst/>
            </a:prstGeom>
          </p:spPr>
        </p:pic>
        <p:sp>
          <p:nvSpPr>
            <p:cNvPr id="13" name="object 13"/>
            <p:cNvSpPr/>
            <p:nvPr/>
          </p:nvSpPr>
          <p:spPr>
            <a:xfrm>
              <a:off x="3643376" y="3014726"/>
              <a:ext cx="180975" cy="228600"/>
            </a:xfrm>
            <a:custGeom>
              <a:avLst/>
              <a:gdLst/>
              <a:ahLst/>
              <a:cxnLst/>
              <a:rect l="l" t="t" r="r" b="b"/>
              <a:pathLst>
                <a:path w="180975" h="228600">
                  <a:moveTo>
                    <a:pt x="0" y="0"/>
                  </a:moveTo>
                  <a:lnTo>
                    <a:pt x="90424" y="0"/>
                  </a:lnTo>
                  <a:lnTo>
                    <a:pt x="180975" y="114300"/>
                  </a:lnTo>
                  <a:lnTo>
                    <a:pt x="90424" y="228600"/>
                  </a:lnTo>
                  <a:lnTo>
                    <a:pt x="0" y="228600"/>
                  </a:lnTo>
                  <a:lnTo>
                    <a:pt x="90424" y="114300"/>
                  </a:lnTo>
                  <a:lnTo>
                    <a:pt x="0" y="0"/>
                  </a:lnTo>
                  <a:close/>
                </a:path>
              </a:pathLst>
            </a:custGeom>
            <a:ln w="3175">
              <a:solidFill>
                <a:srgbClr val="1E768A"/>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3390900" y="2971800"/>
              <a:ext cx="295275" cy="342900"/>
            </a:xfrm>
            <a:prstGeom prst="rect">
              <a:avLst/>
            </a:prstGeom>
          </p:spPr>
        </p:pic>
        <p:pic>
          <p:nvPicPr>
            <p:cNvPr id="15" name="object 15"/>
            <p:cNvPicPr/>
            <p:nvPr/>
          </p:nvPicPr>
          <p:blipFill>
            <a:blip r:embed="rId8" cstate="print"/>
            <a:stretch>
              <a:fillRect/>
            </a:stretch>
          </p:blipFill>
          <p:spPr>
            <a:xfrm>
              <a:off x="3448050" y="3009900"/>
              <a:ext cx="180975" cy="228600"/>
            </a:xfrm>
            <a:prstGeom prst="rect">
              <a:avLst/>
            </a:prstGeom>
          </p:spPr>
        </p:pic>
        <p:sp>
          <p:nvSpPr>
            <p:cNvPr id="16" name="object 16"/>
            <p:cNvSpPr/>
            <p:nvPr/>
          </p:nvSpPr>
          <p:spPr>
            <a:xfrm>
              <a:off x="3452876" y="3014726"/>
              <a:ext cx="180975" cy="228600"/>
            </a:xfrm>
            <a:custGeom>
              <a:avLst/>
              <a:gdLst/>
              <a:ahLst/>
              <a:cxnLst/>
              <a:rect l="l" t="t" r="r" b="b"/>
              <a:pathLst>
                <a:path w="180975" h="228600">
                  <a:moveTo>
                    <a:pt x="0" y="0"/>
                  </a:moveTo>
                  <a:lnTo>
                    <a:pt x="90424" y="0"/>
                  </a:lnTo>
                  <a:lnTo>
                    <a:pt x="180975" y="114300"/>
                  </a:lnTo>
                  <a:lnTo>
                    <a:pt x="90424" y="228600"/>
                  </a:lnTo>
                  <a:lnTo>
                    <a:pt x="0" y="228600"/>
                  </a:lnTo>
                  <a:lnTo>
                    <a:pt x="90424" y="114300"/>
                  </a:lnTo>
                  <a:lnTo>
                    <a:pt x="0" y="0"/>
                  </a:lnTo>
                  <a:close/>
                </a:path>
              </a:pathLst>
            </a:custGeom>
            <a:ln w="3175">
              <a:solidFill>
                <a:srgbClr val="1E768A"/>
              </a:solidFill>
            </a:ln>
          </p:spPr>
          <p:txBody>
            <a:bodyPr wrap="square" lIns="0" tIns="0" rIns="0" bIns="0" rtlCol="0"/>
            <a:lstStyle/>
            <a:p>
              <a:endParaRPr/>
            </a:p>
          </p:txBody>
        </p:sp>
        <p:pic>
          <p:nvPicPr>
            <p:cNvPr id="17" name="object 17"/>
            <p:cNvPicPr/>
            <p:nvPr/>
          </p:nvPicPr>
          <p:blipFill>
            <a:blip r:embed="rId9" cstate="print"/>
            <a:stretch>
              <a:fillRect/>
            </a:stretch>
          </p:blipFill>
          <p:spPr>
            <a:xfrm>
              <a:off x="1847850" y="2171700"/>
              <a:ext cx="6553200" cy="514350"/>
            </a:xfrm>
            <a:prstGeom prst="rect">
              <a:avLst/>
            </a:prstGeom>
          </p:spPr>
        </p:pic>
      </p:grpSp>
      <p:sp>
        <p:nvSpPr>
          <p:cNvPr id="18" name="object 18"/>
          <p:cNvSpPr txBox="1">
            <a:spLocks noGrp="1"/>
          </p:cNvSpPr>
          <p:nvPr>
            <p:ph type="title"/>
          </p:nvPr>
        </p:nvSpPr>
        <p:spPr>
          <a:xfrm>
            <a:off x="4006215" y="2930461"/>
            <a:ext cx="3938904" cy="1250315"/>
          </a:xfrm>
          <a:prstGeom prst="rect">
            <a:avLst/>
          </a:prstGeom>
        </p:spPr>
        <p:txBody>
          <a:bodyPr vert="horz" wrap="square" lIns="0" tIns="15875" rIns="0" bIns="0" rtlCol="0">
            <a:spAutoFit/>
          </a:bodyPr>
          <a:lstStyle/>
          <a:p>
            <a:pPr marL="12700" marR="5080">
              <a:lnSpc>
                <a:spcPct val="100000"/>
              </a:lnSpc>
              <a:spcBef>
                <a:spcPts val="125"/>
              </a:spcBef>
            </a:pPr>
            <a:r>
              <a:rPr sz="2000" u="heavy" spc="-10" dirty="0">
                <a:solidFill>
                  <a:srgbClr val="006EC0"/>
                </a:solidFill>
                <a:uFill>
                  <a:solidFill>
                    <a:srgbClr val="006EC0"/>
                  </a:solidFill>
                </a:uFill>
                <a:latin typeface="Cambria"/>
                <a:cs typeface="Cambria"/>
              </a:rPr>
              <a:t>Levinson,</a:t>
            </a:r>
            <a:r>
              <a:rPr sz="2000" u="heavy" spc="-90" dirty="0">
                <a:solidFill>
                  <a:srgbClr val="006EC0"/>
                </a:solidFill>
                <a:uFill>
                  <a:solidFill>
                    <a:srgbClr val="006EC0"/>
                  </a:solidFill>
                </a:uFill>
                <a:latin typeface="Cambria"/>
                <a:cs typeface="Cambria"/>
              </a:rPr>
              <a:t> </a:t>
            </a:r>
            <a:r>
              <a:rPr sz="2000" u="heavy" spc="-100" dirty="0">
                <a:solidFill>
                  <a:srgbClr val="006EC0"/>
                </a:solidFill>
                <a:uFill>
                  <a:solidFill>
                    <a:srgbClr val="006EC0"/>
                  </a:solidFill>
                </a:uFill>
                <a:latin typeface="Cambria"/>
                <a:cs typeface="Cambria"/>
              </a:rPr>
              <a:t>W.</a:t>
            </a:r>
            <a:r>
              <a:rPr sz="2000" u="heavy" spc="-40" dirty="0">
                <a:solidFill>
                  <a:srgbClr val="006EC0"/>
                </a:solidFill>
                <a:uFill>
                  <a:solidFill>
                    <a:srgbClr val="006EC0"/>
                  </a:solidFill>
                </a:uFill>
                <a:latin typeface="Cambria"/>
                <a:cs typeface="Cambria"/>
              </a:rPr>
              <a:t> </a:t>
            </a:r>
            <a:r>
              <a:rPr sz="2000" u="heavy" dirty="0">
                <a:solidFill>
                  <a:srgbClr val="006EC0"/>
                </a:solidFill>
                <a:uFill>
                  <a:solidFill>
                    <a:srgbClr val="006EC0"/>
                  </a:solidFill>
                </a:uFill>
                <a:latin typeface="Cambria"/>
                <a:cs typeface="Cambria"/>
              </a:rPr>
              <a:t>Review</a:t>
            </a:r>
            <a:r>
              <a:rPr sz="2000" u="heavy" spc="-15" dirty="0">
                <a:solidFill>
                  <a:srgbClr val="006EC0"/>
                </a:solidFill>
                <a:uFill>
                  <a:solidFill>
                    <a:srgbClr val="006EC0"/>
                  </a:solidFill>
                </a:uFill>
                <a:latin typeface="Cambria"/>
                <a:cs typeface="Cambria"/>
              </a:rPr>
              <a:t> </a:t>
            </a:r>
            <a:r>
              <a:rPr sz="2000" u="heavy" dirty="0">
                <a:solidFill>
                  <a:srgbClr val="006EC0"/>
                </a:solidFill>
                <a:uFill>
                  <a:solidFill>
                    <a:srgbClr val="006EC0"/>
                  </a:solidFill>
                </a:uFill>
                <a:latin typeface="Cambria"/>
                <a:cs typeface="Cambria"/>
              </a:rPr>
              <a:t>of</a:t>
            </a:r>
            <a:r>
              <a:rPr sz="2000" u="heavy" spc="-100" dirty="0">
                <a:solidFill>
                  <a:srgbClr val="006EC0"/>
                </a:solidFill>
                <a:uFill>
                  <a:solidFill>
                    <a:srgbClr val="006EC0"/>
                  </a:solidFill>
                </a:uFill>
                <a:latin typeface="Cambria"/>
                <a:cs typeface="Cambria"/>
              </a:rPr>
              <a:t> </a:t>
            </a:r>
            <a:r>
              <a:rPr sz="2000" u="heavy" spc="-10" dirty="0">
                <a:solidFill>
                  <a:srgbClr val="006EC0"/>
                </a:solidFill>
                <a:uFill>
                  <a:solidFill>
                    <a:srgbClr val="006EC0"/>
                  </a:solidFill>
                </a:uFill>
                <a:latin typeface="Cambria"/>
                <a:cs typeface="Cambria"/>
              </a:rPr>
              <a:t>Medical</a:t>
            </a:r>
            <a:r>
              <a:rPr sz="2000" spc="-10" dirty="0">
                <a:solidFill>
                  <a:srgbClr val="006EC0"/>
                </a:solidFill>
                <a:latin typeface="Cambria"/>
                <a:cs typeface="Cambria"/>
              </a:rPr>
              <a:t> </a:t>
            </a:r>
            <a:r>
              <a:rPr sz="2000" u="heavy" spc="-10" dirty="0">
                <a:solidFill>
                  <a:srgbClr val="006EC0"/>
                </a:solidFill>
                <a:uFill>
                  <a:solidFill>
                    <a:srgbClr val="006EC0"/>
                  </a:solidFill>
                </a:uFill>
                <a:latin typeface="Cambria"/>
                <a:cs typeface="Cambria"/>
              </a:rPr>
              <a:t>Microbiology</a:t>
            </a:r>
            <a:r>
              <a:rPr sz="2000" u="heavy" spc="-95" dirty="0">
                <a:solidFill>
                  <a:srgbClr val="006EC0"/>
                </a:solidFill>
                <a:uFill>
                  <a:solidFill>
                    <a:srgbClr val="006EC0"/>
                  </a:solidFill>
                </a:uFill>
                <a:latin typeface="Cambria"/>
                <a:cs typeface="Cambria"/>
              </a:rPr>
              <a:t> </a:t>
            </a:r>
            <a:r>
              <a:rPr sz="2000" u="heavy" dirty="0">
                <a:solidFill>
                  <a:srgbClr val="006EC0"/>
                </a:solidFill>
                <a:uFill>
                  <a:solidFill>
                    <a:srgbClr val="006EC0"/>
                  </a:solidFill>
                </a:uFill>
                <a:latin typeface="Cambria"/>
                <a:cs typeface="Cambria"/>
              </a:rPr>
              <a:t>and</a:t>
            </a:r>
            <a:r>
              <a:rPr sz="2000" u="heavy" spc="-45" dirty="0">
                <a:solidFill>
                  <a:srgbClr val="006EC0"/>
                </a:solidFill>
                <a:uFill>
                  <a:solidFill>
                    <a:srgbClr val="006EC0"/>
                  </a:solidFill>
                </a:uFill>
                <a:latin typeface="Cambria"/>
                <a:cs typeface="Cambria"/>
              </a:rPr>
              <a:t> </a:t>
            </a:r>
            <a:r>
              <a:rPr sz="2000" u="heavy" spc="-10" dirty="0">
                <a:solidFill>
                  <a:srgbClr val="006EC0"/>
                </a:solidFill>
                <a:uFill>
                  <a:solidFill>
                    <a:srgbClr val="006EC0"/>
                  </a:solidFill>
                </a:uFill>
                <a:latin typeface="Cambria"/>
                <a:cs typeface="Cambria"/>
              </a:rPr>
              <a:t>Immunology.</a:t>
            </a:r>
            <a:r>
              <a:rPr sz="2000" u="heavy" spc="190" dirty="0">
                <a:solidFill>
                  <a:srgbClr val="006EC0"/>
                </a:solidFill>
                <a:uFill>
                  <a:solidFill>
                    <a:srgbClr val="006EC0"/>
                  </a:solidFill>
                </a:uFill>
                <a:latin typeface="Cambria"/>
                <a:cs typeface="Cambria"/>
              </a:rPr>
              <a:t> </a:t>
            </a:r>
            <a:r>
              <a:rPr sz="2000" u="heavy" spc="-30" dirty="0">
                <a:solidFill>
                  <a:srgbClr val="006EC0"/>
                </a:solidFill>
                <a:uFill>
                  <a:solidFill>
                    <a:srgbClr val="006EC0"/>
                  </a:solidFill>
                </a:uFill>
                <a:latin typeface="Cambria"/>
                <a:cs typeface="Cambria"/>
              </a:rPr>
              <a:t>15th</a:t>
            </a:r>
            <a:r>
              <a:rPr sz="2000" spc="-30" dirty="0">
                <a:solidFill>
                  <a:srgbClr val="006EC0"/>
                </a:solidFill>
                <a:latin typeface="Cambria"/>
                <a:cs typeface="Cambria"/>
              </a:rPr>
              <a:t> </a:t>
            </a:r>
            <a:r>
              <a:rPr sz="2000" u="heavy" dirty="0">
                <a:solidFill>
                  <a:srgbClr val="006EC0"/>
                </a:solidFill>
                <a:uFill>
                  <a:solidFill>
                    <a:srgbClr val="006EC0"/>
                  </a:solidFill>
                </a:uFill>
                <a:latin typeface="Cambria"/>
                <a:cs typeface="Cambria"/>
              </a:rPr>
              <a:t>ed.</a:t>
            </a:r>
            <a:r>
              <a:rPr sz="2000" u="heavy" spc="-5" dirty="0">
                <a:solidFill>
                  <a:srgbClr val="006EC0"/>
                </a:solidFill>
                <a:uFill>
                  <a:solidFill>
                    <a:srgbClr val="006EC0"/>
                  </a:solidFill>
                </a:uFill>
                <a:latin typeface="Cambria"/>
                <a:cs typeface="Cambria"/>
              </a:rPr>
              <a:t> </a:t>
            </a:r>
            <a:r>
              <a:rPr sz="2000" u="heavy" spc="-125" dirty="0">
                <a:solidFill>
                  <a:srgbClr val="006EC0"/>
                </a:solidFill>
                <a:uFill>
                  <a:solidFill>
                    <a:srgbClr val="006EC0"/>
                  </a:solidFill>
                </a:uFill>
                <a:latin typeface="Cambria"/>
                <a:cs typeface="Cambria"/>
              </a:rPr>
              <a:t>McGraw-</a:t>
            </a:r>
            <a:r>
              <a:rPr sz="2000" u="heavy" spc="-80" dirty="0">
                <a:solidFill>
                  <a:srgbClr val="006EC0"/>
                </a:solidFill>
                <a:uFill>
                  <a:solidFill>
                    <a:srgbClr val="006EC0"/>
                  </a:solidFill>
                </a:uFill>
                <a:latin typeface="Cambria"/>
                <a:cs typeface="Cambria"/>
              </a:rPr>
              <a:t>Hill</a:t>
            </a:r>
            <a:r>
              <a:rPr sz="2000" u="heavy" spc="-135" dirty="0">
                <a:solidFill>
                  <a:srgbClr val="006EC0"/>
                </a:solidFill>
                <a:uFill>
                  <a:solidFill>
                    <a:srgbClr val="006EC0"/>
                  </a:solidFill>
                </a:uFill>
                <a:latin typeface="Cambria"/>
                <a:cs typeface="Cambria"/>
              </a:rPr>
              <a:t> </a:t>
            </a:r>
            <a:r>
              <a:rPr sz="2000" u="heavy" spc="-10" dirty="0">
                <a:solidFill>
                  <a:srgbClr val="006EC0"/>
                </a:solidFill>
                <a:uFill>
                  <a:solidFill>
                    <a:srgbClr val="006EC0"/>
                  </a:solidFill>
                </a:uFill>
                <a:latin typeface="Cambria"/>
                <a:cs typeface="Cambria"/>
              </a:rPr>
              <a:t>Education</a:t>
            </a:r>
            <a:r>
              <a:rPr sz="2000" u="heavy" spc="-85" dirty="0">
                <a:solidFill>
                  <a:srgbClr val="006EC0"/>
                </a:solidFill>
                <a:uFill>
                  <a:solidFill>
                    <a:srgbClr val="006EC0"/>
                  </a:solidFill>
                </a:uFill>
                <a:latin typeface="Cambria"/>
                <a:cs typeface="Cambria"/>
              </a:rPr>
              <a:t> </a:t>
            </a:r>
            <a:r>
              <a:rPr sz="2000" u="heavy" dirty="0">
                <a:solidFill>
                  <a:srgbClr val="006EC0"/>
                </a:solidFill>
                <a:uFill>
                  <a:solidFill>
                    <a:srgbClr val="006EC0"/>
                  </a:solidFill>
                </a:uFill>
                <a:latin typeface="Cambria"/>
                <a:cs typeface="Cambria"/>
              </a:rPr>
              <a:t>/</a:t>
            </a:r>
            <a:r>
              <a:rPr sz="2000" u="heavy" spc="-200" dirty="0">
                <a:solidFill>
                  <a:srgbClr val="006EC0"/>
                </a:solidFill>
                <a:uFill>
                  <a:solidFill>
                    <a:srgbClr val="006EC0"/>
                  </a:solidFill>
                </a:uFill>
                <a:latin typeface="Cambria"/>
                <a:cs typeface="Cambria"/>
              </a:rPr>
              <a:t> </a:t>
            </a:r>
            <a:r>
              <a:rPr sz="2000" u="heavy" spc="-10" dirty="0">
                <a:solidFill>
                  <a:srgbClr val="006EC0"/>
                </a:solidFill>
                <a:uFill>
                  <a:solidFill>
                    <a:srgbClr val="006EC0"/>
                  </a:solidFill>
                </a:uFill>
                <a:latin typeface="Cambria"/>
                <a:cs typeface="Cambria"/>
              </a:rPr>
              <a:t>Medical;</a:t>
            </a:r>
            <a:r>
              <a:rPr sz="2000" spc="-10" dirty="0">
                <a:solidFill>
                  <a:srgbClr val="006EC0"/>
                </a:solidFill>
                <a:latin typeface="Cambria"/>
                <a:cs typeface="Cambria"/>
              </a:rPr>
              <a:t> </a:t>
            </a:r>
            <a:r>
              <a:rPr sz="2000" u="heavy" spc="-20" dirty="0">
                <a:solidFill>
                  <a:srgbClr val="006EC0"/>
                </a:solidFill>
                <a:uFill>
                  <a:solidFill>
                    <a:srgbClr val="006EC0"/>
                  </a:solidFill>
                </a:uFill>
                <a:latin typeface="Cambria"/>
                <a:cs typeface="Cambria"/>
              </a:rPr>
              <a:t>2020</a:t>
            </a:r>
            <a:endParaRPr sz="2000">
              <a:latin typeface="Cambria"/>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0821"/>
            <a:ext cx="7886700" cy="1325563"/>
          </a:xfrm>
          <a:prstGeom prst="rect">
            <a:avLst/>
          </a:prstGeom>
        </p:spPr>
        <p:txBody>
          <a:bodyPr vert="horz" wrap="square" lIns="0" tIns="16510" rIns="0" bIns="0" rtlCol="0">
            <a:spAutoFit/>
          </a:bodyPr>
          <a:lstStyle/>
          <a:p>
            <a:pPr marL="12700">
              <a:lnSpc>
                <a:spcPct val="100000"/>
              </a:lnSpc>
              <a:spcBef>
                <a:spcPts val="130"/>
              </a:spcBef>
            </a:pPr>
            <a:r>
              <a:rPr spc="-210" dirty="0"/>
              <a:t>Learning</a:t>
            </a:r>
            <a:r>
              <a:rPr spc="-105" dirty="0"/>
              <a:t> </a:t>
            </a:r>
            <a:r>
              <a:rPr spc="-225" dirty="0"/>
              <a:t>objectives</a:t>
            </a:r>
          </a:p>
        </p:txBody>
      </p:sp>
      <p:sp>
        <p:nvSpPr>
          <p:cNvPr id="4" name="object 4"/>
          <p:cNvSpPr txBox="1"/>
          <p:nvPr/>
        </p:nvSpPr>
        <p:spPr>
          <a:xfrm>
            <a:off x="1598549" y="1416049"/>
            <a:ext cx="6682740" cy="3448188"/>
          </a:xfrm>
          <a:prstGeom prst="rect">
            <a:avLst/>
          </a:prstGeom>
        </p:spPr>
        <p:txBody>
          <a:bodyPr vert="horz" wrap="square" lIns="0" tIns="16510" rIns="0" bIns="0" rtlCol="0">
            <a:spAutoFit/>
          </a:bodyPr>
          <a:lstStyle/>
          <a:p>
            <a:pPr marL="295275" indent="-285750">
              <a:lnSpc>
                <a:spcPct val="100000"/>
              </a:lnSpc>
              <a:spcBef>
                <a:spcPts val="130"/>
              </a:spcBef>
              <a:buClr>
                <a:srgbClr val="3891A7"/>
              </a:buClr>
              <a:buSzPct val="79687"/>
              <a:buFont typeface="Segoe UI Symbol"/>
              <a:buChar char="⚫"/>
              <a:tabLst>
                <a:tab pos="295275" algn="l"/>
              </a:tabLst>
            </a:pPr>
            <a:r>
              <a:rPr sz="2400" spc="-130" dirty="0">
                <a:latin typeface="Calibri" panose="020F0502020204030204" pitchFamily="34" charset="0"/>
                <a:cs typeface="Calibri" panose="020F0502020204030204" pitchFamily="34" charset="0"/>
              </a:rPr>
              <a:t>Define</a:t>
            </a:r>
            <a:r>
              <a:rPr sz="2400" spc="-75"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Sterilization</a:t>
            </a:r>
            <a:r>
              <a:rPr sz="2400" spc="-65"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and</a:t>
            </a:r>
            <a:r>
              <a:rPr sz="2400" spc="-2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Disinfection</a:t>
            </a:r>
            <a:endParaRPr sz="2400" dirty="0">
              <a:latin typeface="Calibri" panose="020F0502020204030204" pitchFamily="34" charset="0"/>
              <a:cs typeface="Calibri" panose="020F0502020204030204" pitchFamily="34" charset="0"/>
            </a:endParaRPr>
          </a:p>
          <a:p>
            <a:pPr marL="295910" indent="-285750">
              <a:lnSpc>
                <a:spcPct val="100000"/>
              </a:lnSpc>
              <a:spcBef>
                <a:spcPts val="215"/>
              </a:spcBef>
              <a:buClr>
                <a:srgbClr val="3891A7"/>
              </a:buClr>
              <a:buSzPct val="79687"/>
              <a:buFont typeface="Segoe UI Symbol"/>
              <a:buChar char="⚫"/>
              <a:tabLst>
                <a:tab pos="295910" algn="l"/>
              </a:tabLst>
            </a:pPr>
            <a:r>
              <a:rPr sz="2400" spc="-95" dirty="0">
                <a:latin typeface="Calibri" panose="020F0502020204030204" pitchFamily="34" charset="0"/>
                <a:cs typeface="Calibri" panose="020F0502020204030204" pitchFamily="34" charset="0"/>
              </a:rPr>
              <a:t>Protocol</a:t>
            </a:r>
            <a:r>
              <a:rPr sz="2400" spc="-70"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of</a:t>
            </a:r>
            <a:r>
              <a:rPr sz="2400" spc="-90" dirty="0">
                <a:latin typeface="Calibri" panose="020F0502020204030204" pitchFamily="34" charset="0"/>
                <a:cs typeface="Calibri" panose="020F0502020204030204" pitchFamily="34" charset="0"/>
              </a:rPr>
              <a:t> </a:t>
            </a:r>
            <a:r>
              <a:rPr sz="2400" spc="-195" dirty="0">
                <a:latin typeface="Calibri" panose="020F0502020204030204" pitchFamily="34" charset="0"/>
                <a:cs typeface="Calibri" panose="020F0502020204030204" pitchFamily="34" charset="0"/>
              </a:rPr>
              <a:t>Standard</a:t>
            </a:r>
            <a:r>
              <a:rPr sz="2400" spc="-35" dirty="0">
                <a:latin typeface="Calibri" panose="020F0502020204030204" pitchFamily="34" charset="0"/>
                <a:cs typeface="Calibri" panose="020F0502020204030204" pitchFamily="34" charset="0"/>
              </a:rPr>
              <a:t> </a:t>
            </a:r>
            <a:r>
              <a:rPr sz="2400" spc="-75" dirty="0">
                <a:latin typeface="Calibri" panose="020F0502020204030204" pitchFamily="34" charset="0"/>
                <a:cs typeface="Calibri" panose="020F0502020204030204" pitchFamily="34" charset="0"/>
              </a:rPr>
              <a:t>precautions</a:t>
            </a:r>
            <a:endParaRPr sz="2400" dirty="0">
              <a:latin typeface="Calibri" panose="020F0502020204030204" pitchFamily="34" charset="0"/>
              <a:cs typeface="Calibri" panose="020F0502020204030204" pitchFamily="34" charset="0"/>
            </a:endParaRPr>
          </a:p>
          <a:p>
            <a:pPr marL="295910" indent="-285750">
              <a:lnSpc>
                <a:spcPct val="100000"/>
              </a:lnSpc>
              <a:spcBef>
                <a:spcPts val="215"/>
              </a:spcBef>
              <a:buClr>
                <a:srgbClr val="3891A7"/>
              </a:buClr>
              <a:buSzPct val="79687"/>
              <a:buFont typeface="Segoe UI Symbol"/>
              <a:buChar char="⚫"/>
              <a:tabLst>
                <a:tab pos="295910" algn="l"/>
              </a:tabLst>
            </a:pPr>
            <a:r>
              <a:rPr sz="2400" spc="-155" dirty="0">
                <a:latin typeface="Calibri" panose="020F0502020204030204" pitchFamily="34" charset="0"/>
                <a:cs typeface="Calibri" panose="020F0502020204030204" pitchFamily="34" charset="0"/>
              </a:rPr>
              <a:t>Personal</a:t>
            </a:r>
            <a:r>
              <a:rPr sz="2400" spc="-45"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protective</a:t>
            </a:r>
            <a:r>
              <a:rPr sz="2400" spc="-60" dirty="0">
                <a:latin typeface="Calibri" panose="020F0502020204030204" pitchFamily="34" charset="0"/>
                <a:cs typeface="Calibri" panose="020F0502020204030204" pitchFamily="34" charset="0"/>
              </a:rPr>
              <a:t> </a:t>
            </a:r>
            <a:r>
              <a:rPr sz="2400" spc="-200" dirty="0">
                <a:latin typeface="Calibri" panose="020F0502020204030204" pitchFamily="34" charset="0"/>
                <a:cs typeface="Calibri" panose="020F0502020204030204" pitchFamily="34" charset="0"/>
              </a:rPr>
              <a:t>equipment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(PPE)</a:t>
            </a:r>
            <a:endParaRPr sz="2400" dirty="0">
              <a:latin typeface="Calibri" panose="020F0502020204030204" pitchFamily="34" charset="0"/>
              <a:cs typeface="Calibri" panose="020F0502020204030204" pitchFamily="34" charset="0"/>
            </a:endParaRPr>
          </a:p>
          <a:p>
            <a:pPr marL="295275" indent="-285750">
              <a:lnSpc>
                <a:spcPct val="100000"/>
              </a:lnSpc>
              <a:spcBef>
                <a:spcPts val="215"/>
              </a:spcBef>
              <a:buClr>
                <a:srgbClr val="3891A7"/>
              </a:buClr>
              <a:buSzPct val="79687"/>
              <a:buFont typeface="Segoe UI Symbol"/>
              <a:buChar char="⚫"/>
              <a:tabLst>
                <a:tab pos="295275" algn="l"/>
              </a:tabLst>
            </a:pPr>
            <a:r>
              <a:rPr sz="2400" spc="-50" dirty="0">
                <a:latin typeface="Calibri" panose="020F0502020204030204" pitchFamily="34" charset="0"/>
                <a:cs typeface="Calibri" panose="020F0502020204030204" pitchFamily="34" charset="0"/>
              </a:rPr>
              <a:t>Donning</a:t>
            </a:r>
            <a:r>
              <a:rPr sz="2400" spc="-175" dirty="0">
                <a:latin typeface="Calibri" panose="020F0502020204030204" pitchFamily="34" charset="0"/>
                <a:cs typeface="Calibri" panose="020F0502020204030204" pitchFamily="34" charset="0"/>
              </a:rPr>
              <a:t> </a:t>
            </a:r>
            <a:r>
              <a:rPr sz="2400" spc="-229" dirty="0">
                <a:latin typeface="Calibri" panose="020F0502020204030204" pitchFamily="34" charset="0"/>
                <a:cs typeface="Calibri" panose="020F0502020204030204" pitchFamily="34" charset="0"/>
              </a:rPr>
              <a:t>and</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Doffing</a:t>
            </a:r>
            <a:endParaRPr sz="2400" dirty="0">
              <a:latin typeface="Calibri" panose="020F0502020204030204" pitchFamily="34" charset="0"/>
              <a:cs typeface="Calibri" panose="020F0502020204030204" pitchFamily="34" charset="0"/>
            </a:endParaRPr>
          </a:p>
          <a:p>
            <a:pPr marL="295275" indent="-285750">
              <a:lnSpc>
                <a:spcPct val="100000"/>
              </a:lnSpc>
              <a:spcBef>
                <a:spcPts val="215"/>
              </a:spcBef>
              <a:buClr>
                <a:srgbClr val="3891A7"/>
              </a:buClr>
              <a:buSzPct val="79687"/>
              <a:buFont typeface="Segoe UI Symbol"/>
              <a:buChar char="⚫"/>
              <a:tabLst>
                <a:tab pos="295275" algn="l"/>
              </a:tabLst>
            </a:pPr>
            <a:r>
              <a:rPr sz="2400" spc="-175" dirty="0">
                <a:latin typeface="Calibri" panose="020F0502020204030204" pitchFamily="34" charset="0"/>
                <a:cs typeface="Calibri" panose="020F0502020204030204" pitchFamily="34" charset="0"/>
              </a:rPr>
              <a:t>Principles</a:t>
            </a:r>
            <a:r>
              <a:rPr sz="2400" spc="-7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of</a:t>
            </a:r>
            <a:r>
              <a:rPr sz="2400" spc="-5"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sterilization</a:t>
            </a:r>
            <a:r>
              <a:rPr sz="2400" spc="-60" dirty="0">
                <a:latin typeface="Calibri" panose="020F0502020204030204" pitchFamily="34" charset="0"/>
                <a:cs typeface="Calibri" panose="020F0502020204030204" pitchFamily="34" charset="0"/>
              </a:rPr>
              <a:t> </a:t>
            </a:r>
            <a:r>
              <a:rPr sz="2400" spc="-254" dirty="0">
                <a:latin typeface="Calibri" panose="020F0502020204030204" pitchFamily="34" charset="0"/>
                <a:cs typeface="Calibri" panose="020F0502020204030204" pitchFamily="34" charset="0"/>
              </a:rPr>
              <a:t>&amp;</a:t>
            </a:r>
            <a:r>
              <a:rPr sz="2400" spc="-15"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disinfection</a:t>
            </a:r>
            <a:endParaRPr sz="2400" dirty="0">
              <a:latin typeface="Calibri" panose="020F0502020204030204" pitchFamily="34" charset="0"/>
              <a:cs typeface="Calibri" panose="020F0502020204030204" pitchFamily="34" charset="0"/>
            </a:endParaRPr>
          </a:p>
          <a:p>
            <a:pPr marL="295910" marR="1362075" indent="-286385">
              <a:lnSpc>
                <a:spcPts val="3450"/>
              </a:lnSpc>
              <a:spcBef>
                <a:spcPts val="655"/>
              </a:spcBef>
              <a:buClr>
                <a:srgbClr val="3891A7"/>
              </a:buClr>
              <a:buSzPct val="79687"/>
              <a:buFont typeface="Segoe UI Symbol"/>
              <a:buChar char="⚫"/>
              <a:tabLst>
                <a:tab pos="295910" algn="l"/>
                <a:tab pos="5055235" algn="l"/>
              </a:tabLst>
            </a:pPr>
            <a:r>
              <a:rPr sz="2400" spc="-165" dirty="0">
                <a:latin typeface="Calibri" panose="020F0502020204030204" pitchFamily="34" charset="0"/>
                <a:cs typeface="Calibri" panose="020F0502020204030204" pitchFamily="34" charset="0"/>
              </a:rPr>
              <a:t>Clinical</a:t>
            </a:r>
            <a:r>
              <a:rPr sz="2400" spc="-45"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use</a:t>
            </a:r>
            <a:r>
              <a:rPr sz="2400" spc="-55"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of</a:t>
            </a:r>
            <a:r>
              <a:rPr sz="2400" spc="-5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Disinfectants</a:t>
            </a:r>
            <a:r>
              <a:rPr sz="2400" dirty="0">
                <a:latin typeface="Calibri" panose="020F0502020204030204" pitchFamily="34" charset="0"/>
                <a:cs typeface="Calibri" panose="020F0502020204030204" pitchFamily="34" charset="0"/>
              </a:rPr>
              <a:t>	</a:t>
            </a:r>
            <a:r>
              <a:rPr sz="2400" spc="-280" dirty="0">
                <a:latin typeface="Calibri" panose="020F0502020204030204" pitchFamily="34" charset="0"/>
                <a:cs typeface="Calibri" panose="020F0502020204030204" pitchFamily="34" charset="0"/>
              </a:rPr>
              <a:t>&amp; </a:t>
            </a:r>
            <a:r>
              <a:rPr sz="2400" spc="-105" dirty="0">
                <a:latin typeface="Calibri" panose="020F0502020204030204" pitchFamily="34" charset="0"/>
                <a:cs typeface="Calibri" panose="020F0502020204030204" pitchFamily="34" charset="0"/>
              </a:rPr>
              <a:t>Sterilization</a:t>
            </a:r>
            <a:endParaRPr sz="2400" dirty="0">
              <a:latin typeface="Calibri" panose="020F0502020204030204" pitchFamily="34" charset="0"/>
              <a:cs typeface="Calibri" panose="020F0502020204030204" pitchFamily="34" charset="0"/>
            </a:endParaRPr>
          </a:p>
          <a:p>
            <a:pPr marL="295910" marR="553085" indent="-286385">
              <a:lnSpc>
                <a:spcPts val="3529"/>
              </a:lnSpc>
              <a:spcBef>
                <a:spcPts val="550"/>
              </a:spcBef>
              <a:buClr>
                <a:srgbClr val="3891A7"/>
              </a:buClr>
              <a:buSzPct val="79687"/>
              <a:buFont typeface="Segoe UI Symbol"/>
              <a:buChar char="⚫"/>
              <a:tabLst>
                <a:tab pos="295910" algn="l"/>
              </a:tabLst>
            </a:pPr>
            <a:r>
              <a:rPr sz="2400" spc="-210" dirty="0">
                <a:latin typeface="Calibri" panose="020F0502020204030204" pitchFamily="34" charset="0"/>
                <a:cs typeface="Calibri" panose="020F0502020204030204" pitchFamily="34" charset="0"/>
              </a:rPr>
              <a:t>Types</a:t>
            </a:r>
            <a:r>
              <a:rPr sz="2400" spc="-90"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of</a:t>
            </a:r>
            <a:r>
              <a:rPr sz="2400" spc="-105" dirty="0">
                <a:latin typeface="Calibri" panose="020F0502020204030204" pitchFamily="34" charset="0"/>
                <a:cs typeface="Calibri" panose="020F0502020204030204" pitchFamily="34" charset="0"/>
              </a:rPr>
              <a:t> </a:t>
            </a:r>
            <a:r>
              <a:rPr sz="2400" spc="-210" dirty="0">
                <a:latin typeface="Calibri" panose="020F0502020204030204" pitchFamily="34" charset="0"/>
                <a:cs typeface="Calibri" panose="020F0502020204030204" pitchFamily="34" charset="0"/>
              </a:rPr>
              <a:t>agents</a:t>
            </a:r>
            <a:r>
              <a:rPr sz="2400" spc="-80" dirty="0">
                <a:latin typeface="Calibri" panose="020F0502020204030204" pitchFamily="34" charset="0"/>
                <a:cs typeface="Calibri" panose="020F0502020204030204" pitchFamily="34" charset="0"/>
              </a:rPr>
              <a:t> </a:t>
            </a:r>
            <a:r>
              <a:rPr sz="2400" spc="-110" dirty="0">
                <a:latin typeface="Calibri" panose="020F0502020204030204" pitchFamily="34" charset="0"/>
                <a:cs typeface="Calibri" panose="020F0502020204030204" pitchFamily="34" charset="0"/>
              </a:rPr>
              <a:t>for</a:t>
            </a:r>
            <a:r>
              <a:rPr sz="2400" spc="-120"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sterilization</a:t>
            </a:r>
            <a:r>
              <a:rPr sz="2400" spc="-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and </a:t>
            </a:r>
            <a:r>
              <a:rPr sz="2400" spc="-105" dirty="0">
                <a:latin typeface="Calibri" panose="020F0502020204030204" pitchFamily="34" charset="0"/>
                <a:cs typeface="Calibri" panose="020F0502020204030204" pitchFamily="34" charset="0"/>
              </a:rPr>
              <a:t>disinfection</a:t>
            </a:r>
            <a:endParaRPr sz="2400" dirty="0">
              <a:latin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7972425" y="0"/>
            <a:ext cx="990600" cy="990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6196" y="495300"/>
            <a:ext cx="7886700" cy="1325563"/>
          </a:xfrm>
          <a:prstGeom prst="rect">
            <a:avLst/>
          </a:prstGeom>
        </p:spPr>
        <p:txBody>
          <a:bodyPr vert="horz" wrap="square" lIns="0" tIns="16510" rIns="0" bIns="0" rtlCol="0">
            <a:spAutoFit/>
          </a:bodyPr>
          <a:lstStyle/>
          <a:p>
            <a:pPr marL="12700">
              <a:lnSpc>
                <a:spcPct val="100000"/>
              </a:lnSpc>
              <a:spcBef>
                <a:spcPts val="130"/>
              </a:spcBef>
            </a:pPr>
            <a:r>
              <a:rPr spc="-185" dirty="0"/>
              <a:t>Study</a:t>
            </a:r>
            <a:r>
              <a:rPr spc="-100" dirty="0"/>
              <a:t> </a:t>
            </a:r>
            <a:r>
              <a:rPr spc="-55" dirty="0"/>
              <a:t>Questions</a:t>
            </a:r>
          </a:p>
        </p:txBody>
      </p:sp>
      <p:sp>
        <p:nvSpPr>
          <p:cNvPr id="4" name="object 4"/>
          <p:cNvSpPr txBox="1"/>
          <p:nvPr/>
        </p:nvSpPr>
        <p:spPr>
          <a:xfrm>
            <a:off x="664233" y="1798740"/>
            <a:ext cx="5801995" cy="2975495"/>
          </a:xfrm>
          <a:prstGeom prst="rect">
            <a:avLst/>
          </a:prstGeom>
        </p:spPr>
        <p:txBody>
          <a:bodyPr vert="horz" wrap="square" lIns="0" tIns="86995" rIns="0" bIns="0" rtlCol="0">
            <a:spAutoFit/>
          </a:bodyPr>
          <a:lstStyle/>
          <a:p>
            <a:pPr marL="295910" indent="-285750">
              <a:lnSpc>
                <a:spcPct val="100000"/>
              </a:lnSpc>
              <a:spcBef>
                <a:spcPts val="685"/>
              </a:spcBef>
              <a:buClr>
                <a:srgbClr val="3891A7"/>
              </a:buClr>
              <a:buSzPct val="79687"/>
              <a:buFont typeface="Segoe UI Symbol"/>
              <a:buChar char="⚫"/>
              <a:tabLst>
                <a:tab pos="295910" algn="l"/>
              </a:tabLst>
            </a:pPr>
            <a:r>
              <a:rPr sz="2400" spc="-130" dirty="0">
                <a:latin typeface="Calibri" panose="020F0502020204030204" pitchFamily="34" charset="0"/>
                <a:cs typeface="Calibri" panose="020F0502020204030204" pitchFamily="34" charset="0"/>
              </a:rPr>
              <a:t>Define</a:t>
            </a:r>
            <a:r>
              <a:rPr sz="2400" spc="-95"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sterilization</a:t>
            </a:r>
            <a:endParaRPr sz="2400" dirty="0">
              <a:latin typeface="Calibri" panose="020F0502020204030204" pitchFamily="34" charset="0"/>
              <a:cs typeface="Calibri" panose="020F0502020204030204" pitchFamily="34" charset="0"/>
            </a:endParaRPr>
          </a:p>
          <a:p>
            <a:pPr marL="295275" indent="-285750">
              <a:lnSpc>
                <a:spcPct val="100000"/>
              </a:lnSpc>
              <a:spcBef>
                <a:spcPts val="595"/>
              </a:spcBef>
              <a:buClr>
                <a:srgbClr val="3891A7"/>
              </a:buClr>
              <a:buSzPct val="79687"/>
              <a:buFont typeface="Segoe UI Symbol"/>
              <a:buChar char="⚫"/>
              <a:tabLst>
                <a:tab pos="295275" algn="l"/>
              </a:tabLst>
            </a:pPr>
            <a:r>
              <a:rPr sz="2400" spc="-135" dirty="0">
                <a:latin typeface="Calibri" panose="020F0502020204030204" pitchFamily="34" charset="0"/>
                <a:cs typeface="Calibri" panose="020F0502020204030204" pitchFamily="34" charset="0"/>
              </a:rPr>
              <a:t>Define</a:t>
            </a:r>
            <a:r>
              <a:rPr sz="2400" spc="-80"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disinfection</a:t>
            </a:r>
            <a:endParaRPr sz="2400" dirty="0">
              <a:latin typeface="Calibri" panose="020F0502020204030204" pitchFamily="34" charset="0"/>
              <a:cs typeface="Calibri" panose="020F0502020204030204" pitchFamily="34" charset="0"/>
            </a:endParaRPr>
          </a:p>
          <a:p>
            <a:pPr marL="295910" marR="5080" indent="-286385">
              <a:lnSpc>
                <a:spcPct val="101699"/>
              </a:lnSpc>
              <a:spcBef>
                <a:spcPts val="525"/>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What</a:t>
            </a:r>
            <a:r>
              <a:rPr sz="2400" spc="-90" dirty="0">
                <a:latin typeface="Calibri" panose="020F0502020204030204" pitchFamily="34" charset="0"/>
                <a:cs typeface="Calibri" panose="020F0502020204030204" pitchFamily="34" charset="0"/>
              </a:rPr>
              <a:t> </a:t>
            </a:r>
            <a:r>
              <a:rPr sz="2400" spc="-215" dirty="0">
                <a:latin typeface="Calibri" panose="020F0502020204030204" pitchFamily="34" charset="0"/>
                <a:cs typeface="Calibri" panose="020F0502020204030204" pitchFamily="34" charset="0"/>
              </a:rPr>
              <a:t>are</a:t>
            </a:r>
            <a:r>
              <a:rPr sz="2400" spc="-110" dirty="0">
                <a:latin typeface="Calibri" panose="020F0502020204030204" pitchFamily="34" charset="0"/>
                <a:cs typeface="Calibri" panose="020F0502020204030204" pitchFamily="34" charset="0"/>
              </a:rPr>
              <a:t> </a:t>
            </a:r>
            <a:r>
              <a:rPr sz="2400" spc="-190" dirty="0">
                <a:latin typeface="Calibri" panose="020F0502020204030204" pitchFamily="34" charset="0"/>
                <a:cs typeface="Calibri" panose="020F0502020204030204" pitchFamily="34" charset="0"/>
              </a:rPr>
              <a:t>the</a:t>
            </a:r>
            <a:r>
              <a:rPr sz="2400" spc="-10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various</a:t>
            </a:r>
            <a:r>
              <a:rPr sz="2400" spc="-110"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methods</a:t>
            </a:r>
            <a:r>
              <a:rPr sz="2400" spc="-100" dirty="0">
                <a:latin typeface="Calibri" panose="020F0502020204030204" pitchFamily="34" charset="0"/>
                <a:cs typeface="Calibri" panose="020F0502020204030204" pitchFamily="34" charset="0"/>
              </a:rPr>
              <a:t> </a:t>
            </a:r>
            <a:r>
              <a:rPr sz="2400" spc="-85" dirty="0">
                <a:latin typeface="Calibri" panose="020F0502020204030204" pitchFamily="34" charset="0"/>
                <a:cs typeface="Calibri" panose="020F0502020204030204" pitchFamily="34" charset="0"/>
              </a:rPr>
              <a:t>of </a:t>
            </a:r>
            <a:r>
              <a:rPr sz="2400" spc="-110" dirty="0">
                <a:latin typeface="Calibri" panose="020F0502020204030204" pitchFamily="34" charset="0"/>
                <a:cs typeface="Calibri" panose="020F0502020204030204" pitchFamily="34" charset="0"/>
              </a:rPr>
              <a:t>disinfection?</a:t>
            </a:r>
            <a:endParaRPr sz="2400" dirty="0">
              <a:latin typeface="Calibri" panose="020F0502020204030204" pitchFamily="34" charset="0"/>
              <a:cs typeface="Calibri" panose="020F0502020204030204" pitchFamily="34" charset="0"/>
            </a:endParaRPr>
          </a:p>
          <a:p>
            <a:pPr marL="294640" marR="84455" indent="-285750">
              <a:lnSpc>
                <a:spcPct val="100000"/>
              </a:lnSpc>
              <a:spcBef>
                <a:spcPts val="590"/>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What</a:t>
            </a:r>
            <a:r>
              <a:rPr sz="2400" spc="-90" dirty="0">
                <a:latin typeface="Calibri" panose="020F0502020204030204" pitchFamily="34" charset="0"/>
                <a:cs typeface="Calibri" panose="020F0502020204030204" pitchFamily="34" charset="0"/>
              </a:rPr>
              <a:t> </a:t>
            </a:r>
            <a:r>
              <a:rPr sz="2400" spc="-215" dirty="0">
                <a:latin typeface="Calibri" panose="020F0502020204030204" pitchFamily="34" charset="0"/>
                <a:cs typeface="Calibri" panose="020F0502020204030204" pitchFamily="34" charset="0"/>
              </a:rPr>
              <a:t>are</a:t>
            </a:r>
            <a:r>
              <a:rPr sz="2400" spc="-114" dirty="0">
                <a:latin typeface="Calibri" panose="020F0502020204030204" pitchFamily="34" charset="0"/>
                <a:cs typeface="Calibri" panose="020F0502020204030204" pitchFamily="34" charset="0"/>
              </a:rPr>
              <a:t> </a:t>
            </a:r>
            <a:r>
              <a:rPr sz="2400" spc="-190" dirty="0">
                <a:latin typeface="Calibri" panose="020F0502020204030204" pitchFamily="34" charset="0"/>
                <a:cs typeface="Calibri" panose="020F0502020204030204" pitchFamily="34" charset="0"/>
              </a:rPr>
              <a:t>the</a:t>
            </a:r>
            <a:r>
              <a:rPr sz="2400" spc="-11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standard</a:t>
            </a:r>
            <a:r>
              <a:rPr sz="2400" spc="-13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operating 	</a:t>
            </a:r>
            <a:r>
              <a:rPr sz="2400" spc="-180" dirty="0">
                <a:latin typeface="Calibri" panose="020F0502020204030204" pitchFamily="34" charset="0"/>
                <a:cs typeface="Calibri" panose="020F0502020204030204" pitchFamily="34" charset="0"/>
              </a:rPr>
              <a:t>principles</a:t>
            </a:r>
            <a:r>
              <a:rPr sz="2400" spc="-80"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of</a:t>
            </a:r>
            <a:r>
              <a:rPr sz="2400" spc="-95"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autoclave?</a:t>
            </a:r>
            <a:endParaRPr sz="2400" dirty="0">
              <a:latin typeface="Calibri" panose="020F0502020204030204" pitchFamily="34" charset="0"/>
              <a:cs typeface="Calibri" panose="020F0502020204030204" pitchFamily="34" charset="0"/>
            </a:endParaRPr>
          </a:p>
          <a:p>
            <a:pPr marL="295910" marR="84455" indent="-286385">
              <a:lnSpc>
                <a:spcPct val="100000"/>
              </a:lnSpc>
              <a:spcBef>
                <a:spcPts val="580"/>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What</a:t>
            </a:r>
            <a:r>
              <a:rPr sz="2400" spc="-90" dirty="0">
                <a:latin typeface="Calibri" panose="020F0502020204030204" pitchFamily="34" charset="0"/>
                <a:cs typeface="Calibri" panose="020F0502020204030204" pitchFamily="34" charset="0"/>
              </a:rPr>
              <a:t> </a:t>
            </a:r>
            <a:r>
              <a:rPr sz="2400" spc="-215" dirty="0">
                <a:latin typeface="Calibri" panose="020F0502020204030204" pitchFamily="34" charset="0"/>
                <a:cs typeface="Calibri" panose="020F0502020204030204" pitchFamily="34" charset="0"/>
              </a:rPr>
              <a:t>are</a:t>
            </a:r>
            <a:r>
              <a:rPr sz="2400" spc="-114" dirty="0">
                <a:latin typeface="Calibri" panose="020F0502020204030204" pitchFamily="34" charset="0"/>
                <a:cs typeface="Calibri" panose="020F0502020204030204" pitchFamily="34" charset="0"/>
              </a:rPr>
              <a:t> </a:t>
            </a:r>
            <a:r>
              <a:rPr sz="2400" spc="-190" dirty="0">
                <a:latin typeface="Calibri" panose="020F0502020204030204" pitchFamily="34" charset="0"/>
                <a:cs typeface="Calibri" panose="020F0502020204030204" pitchFamily="34" charset="0"/>
              </a:rPr>
              <a:t>the</a:t>
            </a:r>
            <a:r>
              <a:rPr sz="2400" spc="-11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standard</a:t>
            </a:r>
            <a:r>
              <a:rPr sz="2400" spc="-13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operating </a:t>
            </a:r>
            <a:r>
              <a:rPr sz="2400" spc="-180" dirty="0">
                <a:latin typeface="Calibri" panose="020F0502020204030204" pitchFamily="34" charset="0"/>
                <a:cs typeface="Calibri" panose="020F0502020204030204" pitchFamily="34" charset="0"/>
              </a:rPr>
              <a:t>principles</a:t>
            </a:r>
            <a:r>
              <a:rPr sz="2400" spc="-110" dirty="0">
                <a:latin typeface="Calibri" panose="020F0502020204030204" pitchFamily="34" charset="0"/>
                <a:cs typeface="Calibri" panose="020F0502020204030204" pitchFamily="34" charset="0"/>
              </a:rPr>
              <a:t> </a:t>
            </a:r>
            <a:r>
              <a:rPr sz="2400" spc="-155" dirty="0">
                <a:latin typeface="Calibri" panose="020F0502020204030204" pitchFamily="34" charset="0"/>
                <a:cs typeface="Calibri" panose="020F0502020204030204" pitchFamily="34" charset="0"/>
              </a:rPr>
              <a:t>of</a:t>
            </a:r>
            <a:r>
              <a:rPr sz="2400" spc="-120"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hot</a:t>
            </a:r>
            <a:r>
              <a:rPr sz="2400" spc="-85" dirty="0">
                <a:latin typeface="Calibri" panose="020F0502020204030204" pitchFamily="34" charset="0"/>
                <a:cs typeface="Calibri" panose="020F0502020204030204" pitchFamily="34" charset="0"/>
              </a:rPr>
              <a:t> </a:t>
            </a:r>
            <a:r>
              <a:rPr sz="2400" spc="-175" dirty="0">
                <a:latin typeface="Calibri" panose="020F0502020204030204" pitchFamily="34" charset="0"/>
                <a:cs typeface="Calibri" panose="020F0502020204030204" pitchFamily="34" charset="0"/>
              </a:rPr>
              <a:t>air</a:t>
            </a:r>
            <a:r>
              <a:rPr sz="2400" spc="-1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oven?</a:t>
            </a:r>
            <a:endParaRPr sz="2400" dirty="0">
              <a:latin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7943850" y="0"/>
            <a:ext cx="990600" cy="99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2525" y="816220"/>
            <a:ext cx="2218690" cy="678180"/>
          </a:xfrm>
          <a:prstGeom prst="rect">
            <a:avLst/>
          </a:prstGeom>
        </p:spPr>
        <p:txBody>
          <a:bodyPr vert="horz" wrap="square" lIns="0" tIns="16510" rIns="0" bIns="0" rtlCol="0">
            <a:spAutoFit/>
          </a:bodyPr>
          <a:lstStyle/>
          <a:p>
            <a:pPr marL="12700">
              <a:lnSpc>
                <a:spcPct val="100000"/>
              </a:lnSpc>
              <a:spcBef>
                <a:spcPts val="130"/>
              </a:spcBef>
            </a:pPr>
            <a:r>
              <a:rPr spc="-150" dirty="0"/>
              <a:t>Definition</a:t>
            </a:r>
          </a:p>
        </p:txBody>
      </p:sp>
      <p:sp>
        <p:nvSpPr>
          <p:cNvPr id="4" name="object 4"/>
          <p:cNvSpPr txBox="1"/>
          <p:nvPr/>
        </p:nvSpPr>
        <p:spPr>
          <a:xfrm>
            <a:off x="1206182" y="1463674"/>
            <a:ext cx="7598409" cy="3177729"/>
          </a:xfrm>
          <a:prstGeom prst="rect">
            <a:avLst/>
          </a:prstGeom>
        </p:spPr>
        <p:txBody>
          <a:bodyPr vert="horz" wrap="square" lIns="0" tIns="33655" rIns="0" bIns="0" rtlCol="0">
            <a:spAutoFit/>
          </a:bodyPr>
          <a:lstStyle/>
          <a:p>
            <a:pPr marL="295910" marR="181610" indent="-286385" algn="just">
              <a:lnSpc>
                <a:spcPts val="3829"/>
              </a:lnSpc>
              <a:spcBef>
                <a:spcPts val="265"/>
              </a:spcBef>
              <a:buClr>
                <a:srgbClr val="3891A7"/>
              </a:buClr>
              <a:buSzPct val="79687"/>
              <a:buFont typeface="Segoe UI Symbol"/>
              <a:buChar char="⚫"/>
              <a:tabLst>
                <a:tab pos="295910" algn="l"/>
              </a:tabLst>
            </a:pPr>
            <a:r>
              <a:rPr lang="en-US" sz="2400" dirty="0">
                <a:latin typeface="Calibri" panose="020F0502020204030204" pitchFamily="34" charset="0"/>
                <a:cs typeface="Calibri" panose="020F0502020204030204" pitchFamily="34" charset="0"/>
              </a:rPr>
              <a:t>Sterilization is killing or removal of all microorganisms including spores, which are highly resistant.</a:t>
            </a:r>
          </a:p>
          <a:p>
            <a:pPr>
              <a:lnSpc>
                <a:spcPct val="100000"/>
              </a:lnSpc>
              <a:spcBef>
                <a:spcPts val="1255"/>
              </a:spcBef>
              <a:buClr>
                <a:srgbClr val="3891A7"/>
              </a:buClr>
              <a:buFont typeface="Segoe UI Symbol"/>
              <a:buChar char="⚫"/>
            </a:pPr>
            <a:endParaRPr lang="en-US" sz="2400" dirty="0">
              <a:latin typeface="Calibri" panose="020F0502020204030204" pitchFamily="34" charset="0"/>
              <a:cs typeface="Calibri" panose="020F0502020204030204" pitchFamily="34" charset="0"/>
            </a:endParaRPr>
          </a:p>
          <a:p>
            <a:pPr marL="295910" marR="5080" indent="-286385">
              <a:lnSpc>
                <a:spcPct val="100000"/>
              </a:lnSpc>
              <a:buClr>
                <a:srgbClr val="3891A7"/>
              </a:buClr>
              <a:buSzPct val="79687"/>
              <a:buFont typeface="Segoe UI Symbol"/>
              <a:buChar char="⚫"/>
              <a:tabLst>
                <a:tab pos="295910" algn="l"/>
              </a:tabLst>
            </a:pPr>
            <a:r>
              <a:rPr lang="en-US" sz="2400" dirty="0">
                <a:latin typeface="Calibri" panose="020F0502020204030204" pitchFamily="34" charset="0"/>
                <a:cs typeface="Calibri" panose="020F0502020204030204" pitchFamily="34" charset="0"/>
              </a:rPr>
              <a:t>Disinfection is killing of many but not all </a:t>
            </a:r>
            <a:r>
              <a:rPr lang="en-US" sz="2400" dirty="0" err="1">
                <a:latin typeface="Calibri" panose="020F0502020204030204" pitchFamily="34" charset="0"/>
                <a:cs typeface="Calibri" panose="020F0502020204030204" pitchFamily="34" charset="0"/>
              </a:rPr>
              <a:t>microoganisms</a:t>
            </a:r>
            <a:r>
              <a:rPr lang="en-US" sz="2400" dirty="0">
                <a:latin typeface="Calibri" panose="020F0502020204030204" pitchFamily="34" charset="0"/>
                <a:cs typeface="Calibri" panose="020F0502020204030204" pitchFamily="34" charset="0"/>
              </a:rPr>
              <a:t>.</a:t>
            </a:r>
          </a:p>
          <a:p>
            <a:pPr>
              <a:lnSpc>
                <a:spcPct val="100000"/>
              </a:lnSpc>
              <a:spcBef>
                <a:spcPts val="1225"/>
              </a:spcBef>
              <a:buClr>
                <a:srgbClr val="3891A7"/>
              </a:buClr>
              <a:buFont typeface="Segoe UI Symbol"/>
              <a:buChar char="⚫"/>
            </a:pPr>
            <a:endParaRPr lang="en-US" sz="2400" dirty="0">
              <a:latin typeface="Calibri" panose="020F0502020204030204" pitchFamily="34" charset="0"/>
              <a:cs typeface="Calibri" panose="020F0502020204030204" pitchFamily="34" charset="0"/>
            </a:endParaRPr>
          </a:p>
          <a:p>
            <a:pPr marL="295910" marR="560070" indent="-286385">
              <a:lnSpc>
                <a:spcPct val="101800"/>
              </a:lnSpc>
              <a:spcBef>
                <a:spcPts val="5"/>
              </a:spcBef>
              <a:buClr>
                <a:srgbClr val="3891A7"/>
              </a:buClr>
              <a:buSzPct val="79687"/>
              <a:buFont typeface="Segoe UI Symbol"/>
              <a:buChar char="⚫"/>
              <a:tabLst>
                <a:tab pos="295910" algn="l"/>
              </a:tabLst>
            </a:pPr>
            <a:r>
              <a:rPr lang="en-US" sz="2400" dirty="0">
                <a:latin typeface="Calibri" panose="020F0502020204030204" pitchFamily="34" charset="0"/>
                <a:cs typeface="Calibri" panose="020F0502020204030204" pitchFamily="34" charset="0"/>
              </a:rPr>
              <a:t>Mild disinfectants used on skin and other living tissue are antiseptics</a:t>
            </a:r>
          </a:p>
        </p:txBody>
      </p:sp>
      <p:sp>
        <p:nvSpPr>
          <p:cNvPr id="5" name="object 5"/>
          <p:cNvSpPr txBox="1"/>
          <p:nvPr/>
        </p:nvSpPr>
        <p:spPr>
          <a:xfrm>
            <a:off x="5881115" y="328231"/>
            <a:ext cx="46291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Core</a:t>
            </a:r>
            <a:endParaRPr sz="1800">
              <a:latin typeface="Calibri"/>
              <a:cs typeface="Calibri"/>
            </a:endParaRPr>
          </a:p>
        </p:txBody>
      </p:sp>
      <p:pic>
        <p:nvPicPr>
          <p:cNvPr id="6" name="object 6"/>
          <p:cNvPicPr/>
          <p:nvPr/>
        </p:nvPicPr>
        <p:blipFill>
          <a:blip r:embed="rId2" cstate="print"/>
          <a:stretch>
            <a:fillRect/>
          </a:stretch>
        </p:blipFill>
        <p:spPr>
          <a:xfrm>
            <a:off x="8153400" y="190500"/>
            <a:ext cx="990600" cy="99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640487"/>
            <a:ext cx="7886700" cy="613630"/>
          </a:xfrm>
          <a:prstGeom prst="rect">
            <a:avLst/>
          </a:prstGeom>
        </p:spPr>
        <p:txBody>
          <a:bodyPr vert="horz" wrap="square" lIns="0" tIns="13335" rIns="0" bIns="0" rtlCol="0">
            <a:spAutoFit/>
          </a:bodyPr>
          <a:lstStyle/>
          <a:p>
            <a:pPr marL="12700">
              <a:lnSpc>
                <a:spcPct val="100000"/>
              </a:lnSpc>
              <a:spcBef>
                <a:spcPts val="105"/>
              </a:spcBef>
            </a:pPr>
            <a:r>
              <a:rPr sz="3900" spc="-110" dirty="0"/>
              <a:t>Protocol</a:t>
            </a:r>
            <a:r>
              <a:rPr sz="3900" spc="-75" dirty="0"/>
              <a:t> </a:t>
            </a:r>
            <a:r>
              <a:rPr sz="3900" spc="-204" dirty="0"/>
              <a:t>of</a:t>
            </a:r>
            <a:r>
              <a:rPr sz="3900" spc="-114" dirty="0"/>
              <a:t> </a:t>
            </a:r>
            <a:r>
              <a:rPr lang="en-US" sz="3900" spc="-229" dirty="0"/>
              <a:t>s</a:t>
            </a:r>
            <a:r>
              <a:rPr sz="3900" spc="-229" dirty="0"/>
              <a:t>tandard</a:t>
            </a:r>
            <a:r>
              <a:rPr sz="3900" spc="-85" dirty="0"/>
              <a:t> </a:t>
            </a:r>
            <a:r>
              <a:rPr sz="3900" spc="-165" dirty="0"/>
              <a:t>precautions</a:t>
            </a:r>
            <a:endParaRPr sz="3900" dirty="0"/>
          </a:p>
        </p:txBody>
      </p:sp>
      <p:sp>
        <p:nvSpPr>
          <p:cNvPr id="4" name="object 4"/>
          <p:cNvSpPr txBox="1"/>
          <p:nvPr/>
        </p:nvSpPr>
        <p:spPr>
          <a:xfrm>
            <a:off x="1278255" y="1463674"/>
            <a:ext cx="7352030" cy="3366947"/>
          </a:xfrm>
          <a:prstGeom prst="rect">
            <a:avLst/>
          </a:prstGeom>
        </p:spPr>
        <p:txBody>
          <a:bodyPr vert="horz" wrap="square" lIns="0" tIns="14605" rIns="0" bIns="0" rtlCol="0">
            <a:spAutoFit/>
          </a:bodyPr>
          <a:lstStyle/>
          <a:p>
            <a:pPr marL="295910" marR="342265" indent="-286385">
              <a:lnSpc>
                <a:spcPct val="100400"/>
              </a:lnSpc>
              <a:spcBef>
                <a:spcPts val="115"/>
              </a:spcBef>
              <a:buClr>
                <a:srgbClr val="3891A7"/>
              </a:buClr>
              <a:buSzPct val="79687"/>
              <a:buFont typeface="Segoe UI Symbol"/>
              <a:buChar char="⚫"/>
              <a:tabLst>
                <a:tab pos="295910" algn="l"/>
              </a:tabLst>
            </a:pPr>
            <a:r>
              <a:rPr sz="2400" dirty="0">
                <a:latin typeface="Calibri" panose="020F0502020204030204" pitchFamily="34" charset="0"/>
                <a:cs typeface="Calibri" panose="020F0502020204030204" pitchFamily="34" charset="0"/>
              </a:rPr>
              <a:t>Important measures done (in addition to sterilization and disinfection) for the prevention of infection transmission are known as “standard precautions”</a:t>
            </a:r>
          </a:p>
          <a:p>
            <a:pPr marL="295275" indent="-285750">
              <a:lnSpc>
                <a:spcPct val="100000"/>
              </a:lnSpc>
              <a:spcBef>
                <a:spcPts val="585"/>
              </a:spcBef>
              <a:buClr>
                <a:srgbClr val="3891A7"/>
              </a:buClr>
              <a:buSzPct val="79687"/>
              <a:buFont typeface="Segoe UI Symbol"/>
              <a:buChar char="⚫"/>
              <a:tabLst>
                <a:tab pos="295275" algn="l"/>
              </a:tabLst>
            </a:pPr>
            <a:r>
              <a:rPr sz="2400" dirty="0">
                <a:latin typeface="Calibri" panose="020F0502020204030204" pitchFamily="34" charset="0"/>
                <a:cs typeface="Calibri" panose="020F0502020204030204" pitchFamily="34" charset="0"/>
              </a:rPr>
              <a:t>It includes:</a:t>
            </a:r>
          </a:p>
          <a:p>
            <a:pPr marL="527050" indent="-514350">
              <a:lnSpc>
                <a:spcPct val="100000"/>
              </a:lnSpc>
              <a:spcBef>
                <a:spcPts val="595"/>
              </a:spcBef>
              <a:buClr>
                <a:srgbClr val="3891A7"/>
              </a:buClr>
              <a:buSzPct val="79687"/>
              <a:buAutoNum type="arabicPeriod"/>
              <a:tabLst>
                <a:tab pos="527050" algn="l"/>
              </a:tabLst>
            </a:pPr>
            <a:r>
              <a:rPr sz="2400" dirty="0">
                <a:latin typeface="Calibri" panose="020F0502020204030204" pitchFamily="34" charset="0"/>
                <a:cs typeface="Calibri" panose="020F0502020204030204" pitchFamily="34" charset="0"/>
              </a:rPr>
              <a:t>Hand hygiene</a:t>
            </a:r>
          </a:p>
          <a:p>
            <a:pPr marL="527050" indent="-514350">
              <a:lnSpc>
                <a:spcPct val="100000"/>
              </a:lnSpc>
              <a:spcBef>
                <a:spcPts val="590"/>
              </a:spcBef>
              <a:buClr>
                <a:srgbClr val="3891A7"/>
              </a:buClr>
              <a:buSzPct val="79687"/>
              <a:buAutoNum type="arabicPeriod"/>
              <a:tabLst>
                <a:tab pos="527050" algn="l"/>
              </a:tabLst>
            </a:pPr>
            <a:r>
              <a:rPr sz="2400" dirty="0">
                <a:latin typeface="Calibri" panose="020F0502020204030204" pitchFamily="34" charset="0"/>
                <a:cs typeface="Calibri" panose="020F0502020204030204" pitchFamily="34" charset="0"/>
              </a:rPr>
              <a:t>Respiratory hygiene and cough etiquettes</a:t>
            </a:r>
          </a:p>
          <a:p>
            <a:pPr marL="527050" indent="-514350">
              <a:lnSpc>
                <a:spcPct val="100000"/>
              </a:lnSpc>
              <a:spcBef>
                <a:spcPts val="590"/>
              </a:spcBef>
              <a:buClr>
                <a:srgbClr val="3891A7"/>
              </a:buClr>
              <a:buSzPct val="79687"/>
              <a:buAutoNum type="arabicPeriod"/>
              <a:tabLst>
                <a:tab pos="527050" algn="l"/>
              </a:tabLst>
            </a:pPr>
            <a:r>
              <a:rPr sz="2400" dirty="0">
                <a:latin typeface="Calibri" panose="020F0502020204030204" pitchFamily="34" charset="0"/>
                <a:cs typeface="Calibri" panose="020F0502020204030204" pitchFamily="34" charset="0"/>
              </a:rPr>
              <a:t>Safe injection practices</a:t>
            </a:r>
          </a:p>
          <a:p>
            <a:pPr marL="527050" indent="-514350">
              <a:lnSpc>
                <a:spcPct val="100000"/>
              </a:lnSpc>
              <a:spcBef>
                <a:spcPts val="670"/>
              </a:spcBef>
              <a:buClr>
                <a:srgbClr val="3891A7"/>
              </a:buClr>
              <a:buSzPct val="79687"/>
              <a:buAutoNum type="arabicPeriod"/>
              <a:tabLst>
                <a:tab pos="527050" algn="l"/>
              </a:tabLst>
            </a:pPr>
            <a:r>
              <a:rPr sz="2400" dirty="0">
                <a:latin typeface="Calibri" panose="020F0502020204030204" pitchFamily="34" charset="0"/>
                <a:cs typeface="Calibri" panose="020F0502020204030204" pitchFamily="34" charset="0"/>
              </a:rPr>
              <a:t>Proper disposal of needles and sharps</a:t>
            </a:r>
          </a:p>
        </p:txBody>
      </p:sp>
      <p:grpSp>
        <p:nvGrpSpPr>
          <p:cNvPr id="5" name="object 5"/>
          <p:cNvGrpSpPr/>
          <p:nvPr/>
        </p:nvGrpSpPr>
        <p:grpSpPr>
          <a:xfrm>
            <a:off x="5295900" y="19050"/>
            <a:ext cx="3848100" cy="723900"/>
            <a:chOff x="5295900" y="19050"/>
            <a:chExt cx="3848100" cy="723900"/>
          </a:xfrm>
        </p:grpSpPr>
        <p:pic>
          <p:nvPicPr>
            <p:cNvPr id="6" name="object 6"/>
            <p:cNvPicPr/>
            <p:nvPr/>
          </p:nvPicPr>
          <p:blipFill>
            <a:blip r:embed="rId2" cstate="print"/>
            <a:stretch>
              <a:fillRect/>
            </a:stretch>
          </p:blipFill>
          <p:spPr>
            <a:xfrm>
              <a:off x="5295900" y="247650"/>
              <a:ext cx="3476625" cy="495300"/>
            </a:xfrm>
            <a:prstGeom prst="rect">
              <a:avLst/>
            </a:prstGeom>
          </p:spPr>
        </p:pic>
        <p:pic>
          <p:nvPicPr>
            <p:cNvPr id="7" name="object 7"/>
            <p:cNvPicPr/>
            <p:nvPr/>
          </p:nvPicPr>
          <p:blipFill>
            <a:blip r:embed="rId3" cstate="print"/>
            <a:stretch>
              <a:fillRect/>
            </a:stretch>
          </p:blipFill>
          <p:spPr>
            <a:xfrm>
              <a:off x="8315325" y="19050"/>
              <a:ext cx="828675" cy="600075"/>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TotalTime>
  <Words>808</Words>
  <Application>Microsoft Office PowerPoint</Application>
  <PresentationFormat>On-screen Show (4:3)</PresentationFormat>
  <Paragraphs>131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Cambria</vt:lpstr>
      <vt:lpstr>Segoe UI Symbol</vt:lpstr>
      <vt:lpstr>Trebuchet MS</vt:lpstr>
      <vt:lpstr>Verdana</vt:lpstr>
      <vt:lpstr>Office Theme</vt:lpstr>
      <vt:lpstr>Sterilization and Disinfection Microbe Module 3rd year MBBS  By : Kiran Fatima Pathology Department Rawalpindi Medical University</vt:lpstr>
      <vt:lpstr>PowerPoint Presentation</vt:lpstr>
      <vt:lpstr>PowerPoint Presentation</vt:lpstr>
      <vt:lpstr>PowerPoint Presentation</vt:lpstr>
      <vt:lpstr>Levinson, W. Review of Medical Microbiology and Immunology. 15th ed. McGraw-Hill Education / Medical; 2020</vt:lpstr>
      <vt:lpstr>Learning objectives</vt:lpstr>
      <vt:lpstr>Study Questions</vt:lpstr>
      <vt:lpstr>Definition</vt:lpstr>
      <vt:lpstr>Protocol of standard precautions</vt:lpstr>
      <vt:lpstr>Personal protective equipment</vt:lpstr>
      <vt:lpstr>PowerPoint Presentation</vt:lpstr>
      <vt:lpstr>Donning sequence</vt:lpstr>
      <vt:lpstr>Principles of sterilization &amp; disinfection</vt:lpstr>
      <vt:lpstr>Clinical uses of disinfection</vt:lpstr>
      <vt:lpstr>Clinical uses of sterilization</vt:lpstr>
      <vt:lpstr>Types of disinfecting &amp; sterilizing agents</vt:lpstr>
      <vt:lpstr>Operational definitions</vt:lpstr>
      <vt:lpstr>Sterilization by heat common methods Dry Heat</vt:lpstr>
      <vt:lpstr>Advantages of Autoclave</vt:lpstr>
      <vt:lpstr>PowerPoint Presentation</vt:lpstr>
      <vt:lpstr>Moist Heat</vt:lpstr>
      <vt:lpstr>Moist heat: other applications</vt:lpstr>
      <vt:lpstr>Hospital disinfection </vt:lpstr>
      <vt:lpstr>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1</cp:revision>
  <dcterms:created xsi:type="dcterms:W3CDTF">2025-02-17T06:13:13Z</dcterms:created>
  <dcterms:modified xsi:type="dcterms:W3CDTF">2025-02-18T10:52:39Z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2024-08-07T00:00:00Z</vt:filetime>
  </property>
  <property fmtid="{D5CDD505-2E9C-101B-9397-08002B2CF9AE}" pid="3" name="LastSaved">
    <vt:filetime>2025-02-17T00:00:00Z</vt:filetime>
  </property>
</Properties>
</file>