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36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67" r:id="rId42"/>
  </p:sldIdLst>
  <p:sldSz cx="10058400" cy="7772400"/>
  <p:notesSz cx="10058400" cy="77724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8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C5AD1400-5F3B-44EC-8631-9FE4D9227782}"/>
    <pc:docChg chg="custSel addSld modSld">
      <pc:chgData name="sammarfatima93@gmail.com" userId="d44883e3c0456043" providerId="LiveId" clId="{C5AD1400-5F3B-44EC-8631-9FE4D9227782}" dt="2025-02-18T10:51:24.644" v="79" actId="1076"/>
      <pc:docMkLst>
        <pc:docMk/>
      </pc:docMkLst>
      <pc:sldChg chg="addSp modSp mod">
        <pc:chgData name="sammarfatima93@gmail.com" userId="d44883e3c0456043" providerId="LiveId" clId="{C5AD1400-5F3B-44EC-8631-9FE4D9227782}" dt="2025-02-18T05:13:19.067" v="24" actId="20577"/>
        <pc:sldMkLst>
          <pc:docMk/>
          <pc:sldMk cId="0" sldId="262"/>
        </pc:sldMkLst>
        <pc:spChg chg="mod">
          <ac:chgData name="sammarfatima93@gmail.com" userId="d44883e3c0456043" providerId="LiveId" clId="{C5AD1400-5F3B-44EC-8631-9FE4D9227782}" dt="2025-02-18T05:13:19.067" v="24" actId="20577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sammarfatima93@gmail.com" userId="d44883e3c0456043" providerId="LiveId" clId="{C5AD1400-5F3B-44EC-8631-9FE4D9227782}" dt="2025-02-18T05:12:51.712" v="15" actId="1076"/>
          <ac:spMkLst>
            <pc:docMk/>
            <pc:sldMk cId="0" sldId="262"/>
            <ac:spMk id="4" creationId="{71CD471C-7B80-E8A4-6B0B-AC97FB66584E}"/>
          </ac:spMkLst>
        </pc:spChg>
      </pc:sldChg>
      <pc:sldChg chg="addSp modSp mod">
        <pc:chgData name="sammarfatima93@gmail.com" userId="d44883e3c0456043" providerId="LiveId" clId="{C5AD1400-5F3B-44EC-8631-9FE4D9227782}" dt="2025-02-18T05:13:29.486" v="26" actId="1036"/>
        <pc:sldMkLst>
          <pc:docMk/>
          <pc:sldMk cId="0" sldId="263"/>
        </pc:sldMkLst>
        <pc:spChg chg="mod">
          <ac:chgData name="sammarfatima93@gmail.com" userId="d44883e3c0456043" providerId="LiveId" clId="{C5AD1400-5F3B-44EC-8631-9FE4D9227782}" dt="2025-02-18T05:13:29.486" v="26" actId="1036"/>
          <ac:spMkLst>
            <pc:docMk/>
            <pc:sldMk cId="0" sldId="263"/>
            <ac:spMk id="2" creationId="{00000000-0000-0000-0000-000000000000}"/>
          </ac:spMkLst>
        </pc:spChg>
        <pc:spChg chg="add mod">
          <ac:chgData name="sammarfatima93@gmail.com" userId="d44883e3c0456043" providerId="LiveId" clId="{C5AD1400-5F3B-44EC-8631-9FE4D9227782}" dt="2025-02-18T05:13:28.393" v="25"/>
          <ac:spMkLst>
            <pc:docMk/>
            <pc:sldMk cId="0" sldId="263"/>
            <ac:spMk id="4" creationId="{BAB65A57-786C-8CD9-4589-285A156C87C2}"/>
          </ac:spMkLst>
        </pc:spChg>
      </pc:sldChg>
      <pc:sldChg chg="addSp modSp">
        <pc:chgData name="sammarfatima93@gmail.com" userId="d44883e3c0456043" providerId="LiveId" clId="{C5AD1400-5F3B-44EC-8631-9FE4D9227782}" dt="2025-02-18T05:13:34.058" v="27"/>
        <pc:sldMkLst>
          <pc:docMk/>
          <pc:sldMk cId="0" sldId="264"/>
        </pc:sldMkLst>
        <pc:spChg chg="add mod">
          <ac:chgData name="sammarfatima93@gmail.com" userId="d44883e3c0456043" providerId="LiveId" clId="{C5AD1400-5F3B-44EC-8631-9FE4D9227782}" dt="2025-02-18T05:13:34.058" v="27"/>
          <ac:spMkLst>
            <pc:docMk/>
            <pc:sldMk cId="0" sldId="264"/>
            <ac:spMk id="4" creationId="{9757944D-72E7-D1A6-3523-F76A4F222883}"/>
          </ac:spMkLst>
        </pc:spChg>
      </pc:sldChg>
      <pc:sldChg chg="addSp modSp">
        <pc:chgData name="sammarfatima93@gmail.com" userId="d44883e3c0456043" providerId="LiveId" clId="{C5AD1400-5F3B-44EC-8631-9FE4D9227782}" dt="2025-02-18T05:13:35.979" v="28"/>
        <pc:sldMkLst>
          <pc:docMk/>
          <pc:sldMk cId="0" sldId="265"/>
        </pc:sldMkLst>
        <pc:spChg chg="add mod">
          <ac:chgData name="sammarfatima93@gmail.com" userId="d44883e3c0456043" providerId="LiveId" clId="{C5AD1400-5F3B-44EC-8631-9FE4D9227782}" dt="2025-02-18T05:13:35.979" v="28"/>
          <ac:spMkLst>
            <pc:docMk/>
            <pc:sldMk cId="0" sldId="265"/>
            <ac:spMk id="4" creationId="{C02E761B-82DD-1A89-ED51-702C9382177E}"/>
          </ac:spMkLst>
        </pc:spChg>
      </pc:sldChg>
      <pc:sldChg chg="addSp modSp">
        <pc:chgData name="sammarfatima93@gmail.com" userId="d44883e3c0456043" providerId="LiveId" clId="{C5AD1400-5F3B-44EC-8631-9FE4D9227782}" dt="2025-02-18T05:13:40.685" v="29"/>
        <pc:sldMkLst>
          <pc:docMk/>
          <pc:sldMk cId="0" sldId="266"/>
        </pc:sldMkLst>
        <pc:spChg chg="add mod">
          <ac:chgData name="sammarfatima93@gmail.com" userId="d44883e3c0456043" providerId="LiveId" clId="{C5AD1400-5F3B-44EC-8631-9FE4D9227782}" dt="2025-02-18T05:13:40.685" v="29"/>
          <ac:spMkLst>
            <pc:docMk/>
            <pc:sldMk cId="0" sldId="266"/>
            <ac:spMk id="4" creationId="{BC62B3BB-5D3A-8537-69DD-36FFF0C56058}"/>
          </ac:spMkLst>
        </pc:spChg>
      </pc:sldChg>
      <pc:sldChg chg="addSp modSp">
        <pc:chgData name="sammarfatima93@gmail.com" userId="d44883e3c0456043" providerId="LiveId" clId="{C5AD1400-5F3B-44EC-8631-9FE4D9227782}" dt="2025-02-18T05:13:42.824" v="30"/>
        <pc:sldMkLst>
          <pc:docMk/>
          <pc:sldMk cId="0" sldId="267"/>
        </pc:sldMkLst>
        <pc:spChg chg="add mod">
          <ac:chgData name="sammarfatima93@gmail.com" userId="d44883e3c0456043" providerId="LiveId" clId="{C5AD1400-5F3B-44EC-8631-9FE4D9227782}" dt="2025-02-18T05:13:42.824" v="30"/>
          <ac:spMkLst>
            <pc:docMk/>
            <pc:sldMk cId="0" sldId="267"/>
            <ac:spMk id="4" creationId="{171A256C-A22D-9BC4-B1B8-BC31F8DC90E4}"/>
          </ac:spMkLst>
        </pc:spChg>
      </pc:sldChg>
      <pc:sldChg chg="addSp modSp">
        <pc:chgData name="sammarfatima93@gmail.com" userId="d44883e3c0456043" providerId="LiveId" clId="{C5AD1400-5F3B-44EC-8631-9FE4D9227782}" dt="2025-02-18T05:13:44.479" v="31"/>
        <pc:sldMkLst>
          <pc:docMk/>
          <pc:sldMk cId="0" sldId="268"/>
        </pc:sldMkLst>
        <pc:spChg chg="add mod">
          <ac:chgData name="sammarfatima93@gmail.com" userId="d44883e3c0456043" providerId="LiveId" clId="{C5AD1400-5F3B-44EC-8631-9FE4D9227782}" dt="2025-02-18T05:13:44.479" v="31"/>
          <ac:spMkLst>
            <pc:docMk/>
            <pc:sldMk cId="0" sldId="268"/>
            <ac:spMk id="4" creationId="{6E7CCB5B-0505-F98C-D01C-C1D56C1150DA}"/>
          </ac:spMkLst>
        </pc:spChg>
      </pc:sldChg>
      <pc:sldChg chg="addSp modSp">
        <pc:chgData name="sammarfatima93@gmail.com" userId="d44883e3c0456043" providerId="LiveId" clId="{C5AD1400-5F3B-44EC-8631-9FE4D9227782}" dt="2025-02-18T05:13:48.626" v="32"/>
        <pc:sldMkLst>
          <pc:docMk/>
          <pc:sldMk cId="0" sldId="269"/>
        </pc:sldMkLst>
        <pc:spChg chg="add mod">
          <ac:chgData name="sammarfatima93@gmail.com" userId="d44883e3c0456043" providerId="LiveId" clId="{C5AD1400-5F3B-44EC-8631-9FE4D9227782}" dt="2025-02-18T05:13:48.626" v="32"/>
          <ac:spMkLst>
            <pc:docMk/>
            <pc:sldMk cId="0" sldId="269"/>
            <ac:spMk id="4" creationId="{4C96C30E-66D8-80E9-E99C-A954EF779ABF}"/>
          </ac:spMkLst>
        </pc:spChg>
      </pc:sldChg>
      <pc:sldChg chg="addSp modSp mod">
        <pc:chgData name="sammarfatima93@gmail.com" userId="d44883e3c0456043" providerId="LiveId" clId="{C5AD1400-5F3B-44EC-8631-9FE4D9227782}" dt="2025-02-18T05:13:51.549" v="34" actId="1036"/>
        <pc:sldMkLst>
          <pc:docMk/>
          <pc:sldMk cId="0" sldId="270"/>
        </pc:sldMkLst>
        <pc:spChg chg="add mod">
          <ac:chgData name="sammarfatima93@gmail.com" userId="d44883e3c0456043" providerId="LiveId" clId="{C5AD1400-5F3B-44EC-8631-9FE4D9227782}" dt="2025-02-18T05:13:51.549" v="34" actId="1036"/>
          <ac:spMkLst>
            <pc:docMk/>
            <pc:sldMk cId="0" sldId="270"/>
            <ac:spMk id="4" creationId="{DEC412DB-6395-11CE-1CC3-346A5B8A5417}"/>
          </ac:spMkLst>
        </pc:spChg>
      </pc:sldChg>
      <pc:sldChg chg="addSp modSp">
        <pc:chgData name="sammarfatima93@gmail.com" userId="d44883e3c0456043" providerId="LiveId" clId="{C5AD1400-5F3B-44EC-8631-9FE4D9227782}" dt="2025-02-18T05:13:54.033" v="35"/>
        <pc:sldMkLst>
          <pc:docMk/>
          <pc:sldMk cId="0" sldId="271"/>
        </pc:sldMkLst>
        <pc:spChg chg="add mod">
          <ac:chgData name="sammarfatima93@gmail.com" userId="d44883e3c0456043" providerId="LiveId" clId="{C5AD1400-5F3B-44EC-8631-9FE4D9227782}" dt="2025-02-18T05:13:54.033" v="35"/>
          <ac:spMkLst>
            <pc:docMk/>
            <pc:sldMk cId="0" sldId="271"/>
            <ac:spMk id="4" creationId="{A38E6409-22EE-6866-5590-666DE0F993D7}"/>
          </ac:spMkLst>
        </pc:spChg>
      </pc:sldChg>
      <pc:sldChg chg="addSp modSp">
        <pc:chgData name="sammarfatima93@gmail.com" userId="d44883e3c0456043" providerId="LiveId" clId="{C5AD1400-5F3B-44EC-8631-9FE4D9227782}" dt="2025-02-18T05:13:56.833" v="36"/>
        <pc:sldMkLst>
          <pc:docMk/>
          <pc:sldMk cId="0" sldId="272"/>
        </pc:sldMkLst>
        <pc:spChg chg="add mod">
          <ac:chgData name="sammarfatima93@gmail.com" userId="d44883e3c0456043" providerId="LiveId" clId="{C5AD1400-5F3B-44EC-8631-9FE4D9227782}" dt="2025-02-18T05:13:56.833" v="36"/>
          <ac:spMkLst>
            <pc:docMk/>
            <pc:sldMk cId="0" sldId="272"/>
            <ac:spMk id="4" creationId="{FDE8A4D2-F600-68DF-3293-CE5F0794C683}"/>
          </ac:spMkLst>
        </pc:spChg>
      </pc:sldChg>
      <pc:sldChg chg="addSp modSp">
        <pc:chgData name="sammarfatima93@gmail.com" userId="d44883e3c0456043" providerId="LiveId" clId="{C5AD1400-5F3B-44EC-8631-9FE4D9227782}" dt="2025-02-18T05:14:01.474" v="37"/>
        <pc:sldMkLst>
          <pc:docMk/>
          <pc:sldMk cId="0" sldId="273"/>
        </pc:sldMkLst>
        <pc:spChg chg="add mod">
          <ac:chgData name="sammarfatima93@gmail.com" userId="d44883e3c0456043" providerId="LiveId" clId="{C5AD1400-5F3B-44EC-8631-9FE4D9227782}" dt="2025-02-18T05:14:01.474" v="37"/>
          <ac:spMkLst>
            <pc:docMk/>
            <pc:sldMk cId="0" sldId="273"/>
            <ac:spMk id="3" creationId="{6105C892-DF8A-DA72-25EB-7B0DB252831E}"/>
          </ac:spMkLst>
        </pc:spChg>
      </pc:sldChg>
      <pc:sldChg chg="addSp modSp">
        <pc:chgData name="sammarfatima93@gmail.com" userId="d44883e3c0456043" providerId="LiveId" clId="{C5AD1400-5F3B-44EC-8631-9FE4D9227782}" dt="2025-02-18T05:14:03.865" v="38"/>
        <pc:sldMkLst>
          <pc:docMk/>
          <pc:sldMk cId="0" sldId="274"/>
        </pc:sldMkLst>
        <pc:spChg chg="add mod">
          <ac:chgData name="sammarfatima93@gmail.com" userId="d44883e3c0456043" providerId="LiveId" clId="{C5AD1400-5F3B-44EC-8631-9FE4D9227782}" dt="2025-02-18T05:14:03.865" v="38"/>
          <ac:spMkLst>
            <pc:docMk/>
            <pc:sldMk cId="0" sldId="274"/>
            <ac:spMk id="10" creationId="{A0260609-5CA4-4AA8-8DEE-6B9214BF8989}"/>
          </ac:spMkLst>
        </pc:spChg>
      </pc:sldChg>
      <pc:sldChg chg="addSp modSp">
        <pc:chgData name="sammarfatima93@gmail.com" userId="d44883e3c0456043" providerId="LiveId" clId="{C5AD1400-5F3B-44EC-8631-9FE4D9227782}" dt="2025-02-18T05:14:06.227" v="39"/>
        <pc:sldMkLst>
          <pc:docMk/>
          <pc:sldMk cId="0" sldId="275"/>
        </pc:sldMkLst>
        <pc:spChg chg="add mod">
          <ac:chgData name="sammarfatima93@gmail.com" userId="d44883e3c0456043" providerId="LiveId" clId="{C5AD1400-5F3B-44EC-8631-9FE4D9227782}" dt="2025-02-18T05:14:06.227" v="39"/>
          <ac:spMkLst>
            <pc:docMk/>
            <pc:sldMk cId="0" sldId="275"/>
            <ac:spMk id="4" creationId="{362978FB-35BC-CC7D-093A-15D71C6071DA}"/>
          </ac:spMkLst>
        </pc:spChg>
      </pc:sldChg>
      <pc:sldChg chg="addSp modSp">
        <pc:chgData name="sammarfatima93@gmail.com" userId="d44883e3c0456043" providerId="LiveId" clId="{C5AD1400-5F3B-44EC-8631-9FE4D9227782}" dt="2025-02-18T05:14:08.352" v="40"/>
        <pc:sldMkLst>
          <pc:docMk/>
          <pc:sldMk cId="0" sldId="276"/>
        </pc:sldMkLst>
        <pc:spChg chg="add mod">
          <ac:chgData name="sammarfatima93@gmail.com" userId="d44883e3c0456043" providerId="LiveId" clId="{C5AD1400-5F3B-44EC-8631-9FE4D9227782}" dt="2025-02-18T05:14:08.352" v="40"/>
          <ac:spMkLst>
            <pc:docMk/>
            <pc:sldMk cId="0" sldId="276"/>
            <ac:spMk id="3" creationId="{ECDF067A-B8A8-3ED1-B90A-631D47D806A0}"/>
          </ac:spMkLst>
        </pc:spChg>
      </pc:sldChg>
      <pc:sldChg chg="addSp modSp mod">
        <pc:chgData name="sammarfatima93@gmail.com" userId="d44883e3c0456043" providerId="LiveId" clId="{C5AD1400-5F3B-44EC-8631-9FE4D9227782}" dt="2025-02-18T05:14:26.576" v="63" actId="20577"/>
        <pc:sldMkLst>
          <pc:docMk/>
          <pc:sldMk cId="0" sldId="278"/>
        </pc:sldMkLst>
        <pc:spChg chg="add mod">
          <ac:chgData name="sammarfatima93@gmail.com" userId="d44883e3c0456043" providerId="LiveId" clId="{C5AD1400-5F3B-44EC-8631-9FE4D9227782}" dt="2025-02-18T05:14:26.576" v="63" actId="20577"/>
          <ac:spMkLst>
            <pc:docMk/>
            <pc:sldMk cId="0" sldId="278"/>
            <ac:spMk id="4" creationId="{27F104EA-C071-D7EA-F387-AF0D77E0B336}"/>
          </ac:spMkLst>
        </pc:spChg>
      </pc:sldChg>
      <pc:sldChg chg="addSp modSp">
        <pc:chgData name="sammarfatima93@gmail.com" userId="d44883e3c0456043" providerId="LiveId" clId="{C5AD1400-5F3B-44EC-8631-9FE4D9227782}" dt="2025-02-18T05:14:35.060" v="64"/>
        <pc:sldMkLst>
          <pc:docMk/>
          <pc:sldMk cId="0" sldId="282"/>
        </pc:sldMkLst>
        <pc:spChg chg="add mod">
          <ac:chgData name="sammarfatima93@gmail.com" userId="d44883e3c0456043" providerId="LiveId" clId="{C5AD1400-5F3B-44EC-8631-9FE4D9227782}" dt="2025-02-18T05:14:35.060" v="64"/>
          <ac:spMkLst>
            <pc:docMk/>
            <pc:sldMk cId="0" sldId="282"/>
            <ac:spMk id="9" creationId="{D46E109A-6351-79CF-ED70-199C085388F7}"/>
          </ac:spMkLst>
        </pc:spChg>
      </pc:sldChg>
      <pc:sldChg chg="addSp modSp">
        <pc:chgData name="sammarfatima93@gmail.com" userId="d44883e3c0456043" providerId="LiveId" clId="{C5AD1400-5F3B-44EC-8631-9FE4D9227782}" dt="2025-02-18T05:14:43.794" v="65"/>
        <pc:sldMkLst>
          <pc:docMk/>
          <pc:sldMk cId="0" sldId="291"/>
        </pc:sldMkLst>
        <pc:spChg chg="add mod">
          <ac:chgData name="sammarfatima93@gmail.com" userId="d44883e3c0456043" providerId="LiveId" clId="{C5AD1400-5F3B-44EC-8631-9FE4D9227782}" dt="2025-02-18T05:14:43.794" v="65"/>
          <ac:spMkLst>
            <pc:docMk/>
            <pc:sldMk cId="0" sldId="291"/>
            <ac:spMk id="3" creationId="{C1678221-9BE3-1CB7-382B-60E44DE33C32}"/>
          </ac:spMkLst>
        </pc:spChg>
      </pc:sldChg>
      <pc:sldChg chg="addSp modSp new mod">
        <pc:chgData name="sammarfatima93@gmail.com" userId="d44883e3c0456043" providerId="LiveId" clId="{C5AD1400-5F3B-44EC-8631-9FE4D9227782}" dt="2025-02-18T10:51:24.644" v="79" actId="1076"/>
        <pc:sldMkLst>
          <pc:docMk/>
          <pc:sldMk cId="2991491638" sldId="368"/>
        </pc:sldMkLst>
        <pc:spChg chg="mod">
          <ac:chgData name="sammarfatima93@gmail.com" userId="d44883e3c0456043" providerId="LiveId" clId="{C5AD1400-5F3B-44EC-8631-9FE4D9227782}" dt="2025-02-18T10:51:23.176" v="78" actId="14100"/>
          <ac:spMkLst>
            <pc:docMk/>
            <pc:sldMk cId="2991491638" sldId="368"/>
            <ac:spMk id="2" creationId="{7C0CF5B4-4796-2464-32AC-406493D6D665}"/>
          </ac:spMkLst>
        </pc:spChg>
        <pc:picChg chg="add mod">
          <ac:chgData name="sammarfatima93@gmail.com" userId="d44883e3c0456043" providerId="LiveId" clId="{C5AD1400-5F3B-44EC-8631-9FE4D9227782}" dt="2025-02-18T10:51:24.644" v="79" actId="1076"/>
          <ac:picMkLst>
            <pc:docMk/>
            <pc:sldMk cId="2991491638" sldId="368"/>
            <ac:picMk id="1026" creationId="{A64304AD-0ECB-11B8-B84A-8D5DA6A390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FE2A-5692-B412-B2CD-B08A2095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4DD4B-0860-414C-C10C-6DACD82EC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F2F-4E5E-17C5-5A10-EADB8B9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A579-CAFC-509A-51E6-7EFB6F6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0319-D9B1-A209-5B40-224F7F2A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6575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4AEA-26BE-E109-A93E-FAAEF07B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A518F-ED34-E4F6-7835-7946CF7E8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728E-7939-31E6-FCB6-A877B9E7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61CB-D77F-51A4-8940-136F43A1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E958-1504-64AD-E847-29F4B87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0963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0D838-35B7-955A-E5E6-8513A93A7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23361-3286-8026-03C6-3FE333C3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17EA-C4F6-8156-D49D-27B1AECC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F37F-6447-B033-3208-15EE8BD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42CC-0C22-A049-873C-577180D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7601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1377" y="1432045"/>
            <a:ext cx="6544945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90C1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F3F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61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3E4E-0185-84DF-E0C5-FF6B8696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4171-1D36-600D-BBB3-2645759C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A36A-A71F-DE45-21F1-B5C58179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A1-B1B7-EAC9-356E-EA687F32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2167-A3A9-1346-F791-25E898B0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529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376-4BEA-31AC-1218-2DAE181B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5A8A-3812-DDC8-4D71-EBB1AB8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82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82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0FB9-CB8F-1AAE-9AE1-C7D3291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5FB9-EACF-2846-AD3F-C628F281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85FD-356C-0C3F-009C-D439562E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0402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ABF0-9377-789A-C29B-46ACC7F1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3050-D72B-9ED7-1952-CDAA970C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AF48-31C7-F6CF-ED7C-18B7FD66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AE27-E3D2-E596-430A-5EA70962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8B921-4A0E-9799-651E-C511C71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7581-F9BF-9ADC-B82F-91CDC7C1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7965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DFAD-0121-2182-D45D-92106D2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A182F-C2B2-040A-9F28-70E3C76A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80426-1476-2C2D-AAE7-10FFC208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7E37-F443-FEE1-5899-AB5E84F67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02696-081C-259D-8911-F15FAB59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589D6-0832-C3C4-EEAB-6D654D9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59F25-9542-1C4C-C64D-933D316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34CEF-C2E2-77FA-4ECB-B347AEDC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0520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631E-F0F6-A2C4-FCDE-9DACDDF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2D47A-B63F-CD2A-3BBA-3E045B51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594CB-5053-A274-BA63-3EE567E9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16BE-70C4-73B4-00E8-867294C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158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543BA-C3B2-5CEE-F0E4-A607F0A1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F634C-44A9-18B4-2C7E-8AB203CA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2349B-FBB2-C45A-5807-0D735474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855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D344-A784-4979-F6C5-FDEAFCF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96BE-3254-0B30-D50B-7C89BE45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844F6-FC33-2BF8-5D23-28419AA7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CBFF-61E3-D0E0-6BF3-D23E374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885F3-C0F2-086D-6AC3-409EE8CB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4623-45DB-44D4-4155-0D0BD58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6647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473D-36E7-A5C1-5D7E-64F0D997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6AAE4-F1F6-F9DB-4FA7-52EE4DEFF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D36A-5FE4-3505-7A00-89B8D726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00E0-2680-951A-2399-5B7C61EC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AD953-D1A7-B407-5646-2C1D0E3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7EA6-CF52-1FD7-FAC3-D1B39A9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7387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166C-51EC-7DB4-D60B-C4DBB83F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93B0-2303-24DB-85AF-B79A09B2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A4A3-25A3-1F03-D7DF-119DB8785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EA04-8D11-5F71-8051-BC5894BE8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EB13-6913-3362-AB8F-ED90E0E2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524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399E-4CAC-F3B6-4564-3198AB98E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spc="-30" dirty="0"/>
              <a:t>Staphylococcus</a:t>
            </a:r>
            <a:r>
              <a:rPr lang="en-US" sz="4000" spc="-275" dirty="0"/>
              <a:t> </a:t>
            </a:r>
            <a:r>
              <a:rPr lang="en-US" sz="4000" spc="-20" dirty="0"/>
              <a:t>aureus</a:t>
            </a:r>
            <a:br>
              <a:rPr lang="en-US" sz="4400" dirty="0"/>
            </a:br>
            <a:r>
              <a:rPr lang="en-US" sz="4400" dirty="0"/>
              <a:t>Microbe Module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Year MBBS</a:t>
            </a:r>
            <a:endParaRPr lang="LID4096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A00F2-3AEA-155E-C9C7-0672CDE5A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00" b="1" dirty="0"/>
              <a:t>BY:</a:t>
            </a:r>
          </a:p>
          <a:p>
            <a:r>
              <a:rPr lang="en-US" sz="2200" b="1" dirty="0"/>
              <a:t>Dr. Kiran Fatima</a:t>
            </a:r>
          </a:p>
          <a:p>
            <a:r>
              <a:rPr lang="en-US" sz="2200" b="1" dirty="0"/>
              <a:t>Pathology Department</a:t>
            </a:r>
          </a:p>
          <a:p>
            <a:r>
              <a:rPr lang="en-US" sz="2200" b="1" dirty="0"/>
              <a:t>Rawalpindi Medical University</a:t>
            </a:r>
            <a:endParaRPr lang="LID4096" sz="2200" b="1" dirty="0"/>
          </a:p>
        </p:txBody>
      </p:sp>
    </p:spTree>
    <p:extLst>
      <p:ext uri="{BB962C8B-B14F-4D97-AF65-F5344CB8AC3E}">
        <p14:creationId xmlns:p14="http://schemas.microsoft.com/office/powerpoint/2010/main" val="141017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11" y="1608788"/>
            <a:ext cx="28790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Intoxications: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91515" y="2069042"/>
            <a:ext cx="8675370" cy="1607027"/>
          </a:xfrm>
          <a:prstGeom prst="rect">
            <a:avLst/>
          </a:prstGeom>
        </p:spPr>
        <p:txBody>
          <a:bodyPr vert="horz" wrap="square" lIns="0" tIns="265605" rIns="0" bIns="0" rtlCol="0">
            <a:spAutoFit/>
          </a:bodyPr>
          <a:lstStyle/>
          <a:p>
            <a:pPr marL="514984" indent="-502920">
              <a:lnSpc>
                <a:spcPct val="100000"/>
              </a:lnSpc>
              <a:spcBef>
                <a:spcPts val="944"/>
              </a:spcBef>
              <a:buClr>
                <a:srgbClr val="90C126"/>
              </a:buClr>
              <a:buSzPct val="79661"/>
              <a:buAutoNum type="arabicPeriod"/>
              <a:tabLst>
                <a:tab pos="515620" algn="l"/>
              </a:tabLst>
            </a:pPr>
            <a:r>
              <a:rPr dirty="0"/>
              <a:t>Food </a:t>
            </a:r>
            <a:r>
              <a:rPr spc="-10" dirty="0"/>
              <a:t>poisoning</a:t>
            </a:r>
            <a:endParaRPr dirty="0"/>
          </a:p>
          <a:p>
            <a:pPr marL="514984" indent="-502920">
              <a:lnSpc>
                <a:spcPct val="100000"/>
              </a:lnSpc>
              <a:spcBef>
                <a:spcPts val="855"/>
              </a:spcBef>
              <a:buClr>
                <a:srgbClr val="90C126"/>
              </a:buClr>
              <a:buSzPct val="79661"/>
              <a:buAutoNum type="arabicPeriod"/>
              <a:tabLst>
                <a:tab pos="515620" algn="l"/>
              </a:tabLst>
            </a:pPr>
            <a:r>
              <a:rPr spc="-45" dirty="0"/>
              <a:t>Toxic</a:t>
            </a:r>
            <a:r>
              <a:rPr spc="-75" dirty="0"/>
              <a:t> </a:t>
            </a:r>
            <a:r>
              <a:rPr dirty="0"/>
              <a:t>shock</a:t>
            </a:r>
            <a:r>
              <a:rPr spc="-65" dirty="0"/>
              <a:t> </a:t>
            </a:r>
            <a:r>
              <a:rPr spc="-10" dirty="0"/>
              <a:t>syndrome</a:t>
            </a:r>
            <a:endParaRPr dirty="0"/>
          </a:p>
          <a:p>
            <a:pPr marL="514984" indent="-502920">
              <a:lnSpc>
                <a:spcPct val="100000"/>
              </a:lnSpc>
              <a:spcBef>
                <a:spcPts val="850"/>
              </a:spcBef>
              <a:buClr>
                <a:srgbClr val="90C126"/>
              </a:buClr>
              <a:buSzPct val="79661"/>
              <a:buAutoNum type="arabicPeriod"/>
              <a:tabLst>
                <a:tab pos="515620" algn="l"/>
              </a:tabLst>
            </a:pPr>
            <a:r>
              <a:rPr dirty="0"/>
              <a:t>Staphylococcal</a:t>
            </a:r>
            <a:r>
              <a:rPr spc="-45" dirty="0"/>
              <a:t> </a:t>
            </a:r>
            <a:r>
              <a:rPr dirty="0"/>
              <a:t>scalded</a:t>
            </a:r>
            <a:r>
              <a:rPr spc="10" dirty="0"/>
              <a:t> </a:t>
            </a:r>
            <a:r>
              <a:rPr dirty="0"/>
              <a:t>skin</a:t>
            </a:r>
            <a:r>
              <a:rPr spc="10" dirty="0"/>
              <a:t> </a:t>
            </a:r>
            <a:r>
              <a:rPr spc="-10" dirty="0"/>
              <a:t>syndrome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76061" y="1115068"/>
            <a:ext cx="41592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620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7944D-72E7-D1A6-3523-F76A4F222883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48528"/>
            <a:ext cx="867537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-10" dirty="0"/>
              <a:t>Definition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22764" y="2855533"/>
            <a:ext cx="6341110" cy="205421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95910" marR="5080" indent="-283845">
              <a:lnSpc>
                <a:spcPts val="3170"/>
              </a:lnSpc>
              <a:spcBef>
                <a:spcPts val="185"/>
              </a:spcBef>
            </a:pPr>
            <a:r>
              <a:rPr sz="2100" spc="-254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2100" spc="-135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spc="-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sz="2400" spc="-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shock</a:t>
            </a:r>
            <a:r>
              <a:rPr sz="2400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syndrome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(TSS)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toxin-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sz="2400" spc="-9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life-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threatening</a:t>
            </a:r>
            <a:r>
              <a:rPr sz="2400" spc="-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illness,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400" spc="-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precipitated</a:t>
            </a:r>
            <a:r>
              <a:rPr sz="2400" spc="-9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sz="2400" spc="-9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sz="2400" spc="-9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i="1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aure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sz="2400" spc="-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sz="2400" spc="-19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Streptococcus</a:t>
            </a:r>
            <a:r>
              <a:rPr sz="2400" spc="-9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(GAS),</a:t>
            </a:r>
            <a:r>
              <a:rPr sz="2400" spc="-114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sz="2400" spc="-1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 </a:t>
            </a:r>
            <a:r>
              <a:rPr sz="24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Streptococcus</a:t>
            </a:r>
            <a:r>
              <a:rPr sz="2400" i="1" spc="-1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pyogenes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1057655"/>
            <a:ext cx="9852660" cy="5029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095"/>
              </a:spcBef>
              <a:tabLst>
                <a:tab pos="8738870" algn="l"/>
              </a:tabLst>
            </a:pP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E761B-82DD-1A89-ED51-702C9382177E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48528"/>
            <a:ext cx="867537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Causes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855" y="2743514"/>
            <a:ext cx="2226310" cy="191783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50" spc="-20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8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tampons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-1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spc="-27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spc="-5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354965" algn="l"/>
              </a:tabLst>
            </a:pPr>
            <a:r>
              <a:rPr sz="2400" spc="-6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sz="2400" spc="-2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surgery.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1057655"/>
            <a:ext cx="9852660" cy="5029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095"/>
              </a:spcBef>
              <a:tabLst>
                <a:tab pos="8738870" algn="l"/>
              </a:tabLst>
            </a:pP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2B3BB-5D3A-8537-69DD-36FFF0C56058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11" y="1547181"/>
            <a:ext cx="242443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Risk </a:t>
            </a:r>
            <a:r>
              <a:rPr spc="-10" dirty="0"/>
              <a:t>factors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61371" y="2736613"/>
            <a:ext cx="7466330" cy="31346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5910" marR="75565" indent="-283845">
              <a:lnSpc>
                <a:spcPts val="3170"/>
              </a:lnSpc>
              <a:spcBef>
                <a:spcPts val="204"/>
              </a:spcBef>
            </a:pPr>
            <a:r>
              <a:rPr sz="2100" spc="-135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bodies</a:t>
            </a:r>
            <a:r>
              <a:rPr sz="2400" spc="-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packing</a:t>
            </a:r>
            <a:r>
              <a:rPr sz="2400" spc="-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(such</a:t>
            </a:r>
            <a:r>
              <a:rPr sz="2400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400" spc="-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sz="2400" spc="-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nose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ts val="3170"/>
              </a:lnSpc>
              <a:spcBef>
                <a:spcPts val="819"/>
              </a:spcBef>
            </a:pPr>
            <a:r>
              <a:rPr sz="2400" spc="-13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sz="2400" spc="-1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operative</a:t>
            </a:r>
            <a:r>
              <a:rPr sz="2400" spc="-1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</a:t>
            </a:r>
            <a:r>
              <a:rPr sz="2400" spc="-1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r>
              <a:rPr sz="2400" spc="-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(fasciotomy,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surgical</a:t>
            </a:r>
            <a:r>
              <a:rPr sz="2400" spc="-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debridement,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laparotomy,</a:t>
            </a:r>
            <a:r>
              <a:rPr sz="2400" spc="-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amputation,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hysterectomy)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13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Vaginal</a:t>
            </a:r>
            <a:r>
              <a:rPr sz="2400" spc="-1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postpartum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414655" indent="-283845">
              <a:lnSpc>
                <a:spcPts val="3100"/>
              </a:lnSpc>
              <a:spcBef>
                <a:spcPts val="985"/>
              </a:spcBef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Streptococcal</a:t>
            </a:r>
            <a:r>
              <a:rPr sz="2400" spc="-114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soft-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sz="2400" spc="-9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(bacterial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cellulitis)</a:t>
            </a:r>
            <a:r>
              <a:rPr sz="2400" spc="-1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sz="2400" spc="-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</a:t>
            </a:r>
            <a:r>
              <a:rPr sz="2400" spc="-3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sz="2400" spc="-28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77" y="1343630"/>
            <a:ext cx="189039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Horizontal</a:t>
            </a:r>
            <a:r>
              <a:rPr sz="14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Integration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6587" y="1343630"/>
            <a:ext cx="27305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FFFFFF"/>
                </a:solidFill>
                <a:latin typeface="Trebuchet MS"/>
                <a:cs typeface="Trebuchet MS"/>
              </a:rPr>
              <a:t>CM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A256C-A22D-9BC4-B1B8-BC31F8DC90E4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698" y="1534924"/>
            <a:ext cx="4406502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75" dirty="0"/>
              <a:t>Routes</a:t>
            </a:r>
            <a:r>
              <a:rPr spc="-405" dirty="0"/>
              <a:t> </a:t>
            </a:r>
            <a:r>
              <a:rPr spc="-50" dirty="0"/>
              <a:t>of</a:t>
            </a:r>
            <a:r>
              <a:rPr spc="-370" dirty="0"/>
              <a:t> </a:t>
            </a:r>
            <a:r>
              <a:rPr spc="-10" dirty="0"/>
              <a:t>infection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764" y="2742767"/>
            <a:ext cx="3207385" cy="28450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400" spc="-254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-254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09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Cuts</a:t>
            </a:r>
            <a:r>
              <a:rPr sz="2400" spc="-29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29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spc="-254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spc="-254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3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Nose(nasal</a:t>
            </a:r>
            <a:r>
              <a:rPr sz="2400" spc="-27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packing)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spc="-254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-114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Surgical</a:t>
            </a:r>
            <a:r>
              <a:rPr sz="2400" spc="-254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spc="-254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2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spc="-28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0" y="685800"/>
            <a:ext cx="189039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latin typeface="Trebuchet MS"/>
                <a:cs typeface="Trebuchet MS"/>
              </a:rPr>
              <a:t>Horizontal</a:t>
            </a:r>
            <a:r>
              <a:rPr sz="1450" spc="12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Integration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6587" y="1343630"/>
            <a:ext cx="27305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FFFFFF"/>
                </a:solidFill>
                <a:latin typeface="Trebuchet MS"/>
                <a:cs typeface="Trebuchet MS"/>
              </a:rPr>
              <a:t>CM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826" y="1570869"/>
            <a:ext cx="407606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20" dirty="0"/>
              <a:t>Pathophysiology</a:t>
            </a:r>
            <a:endParaRPr sz="4450" dirty="0"/>
          </a:p>
        </p:txBody>
      </p:sp>
      <p:sp>
        <p:nvSpPr>
          <p:cNvPr id="3" name="object 3"/>
          <p:cNvSpPr txBox="1"/>
          <p:nvPr/>
        </p:nvSpPr>
        <p:spPr>
          <a:xfrm>
            <a:off x="622764" y="2404343"/>
            <a:ext cx="6563995" cy="29433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5910" marR="299720" indent="-283845">
              <a:lnSpc>
                <a:spcPct val="89600"/>
              </a:lnSpc>
              <a:spcBef>
                <a:spcPts val="420"/>
              </a:spcBef>
            </a:pPr>
            <a:r>
              <a:rPr sz="2100" spc="-135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sz="2400" spc="-1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bacteria-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sz="2400" spc="-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toxins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sz="2400" spc="-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sz="2400" spc="-9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</a:t>
            </a:r>
            <a:r>
              <a:rPr sz="2400" spc="-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sz="2400" spc="-1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antitoxin</a:t>
            </a:r>
            <a:r>
              <a:rPr sz="2400" spc="-114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antibody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spc="-13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Toxins</a:t>
            </a:r>
            <a:r>
              <a:rPr sz="2400" spc="-1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absorbed</a:t>
            </a:r>
            <a:r>
              <a:rPr sz="2400" spc="-9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systemically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3020"/>
              </a:lnSpc>
              <a:spcBef>
                <a:spcPts val="405"/>
              </a:spcBef>
            </a:pPr>
            <a:r>
              <a:rPr sz="2400" spc="-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sz="2400" spc="-2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8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spc="-28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mediator</a:t>
            </a:r>
            <a:r>
              <a:rPr sz="2400" spc="-26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>
              <a:lnSpc>
                <a:spcPct val="89800"/>
              </a:lnSpc>
              <a:spcBef>
                <a:spcPts val="165"/>
              </a:spcBef>
            </a:pPr>
            <a:r>
              <a:rPr sz="2400" spc="-10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{cytokines,</a:t>
            </a:r>
            <a:r>
              <a:rPr sz="2400" spc="-22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sz="2400" spc="-2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9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interleukin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400" spc="-2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8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(IL-1)</a:t>
            </a:r>
            <a:r>
              <a:rPr sz="2400" spc="-26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necrosis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(TNF)}</a:t>
            </a:r>
            <a:r>
              <a:rPr sz="2400" spc="-2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capable</a:t>
            </a:r>
            <a:r>
              <a:rPr sz="2400" spc="-2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mediating</a:t>
            </a:r>
            <a:r>
              <a:rPr sz="2400" spc="-254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shock</a:t>
            </a:r>
            <a:r>
              <a:rPr sz="2400" spc="-254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254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sz="2400" spc="-26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  <a:r>
              <a:rPr sz="2400" spc="-26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4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27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 </a:t>
            </a:r>
            <a:r>
              <a:rPr sz="2400" spc="-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manifestations</a:t>
            </a:r>
            <a:r>
              <a:rPr sz="2400" spc="-204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6C30E-66D8-80E9-E99C-A954EF779ABF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826" y="1570869"/>
            <a:ext cx="457962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50" dirty="0"/>
              <a:t>Signs</a:t>
            </a:r>
            <a:r>
              <a:rPr lang="en-US" sz="4450" spc="-30" dirty="0"/>
              <a:t> </a:t>
            </a:r>
            <a:r>
              <a:rPr lang="en-US" sz="4450" dirty="0"/>
              <a:t>&amp;</a:t>
            </a:r>
            <a:r>
              <a:rPr lang="en-US" sz="4450" spc="-30" dirty="0"/>
              <a:t> </a:t>
            </a:r>
            <a:r>
              <a:rPr lang="en-US" sz="4450" spc="-10" dirty="0"/>
              <a:t>symptoms</a:t>
            </a:r>
            <a:endParaRPr lang="en-US" sz="4450" dirty="0"/>
          </a:p>
        </p:txBody>
      </p:sp>
      <p:sp>
        <p:nvSpPr>
          <p:cNvPr id="3" name="object 3"/>
          <p:cNvSpPr txBox="1"/>
          <p:nvPr/>
        </p:nvSpPr>
        <p:spPr>
          <a:xfrm>
            <a:off x="1261391" y="2499880"/>
            <a:ext cx="7096125" cy="407226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436245" indent="-423545">
              <a:lnSpc>
                <a:spcPct val="100000"/>
              </a:lnSpc>
              <a:spcBef>
                <a:spcPts val="935"/>
              </a:spcBef>
              <a:buClr>
                <a:srgbClr val="90C126"/>
              </a:buClr>
              <a:buSzPct val="80434"/>
              <a:buAutoNum type="arabicPeriod"/>
              <a:tabLst>
                <a:tab pos="436245" algn="l"/>
              </a:tabLst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Onset usually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sudden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245" marR="243204" indent="-424180">
              <a:lnSpc>
                <a:spcPct val="100400"/>
              </a:lnSpc>
              <a:spcBef>
                <a:spcPts val="830"/>
              </a:spcBef>
              <a:buAutoNum type="arabicPeriod"/>
              <a:tabLst>
                <a:tab pos="436245" algn="l"/>
                <a:tab pos="524510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,Watery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diarrhea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Nausea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vomiting, headache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4510" indent="-511809">
              <a:lnSpc>
                <a:spcPct val="100000"/>
              </a:lnSpc>
              <a:spcBef>
                <a:spcPts val="825"/>
              </a:spcBef>
              <a:buClr>
                <a:srgbClr val="90C126"/>
              </a:buClr>
              <a:buSzPct val="80434"/>
              <a:buAutoNum type="arabicPeriod"/>
              <a:tabLst>
                <a:tab pos="524510" algn="l"/>
              </a:tabLst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4510" indent="-511809">
              <a:lnSpc>
                <a:spcPct val="100000"/>
              </a:lnSpc>
              <a:spcBef>
                <a:spcPts val="840"/>
              </a:spcBef>
              <a:buClr>
                <a:srgbClr val="90C126"/>
              </a:buClr>
              <a:buSzPct val="80434"/>
              <a:buAutoNum type="arabicPeriod"/>
              <a:tabLst>
                <a:tab pos="524510" algn="l"/>
              </a:tabLst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Widespread</a:t>
            </a:r>
            <a:r>
              <a:rPr sz="2400" spc="-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245" marR="5080" indent="-424180">
              <a:lnSpc>
                <a:spcPct val="100400"/>
              </a:lnSpc>
              <a:spcBef>
                <a:spcPts val="760"/>
              </a:spcBef>
              <a:buClr>
                <a:srgbClr val="90C126"/>
              </a:buClr>
              <a:buSzPct val="80434"/>
              <a:buAutoNum type="arabicPeriod"/>
              <a:tabLst>
                <a:tab pos="436245" algn="l"/>
              </a:tabLst>
            </a:pPr>
            <a:r>
              <a:rPr sz="2400" spc="-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Dizziness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2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sz="2400" spc="-26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</a:t>
            </a:r>
            <a:r>
              <a:rPr sz="2400" spc="-2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</a:t>
            </a:r>
            <a:r>
              <a:rPr sz="2400" spc="-2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2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</a:t>
            </a:r>
            <a:r>
              <a:rPr sz="2400" spc="-2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ache</a:t>
            </a:r>
            <a:r>
              <a:rPr sz="2400" spc="-2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2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Confusion,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Seizures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245" indent="-423545">
              <a:lnSpc>
                <a:spcPct val="100000"/>
              </a:lnSpc>
              <a:spcBef>
                <a:spcPts val="840"/>
              </a:spcBef>
              <a:buClr>
                <a:srgbClr val="90C126"/>
              </a:buClr>
              <a:buSzPct val="80434"/>
              <a:buAutoNum type="arabicPeriod"/>
              <a:tabLst>
                <a:tab pos="436245" algn="l"/>
              </a:tabLst>
            </a:pPr>
            <a:r>
              <a:rPr sz="2400" spc="-3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Peeling</a:t>
            </a:r>
            <a:r>
              <a:rPr sz="2400" spc="-2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54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spc="-24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4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palms</a:t>
            </a:r>
            <a:r>
              <a:rPr sz="2400" spc="-22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soles</a:t>
            </a:r>
            <a:r>
              <a:rPr sz="2400" spc="-2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6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245" indent="-423545">
              <a:lnSpc>
                <a:spcPct val="100000"/>
              </a:lnSpc>
              <a:spcBef>
                <a:spcPts val="850"/>
              </a:spcBef>
              <a:buClr>
                <a:srgbClr val="90C126"/>
              </a:buClr>
              <a:buSzPct val="80434"/>
              <a:buAutoNum type="arabicPeriod"/>
              <a:tabLst>
                <a:tab pos="436245" algn="l"/>
              </a:tabLst>
            </a:pPr>
            <a:r>
              <a:rPr sz="2400" spc="-7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</a:t>
            </a:r>
            <a:r>
              <a:rPr sz="2400" spc="-20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sz="2400" spc="-21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(usually</a:t>
            </a:r>
            <a:r>
              <a:rPr sz="2400" spc="-195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kidneys,</a:t>
            </a:r>
            <a:r>
              <a:rPr sz="2400" spc="-229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B3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liver)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1173480"/>
            <a:ext cx="9860280" cy="45148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695960">
              <a:lnSpc>
                <a:spcPct val="100000"/>
              </a:lnSpc>
              <a:spcBef>
                <a:spcPts val="875"/>
              </a:spcBef>
              <a:tabLst>
                <a:tab pos="7801609" algn="l"/>
              </a:tabLst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Vertical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integration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	Family</a:t>
            </a:r>
            <a:r>
              <a:rPr sz="14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412DB-6395-11CE-1CC3-346A5B8A5417}"/>
              </a:ext>
            </a:extLst>
          </p:cNvPr>
          <p:cNvSpPr txBox="1"/>
          <p:nvPr/>
        </p:nvSpPr>
        <p:spPr>
          <a:xfrm>
            <a:off x="8458200" y="496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48528"/>
            <a:ext cx="867537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Toxins</a:t>
            </a:r>
            <a:r>
              <a:rPr spc="-80" dirty="0"/>
              <a:t> </a:t>
            </a:r>
            <a:r>
              <a:rPr dirty="0"/>
              <a:t>involved</a:t>
            </a:r>
            <a:r>
              <a:rPr spc="-2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10" dirty="0"/>
              <a:t>diseases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848" y="2232132"/>
            <a:ext cx="6463752" cy="38991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Cytolytic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toxins</a:t>
            </a:r>
            <a:endParaRPr lang="en-US" sz="24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Hemolysins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4030" marR="2752090" indent="-70485">
              <a:lnSpc>
                <a:spcPts val="1960"/>
              </a:lnSpc>
              <a:spcBef>
                <a:spcPts val="7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haemolysin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Beta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haemolysin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4030" marR="2752090">
              <a:lnSpc>
                <a:spcPts val="1939"/>
              </a:lnSpc>
              <a:spcBef>
                <a:spcPts val="1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haemolysin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Delta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haemolysin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3380">
              <a:lnSpc>
                <a:spcPts val="2010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ii)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Leucocidin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(Panton-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Valentine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495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Enterotoxin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  <a:buClr>
                <a:srgbClr val="3F3F3F"/>
              </a:buClr>
              <a:buSzPct val="73913"/>
              <a:tabLst>
                <a:tab pos="462915" algn="l"/>
              </a:tabLst>
            </a:pPr>
            <a:r>
              <a:rPr sz="2400" spc="-3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sz="2400" spc="-4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shock</a:t>
            </a:r>
            <a:r>
              <a:rPr sz="2400" spc="-4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syndrome</a:t>
            </a:r>
            <a:r>
              <a:rPr sz="2400" spc="-6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r>
              <a:rPr sz="2400" spc="-7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(TSST)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  <a:buSzPct val="226666"/>
              <a:tabLst>
                <a:tab pos="260350" algn="l"/>
              </a:tabLst>
            </a:pP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Exfoliative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(epidermolytic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1057655"/>
            <a:ext cx="9852660" cy="5029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095"/>
              </a:spcBef>
              <a:tabLst>
                <a:tab pos="8738870" algn="l"/>
              </a:tabLst>
            </a:pP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E6409-22EE-6866-5590-666DE0F993D7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049" y="1936531"/>
            <a:ext cx="6638290" cy="362650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5910" marR="234315" indent="-283845">
              <a:lnSpc>
                <a:spcPct val="79600"/>
              </a:lnSpc>
              <a:spcBef>
                <a:spcPts val="735"/>
              </a:spcBef>
              <a:buChar char="►"/>
              <a:tabLst>
                <a:tab pos="295910" algn="l"/>
                <a:tab pos="352425" algn="l"/>
              </a:tabLst>
            </a:pPr>
            <a:r>
              <a:rPr sz="1150" dirty="0">
                <a:solidFill>
                  <a:srgbClr val="90C126"/>
                </a:solidFill>
                <a:latin typeface="Tahoma"/>
                <a:cs typeface="Tahoma"/>
              </a:rPr>
              <a:t>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Staphylococcal</a:t>
            </a:r>
            <a:r>
              <a:rPr sz="24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Scalded</a:t>
            </a:r>
            <a:r>
              <a:rPr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b="1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Syndrome (SSSS)</a:t>
            </a:r>
            <a:r>
              <a:rPr sz="24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346710" indent="-283845">
              <a:lnSpc>
                <a:spcPts val="2210"/>
              </a:lnSpc>
              <a:spcBef>
                <a:spcPts val="2250"/>
              </a:spcBef>
              <a:tabLst>
                <a:tab pos="384175" algn="l"/>
              </a:tabLst>
            </a:pP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	Rapid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invasion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neonates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competing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absence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120014" indent="-283845">
              <a:lnSpc>
                <a:spcPts val="2210"/>
              </a:lnSpc>
              <a:tabLst>
                <a:tab pos="554990" algn="l"/>
                <a:tab pos="4387215" algn="l"/>
              </a:tabLst>
            </a:pP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	The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reddened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and sloughs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off rapidly,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causing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drastic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loss.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fatal.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ts val="2220"/>
              </a:lnSpc>
              <a:tabLst>
                <a:tab pos="3372485" algn="l"/>
              </a:tabLst>
            </a:pP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spc="-10" dirty="0"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Staph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2400" u="sng" spc="-10" dirty="0"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ureus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which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excretes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exfoliatin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pathogenic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factor)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invades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penicillin.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5596" y="4331208"/>
            <a:ext cx="2444496" cy="21960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11715" y="1304044"/>
            <a:ext cx="67119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vertical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9826" y="1304044"/>
            <a:ext cx="79756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8A4D2-F600-68DF-3293-CE5F0794C683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0727" y="1951826"/>
            <a:ext cx="6805295" cy="3956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5757"/>
              <a:tabLst>
                <a:tab pos="342900" algn="l"/>
              </a:tabLst>
            </a:pPr>
            <a:r>
              <a:rPr sz="4000" b="1" dirty="0">
                <a:latin typeface="Calibri" panose="020F0502020204030204" pitchFamily="34" charset="0"/>
                <a:cs typeface="Calibri" panose="020F0502020204030204" pitchFamily="34" charset="0"/>
              </a:rPr>
              <a:t>Staphylococcal</a:t>
            </a:r>
            <a:r>
              <a:rPr sz="4000" b="1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sz="4000" b="1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Poisoning: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>
              <a:lnSpc>
                <a:spcPct val="101499"/>
              </a:lnSpc>
              <a:tabLst>
                <a:tab pos="295910" algn="l"/>
                <a:tab pos="37211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Factor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enterotoxin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80" dirty="0">
                <a:latin typeface="Calibri" panose="020F0502020204030204" pitchFamily="34" charset="0"/>
                <a:cs typeface="Calibri" panose="020F0502020204030204" pitchFamily="34" charset="0"/>
              </a:rPr>
              <a:t>F.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grows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foods.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(Cream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filled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starchy.)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31750">
              <a:lnSpc>
                <a:spcPct val="101499"/>
              </a:lnSpc>
              <a:spcBef>
                <a:spcPts val="815"/>
              </a:spcBef>
              <a:buClr>
                <a:srgbClr val="90C126"/>
              </a:buClr>
              <a:buSzPct val="79487"/>
              <a:tabLst>
                <a:tab pos="29591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Potato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salad-organism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gets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easily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handling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potatoes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eggs.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buClr>
                <a:srgbClr val="90C126"/>
              </a:buClr>
              <a:buSzPct val="79487"/>
              <a:tabLst>
                <a:tab pos="29591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 food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toxicity,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disease.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buClr>
                <a:srgbClr val="90C126"/>
              </a:buClr>
              <a:buSzPct val="79487"/>
              <a:tabLst>
                <a:tab pos="29591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lasts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incubation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hours.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2476" y="1304044"/>
            <a:ext cx="187134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horizontal</a:t>
            </a:r>
            <a:r>
              <a:rPr sz="14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integration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2476" y="1304044"/>
            <a:ext cx="178816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45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5C892-DF8A-DA72-25EB-7B0DB252831E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dirty="0"/>
              <a:t>Motto of</a:t>
            </a:r>
            <a:r>
              <a:rPr spc="25" dirty="0"/>
              <a:t> </a:t>
            </a:r>
            <a:r>
              <a:rPr spc="-25" dirty="0"/>
              <a:t>RMU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2727960"/>
            <a:ext cx="3156203" cy="3363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4235" y="1057655"/>
            <a:ext cx="816864" cy="8183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61377" y="1074240"/>
            <a:ext cx="654494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n-US" sz="4000" spc="-1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staphylococcal</a:t>
            </a:r>
            <a:r>
              <a:rPr lang="en-US" sz="4000" spc="-15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783" y="2707582"/>
            <a:ext cx="762825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5620" marR="5080" indent="-503555">
              <a:lnSpc>
                <a:spcPct val="100400"/>
              </a:lnSpc>
              <a:spcBef>
                <a:spcPts val="105"/>
              </a:spcBef>
            </a:pPr>
            <a:r>
              <a:rPr sz="2300" dirty="0">
                <a:solidFill>
                  <a:srgbClr val="3F3F3F"/>
                </a:solidFill>
                <a:latin typeface="Trebuchet MS"/>
                <a:cs typeface="Trebuchet MS"/>
              </a:rPr>
              <a:t>1)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u="sng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u="sng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soft</a:t>
            </a:r>
            <a:r>
              <a:rPr sz="2400" u="sng" spc="-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Folliculitis,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furuncle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(boil),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carbuncle,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stye,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abscess,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infections,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impetigo,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paronychia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cellulitis</a:t>
            </a:r>
            <a:r>
              <a:rPr sz="2300" spc="-10" dirty="0">
                <a:solidFill>
                  <a:srgbClr val="3F3F3F"/>
                </a:solidFill>
                <a:latin typeface="Trebuchet MS"/>
                <a:cs typeface="Trebuchet MS"/>
              </a:rPr>
              <a:t>.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09971" y="4052315"/>
            <a:ext cx="1816735" cy="1614170"/>
            <a:chOff x="5109971" y="4052315"/>
            <a:chExt cx="1816735" cy="16141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592" y="4059935"/>
              <a:ext cx="1801367" cy="15986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09971" y="4052315"/>
              <a:ext cx="1816735" cy="1614170"/>
            </a:xfrm>
            <a:custGeom>
              <a:avLst/>
              <a:gdLst/>
              <a:ahLst/>
              <a:cxnLst/>
              <a:rect l="l" t="t" r="r" b="b"/>
              <a:pathLst>
                <a:path w="1816734" h="1614170">
                  <a:moveTo>
                    <a:pt x="1816608" y="1613916"/>
                  </a:moveTo>
                  <a:lnTo>
                    <a:pt x="0" y="1613916"/>
                  </a:lnTo>
                  <a:lnTo>
                    <a:pt x="0" y="0"/>
                  </a:lnTo>
                  <a:lnTo>
                    <a:pt x="1816608" y="0"/>
                  </a:lnTo>
                  <a:lnTo>
                    <a:pt x="1816608" y="3048"/>
                  </a:lnTo>
                  <a:lnTo>
                    <a:pt x="7620" y="3048"/>
                  </a:lnTo>
                  <a:lnTo>
                    <a:pt x="3048" y="7620"/>
                  </a:lnTo>
                  <a:lnTo>
                    <a:pt x="7620" y="7620"/>
                  </a:lnTo>
                  <a:lnTo>
                    <a:pt x="7620" y="1606296"/>
                  </a:lnTo>
                  <a:lnTo>
                    <a:pt x="3048" y="1606296"/>
                  </a:lnTo>
                  <a:lnTo>
                    <a:pt x="7620" y="1609344"/>
                  </a:lnTo>
                  <a:lnTo>
                    <a:pt x="1816608" y="1609344"/>
                  </a:lnTo>
                  <a:lnTo>
                    <a:pt x="1816608" y="1613916"/>
                  </a:lnTo>
                  <a:close/>
                </a:path>
                <a:path w="1816734" h="1614170">
                  <a:moveTo>
                    <a:pt x="7620" y="7620"/>
                  </a:moveTo>
                  <a:lnTo>
                    <a:pt x="3048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1816734" h="1614170">
                  <a:moveTo>
                    <a:pt x="1808988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1808988" y="3048"/>
                  </a:lnTo>
                  <a:lnTo>
                    <a:pt x="1808988" y="7620"/>
                  </a:lnTo>
                  <a:close/>
                </a:path>
                <a:path w="1816734" h="1614170">
                  <a:moveTo>
                    <a:pt x="1808988" y="1609344"/>
                  </a:moveTo>
                  <a:lnTo>
                    <a:pt x="1808988" y="3048"/>
                  </a:lnTo>
                  <a:lnTo>
                    <a:pt x="1812036" y="7620"/>
                  </a:lnTo>
                  <a:lnTo>
                    <a:pt x="1816608" y="7620"/>
                  </a:lnTo>
                  <a:lnTo>
                    <a:pt x="1816608" y="1606296"/>
                  </a:lnTo>
                  <a:lnTo>
                    <a:pt x="1812036" y="1606296"/>
                  </a:lnTo>
                  <a:lnTo>
                    <a:pt x="1808988" y="1609344"/>
                  </a:lnTo>
                  <a:close/>
                </a:path>
                <a:path w="1816734" h="1614170">
                  <a:moveTo>
                    <a:pt x="1816608" y="7620"/>
                  </a:moveTo>
                  <a:lnTo>
                    <a:pt x="1812036" y="7620"/>
                  </a:lnTo>
                  <a:lnTo>
                    <a:pt x="1808988" y="3048"/>
                  </a:lnTo>
                  <a:lnTo>
                    <a:pt x="1816608" y="3048"/>
                  </a:lnTo>
                  <a:lnTo>
                    <a:pt x="1816608" y="7620"/>
                  </a:lnTo>
                  <a:close/>
                </a:path>
                <a:path w="1816734" h="1614170">
                  <a:moveTo>
                    <a:pt x="7620" y="1609344"/>
                  </a:moveTo>
                  <a:lnTo>
                    <a:pt x="3048" y="1606296"/>
                  </a:lnTo>
                  <a:lnTo>
                    <a:pt x="7620" y="1606296"/>
                  </a:lnTo>
                  <a:lnTo>
                    <a:pt x="7620" y="1609344"/>
                  </a:lnTo>
                  <a:close/>
                </a:path>
                <a:path w="1816734" h="1614170">
                  <a:moveTo>
                    <a:pt x="1808988" y="1609344"/>
                  </a:moveTo>
                  <a:lnTo>
                    <a:pt x="7620" y="1609344"/>
                  </a:lnTo>
                  <a:lnTo>
                    <a:pt x="7620" y="1606296"/>
                  </a:lnTo>
                  <a:lnTo>
                    <a:pt x="1808988" y="1606296"/>
                  </a:lnTo>
                  <a:lnTo>
                    <a:pt x="1808988" y="1609344"/>
                  </a:lnTo>
                  <a:close/>
                </a:path>
                <a:path w="1816734" h="1614170">
                  <a:moveTo>
                    <a:pt x="1816608" y="1609344"/>
                  </a:moveTo>
                  <a:lnTo>
                    <a:pt x="1808988" y="1609344"/>
                  </a:lnTo>
                  <a:lnTo>
                    <a:pt x="1812036" y="1606296"/>
                  </a:lnTo>
                  <a:lnTo>
                    <a:pt x="1816608" y="1606296"/>
                  </a:lnTo>
                  <a:lnTo>
                    <a:pt x="1816608" y="1609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112507" y="4052315"/>
            <a:ext cx="1792605" cy="1614170"/>
            <a:chOff x="7112507" y="4052315"/>
            <a:chExt cx="1792605" cy="16141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5555" y="4053839"/>
              <a:ext cx="1787651" cy="16093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12507" y="4052315"/>
              <a:ext cx="1792605" cy="1614170"/>
            </a:xfrm>
            <a:custGeom>
              <a:avLst/>
              <a:gdLst/>
              <a:ahLst/>
              <a:cxnLst/>
              <a:rect l="l" t="t" r="r" b="b"/>
              <a:pathLst>
                <a:path w="1792604" h="1614170">
                  <a:moveTo>
                    <a:pt x="1792224" y="1613916"/>
                  </a:moveTo>
                  <a:lnTo>
                    <a:pt x="0" y="1613916"/>
                  </a:lnTo>
                  <a:lnTo>
                    <a:pt x="0" y="0"/>
                  </a:lnTo>
                  <a:lnTo>
                    <a:pt x="1792224" y="0"/>
                  </a:lnTo>
                  <a:lnTo>
                    <a:pt x="1792224" y="3048"/>
                  </a:lnTo>
                  <a:lnTo>
                    <a:pt x="7620" y="3048"/>
                  </a:lnTo>
                  <a:lnTo>
                    <a:pt x="3048" y="7620"/>
                  </a:lnTo>
                  <a:lnTo>
                    <a:pt x="7620" y="7620"/>
                  </a:lnTo>
                  <a:lnTo>
                    <a:pt x="7620" y="1606296"/>
                  </a:lnTo>
                  <a:lnTo>
                    <a:pt x="3048" y="1606296"/>
                  </a:lnTo>
                  <a:lnTo>
                    <a:pt x="7620" y="1609344"/>
                  </a:lnTo>
                  <a:lnTo>
                    <a:pt x="1792224" y="1609344"/>
                  </a:lnTo>
                  <a:lnTo>
                    <a:pt x="1792224" y="1613916"/>
                  </a:lnTo>
                  <a:close/>
                </a:path>
                <a:path w="1792604" h="1614170">
                  <a:moveTo>
                    <a:pt x="7620" y="7620"/>
                  </a:moveTo>
                  <a:lnTo>
                    <a:pt x="3048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1792604" h="1614170">
                  <a:moveTo>
                    <a:pt x="1784604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1784604" y="3048"/>
                  </a:lnTo>
                  <a:lnTo>
                    <a:pt x="1784604" y="7620"/>
                  </a:lnTo>
                  <a:close/>
                </a:path>
                <a:path w="1792604" h="1614170">
                  <a:moveTo>
                    <a:pt x="1784604" y="1609344"/>
                  </a:moveTo>
                  <a:lnTo>
                    <a:pt x="1784604" y="3048"/>
                  </a:lnTo>
                  <a:lnTo>
                    <a:pt x="1789176" y="7620"/>
                  </a:lnTo>
                  <a:lnTo>
                    <a:pt x="1792224" y="7620"/>
                  </a:lnTo>
                  <a:lnTo>
                    <a:pt x="1792224" y="1606296"/>
                  </a:lnTo>
                  <a:lnTo>
                    <a:pt x="1789176" y="1606296"/>
                  </a:lnTo>
                  <a:lnTo>
                    <a:pt x="1784604" y="1609344"/>
                  </a:lnTo>
                  <a:close/>
                </a:path>
                <a:path w="1792604" h="1614170">
                  <a:moveTo>
                    <a:pt x="1792224" y="7620"/>
                  </a:moveTo>
                  <a:lnTo>
                    <a:pt x="1789176" y="7620"/>
                  </a:lnTo>
                  <a:lnTo>
                    <a:pt x="1784604" y="3048"/>
                  </a:lnTo>
                  <a:lnTo>
                    <a:pt x="1792224" y="3048"/>
                  </a:lnTo>
                  <a:lnTo>
                    <a:pt x="1792224" y="7620"/>
                  </a:lnTo>
                  <a:close/>
                </a:path>
                <a:path w="1792604" h="1614170">
                  <a:moveTo>
                    <a:pt x="7620" y="1609344"/>
                  </a:moveTo>
                  <a:lnTo>
                    <a:pt x="3048" y="1606296"/>
                  </a:lnTo>
                  <a:lnTo>
                    <a:pt x="7620" y="1606296"/>
                  </a:lnTo>
                  <a:lnTo>
                    <a:pt x="7620" y="1609344"/>
                  </a:lnTo>
                  <a:close/>
                </a:path>
                <a:path w="1792604" h="1614170">
                  <a:moveTo>
                    <a:pt x="1784604" y="1609344"/>
                  </a:moveTo>
                  <a:lnTo>
                    <a:pt x="7620" y="1609344"/>
                  </a:lnTo>
                  <a:lnTo>
                    <a:pt x="7620" y="1606296"/>
                  </a:lnTo>
                  <a:lnTo>
                    <a:pt x="1784604" y="1606296"/>
                  </a:lnTo>
                  <a:lnTo>
                    <a:pt x="1784604" y="1609344"/>
                  </a:lnTo>
                  <a:close/>
                </a:path>
                <a:path w="1792604" h="1614170">
                  <a:moveTo>
                    <a:pt x="1792224" y="1609344"/>
                  </a:moveTo>
                  <a:lnTo>
                    <a:pt x="1784604" y="1609344"/>
                  </a:lnTo>
                  <a:lnTo>
                    <a:pt x="1789176" y="1606296"/>
                  </a:lnTo>
                  <a:lnTo>
                    <a:pt x="1792224" y="1606296"/>
                  </a:lnTo>
                  <a:lnTo>
                    <a:pt x="1792224" y="1609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 flipH="1">
            <a:off x="8417795" y="838200"/>
            <a:ext cx="970821" cy="113300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71465" algn="l"/>
              </a:tabLst>
            </a:pPr>
            <a:r>
              <a:rPr sz="1450" dirty="0">
                <a:latin typeface="Trebuchet MS"/>
                <a:cs typeface="Trebuchet MS"/>
              </a:rPr>
              <a:t>Vertical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integration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Surgery/Dermatology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60609-5CA4-4AA8-8DEE-6B9214BF8989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340" y="1377514"/>
            <a:ext cx="654494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Common</a:t>
            </a:r>
            <a:r>
              <a:rPr lang="en-US" spc="-135" dirty="0"/>
              <a:t> </a:t>
            </a:r>
            <a:r>
              <a:rPr lang="en-US" dirty="0"/>
              <a:t>staphylococcal</a:t>
            </a:r>
            <a:r>
              <a:rPr lang="en-US" spc="-155" dirty="0"/>
              <a:t> </a:t>
            </a:r>
            <a:r>
              <a:rPr lang="en-US" spc="-10" dirty="0"/>
              <a:t>infections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22791" y="2571980"/>
            <a:ext cx="6517005" cy="336989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5910" marR="116839" indent="-283845">
              <a:lnSpc>
                <a:spcPts val="2320"/>
              </a:lnSpc>
              <a:spcBef>
                <a:spcPts val="390"/>
              </a:spcBef>
              <a:tabLst>
                <a:tab pos="4295140" algn="l"/>
              </a:tabLst>
            </a:pPr>
            <a:r>
              <a:rPr sz="170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700" spc="185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Musculoskeletal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-1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Osteomyelitis,</a:t>
            </a:r>
            <a:r>
              <a:rPr sz="2400" spc="-1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arthritis,</a:t>
            </a:r>
            <a:r>
              <a:rPr sz="2400" spc="-1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bursitis, pyomyositis,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osteomyelitis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ts val="2320"/>
              </a:lnSpc>
              <a:spcBef>
                <a:spcPts val="819"/>
              </a:spcBef>
              <a:tabLst>
                <a:tab pos="3255645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12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-1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Tonsillitis,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sinusitis,</a:t>
            </a:r>
            <a:r>
              <a:rPr sz="2400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otitis</a:t>
            </a:r>
            <a:r>
              <a:rPr sz="2400" spc="-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bronchopneumonia,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sz="2400" spc="-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abscess,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empyema</a:t>
            </a:r>
            <a:r>
              <a:rPr sz="2400" spc="-1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chest,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rarely</a:t>
            </a:r>
            <a:r>
              <a:rPr sz="2400" spc="-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pneumonia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4640" marR="733425" indent="-282575">
              <a:lnSpc>
                <a:spcPts val="2060"/>
              </a:lnSpc>
              <a:spcBef>
                <a:spcPts val="760"/>
              </a:spcBef>
              <a:buClr>
                <a:srgbClr val="90C126"/>
              </a:buClr>
              <a:buSzPct val="79069"/>
              <a:buFont typeface="Wingdings"/>
              <a:buChar char=""/>
              <a:tabLst>
                <a:tab pos="295910" algn="l"/>
              </a:tabLst>
            </a:pP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sz="2400" u="sng" spc="-9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nervous</a:t>
            </a:r>
            <a:r>
              <a:rPr sz="2400" u="sng" spc="-5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spc="-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-1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Abscess,</a:t>
            </a:r>
            <a:r>
              <a:rPr sz="2400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meningitis,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intracranial</a:t>
            </a:r>
            <a:r>
              <a:rPr sz="2400" spc="-1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thrombophlebitis.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4640" marR="295910" indent="-282575">
              <a:lnSpc>
                <a:spcPct val="80000"/>
              </a:lnSpc>
              <a:spcBef>
                <a:spcPts val="840"/>
              </a:spcBef>
              <a:buClr>
                <a:srgbClr val="90C126"/>
              </a:buClr>
              <a:buSzPct val="79069"/>
              <a:buFont typeface="Wingdings"/>
              <a:buChar char=""/>
              <a:tabLst>
                <a:tab pos="295910" algn="l"/>
              </a:tabLst>
            </a:pPr>
            <a:r>
              <a:rPr sz="2400" u="sng" spc="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Endovascular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-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Bacteremia,</a:t>
            </a:r>
            <a:r>
              <a:rPr sz="2400" spc="-1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septicemia,</a:t>
            </a:r>
            <a:r>
              <a:rPr sz="2400" spc="-114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pyemia, 	endocarditis.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275" indent="-282575">
              <a:lnSpc>
                <a:spcPct val="100000"/>
              </a:lnSpc>
              <a:spcBef>
                <a:spcPts val="300"/>
              </a:spcBef>
              <a:buClr>
                <a:srgbClr val="90C126"/>
              </a:buClr>
              <a:buSzPct val="79069"/>
              <a:buFont typeface="Wingdings"/>
              <a:buChar char=""/>
              <a:tabLst>
                <a:tab pos="295275" algn="l"/>
              </a:tabLst>
            </a:pP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sz="2400" spc="-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tract</a:t>
            </a:r>
            <a:r>
              <a:rPr sz="2400" spc="-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978FB-35BC-CC7D-093A-15D71C6071DA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689" y="2078220"/>
            <a:ext cx="6903084" cy="340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5757"/>
              <a:tabLst>
                <a:tab pos="342900" algn="l"/>
              </a:tabLst>
            </a:pPr>
            <a:r>
              <a:rPr sz="4000" b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Septicemia</a:t>
            </a:r>
            <a:r>
              <a:rPr sz="4000" b="1" i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114300">
              <a:lnSpc>
                <a:spcPct val="100400"/>
              </a:lnSpc>
              <a:spcBef>
                <a:spcPts val="3625"/>
              </a:spcBef>
              <a:buClr>
                <a:srgbClr val="90C126"/>
              </a:buClr>
              <a:buSzPct val="80434"/>
              <a:tabLst>
                <a:tab pos="295910" algn="l"/>
              </a:tabLst>
            </a:pP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2400" spc="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gains</a:t>
            </a:r>
            <a:r>
              <a:rPr sz="2400" spc="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blood.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cutaneous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infection,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contamination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sz="2400" spc="-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surgery,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scratch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>
              <a:lnSpc>
                <a:spcPct val="100400"/>
              </a:lnSpc>
              <a:spcBef>
                <a:spcPts val="819"/>
              </a:spcBef>
              <a:tabLst>
                <a:tab pos="295910" algn="l"/>
                <a:tab pos="471170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u="sng" spc="-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bacterimea</a:t>
            </a:r>
            <a:r>
              <a:rPr sz="2400" u="sng" spc="-2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septicemia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caused by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2182" y="1430551"/>
            <a:ext cx="65722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Surgery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F067A-B8A8-3ED1-B90A-631D47D806A0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985772"/>
            <a:ext cx="319659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400"/>
              </a:lnSpc>
              <a:spcBef>
                <a:spcPts val="105"/>
              </a:spcBef>
              <a:buClr>
                <a:srgbClr val="90C126"/>
              </a:buClr>
              <a:buSzPct val="80434"/>
              <a:tabLst>
                <a:tab pos="295910" algn="l"/>
              </a:tabLst>
            </a:pPr>
            <a:r>
              <a:rPr sz="2400" b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Osteomyelitis:</a:t>
            </a:r>
            <a:r>
              <a:rPr sz="2400" b="1" spc="5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Staph.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gains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bone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proliferates.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colonizes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deteriorates</a:t>
            </a:r>
            <a:r>
              <a:rPr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its.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chronic.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surgically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removed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surgery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damages 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tissue. 	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	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penicillin.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3207" y="2001012"/>
            <a:ext cx="3707891" cy="43373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68819" y="489375"/>
            <a:ext cx="1669414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latin typeface="Trebuchet MS"/>
                <a:cs typeface="Trebuchet MS"/>
              </a:rPr>
              <a:t>Vertical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integration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1264" y="1336063"/>
            <a:ext cx="64452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surgery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974" y="2079801"/>
            <a:ext cx="3811904" cy="31014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69265" marR="5080" indent="-457200">
              <a:lnSpc>
                <a:spcPts val="3170"/>
              </a:lnSpc>
              <a:spcBef>
                <a:spcPts val="204"/>
              </a:spcBef>
              <a:buSzPct val="79245"/>
              <a:buFont typeface="Arial" panose="020B0604020202020204" pitchFamily="34" charset="0"/>
              <a:buChar char="•"/>
              <a:tabLst>
                <a:tab pos="295910" algn="l"/>
                <a:tab pos="396240" algn="l"/>
              </a:tabLst>
            </a:pPr>
            <a:r>
              <a:rPr sz="2650" dirty="0">
                <a:solidFill>
                  <a:srgbClr val="90C126"/>
                </a:solidFill>
                <a:latin typeface="Trebuchet MS"/>
                <a:cs typeface="Trebuchet MS"/>
              </a:rPr>
              <a:t>	</a:t>
            </a:r>
            <a:r>
              <a:rPr sz="2400" b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Pyelonephritis: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Staph.</a:t>
            </a:r>
            <a:r>
              <a:rPr sz="2400" spc="-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730"/>
              </a:spcBef>
              <a:buFont typeface="Arial" panose="020B0604020202020204" pitchFamily="34" charset="0"/>
              <a:buChar char="•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227329" indent="-342900">
              <a:lnSpc>
                <a:spcPts val="3170"/>
              </a:lnSpc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ascends</a:t>
            </a:r>
            <a:r>
              <a:rPr sz="2400" spc="-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bladder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(cystitis)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hematogenous</a:t>
            </a:r>
            <a:r>
              <a:rPr sz="2400" spc="-1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5692" y="1876044"/>
            <a:ext cx="3645407" cy="43997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7854" y="1299430"/>
            <a:ext cx="166941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Vertical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integration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0532" y="1299430"/>
            <a:ext cx="209613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Nephro/Family</a:t>
            </a:r>
            <a:r>
              <a:rPr sz="145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104EA-C071-D7EA-F387-AF0D77E0B336}"/>
              </a:ext>
            </a:extLst>
          </p:cNvPr>
          <p:cNvSpPr txBox="1"/>
          <p:nvPr/>
        </p:nvSpPr>
        <p:spPr>
          <a:xfrm>
            <a:off x="8382000" y="74460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integration</a:t>
            </a:r>
            <a:endParaRPr lang="en-P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Staphylococcus</a:t>
            </a:r>
            <a:r>
              <a:rPr lang="en-US" spc="-125" dirty="0"/>
              <a:t> </a:t>
            </a:r>
            <a:r>
              <a:rPr lang="en-US" dirty="0"/>
              <a:t>aureus</a:t>
            </a:r>
            <a:r>
              <a:rPr lang="en-US" spc="-95" dirty="0"/>
              <a:t> </a:t>
            </a:r>
            <a:r>
              <a:rPr lang="en-US" dirty="0"/>
              <a:t>lab</a:t>
            </a:r>
            <a:r>
              <a:rPr lang="en-US" spc="-95" dirty="0"/>
              <a:t> </a:t>
            </a:r>
            <a:r>
              <a:rPr lang="en-US" spc="-10" dirty="0"/>
              <a:t>diagnosis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22822" y="2232133"/>
            <a:ext cx="8479903" cy="43184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u="sng" dirty="0">
                <a:uFill>
                  <a:solidFill>
                    <a:srgbClr val="99CA3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Specimens</a:t>
            </a:r>
            <a:r>
              <a:rPr sz="2400" b="1" u="sng" spc="45" dirty="0">
                <a:uFill>
                  <a:solidFill>
                    <a:srgbClr val="99CA3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99CA3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collected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Depends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infection.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Suppurative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lesion-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Pus,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0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infection-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Sputum,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Bacteremia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septicemia-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Blood,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ct val="70800"/>
              </a:lnSpc>
              <a:spcBef>
                <a:spcPts val="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poisoning-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Feces,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vomit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suspected food,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carriers-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Nasal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swab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6800" y="435976"/>
            <a:ext cx="4159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rebuchet MS"/>
                <a:cs typeface="Trebuchet MS"/>
              </a:rPr>
              <a:t>Core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620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Methods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examination</a:t>
            </a:r>
            <a:r>
              <a:rPr b="1" spc="-10" dirty="0"/>
              <a:t>: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855" y="2277218"/>
            <a:ext cx="5866765" cy="274626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sz="2400" u="sng" spc="-114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microscopy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-5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spc="6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sz="2400" spc="-1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spc="14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Antibiotic</a:t>
            </a:r>
            <a:r>
              <a:rPr sz="2400" spc="-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sz="2400" spc="-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sz="2400" spc="-1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8558" y="492546"/>
            <a:ext cx="4159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rebuchet MS"/>
                <a:cs typeface="Trebuchet MS"/>
              </a:rPr>
              <a:t>Core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620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2344" y="3889248"/>
            <a:ext cx="3496055" cy="26212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Colony</a:t>
            </a:r>
            <a:r>
              <a:rPr spc="-70" dirty="0"/>
              <a:t> </a:t>
            </a:r>
            <a:r>
              <a:rPr spc="-10" dirty="0"/>
              <a:t>morphology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61394" y="2634402"/>
            <a:ext cx="5198110" cy="4743158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55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550" spc="484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Staphylococci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Gram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cocci,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grape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clusters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524510" algn="l"/>
              </a:tabLst>
            </a:pP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Coagulase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positive: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e.g-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i="1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7995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Coagulase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negative: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e.g-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i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epidermidis,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5620">
              <a:lnSpc>
                <a:spcPct val="100000"/>
              </a:lnSpc>
              <a:spcBef>
                <a:spcPts val="40"/>
              </a:spcBef>
            </a:pP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saprophyticus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8165" marR="5080" indent="-546100">
              <a:lnSpc>
                <a:spcPct val="101499"/>
              </a:lnSpc>
              <a:spcBef>
                <a:spcPts val="825"/>
              </a:spcBef>
              <a:buClr>
                <a:srgbClr val="90C126"/>
              </a:buClr>
              <a:buSzPct val="79487"/>
              <a:buAutoNum type="romanLcParenR"/>
              <a:tabLst>
                <a:tab pos="5581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nutrient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agar-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colonies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large, circular,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convex,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smooth,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shiny,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opaque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easily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emulsifiable.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8165" marR="672465" indent="-546100">
              <a:lnSpc>
                <a:spcPct val="101499"/>
              </a:lnSpc>
              <a:spcBef>
                <a:spcPts val="830"/>
              </a:spcBef>
              <a:buClr>
                <a:srgbClr val="90C126"/>
              </a:buClr>
              <a:buSzPct val="79487"/>
              <a:buAutoNum type="romanLcParenR"/>
              <a:tabLst>
                <a:tab pos="5581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strains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golden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yellow pigments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4150" y="421460"/>
            <a:ext cx="4159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rebuchet MS"/>
                <a:cs typeface="Trebuchet MS"/>
              </a:rPr>
              <a:t>Core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620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59" y="1560575"/>
            <a:ext cx="3240024" cy="32415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0940"/>
            <a:ext cx="10023475" cy="3005455"/>
            <a:chOff x="0" y="3710940"/>
            <a:chExt cx="10023475" cy="3005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2172" y="3718560"/>
              <a:ext cx="3349751" cy="23911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54552" y="3710940"/>
              <a:ext cx="3365500" cy="2406650"/>
            </a:xfrm>
            <a:custGeom>
              <a:avLst/>
              <a:gdLst/>
              <a:ahLst/>
              <a:cxnLst/>
              <a:rect l="l" t="t" r="r" b="b"/>
              <a:pathLst>
                <a:path w="3365500" h="2406650">
                  <a:moveTo>
                    <a:pt x="3364992" y="2406396"/>
                  </a:moveTo>
                  <a:lnTo>
                    <a:pt x="0" y="2406396"/>
                  </a:lnTo>
                  <a:lnTo>
                    <a:pt x="0" y="0"/>
                  </a:lnTo>
                  <a:lnTo>
                    <a:pt x="3364992" y="0"/>
                  </a:lnTo>
                  <a:lnTo>
                    <a:pt x="3364992" y="4572"/>
                  </a:lnTo>
                  <a:lnTo>
                    <a:pt x="7620" y="4572"/>
                  </a:lnTo>
                  <a:lnTo>
                    <a:pt x="3048" y="7620"/>
                  </a:lnTo>
                  <a:lnTo>
                    <a:pt x="7620" y="7620"/>
                  </a:lnTo>
                  <a:lnTo>
                    <a:pt x="7620" y="2398776"/>
                  </a:lnTo>
                  <a:lnTo>
                    <a:pt x="3048" y="2398776"/>
                  </a:lnTo>
                  <a:lnTo>
                    <a:pt x="7620" y="2403348"/>
                  </a:lnTo>
                  <a:lnTo>
                    <a:pt x="3364992" y="2403348"/>
                  </a:lnTo>
                  <a:lnTo>
                    <a:pt x="3364992" y="2406396"/>
                  </a:lnTo>
                  <a:close/>
                </a:path>
                <a:path w="3365500" h="2406650">
                  <a:moveTo>
                    <a:pt x="7620" y="7620"/>
                  </a:moveTo>
                  <a:lnTo>
                    <a:pt x="3048" y="7620"/>
                  </a:lnTo>
                  <a:lnTo>
                    <a:pt x="7620" y="4572"/>
                  </a:lnTo>
                  <a:lnTo>
                    <a:pt x="7620" y="7620"/>
                  </a:lnTo>
                  <a:close/>
                </a:path>
                <a:path w="3365500" h="2406650">
                  <a:moveTo>
                    <a:pt x="3357372" y="7620"/>
                  </a:moveTo>
                  <a:lnTo>
                    <a:pt x="7620" y="7620"/>
                  </a:lnTo>
                  <a:lnTo>
                    <a:pt x="7620" y="4572"/>
                  </a:lnTo>
                  <a:lnTo>
                    <a:pt x="3357372" y="4572"/>
                  </a:lnTo>
                  <a:lnTo>
                    <a:pt x="3357372" y="7620"/>
                  </a:lnTo>
                  <a:close/>
                </a:path>
                <a:path w="3365500" h="2406650">
                  <a:moveTo>
                    <a:pt x="3357372" y="2403348"/>
                  </a:moveTo>
                  <a:lnTo>
                    <a:pt x="3357372" y="4572"/>
                  </a:lnTo>
                  <a:lnTo>
                    <a:pt x="3361944" y="7620"/>
                  </a:lnTo>
                  <a:lnTo>
                    <a:pt x="3364992" y="7620"/>
                  </a:lnTo>
                  <a:lnTo>
                    <a:pt x="3364992" y="2398776"/>
                  </a:lnTo>
                  <a:lnTo>
                    <a:pt x="3361944" y="2398776"/>
                  </a:lnTo>
                  <a:lnTo>
                    <a:pt x="3357372" y="2403348"/>
                  </a:lnTo>
                  <a:close/>
                </a:path>
                <a:path w="3365500" h="2406650">
                  <a:moveTo>
                    <a:pt x="3364992" y="7620"/>
                  </a:moveTo>
                  <a:lnTo>
                    <a:pt x="3361944" y="7620"/>
                  </a:lnTo>
                  <a:lnTo>
                    <a:pt x="3357372" y="4572"/>
                  </a:lnTo>
                  <a:lnTo>
                    <a:pt x="3364992" y="4572"/>
                  </a:lnTo>
                  <a:lnTo>
                    <a:pt x="3364992" y="7620"/>
                  </a:lnTo>
                  <a:close/>
                </a:path>
                <a:path w="3365500" h="2406650">
                  <a:moveTo>
                    <a:pt x="7620" y="2403348"/>
                  </a:moveTo>
                  <a:lnTo>
                    <a:pt x="3048" y="2398776"/>
                  </a:lnTo>
                  <a:lnTo>
                    <a:pt x="7620" y="2398776"/>
                  </a:lnTo>
                  <a:lnTo>
                    <a:pt x="7620" y="2403348"/>
                  </a:lnTo>
                  <a:close/>
                </a:path>
                <a:path w="3365500" h="2406650">
                  <a:moveTo>
                    <a:pt x="3357372" y="2403348"/>
                  </a:moveTo>
                  <a:lnTo>
                    <a:pt x="7620" y="2403348"/>
                  </a:lnTo>
                  <a:lnTo>
                    <a:pt x="7620" y="2398776"/>
                  </a:lnTo>
                  <a:lnTo>
                    <a:pt x="3357372" y="2398776"/>
                  </a:lnTo>
                  <a:lnTo>
                    <a:pt x="3357372" y="2403348"/>
                  </a:lnTo>
                  <a:close/>
                </a:path>
                <a:path w="3365500" h="2406650">
                  <a:moveTo>
                    <a:pt x="3364992" y="2403348"/>
                  </a:moveTo>
                  <a:lnTo>
                    <a:pt x="3357372" y="2403348"/>
                  </a:lnTo>
                  <a:lnTo>
                    <a:pt x="3361944" y="2398776"/>
                  </a:lnTo>
                  <a:lnTo>
                    <a:pt x="3364992" y="2398776"/>
                  </a:lnTo>
                  <a:lnTo>
                    <a:pt x="3364992" y="2403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3718560"/>
              <a:ext cx="3546348" cy="2403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1923" y="3718560"/>
              <a:ext cx="3011423" cy="24094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0904" y="1271233"/>
            <a:ext cx="20914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Colonies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95852" y="2524386"/>
            <a:ext cx="8001000" cy="976549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MacConkey’s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agar-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colonies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pink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colour.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iii)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agar-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haemolytic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colonies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999" y="1115068"/>
            <a:ext cx="41592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7559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E109A-6351-79CF-ED70-199C085388F7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Coagulase</a:t>
            </a:r>
            <a:r>
              <a:rPr spc="-160" dirty="0"/>
              <a:t> </a:t>
            </a:r>
            <a:r>
              <a:rPr spc="-20" dirty="0"/>
              <a:t>test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61085" y="3925973"/>
            <a:ext cx="39687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</a:pPr>
            <a:r>
              <a:rPr sz="1950" spc="-65" dirty="0">
                <a:solidFill>
                  <a:srgbClr val="3F3F3F"/>
                </a:solidFill>
                <a:latin typeface="Trebuchet MS"/>
                <a:cs typeface="Trebuchet MS"/>
              </a:rPr>
              <a:t>nly.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372" y="2514043"/>
            <a:ext cx="6660428" cy="49744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9890" indent="-300990">
              <a:lnSpc>
                <a:spcPct val="100000"/>
              </a:lnSpc>
              <a:spcBef>
                <a:spcPts val="130"/>
              </a:spcBef>
              <a:buAutoNum type="arabicParenR"/>
              <a:tabLst>
                <a:tab pos="38989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Catalase</a:t>
            </a:r>
            <a:r>
              <a:rPr lang="en-US"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coagulase</a:t>
            </a:r>
            <a:r>
              <a:rPr lang="en-US"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test-</a:t>
            </a:r>
            <a:r>
              <a:rPr lang="en-US"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Clr>
                <a:srgbClr val="3F3F3F"/>
              </a:buClr>
              <a:buFont typeface="Trebuchet MS"/>
              <a:buAutoNum type="arabicParenR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3690" indent="-300990">
              <a:lnSpc>
                <a:spcPct val="100000"/>
              </a:lnSpc>
              <a:buAutoNum type="arabicParenR"/>
              <a:tabLst>
                <a:tab pos="31369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Reduces</a:t>
            </a:r>
            <a:r>
              <a:rPr lang="en-US"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nitrate</a:t>
            </a:r>
            <a:r>
              <a:rPr lang="en-US"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nitrite.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3F3F3F"/>
              </a:buClr>
              <a:buFont typeface="Trebuchet MS"/>
              <a:buAutoNum type="arabicParenR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3690" indent="-300990">
              <a:lnSpc>
                <a:spcPct val="100000"/>
              </a:lnSpc>
              <a:buAutoNum type="arabicParenR"/>
              <a:tabLst>
                <a:tab pos="31369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Ferments</a:t>
            </a:r>
            <a:r>
              <a:rPr lang="en-US"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mannitol</a:t>
            </a:r>
            <a:r>
              <a:rPr lang="en-US"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anaerobically</a:t>
            </a:r>
            <a:r>
              <a:rPr lang="en-US"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en-US"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55"/>
              </a:spcBef>
              <a:buClr>
                <a:srgbClr val="3F3F3F"/>
              </a:buClr>
              <a:buFont typeface="Trebuchet MS"/>
              <a:buAutoNum type="arabicParenR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3690" indent="-300990">
              <a:lnSpc>
                <a:spcPct val="100000"/>
              </a:lnSpc>
              <a:buAutoNum type="arabicParenR"/>
              <a:tabLst>
                <a:tab pos="31369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Urea</a:t>
            </a:r>
            <a:r>
              <a:rPr lang="en-US"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hydrolysis</a:t>
            </a:r>
            <a:r>
              <a:rPr lang="en-US"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test-</a:t>
            </a:r>
            <a:r>
              <a:rPr lang="en-US"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3F3F3F"/>
              </a:buClr>
              <a:buFont typeface="Trebuchet MS"/>
              <a:buAutoNum type="arabicParenR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3690" indent="-300990">
              <a:lnSpc>
                <a:spcPct val="100000"/>
              </a:lnSpc>
              <a:buAutoNum type="arabicParenR"/>
              <a:tabLst>
                <a:tab pos="31369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Gelatin</a:t>
            </a:r>
            <a:r>
              <a:rPr lang="en-US"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liquefaction</a:t>
            </a:r>
            <a:r>
              <a:rPr lang="en-US"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test-</a:t>
            </a:r>
            <a:r>
              <a:rPr lang="en-US"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3F3F3F"/>
              </a:buClr>
              <a:buFont typeface="Trebuchet MS"/>
              <a:buAutoNum type="arabicParenR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3690" indent="-300990">
              <a:lnSpc>
                <a:spcPct val="100000"/>
              </a:lnSpc>
              <a:buAutoNum type="arabicParenR"/>
              <a:tabLst>
                <a:tab pos="31369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Produces</a:t>
            </a:r>
            <a:r>
              <a:rPr lang="en-US"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lipase,</a:t>
            </a:r>
            <a:r>
              <a:rPr lang="en-US"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phosphatase, Thermostable</a:t>
            </a:r>
            <a:r>
              <a:rPr lang="en-US"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nuclease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89946" y="1854488"/>
            <a:ext cx="3281679" cy="2377440"/>
            <a:chOff x="5847588" y="2580132"/>
            <a:chExt cx="3281679" cy="2377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5207" y="2587751"/>
              <a:ext cx="3265932" cy="23621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47588" y="2580132"/>
              <a:ext cx="3281679" cy="2377440"/>
            </a:xfrm>
            <a:custGeom>
              <a:avLst/>
              <a:gdLst/>
              <a:ahLst/>
              <a:cxnLst/>
              <a:rect l="l" t="t" r="r" b="b"/>
              <a:pathLst>
                <a:path w="3281679" h="2377440">
                  <a:moveTo>
                    <a:pt x="3281172" y="2377440"/>
                  </a:moveTo>
                  <a:lnTo>
                    <a:pt x="0" y="2377440"/>
                  </a:lnTo>
                  <a:lnTo>
                    <a:pt x="0" y="0"/>
                  </a:lnTo>
                  <a:lnTo>
                    <a:pt x="3281172" y="0"/>
                  </a:lnTo>
                  <a:lnTo>
                    <a:pt x="3281172" y="3048"/>
                  </a:lnTo>
                  <a:lnTo>
                    <a:pt x="7620" y="3048"/>
                  </a:lnTo>
                  <a:lnTo>
                    <a:pt x="4572" y="7620"/>
                  </a:lnTo>
                  <a:lnTo>
                    <a:pt x="7620" y="7620"/>
                  </a:lnTo>
                  <a:lnTo>
                    <a:pt x="7620" y="2369820"/>
                  </a:lnTo>
                  <a:lnTo>
                    <a:pt x="4572" y="2369820"/>
                  </a:lnTo>
                  <a:lnTo>
                    <a:pt x="7620" y="2372868"/>
                  </a:lnTo>
                  <a:lnTo>
                    <a:pt x="3281172" y="2372868"/>
                  </a:lnTo>
                  <a:lnTo>
                    <a:pt x="3281172" y="2377440"/>
                  </a:lnTo>
                  <a:close/>
                </a:path>
                <a:path w="3281679" h="2377440">
                  <a:moveTo>
                    <a:pt x="7620" y="7620"/>
                  </a:moveTo>
                  <a:lnTo>
                    <a:pt x="4572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3281679" h="2377440">
                  <a:moveTo>
                    <a:pt x="3273552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3273552" y="3048"/>
                  </a:lnTo>
                  <a:lnTo>
                    <a:pt x="3273552" y="7620"/>
                  </a:lnTo>
                  <a:close/>
                </a:path>
                <a:path w="3281679" h="2377440">
                  <a:moveTo>
                    <a:pt x="3273552" y="2372868"/>
                  </a:moveTo>
                  <a:lnTo>
                    <a:pt x="3273552" y="3048"/>
                  </a:lnTo>
                  <a:lnTo>
                    <a:pt x="3276600" y="7620"/>
                  </a:lnTo>
                  <a:lnTo>
                    <a:pt x="3281172" y="7620"/>
                  </a:lnTo>
                  <a:lnTo>
                    <a:pt x="3281172" y="2369820"/>
                  </a:lnTo>
                  <a:lnTo>
                    <a:pt x="3276600" y="2369820"/>
                  </a:lnTo>
                  <a:lnTo>
                    <a:pt x="3273552" y="2372868"/>
                  </a:lnTo>
                  <a:close/>
                </a:path>
                <a:path w="3281679" h="2377440">
                  <a:moveTo>
                    <a:pt x="3281172" y="7620"/>
                  </a:moveTo>
                  <a:lnTo>
                    <a:pt x="3276600" y="7620"/>
                  </a:lnTo>
                  <a:lnTo>
                    <a:pt x="3273552" y="3048"/>
                  </a:lnTo>
                  <a:lnTo>
                    <a:pt x="3281172" y="3048"/>
                  </a:lnTo>
                  <a:lnTo>
                    <a:pt x="3281172" y="7620"/>
                  </a:lnTo>
                  <a:close/>
                </a:path>
                <a:path w="3281679" h="2377440">
                  <a:moveTo>
                    <a:pt x="7620" y="2372868"/>
                  </a:moveTo>
                  <a:lnTo>
                    <a:pt x="4572" y="2369820"/>
                  </a:lnTo>
                  <a:lnTo>
                    <a:pt x="7620" y="2369820"/>
                  </a:lnTo>
                  <a:lnTo>
                    <a:pt x="7620" y="2372868"/>
                  </a:lnTo>
                  <a:close/>
                </a:path>
                <a:path w="3281679" h="2377440">
                  <a:moveTo>
                    <a:pt x="3273552" y="2372868"/>
                  </a:moveTo>
                  <a:lnTo>
                    <a:pt x="7620" y="2372868"/>
                  </a:lnTo>
                  <a:lnTo>
                    <a:pt x="7620" y="2369820"/>
                  </a:lnTo>
                  <a:lnTo>
                    <a:pt x="3273552" y="2369820"/>
                  </a:lnTo>
                  <a:lnTo>
                    <a:pt x="3273552" y="2372868"/>
                  </a:lnTo>
                  <a:close/>
                </a:path>
                <a:path w="3281679" h="2377440">
                  <a:moveTo>
                    <a:pt x="3281172" y="2372868"/>
                  </a:moveTo>
                  <a:lnTo>
                    <a:pt x="3273552" y="2372868"/>
                  </a:lnTo>
                  <a:lnTo>
                    <a:pt x="3276600" y="2369820"/>
                  </a:lnTo>
                  <a:lnTo>
                    <a:pt x="3281172" y="2369820"/>
                  </a:lnTo>
                  <a:lnTo>
                    <a:pt x="3281172" y="2372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86562" y="874618"/>
            <a:ext cx="4159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rebuchet MS"/>
                <a:cs typeface="Trebuchet MS"/>
              </a:rPr>
              <a:t>Core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7559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06" y="1575292"/>
            <a:ext cx="42602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702FA0"/>
                </a:solidFill>
              </a:rPr>
              <a:t>Vision</a:t>
            </a:r>
            <a:r>
              <a:rPr sz="3300" spc="-60" dirty="0">
                <a:solidFill>
                  <a:srgbClr val="702FA0"/>
                </a:solidFill>
              </a:rPr>
              <a:t> </a:t>
            </a:r>
            <a:r>
              <a:rPr sz="3300" dirty="0">
                <a:solidFill>
                  <a:srgbClr val="702FA0"/>
                </a:solidFill>
              </a:rPr>
              <a:t>of</a:t>
            </a:r>
            <a:r>
              <a:rPr sz="3300" spc="-105" dirty="0">
                <a:solidFill>
                  <a:srgbClr val="702FA0"/>
                </a:solidFill>
              </a:rPr>
              <a:t> </a:t>
            </a:r>
            <a:r>
              <a:rPr sz="3300" spc="-25" dirty="0">
                <a:solidFill>
                  <a:srgbClr val="702FA0"/>
                </a:solidFill>
              </a:rPr>
              <a:t>RMU</a:t>
            </a:r>
            <a:endParaRPr sz="3300"/>
          </a:p>
          <a:p>
            <a:pPr marL="12700">
              <a:lnSpc>
                <a:spcPct val="100000"/>
              </a:lnSpc>
            </a:pPr>
            <a:r>
              <a:rPr sz="3300" dirty="0">
                <a:solidFill>
                  <a:srgbClr val="702FA0"/>
                </a:solidFill>
              </a:rPr>
              <a:t>The</a:t>
            </a:r>
            <a:r>
              <a:rPr sz="3300" spc="-75" dirty="0">
                <a:solidFill>
                  <a:srgbClr val="702FA0"/>
                </a:solidFill>
              </a:rPr>
              <a:t> </a:t>
            </a:r>
            <a:r>
              <a:rPr sz="3300" dirty="0">
                <a:solidFill>
                  <a:srgbClr val="702FA0"/>
                </a:solidFill>
              </a:rPr>
              <a:t>Dream/</a:t>
            </a:r>
            <a:r>
              <a:rPr sz="3300" spc="-120" dirty="0">
                <a:solidFill>
                  <a:srgbClr val="702FA0"/>
                </a:solidFill>
              </a:rPr>
              <a:t> </a:t>
            </a:r>
            <a:r>
              <a:rPr sz="3300" spc="-35" dirty="0">
                <a:solidFill>
                  <a:srgbClr val="702FA0"/>
                </a:solidFill>
              </a:rPr>
              <a:t>Tomorrow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22778" y="2756121"/>
            <a:ext cx="6629400" cy="10191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295910" algn="l"/>
              </a:tabLst>
            </a:pPr>
            <a:r>
              <a:rPr sz="1150" spc="-5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150" dirty="0">
                <a:solidFill>
                  <a:srgbClr val="90C126"/>
                </a:solidFill>
                <a:latin typeface="Georgia"/>
                <a:cs typeface="Georgia"/>
              </a:rPr>
              <a:t>	</a:t>
            </a:r>
            <a:r>
              <a:rPr sz="1450" spc="-30" dirty="0">
                <a:solidFill>
                  <a:srgbClr val="3F3F3F"/>
                </a:solidFill>
                <a:latin typeface="Trebuchet MS"/>
                <a:cs typeface="Trebuchet MS"/>
              </a:rPr>
              <a:t>To</a:t>
            </a:r>
            <a:r>
              <a:rPr sz="1450" spc="7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impart</a:t>
            </a:r>
            <a:r>
              <a:rPr sz="1450" spc="7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evidence</a:t>
            </a:r>
            <a:r>
              <a:rPr sz="1450" spc="10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based</a:t>
            </a:r>
            <a:r>
              <a:rPr sz="1450" spc="8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research</a:t>
            </a:r>
            <a:r>
              <a:rPr sz="1450" spc="9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oriented</a:t>
            </a:r>
            <a:r>
              <a:rPr sz="1450" spc="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medical</a:t>
            </a:r>
            <a:r>
              <a:rPr sz="1450" spc="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3F3F3F"/>
                </a:solidFill>
                <a:latin typeface="Trebuchet MS"/>
                <a:cs typeface="Trebuchet MS"/>
              </a:rPr>
              <a:t>education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295910" algn="l"/>
              </a:tabLst>
            </a:pPr>
            <a:r>
              <a:rPr sz="1150" spc="-5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150" dirty="0">
                <a:solidFill>
                  <a:srgbClr val="90C126"/>
                </a:solidFill>
                <a:latin typeface="Georgia"/>
                <a:cs typeface="Georgia"/>
              </a:rPr>
              <a:t>	</a:t>
            </a:r>
            <a:r>
              <a:rPr sz="1450" spc="-30" dirty="0">
                <a:solidFill>
                  <a:srgbClr val="3F3F3F"/>
                </a:solidFill>
                <a:latin typeface="Trebuchet MS"/>
                <a:cs typeface="Trebuchet MS"/>
              </a:rPr>
              <a:t>To</a:t>
            </a:r>
            <a:r>
              <a:rPr sz="1450" spc="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provide</a:t>
            </a:r>
            <a:r>
              <a:rPr sz="1450" spc="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best</a:t>
            </a:r>
            <a:r>
              <a:rPr sz="1450" spc="5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possible</a:t>
            </a:r>
            <a:r>
              <a:rPr sz="1450" spc="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patient</a:t>
            </a:r>
            <a:r>
              <a:rPr sz="1450" spc="6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spc="-20" dirty="0">
                <a:solidFill>
                  <a:srgbClr val="3F3F3F"/>
                </a:solidFill>
                <a:latin typeface="Trebuchet MS"/>
                <a:cs typeface="Trebuchet MS"/>
              </a:rPr>
              <a:t>care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295910" algn="l"/>
              </a:tabLst>
            </a:pPr>
            <a:r>
              <a:rPr sz="1150" spc="-5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150" dirty="0">
                <a:solidFill>
                  <a:srgbClr val="90C126"/>
                </a:solidFill>
                <a:latin typeface="Georgia"/>
                <a:cs typeface="Georgia"/>
              </a:rPr>
              <a:t>	</a:t>
            </a:r>
            <a:r>
              <a:rPr sz="1450" spc="-30" dirty="0">
                <a:solidFill>
                  <a:srgbClr val="3F3F3F"/>
                </a:solidFill>
                <a:latin typeface="Trebuchet MS"/>
                <a:cs typeface="Trebuchet MS"/>
              </a:rPr>
              <a:t>To</a:t>
            </a:r>
            <a:r>
              <a:rPr sz="1450" spc="6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inculcate</a:t>
            </a:r>
            <a:r>
              <a:rPr sz="1450" spc="7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the</a:t>
            </a:r>
            <a:r>
              <a:rPr sz="1450" spc="9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values</a:t>
            </a:r>
            <a:r>
              <a:rPr sz="1450" spc="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of</a:t>
            </a:r>
            <a:r>
              <a:rPr sz="1450" spc="6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mutual</a:t>
            </a:r>
            <a:r>
              <a:rPr sz="1450" spc="7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respect</a:t>
            </a:r>
            <a:r>
              <a:rPr sz="1450" spc="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and</a:t>
            </a:r>
            <a:r>
              <a:rPr sz="1450" spc="6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ethical</a:t>
            </a:r>
            <a:r>
              <a:rPr sz="1450" spc="9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practice</a:t>
            </a:r>
            <a:r>
              <a:rPr sz="1450" spc="7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3F3F3F"/>
                </a:solidFill>
                <a:latin typeface="Trebuchet MS"/>
                <a:cs typeface="Trebuchet MS"/>
              </a:rPr>
              <a:t>of</a:t>
            </a:r>
            <a:r>
              <a:rPr sz="1450" spc="6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3F3F3F"/>
                </a:solidFill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4235" y="1057655"/>
            <a:ext cx="816864" cy="81838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Molecular</a:t>
            </a:r>
            <a:r>
              <a:rPr spc="-150" dirty="0"/>
              <a:t> </a:t>
            </a:r>
            <a:r>
              <a:rPr spc="-10" dirty="0"/>
              <a:t>methods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02372" y="2497172"/>
            <a:ext cx="8489228" cy="90922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730"/>
              </a:spcBef>
            </a:pPr>
            <a:r>
              <a:rPr sz="1950" dirty="0">
                <a:solidFill>
                  <a:srgbClr val="3F3F3F"/>
                </a:solidFill>
                <a:latin typeface="Trebuchet MS"/>
                <a:cs typeface="Trebuchet MS"/>
              </a:rPr>
              <a:t>1)</a:t>
            </a:r>
            <a:r>
              <a:rPr sz="1950" spc="3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</a:t>
            </a:r>
            <a:r>
              <a:rPr sz="2400" spc="-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  <a:r>
              <a:rPr sz="2400" spc="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Altered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penicillin-binding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(PBP2a).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4014" y="534010"/>
            <a:ext cx="4159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rebuchet MS"/>
                <a:cs typeface="Trebuchet MS"/>
              </a:rPr>
              <a:t>Core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7559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5" y="1107948"/>
            <a:ext cx="9860279" cy="554735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Treatment: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824" y="2753353"/>
            <a:ext cx="6901815" cy="3626442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5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550" spc="445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common.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385445" indent="-283845">
              <a:lnSpc>
                <a:spcPts val="2140"/>
              </a:lnSpc>
              <a:spcBef>
                <a:spcPts val="86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8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Benzyl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penicillin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antibiotic,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sensitive.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5595" marR="2137410" indent="-303530">
              <a:lnSpc>
                <a:spcPts val="2960"/>
              </a:lnSpc>
              <a:spcBef>
                <a:spcPts val="16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Cloxacillin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Methicillin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beta-lactamase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producing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strains.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ts val="2150"/>
              </a:lnSpc>
              <a:spcBef>
                <a:spcPts val="66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8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Methicillin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Resistant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MRSA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strains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common.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189230" indent="-283845">
              <a:lnSpc>
                <a:spcPts val="2150"/>
              </a:lnSpc>
              <a:spcBef>
                <a:spcPts val="8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sz="2400" spc="45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Vancomycin/Linezolid.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infections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MRSA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strains.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1388" y="616170"/>
            <a:ext cx="1669414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latin typeface="Trebuchet MS"/>
                <a:cs typeface="Trebuchet MS"/>
              </a:rPr>
              <a:t>Vertical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integration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0975" y="1299430"/>
            <a:ext cx="29933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Infectious</a:t>
            </a:r>
            <a:r>
              <a:rPr sz="145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disease/Family</a:t>
            </a:r>
            <a:r>
              <a:rPr sz="1450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06" y="1525263"/>
            <a:ext cx="257749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Prevention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855" y="2752681"/>
            <a:ext cx="6638290" cy="3256661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50" spc="60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sz="2400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hygiene.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11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</a:t>
            </a:r>
            <a:r>
              <a:rPr sz="2400" spc="-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MRSA</a:t>
            </a:r>
            <a:r>
              <a:rPr sz="2400" spc="-1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ct val="100400"/>
              </a:lnSpc>
            </a:pPr>
            <a:r>
              <a:rPr sz="2400" spc="13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sz="2400" spc="-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carriers</a:t>
            </a:r>
            <a:r>
              <a:rPr sz="2400" spc="-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sz="2400" spc="-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  <a:r>
              <a:rPr sz="2400" spc="-4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staff,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</a:t>
            </a:r>
            <a:r>
              <a:rPr sz="2400" spc="-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sz="2400" spc="-9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indiscriminate</a:t>
            </a:r>
            <a:r>
              <a:rPr sz="2400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sz="2400" spc="-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1800" y="762000"/>
            <a:ext cx="189039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latin typeface="Trebuchet MS"/>
                <a:cs typeface="Trebuchet MS"/>
              </a:rPr>
              <a:t>Horizontal</a:t>
            </a:r>
            <a:r>
              <a:rPr sz="1450" spc="12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Integration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6587" y="1343630"/>
            <a:ext cx="27305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FFFFFF"/>
                </a:solidFill>
                <a:latin typeface="Trebuchet MS"/>
                <a:cs typeface="Trebuchet MS"/>
              </a:rPr>
              <a:t>CM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49170"/>
            <a:ext cx="867537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lang="en-US" dirty="0"/>
              <a:t>Coagulase</a:t>
            </a:r>
            <a:r>
              <a:rPr lang="en-US" spc="-25" dirty="0"/>
              <a:t> </a:t>
            </a:r>
            <a:r>
              <a:rPr lang="en-US" dirty="0"/>
              <a:t>negative</a:t>
            </a:r>
            <a:r>
              <a:rPr lang="en-US" spc="-20" dirty="0"/>
              <a:t> </a:t>
            </a:r>
            <a:r>
              <a:rPr lang="en-US" spc="-10" dirty="0"/>
              <a:t>staphylococci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91515" y="2069042"/>
            <a:ext cx="8675370" cy="1582009"/>
          </a:xfrm>
          <a:prstGeom prst="rect">
            <a:avLst/>
          </a:prstGeom>
        </p:spPr>
        <p:txBody>
          <a:bodyPr vert="horz" wrap="square" lIns="0" tIns="266229" rIns="0" bIns="0" rtlCol="0">
            <a:spAutoFit/>
          </a:bodyPr>
          <a:lstStyle/>
          <a:p>
            <a:pPr marL="12065" marR="5080" indent="345440">
              <a:lnSpc>
                <a:spcPct val="100400"/>
              </a:lnSpc>
              <a:spcBef>
                <a:spcPts val="105"/>
              </a:spcBef>
            </a:pPr>
            <a:r>
              <a:rPr spc="-90" dirty="0"/>
              <a:t>Two</a:t>
            </a:r>
            <a:r>
              <a:rPr spc="-20" dirty="0"/>
              <a:t> </a:t>
            </a:r>
            <a:r>
              <a:rPr dirty="0"/>
              <a:t>species</a:t>
            </a:r>
            <a:r>
              <a:rPr spc="-1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staphylococci</a:t>
            </a:r>
            <a:r>
              <a:rPr spc="-60" dirty="0"/>
              <a:t> </a:t>
            </a:r>
            <a:r>
              <a:rPr dirty="0"/>
              <a:t>can</a:t>
            </a:r>
            <a:r>
              <a:rPr spc="10" dirty="0"/>
              <a:t> </a:t>
            </a:r>
            <a:r>
              <a:rPr dirty="0"/>
              <a:t>cause</a:t>
            </a:r>
            <a:r>
              <a:rPr spc="-15" dirty="0"/>
              <a:t> </a:t>
            </a:r>
            <a:r>
              <a:rPr spc="-10" dirty="0"/>
              <a:t>human infections:</a:t>
            </a:r>
            <a:endParaRPr dirty="0"/>
          </a:p>
          <a:p>
            <a:pPr marL="12065">
              <a:lnSpc>
                <a:spcPct val="100000"/>
              </a:lnSpc>
              <a:spcBef>
                <a:spcPts val="840"/>
              </a:spcBef>
            </a:pPr>
            <a:r>
              <a:rPr spc="-35" dirty="0">
                <a:solidFill>
                  <a:srgbClr val="90C126"/>
                </a:solidFill>
              </a:rPr>
              <a:t></a:t>
            </a:r>
            <a:r>
              <a:rPr spc="60" dirty="0">
                <a:solidFill>
                  <a:srgbClr val="90C126"/>
                </a:solidFill>
              </a:rPr>
              <a:t> </a:t>
            </a:r>
            <a:r>
              <a:rPr i="1" dirty="0"/>
              <a:t>Staphylococcus</a:t>
            </a:r>
            <a:r>
              <a:rPr i="1" spc="-135" dirty="0"/>
              <a:t> </a:t>
            </a:r>
            <a:r>
              <a:rPr i="1" spc="-10" dirty="0"/>
              <a:t>epidermidis</a:t>
            </a:r>
            <a:endParaRPr dirty="0"/>
          </a:p>
          <a:p>
            <a:pPr marL="12065">
              <a:lnSpc>
                <a:spcPct val="100000"/>
              </a:lnSpc>
              <a:spcBef>
                <a:spcPts val="825"/>
              </a:spcBef>
            </a:pPr>
            <a:r>
              <a:rPr spc="-35" dirty="0">
                <a:solidFill>
                  <a:srgbClr val="90C126"/>
                </a:solidFill>
              </a:rPr>
              <a:t></a:t>
            </a:r>
            <a:r>
              <a:rPr spc="60" dirty="0">
                <a:solidFill>
                  <a:srgbClr val="90C126"/>
                </a:solidFill>
              </a:rPr>
              <a:t> </a:t>
            </a:r>
            <a:r>
              <a:rPr i="1" dirty="0"/>
              <a:t>Staphylococcus</a:t>
            </a:r>
            <a:r>
              <a:rPr i="1" spc="-135" dirty="0"/>
              <a:t> </a:t>
            </a:r>
            <a:r>
              <a:rPr i="1" spc="-10" dirty="0"/>
              <a:t>saprophyticus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950960" y="413809"/>
            <a:ext cx="4159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rebuchet MS"/>
                <a:cs typeface="Trebuchet MS"/>
              </a:rPr>
              <a:t>Core</a:t>
            </a:r>
            <a:endParaRPr sz="14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dirty="0"/>
              <a:t>Staphylococcus</a:t>
            </a:r>
            <a:r>
              <a:rPr spc="-10" dirty="0"/>
              <a:t> epidermidis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824" y="2311434"/>
            <a:ext cx="8978376" cy="3927806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95910" marR="246379" indent="-283845">
              <a:lnSpc>
                <a:spcPts val="2150"/>
              </a:lnSpc>
              <a:spcBef>
                <a:spcPts val="359"/>
              </a:spcBef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sz="2400" spc="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stitch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abscesses.</a:t>
            </a:r>
            <a:r>
              <a:rPr sz="2400" spc="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epidermidis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93345" indent="-283845">
              <a:lnSpc>
                <a:spcPct val="91500"/>
              </a:lnSpc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predilection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implanted</a:t>
            </a:r>
            <a:r>
              <a:rPr sz="2400" spc="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sz="2400" spc="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bodies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sz="2400" spc="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400" spc="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</a:t>
            </a:r>
            <a:r>
              <a:rPr sz="2400" spc="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valves,</a:t>
            </a:r>
            <a:r>
              <a:rPr sz="2400" spc="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shunts,</a:t>
            </a:r>
            <a:r>
              <a:rPr sz="2400" spc="8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intravascular</a:t>
            </a:r>
            <a:r>
              <a:rPr sz="2400" spc="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catheters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prosthetic</a:t>
            </a:r>
            <a:r>
              <a:rPr sz="2400" spc="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appliances</a:t>
            </a:r>
            <a:r>
              <a:rPr sz="2400" spc="6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sz="2400" spc="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bacteremia.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ts val="2140"/>
              </a:lnSpc>
              <a:spcBef>
                <a:spcPts val="5"/>
              </a:spcBef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persons</a:t>
            </a:r>
            <a:r>
              <a:rPr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</a:t>
            </a:r>
            <a:r>
              <a:rPr sz="2400" spc="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abnormalities</a:t>
            </a:r>
            <a:r>
              <a:rPr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urinary</a:t>
            </a:r>
            <a:r>
              <a:rPr sz="2400" spc="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tract,</a:t>
            </a:r>
            <a:r>
              <a:rPr sz="2400" spc="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400" spc="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lang="en-PK"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cystitis.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Endocarditis</a:t>
            </a:r>
            <a:r>
              <a:rPr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400" spc="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caused,</a:t>
            </a:r>
            <a:r>
              <a:rPr sz="2400" spc="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particularly</a:t>
            </a:r>
            <a:r>
              <a:rPr sz="2400" spc="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spc="3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addicts.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1000" y="423011"/>
            <a:ext cx="1830801" cy="68672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259830" algn="l"/>
              </a:tabLst>
            </a:pPr>
            <a:r>
              <a:rPr sz="1450" spc="-20" dirty="0">
                <a:latin typeface="Trebuchet MS"/>
                <a:cs typeface="Trebuchet MS"/>
              </a:rPr>
              <a:t>Core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dirty="0"/>
              <a:t>Staphylococcus</a:t>
            </a:r>
            <a:r>
              <a:rPr spc="-10" dirty="0"/>
              <a:t> saprophyticus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91515" y="2069042"/>
            <a:ext cx="8675370" cy="376654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065" marR="5080" indent="0">
              <a:lnSpc>
                <a:spcPts val="1900"/>
              </a:lnSpc>
              <a:spcBef>
                <a:spcPts val="560"/>
              </a:spcBef>
              <a:buNone/>
            </a:pPr>
            <a:r>
              <a:rPr dirty="0"/>
              <a:t>It</a:t>
            </a:r>
            <a:r>
              <a:rPr spc="25" dirty="0"/>
              <a:t> </a:t>
            </a:r>
            <a:r>
              <a:rPr dirty="0"/>
              <a:t>causes</a:t>
            </a:r>
            <a:r>
              <a:rPr spc="35" dirty="0"/>
              <a:t> </a:t>
            </a:r>
            <a:r>
              <a:rPr dirty="0"/>
              <a:t>urinary</a:t>
            </a:r>
            <a:r>
              <a:rPr spc="40" dirty="0"/>
              <a:t> </a:t>
            </a:r>
            <a:r>
              <a:rPr dirty="0"/>
              <a:t>tract</a:t>
            </a:r>
            <a:r>
              <a:rPr spc="25" dirty="0"/>
              <a:t> </a:t>
            </a:r>
            <a:r>
              <a:rPr dirty="0"/>
              <a:t>infections,</a:t>
            </a:r>
            <a:r>
              <a:rPr spc="30" dirty="0"/>
              <a:t> </a:t>
            </a:r>
            <a:r>
              <a:rPr dirty="0"/>
              <a:t>mostly</a:t>
            </a:r>
            <a:r>
              <a:rPr spc="15" dirty="0"/>
              <a:t> </a:t>
            </a:r>
            <a:r>
              <a:rPr dirty="0"/>
              <a:t>in</a:t>
            </a:r>
            <a:r>
              <a:rPr spc="50" dirty="0"/>
              <a:t> </a:t>
            </a:r>
            <a:r>
              <a:rPr dirty="0"/>
              <a:t>sexually</a:t>
            </a:r>
            <a:r>
              <a:rPr spc="20" dirty="0"/>
              <a:t> </a:t>
            </a:r>
            <a:r>
              <a:rPr spc="-10" dirty="0"/>
              <a:t>active </a:t>
            </a:r>
            <a:r>
              <a:rPr dirty="0"/>
              <a:t>young</a:t>
            </a:r>
            <a:r>
              <a:rPr spc="55" dirty="0"/>
              <a:t> </a:t>
            </a:r>
            <a:r>
              <a:rPr spc="-10" dirty="0"/>
              <a:t>women.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1270"/>
              </a:spcBef>
              <a:buNone/>
            </a:pPr>
            <a:endParaRPr dirty="0"/>
          </a:p>
          <a:p>
            <a:pPr marL="12065" marR="265430" indent="0">
              <a:lnSpc>
                <a:spcPts val="1910"/>
              </a:lnSpc>
              <a:buNone/>
            </a:pPr>
            <a:r>
              <a:rPr dirty="0"/>
              <a:t>The</a:t>
            </a:r>
            <a:r>
              <a:rPr spc="35" dirty="0"/>
              <a:t> </a:t>
            </a:r>
            <a:r>
              <a:rPr dirty="0"/>
              <a:t>infection</a:t>
            </a:r>
            <a:r>
              <a:rPr spc="10" dirty="0"/>
              <a:t> </a:t>
            </a:r>
            <a:r>
              <a:rPr dirty="0"/>
              <a:t>is</a:t>
            </a:r>
            <a:r>
              <a:rPr spc="35" dirty="0"/>
              <a:t> </a:t>
            </a:r>
            <a:r>
              <a:rPr dirty="0"/>
              <a:t>symptomatic</a:t>
            </a:r>
            <a:r>
              <a:rPr spc="35" dirty="0"/>
              <a:t> </a:t>
            </a:r>
            <a:r>
              <a:rPr dirty="0"/>
              <a:t>and</a:t>
            </a:r>
            <a:r>
              <a:rPr spc="30" dirty="0"/>
              <a:t> </a:t>
            </a:r>
            <a:r>
              <a:rPr dirty="0"/>
              <a:t>may</a:t>
            </a:r>
            <a:r>
              <a:rPr spc="40" dirty="0"/>
              <a:t> </a:t>
            </a:r>
            <a:r>
              <a:rPr dirty="0"/>
              <a:t>involve</a:t>
            </a:r>
            <a:r>
              <a:rPr spc="15" dirty="0"/>
              <a:t> </a:t>
            </a:r>
            <a:r>
              <a:rPr dirty="0"/>
              <a:t>the</a:t>
            </a:r>
            <a:r>
              <a:rPr spc="35" dirty="0"/>
              <a:t> </a:t>
            </a:r>
            <a:r>
              <a:rPr spc="-10" dirty="0"/>
              <a:t>upper </a:t>
            </a:r>
            <a:r>
              <a:rPr dirty="0"/>
              <a:t>urinary</a:t>
            </a:r>
            <a:r>
              <a:rPr spc="50" dirty="0"/>
              <a:t> </a:t>
            </a:r>
            <a:r>
              <a:rPr dirty="0"/>
              <a:t>tract</a:t>
            </a:r>
            <a:r>
              <a:rPr spc="40" dirty="0"/>
              <a:t> </a:t>
            </a:r>
            <a:r>
              <a:rPr spc="-20" dirty="0"/>
              <a:t>also.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850"/>
              </a:spcBef>
              <a:buNone/>
            </a:pPr>
            <a:endParaRPr dirty="0"/>
          </a:p>
          <a:p>
            <a:pPr marL="0" indent="0">
              <a:lnSpc>
                <a:spcPct val="100000"/>
              </a:lnSpc>
              <a:buNone/>
            </a:pPr>
            <a:r>
              <a:rPr dirty="0"/>
              <a:t>Men</a:t>
            </a:r>
            <a:r>
              <a:rPr spc="5" dirty="0"/>
              <a:t> </a:t>
            </a:r>
            <a:r>
              <a:rPr dirty="0"/>
              <a:t>are</a:t>
            </a:r>
            <a:r>
              <a:rPr spc="10" dirty="0"/>
              <a:t> </a:t>
            </a:r>
            <a:r>
              <a:rPr dirty="0"/>
              <a:t>infected</a:t>
            </a:r>
            <a:r>
              <a:rPr spc="25" dirty="0"/>
              <a:t> </a:t>
            </a:r>
            <a:r>
              <a:rPr dirty="0"/>
              <a:t>much</a:t>
            </a:r>
            <a:r>
              <a:rPr spc="5" dirty="0"/>
              <a:t> </a:t>
            </a:r>
            <a:r>
              <a:rPr dirty="0"/>
              <a:t>less</a:t>
            </a:r>
            <a:r>
              <a:rPr spc="10" dirty="0"/>
              <a:t> </a:t>
            </a:r>
            <a:r>
              <a:rPr spc="-10" dirty="0"/>
              <a:t>often.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840"/>
              </a:spcBef>
              <a:buNone/>
            </a:pPr>
            <a:endParaRPr dirty="0"/>
          </a:p>
          <a:p>
            <a:pPr marL="0" indent="0">
              <a:lnSpc>
                <a:spcPts val="2125"/>
              </a:lnSpc>
              <a:spcBef>
                <a:spcPts val="5"/>
              </a:spcBef>
              <a:buNone/>
            </a:pPr>
            <a:r>
              <a:rPr dirty="0"/>
              <a:t>It</a:t>
            </a:r>
            <a:r>
              <a:rPr spc="20" dirty="0"/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dirty="0"/>
              <a:t>one</a:t>
            </a:r>
            <a:r>
              <a:rPr spc="25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few</a:t>
            </a:r>
            <a:r>
              <a:rPr spc="25" dirty="0"/>
              <a:t> </a:t>
            </a:r>
            <a:r>
              <a:rPr dirty="0"/>
              <a:t>frequently</a:t>
            </a:r>
            <a:r>
              <a:rPr spc="45" dirty="0"/>
              <a:t> </a:t>
            </a:r>
            <a:r>
              <a:rPr dirty="0"/>
              <a:t>isolated</a:t>
            </a:r>
            <a:r>
              <a:rPr spc="20" dirty="0"/>
              <a:t> </a:t>
            </a:r>
            <a:r>
              <a:rPr dirty="0"/>
              <a:t>CoNS</a:t>
            </a:r>
            <a:r>
              <a:rPr spc="10" dirty="0"/>
              <a:t> </a:t>
            </a:r>
            <a:r>
              <a:rPr dirty="0"/>
              <a:t>that</a:t>
            </a:r>
            <a:r>
              <a:rPr spc="20" dirty="0"/>
              <a:t> </a:t>
            </a:r>
            <a:r>
              <a:rPr spc="-25" dirty="0"/>
              <a:t>is</a:t>
            </a:r>
            <a:endParaRPr dirty="0"/>
          </a:p>
          <a:p>
            <a:pPr marL="107315" indent="0">
              <a:lnSpc>
                <a:spcPts val="2125"/>
              </a:lnSpc>
              <a:buNone/>
            </a:pPr>
            <a:r>
              <a:rPr b="1" u="sng" dirty="0">
                <a:uFill>
                  <a:solidFill>
                    <a:srgbClr val="B8D180"/>
                  </a:solidFill>
                </a:uFill>
              </a:rPr>
              <a:t>resistant</a:t>
            </a:r>
            <a:r>
              <a:rPr b="1" spc="35" dirty="0"/>
              <a:t> </a:t>
            </a:r>
            <a:r>
              <a:rPr dirty="0"/>
              <a:t>to</a:t>
            </a:r>
            <a:r>
              <a:rPr spc="40" dirty="0"/>
              <a:t> </a:t>
            </a:r>
            <a:r>
              <a:rPr b="1" u="sng" spc="-10" dirty="0">
                <a:uFill>
                  <a:solidFill>
                    <a:srgbClr val="B8D180"/>
                  </a:solidFill>
                </a:uFill>
              </a:rPr>
              <a:t>Novobiocin</a:t>
            </a:r>
            <a:r>
              <a:rPr spc="-10" dirty="0"/>
              <a:t>.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854014" y="644214"/>
            <a:ext cx="4159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rebuchet MS"/>
                <a:cs typeface="Trebuchet MS"/>
              </a:rPr>
              <a:t>Core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7559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81861" y="1800605"/>
          <a:ext cx="6130288" cy="4485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Characters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S.aureus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S.epidermididis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S.saprophyticus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Coagulase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51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00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 marL="75565" marR="3587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Novobiocin sensitivity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Sensitive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Sensitive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Resistant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945">
                <a:tc>
                  <a:txBody>
                    <a:bodyPr/>
                    <a:lstStyle/>
                    <a:p>
                      <a:pPr marL="75565" marR="2222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Acid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mannitol fermentation anaerobically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9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75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Phosphatase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51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7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00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59999" y="1115068"/>
            <a:ext cx="41592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7559" y="1115068"/>
            <a:ext cx="8464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Pathology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78221-9BE3-1CB7-382B-60E44DE33C32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6185" y="2743200"/>
            <a:ext cx="7606030" cy="3280642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95910" marR="703580" indent="-283845">
              <a:lnSpc>
                <a:spcPct val="91500"/>
              </a:lnSpc>
              <a:spcBef>
                <a:spcPts val="325"/>
              </a:spcBef>
            </a:pPr>
            <a:r>
              <a:rPr sz="1550" spc="470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shock syndrome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(TSS)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toxin-mediated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life-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threatening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illness,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precipitated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i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aure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429895" indent="-283845">
              <a:lnSpc>
                <a:spcPts val="2140"/>
              </a:lnSpc>
              <a:spcBef>
                <a:spcPts val="865"/>
              </a:spcBef>
            </a:pPr>
            <a:r>
              <a:rPr sz="2400" spc="48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abcess,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stye,carbuncle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impetigo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5080" indent="-283845">
              <a:lnSpc>
                <a:spcPts val="2140"/>
              </a:lnSpc>
              <a:spcBef>
                <a:spcPts val="819"/>
              </a:spcBef>
            </a:pPr>
            <a:r>
              <a:rPr sz="2400" spc="4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Staphylococci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Gram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cocci,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grape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like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clusters,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Coagulase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positive: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e.g-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i="1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aureus,</a:t>
            </a:r>
            <a:r>
              <a:rPr sz="2400" i="1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Coagulase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negative: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e.g-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i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epidermidis,</a:t>
            </a:r>
            <a:r>
              <a:rPr sz="2400" i="1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i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saprophyticus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910" marR="186055" indent="-283845">
              <a:lnSpc>
                <a:spcPts val="2140"/>
              </a:lnSpc>
              <a:spcBef>
                <a:spcPts val="815"/>
              </a:spcBef>
            </a:pPr>
            <a:r>
              <a:rPr sz="2400" spc="4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Diagnosed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Gram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staining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agar,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catalase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coagulase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test.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Research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91515" y="2069042"/>
            <a:ext cx="8675370" cy="5245702"/>
          </a:xfrm>
          <a:prstGeom prst="rect">
            <a:avLst/>
          </a:prstGeom>
        </p:spPr>
        <p:txBody>
          <a:bodyPr vert="horz" wrap="square" lIns="0" tIns="273148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35"/>
              </a:spcBef>
              <a:tabLst>
                <a:tab pos="295910" algn="l"/>
              </a:tabLst>
            </a:pPr>
            <a:r>
              <a:rPr sz="1150" spc="-5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150" dirty="0">
                <a:solidFill>
                  <a:srgbClr val="90C126"/>
                </a:solidFill>
                <a:latin typeface="Georgia"/>
                <a:cs typeface="Georgia"/>
              </a:rPr>
              <a:t>	</a:t>
            </a:r>
            <a:r>
              <a:rPr dirty="0"/>
              <a:t>Palavecino</a:t>
            </a:r>
            <a:r>
              <a:rPr spc="70" dirty="0"/>
              <a:t> </a:t>
            </a:r>
            <a:r>
              <a:rPr dirty="0"/>
              <a:t>EL.</a:t>
            </a:r>
            <a:r>
              <a:rPr spc="70" dirty="0"/>
              <a:t> </a:t>
            </a:r>
            <a:r>
              <a:rPr dirty="0"/>
              <a:t>Rapid</a:t>
            </a:r>
            <a:r>
              <a:rPr spc="85" dirty="0"/>
              <a:t> </a:t>
            </a:r>
            <a:r>
              <a:rPr dirty="0"/>
              <a:t>Methods</a:t>
            </a:r>
            <a:r>
              <a:rPr spc="60" dirty="0"/>
              <a:t> </a:t>
            </a:r>
            <a:r>
              <a:rPr dirty="0"/>
              <a:t>for</a:t>
            </a:r>
            <a:r>
              <a:rPr spc="55" dirty="0"/>
              <a:t> </a:t>
            </a:r>
            <a:r>
              <a:rPr dirty="0"/>
              <a:t>Detection</a:t>
            </a:r>
            <a:r>
              <a:rPr spc="60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dirty="0"/>
              <a:t>MRSA</a:t>
            </a:r>
            <a:r>
              <a:rPr spc="-35" dirty="0"/>
              <a:t> </a:t>
            </a:r>
            <a:r>
              <a:rPr dirty="0"/>
              <a:t>in</a:t>
            </a:r>
            <a:r>
              <a:rPr spc="90" dirty="0"/>
              <a:t> </a:t>
            </a:r>
            <a:r>
              <a:rPr dirty="0"/>
              <a:t>Clinical</a:t>
            </a:r>
            <a:r>
              <a:rPr spc="60" dirty="0"/>
              <a:t> </a:t>
            </a:r>
            <a:r>
              <a:rPr spc="-10" dirty="0"/>
              <a:t>Specimens.</a:t>
            </a:r>
            <a:endParaRPr dirty="0"/>
          </a:p>
          <a:p>
            <a:pPr marL="295275" marR="108585">
              <a:lnSpc>
                <a:spcPct val="102099"/>
              </a:lnSpc>
              <a:spcBef>
                <a:spcPts val="15"/>
              </a:spcBef>
            </a:pPr>
            <a:r>
              <a:rPr dirty="0"/>
              <a:t>Methods</a:t>
            </a:r>
            <a:r>
              <a:rPr spc="70" dirty="0"/>
              <a:t> </a:t>
            </a:r>
            <a:r>
              <a:rPr dirty="0"/>
              <a:t>Mol</a:t>
            </a:r>
            <a:r>
              <a:rPr spc="95" dirty="0"/>
              <a:t> </a:t>
            </a:r>
            <a:r>
              <a:rPr dirty="0"/>
              <a:t>Biol.</a:t>
            </a:r>
            <a:r>
              <a:rPr spc="85" dirty="0"/>
              <a:t> </a:t>
            </a:r>
            <a:r>
              <a:rPr dirty="0"/>
              <a:t>2020;2069:29-45.</a:t>
            </a:r>
            <a:r>
              <a:rPr spc="145" dirty="0"/>
              <a:t> </a:t>
            </a:r>
            <a:r>
              <a:rPr dirty="0"/>
              <a:t>doi:</a:t>
            </a:r>
            <a:r>
              <a:rPr spc="85" dirty="0"/>
              <a:t> </a:t>
            </a:r>
            <a:r>
              <a:rPr dirty="0"/>
              <a:t>10.</a:t>
            </a:r>
            <a:r>
              <a:rPr spc="125" dirty="0"/>
              <a:t> </a:t>
            </a:r>
            <a:r>
              <a:rPr dirty="0"/>
              <a:t>007/978-1-4939-9849-4_2.</a:t>
            </a:r>
            <a:r>
              <a:rPr spc="180" dirty="0"/>
              <a:t> </a:t>
            </a:r>
            <a:r>
              <a:rPr spc="-10" dirty="0"/>
              <a:t>PMID: 31523763.</a:t>
            </a:r>
          </a:p>
          <a:p>
            <a:pPr marL="295275" marR="5080" indent="-283845">
              <a:lnSpc>
                <a:spcPct val="102499"/>
              </a:lnSpc>
              <a:spcBef>
                <a:spcPts val="819"/>
              </a:spcBef>
              <a:tabLst>
                <a:tab pos="295910" algn="l"/>
              </a:tabLst>
            </a:pPr>
            <a:r>
              <a:rPr spc="-50" dirty="0"/>
              <a:t></a:t>
            </a:r>
            <a:r>
              <a:rPr dirty="0"/>
              <a:t>	several</a:t>
            </a:r>
            <a:r>
              <a:rPr spc="80" dirty="0"/>
              <a:t> </a:t>
            </a:r>
            <a:r>
              <a:rPr dirty="0"/>
              <a:t>commercial</a:t>
            </a:r>
            <a:r>
              <a:rPr spc="85" dirty="0"/>
              <a:t> </a:t>
            </a:r>
            <a:r>
              <a:rPr dirty="0"/>
              <a:t>rapid</a:t>
            </a:r>
            <a:r>
              <a:rPr spc="75" dirty="0"/>
              <a:t> </a:t>
            </a:r>
            <a:r>
              <a:rPr dirty="0"/>
              <a:t>tests</a:t>
            </a:r>
            <a:r>
              <a:rPr spc="105" dirty="0"/>
              <a:t> </a:t>
            </a:r>
            <a:r>
              <a:rPr dirty="0"/>
              <a:t>for</a:t>
            </a:r>
            <a:r>
              <a:rPr spc="75" dirty="0"/>
              <a:t> </a:t>
            </a:r>
            <a:r>
              <a:rPr dirty="0"/>
              <a:t>detection</a:t>
            </a:r>
            <a:r>
              <a:rPr spc="65" dirty="0"/>
              <a:t> </a:t>
            </a:r>
            <a:r>
              <a:rPr dirty="0"/>
              <a:t>of</a:t>
            </a:r>
            <a:r>
              <a:rPr spc="95" dirty="0"/>
              <a:t> </a:t>
            </a:r>
            <a:r>
              <a:rPr dirty="0"/>
              <a:t>MRSA</a:t>
            </a:r>
            <a:r>
              <a:rPr spc="-30" dirty="0"/>
              <a:t> </a:t>
            </a:r>
            <a:r>
              <a:rPr dirty="0"/>
              <a:t>directly</a:t>
            </a:r>
            <a:r>
              <a:rPr spc="75" dirty="0"/>
              <a:t> </a:t>
            </a:r>
            <a:r>
              <a:rPr dirty="0"/>
              <a:t>from</a:t>
            </a:r>
            <a:r>
              <a:rPr spc="70" dirty="0"/>
              <a:t> </a:t>
            </a:r>
            <a:r>
              <a:rPr dirty="0"/>
              <a:t>nasal</a:t>
            </a:r>
            <a:r>
              <a:rPr spc="100" dirty="0"/>
              <a:t> </a:t>
            </a:r>
            <a:r>
              <a:rPr spc="-25" dirty="0"/>
              <a:t>and </a:t>
            </a:r>
            <a:r>
              <a:rPr dirty="0"/>
              <a:t>wound</a:t>
            </a:r>
            <a:r>
              <a:rPr spc="85" dirty="0"/>
              <a:t> </a:t>
            </a:r>
            <a:r>
              <a:rPr dirty="0"/>
              <a:t>swabs,</a:t>
            </a:r>
            <a:r>
              <a:rPr spc="100" dirty="0"/>
              <a:t> </a:t>
            </a:r>
            <a:r>
              <a:rPr dirty="0"/>
              <a:t>from</a:t>
            </a:r>
            <a:r>
              <a:rPr spc="100" dirty="0"/>
              <a:t> </a:t>
            </a:r>
            <a:r>
              <a:rPr dirty="0"/>
              <a:t>positive</a:t>
            </a:r>
            <a:r>
              <a:rPr spc="90" dirty="0"/>
              <a:t> </a:t>
            </a:r>
            <a:r>
              <a:rPr dirty="0"/>
              <a:t>blood</a:t>
            </a:r>
            <a:r>
              <a:rPr spc="50" dirty="0"/>
              <a:t> </a:t>
            </a:r>
            <a:r>
              <a:rPr dirty="0"/>
              <a:t>cultures,</a:t>
            </a:r>
            <a:r>
              <a:rPr spc="85" dirty="0"/>
              <a:t> </a:t>
            </a:r>
            <a:r>
              <a:rPr dirty="0"/>
              <a:t>have</a:t>
            </a:r>
            <a:r>
              <a:rPr spc="110" dirty="0"/>
              <a:t> </a:t>
            </a:r>
            <a:r>
              <a:rPr dirty="0"/>
              <a:t>been</a:t>
            </a:r>
            <a:r>
              <a:rPr spc="90" dirty="0"/>
              <a:t> </a:t>
            </a:r>
            <a:r>
              <a:rPr dirty="0"/>
              <a:t>developed</a:t>
            </a:r>
            <a:r>
              <a:rPr spc="70" dirty="0"/>
              <a:t> </a:t>
            </a:r>
            <a:r>
              <a:rPr dirty="0"/>
              <a:t>for</a:t>
            </a:r>
            <a:r>
              <a:rPr spc="65" dirty="0"/>
              <a:t> </a:t>
            </a:r>
            <a:r>
              <a:rPr dirty="0"/>
              <a:t>use</a:t>
            </a:r>
            <a:r>
              <a:rPr spc="110" dirty="0"/>
              <a:t> </a:t>
            </a:r>
            <a:r>
              <a:rPr spc="-35" dirty="0"/>
              <a:t>in </a:t>
            </a:r>
            <a:r>
              <a:rPr dirty="0"/>
              <a:t>clinical</a:t>
            </a:r>
            <a:r>
              <a:rPr spc="80" dirty="0"/>
              <a:t> </a:t>
            </a:r>
            <a:r>
              <a:rPr dirty="0"/>
              <a:t>laboratories.</a:t>
            </a:r>
            <a:r>
              <a:rPr spc="45" dirty="0"/>
              <a:t> </a:t>
            </a:r>
            <a:r>
              <a:rPr b="1" dirty="0"/>
              <a:t>Chromogenic</a:t>
            </a:r>
            <a:r>
              <a:rPr b="1" spc="75" dirty="0"/>
              <a:t> </a:t>
            </a:r>
            <a:r>
              <a:rPr b="1" dirty="0"/>
              <a:t>agar</a:t>
            </a:r>
            <a:r>
              <a:rPr b="1" spc="95" dirty="0"/>
              <a:t> </a:t>
            </a:r>
            <a:r>
              <a:rPr b="1" dirty="0"/>
              <a:t>plates</a:t>
            </a:r>
            <a:r>
              <a:rPr b="1" spc="75" dirty="0"/>
              <a:t> </a:t>
            </a:r>
            <a:r>
              <a:rPr b="1" dirty="0"/>
              <a:t>and</a:t>
            </a:r>
            <a:r>
              <a:rPr b="1" spc="105" dirty="0"/>
              <a:t> </a:t>
            </a:r>
            <a:r>
              <a:rPr b="1" dirty="0"/>
              <a:t>real-time</a:t>
            </a:r>
            <a:r>
              <a:rPr b="1" spc="70" dirty="0"/>
              <a:t> </a:t>
            </a:r>
            <a:r>
              <a:rPr b="1" dirty="0"/>
              <a:t>PCR</a:t>
            </a:r>
            <a:r>
              <a:rPr b="1" spc="85" dirty="0"/>
              <a:t>  </a:t>
            </a:r>
            <a:r>
              <a:rPr b="1" dirty="0"/>
              <a:t>and</a:t>
            </a:r>
            <a:r>
              <a:rPr b="1" spc="70" dirty="0"/>
              <a:t> </a:t>
            </a:r>
            <a:r>
              <a:rPr b="1" spc="-10" dirty="0"/>
              <a:t>other </a:t>
            </a:r>
            <a:r>
              <a:rPr b="1" dirty="0"/>
              <a:t>molecular</a:t>
            </a:r>
            <a:r>
              <a:rPr b="1" spc="50" dirty="0"/>
              <a:t> </a:t>
            </a:r>
            <a:r>
              <a:rPr b="1" dirty="0"/>
              <a:t>tests</a:t>
            </a:r>
            <a:r>
              <a:rPr b="1" spc="95" dirty="0"/>
              <a:t> </a:t>
            </a:r>
            <a:r>
              <a:rPr b="1" dirty="0"/>
              <a:t>are</a:t>
            </a:r>
            <a:r>
              <a:rPr b="1" spc="75" dirty="0"/>
              <a:t> </a:t>
            </a:r>
            <a:r>
              <a:rPr b="1" dirty="0"/>
              <a:t>gaining</a:t>
            </a:r>
            <a:r>
              <a:rPr b="1" spc="80" dirty="0"/>
              <a:t> </a:t>
            </a:r>
            <a:r>
              <a:rPr b="1" dirty="0"/>
              <a:t>popularity</a:t>
            </a:r>
            <a:r>
              <a:rPr b="1" spc="70" dirty="0"/>
              <a:t> </a:t>
            </a:r>
            <a:r>
              <a:rPr b="1" dirty="0"/>
              <a:t>as</a:t>
            </a:r>
            <a:r>
              <a:rPr b="1" spc="80" dirty="0"/>
              <a:t> </a:t>
            </a:r>
            <a:r>
              <a:rPr b="1" dirty="0"/>
              <a:t>MRSA</a:t>
            </a:r>
            <a:r>
              <a:rPr b="1" spc="-5" dirty="0"/>
              <a:t> </a:t>
            </a:r>
            <a:r>
              <a:rPr b="1" dirty="0"/>
              <a:t>screening</a:t>
            </a:r>
            <a:r>
              <a:rPr b="1" spc="95" dirty="0"/>
              <a:t> </a:t>
            </a:r>
            <a:r>
              <a:rPr b="1" dirty="0"/>
              <a:t>tests</a:t>
            </a:r>
            <a:r>
              <a:rPr b="1" spc="90" dirty="0"/>
              <a:t> </a:t>
            </a:r>
            <a:r>
              <a:rPr dirty="0"/>
              <a:t>because</a:t>
            </a:r>
            <a:r>
              <a:rPr spc="95" dirty="0"/>
              <a:t> </a:t>
            </a:r>
            <a:r>
              <a:rPr spc="-20" dirty="0"/>
              <a:t>they </a:t>
            </a:r>
            <a:r>
              <a:rPr dirty="0"/>
              <a:t>have</a:t>
            </a:r>
            <a:r>
              <a:rPr spc="90" dirty="0"/>
              <a:t> </a:t>
            </a:r>
            <a:r>
              <a:rPr dirty="0"/>
              <a:t>the</a:t>
            </a:r>
            <a:r>
              <a:rPr spc="95" dirty="0"/>
              <a:t> </a:t>
            </a:r>
            <a:r>
              <a:rPr dirty="0"/>
              <a:t>advantage</a:t>
            </a:r>
            <a:r>
              <a:rPr spc="75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dirty="0"/>
              <a:t>a</a:t>
            </a:r>
            <a:r>
              <a:rPr spc="95" dirty="0"/>
              <a:t> </a:t>
            </a:r>
            <a:r>
              <a:rPr dirty="0"/>
              <a:t>lower</a:t>
            </a:r>
            <a:r>
              <a:rPr spc="55" dirty="0"/>
              <a:t> </a:t>
            </a:r>
            <a:r>
              <a:rPr dirty="0"/>
              <a:t>turnaround</a:t>
            </a:r>
            <a:r>
              <a:rPr spc="70" dirty="0"/>
              <a:t> </a:t>
            </a:r>
            <a:r>
              <a:rPr dirty="0"/>
              <a:t>time</a:t>
            </a:r>
            <a:r>
              <a:rPr spc="75" dirty="0"/>
              <a:t> </a:t>
            </a:r>
            <a:r>
              <a:rPr dirty="0"/>
              <a:t>than</a:t>
            </a:r>
            <a:r>
              <a:rPr spc="85" dirty="0"/>
              <a:t> </a:t>
            </a:r>
            <a:r>
              <a:rPr dirty="0"/>
              <a:t>that</a:t>
            </a:r>
            <a:r>
              <a:rPr spc="90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spc="-10" dirty="0"/>
              <a:t>traditional</a:t>
            </a:r>
            <a:r>
              <a:rPr spc="500" dirty="0"/>
              <a:t> </a:t>
            </a:r>
            <a:r>
              <a:rPr dirty="0"/>
              <a:t>culture</a:t>
            </a:r>
            <a:r>
              <a:rPr spc="90" dirty="0"/>
              <a:t> </a:t>
            </a:r>
            <a:r>
              <a:rPr dirty="0"/>
              <a:t>and</a:t>
            </a:r>
            <a:r>
              <a:rPr spc="105" dirty="0"/>
              <a:t> </a:t>
            </a:r>
            <a:r>
              <a:rPr dirty="0"/>
              <a:t>susceptibility</a:t>
            </a:r>
            <a:r>
              <a:rPr spc="60" dirty="0"/>
              <a:t> </a:t>
            </a:r>
            <a:r>
              <a:rPr dirty="0"/>
              <a:t>testing</a:t>
            </a:r>
            <a:r>
              <a:rPr spc="80" dirty="0"/>
              <a:t> </a:t>
            </a:r>
            <a:r>
              <a:rPr dirty="0"/>
              <a:t>and</a:t>
            </a:r>
            <a:r>
              <a:rPr spc="90" dirty="0"/>
              <a:t> </a:t>
            </a:r>
            <a:r>
              <a:rPr dirty="0"/>
              <a:t>they</a:t>
            </a:r>
            <a:r>
              <a:rPr spc="90" dirty="0"/>
              <a:t> </a:t>
            </a:r>
            <a:r>
              <a:rPr dirty="0"/>
              <a:t>are</a:t>
            </a:r>
            <a:r>
              <a:rPr spc="90" dirty="0"/>
              <a:t> </a:t>
            </a:r>
            <a:r>
              <a:rPr dirty="0"/>
              <a:t>capable</a:t>
            </a:r>
            <a:r>
              <a:rPr spc="95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dirty="0"/>
              <a:t>detecting</a:t>
            </a:r>
            <a:r>
              <a:rPr spc="80" dirty="0"/>
              <a:t> </a:t>
            </a:r>
            <a:r>
              <a:rPr spc="-20" dirty="0"/>
              <a:t>MRSA </a:t>
            </a:r>
            <a:r>
              <a:rPr dirty="0"/>
              <a:t>directly</a:t>
            </a:r>
            <a:r>
              <a:rPr spc="85" dirty="0"/>
              <a:t> </a:t>
            </a:r>
            <a:r>
              <a:rPr dirty="0"/>
              <a:t>from</a:t>
            </a:r>
            <a:r>
              <a:rPr spc="85" dirty="0"/>
              <a:t> </a:t>
            </a:r>
            <a:r>
              <a:rPr dirty="0"/>
              <a:t>nasal</a:t>
            </a:r>
            <a:r>
              <a:rPr spc="95" dirty="0"/>
              <a:t> </a:t>
            </a:r>
            <a:r>
              <a:rPr dirty="0"/>
              <a:t>and</a:t>
            </a:r>
            <a:r>
              <a:rPr spc="110" dirty="0"/>
              <a:t> </a:t>
            </a:r>
            <a:r>
              <a:rPr dirty="0"/>
              <a:t>wound</a:t>
            </a:r>
            <a:r>
              <a:rPr spc="75" dirty="0"/>
              <a:t> </a:t>
            </a:r>
            <a:r>
              <a:rPr dirty="0"/>
              <a:t>swabs,</a:t>
            </a:r>
            <a:r>
              <a:rPr spc="90" dirty="0"/>
              <a:t> </a:t>
            </a:r>
            <a:r>
              <a:rPr dirty="0"/>
              <a:t>allowing</a:t>
            </a:r>
            <a:r>
              <a:rPr spc="70" dirty="0"/>
              <a:t> </a:t>
            </a:r>
            <a:r>
              <a:rPr dirty="0"/>
              <a:t>rapid</a:t>
            </a:r>
            <a:r>
              <a:rPr spc="90" dirty="0"/>
              <a:t> </a:t>
            </a:r>
            <a:r>
              <a:rPr dirty="0"/>
              <a:t>identification</a:t>
            </a:r>
            <a:r>
              <a:rPr spc="95" dirty="0"/>
              <a:t> </a:t>
            </a:r>
            <a:r>
              <a:rPr spc="-25" dirty="0"/>
              <a:t>of</a:t>
            </a:r>
            <a:r>
              <a:rPr spc="500" dirty="0"/>
              <a:t> </a:t>
            </a:r>
            <a:r>
              <a:rPr dirty="0"/>
              <a:t>colonized</a:t>
            </a:r>
            <a:r>
              <a:rPr spc="75" dirty="0"/>
              <a:t> </a:t>
            </a:r>
            <a:r>
              <a:rPr dirty="0"/>
              <a:t>or</a:t>
            </a:r>
            <a:r>
              <a:rPr spc="100" dirty="0"/>
              <a:t> </a:t>
            </a:r>
            <a:r>
              <a:rPr dirty="0"/>
              <a:t>infected</a:t>
            </a:r>
            <a:r>
              <a:rPr spc="114" dirty="0"/>
              <a:t> </a:t>
            </a:r>
            <a:r>
              <a:rPr spc="-10" dirty="0"/>
              <a:t>patients.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Prof</a:t>
            </a:r>
            <a:r>
              <a:rPr spc="-75" dirty="0"/>
              <a:t> </a:t>
            </a:r>
            <a:r>
              <a:rPr sz="3300" spc="-20" dirty="0"/>
              <a:t>U</a:t>
            </a:r>
            <a:r>
              <a:rPr spc="-20" dirty="0"/>
              <a:t>mar’s</a:t>
            </a:r>
            <a:r>
              <a:rPr spc="-95" dirty="0"/>
              <a:t> </a:t>
            </a:r>
            <a:r>
              <a:rPr dirty="0"/>
              <a:t>LGIS</a:t>
            </a:r>
            <a:r>
              <a:rPr spc="-85" dirty="0"/>
              <a:t> </a:t>
            </a:r>
            <a:r>
              <a:rPr spc="-10" dirty="0"/>
              <a:t>model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2807207" y="3064764"/>
            <a:ext cx="2597150" cy="2753995"/>
            <a:chOff x="2807207" y="3064764"/>
            <a:chExt cx="2597150" cy="2753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7875" y="3072383"/>
              <a:ext cx="2578608" cy="27371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07207" y="3064764"/>
              <a:ext cx="2597150" cy="2753995"/>
            </a:xfrm>
            <a:custGeom>
              <a:avLst/>
              <a:gdLst/>
              <a:ahLst/>
              <a:cxnLst/>
              <a:rect l="l" t="t" r="r" b="b"/>
              <a:pathLst>
                <a:path w="2597150" h="2753995">
                  <a:moveTo>
                    <a:pt x="2596896" y="2753868"/>
                  </a:moveTo>
                  <a:lnTo>
                    <a:pt x="0" y="2753868"/>
                  </a:lnTo>
                  <a:lnTo>
                    <a:pt x="0" y="0"/>
                  </a:lnTo>
                  <a:lnTo>
                    <a:pt x="2596896" y="0"/>
                  </a:lnTo>
                  <a:lnTo>
                    <a:pt x="2596896" y="7620"/>
                  </a:lnTo>
                  <a:lnTo>
                    <a:pt x="16764" y="7620"/>
                  </a:lnTo>
                  <a:lnTo>
                    <a:pt x="7620" y="15240"/>
                  </a:lnTo>
                  <a:lnTo>
                    <a:pt x="16764" y="15240"/>
                  </a:lnTo>
                  <a:lnTo>
                    <a:pt x="16764" y="2738627"/>
                  </a:lnTo>
                  <a:lnTo>
                    <a:pt x="7620" y="2738627"/>
                  </a:lnTo>
                  <a:lnTo>
                    <a:pt x="16764" y="2746248"/>
                  </a:lnTo>
                  <a:lnTo>
                    <a:pt x="2596896" y="2746248"/>
                  </a:lnTo>
                  <a:lnTo>
                    <a:pt x="2596896" y="2753868"/>
                  </a:lnTo>
                  <a:close/>
                </a:path>
                <a:path w="2597150" h="2753995">
                  <a:moveTo>
                    <a:pt x="16764" y="15240"/>
                  </a:moveTo>
                  <a:lnTo>
                    <a:pt x="7620" y="15240"/>
                  </a:lnTo>
                  <a:lnTo>
                    <a:pt x="16764" y="7620"/>
                  </a:lnTo>
                  <a:lnTo>
                    <a:pt x="16764" y="15240"/>
                  </a:lnTo>
                  <a:close/>
                </a:path>
                <a:path w="2597150" h="2753995">
                  <a:moveTo>
                    <a:pt x="2581656" y="15240"/>
                  </a:moveTo>
                  <a:lnTo>
                    <a:pt x="16764" y="15240"/>
                  </a:lnTo>
                  <a:lnTo>
                    <a:pt x="16764" y="7620"/>
                  </a:lnTo>
                  <a:lnTo>
                    <a:pt x="2581656" y="7620"/>
                  </a:lnTo>
                  <a:lnTo>
                    <a:pt x="2581656" y="15240"/>
                  </a:lnTo>
                  <a:close/>
                </a:path>
                <a:path w="2597150" h="2753995">
                  <a:moveTo>
                    <a:pt x="2581656" y="2746248"/>
                  </a:moveTo>
                  <a:lnTo>
                    <a:pt x="2581656" y="7620"/>
                  </a:lnTo>
                  <a:lnTo>
                    <a:pt x="2589276" y="15240"/>
                  </a:lnTo>
                  <a:lnTo>
                    <a:pt x="2596896" y="15240"/>
                  </a:lnTo>
                  <a:lnTo>
                    <a:pt x="2596896" y="2738627"/>
                  </a:lnTo>
                  <a:lnTo>
                    <a:pt x="2589276" y="2738627"/>
                  </a:lnTo>
                  <a:lnTo>
                    <a:pt x="2581656" y="2746248"/>
                  </a:lnTo>
                  <a:close/>
                </a:path>
                <a:path w="2597150" h="2753995">
                  <a:moveTo>
                    <a:pt x="2596896" y="15240"/>
                  </a:moveTo>
                  <a:lnTo>
                    <a:pt x="2589276" y="15240"/>
                  </a:lnTo>
                  <a:lnTo>
                    <a:pt x="2581656" y="7620"/>
                  </a:lnTo>
                  <a:lnTo>
                    <a:pt x="2596896" y="7620"/>
                  </a:lnTo>
                  <a:lnTo>
                    <a:pt x="2596896" y="15240"/>
                  </a:lnTo>
                  <a:close/>
                </a:path>
                <a:path w="2597150" h="2753995">
                  <a:moveTo>
                    <a:pt x="16764" y="2746248"/>
                  </a:moveTo>
                  <a:lnTo>
                    <a:pt x="7620" y="2738627"/>
                  </a:lnTo>
                  <a:lnTo>
                    <a:pt x="16764" y="2738627"/>
                  </a:lnTo>
                  <a:lnTo>
                    <a:pt x="16764" y="2746248"/>
                  </a:lnTo>
                  <a:close/>
                </a:path>
                <a:path w="2597150" h="2753995">
                  <a:moveTo>
                    <a:pt x="2581656" y="2746248"/>
                  </a:moveTo>
                  <a:lnTo>
                    <a:pt x="16764" y="2746248"/>
                  </a:lnTo>
                  <a:lnTo>
                    <a:pt x="16764" y="2738627"/>
                  </a:lnTo>
                  <a:lnTo>
                    <a:pt x="2581656" y="2738627"/>
                  </a:lnTo>
                  <a:lnTo>
                    <a:pt x="2581656" y="2746248"/>
                  </a:lnTo>
                  <a:close/>
                </a:path>
                <a:path w="2597150" h="2753995">
                  <a:moveTo>
                    <a:pt x="2596896" y="2746248"/>
                  </a:moveTo>
                  <a:lnTo>
                    <a:pt x="2581656" y="2746248"/>
                  </a:lnTo>
                  <a:lnTo>
                    <a:pt x="2589276" y="2738627"/>
                  </a:lnTo>
                  <a:lnTo>
                    <a:pt x="2596896" y="2738627"/>
                  </a:lnTo>
                  <a:lnTo>
                    <a:pt x="2596896" y="2746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4235" y="1057655"/>
            <a:ext cx="816864" cy="81838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dirty="0"/>
              <a:t>Biomedical</a:t>
            </a:r>
            <a:r>
              <a:rPr spc="-35" dirty="0"/>
              <a:t> </a:t>
            </a:r>
            <a:r>
              <a:rPr spc="-10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778" y="2756121"/>
            <a:ext cx="6311422" cy="3885038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295910" algn="l"/>
              </a:tabLst>
            </a:pPr>
            <a:r>
              <a:rPr sz="1150" dirty="0">
                <a:solidFill>
                  <a:srgbClr val="90C126"/>
                </a:solidFill>
                <a:latin typeface="Georgia"/>
                <a:cs typeface="Georgia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Patients’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295910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r>
              <a:rPr sz="2400" spc="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1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408305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sz="2400" spc="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295910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</a:t>
            </a:r>
            <a:r>
              <a:rPr sz="2400" spc="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52425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</a:t>
            </a:r>
            <a:r>
              <a:rPr sz="2400" spc="1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408305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Dealing</a:t>
            </a:r>
            <a:r>
              <a:rPr sz="2400" spc="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1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1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opposite</a:t>
            </a:r>
            <a:r>
              <a:rPr sz="2400" spc="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2425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sz="2400" spc="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sz="2400" spc="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7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408305" algn="l"/>
              </a:tabLst>
            </a:pPr>
            <a:r>
              <a:rPr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sz="2400" spc="114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sz="2400" spc="1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B468BE-FE25-AF61-0FC1-23D2215D0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04"/>
          <a:stretch/>
        </p:blipFill>
        <p:spPr>
          <a:xfrm>
            <a:off x="1" y="114302"/>
            <a:ext cx="10058399" cy="75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50773"/>
            <a:ext cx="86753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Learning</a:t>
            </a:r>
            <a:r>
              <a:rPr spc="-95" dirty="0"/>
              <a:t> </a:t>
            </a:r>
            <a:r>
              <a:rPr spc="-10" dirty="0"/>
              <a:t>outcomes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91515" y="2069042"/>
            <a:ext cx="8675370" cy="2598959"/>
          </a:xfrm>
          <a:prstGeom prst="rect">
            <a:avLst/>
          </a:prstGeom>
        </p:spPr>
        <p:txBody>
          <a:bodyPr vert="horz" wrap="square" lIns="0" tIns="264964" rIns="0" bIns="0" rtlCol="0">
            <a:spAutoFit/>
          </a:bodyPr>
          <a:lstStyle/>
          <a:p>
            <a:pPr marL="297180" marR="125730" indent="-285750">
              <a:lnSpc>
                <a:spcPct val="100000"/>
              </a:lnSpc>
              <a:spcBef>
                <a:spcPts val="95"/>
              </a:spcBef>
            </a:pPr>
            <a:r>
              <a:rPr sz="1700" spc="250" dirty="0">
                <a:solidFill>
                  <a:srgbClr val="90C126"/>
                </a:solidFill>
                <a:latin typeface="Georgia"/>
                <a:cs typeface="Georgia"/>
              </a:rPr>
              <a:t> </a:t>
            </a:r>
            <a:r>
              <a:rPr dirty="0"/>
              <a:t>At</a:t>
            </a:r>
            <a:r>
              <a:rPr spc="-5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end</a:t>
            </a:r>
            <a:r>
              <a:rPr spc="-7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lecture</a:t>
            </a:r>
            <a:r>
              <a:rPr spc="-4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students</a:t>
            </a:r>
            <a:r>
              <a:rPr spc="-65" dirty="0"/>
              <a:t> </a:t>
            </a:r>
            <a:r>
              <a:rPr dirty="0"/>
              <a:t>should</a:t>
            </a:r>
            <a:r>
              <a:rPr spc="-50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spc="-20" dirty="0"/>
              <a:t>able </a:t>
            </a:r>
            <a:r>
              <a:rPr spc="-25" dirty="0"/>
              <a:t>to:</a:t>
            </a:r>
            <a:endParaRPr dirty="0"/>
          </a:p>
          <a:p>
            <a:pPr marL="354330" marR="626110" indent="-342900">
              <a:lnSpc>
                <a:spcPts val="257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Understand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key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characteristics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Staphylococcus </a:t>
            </a:r>
            <a:r>
              <a:rPr spc="35" dirty="0">
                <a:solidFill>
                  <a:srgbClr val="000000"/>
                </a:solidFill>
              </a:rPr>
              <a:t>species.</a:t>
            </a:r>
            <a:endParaRPr dirty="0"/>
          </a:p>
          <a:p>
            <a:pPr>
              <a:lnSpc>
                <a:spcPts val="2490"/>
              </a:lnSpc>
            </a:pPr>
            <a:r>
              <a:rPr spc="-60" dirty="0">
                <a:solidFill>
                  <a:srgbClr val="000000"/>
                </a:solidFill>
              </a:rPr>
              <a:t>Identify</a:t>
            </a:r>
            <a:r>
              <a:rPr dirty="0">
                <a:solidFill>
                  <a:srgbClr val="000000"/>
                </a:solidFill>
              </a:rPr>
              <a:t> pathogenic mechanisms and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virulence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factors.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Recognize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clinical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manifestations.</a:t>
            </a:r>
            <a:endParaRPr dirty="0"/>
          </a:p>
          <a:p>
            <a:pPr>
              <a:lnSpc>
                <a:spcPts val="2575"/>
              </a:lnSpc>
            </a:pPr>
            <a:r>
              <a:rPr spc="-1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diagnostic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methods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treatment </a:t>
            </a:r>
            <a:r>
              <a:rPr spc="-10" dirty="0">
                <a:solidFill>
                  <a:srgbClr val="000000"/>
                </a:solidFill>
              </a:rPr>
              <a:t>options.</a:t>
            </a:r>
            <a:endParaRPr dirty="0"/>
          </a:p>
          <a:p>
            <a:pPr>
              <a:lnSpc>
                <a:spcPts val="2575"/>
              </a:lnSpc>
            </a:pPr>
            <a:r>
              <a:rPr spc="65" dirty="0">
                <a:solidFill>
                  <a:srgbClr val="000000"/>
                </a:solidFill>
              </a:rPr>
              <a:t>Discuss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antibiotic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resistance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prevention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strategies</a:t>
            </a:r>
            <a:r>
              <a:rPr sz="2150" spc="-10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sz="21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49170"/>
            <a:ext cx="867537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lang="en-US" b="1" spc="-10" dirty="0"/>
              <a:t>Learning 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778" y="2741134"/>
            <a:ext cx="7149622" cy="1476686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295910" algn="l"/>
              </a:tabLst>
            </a:pPr>
            <a:r>
              <a:rPr sz="1150" spc="-50" dirty="0">
                <a:solidFill>
                  <a:srgbClr val="90C126"/>
                </a:solidFill>
                <a:latin typeface="Georgia"/>
                <a:cs typeface="Georgia"/>
              </a:rPr>
              <a:t></a:t>
            </a:r>
            <a:r>
              <a:rPr sz="1150" dirty="0">
                <a:solidFill>
                  <a:srgbClr val="90C126"/>
                </a:solidFill>
                <a:latin typeface="Georgia"/>
                <a:cs typeface="Georgia"/>
              </a:rPr>
              <a:t>	</a:t>
            </a:r>
            <a:r>
              <a:rPr lang="en-US" sz="2400" b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Textbooks: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0525">
              <a:lnSpc>
                <a:spcPct val="100000"/>
              </a:lnSpc>
              <a:spcBef>
                <a:spcPts val="855"/>
              </a:spcBef>
            </a:pPr>
            <a:r>
              <a:rPr lang="en-US"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lang="en-US" sz="2400" spc="18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Robbins</a:t>
            </a:r>
            <a:r>
              <a:rPr lang="en-US" sz="2400" spc="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cotran</a:t>
            </a:r>
            <a:r>
              <a:rPr lang="en-US" sz="2400" spc="-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pathologic</a:t>
            </a:r>
            <a:r>
              <a:rPr lang="en-US" sz="2400" spc="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  <a:r>
              <a:rPr lang="en-US" sz="2400" spc="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-1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0525">
              <a:lnSpc>
                <a:spcPct val="100000"/>
              </a:lnSpc>
              <a:spcBef>
                <a:spcPts val="855"/>
              </a:spcBef>
            </a:pPr>
            <a:r>
              <a:rPr lang="en-US" sz="24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</a:t>
            </a:r>
            <a:r>
              <a:rPr lang="en-US" sz="2400" spc="20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Jawetz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spc="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melnick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spc="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400" spc="-7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adelberg's</a:t>
            </a:r>
            <a:r>
              <a:rPr lang="en-US" sz="2400" spc="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en-US" sz="2400" spc="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microbiology.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855" y="2243642"/>
            <a:ext cx="4305300" cy="379270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4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Genus</a:t>
            </a:r>
            <a:r>
              <a:rPr sz="2400" b="1" spc="-13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7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Gram-positive</a:t>
            </a:r>
            <a:r>
              <a:rPr sz="2400" spc="-15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cocci.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spc="8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Grape-like</a:t>
            </a:r>
            <a:r>
              <a:rPr sz="2400" spc="-14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4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Catalase-positive.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90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Medically</a:t>
            </a:r>
            <a:r>
              <a:rPr sz="2400" b="1" spc="-10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sz="2400" b="1" spc="-9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4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spc="-1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aureus.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spc="4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spc="-1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epidermidis.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45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spc="-15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saprophyticus.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D471C-7B80-E8A4-6B0B-AC97FB66584E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F5B4-4796-2464-32AC-406493D6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599" y="413809"/>
            <a:ext cx="2280285" cy="729191"/>
          </a:xfrm>
        </p:spPr>
        <p:txBody>
          <a:bodyPr>
            <a:normAutofit/>
          </a:bodyPr>
          <a:lstStyle/>
          <a:p>
            <a:r>
              <a:rPr lang="en-US" sz="1600" dirty="0"/>
              <a:t>Spiral</a:t>
            </a:r>
            <a:endParaRPr lang="en-PK" sz="1600" dirty="0"/>
          </a:p>
        </p:txBody>
      </p:sp>
      <p:pic>
        <p:nvPicPr>
          <p:cNvPr id="1026" name="Picture 2" descr="Staphylococcus aureus- An Overview - Microbe Notes">
            <a:extLst>
              <a:ext uri="{FF2B5EF4-FFF2-40B4-BE49-F238E27FC236}">
                <a16:creationId xmlns:a16="http://schemas.microsoft.com/office/drawing/2014/main" id="{A64304AD-0ECB-11B8-B84A-8D5DA6A3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9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891134"/>
            <a:ext cx="867537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Staphylococcus</a:t>
            </a:r>
            <a:r>
              <a:rPr spc="35" dirty="0"/>
              <a:t> </a:t>
            </a:r>
            <a:r>
              <a:rPr spc="-10" dirty="0"/>
              <a:t>aureus: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826" y="3257855"/>
            <a:ext cx="6717030" cy="190244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sz="2400" spc="-1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sz="2400" spc="-1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12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sz="2400" i="1" spc="-8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sz="2400" spc="-2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400" spc="-65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6890" indent="-422275">
              <a:lnSpc>
                <a:spcPct val="100000"/>
              </a:lnSpc>
              <a:spcBef>
                <a:spcPts val="815"/>
              </a:spcBef>
              <a:buAutoNum type="alphaUcParenR"/>
              <a:tabLst>
                <a:tab pos="516890" algn="l"/>
              </a:tabLst>
            </a:pP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320" indent="-415290">
              <a:lnSpc>
                <a:spcPct val="100000"/>
              </a:lnSpc>
              <a:spcBef>
                <a:spcPts val="800"/>
              </a:spcBef>
              <a:buAutoNum type="alphaUcParenR"/>
              <a:tabLst>
                <a:tab pos="528320" algn="l"/>
              </a:tabLst>
            </a:pPr>
            <a:r>
              <a:rPr sz="2400" spc="-1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Intoxications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65A57-786C-8CD9-4589-285A156C87C2}"/>
              </a:ext>
            </a:extLst>
          </p:cNvPr>
          <p:cNvSpPr txBox="1"/>
          <p:nvPr/>
        </p:nvSpPr>
        <p:spPr>
          <a:xfrm>
            <a:off x="8458200" y="4138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1649</Words>
  <Application>Microsoft Office PowerPoint</Application>
  <PresentationFormat>Custom</PresentationFormat>
  <Paragraphs>287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Arial</vt:lpstr>
      <vt:lpstr>Calibri</vt:lpstr>
      <vt:lpstr>Georgia</vt:lpstr>
      <vt:lpstr>Tahoma</vt:lpstr>
      <vt:lpstr>Times New Roman</vt:lpstr>
      <vt:lpstr>Trebuchet MS</vt:lpstr>
      <vt:lpstr>Wingdings</vt:lpstr>
      <vt:lpstr>Office Theme</vt:lpstr>
      <vt:lpstr>Staphylococcus aureus Microbe Module 3rd Year MBBS</vt:lpstr>
      <vt:lpstr>Motto of RMU</vt:lpstr>
      <vt:lpstr>Vision of RMU The Dream/ Tomorrow</vt:lpstr>
      <vt:lpstr>Prof Umar’s LGIS model</vt:lpstr>
      <vt:lpstr>Learning outcomes</vt:lpstr>
      <vt:lpstr>Learning resources</vt:lpstr>
      <vt:lpstr>Introduction</vt:lpstr>
      <vt:lpstr>Spiral</vt:lpstr>
      <vt:lpstr>Staphylococcus aureus:</vt:lpstr>
      <vt:lpstr>Intoxications:</vt:lpstr>
      <vt:lpstr>Definition</vt:lpstr>
      <vt:lpstr>Causes</vt:lpstr>
      <vt:lpstr>Risk factors</vt:lpstr>
      <vt:lpstr>Routes of infection</vt:lpstr>
      <vt:lpstr>Pathophysiology</vt:lpstr>
      <vt:lpstr>Signs &amp; symptoms</vt:lpstr>
      <vt:lpstr>Toxins involved in diseases</vt:lpstr>
      <vt:lpstr>PowerPoint Presentation</vt:lpstr>
      <vt:lpstr>PowerPoint Presentation</vt:lpstr>
      <vt:lpstr>Common staphylococcal infections</vt:lpstr>
      <vt:lpstr>Common staphylococcal infections</vt:lpstr>
      <vt:lpstr>PowerPoint Presentation</vt:lpstr>
      <vt:lpstr>PowerPoint Presentation</vt:lpstr>
      <vt:lpstr>PowerPoint Presentation</vt:lpstr>
      <vt:lpstr>Staphylococcus aureus lab diagnosis</vt:lpstr>
      <vt:lpstr>Methods of examination:</vt:lpstr>
      <vt:lpstr>Colony morphology</vt:lpstr>
      <vt:lpstr>Colonies</vt:lpstr>
      <vt:lpstr>Coagulase test</vt:lpstr>
      <vt:lpstr>Molecular methods</vt:lpstr>
      <vt:lpstr>PowerPoint Presentation</vt:lpstr>
      <vt:lpstr>Treatment:</vt:lpstr>
      <vt:lpstr>Prevention</vt:lpstr>
      <vt:lpstr>Coagulase negative staphylococci</vt:lpstr>
      <vt:lpstr>Staphylococcus epidermidis</vt:lpstr>
      <vt:lpstr>Staphylococcus saprophyticus</vt:lpstr>
      <vt:lpstr>PowerPoint Presentation</vt:lpstr>
      <vt:lpstr>Summary</vt:lpstr>
      <vt:lpstr>Research</vt:lpstr>
      <vt:lpstr>Biomedical 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staphylococcus  Dr mudassira</dc:title>
  <dc:creator>samma</dc:creator>
  <cp:lastModifiedBy>sammarfatima93@gmail.com</cp:lastModifiedBy>
  <cp:revision>1</cp:revision>
  <dcterms:created xsi:type="dcterms:W3CDTF">2025-02-17T18:37:33Z</dcterms:created>
  <dcterms:modified xsi:type="dcterms:W3CDTF">2025-02-18T10:51:47Z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2024-08-07T00:00:00Z</vt:filetime>
  </property>
  <property fmtid="{D5CDD505-2E9C-101B-9397-08002B2CF9AE}" pid="3" name="LastSaved">
    <vt:filetime>2025-02-17T00:00:00Z</vt:filetime>
  </property>
  <property fmtid="{D5CDD505-2E9C-101B-9397-08002B2CF9AE}" pid="4" name="Producer">
    <vt:lpwstr>Microsoft: Print To PDF</vt:lpwstr>
  </property>
</Properties>
</file>