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340" r:id="rId2"/>
    <p:sldId id="405" r:id="rId3"/>
    <p:sldId id="341" r:id="rId4"/>
    <p:sldId id="310" r:id="rId5"/>
    <p:sldId id="512" r:id="rId6"/>
    <p:sldId id="575" r:id="rId7"/>
    <p:sldId id="566" r:id="rId8"/>
    <p:sldId id="909" r:id="rId9"/>
    <p:sldId id="827" r:id="rId10"/>
    <p:sldId id="461" r:id="rId11"/>
    <p:sldId id="401" r:id="rId12"/>
    <p:sldId id="468" r:id="rId13"/>
    <p:sldId id="402" r:id="rId14"/>
    <p:sldId id="472" r:id="rId15"/>
    <p:sldId id="478" r:id="rId16"/>
    <p:sldId id="487" r:id="rId17"/>
    <p:sldId id="489" r:id="rId18"/>
    <p:sldId id="492" r:id="rId19"/>
    <p:sldId id="495" r:id="rId20"/>
    <p:sldId id="503" r:id="rId21"/>
    <p:sldId id="504" r:id="rId22"/>
    <p:sldId id="911" r:id="rId23"/>
    <p:sldId id="514" r:id="rId24"/>
    <p:sldId id="521" r:id="rId25"/>
    <p:sldId id="532" r:id="rId26"/>
    <p:sldId id="427" r:id="rId27"/>
    <p:sldId id="587" r:id="rId28"/>
    <p:sldId id="914" r:id="rId29"/>
    <p:sldId id="830" r:id="rId30"/>
    <p:sldId id="580" r:id="rId31"/>
    <p:sldId id="582" r:id="rId32"/>
    <p:sldId id="609" r:id="rId33"/>
    <p:sldId id="833" r:id="rId34"/>
    <p:sldId id="835" r:id="rId35"/>
    <p:sldId id="610" r:id="rId36"/>
    <p:sldId id="337" r:id="rId37"/>
    <p:sldId id="338" r:id="rId38"/>
    <p:sldId id="339" r:id="rId39"/>
    <p:sldId id="605" r:id="rId40"/>
    <p:sldId id="606" r:id="rId41"/>
    <p:sldId id="342" r:id="rId42"/>
    <p:sldId id="41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5179" autoAdjust="0"/>
  </p:normalViewPr>
  <p:slideViewPr>
    <p:cSldViewPr>
      <p:cViewPr varScale="1">
        <p:scale>
          <a:sx n="69" d="100"/>
          <a:sy n="69" d="100"/>
        </p:scale>
        <p:origin x="5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 custT="1"/>
      <dgm:spPr/>
      <dgm:t>
        <a:bodyPr/>
        <a:lstStyle/>
        <a:p>
          <a:r>
            <a:rPr lang="en-US" sz="1400" dirty="0"/>
            <a:t>60%</a:t>
          </a:r>
        </a:p>
        <a:p>
          <a:r>
            <a:rPr lang="en-US" sz="1400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20%</a:t>
          </a:r>
        </a:p>
        <a:p>
          <a:r>
            <a:rPr lang="en-US" sz="1100" b="1" dirty="0">
              <a:solidFill>
                <a:schemeClr val="bg1"/>
              </a:solidFill>
            </a:rPr>
            <a:t>Horizontal</a:t>
          </a:r>
        </a:p>
        <a:p>
          <a:r>
            <a:rPr lang="en-US" sz="1100" b="1" dirty="0">
              <a:solidFill>
                <a:schemeClr val="bg1"/>
              </a:solidFill>
            </a:rPr>
            <a:t>Integration</a:t>
          </a:r>
        </a:p>
        <a:p>
          <a:r>
            <a:rPr lang="en-US" sz="1100" b="1" dirty="0">
              <a:solidFill>
                <a:schemeClr val="bg1"/>
              </a:solidFill>
            </a:rPr>
            <a:t>Physiology</a:t>
          </a:r>
        </a:p>
        <a:p>
          <a:r>
            <a:rPr lang="en-US" sz="1100" b="1" dirty="0">
              <a:solidFill>
                <a:schemeClr val="bg1"/>
              </a:solidFill>
            </a:rPr>
            <a:t> Anatomy</a:t>
          </a:r>
        </a:p>
        <a:p>
          <a:endParaRPr lang="en-US" sz="1050" b="1" dirty="0">
            <a:solidFill>
              <a:schemeClr val="bg1"/>
            </a:solidFill>
          </a:endParaRP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 dirty="0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8%</a:t>
          </a:r>
        </a:p>
        <a:p>
          <a:r>
            <a:rPr lang="en-US" sz="120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bg1"/>
              </a:solidFill>
            </a:rPr>
            <a:t>Pathology</a:t>
          </a:r>
        </a:p>
        <a:p>
          <a:r>
            <a:rPr lang="en-US" sz="1200" b="1" dirty="0">
              <a:solidFill>
                <a:schemeClr val="bg1"/>
              </a:solidFill>
            </a:rPr>
            <a:t>Pharmacolog</a:t>
          </a:r>
          <a:r>
            <a:rPr lang="en-US" sz="1000" b="1" dirty="0">
              <a:solidFill>
                <a:schemeClr val="bg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7%</a:t>
          </a:r>
        </a:p>
        <a:p>
          <a:r>
            <a:rPr lang="en-US" b="1" dirty="0">
              <a:solidFill>
                <a:schemeClr val="bg1"/>
              </a:solidFill>
            </a:rPr>
            <a:t>Vertical Integration</a:t>
          </a:r>
        </a:p>
        <a:p>
          <a:r>
            <a:rPr lang="en-US" b="1" dirty="0">
              <a:solidFill>
                <a:schemeClr val="bg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5%</a:t>
          </a:r>
        </a:p>
        <a:p>
          <a:r>
            <a:rPr lang="en-US" sz="1050" b="1" dirty="0">
              <a:solidFill>
                <a:schemeClr val="bg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bg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bg1"/>
              </a:solidFill>
            </a:rPr>
            <a:t>Ethics </a:t>
          </a:r>
        </a:p>
        <a:p>
          <a:r>
            <a:rPr lang="en-US" sz="1050" b="1" dirty="0">
              <a:solidFill>
                <a:schemeClr val="bg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 custScaleX="165807" custScaleY="100001" custLinFactNeighborX="14147" custLinFactNeighborY="-7073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 custAng="320823" custScaleX="157879" custScaleY="108637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 custScaleX="149447" custScaleY="92748" custLinFactNeighborX="-2660" custLinFactNeighborY="5166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 custLinFactNeighborX="-18407" custLinFactNeighborY="4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 custAng="21514828" custScaleX="191906" custScaleY="117993" custLinFactNeighborX="2898" custLinFactNeighborY="7502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 custLinFactNeighborX="-15147" custLinFactNeighborY="5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3DCFBB28-5D60-491C-8050-F8A37137CF2F}" type="presOf" srcId="{47648B2A-33ED-4028-B2F3-B4F524D3762B}" destId="{5138205C-F2A8-496C-8DCF-600DE54D6393}" srcOrd="0" destOrd="0" presId="urn:microsoft.com/office/officeart/2005/8/layout/process5"/>
    <dgm:cxn modelId="{1E986EA1-AB28-48B4-92DC-4310DAD4EDD1}" type="presOf" srcId="{9B5ED3AA-8E83-460F-B86F-44104E144176}" destId="{6C154956-750C-4CBF-BB94-422A3BEF206B}" srcOrd="0" destOrd="0" presId="urn:microsoft.com/office/officeart/2005/8/layout/process5"/>
    <dgm:cxn modelId="{0456BD4D-3588-4238-9290-317F5BFF1837}" type="presOf" srcId="{9B5ED3AA-8E83-460F-B86F-44104E144176}" destId="{687127F3-6656-4F8F-8088-466EFD2A454B}" srcOrd="1" destOrd="0" presId="urn:microsoft.com/office/officeart/2005/8/layout/process5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9B7DE25F-5EC7-4B94-BBE7-06F0FB532B85}" type="presOf" srcId="{4AEA9772-498B-4A7D-8FBC-65C72E5384FE}" destId="{78B8B8C7-C92F-49B8-8D20-06D427A8A2FA}" srcOrd="0" destOrd="0" presId="urn:microsoft.com/office/officeart/2005/8/layout/process5"/>
    <dgm:cxn modelId="{FAD7EA2E-64AE-40B6-98DA-2C9FD9A4486A}" type="presOf" srcId="{C3327E98-1E10-4206-B57E-F81244DDD533}" destId="{67A1F69E-C926-4175-8EF0-EC9E8AFA4B46}" srcOrd="0" destOrd="0" presId="urn:microsoft.com/office/officeart/2005/8/layout/process5"/>
    <dgm:cxn modelId="{37A5556D-8225-4533-9185-67070B224864}" type="presOf" srcId="{76EC814A-35FA-41ED-B10A-236B26825BA7}" destId="{D808AEBB-F837-44E3-A146-4769901CB08D}" srcOrd="0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0832482B-3900-4773-8DB6-6B81F761C3BF}" type="presOf" srcId="{76EC814A-35FA-41ED-B10A-236B26825BA7}" destId="{13B78F93-9E80-4755-A323-9689D8DECC57}" srcOrd="1" destOrd="0" presId="urn:microsoft.com/office/officeart/2005/8/layout/process5"/>
    <dgm:cxn modelId="{35E4118D-E2E9-424B-9F1A-0CEDB995C26C}" type="presOf" srcId="{D1B6DC8B-AABB-428C-BA6F-DF069B929066}" destId="{E2C657F6-1940-4324-875D-FF2FE954D413}" srcOrd="1" destOrd="0" presId="urn:microsoft.com/office/officeart/2005/8/layout/process5"/>
    <dgm:cxn modelId="{25674336-BADC-4F41-A4C7-7231E8050612}" type="presOf" srcId="{0C62EB7E-D4E0-49F5-BBB6-50EB39F6A944}" destId="{25C0E271-EE96-401B-BC0B-7E56E305D9C1}" srcOrd="1" destOrd="0" presId="urn:microsoft.com/office/officeart/2005/8/layout/process5"/>
    <dgm:cxn modelId="{0BBE428E-5CE4-4C2C-B36B-6AAE37CC0186}" type="presOf" srcId="{45F05D4F-6A7F-4BA7-940D-874B1B917549}" destId="{18343954-0F46-49EC-800A-08714300477C}" srcOrd="0" destOrd="0" presId="urn:microsoft.com/office/officeart/2005/8/layout/process5"/>
    <dgm:cxn modelId="{649B0E4B-1F10-4ED6-8CC0-6FACECA8FC17}" type="presOf" srcId="{121F74F1-FDD4-4EA8-A5BE-6B67F4871C5A}" destId="{6D0BBEBF-42DC-4E79-A91E-A668B3BA1989}" srcOrd="0" destOrd="0" presId="urn:microsoft.com/office/officeart/2005/8/layout/process5"/>
    <dgm:cxn modelId="{4130F47D-D06E-4401-873C-1EAE7AFD4E88}" type="presOf" srcId="{B6E0A33C-945C-4182-8BDD-143F429DB44A}" destId="{A0F5D903-B3E5-42A8-AF88-F76845A333BE}" srcOrd="0" destOrd="0" presId="urn:microsoft.com/office/officeart/2005/8/layout/process5"/>
    <dgm:cxn modelId="{A39A763F-A292-462E-81E2-576252A52EBF}" type="presOf" srcId="{D1B6DC8B-AABB-428C-BA6F-DF069B929066}" destId="{05F2F4A8-DCB8-4DEF-AC3F-2211663DBAB6}" srcOrd="0" destOrd="0" presId="urn:microsoft.com/office/officeart/2005/8/layout/process5"/>
    <dgm:cxn modelId="{CB5697F8-B5BD-4A3F-B075-2F0ACCADAD07}" type="presOf" srcId="{0C62EB7E-D4E0-49F5-BBB6-50EB39F6A944}" destId="{11F11881-67C4-464B-B2A0-7F15A4CA74F3}" srcOrd="0" destOrd="0" presId="urn:microsoft.com/office/officeart/2005/8/layout/process5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A42776AA-D8B5-4D94-BD96-57A956E3132F}" type="presParOf" srcId="{67A1F69E-C926-4175-8EF0-EC9E8AFA4B46}" destId="{5138205C-F2A8-496C-8DCF-600DE54D6393}" srcOrd="0" destOrd="0" presId="urn:microsoft.com/office/officeart/2005/8/layout/process5"/>
    <dgm:cxn modelId="{CA22EFD6-206A-4A81-A6BE-83F4D0C2D047}" type="presParOf" srcId="{67A1F69E-C926-4175-8EF0-EC9E8AFA4B46}" destId="{D808AEBB-F837-44E3-A146-4769901CB08D}" srcOrd="1" destOrd="0" presId="urn:microsoft.com/office/officeart/2005/8/layout/process5"/>
    <dgm:cxn modelId="{A052EB06-3C18-4EDD-BC6E-F9E4D019034B}" type="presParOf" srcId="{D808AEBB-F837-44E3-A146-4769901CB08D}" destId="{13B78F93-9E80-4755-A323-9689D8DECC57}" srcOrd="0" destOrd="0" presId="urn:microsoft.com/office/officeart/2005/8/layout/process5"/>
    <dgm:cxn modelId="{C1A77388-B7A0-42C2-9EB8-F1A1BCDFA581}" type="presParOf" srcId="{67A1F69E-C926-4175-8EF0-EC9E8AFA4B46}" destId="{6D0BBEBF-42DC-4E79-A91E-A668B3BA1989}" srcOrd="2" destOrd="0" presId="urn:microsoft.com/office/officeart/2005/8/layout/process5"/>
    <dgm:cxn modelId="{23670D3C-7CFC-4527-97E0-0C42802B944F}" type="presParOf" srcId="{67A1F69E-C926-4175-8EF0-EC9E8AFA4B46}" destId="{05F2F4A8-DCB8-4DEF-AC3F-2211663DBAB6}" srcOrd="3" destOrd="0" presId="urn:microsoft.com/office/officeart/2005/8/layout/process5"/>
    <dgm:cxn modelId="{2FE08696-2CEA-416C-B462-9AF824277D7D}" type="presParOf" srcId="{05F2F4A8-DCB8-4DEF-AC3F-2211663DBAB6}" destId="{E2C657F6-1940-4324-875D-FF2FE954D413}" srcOrd="0" destOrd="0" presId="urn:microsoft.com/office/officeart/2005/8/layout/process5"/>
    <dgm:cxn modelId="{304B0DCB-103B-4F00-AD78-345233640AC6}" type="presParOf" srcId="{67A1F69E-C926-4175-8EF0-EC9E8AFA4B46}" destId="{A0F5D903-B3E5-42A8-AF88-F76845A333BE}" srcOrd="4" destOrd="0" presId="urn:microsoft.com/office/officeart/2005/8/layout/process5"/>
    <dgm:cxn modelId="{13E8F3D9-E689-45D6-86F2-E1D0C36BB164}" type="presParOf" srcId="{67A1F69E-C926-4175-8EF0-EC9E8AFA4B46}" destId="{6C154956-750C-4CBF-BB94-422A3BEF206B}" srcOrd="5" destOrd="0" presId="urn:microsoft.com/office/officeart/2005/8/layout/process5"/>
    <dgm:cxn modelId="{20AE068D-9730-4596-8EC5-BFE13D87F8B4}" type="presParOf" srcId="{6C154956-750C-4CBF-BB94-422A3BEF206B}" destId="{687127F3-6656-4F8F-8088-466EFD2A454B}" srcOrd="0" destOrd="0" presId="urn:microsoft.com/office/officeart/2005/8/layout/process5"/>
    <dgm:cxn modelId="{A96067BA-CBF9-4EB1-92DF-072E6B0B5572}" type="presParOf" srcId="{67A1F69E-C926-4175-8EF0-EC9E8AFA4B46}" destId="{78B8B8C7-C92F-49B8-8D20-06D427A8A2FA}" srcOrd="6" destOrd="0" presId="urn:microsoft.com/office/officeart/2005/8/layout/process5"/>
    <dgm:cxn modelId="{3EBEBAF9-A557-4035-8DEF-F583AF24DF19}" type="presParOf" srcId="{67A1F69E-C926-4175-8EF0-EC9E8AFA4B46}" destId="{11F11881-67C4-464B-B2A0-7F15A4CA74F3}" srcOrd="7" destOrd="0" presId="urn:microsoft.com/office/officeart/2005/8/layout/process5"/>
    <dgm:cxn modelId="{9DA6E434-10EA-4D31-BECE-6BF9B622ADAD}" type="presParOf" srcId="{11F11881-67C4-464B-B2A0-7F15A4CA74F3}" destId="{25C0E271-EE96-401B-BC0B-7E56E305D9C1}" srcOrd="0" destOrd="0" presId="urn:microsoft.com/office/officeart/2005/8/layout/process5"/>
    <dgm:cxn modelId="{16937582-3F5E-4E9D-A0C2-AC8C9966AAB0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82220" y="105194"/>
          <a:ext cx="1131672" cy="9204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60%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Core Subject</a:t>
          </a:r>
        </a:p>
      </dsp:txBody>
      <dsp:txXfrm>
        <a:off x="109178" y="132152"/>
        <a:ext cx="1077756" cy="866486"/>
      </dsp:txXfrm>
    </dsp:sp>
    <dsp:sp modelId="{D808AEBB-F837-44E3-A146-4769901CB08D}">
      <dsp:nvSpPr>
        <dsp:cNvPr id="0" name=""/>
        <dsp:cNvSpPr/>
      </dsp:nvSpPr>
      <dsp:spPr>
        <a:xfrm>
          <a:off x="1268480" y="405216"/>
          <a:ext cx="397795" cy="280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268480" y="461347"/>
        <a:ext cx="313598" cy="168395"/>
      </dsp:txXfrm>
    </dsp:sp>
    <dsp:sp modelId="{6D0BBEBF-42DC-4E79-A91E-A668B3BA1989}">
      <dsp:nvSpPr>
        <dsp:cNvPr id="0" name=""/>
        <dsp:cNvSpPr/>
      </dsp:nvSpPr>
      <dsp:spPr>
        <a:xfrm>
          <a:off x="1666561" y="248"/>
          <a:ext cx="1430456" cy="1130296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20%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Horizontal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Physiology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 Anatomy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bg1"/>
            </a:solidFill>
          </a:endParaRPr>
        </a:p>
      </dsp:txBody>
      <dsp:txXfrm>
        <a:off x="1699666" y="33353"/>
        <a:ext cx="1364246" cy="1064086"/>
      </dsp:txXfrm>
    </dsp:sp>
    <dsp:sp modelId="{05F2F4A8-DCB8-4DEF-AC3F-2211663DBAB6}">
      <dsp:nvSpPr>
        <dsp:cNvPr id="0" name=""/>
        <dsp:cNvSpPr/>
      </dsp:nvSpPr>
      <dsp:spPr>
        <a:xfrm rot="5400000">
          <a:off x="2255146" y="1210415"/>
          <a:ext cx="40256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5400000">
        <a:off x="2364960" y="1161580"/>
        <a:ext cx="182936" cy="311097"/>
      </dsp:txXfrm>
    </dsp:sp>
    <dsp:sp modelId="{A0F5D903-B3E5-42A8-AF88-F76845A333BE}">
      <dsp:nvSpPr>
        <dsp:cNvPr id="0" name=""/>
        <dsp:cNvSpPr/>
      </dsp:nvSpPr>
      <dsp:spPr>
        <a:xfrm>
          <a:off x="1965346" y="1609552"/>
          <a:ext cx="1131672" cy="110397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8%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Vertical Integration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Pathology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Pharmacolog</a:t>
          </a:r>
          <a:r>
            <a:rPr lang="en-US" sz="1000" b="1" kern="1200" dirty="0">
              <a:solidFill>
                <a:schemeClr val="bg1"/>
              </a:solidFill>
            </a:rPr>
            <a:t>y</a:t>
          </a:r>
        </a:p>
      </dsp:txBody>
      <dsp:txXfrm>
        <a:off x="1997680" y="1641886"/>
        <a:ext cx="1067004" cy="1039310"/>
      </dsp:txXfrm>
    </dsp:sp>
    <dsp:sp modelId="{6C154956-750C-4CBF-BB94-422A3BEF206B}">
      <dsp:nvSpPr>
        <dsp:cNvPr id="0" name=""/>
        <dsp:cNvSpPr/>
      </dsp:nvSpPr>
      <dsp:spPr>
        <a:xfrm rot="10745003">
          <a:off x="1373650" y="2060070"/>
          <a:ext cx="523605" cy="2603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1451735" y="2111505"/>
        <a:ext cx="445515" cy="156181"/>
      </dsp:txXfrm>
    </dsp:sp>
    <dsp:sp modelId="{78B8B8C7-C92F-49B8-8D20-06D427A8A2FA}">
      <dsp:nvSpPr>
        <dsp:cNvPr id="0" name=""/>
        <dsp:cNvSpPr/>
      </dsp:nvSpPr>
      <dsp:spPr>
        <a:xfrm>
          <a:off x="172697" y="1611894"/>
          <a:ext cx="1131672" cy="1156655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7%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Vertical Integration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bg1"/>
              </a:solidFill>
            </a:rPr>
            <a:t>Clinical Integration </a:t>
          </a:r>
        </a:p>
      </dsp:txBody>
      <dsp:txXfrm>
        <a:off x="205843" y="1645040"/>
        <a:ext cx="1065380" cy="1090363"/>
      </dsp:txXfrm>
    </dsp:sp>
    <dsp:sp modelId="{11F11881-67C4-464B-B2A0-7F15A4CA74F3}">
      <dsp:nvSpPr>
        <dsp:cNvPr id="0" name=""/>
        <dsp:cNvSpPr/>
      </dsp:nvSpPr>
      <dsp:spPr>
        <a:xfrm rot="5240525">
          <a:off x="546205" y="2829782"/>
          <a:ext cx="431592" cy="331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660352" y="2779615"/>
        <a:ext cx="198692" cy="332246"/>
      </dsp:txXfrm>
    </dsp:sp>
    <dsp:sp modelId="{18343954-0F46-49EC-800A-08714300477C}">
      <dsp:nvSpPr>
        <dsp:cNvPr id="0" name=""/>
        <dsp:cNvSpPr/>
      </dsp:nvSpPr>
      <dsp:spPr>
        <a:xfrm>
          <a:off x="209590" y="3192785"/>
          <a:ext cx="1131672" cy="140813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bg1"/>
              </a:solidFill>
            </a:rPr>
            <a:t>5%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bg1"/>
              </a:solidFill>
            </a:rPr>
            <a:t>Vertical Integration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bg1"/>
              </a:solidFill>
            </a:rPr>
            <a:t>Research, Professionalism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bg1"/>
              </a:solidFill>
            </a:rPr>
            <a:t>Ethics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bg1"/>
              </a:solidFill>
            </a:rPr>
            <a:t>Digital library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242736" y="3225931"/>
        <a:ext cx="1065380" cy="1341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9/29/2024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C4FCA509-E11D-4A80-BCB9-5C168D8535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E565604-47CD-41EB-A381-D8574964E7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8DA289EA-6F5E-45E6-BD2F-EF542A1DA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67D66C-8D60-4A26-8911-C38FFCC00334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6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2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78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7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0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B7DB-3F23-4701-BE53-8A434CE71C7F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9DA9-8634-4F44-B2F0-BB564C9A9D58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9D93-D330-4AC6-8426-447D0B5E149C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449D-47DF-482D-A60E-57E5E214B4DD}" type="datetime1">
              <a:rPr lang="en-US" smtClean="0"/>
              <a:pPr>
                <a:defRPr/>
              </a:pPr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</a:rPr>
              <a:t>The Rawalpindi Medical University</a:t>
            </a:r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bi.nlm.nih.gov/pmc/articles/PMC6408304" TargetMode="Externa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69D43-7853-A06F-A2A4-3902FD4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17921"/>
            <a:ext cx="7891529" cy="34314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100" dirty="0"/>
              <a:t>              </a:t>
            </a:r>
            <a:r>
              <a:rPr lang="en-US" sz="2100" b="1" dirty="0">
                <a:latin typeface="Book Antiqua" panose="02040602050305030304" pitchFamily="18" charset="0"/>
              </a:rPr>
              <a:t>HETEROPOLYSACCHARIDES</a:t>
            </a:r>
          </a:p>
          <a:p>
            <a:pPr marL="468059" indent="-385763">
              <a:buNone/>
            </a:pPr>
            <a:r>
              <a:rPr lang="en-US" sz="1800" b="1" u="sng" dirty="0">
                <a:latin typeface="Book Antiqua" panose="02040602050305030304" pitchFamily="18" charset="0"/>
              </a:rPr>
              <a:t>                                        </a:t>
            </a:r>
          </a:p>
          <a:p>
            <a:pPr marL="468059" indent="-385763">
              <a:buNone/>
            </a:pPr>
            <a:r>
              <a:rPr lang="en-US" sz="1800" b="1" u="sng" dirty="0">
                <a:latin typeface="Book Antiqua" panose="02040602050305030304" pitchFamily="18" charset="0"/>
              </a:rPr>
              <a:t>GAGs</a:t>
            </a:r>
            <a:r>
              <a:rPr lang="en-US" sz="1800" b="1" dirty="0">
                <a:latin typeface="Book Antiqua" panose="02040602050305030304" pitchFamily="18" charset="0"/>
              </a:rPr>
              <a:t>                                   </a:t>
            </a:r>
            <a:r>
              <a:rPr lang="en-US" sz="1800" b="1" u="sng" dirty="0" err="1">
                <a:latin typeface="Book Antiqua" panose="02040602050305030304" pitchFamily="18" charset="0"/>
              </a:rPr>
              <a:t>Gluco</a:t>
            </a:r>
            <a:r>
              <a:rPr lang="en-US" sz="1800" b="1" u="sng" dirty="0">
                <a:latin typeface="Book Antiqua" panose="02040602050305030304" pitchFamily="18" charset="0"/>
              </a:rPr>
              <a:t>-conjugates </a:t>
            </a:r>
            <a:r>
              <a:rPr lang="en-US" sz="1800" b="1" dirty="0">
                <a:latin typeface="Book Antiqua" panose="02040602050305030304" pitchFamily="18" charset="0"/>
              </a:rPr>
              <a:t>               </a:t>
            </a:r>
            <a:r>
              <a:rPr lang="en-US" sz="1800" b="1" u="sng" dirty="0" err="1">
                <a:latin typeface="Book Antiqua" panose="02040602050305030304" pitchFamily="18" charset="0"/>
              </a:rPr>
              <a:t>Mucilages</a:t>
            </a:r>
            <a:endParaRPr lang="en-US" sz="1800" b="1" u="sng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Heparin                                  * proteoglycans                    *Agar</a:t>
            </a: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Hyaluronic acid                     *glycoproteins                     *Vegetable gums</a:t>
            </a: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Keratan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r>
              <a:rPr lang="en-US" sz="1800" dirty="0">
                <a:latin typeface="Book Antiqua" panose="02040602050305030304" pitchFamily="18" charset="0"/>
              </a:rPr>
              <a:t>                                                                  * </a:t>
            </a:r>
            <a:r>
              <a:rPr lang="en-US" sz="1800" dirty="0" err="1">
                <a:latin typeface="Book Antiqua" panose="02040602050305030304" pitchFamily="18" charset="0"/>
              </a:rPr>
              <a:t>Pectins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Dermatan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Heparan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Chondroitin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b="1" dirty="0"/>
          </a:p>
          <a:p>
            <a:pPr marL="838391" lvl="2" indent="-385763">
              <a:buNone/>
            </a:pPr>
            <a:endParaRPr lang="en-US" sz="1800" b="1" dirty="0"/>
          </a:p>
          <a:p>
            <a:pPr marL="838391" lvl="2" indent="-385763">
              <a:buNone/>
            </a:pPr>
            <a:r>
              <a:rPr lang="en-US" sz="1800" b="1" dirty="0"/>
              <a:t>*hyaluronic acid is non sulfated</a:t>
            </a:r>
          </a:p>
          <a:p>
            <a:pPr marL="838391" lvl="2" indent="-385763">
              <a:buNone/>
            </a:pPr>
            <a:endParaRPr lang="en-US" sz="1800" b="1" dirty="0"/>
          </a:p>
          <a:p>
            <a:pPr marL="838391" lvl="2" indent="-385763">
              <a:buNone/>
            </a:pPr>
            <a:endParaRPr lang="en-US" sz="18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93269" y="2624547"/>
            <a:ext cx="6013026" cy="7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93269" y="2103281"/>
            <a:ext cx="4628" cy="404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82952" y="2103282"/>
            <a:ext cx="4025" cy="351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81571" y="2128234"/>
            <a:ext cx="4628" cy="309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51992F-BEC3-3539-23B0-A1AA25672AF4}"/>
              </a:ext>
            </a:extLst>
          </p:cNvPr>
          <p:cNvSpPr txBox="1"/>
          <p:nvPr/>
        </p:nvSpPr>
        <p:spPr>
          <a:xfrm>
            <a:off x="762000" y="1355829"/>
            <a:ext cx="6731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1800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en-US" dirty="0">
                <a:latin typeface="Book Antiqua" panose="02040602050305030304" pitchFamily="18" charset="0"/>
              </a:rPr>
              <a:t>Heteropolysaccharides are polymers composed of two or more than two sugar monomers linked by glycosidic  bond.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9EDEB-8C7B-5571-7C99-8462E87D17B3}"/>
              </a:ext>
            </a:extLst>
          </p:cNvPr>
          <p:cNvSpPr txBox="1"/>
          <p:nvPr/>
        </p:nvSpPr>
        <p:spPr>
          <a:xfrm>
            <a:off x="1760650" y="724261"/>
            <a:ext cx="587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Heteropolysaccharides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8D6758C-DA2B-B918-FF20-F01C0A8EAAED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91236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960" y="1771651"/>
            <a:ext cx="6750140" cy="39441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Repeating disaccharide units consist of </a:t>
            </a:r>
            <a:r>
              <a:rPr lang="en-US" sz="2400" i="1" u="sng" dirty="0"/>
              <a:t>amino sugar</a:t>
            </a:r>
            <a:r>
              <a:rPr lang="en-US" sz="2400" i="1" dirty="0"/>
              <a:t>  </a:t>
            </a:r>
            <a:r>
              <a:rPr lang="en-US" sz="2400" dirty="0"/>
              <a:t>and </a:t>
            </a:r>
            <a:r>
              <a:rPr lang="en-US" sz="2400" i="1" u="sng" dirty="0"/>
              <a:t>acid sugar</a:t>
            </a:r>
            <a:r>
              <a:rPr lang="en-US" sz="2400" i="1" dirty="0"/>
              <a:t>.</a:t>
            </a:r>
          </a:p>
          <a:p>
            <a:pPr>
              <a:buNone/>
            </a:pPr>
            <a:endParaRPr lang="en-US" sz="2400" i="1" u="sng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Acid Sugar</a:t>
            </a:r>
            <a:r>
              <a:rPr lang="en-US" sz="2400" b="1" dirty="0"/>
              <a:t>: </a:t>
            </a:r>
            <a:r>
              <a:rPr lang="en-US" sz="2400" dirty="0" err="1"/>
              <a:t>Uronic</a:t>
            </a:r>
            <a:r>
              <a:rPr lang="en-US" sz="2400" dirty="0"/>
              <a:t> acid(D-</a:t>
            </a:r>
            <a:r>
              <a:rPr lang="en-US" sz="2400" dirty="0" err="1"/>
              <a:t>glucuronic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acid and its C-5 </a:t>
            </a:r>
            <a:r>
              <a:rPr lang="en-US" sz="2400" dirty="0" err="1"/>
              <a:t>epimer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/>
              <a:t>                        </a:t>
            </a:r>
            <a:r>
              <a:rPr lang="en-US" sz="2400" dirty="0" err="1"/>
              <a:t>Iduronic</a:t>
            </a:r>
            <a:r>
              <a:rPr lang="en-US" sz="2400" dirty="0"/>
              <a:t> acid)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Amino Sugar: N-</a:t>
            </a:r>
            <a:r>
              <a:rPr lang="en-US" sz="2400" dirty="0" err="1"/>
              <a:t>acetylglucosamine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                          </a:t>
            </a:r>
            <a:r>
              <a:rPr lang="en-US" sz="2400" dirty="0"/>
              <a:t>N-</a:t>
            </a:r>
            <a:r>
              <a:rPr lang="en-US" sz="2400" dirty="0" err="1"/>
              <a:t>acetylgalactosamine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1069752"/>
            <a:ext cx="7053542" cy="701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Structure OF GAGs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D3C1717-6B98-CE04-DD68-EE2F4D2EEB35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21113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ypeeDigital | eBook Reader">
            <a:extLst>
              <a:ext uri="{FF2B5EF4-FFF2-40B4-BE49-F238E27FC236}">
                <a16:creationId xmlns:a16="http://schemas.microsoft.com/office/drawing/2014/main" id="{6BE9DB8A-EB7F-4DB3-B91F-E70EDB5D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799"/>
            <a:ext cx="7315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69826D1-0558-8681-28B5-C89FE82243FE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AEE97-BF9B-32F3-5962-02DD3B8758BD}"/>
              </a:ext>
            </a:extLst>
          </p:cNvPr>
          <p:cNvSpPr txBox="1"/>
          <p:nvPr/>
        </p:nvSpPr>
        <p:spPr>
          <a:xfrm>
            <a:off x="1752600" y="729736"/>
            <a:ext cx="6034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44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teropolysaccharides which are glycosaminoglycans and glycoconjugates">
            <a:extLst>
              <a:ext uri="{FF2B5EF4-FFF2-40B4-BE49-F238E27FC236}">
                <a16:creationId xmlns:a16="http://schemas.microsoft.com/office/drawing/2014/main" id="{127E28AC-66A0-4290-8C93-F5ACE48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A5438CD-2B80-54A1-7CA4-D2BCDAF2DAA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F8AA9-25ED-922E-28C7-011179865E80}"/>
              </a:ext>
            </a:extLst>
          </p:cNvPr>
          <p:cNvSpPr txBox="1"/>
          <p:nvPr/>
        </p:nvSpPr>
        <p:spPr>
          <a:xfrm>
            <a:off x="2283515" y="3239364"/>
            <a:ext cx="458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8D921-B9B2-BC37-FEDA-3F73ACA59CE6}"/>
              </a:ext>
            </a:extLst>
          </p:cNvPr>
          <p:cNvSpPr txBox="1"/>
          <p:nvPr/>
        </p:nvSpPr>
        <p:spPr>
          <a:xfrm>
            <a:off x="2906168" y="545068"/>
            <a:ext cx="4586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647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838201"/>
            <a:ext cx="7543800" cy="5105400"/>
          </a:xfrm>
          <a:prstGeom prst="rect">
            <a:avLst/>
          </a:prstGeom>
          <a:noFill/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0FC3250-6AE1-51D4-A91F-AF5C01A687CB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40585423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accent4"/>
                </a:solidFill>
                <a:latin typeface="Book Antiqua" panose="02040602050305030304" pitchFamily="18" charset="0"/>
              </a:rPr>
              <a:t>CHONDROITIN SULPHATE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Widely distributed in bone , cartilage and tendon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In cartilage it binds collagen and hold fibers in a tight strong network.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Role in compressibility of cartilage in weight bearing along with hyaluronic acid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ook Antiqua" panose="02040602050305030304" pitchFamily="18" charset="0"/>
              </a:rPr>
              <a:t>Uses in the treatment of osteoarthritis.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2 types of chondroitin </a:t>
            </a:r>
            <a:r>
              <a:rPr lang="en-US" altLang="en-US" sz="2400" dirty="0" err="1">
                <a:latin typeface="Book Antiqua" panose="02040602050305030304" pitchFamily="18" charset="0"/>
              </a:rPr>
              <a:t>sulphate</a:t>
            </a:r>
            <a:endParaRPr lang="en-US" altLang="en-US" sz="24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Sulfated at C4 or C6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785BB0B-702D-5783-D285-D42E6EE42858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994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66800"/>
            <a:ext cx="7772400" cy="4800600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EEC04F1-F14F-C764-4C27-7200943EC674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79463227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DERMATAN SULPHATE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Present in skin, blood vessel and heart valves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They not only are important structural substances but also bind to a variety of cytokines, growth factors, cell surface receptors, adhesion molecules, enzymes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GB" sz="2400" dirty="0" err="1"/>
              <a:t>Dermatan</a:t>
            </a:r>
            <a:r>
              <a:rPr lang="en-GB" sz="2400" dirty="0"/>
              <a:t> </a:t>
            </a:r>
            <a:r>
              <a:rPr lang="en-GB" sz="2400" dirty="0" err="1"/>
              <a:t>sulfate</a:t>
            </a:r>
            <a:r>
              <a:rPr lang="en-GB" sz="2400" dirty="0"/>
              <a:t> is thought to be involved in wound repair, regulation of blood coagulation and the response to infection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85CF7E3E-A5F6-39EC-53A7-8E203C99E06B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0524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4800600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08A1870-2A2F-340C-0345-C738D3A188F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70829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HYALURONIC ACID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Non-sulfated, non covalently attached to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Present in animal tissues as well as in bacteria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Found in synovial fluid joints, vitreous humor of the eye, umbilical cords, loose connective tissues and cartilage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9E76394-7DB3-616D-4B44-0FE8A070AE2E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1507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2A190-FE40-7BD7-BB63-1FA074E5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KERATAN SULPHATE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91063" y="3675673"/>
            <a:ext cx="9689754" cy="5617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pic>
        <p:nvPicPr>
          <p:cNvPr id="8196" name="Picture 4" descr="Lehninger_7_Carbohydrates&amp;Glycobiology Flashcards | Cheg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0929"/>
            <a:ext cx="6166525" cy="33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000AE05-F200-44CF-2A95-C5D9FE5B5CC0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69989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  <a:latin typeface="+mn-lt"/>
              </a:rPr>
              <a:t>KERATAN SULFATES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Disaccharide unit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N-</a:t>
            </a:r>
            <a:r>
              <a:rPr lang="en-US" altLang="en-US" sz="2400" dirty="0" err="1"/>
              <a:t>acetylglucoseamines</a:t>
            </a:r>
            <a:r>
              <a:rPr lang="en-US" altLang="en-US" sz="2400" dirty="0"/>
              <a:t> with sulfate attach to the 6 position and </a:t>
            </a:r>
            <a:r>
              <a:rPr lang="en-US" altLang="en-US" sz="2400" dirty="0" err="1"/>
              <a:t>galactose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KS I present in cornea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KS II present in connective tissue along with the chondroitin sulfate attached to hyaluronic acid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9D247CD-54DB-16D5-DB73-D6580EC1A063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301850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  <a:latin typeface="+mn-lt"/>
              </a:rPr>
              <a:t>HEPARIN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328285" y="5145915"/>
            <a:ext cx="6979921" cy="35482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biochemistry - Types of heparin - Biology Stack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1149"/>
            <a:ext cx="7650284" cy="33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55E224D-AFB5-57D1-5DD2-C2FB64C953B3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30582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HEPARIN</a:t>
            </a:r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1929417"/>
            <a:ext cx="6979921" cy="37317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Intracellular GAG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Glucosamine and </a:t>
            </a:r>
            <a:r>
              <a:rPr lang="en-US" altLang="en-US" sz="2400" dirty="0" err="1">
                <a:latin typeface="Book Antiqua" panose="02040602050305030304" pitchFamily="18" charset="0"/>
              </a:rPr>
              <a:t>glucuronic</a:t>
            </a:r>
            <a:r>
              <a:rPr lang="en-US" altLang="en-US" sz="2400" dirty="0">
                <a:latin typeface="Book Antiqua" panose="02040602050305030304" pitchFamily="18" charset="0"/>
              </a:rPr>
              <a:t> acid or L-</a:t>
            </a:r>
            <a:r>
              <a:rPr lang="en-US" altLang="en-US" sz="2400" dirty="0" err="1">
                <a:latin typeface="Book Antiqua" panose="02040602050305030304" pitchFamily="18" charset="0"/>
              </a:rPr>
              <a:t>iduronic</a:t>
            </a:r>
            <a:r>
              <a:rPr lang="en-US" altLang="en-US" sz="2400" dirty="0">
                <a:latin typeface="Book Antiqua" panose="02040602050305030304" pitchFamily="18" charset="0"/>
              </a:rPr>
              <a:t> acid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Most of amino group are of </a:t>
            </a:r>
            <a:r>
              <a:rPr lang="en-US" altLang="en-US" sz="2400" dirty="0" err="1">
                <a:latin typeface="Book Antiqua" panose="02040602050305030304" pitchFamily="18" charset="0"/>
              </a:rPr>
              <a:t>GluN</a:t>
            </a:r>
            <a:r>
              <a:rPr lang="en-US" altLang="en-US" sz="2400" dirty="0">
                <a:latin typeface="Book Antiqua" panose="02040602050305030304" pitchFamily="18" charset="0"/>
              </a:rPr>
              <a:t> are N-sulfated but few are acetylated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90% </a:t>
            </a:r>
            <a:r>
              <a:rPr lang="en-US" altLang="en-US" sz="2400" dirty="0" err="1">
                <a:latin typeface="Book Antiqua" panose="02040602050305030304" pitchFamily="18" charset="0"/>
              </a:rPr>
              <a:t>IdUA</a:t>
            </a:r>
            <a:r>
              <a:rPr lang="en-US" altLang="en-US" sz="2400" dirty="0">
                <a:latin typeface="Book Antiqua" panose="02040602050305030304" pitchFamily="18" charset="0"/>
              </a:rPr>
              <a:t> present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 Proteoglycan consists exclusively of serine and glycine.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Present in mast cell, liver, lung and skin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Serve as anti-</a:t>
            </a:r>
            <a:r>
              <a:rPr lang="en-US" altLang="en-US" sz="2400" dirty="0" err="1">
                <a:latin typeface="Book Antiqua" panose="02040602050305030304" pitchFamily="18" charset="0"/>
              </a:rPr>
              <a:t>cogulant</a:t>
            </a:r>
            <a:endParaRPr lang="en-US" altLang="en-US" sz="24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D70306A-FDEE-1E41-B19B-57DDA7BB5C9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8677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</a:rPr>
              <a:t>HEPARAN SULFATE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1929417"/>
            <a:ext cx="6979921" cy="37317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Same as heparin except some </a:t>
            </a:r>
            <a:r>
              <a:rPr lang="en-US" altLang="en-US" sz="2400" dirty="0" err="1"/>
              <a:t>glucosamines</a:t>
            </a:r>
            <a:r>
              <a:rPr lang="en-US" altLang="en-US" sz="2400" dirty="0"/>
              <a:t> are acetylated and there are few sulfate groups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Predominent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uronic</a:t>
            </a:r>
            <a:r>
              <a:rPr lang="en-US" altLang="en-US" sz="2400" dirty="0"/>
              <a:t> acid is </a:t>
            </a:r>
            <a:r>
              <a:rPr lang="en-US" altLang="en-US" sz="2400" dirty="0" err="1"/>
              <a:t>GlUA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Extracellular GAG, found in basement membrane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Act as filtration barrier,</a:t>
            </a:r>
            <a:r>
              <a:rPr lang="en-GB" sz="2400" dirty="0"/>
              <a:t> repel negatively charge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Present on many cell surface (cell to cell interaction, regulate cell signaling)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EC38684-A9D0-F546-E5AC-20E11DE117C0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911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1196789"/>
            <a:ext cx="7053542" cy="8632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PROTEOGLYCANS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27E8D-9646-F521-300A-CF861EEE34A9}"/>
              </a:ext>
            </a:extLst>
          </p:cNvPr>
          <p:cNvSpPr txBox="1"/>
          <p:nvPr/>
        </p:nvSpPr>
        <p:spPr>
          <a:xfrm>
            <a:off x="484584" y="2269868"/>
            <a:ext cx="77450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Proteoglycans are proteins that covalently bound to GAG’s called core protein except hyaluronic acid.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amount of carbohydrates(95%) in proteoglycan is much greater than is found in glycoprotein.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30 proteoglycan present on cell membrane  or in extracellular matrix.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5CC47C1-592B-B7EA-B101-7C35FC0DF26A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1044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220" y="1911603"/>
            <a:ext cx="6709906" cy="314661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Found in every tissue of body specially in the ECM or ground substance.</a:t>
            </a:r>
          </a:p>
          <a:p>
            <a:r>
              <a:rPr lang="en-US" sz="2800" dirty="0"/>
              <a:t>Proteoglycans </a:t>
            </a:r>
            <a:r>
              <a:rPr lang="en-US" sz="2800" dirty="0" err="1"/>
              <a:t>criss-crossed</a:t>
            </a:r>
            <a:r>
              <a:rPr lang="en-US" sz="2800" dirty="0"/>
              <a:t> by collagen and elastin giving strength to the ECM.</a:t>
            </a:r>
          </a:p>
          <a:p>
            <a:r>
              <a:rPr lang="en-US" sz="2800" dirty="0"/>
              <a:t>They act as tissues organizers.</a:t>
            </a:r>
          </a:p>
          <a:p>
            <a:r>
              <a:rPr lang="en-US" sz="2800" dirty="0"/>
              <a:t>They are the major component of cartilage.</a:t>
            </a:r>
          </a:p>
          <a:p>
            <a:r>
              <a:rPr lang="en-US" sz="2800" dirty="0"/>
              <a:t>Role in cell migration.</a:t>
            </a:r>
          </a:p>
          <a:p>
            <a:r>
              <a:rPr lang="en-US" sz="2800" dirty="0"/>
              <a:t>Act as anticoagulant.</a:t>
            </a:r>
          </a:p>
          <a:p>
            <a:r>
              <a:rPr lang="en-US" sz="2800" dirty="0"/>
              <a:t>Maintain the shape of eye and corneal </a:t>
            </a:r>
          </a:p>
          <a:p>
            <a:pPr>
              <a:buNone/>
            </a:pPr>
            <a:r>
              <a:rPr lang="en-US" sz="2800" dirty="0"/>
              <a:t>   transparency.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FUNCTIONS OF PROTEOGLYCANS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2114F4B-8DDE-CAD1-EAD8-60D2D36E552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7373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E42B-0722-FFEC-986C-7F7A60914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1849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             Vertical Integration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FFAF8-B4D8-FFCB-473B-28F762A14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>
            <a:extLst>
              <a:ext uri="{FF2B5EF4-FFF2-40B4-BE49-F238E27FC236}">
                <a16:creationId xmlns:a16="http://schemas.microsoft.com/office/drawing/2014/main" id="{5205E603-0CCC-3253-DA65-2FAA696C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AE6B37-8411-83BB-F15B-7A075332444B}"/>
              </a:ext>
            </a:extLst>
          </p:cNvPr>
          <p:cNvSpPr/>
          <p:nvPr/>
        </p:nvSpPr>
        <p:spPr>
          <a:xfrm>
            <a:off x="2357438" y="754063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24" name="Picture 2">
            <a:extLst>
              <a:ext uri="{FF2B5EF4-FFF2-40B4-BE49-F238E27FC236}">
                <a16:creationId xmlns:a16="http://schemas.microsoft.com/office/drawing/2014/main" id="{C22CA578-6BBC-B22D-0173-A4055667E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46153"/>
            <a:ext cx="15922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2">
            <a:extLst>
              <a:ext uri="{FF2B5EF4-FFF2-40B4-BE49-F238E27FC236}">
                <a16:creationId xmlns:a16="http://schemas.microsoft.com/office/drawing/2014/main" id="{69DFD9F4-2DB4-E7E3-653C-CF152036F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3825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3">
            <a:extLst>
              <a:ext uri="{FF2B5EF4-FFF2-40B4-BE49-F238E27FC236}">
                <a16:creationId xmlns:a16="http://schemas.microsoft.com/office/drawing/2014/main" id="{42D394AF-92E3-8071-5ACD-8A8FA57D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2708275"/>
            <a:ext cx="3940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n-US" dirty="0">
                <a:latin typeface="+mn-lt"/>
              </a:rPr>
              <a:t>Treating </a:t>
            </a:r>
            <a:r>
              <a:rPr lang="en-GB" altLang="en-US" b="1" dirty="0">
                <a:latin typeface="+mn-lt"/>
              </a:rPr>
              <a:t>dry eyes</a:t>
            </a:r>
          </a:p>
          <a:p>
            <a:pPr algn="just"/>
            <a:r>
              <a:rPr lang="en-GB" altLang="en-US" dirty="0">
                <a:latin typeface="+mn-lt"/>
              </a:rPr>
              <a:t>It's also used in </a:t>
            </a:r>
            <a:r>
              <a:rPr lang="en-GB" altLang="en-US" b="1" dirty="0">
                <a:latin typeface="+mn-lt"/>
              </a:rPr>
              <a:t>moisturizing</a:t>
            </a:r>
            <a:r>
              <a:rPr lang="en-GB" altLang="en-US" dirty="0">
                <a:latin typeface="+mn-lt"/>
              </a:rPr>
              <a:t> creams, lotions, ointments and serums</a:t>
            </a:r>
          </a:p>
          <a:p>
            <a:pPr algn="just"/>
            <a:r>
              <a:rPr lang="en-GB" altLang="en-US" dirty="0">
                <a:latin typeface="+mn-lt"/>
              </a:rPr>
              <a:t>It makes your skin flexible Hyaluronic acid helps skin stretch and flex and </a:t>
            </a:r>
            <a:r>
              <a:rPr lang="en-GB" altLang="en-US" b="1" dirty="0">
                <a:latin typeface="+mn-lt"/>
              </a:rPr>
              <a:t>reduces skin wrinkles and lines</a:t>
            </a:r>
            <a:endParaRPr lang="en-US" altLang="en-US" b="1" dirty="0">
              <a:latin typeface="+mn-lt"/>
            </a:endParaRPr>
          </a:p>
        </p:txBody>
      </p:sp>
      <p:sp>
        <p:nvSpPr>
          <p:cNvPr id="81927" name="Rectangle 4">
            <a:extLst>
              <a:ext uri="{FF2B5EF4-FFF2-40B4-BE49-F238E27FC236}">
                <a16:creationId xmlns:a16="http://schemas.microsoft.com/office/drawing/2014/main" id="{AD6D8291-BE99-1023-95B6-4DA6EC95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613" y="1522413"/>
            <a:ext cx="3694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u="sng">
                <a:solidFill>
                  <a:schemeClr val="bg1"/>
                </a:solidFill>
              </a:rPr>
              <a:t>Hyaluronic acid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77B82-1D49-46BD-0A7D-028D6DE6C848}"/>
              </a:ext>
            </a:extLst>
          </p:cNvPr>
          <p:cNvSpPr txBox="1"/>
          <p:nvPr/>
        </p:nvSpPr>
        <p:spPr>
          <a:xfrm>
            <a:off x="685800" y="873680"/>
            <a:ext cx="7772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accent4"/>
                </a:solidFill>
                <a:cs typeface="Times New Roman" panose="02020603050405020304" pitchFamily="18" charset="0"/>
              </a:rPr>
              <a:t>Hyaluronic acid benefits for skin </a:t>
            </a:r>
            <a:endParaRPr lang="en-US" sz="4000" kern="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>
            <a:extLst>
              <a:ext uri="{FF2B5EF4-FFF2-40B4-BE49-F238E27FC236}">
                <a16:creationId xmlns:a16="http://schemas.microsoft.com/office/drawing/2014/main" id="{F1D8A797-20D5-9110-E266-09A8D08D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>
            <a:extLst>
              <a:ext uri="{FF2B5EF4-FFF2-40B4-BE49-F238E27FC236}">
                <a16:creationId xmlns:a16="http://schemas.microsoft.com/office/drawing/2014/main" id="{AC775D96-1CC7-A771-5C45-093AE308E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72" y="5663423"/>
            <a:ext cx="15922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3E5AC6-C0C8-ACA4-CCA1-37009610FCE0}"/>
              </a:ext>
            </a:extLst>
          </p:cNvPr>
          <p:cNvSpPr/>
          <p:nvPr/>
        </p:nvSpPr>
        <p:spPr>
          <a:xfrm>
            <a:off x="1143000" y="1900514"/>
            <a:ext cx="76327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chemeClr val="accent4"/>
                </a:solidFill>
              </a:rPr>
              <a:t>Mucopolysaccharidoses</a:t>
            </a:r>
            <a:r>
              <a:rPr lang="en-US" sz="4000" b="1" u="sng" dirty="0">
                <a:solidFill>
                  <a:schemeClr val="accent4"/>
                </a:solidFill>
              </a:rPr>
              <a:t> 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It is lysosomal storage disease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Deficiency or absence of lysosomal </a:t>
            </a:r>
            <a:r>
              <a:rPr lang="en-US" sz="2400" dirty="0" err="1"/>
              <a:t>hydrases</a:t>
            </a: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Accumulation of the </a:t>
            </a:r>
            <a:r>
              <a:rPr lang="en-US" sz="2400" dirty="0" err="1"/>
              <a:t>unhydrolyzed</a:t>
            </a:r>
            <a:r>
              <a:rPr lang="en-US" sz="2400" dirty="0"/>
              <a:t> substrate within the lysosomes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3600"/>
            <a:ext cx="9144000" cy="2028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0" y="2195512"/>
            <a:ext cx="8933708" cy="1843088"/>
          </a:xfrm>
        </p:spPr>
        <p:txBody>
          <a:bodyPr rtlCol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  <a:r>
              <a:rPr lang="en-US" sz="3600" baseline="30000" dirty="0">
                <a:solidFill>
                  <a:schemeClr val="bg1"/>
                </a:solidFill>
              </a:rPr>
              <a:t>st</a:t>
            </a:r>
            <a:r>
              <a:rPr lang="en-US" sz="3600" dirty="0">
                <a:solidFill>
                  <a:schemeClr val="bg1"/>
                </a:solidFill>
              </a:rPr>
              <a:t> Year MBBS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CVS- Module</a:t>
            </a:r>
            <a:r>
              <a:rPr lang="en-GB" sz="3600" dirty="0">
                <a:solidFill>
                  <a:schemeClr val="bg1"/>
                </a:solidFill>
              </a:rPr>
              <a:t/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400" dirty="0" smtClean="0">
                <a:solidFill>
                  <a:schemeClr val="bg1"/>
                </a:solidFill>
              </a:rPr>
              <a:t>Small </a:t>
            </a:r>
            <a:r>
              <a:rPr lang="en-GB" sz="3400" dirty="0">
                <a:solidFill>
                  <a:schemeClr val="bg1"/>
                </a:solidFill>
              </a:rPr>
              <a:t>G</a:t>
            </a:r>
            <a:r>
              <a:rPr lang="en-GB" sz="3400" dirty="0" smtClean="0">
                <a:solidFill>
                  <a:schemeClr val="bg1"/>
                </a:solidFill>
              </a:rPr>
              <a:t>roup Discussion</a:t>
            </a:r>
            <a:r>
              <a:rPr lang="en-GB" sz="3400" dirty="0" smtClean="0">
                <a:solidFill>
                  <a:schemeClr val="bg1"/>
                </a:solidFill>
              </a:rPr>
              <a:t> (</a:t>
            </a:r>
            <a:r>
              <a:rPr lang="en-GB" sz="3400" dirty="0" smtClean="0">
                <a:solidFill>
                  <a:schemeClr val="bg1"/>
                </a:solidFill>
              </a:rPr>
              <a:t>SGD</a:t>
            </a:r>
            <a:r>
              <a:rPr lang="en-GB" sz="3400" dirty="0" smtClean="0">
                <a:solidFill>
                  <a:schemeClr val="bg1"/>
                </a:solidFill>
              </a:rPr>
              <a:t>) </a:t>
            </a: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Heteropolysaccharides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065411" y="5201239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Dr. UZMA ZAFAR </a:t>
            </a:r>
          </a:p>
          <a:p>
            <a:pPr>
              <a:lnSpc>
                <a:spcPts val="1500"/>
              </a:lnSpc>
            </a:pP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rgbClr val="7030A0"/>
                </a:solidFill>
                <a:cs typeface="Times New Roman" pitchFamily="18" charset="0"/>
              </a:rPr>
              <a:t>Biochemistry </a:t>
            </a:r>
            <a:r>
              <a:rPr lang="en-GB" altLang="en-US" sz="2400" dirty="0">
                <a:solidFill>
                  <a:srgbClr val="7030A0"/>
                </a:solidFill>
                <a:cs typeface="Times New Roman" pitchFamily="18" charset="0"/>
              </a:rPr>
              <a:t>Department </a:t>
            </a:r>
            <a:endParaRPr lang="en-US" altLang="en-US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3581400" y="228600"/>
            <a:ext cx="1981200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00600" y="5837237"/>
            <a:ext cx="4133108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Date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23-03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-2023</a:t>
            </a:r>
          </a:p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Date-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GB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-09-2024 to 05-10-2024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099FF-9D5C-1B5D-890D-5DEDA1BB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Artificial Intelligence </a:t>
            </a:r>
            <a:r>
              <a:rPr lang="en-GB" sz="2400" dirty="0"/>
              <a:t>plays role </a:t>
            </a:r>
            <a:r>
              <a:rPr lang="en-US" sz="2400" dirty="0"/>
              <a:t>in following </a:t>
            </a:r>
            <a:r>
              <a:rPr lang="en-GB" sz="2400" dirty="0"/>
              <a:t>aspects: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Personalized Nutrition </a:t>
            </a:r>
          </a:p>
          <a:p>
            <a:endParaRPr lang="en-US" sz="2400" dirty="0"/>
          </a:p>
          <a:p>
            <a:r>
              <a:rPr lang="en-US" sz="2400" dirty="0"/>
              <a:t>Diagnostic To</a:t>
            </a:r>
            <a:r>
              <a:rPr lang="en-GB" sz="2400" dirty="0" err="1"/>
              <a:t>ol</a:t>
            </a:r>
            <a:r>
              <a:rPr lang="en-US" sz="2400" dirty="0"/>
              <a:t>s</a:t>
            </a:r>
          </a:p>
          <a:p>
            <a:endParaRPr lang="en-US" sz="2400" dirty="0"/>
          </a:p>
          <a:p>
            <a:r>
              <a:rPr lang="en-US" sz="2400" dirty="0"/>
              <a:t>Food Recommendations</a:t>
            </a:r>
          </a:p>
          <a:p>
            <a:endParaRPr lang="en-US" sz="2400" dirty="0"/>
          </a:p>
          <a:p>
            <a:r>
              <a:rPr lang="en-US" sz="2400" dirty="0"/>
              <a:t>Drug Development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307C8-C24B-0B10-53CA-327A8062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04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accent4"/>
                </a:solidFill>
              </a:rPr>
              <a:t>Spiral Integration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Here are some ethical considerations related to this case</a:t>
            </a:r>
          </a:p>
          <a:p>
            <a:r>
              <a:rPr lang="en-US" sz="2400" dirty="0"/>
              <a:t>Informed Consent</a:t>
            </a:r>
          </a:p>
          <a:p>
            <a:r>
              <a:rPr lang="en-US" sz="2400" dirty="0"/>
              <a:t>Access to healthcare </a:t>
            </a:r>
          </a:p>
          <a:p>
            <a:r>
              <a:rPr lang="en-US" sz="2400" dirty="0"/>
              <a:t>Family and care giver support</a:t>
            </a:r>
          </a:p>
          <a:p>
            <a:r>
              <a:rPr lang="en-US" sz="2400" dirty="0"/>
              <a:t>Resource Allocation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1B170-B438-34AC-E96D-3B5425EB8215}"/>
              </a:ext>
            </a:extLst>
          </p:cNvPr>
          <p:cNvSpPr txBox="1">
            <a:spLocks/>
          </p:cNvSpPr>
          <p:nvPr/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>
                <a:solidFill>
                  <a:schemeClr val="accent4"/>
                </a:solidFill>
              </a:rPr>
              <a:t>Spiral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12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>
            <a:extLst>
              <a:ext uri="{FF2B5EF4-FFF2-40B4-BE49-F238E27FC236}">
                <a16:creationId xmlns:a16="http://schemas.microsoft.com/office/drawing/2014/main" id="{47D81586-5283-CFF8-B39C-E8F90D86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30C6E7-1FC4-E4E7-0261-C090BBB61D19}"/>
              </a:ext>
            </a:extLst>
          </p:cNvPr>
          <p:cNvSpPr/>
          <p:nvPr/>
        </p:nvSpPr>
        <p:spPr>
          <a:xfrm>
            <a:off x="2051050" y="692150"/>
            <a:ext cx="64817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chemeClr val="accent4"/>
                </a:solidFill>
                <a:cs typeface="Times New Roman" panose="02020603050405020304" pitchFamily="18" charset="0"/>
              </a:rPr>
              <a:t>Suggested research articles</a:t>
            </a:r>
            <a:endParaRPr lang="en-US" sz="4000" kern="0" dirty="0">
              <a:solidFill>
                <a:schemeClr val="accent4"/>
              </a:solidFill>
            </a:endParaRPr>
          </a:p>
        </p:txBody>
      </p:sp>
      <p:pic>
        <p:nvPicPr>
          <p:cNvPr id="89093" name="Picture 1">
            <a:extLst>
              <a:ext uri="{FF2B5EF4-FFF2-40B4-BE49-F238E27FC236}">
                <a16:creationId xmlns:a16="http://schemas.microsoft.com/office/drawing/2014/main" id="{C301C4E0-3F16-6816-B80E-D36C2DDA5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91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5">
            <a:extLst>
              <a:ext uri="{FF2B5EF4-FFF2-40B4-BE49-F238E27FC236}">
                <a16:creationId xmlns:a16="http://schemas.microsoft.com/office/drawing/2014/main" id="{669EE248-0B7D-430E-54CA-F33D8CF5F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16525"/>
            <a:ext cx="7991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6">
            <a:extLst>
              <a:ext uri="{FF2B5EF4-FFF2-40B4-BE49-F238E27FC236}">
                <a16:creationId xmlns:a16="http://schemas.microsoft.com/office/drawing/2014/main" id="{3CC52003-A0CF-F739-B51D-04F4E55A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" y="6119813"/>
            <a:ext cx="79978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https://www.ncbi.nlm.nih.gov/pmc/articles/PMC6408304</a:t>
            </a: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/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>
            <a:extLst>
              <a:ext uri="{FF2B5EF4-FFF2-40B4-BE49-F238E27FC236}">
                <a16:creationId xmlns:a16="http://schemas.microsoft.com/office/drawing/2014/main" id="{FEF13A38-9734-A9E9-85E0-82D73039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4E0034-AB17-4963-82A7-C379FEA8F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Assessment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F4503C-0BD4-4171-8F54-2442D457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B37E9-0B7E-4C76-A592-CA58AC65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50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6364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7" y="1943101"/>
            <a:ext cx="7621169" cy="31130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Which of the following is an example of a heteropolysaccharide?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Starch</a:t>
            </a:r>
          </a:p>
          <a:p>
            <a:pPr marL="0" indent="0">
              <a:buNone/>
            </a:pPr>
            <a:r>
              <a:rPr lang="en-US" sz="2400" dirty="0"/>
              <a:t>B) Cellulose</a:t>
            </a:r>
          </a:p>
          <a:p>
            <a:pPr marL="0" indent="0">
              <a:buNone/>
            </a:pPr>
            <a:r>
              <a:rPr lang="en-US" sz="2400" dirty="0"/>
              <a:t>C) Hyaluronic acid</a:t>
            </a:r>
          </a:p>
          <a:p>
            <a:pPr marL="0" indent="0">
              <a:buNone/>
            </a:pPr>
            <a:r>
              <a:rPr lang="en-US" sz="2400" dirty="0"/>
              <a:t>D) Glycogen</a:t>
            </a:r>
          </a:p>
          <a:p>
            <a:pPr marL="0" indent="0">
              <a:buNone/>
            </a:pPr>
            <a:r>
              <a:rPr lang="en-US" sz="2400" dirty="0"/>
              <a:t>E) Inulin</a:t>
            </a:r>
          </a:p>
        </p:txBody>
      </p:sp>
    </p:spTree>
    <p:extLst>
      <p:ext uri="{BB962C8B-B14F-4D97-AF65-F5344CB8AC3E}">
        <p14:creationId xmlns:p14="http://schemas.microsoft.com/office/powerpoint/2010/main" val="4713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2835" y="1184178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7" y="1943101"/>
            <a:ext cx="7569410" cy="32295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2. Heteropolysaccharides are made up of: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Only glucose units</a:t>
            </a:r>
          </a:p>
          <a:p>
            <a:pPr marL="0" indent="0">
              <a:buNone/>
            </a:pPr>
            <a:r>
              <a:rPr lang="en-US" sz="2400" dirty="0"/>
              <a:t>B) Two or more different types of monosaccharides</a:t>
            </a:r>
          </a:p>
          <a:p>
            <a:pPr marL="0" indent="0">
              <a:buNone/>
            </a:pPr>
            <a:r>
              <a:rPr lang="en-US" sz="2400" dirty="0"/>
              <a:t>C) Only amino acids</a:t>
            </a:r>
          </a:p>
          <a:p>
            <a:pPr marL="0" indent="0">
              <a:buNone/>
            </a:pPr>
            <a:r>
              <a:rPr lang="en-US" sz="2400" dirty="0"/>
              <a:t>D) Only fructose units</a:t>
            </a:r>
          </a:p>
          <a:p>
            <a:pPr marL="0" indent="0">
              <a:buNone/>
            </a:pPr>
            <a:r>
              <a:rPr lang="en-US" sz="2400" dirty="0"/>
              <a:t>E) Repeating glucose and galactose units</a:t>
            </a:r>
          </a:p>
          <a:p>
            <a:pPr marL="0" indent="0">
              <a:buNone/>
            </a:pPr>
            <a:endParaRPr lang="en-US" sz="2099" dirty="0"/>
          </a:p>
        </p:txBody>
      </p:sp>
    </p:spTree>
    <p:extLst>
      <p:ext uri="{BB962C8B-B14F-4D97-AF65-F5344CB8AC3E}">
        <p14:creationId xmlns:p14="http://schemas.microsoft.com/office/powerpoint/2010/main" val="40618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8739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1943100"/>
            <a:ext cx="6579529" cy="3125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b="1" dirty="0"/>
              <a:t>Which of the following heteropolysaccharides is a major component of the extracellular matrix?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Chondroitin sulfate</a:t>
            </a:r>
          </a:p>
          <a:p>
            <a:pPr marL="0" indent="0">
              <a:buNone/>
            </a:pPr>
            <a:r>
              <a:rPr lang="en-US" sz="2400" dirty="0"/>
              <a:t>B) Glycogen</a:t>
            </a:r>
          </a:p>
          <a:p>
            <a:pPr marL="0" indent="0">
              <a:buNone/>
            </a:pPr>
            <a:r>
              <a:rPr lang="en-US" sz="2400" dirty="0"/>
              <a:t>C) Amylose</a:t>
            </a:r>
          </a:p>
          <a:p>
            <a:pPr marL="0" indent="0">
              <a:buNone/>
            </a:pPr>
            <a:r>
              <a:rPr lang="en-US" sz="2400" dirty="0"/>
              <a:t>D) Inulin</a:t>
            </a:r>
          </a:p>
          <a:p>
            <a:pPr marL="0" indent="0">
              <a:buNone/>
            </a:pPr>
            <a:r>
              <a:rPr lang="en-US" sz="2400" dirty="0"/>
              <a:t>E) Dextran</a:t>
            </a:r>
          </a:p>
          <a:p>
            <a:pPr marL="0" indent="0">
              <a:buNone/>
            </a:pPr>
            <a:endParaRPr lang="en-US" sz="2099" dirty="0"/>
          </a:p>
        </p:txBody>
      </p:sp>
    </p:spTree>
    <p:extLst>
      <p:ext uri="{BB962C8B-B14F-4D97-AF65-F5344CB8AC3E}">
        <p14:creationId xmlns:p14="http://schemas.microsoft.com/office/powerpoint/2010/main" val="25376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8448" y="1258483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2115733"/>
            <a:ext cx="7679396" cy="30633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 </a:t>
            </a:r>
            <a:endParaRPr lang="en-US" sz="20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08D4C-735F-1788-E24E-E211D8B9FE7C}"/>
              </a:ext>
            </a:extLst>
          </p:cNvPr>
          <p:cNvSpPr txBox="1"/>
          <p:nvPr/>
        </p:nvSpPr>
        <p:spPr>
          <a:xfrm>
            <a:off x="757238" y="2408368"/>
            <a:ext cx="8234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4. The repeating disaccharide unit in hyaluronic acid consists of:</a:t>
            </a:r>
            <a:endParaRPr lang="en-US" sz="2400" dirty="0"/>
          </a:p>
          <a:p>
            <a:r>
              <a:rPr lang="en-US" sz="2400" dirty="0"/>
              <a:t>A) Glucose and mannose</a:t>
            </a:r>
          </a:p>
          <a:p>
            <a:r>
              <a:rPr lang="en-US" sz="2400" dirty="0"/>
              <a:t>B) Glucuronic acid and N-acetylglucosamine</a:t>
            </a:r>
          </a:p>
          <a:p>
            <a:r>
              <a:rPr lang="en-US" sz="2400" dirty="0"/>
              <a:t>C) Galactose and mannose</a:t>
            </a:r>
          </a:p>
          <a:p>
            <a:r>
              <a:rPr lang="en-US" sz="2400" dirty="0"/>
              <a:t>D) Glucose and galactose</a:t>
            </a:r>
          </a:p>
          <a:p>
            <a:r>
              <a:rPr lang="en-US" sz="2400" dirty="0"/>
              <a:t>E) Fructose and mannose</a:t>
            </a:r>
          </a:p>
        </p:txBody>
      </p:sp>
    </p:spTree>
    <p:extLst>
      <p:ext uri="{BB962C8B-B14F-4D97-AF65-F5344CB8AC3E}">
        <p14:creationId xmlns:p14="http://schemas.microsoft.com/office/powerpoint/2010/main" val="34388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29A257-D3BA-47C0-8EA7-EF85A1F3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4" y="1196788"/>
            <a:ext cx="7053542" cy="5748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latin typeface="+mn-lt"/>
              </a:rPr>
              <a:t>LEARNING OBJECTIVES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EE12651-6D4D-4645-8ABF-EEF0D666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" y="1840231"/>
            <a:ext cx="7399020" cy="361164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Definition and  classification of polysaccharides</a:t>
            </a:r>
          </a:p>
          <a:p>
            <a:pPr eaLnBrk="1" hangingPunct="1"/>
            <a:r>
              <a:rPr lang="en-US" altLang="en-US" sz="2400" dirty="0"/>
              <a:t>Structure and chemical properties of biologically important homo- and </a:t>
            </a:r>
            <a:r>
              <a:rPr lang="en-US" altLang="en-US" sz="2400" dirty="0" err="1"/>
              <a:t>heteropolysaccharides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Biomedical importance of homo and </a:t>
            </a:r>
            <a:r>
              <a:rPr lang="en-US" altLang="en-US" sz="2400" dirty="0" err="1"/>
              <a:t>heteropolysaccharides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7238" y="1860072"/>
            <a:ext cx="7640578" cy="33384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b="1" dirty="0"/>
              <a:t>Which of the following heteropolysaccharides plays a role in anticoagulation?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A) Glycogen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B) Heparin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C) Amylopectin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D) Chitin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E) Keratan sulfate</a:t>
            </a:r>
          </a:p>
          <a:p>
            <a:pPr marL="0" indent="0">
              <a:buNone/>
            </a:pPr>
            <a:endParaRPr lang="en-US" sz="2099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0472" y="1309576"/>
            <a:ext cx="7200900" cy="550496"/>
          </a:xfrm>
        </p:spPr>
        <p:txBody>
          <a:bodyPr>
            <a:normAutofit/>
          </a:bodyPr>
          <a:lstStyle/>
          <a:p>
            <a:pPr algn="ctr"/>
            <a:r>
              <a:rPr lang="en-US" sz="2999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1626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4015" y="1378272"/>
            <a:ext cx="72009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7030A0"/>
                </a:solidFill>
                <a:latin typeface="Baskerville Old Face" panose="02020602080505020303" pitchFamily="18" charset="0"/>
              </a:rPr>
              <a:t>MCQS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492" y="2072496"/>
            <a:ext cx="8386763" cy="3714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C</a:t>
            </a:r>
          </a:p>
          <a:p>
            <a:pPr marL="0" indent="0">
              <a:buNone/>
            </a:pPr>
            <a:r>
              <a:rPr lang="en-US" sz="2400" dirty="0"/>
              <a:t>2. B</a:t>
            </a:r>
          </a:p>
          <a:p>
            <a:pPr marL="0" indent="0">
              <a:buNone/>
            </a:pPr>
            <a:r>
              <a:rPr lang="en-US" sz="2400" dirty="0"/>
              <a:t>3. A</a:t>
            </a:r>
          </a:p>
          <a:p>
            <a:pPr marL="0" indent="0">
              <a:buNone/>
            </a:pPr>
            <a:r>
              <a:rPr lang="en-US" sz="2400" dirty="0"/>
              <a:t>4. B</a:t>
            </a:r>
          </a:p>
          <a:p>
            <a:pPr marL="0" indent="0">
              <a:buNone/>
            </a:pPr>
            <a:r>
              <a:rPr lang="en-US" sz="2400" dirty="0"/>
              <a:t>5. B</a:t>
            </a:r>
          </a:p>
        </p:txBody>
      </p:sp>
    </p:spTree>
    <p:extLst>
      <p:ext uri="{BB962C8B-B14F-4D97-AF65-F5344CB8AC3E}">
        <p14:creationId xmlns:p14="http://schemas.microsoft.com/office/powerpoint/2010/main" val="1101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D68374-3A92-DBF6-F168-AF7DA61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775" y="2057400"/>
            <a:ext cx="5824025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0088106"/>
              </p:ext>
            </p:extLst>
          </p:nvPr>
        </p:nvGraphicFramePr>
        <p:xfrm>
          <a:off x="5943600" y="1647483"/>
          <a:ext cx="3179239" cy="460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123201-96A8-46C2-3C02-6E892BD6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D6F26-F326-3FF0-92A1-6EEFC2CB6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76400"/>
            <a:ext cx="6934200" cy="17526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300" dirty="0">
                <a:solidFill>
                  <a:schemeClr val="accent4"/>
                </a:solidFill>
              </a:rPr>
              <a:t>Horizontal Integration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115D31-0253-FE10-2171-B225477E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>
            <a:extLst>
              <a:ext uri="{FF2B5EF4-FFF2-40B4-BE49-F238E27FC236}">
                <a16:creationId xmlns:a16="http://schemas.microsoft.com/office/drawing/2014/main" id="{E0296A88-B880-C3F7-30D0-094BC7A6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2133601"/>
            <a:ext cx="8358188" cy="5822950"/>
          </a:xfrm>
        </p:spPr>
        <p:txBody>
          <a:bodyPr/>
          <a:lstStyle/>
          <a:p>
            <a:endParaRPr lang="en-US" altLang="en-US" sz="2400" dirty="0"/>
          </a:p>
          <a:p>
            <a:r>
              <a:rPr lang="en-US" altLang="en-US" sz="2400" dirty="0"/>
              <a:t>In human nutrition it provides fiber and bulk to the food</a:t>
            </a:r>
          </a:p>
          <a:p>
            <a:r>
              <a:rPr lang="en-US" altLang="en-US" sz="2400" dirty="0"/>
              <a:t>This roughage serves to satisfy the appetite and stimulates  intestinal peristalsis and prevents constipation</a:t>
            </a:r>
          </a:p>
          <a:p>
            <a:r>
              <a:rPr lang="en-GB" altLang="en-US" sz="2400" dirty="0"/>
              <a:t>It is not digested in the human GIT due to lack of enzyme cellulase</a:t>
            </a:r>
          </a:p>
          <a:p>
            <a:pPr algn="ctr">
              <a:buClr>
                <a:srgbClr val="FF3399"/>
              </a:buClr>
              <a:buFont typeface="Monotype Sorts"/>
              <a:buNone/>
            </a:pPr>
            <a:r>
              <a:rPr lang="en-US" altLang="en-US" b="1" u="sng" dirty="0">
                <a:cs typeface="Arial" panose="020B0604020202020204" pitchFamily="34" charset="0"/>
              </a:rPr>
              <a:t>Chief importance of glycogen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7827" name="Picture 2">
            <a:extLst>
              <a:ext uri="{FF2B5EF4-FFF2-40B4-BE49-F238E27FC236}">
                <a16:creationId xmlns:a16="http://schemas.microsoft.com/office/drawing/2014/main" id="{7BD32305-C07E-0685-183B-395F32853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5BE41E9D-8EEB-39DF-68E3-5947B321B846}"/>
              </a:ext>
            </a:extLst>
          </p:cNvPr>
          <p:cNvSpPr/>
          <p:nvPr/>
        </p:nvSpPr>
        <p:spPr>
          <a:xfrm>
            <a:off x="7772400" y="5992191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Horizontal integration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1F963D-EBB5-FB9F-CE0C-A0CD31523276}"/>
              </a:ext>
            </a:extLst>
          </p:cNvPr>
          <p:cNvSpPr/>
          <p:nvPr/>
        </p:nvSpPr>
        <p:spPr>
          <a:xfrm>
            <a:off x="501650" y="1019175"/>
            <a:ext cx="8629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>
                <a:solidFill>
                  <a:srgbClr val="7030A0"/>
                </a:solidFill>
                <a:cs typeface="Times New Roman" panose="02020603050405020304" pitchFamily="18" charset="0"/>
              </a:rPr>
              <a:t>Anatomical and physiological aspects </a:t>
            </a:r>
            <a:endParaRPr lang="en-US" sz="4000" kern="0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F2B71C-B054-3F3A-52CA-C6EF8ACD2CD1}"/>
              </a:ext>
            </a:extLst>
          </p:cNvPr>
          <p:cNvSpPr/>
          <p:nvPr/>
        </p:nvSpPr>
        <p:spPr>
          <a:xfrm>
            <a:off x="1476375" y="1520825"/>
            <a:ext cx="6408738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SzPct val="80000"/>
              <a:defRPr/>
            </a:pPr>
            <a:endParaRPr lang="en-US" altLang="en-US" sz="3200" b="1" u="sng" kern="0" dirty="0">
              <a:latin typeface="Times New Roman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rgbClr val="FF3399"/>
              </a:buClr>
              <a:buSzPct val="80000"/>
              <a:defRPr/>
            </a:pPr>
            <a:r>
              <a:rPr lang="en-US" altLang="en-US" sz="3200" b="1" u="sng" kern="0" dirty="0">
                <a:latin typeface="Times New Roman"/>
                <a:cs typeface="+mn-cs"/>
              </a:rPr>
              <a:t>Chief importance of cellulose</a:t>
            </a:r>
            <a:endParaRPr lang="en-US" altLang="en-US" sz="3200" b="1" kern="0" dirty="0">
              <a:latin typeface="Times New Roman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5487E-AC70-5FDE-23AC-50C6721D15C8}"/>
              </a:ext>
            </a:extLst>
          </p:cNvPr>
          <p:cNvSpPr/>
          <p:nvPr/>
        </p:nvSpPr>
        <p:spPr>
          <a:xfrm>
            <a:off x="501650" y="5229225"/>
            <a:ext cx="8358188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33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400" kern="0" dirty="0">
                <a:latin typeface="Times New Roman"/>
              </a:rPr>
              <a:t>It maintains blood glucose level between meals</a:t>
            </a:r>
          </a:p>
          <a:p>
            <a:pPr marL="342900" indent="-342900">
              <a:spcBef>
                <a:spcPct val="20000"/>
              </a:spcBef>
              <a:buClr>
                <a:srgbClr val="FF33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altLang="en-US" sz="2400" kern="0" dirty="0">
                <a:latin typeface="Times New Roman"/>
              </a:rPr>
              <a:t>Serve as fuel in body</a:t>
            </a:r>
            <a:endParaRPr lang="en-US" altLang="en-US" sz="2400" kern="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>
            <a:extLst>
              <a:ext uri="{FF2B5EF4-FFF2-40B4-BE49-F238E27FC236}">
                <a16:creationId xmlns:a16="http://schemas.microsoft.com/office/drawing/2014/main" id="{EF8E1F27-8D06-1A93-9532-0E194277E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7CD8F1E4-0D25-EF41-AD61-CB0082A52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39973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Monotype Sorts"/>
              <a:buChar char="w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D7CB49-3282-6B28-5504-7DA3C0562E70}"/>
              </a:ext>
            </a:extLst>
          </p:cNvPr>
          <p:cNvSpPr/>
          <p:nvPr/>
        </p:nvSpPr>
        <p:spPr bwMode="auto">
          <a:xfrm>
            <a:off x="971550" y="1738313"/>
            <a:ext cx="7056438" cy="197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3200" b="1" u="sng" dirty="0"/>
              <a:t>Agar</a:t>
            </a:r>
          </a:p>
          <a:p>
            <a:pPr>
              <a:defRPr/>
            </a:pPr>
            <a:r>
              <a:rPr lang="en-GB" sz="2800" b="1" u="sng" dirty="0"/>
              <a:t>Uses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/>
              <a:t>Used as a laxative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/>
              <a:t>Used in media for bacterial growth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74CDF-6CF3-1DAD-03DF-4E9AC35214F1}"/>
              </a:ext>
            </a:extLst>
          </p:cNvPr>
          <p:cNvSpPr/>
          <p:nvPr/>
        </p:nvSpPr>
        <p:spPr bwMode="auto">
          <a:xfrm>
            <a:off x="971550" y="4289425"/>
            <a:ext cx="7056438" cy="2235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3200" b="1" u="sng" dirty="0"/>
              <a:t>Vegetable gums</a:t>
            </a:r>
          </a:p>
          <a:p>
            <a:pPr>
              <a:defRPr/>
            </a:pPr>
            <a:r>
              <a:rPr lang="en-GB" sz="2800" b="1" u="sng" dirty="0"/>
              <a:t>Uses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000" dirty="0"/>
              <a:t> </a:t>
            </a:r>
            <a:r>
              <a:rPr lang="en-GB" dirty="0"/>
              <a:t>In the preparation of </a:t>
            </a:r>
            <a:r>
              <a:rPr lang="en-GB" b="1" dirty="0"/>
              <a:t>confections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/>
              <a:t> </a:t>
            </a:r>
            <a:r>
              <a:rPr lang="en-GB" b="1" dirty="0"/>
              <a:t>Pharmaceuticals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dirty="0"/>
              <a:t> Also used as an </a:t>
            </a:r>
            <a:r>
              <a:rPr lang="en-GB" b="1" dirty="0"/>
              <a:t>adhesive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6B940-EE34-0E61-1B95-A2D409ED54D8}"/>
              </a:ext>
            </a:extLst>
          </p:cNvPr>
          <p:cNvSpPr/>
          <p:nvPr/>
        </p:nvSpPr>
        <p:spPr>
          <a:xfrm>
            <a:off x="534988" y="868363"/>
            <a:ext cx="863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>
                <a:solidFill>
                  <a:schemeClr val="accent4"/>
                </a:solidFill>
                <a:cs typeface="Times New Roman" panose="02020603050405020304" pitchFamily="18" charset="0"/>
              </a:rPr>
              <a:t>Anatomical and physiological aspects </a:t>
            </a:r>
            <a:endParaRPr lang="en-US" sz="4000" kern="0" dirty="0">
              <a:solidFill>
                <a:schemeClr val="accent4"/>
              </a:solidFill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93D2BC0-1727-31B2-30BB-30BA41679155}"/>
              </a:ext>
            </a:extLst>
          </p:cNvPr>
          <p:cNvSpPr/>
          <p:nvPr/>
        </p:nvSpPr>
        <p:spPr>
          <a:xfrm>
            <a:off x="8027988" y="5989637"/>
            <a:ext cx="1116012" cy="68835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Horizontal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0147DCF7-58B6-3406-8997-799FC56F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500188"/>
            <a:ext cx="66198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1105</Words>
  <Application>Microsoft Office PowerPoint</Application>
  <PresentationFormat>On-screen Show (4:3)</PresentationFormat>
  <Paragraphs>299</Paragraphs>
  <Slides>42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Baskerville Old Face</vt:lpstr>
      <vt:lpstr>Book Antiqua</vt:lpstr>
      <vt:lpstr>Calibri</vt:lpstr>
      <vt:lpstr>Monotype Sorts</vt:lpstr>
      <vt:lpstr>Times New Roman</vt:lpstr>
      <vt:lpstr>Wingdings</vt:lpstr>
      <vt:lpstr>Office Theme</vt:lpstr>
      <vt:lpstr>PowerPoint Presentation</vt:lpstr>
      <vt:lpstr>Motto                   Vision; The Dream/Tomorrow</vt:lpstr>
      <vt:lpstr>1st Year MBBS  CVS- Module Small Group Discussion (SGD)  Heteropolysaccharides</vt:lpstr>
      <vt:lpstr>LEARNING OBJECTIVES</vt:lpstr>
      <vt:lpstr> Professor Umar Model of  Integrated Lecture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Structure OF GAGs</vt:lpstr>
      <vt:lpstr>PowerPoint Presentation</vt:lpstr>
      <vt:lpstr>PowerPoint Presentation</vt:lpstr>
      <vt:lpstr>PowerPoint Presentation</vt:lpstr>
      <vt:lpstr>CHONDROITIN SULPHATE</vt:lpstr>
      <vt:lpstr>PowerPoint Presentation</vt:lpstr>
      <vt:lpstr> DERMATAN SULPHATE</vt:lpstr>
      <vt:lpstr>PowerPoint Presentation</vt:lpstr>
      <vt:lpstr> HYALURONIC ACID</vt:lpstr>
      <vt:lpstr> KERATAN SULPHATE </vt:lpstr>
      <vt:lpstr>KERATAN SULFATES</vt:lpstr>
      <vt:lpstr>HEPARIN </vt:lpstr>
      <vt:lpstr>HEPARIN </vt:lpstr>
      <vt:lpstr>HEPARAN SULFATE </vt:lpstr>
      <vt:lpstr>PROTEOGLYCANS</vt:lpstr>
      <vt:lpstr>FUNCTIONS OF PROTEOGLYCANS</vt:lpstr>
      <vt:lpstr>PowerPoint Presentation</vt:lpstr>
      <vt:lpstr>PowerPoint Presentation</vt:lpstr>
      <vt:lpstr>PowerPoint Presentation</vt:lpstr>
      <vt:lpstr>Family Medicine</vt:lpstr>
      <vt:lpstr>Artificial Intelligence</vt:lpstr>
      <vt:lpstr>Bioethics</vt:lpstr>
      <vt:lpstr>PowerPoint Presentation</vt:lpstr>
      <vt:lpstr>PowerPoint Presentation</vt:lpstr>
      <vt:lpstr>Assessment</vt:lpstr>
      <vt:lpstr>MCQS</vt:lpstr>
      <vt:lpstr>MCQS</vt:lpstr>
      <vt:lpstr>MCQS</vt:lpstr>
      <vt:lpstr>MCQS</vt:lpstr>
      <vt:lpstr>MCQS</vt:lpstr>
      <vt:lpstr>MCQS KEY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Uzma Zafar</cp:lastModifiedBy>
  <cp:revision>399</cp:revision>
  <dcterms:created xsi:type="dcterms:W3CDTF">2019-11-22T16:50:55Z</dcterms:created>
  <dcterms:modified xsi:type="dcterms:W3CDTF">2024-09-29T17:17:46Z</dcterms:modified>
</cp:coreProperties>
</file>