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21" r:id="rId1"/>
    <p:sldMasterId id="2147483833" r:id="rId2"/>
  </p:sldMasterIdLst>
  <p:notesMasterIdLst>
    <p:notesMasterId r:id="rId35"/>
  </p:notesMasterIdLst>
  <p:handoutMasterIdLst>
    <p:handoutMasterId r:id="rId36"/>
  </p:handoutMasterIdLst>
  <p:sldIdLst>
    <p:sldId id="340" r:id="rId3"/>
    <p:sldId id="405" r:id="rId4"/>
    <p:sldId id="341" r:id="rId5"/>
    <p:sldId id="420" r:id="rId6"/>
    <p:sldId id="419" r:id="rId7"/>
    <p:sldId id="491" r:id="rId8"/>
    <p:sldId id="570" r:id="rId9"/>
    <p:sldId id="494" r:id="rId10"/>
    <p:sldId id="503" r:id="rId11"/>
    <p:sldId id="504" r:id="rId12"/>
    <p:sldId id="508" r:id="rId13"/>
    <p:sldId id="500" r:id="rId14"/>
    <p:sldId id="573" r:id="rId15"/>
    <p:sldId id="534" r:id="rId16"/>
    <p:sldId id="541" r:id="rId17"/>
    <p:sldId id="571" r:id="rId18"/>
    <p:sldId id="572" r:id="rId19"/>
    <p:sldId id="583" r:id="rId20"/>
    <p:sldId id="507" r:id="rId21"/>
    <p:sldId id="574" r:id="rId22"/>
    <p:sldId id="509" r:id="rId23"/>
    <p:sldId id="511" r:id="rId24"/>
    <p:sldId id="529" r:id="rId25"/>
    <p:sldId id="543" r:id="rId26"/>
    <p:sldId id="584" r:id="rId27"/>
    <p:sldId id="580" r:id="rId28"/>
    <p:sldId id="581" r:id="rId29"/>
    <p:sldId id="582" r:id="rId30"/>
    <p:sldId id="488" r:id="rId31"/>
    <p:sldId id="586" r:id="rId32"/>
    <p:sldId id="564" r:id="rId33"/>
    <p:sldId id="4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3011" autoAdjust="0"/>
  </p:normalViewPr>
  <p:slideViewPr>
    <p:cSldViewPr>
      <p:cViewPr varScale="1">
        <p:scale>
          <a:sx n="63" d="100"/>
          <a:sy n="63" d="100"/>
        </p:scale>
        <p:origin x="72" y="41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4</a:t>
            </a:fld>
            <a:endParaRPr lang="en-US"/>
          </a:p>
        </p:txBody>
      </p:sp>
    </p:spTree>
    <p:extLst>
      <p:ext uri="{BB962C8B-B14F-4D97-AF65-F5344CB8AC3E}">
        <p14:creationId xmlns:p14="http://schemas.microsoft.com/office/powerpoint/2010/main" val="53502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9</a:t>
            </a:fld>
            <a:endParaRPr lang="en-US"/>
          </a:p>
        </p:txBody>
      </p:sp>
    </p:spTree>
    <p:extLst>
      <p:ext uri="{BB962C8B-B14F-4D97-AF65-F5344CB8AC3E}">
        <p14:creationId xmlns:p14="http://schemas.microsoft.com/office/powerpoint/2010/main" val="166400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10</a:t>
            </a:fld>
            <a:endParaRPr lang="en-US"/>
          </a:p>
        </p:txBody>
      </p:sp>
    </p:spTree>
    <p:extLst>
      <p:ext uri="{BB962C8B-B14F-4D97-AF65-F5344CB8AC3E}">
        <p14:creationId xmlns:p14="http://schemas.microsoft.com/office/powerpoint/2010/main" val="209759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25592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pPr>
              <a:defRPr/>
            </a:pPr>
            <a:fld id="{B080353A-6F08-451E-8CBC-8CD7BC0A35C3}" type="datetime1">
              <a:rPr lang="en-US" smtClean="0"/>
              <a:t>2/8/2025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279619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pPr>
              <a:defRPr/>
            </a:pPr>
            <a:fld id="{DD8AC675-4E30-4D17-9962-8F4252DD951F}" type="datetime1">
              <a:rPr lang="en-US" smtClean="0"/>
              <a:t>2/8/2025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261981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80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1631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57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747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081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146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325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078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074736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604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356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885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284391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pPr>
              <a:defRPr/>
            </a:pPr>
            <a:fld id="{943CDFE8-1EC1-42C3-A9D9-042EC6DC53FD}" type="datetime1">
              <a:rPr lang="en-US" smtClean="0"/>
              <a:t>2/8/2025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266102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pPr>
              <a:defRPr/>
            </a:pPr>
            <a:fld id="{F7560189-5E46-4B42-B6F6-7F5EF724711E}" type="datetime1">
              <a:rPr lang="en-US" smtClean="0"/>
              <a:t>2/8/2025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97065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pPr>
              <a:defRPr/>
            </a:pPr>
            <a:fld id="{5EC032E6-42FD-412C-A649-9F22495F4263}" type="datetime1">
              <a:rPr lang="en-US" smtClean="0"/>
              <a:t>2/8/2025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337849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pPr>
              <a:defRPr/>
            </a:pPr>
            <a:fld id="{CCBB3199-1BE2-48EA-8E47-61420A6B59A6}" type="datetime1">
              <a:rPr lang="en-US" smtClean="0"/>
              <a:t>2/8/2025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575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pPr>
              <a:defRPr/>
            </a:pPr>
            <a:fld id="{2F305793-35E8-4D15-9A01-0FEE3AD30D57}" type="datetime1">
              <a:rPr lang="en-US" smtClean="0"/>
              <a:t>2/8/2025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262348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pPr>
              <a:defRPr/>
            </a:pPr>
            <a:fld id="{1761AD45-7E1F-4054-8886-C3A69ACFE401}" type="datetime1">
              <a:rPr lang="en-US" smtClean="0"/>
              <a:t>2/8/2025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94164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6215AFE2-754E-3F02-F8F0-0DB0646C0013}"/>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7" name="Rectangle 10">
            <a:extLst>
              <a:ext uri="{FF2B5EF4-FFF2-40B4-BE49-F238E27FC236}">
                <a16:creationId xmlns:a16="http://schemas.microsoft.com/office/drawing/2014/main" id="{DF6447FB-05FF-E530-9764-A5E9677CB0B2}"/>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786E6C4-4BA5-A313-726F-03269BD71C5D}"/>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8323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238511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researchgate.net/publication/370591814_Control_of_Enzyme_Reactivity_in_Response_to_Osmotic_Pressure_Modulation_Mimicking_Dynamic_Assembly_of_Intracellular_Organell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DDE1084-9AB2-DBC4-8E7D-44DDC39C31DD}"/>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pic>
        <p:nvPicPr>
          <p:cNvPr id="3" name="Picture 2">
            <a:extLst>
              <a:ext uri="{FF2B5EF4-FFF2-40B4-BE49-F238E27FC236}">
                <a16:creationId xmlns:a16="http://schemas.microsoft.com/office/drawing/2014/main" id="{C9D0CCF1-021F-106F-4263-2FBAAF3B0B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EEB2-9A8D-2F20-1D2F-C53EF1AB4822}"/>
              </a:ext>
            </a:extLst>
          </p:cNvPr>
          <p:cNvSpPr>
            <a:spLocks noGrp="1"/>
          </p:cNvSpPr>
          <p:nvPr>
            <p:ph type="title"/>
          </p:nvPr>
        </p:nvSpPr>
        <p:spPr>
          <a:xfrm>
            <a:off x="609600" y="457200"/>
            <a:ext cx="7620000" cy="762000"/>
          </a:xfrm>
        </p:spPr>
        <p:txBody>
          <a:bodyPr>
            <a:normAutofit/>
          </a:bodyPr>
          <a:lstStyle/>
          <a:p>
            <a:r>
              <a:rPr lang="en-US" sz="4000" b="1" dirty="0">
                <a:latin typeface="+mn-lt"/>
              </a:rPr>
              <a:t>Unit of Osmotic Pressure</a:t>
            </a:r>
            <a:endParaRPr lang="en-US" sz="4000" dirty="0">
              <a:latin typeface="+mn-lt"/>
            </a:endParaRPr>
          </a:p>
        </p:txBody>
      </p:sp>
      <p:sp>
        <p:nvSpPr>
          <p:cNvPr id="3" name="Content Placeholder 2">
            <a:extLst>
              <a:ext uri="{FF2B5EF4-FFF2-40B4-BE49-F238E27FC236}">
                <a16:creationId xmlns:a16="http://schemas.microsoft.com/office/drawing/2014/main" id="{02B29CA1-FFAD-ADF4-0EDC-77D8B74D599F}"/>
              </a:ext>
            </a:extLst>
          </p:cNvPr>
          <p:cNvSpPr>
            <a:spLocks noGrp="1"/>
          </p:cNvSpPr>
          <p:nvPr>
            <p:ph idx="1"/>
          </p:nvPr>
        </p:nvSpPr>
        <p:spPr>
          <a:xfrm>
            <a:off x="457200" y="1143000"/>
            <a:ext cx="8458200" cy="4956175"/>
          </a:xfrm>
        </p:spPr>
        <p:txBody>
          <a:bodyPr>
            <a:normAutofit lnSpcReduction="10000"/>
          </a:bodyPr>
          <a:lstStyle/>
          <a:p>
            <a:r>
              <a:rPr lang="en-US" sz="2400" b="1" dirty="0">
                <a:solidFill>
                  <a:srgbClr val="0070C0"/>
                </a:solidFill>
              </a:rPr>
              <a:t>Osmole</a:t>
            </a:r>
            <a:r>
              <a:rPr lang="en-US" sz="2400" dirty="0"/>
              <a:t> is the unit of osmotic pressure.</a:t>
            </a:r>
          </a:p>
          <a:p>
            <a:endParaRPr lang="en-US" sz="2400" b="1" dirty="0"/>
          </a:p>
          <a:p>
            <a:r>
              <a:rPr lang="en-US" sz="2400" dirty="0"/>
              <a:t>1 Osmole equals to 22.4 atmospheres or 17024 mm Hg, this unit is too large for use in biology so </a:t>
            </a:r>
            <a:r>
              <a:rPr lang="en-US" sz="2400" b="1" dirty="0">
                <a:solidFill>
                  <a:srgbClr val="0070C0"/>
                </a:solidFill>
              </a:rPr>
              <a:t>milliosmole</a:t>
            </a:r>
            <a:r>
              <a:rPr lang="en-US" sz="2400" dirty="0"/>
              <a:t> i.e. </a:t>
            </a:r>
            <a:r>
              <a:rPr lang="en-US" sz="2400" b="1" dirty="0"/>
              <a:t>1/1000 of osmole </a:t>
            </a:r>
            <a:r>
              <a:rPr lang="en-US" sz="2400" dirty="0"/>
              <a:t>or about 17mm Hg is used is used for biological fluids. </a:t>
            </a:r>
          </a:p>
          <a:p>
            <a:endParaRPr lang="en-US" sz="2400" b="1" dirty="0"/>
          </a:p>
          <a:p>
            <a:r>
              <a:rPr lang="en-US" sz="2400" b="1" dirty="0">
                <a:solidFill>
                  <a:srgbClr val="0070C0"/>
                </a:solidFill>
              </a:rPr>
              <a:t>OP of Plasma is 280- 300 milliosmole/</a:t>
            </a:r>
            <a:r>
              <a:rPr lang="en-US" sz="2400" b="1" dirty="0" err="1">
                <a:solidFill>
                  <a:srgbClr val="0070C0"/>
                </a:solidFill>
              </a:rPr>
              <a:t>litre</a:t>
            </a:r>
            <a:r>
              <a:rPr lang="en-US" sz="2400" b="1" dirty="0">
                <a:solidFill>
                  <a:srgbClr val="0070C0"/>
                </a:solidFill>
              </a:rPr>
              <a:t> </a:t>
            </a:r>
            <a:r>
              <a:rPr lang="en-US" sz="2400" dirty="0">
                <a:solidFill>
                  <a:srgbClr val="0070C0"/>
                </a:solidFill>
              </a:rPr>
              <a:t>. </a:t>
            </a:r>
          </a:p>
          <a:p>
            <a:pPr marL="0" indent="0">
              <a:buNone/>
            </a:pPr>
            <a:endParaRPr lang="en-US" sz="2400" dirty="0">
              <a:solidFill>
                <a:srgbClr val="0070C0"/>
              </a:solidFill>
            </a:endParaRPr>
          </a:p>
          <a:p>
            <a:pPr marL="0" indent="0">
              <a:buNone/>
            </a:pPr>
            <a:r>
              <a:rPr lang="en-US" sz="3600" b="1" dirty="0">
                <a:latin typeface="+mn-lt"/>
              </a:rPr>
              <a:t>Methods to Measure Osmotic Pressure</a:t>
            </a:r>
            <a:endParaRPr lang="en-US" sz="3600" dirty="0">
              <a:solidFill>
                <a:srgbClr val="0070C0"/>
              </a:solidFill>
            </a:endParaRPr>
          </a:p>
          <a:p>
            <a:r>
              <a:rPr lang="en-US" sz="2400" b="1" dirty="0">
                <a:solidFill>
                  <a:srgbClr val="0070C0"/>
                </a:solidFill>
                <a:ea typeface="+mj-ea"/>
                <a:cs typeface="+mj-cs"/>
              </a:rPr>
              <a:t>Pfeffer’s method</a:t>
            </a:r>
          </a:p>
          <a:p>
            <a:endParaRPr lang="en-US" sz="2400" b="1" dirty="0">
              <a:solidFill>
                <a:srgbClr val="0070C0"/>
              </a:solidFill>
              <a:ea typeface="+mj-ea"/>
              <a:cs typeface="+mj-cs"/>
            </a:endParaRPr>
          </a:p>
          <a:p>
            <a:r>
              <a:rPr lang="en-US" sz="2400" b="1" dirty="0">
                <a:solidFill>
                  <a:srgbClr val="0070C0"/>
                </a:solidFill>
                <a:ea typeface="+mj-ea"/>
                <a:cs typeface="+mj-cs"/>
              </a:rPr>
              <a:t>Freezing point determination method</a:t>
            </a:r>
            <a:endParaRPr lang="en-US" sz="2400" dirty="0">
              <a:solidFill>
                <a:srgbClr val="0070C0"/>
              </a:solidFill>
            </a:endParaRPr>
          </a:p>
          <a:p>
            <a:pPr marL="0" indent="0">
              <a:buNone/>
            </a:pPr>
            <a:endParaRPr lang="en-US" sz="2400" dirty="0"/>
          </a:p>
        </p:txBody>
      </p:sp>
      <p:sp>
        <p:nvSpPr>
          <p:cNvPr id="5" name="Slide Number Placeholder 4">
            <a:extLst>
              <a:ext uri="{FF2B5EF4-FFF2-40B4-BE49-F238E27FC236}">
                <a16:creationId xmlns:a16="http://schemas.microsoft.com/office/drawing/2014/main" id="{7F7E37C9-128C-6C85-1739-590A2548DD12}"/>
              </a:ext>
            </a:extLst>
          </p:cNvPr>
          <p:cNvSpPr>
            <a:spLocks noGrp="1"/>
          </p:cNvSpPr>
          <p:nvPr>
            <p:ph type="sldNum" sz="quarter" idx="12"/>
          </p:nvPr>
        </p:nvSpPr>
        <p:spPr>
          <a:xfrm>
            <a:off x="8382000" y="6492875"/>
            <a:ext cx="381000" cy="365125"/>
          </a:xfrm>
        </p:spPr>
        <p:txBody>
          <a:bodyPr/>
          <a:lstStyle/>
          <a:p>
            <a:pPr>
              <a:defRPr/>
            </a:pPr>
            <a:fld id="{BDA394D7-9785-4BE5-AFD5-4F918A689025}" type="slidenum">
              <a:rPr lang="en-US" sz="1100" smtClean="0"/>
              <a:pPr>
                <a:defRPr/>
              </a:pPr>
              <a:t>10</a:t>
            </a:fld>
            <a:endParaRPr lang="en-US" sz="1100" dirty="0"/>
          </a:p>
        </p:txBody>
      </p:sp>
      <p:sp>
        <p:nvSpPr>
          <p:cNvPr id="4" name="TextBox 3">
            <a:extLst>
              <a:ext uri="{FF2B5EF4-FFF2-40B4-BE49-F238E27FC236}">
                <a16:creationId xmlns:a16="http://schemas.microsoft.com/office/drawing/2014/main" id="{D55B8354-69E3-2657-AA43-662C04D5D6BA}"/>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380462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84E8-F64D-B82F-F2D4-F74BB08997F1}"/>
              </a:ext>
            </a:extLst>
          </p:cNvPr>
          <p:cNvSpPr>
            <a:spLocks noGrp="1"/>
          </p:cNvSpPr>
          <p:nvPr>
            <p:ph type="title"/>
          </p:nvPr>
        </p:nvSpPr>
        <p:spPr>
          <a:xfrm>
            <a:off x="1600200" y="365126"/>
            <a:ext cx="5562600" cy="549274"/>
          </a:xfrm>
        </p:spPr>
        <p:txBody>
          <a:bodyPr>
            <a:noAutofit/>
          </a:bodyPr>
          <a:lstStyle/>
          <a:p>
            <a:r>
              <a:rPr lang="en-US" sz="4000" b="1" dirty="0">
                <a:latin typeface="+mn-lt"/>
              </a:rPr>
              <a:t>         Oncotic Pressure</a:t>
            </a:r>
          </a:p>
        </p:txBody>
      </p:sp>
      <p:sp>
        <p:nvSpPr>
          <p:cNvPr id="3" name="Content Placeholder 2">
            <a:extLst>
              <a:ext uri="{FF2B5EF4-FFF2-40B4-BE49-F238E27FC236}">
                <a16:creationId xmlns:a16="http://schemas.microsoft.com/office/drawing/2014/main" id="{ADAE5172-BB92-D569-98BB-C6F3F01D19C2}"/>
              </a:ext>
            </a:extLst>
          </p:cNvPr>
          <p:cNvSpPr>
            <a:spLocks noGrp="1"/>
          </p:cNvSpPr>
          <p:nvPr>
            <p:ph sz="half" idx="1"/>
          </p:nvPr>
        </p:nvSpPr>
        <p:spPr>
          <a:xfrm>
            <a:off x="76200" y="914400"/>
            <a:ext cx="4495800" cy="5943599"/>
          </a:xfrm>
        </p:spPr>
        <p:txBody>
          <a:bodyPr>
            <a:normAutofit fontScale="92500"/>
          </a:bodyPr>
          <a:lstStyle/>
          <a:p>
            <a:r>
              <a:rPr lang="en-US" sz="2400" dirty="0"/>
              <a:t>Chief colloids of plasma - </a:t>
            </a:r>
            <a:r>
              <a:rPr lang="en-US" sz="2400" b="1" dirty="0">
                <a:solidFill>
                  <a:srgbClr val="0070C0"/>
                </a:solidFill>
              </a:rPr>
              <a:t>Plasma Proteins </a:t>
            </a:r>
            <a:r>
              <a:rPr lang="en-US" sz="2400" dirty="0"/>
              <a:t>form a colloidal solution.</a:t>
            </a:r>
          </a:p>
          <a:p>
            <a:pPr marL="0" indent="0">
              <a:buNone/>
            </a:pPr>
            <a:endParaRPr lang="en-US" sz="2400" b="1" dirty="0"/>
          </a:p>
          <a:p>
            <a:r>
              <a:rPr lang="en-US" sz="2400" b="1" dirty="0">
                <a:solidFill>
                  <a:srgbClr val="0070C0"/>
                </a:solidFill>
              </a:rPr>
              <a:t>Oncotic Pressure OR Colloid Osmotic Pressure</a:t>
            </a:r>
            <a:r>
              <a:rPr lang="en-US" sz="2400" dirty="0"/>
              <a:t> - osmotic pressure exerted by plasma proteins, notably Albumin, in a blood vessel’s plasma.</a:t>
            </a:r>
            <a:endParaRPr lang="en-US" sz="2400" b="1" dirty="0">
              <a:solidFill>
                <a:srgbClr val="0070C0"/>
              </a:solidFill>
            </a:endParaRPr>
          </a:p>
          <a:p>
            <a:pPr marL="0" indent="0">
              <a:buNone/>
            </a:pPr>
            <a:endParaRPr lang="en-US" sz="2400" b="1" dirty="0"/>
          </a:p>
          <a:p>
            <a:r>
              <a:rPr lang="en-US" sz="2400" b="1" dirty="0">
                <a:solidFill>
                  <a:srgbClr val="0070C0"/>
                </a:solidFill>
              </a:rPr>
              <a:t>25-30 mm Hg - </a:t>
            </a:r>
            <a:r>
              <a:rPr lang="en-US" sz="2400" dirty="0"/>
              <a:t>negligible compared to that of  plasma crystalloids (about 5000 mm Hg).</a:t>
            </a:r>
          </a:p>
          <a:p>
            <a:endParaRPr lang="en-US" sz="2400" dirty="0"/>
          </a:p>
          <a:p>
            <a:r>
              <a:rPr lang="en-US" sz="2400" dirty="0"/>
              <a:t>The </a:t>
            </a:r>
            <a:r>
              <a:rPr lang="en-US" sz="2400" b="1" dirty="0">
                <a:solidFill>
                  <a:srgbClr val="0070C0"/>
                </a:solidFill>
              </a:rPr>
              <a:t>main force that usually tends to </a:t>
            </a:r>
            <a:r>
              <a:rPr lang="en-US" sz="2400" b="1" u="sng" dirty="0">
                <a:solidFill>
                  <a:srgbClr val="0070C0"/>
                </a:solidFill>
              </a:rPr>
              <a:t>pull</a:t>
            </a:r>
            <a:r>
              <a:rPr lang="en-US" sz="2400" b="1" dirty="0">
                <a:solidFill>
                  <a:srgbClr val="0070C0"/>
                </a:solidFill>
              </a:rPr>
              <a:t> water into the  circulatory system &amp; </a:t>
            </a:r>
            <a:r>
              <a:rPr lang="en-US" sz="2400" dirty="0"/>
              <a:t>opposing force to </a:t>
            </a:r>
            <a:r>
              <a:rPr lang="en-US" sz="2400" b="1" dirty="0">
                <a:solidFill>
                  <a:srgbClr val="0070C0"/>
                </a:solidFill>
              </a:rPr>
              <a:t>Hydrostatic pressure</a:t>
            </a:r>
          </a:p>
        </p:txBody>
      </p:sp>
      <p:pic>
        <p:nvPicPr>
          <p:cNvPr id="2062" name="Picture 14" descr="Starling Forces | Oncotic pressure, Osmotic pressure, Medical field">
            <a:extLst>
              <a:ext uri="{FF2B5EF4-FFF2-40B4-BE49-F238E27FC236}">
                <a16:creationId xmlns:a16="http://schemas.microsoft.com/office/drawing/2014/main" id="{A728FF72-2BCA-627D-334F-41EF40381B6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59564" y="1219201"/>
            <a:ext cx="4784435" cy="464819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C75BB7A-B7A9-5BFB-E040-57B4E622DAE4}"/>
              </a:ext>
            </a:extLst>
          </p:cNvPr>
          <p:cNvSpPr>
            <a:spLocks noGrp="1"/>
          </p:cNvSpPr>
          <p:nvPr>
            <p:ph type="sldNum" sz="quarter" idx="12"/>
          </p:nvPr>
        </p:nvSpPr>
        <p:spPr>
          <a:xfrm>
            <a:off x="8610600" y="6416675"/>
            <a:ext cx="381000" cy="365125"/>
          </a:xfrm>
        </p:spPr>
        <p:txBody>
          <a:bodyPr/>
          <a:lstStyle/>
          <a:p>
            <a:pPr>
              <a:defRPr/>
            </a:pPr>
            <a:fld id="{7A259807-4E02-4090-954C-8862AE38006D}" type="slidenum">
              <a:rPr lang="en-US" sz="1100" smtClean="0"/>
              <a:pPr>
                <a:defRPr/>
              </a:pPr>
              <a:t>11</a:t>
            </a:fld>
            <a:endParaRPr lang="en-US" sz="1100" dirty="0"/>
          </a:p>
        </p:txBody>
      </p:sp>
      <p:sp>
        <p:nvSpPr>
          <p:cNvPr id="8" name="AutoShape 6" descr="What Is The Difference Between Oncotic And Hydrostatic, 57% OFF">
            <a:extLst>
              <a:ext uri="{FF2B5EF4-FFF2-40B4-BE49-F238E27FC236}">
                <a16:creationId xmlns:a16="http://schemas.microsoft.com/office/drawing/2014/main" id="{179E2D09-8703-3833-4147-4752EE55363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D40A0052-5D67-32D8-F7CD-513B9BEFB8B7}"/>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25385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AEF-8BDA-0ABB-2616-4A2091A1EAB9}"/>
              </a:ext>
            </a:extLst>
          </p:cNvPr>
          <p:cNvSpPr>
            <a:spLocks noGrp="1"/>
          </p:cNvSpPr>
          <p:nvPr>
            <p:ph type="title"/>
          </p:nvPr>
        </p:nvSpPr>
        <p:spPr>
          <a:xfrm>
            <a:off x="990600" y="381000"/>
            <a:ext cx="7524750" cy="838200"/>
          </a:xfrm>
        </p:spPr>
        <p:txBody>
          <a:bodyPr>
            <a:noAutofit/>
          </a:bodyPr>
          <a:lstStyle/>
          <a:p>
            <a:r>
              <a:rPr lang="en-US" sz="4000" b="1" dirty="0">
                <a:latin typeface="+mn-lt"/>
              </a:rPr>
              <a:t>Importance of Osmotic Pressure</a:t>
            </a:r>
          </a:p>
        </p:txBody>
      </p:sp>
      <p:sp>
        <p:nvSpPr>
          <p:cNvPr id="3" name="Content Placeholder 2">
            <a:extLst>
              <a:ext uri="{FF2B5EF4-FFF2-40B4-BE49-F238E27FC236}">
                <a16:creationId xmlns:a16="http://schemas.microsoft.com/office/drawing/2014/main" id="{A5F30410-298D-0DA1-DD93-47CA35FF7549}"/>
              </a:ext>
            </a:extLst>
          </p:cNvPr>
          <p:cNvSpPr>
            <a:spLocks noGrp="1"/>
          </p:cNvSpPr>
          <p:nvPr>
            <p:ph idx="1"/>
          </p:nvPr>
        </p:nvSpPr>
        <p:spPr>
          <a:xfrm>
            <a:off x="152400" y="1295400"/>
            <a:ext cx="3276600" cy="4800600"/>
          </a:xfrm>
        </p:spPr>
        <p:txBody>
          <a:bodyPr>
            <a:normAutofit/>
          </a:bodyPr>
          <a:lstStyle/>
          <a:p>
            <a:pPr marL="0" indent="0">
              <a:buNone/>
            </a:pPr>
            <a:endParaRPr lang="en-US" sz="2400" dirty="0"/>
          </a:p>
          <a:p>
            <a:pPr>
              <a:buFont typeface="Wingdings" pitchFamily="2" charset="2"/>
              <a:buChar char="Ø"/>
            </a:pPr>
            <a:r>
              <a:rPr lang="en-US" sz="2400" b="1" dirty="0">
                <a:solidFill>
                  <a:srgbClr val="0070C0"/>
                </a:solidFill>
              </a:rPr>
              <a:t>Iso – Osmotic/Isotonic </a:t>
            </a:r>
            <a:r>
              <a:rPr lang="en-US" sz="2400" dirty="0"/>
              <a:t>(0.9% NaCl)</a:t>
            </a:r>
          </a:p>
          <a:p>
            <a:pPr>
              <a:buFont typeface="Wingdings" pitchFamily="2" charset="2"/>
              <a:buChar char="Ø"/>
            </a:pPr>
            <a:endParaRPr lang="en-US" sz="2400" b="1" dirty="0">
              <a:solidFill>
                <a:srgbClr val="0070C0"/>
              </a:solidFill>
            </a:endParaRPr>
          </a:p>
          <a:p>
            <a:pPr>
              <a:buFont typeface="Wingdings" pitchFamily="2" charset="2"/>
              <a:buChar char="Ø"/>
            </a:pPr>
            <a:r>
              <a:rPr lang="en-US" sz="2400" b="1" dirty="0">
                <a:solidFill>
                  <a:srgbClr val="0070C0"/>
                </a:solidFill>
              </a:rPr>
              <a:t>Hypertonic</a:t>
            </a:r>
            <a:r>
              <a:rPr lang="en-US" sz="2400" dirty="0"/>
              <a:t> </a:t>
            </a:r>
          </a:p>
          <a:p>
            <a:pPr marL="0" indent="0">
              <a:buNone/>
            </a:pPr>
            <a:r>
              <a:rPr lang="en-US" sz="2400" dirty="0"/>
              <a:t>(greater than 0.9% NaCl)</a:t>
            </a:r>
          </a:p>
          <a:p>
            <a:pPr>
              <a:buFont typeface="Wingdings" pitchFamily="2" charset="2"/>
              <a:buChar char="Ø"/>
            </a:pPr>
            <a:endParaRPr lang="en-US" sz="2400" b="1" dirty="0">
              <a:solidFill>
                <a:srgbClr val="0070C0"/>
              </a:solidFill>
            </a:endParaRPr>
          </a:p>
          <a:p>
            <a:pPr>
              <a:buFont typeface="Wingdings" pitchFamily="2" charset="2"/>
              <a:buChar char="Ø"/>
            </a:pPr>
            <a:r>
              <a:rPr lang="en-US" sz="2400" b="1" dirty="0">
                <a:solidFill>
                  <a:srgbClr val="0070C0"/>
                </a:solidFill>
              </a:rPr>
              <a:t>Hypotonic</a:t>
            </a:r>
            <a:r>
              <a:rPr lang="en-US" sz="2400" dirty="0"/>
              <a:t> </a:t>
            </a:r>
          </a:p>
          <a:p>
            <a:pPr marL="0" indent="0">
              <a:buNone/>
            </a:pPr>
            <a:r>
              <a:rPr lang="en-US" sz="2400" dirty="0"/>
              <a:t>(less than 0.9% NaCl)</a:t>
            </a:r>
          </a:p>
          <a:p>
            <a:pPr marL="0" indent="0">
              <a:buNone/>
            </a:pPr>
            <a:endParaRPr lang="en-US" sz="2400" dirty="0"/>
          </a:p>
        </p:txBody>
      </p:sp>
      <p:sp>
        <p:nvSpPr>
          <p:cNvPr id="5" name="Slide Number Placeholder 4">
            <a:extLst>
              <a:ext uri="{FF2B5EF4-FFF2-40B4-BE49-F238E27FC236}">
                <a16:creationId xmlns:a16="http://schemas.microsoft.com/office/drawing/2014/main" id="{6E40532D-39BA-03D3-BB70-4771771F1565}"/>
              </a:ext>
            </a:extLst>
          </p:cNvPr>
          <p:cNvSpPr>
            <a:spLocks noGrp="1"/>
          </p:cNvSpPr>
          <p:nvPr>
            <p:ph type="sldNum" sz="quarter" idx="12"/>
          </p:nvPr>
        </p:nvSpPr>
        <p:spPr>
          <a:xfrm>
            <a:off x="8153400" y="6356351"/>
            <a:ext cx="361950" cy="365125"/>
          </a:xfrm>
        </p:spPr>
        <p:txBody>
          <a:bodyPr/>
          <a:lstStyle/>
          <a:p>
            <a:pPr>
              <a:defRPr/>
            </a:pPr>
            <a:fld id="{BDA394D7-9785-4BE5-AFD5-4F918A689025}" type="slidenum">
              <a:rPr lang="en-US" sz="1100" smtClean="0"/>
              <a:pPr>
                <a:defRPr/>
              </a:pPr>
              <a:t>12</a:t>
            </a:fld>
            <a:endParaRPr lang="en-US" sz="1100" dirty="0"/>
          </a:p>
        </p:txBody>
      </p:sp>
      <p:pic>
        <p:nvPicPr>
          <p:cNvPr id="6" name="Picture 2" descr="Isotonic Solution - Definition and Examples | Biology Dictionary">
            <a:extLst>
              <a:ext uri="{FF2B5EF4-FFF2-40B4-BE49-F238E27FC236}">
                <a16:creationId xmlns:a16="http://schemas.microsoft.com/office/drawing/2014/main" id="{D16935EB-D9D1-FB83-4E07-AF1520868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65" y="1618018"/>
            <a:ext cx="5709335" cy="4096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444DBA-797C-B228-127C-CE71C014996D}"/>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213362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3B318C-E25D-6E1E-0CF3-CED836C52359}"/>
              </a:ext>
            </a:extLst>
          </p:cNvPr>
          <p:cNvSpPr>
            <a:spLocks noGrp="1"/>
          </p:cNvSpPr>
          <p:nvPr>
            <p:ph type="title"/>
          </p:nvPr>
        </p:nvSpPr>
        <p:spPr>
          <a:xfrm>
            <a:off x="2209800" y="441327"/>
            <a:ext cx="4800600" cy="777873"/>
          </a:xfrm>
        </p:spPr>
        <p:txBody>
          <a:bodyPr>
            <a:normAutofit/>
          </a:bodyPr>
          <a:lstStyle/>
          <a:p>
            <a:r>
              <a:rPr lang="en-US" sz="4000" b="1" dirty="0">
                <a:latin typeface="+mn-lt"/>
              </a:rPr>
              <a:t> Surface Tension</a:t>
            </a:r>
          </a:p>
        </p:txBody>
      </p:sp>
      <p:sp>
        <p:nvSpPr>
          <p:cNvPr id="6" name="Content Placeholder 5">
            <a:extLst>
              <a:ext uri="{FF2B5EF4-FFF2-40B4-BE49-F238E27FC236}">
                <a16:creationId xmlns:a16="http://schemas.microsoft.com/office/drawing/2014/main" id="{2FAFB800-00FA-CAC0-9A13-B666740F3E05}"/>
              </a:ext>
            </a:extLst>
          </p:cNvPr>
          <p:cNvSpPr>
            <a:spLocks noGrp="1"/>
          </p:cNvSpPr>
          <p:nvPr>
            <p:ph sz="half" idx="1"/>
          </p:nvPr>
        </p:nvSpPr>
        <p:spPr>
          <a:xfrm>
            <a:off x="0" y="1524000"/>
            <a:ext cx="3886200" cy="4667249"/>
          </a:xfrm>
        </p:spPr>
        <p:txBody>
          <a:bodyPr>
            <a:normAutofit/>
          </a:bodyPr>
          <a:lstStyle/>
          <a:p>
            <a:endParaRPr lang="en-US" sz="2400" b="1" dirty="0">
              <a:solidFill>
                <a:srgbClr val="7030A0"/>
              </a:solidFill>
            </a:endParaRPr>
          </a:p>
          <a:p>
            <a:pPr marL="0" indent="0">
              <a:buNone/>
            </a:pPr>
            <a:r>
              <a:rPr lang="en-US" sz="2400" b="1" dirty="0">
                <a:solidFill>
                  <a:srgbClr val="7030A0"/>
                </a:solidFill>
              </a:rPr>
              <a:t> </a:t>
            </a:r>
            <a:r>
              <a:rPr lang="en-US" sz="2400" b="1" dirty="0">
                <a:solidFill>
                  <a:srgbClr val="0070C0"/>
                </a:solidFill>
              </a:rPr>
              <a:t>Definition</a:t>
            </a:r>
            <a:r>
              <a:rPr lang="en-US" sz="2400" dirty="0"/>
              <a:t> </a:t>
            </a:r>
          </a:p>
          <a:p>
            <a:r>
              <a:rPr lang="en-US" sz="2400" dirty="0"/>
              <a:t>“The tension of the surface film of a liquid caused by attraction of the particles in the </a:t>
            </a:r>
            <a:r>
              <a:rPr lang="en-US" sz="2400" b="1" dirty="0">
                <a:solidFill>
                  <a:srgbClr val="7030A0"/>
                </a:solidFill>
              </a:rPr>
              <a:t>surface layer </a:t>
            </a:r>
            <a:r>
              <a:rPr lang="en-US" sz="2400" dirty="0"/>
              <a:t>by the bulk of the liquid, which tends to minimize surface area”.</a:t>
            </a:r>
          </a:p>
        </p:txBody>
      </p:sp>
      <p:pic>
        <p:nvPicPr>
          <p:cNvPr id="8" name="Picture 4" descr="https://techblog.ctgclean.com/wp-content/uploads/Surface-Tension1.jpg">
            <a:extLst>
              <a:ext uri="{FF2B5EF4-FFF2-40B4-BE49-F238E27FC236}">
                <a16:creationId xmlns:a16="http://schemas.microsoft.com/office/drawing/2014/main" id="{A29DF580-C8F4-2874-C229-63B9B289432D}"/>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666" r="3058"/>
          <a:stretch/>
        </p:blipFill>
        <p:spPr bwMode="auto">
          <a:xfrm>
            <a:off x="3806142" y="1825624"/>
            <a:ext cx="5337858" cy="3660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901D6E2-D06C-4397-0D0D-5F58B36CA031}"/>
              </a:ext>
            </a:extLst>
          </p:cNvPr>
          <p:cNvSpPr>
            <a:spLocks noGrp="1"/>
          </p:cNvSpPr>
          <p:nvPr>
            <p:ph type="sldNum" sz="quarter" idx="12"/>
          </p:nvPr>
        </p:nvSpPr>
        <p:spPr>
          <a:xfrm>
            <a:off x="8382000" y="6356351"/>
            <a:ext cx="381000" cy="365125"/>
          </a:xfrm>
        </p:spPr>
        <p:txBody>
          <a:bodyPr/>
          <a:lstStyle/>
          <a:p>
            <a:pPr>
              <a:defRPr/>
            </a:pPr>
            <a:fld id="{BDA394D7-9785-4BE5-AFD5-4F918A689025}" type="slidenum">
              <a:rPr lang="en-US" sz="1100" smtClean="0"/>
              <a:pPr>
                <a:defRPr/>
              </a:pPr>
              <a:t>13</a:t>
            </a:fld>
            <a:endParaRPr lang="en-US" sz="1100" dirty="0"/>
          </a:p>
        </p:txBody>
      </p:sp>
      <p:sp>
        <p:nvSpPr>
          <p:cNvPr id="2" name="TextBox 1">
            <a:extLst>
              <a:ext uri="{FF2B5EF4-FFF2-40B4-BE49-F238E27FC236}">
                <a16:creationId xmlns:a16="http://schemas.microsoft.com/office/drawing/2014/main" id="{4329200B-566E-2CC8-7292-8374DC8540CF}"/>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64591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8AA1-1A55-FB41-6198-EA4FC672F680}"/>
              </a:ext>
            </a:extLst>
          </p:cNvPr>
          <p:cNvSpPr>
            <a:spLocks noGrp="1"/>
          </p:cNvSpPr>
          <p:nvPr>
            <p:ph type="title"/>
          </p:nvPr>
        </p:nvSpPr>
        <p:spPr>
          <a:xfrm>
            <a:off x="762000" y="457201"/>
            <a:ext cx="7543800" cy="838199"/>
          </a:xfrm>
        </p:spPr>
        <p:txBody>
          <a:bodyPr>
            <a:noAutofit/>
          </a:bodyPr>
          <a:lstStyle/>
          <a:p>
            <a:r>
              <a:rPr lang="en-US" sz="4000" b="1" dirty="0">
                <a:latin typeface="+mn-lt"/>
              </a:rPr>
              <a:t>  Measurement Of Surface Tension</a:t>
            </a:r>
          </a:p>
        </p:txBody>
      </p:sp>
      <p:sp>
        <p:nvSpPr>
          <p:cNvPr id="3" name="Content Placeholder 2">
            <a:extLst>
              <a:ext uri="{FF2B5EF4-FFF2-40B4-BE49-F238E27FC236}">
                <a16:creationId xmlns:a16="http://schemas.microsoft.com/office/drawing/2014/main" id="{05A0CBFF-3C55-751E-DB3B-338FA890252B}"/>
              </a:ext>
            </a:extLst>
          </p:cNvPr>
          <p:cNvSpPr>
            <a:spLocks noGrp="1"/>
          </p:cNvSpPr>
          <p:nvPr>
            <p:ph idx="1"/>
          </p:nvPr>
        </p:nvSpPr>
        <p:spPr>
          <a:xfrm>
            <a:off x="609600" y="1600200"/>
            <a:ext cx="7905750" cy="4576763"/>
          </a:xfrm>
        </p:spPr>
        <p:txBody>
          <a:bodyPr>
            <a:normAutofit/>
          </a:bodyPr>
          <a:lstStyle/>
          <a:p>
            <a:pPr marL="0" indent="0">
              <a:buNone/>
            </a:pPr>
            <a:r>
              <a:rPr lang="en-US" sz="2400" dirty="0"/>
              <a:t>Surface Tension may be measured by the following methods:</a:t>
            </a:r>
          </a:p>
          <a:p>
            <a:pPr marL="457200" indent="-457200">
              <a:buFont typeface="+mj-lt"/>
              <a:buAutoNum type="arabicPeriod"/>
            </a:pPr>
            <a:endParaRPr lang="en-US" sz="2400" dirty="0"/>
          </a:p>
          <a:p>
            <a:pPr marL="457200" indent="-457200">
              <a:buFont typeface="+mj-lt"/>
              <a:buAutoNum type="arabicPeriod"/>
            </a:pPr>
            <a:r>
              <a:rPr lang="en-US" sz="2400" dirty="0"/>
              <a:t>Drop weight method  	</a:t>
            </a:r>
          </a:p>
          <a:p>
            <a:pPr marL="457200" indent="-457200" algn="just">
              <a:buFont typeface="+mj-lt"/>
              <a:buAutoNum type="arabicPeriod"/>
            </a:pPr>
            <a:r>
              <a:rPr lang="en-US" sz="2400" dirty="0"/>
              <a:t>Drop Method</a:t>
            </a:r>
          </a:p>
          <a:p>
            <a:pPr marL="457200" indent="-457200" algn="just">
              <a:buFont typeface="+mj-lt"/>
              <a:buAutoNum type="arabicPeriod"/>
            </a:pPr>
            <a:r>
              <a:rPr lang="en-US" sz="2400" dirty="0"/>
              <a:t>Capillary rise method</a:t>
            </a:r>
          </a:p>
          <a:p>
            <a:pPr marL="457200" indent="-457200" algn="just">
              <a:buFont typeface="+mj-lt"/>
              <a:buAutoNum type="arabicPeriod"/>
            </a:pPr>
            <a:r>
              <a:rPr lang="en-US" sz="2400" dirty="0"/>
              <a:t>Du </a:t>
            </a:r>
            <a:r>
              <a:rPr lang="en-US" sz="2400" dirty="0" err="1"/>
              <a:t>Nouy’s</a:t>
            </a:r>
            <a:r>
              <a:rPr lang="en-US" sz="2400" dirty="0"/>
              <a:t> Torsion Balance Method</a:t>
            </a:r>
          </a:p>
        </p:txBody>
      </p:sp>
      <p:sp>
        <p:nvSpPr>
          <p:cNvPr id="4" name="Slide Number Placeholder 3">
            <a:extLst>
              <a:ext uri="{FF2B5EF4-FFF2-40B4-BE49-F238E27FC236}">
                <a16:creationId xmlns:a16="http://schemas.microsoft.com/office/drawing/2014/main" id="{02FBBA57-B6F6-DE90-59E3-F2B1DE987E28}"/>
              </a:ext>
            </a:extLst>
          </p:cNvPr>
          <p:cNvSpPr>
            <a:spLocks noGrp="1"/>
          </p:cNvSpPr>
          <p:nvPr>
            <p:ph type="sldNum" sz="quarter" idx="12"/>
          </p:nvPr>
        </p:nvSpPr>
        <p:spPr>
          <a:xfrm>
            <a:off x="8246218" y="6356351"/>
            <a:ext cx="440582" cy="365125"/>
          </a:xfrm>
        </p:spPr>
        <p:txBody>
          <a:bodyPr/>
          <a:lstStyle/>
          <a:p>
            <a:pPr>
              <a:defRPr/>
            </a:pPr>
            <a:fld id="{BDA394D7-9785-4BE5-AFD5-4F918A689025}" type="slidenum">
              <a:rPr lang="en-US" sz="1100" smtClean="0"/>
              <a:pPr>
                <a:defRPr/>
              </a:pPr>
              <a:t>14</a:t>
            </a:fld>
            <a:endParaRPr lang="en-US" sz="1100" dirty="0"/>
          </a:p>
        </p:txBody>
      </p:sp>
      <p:sp>
        <p:nvSpPr>
          <p:cNvPr id="5" name="TextBox 4">
            <a:extLst>
              <a:ext uri="{FF2B5EF4-FFF2-40B4-BE49-F238E27FC236}">
                <a16:creationId xmlns:a16="http://schemas.microsoft.com/office/drawing/2014/main" id="{259E5D32-A826-E248-9755-69F68E464C52}"/>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7893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B902-7072-8D59-27D1-7E568EF75741}"/>
              </a:ext>
            </a:extLst>
          </p:cNvPr>
          <p:cNvSpPr>
            <a:spLocks noGrp="1"/>
          </p:cNvSpPr>
          <p:nvPr>
            <p:ph type="title"/>
          </p:nvPr>
        </p:nvSpPr>
        <p:spPr>
          <a:xfrm>
            <a:off x="1600200" y="457200"/>
            <a:ext cx="6172200" cy="609600"/>
          </a:xfrm>
        </p:spPr>
        <p:txBody>
          <a:bodyPr>
            <a:noAutofit/>
          </a:bodyPr>
          <a:lstStyle/>
          <a:p>
            <a:r>
              <a:rPr lang="en-US" sz="4000" b="1" dirty="0">
                <a:latin typeface="+mn-lt"/>
              </a:rPr>
              <a:t>          Surface Tension</a:t>
            </a:r>
          </a:p>
        </p:txBody>
      </p:sp>
      <p:sp>
        <p:nvSpPr>
          <p:cNvPr id="3" name="Content Placeholder 2">
            <a:extLst>
              <a:ext uri="{FF2B5EF4-FFF2-40B4-BE49-F238E27FC236}">
                <a16:creationId xmlns:a16="http://schemas.microsoft.com/office/drawing/2014/main" id="{9EE86F6A-406C-0717-7C5C-4169E009E528}"/>
              </a:ext>
            </a:extLst>
          </p:cNvPr>
          <p:cNvSpPr>
            <a:spLocks noGrp="1"/>
          </p:cNvSpPr>
          <p:nvPr>
            <p:ph idx="1"/>
          </p:nvPr>
        </p:nvSpPr>
        <p:spPr>
          <a:xfrm>
            <a:off x="304800" y="1447800"/>
            <a:ext cx="8686800" cy="5105400"/>
          </a:xfrm>
        </p:spPr>
        <p:txBody>
          <a:bodyPr>
            <a:normAutofit/>
          </a:bodyPr>
          <a:lstStyle/>
          <a:p>
            <a:pPr marL="0" indent="0" algn="just">
              <a:buNone/>
            </a:pPr>
            <a:r>
              <a:rPr lang="en-US" sz="2800" b="1" dirty="0">
                <a:solidFill>
                  <a:srgbClr val="0070C0"/>
                </a:solidFill>
              </a:rPr>
              <a:t>Factors Affecting Surface Tension</a:t>
            </a:r>
          </a:p>
          <a:p>
            <a:pPr marL="0" indent="0" algn="just">
              <a:buNone/>
            </a:pPr>
            <a:r>
              <a:rPr lang="en-US" sz="2400" b="1" dirty="0"/>
              <a:t>  </a:t>
            </a:r>
          </a:p>
          <a:p>
            <a:pPr algn="just">
              <a:buFont typeface="Wingdings" panose="05000000000000000000" pitchFamily="2" charset="2"/>
              <a:buChar char="Ø"/>
            </a:pPr>
            <a:r>
              <a:rPr lang="en-US" sz="2400" dirty="0"/>
              <a:t>Surface tension decreases with increase of </a:t>
            </a:r>
            <a:r>
              <a:rPr lang="en-US" sz="2400" b="1" dirty="0">
                <a:solidFill>
                  <a:srgbClr val="7030A0"/>
                </a:solidFill>
              </a:rPr>
              <a:t>Temperature</a:t>
            </a:r>
            <a:r>
              <a:rPr lang="en-US" sz="2400" dirty="0"/>
              <a:t>.</a:t>
            </a:r>
          </a:p>
          <a:p>
            <a:pPr algn="just">
              <a:buFont typeface="Wingdings" panose="05000000000000000000" pitchFamily="2" charset="2"/>
              <a:buChar char="Ø"/>
            </a:pPr>
            <a:r>
              <a:rPr lang="en-US" sz="2400" dirty="0"/>
              <a:t> Most </a:t>
            </a:r>
            <a:r>
              <a:rPr lang="en-US" sz="2400" b="1" dirty="0">
                <a:solidFill>
                  <a:srgbClr val="7030A0"/>
                </a:solidFill>
              </a:rPr>
              <a:t>Salts</a:t>
            </a:r>
            <a:r>
              <a:rPr lang="en-US" sz="2400" dirty="0"/>
              <a:t> increase surface tension. The increase being almost proportional to concentration, </a:t>
            </a:r>
            <a:r>
              <a:rPr lang="en-US" sz="2400" b="1" dirty="0">
                <a:solidFill>
                  <a:srgbClr val="C00000"/>
                </a:solidFill>
              </a:rPr>
              <a:t>Bile Salts Are an Exception </a:t>
            </a:r>
            <a:r>
              <a:rPr lang="en-US" sz="2400" dirty="0"/>
              <a:t>which lower the surface tension.</a:t>
            </a:r>
          </a:p>
          <a:p>
            <a:pPr algn="just">
              <a:buFont typeface="Wingdings" panose="05000000000000000000" pitchFamily="2" charset="2"/>
              <a:buChar char="Ø"/>
            </a:pPr>
            <a:r>
              <a:rPr lang="en-US" sz="2400" b="1" dirty="0">
                <a:solidFill>
                  <a:srgbClr val="0070C0"/>
                </a:solidFill>
              </a:rPr>
              <a:t> </a:t>
            </a:r>
            <a:r>
              <a:rPr lang="en-US" sz="2400" b="1" dirty="0" err="1">
                <a:solidFill>
                  <a:srgbClr val="7030A0"/>
                </a:solidFill>
              </a:rPr>
              <a:t>Alkalies</a:t>
            </a:r>
            <a:r>
              <a:rPr lang="en-US" sz="2400" b="1" dirty="0">
                <a:solidFill>
                  <a:srgbClr val="0070C0"/>
                </a:solidFill>
              </a:rPr>
              <a:t> </a:t>
            </a:r>
            <a:r>
              <a:rPr lang="en-US" sz="2400" dirty="0"/>
              <a:t>increase surface tension but </a:t>
            </a:r>
            <a:r>
              <a:rPr lang="en-US" sz="2400" b="1" dirty="0">
                <a:solidFill>
                  <a:srgbClr val="7030A0"/>
                </a:solidFill>
              </a:rPr>
              <a:t>ammonia</a:t>
            </a:r>
            <a:r>
              <a:rPr lang="en-US" sz="2400" dirty="0"/>
              <a:t> lowers it as do the </a:t>
            </a:r>
            <a:r>
              <a:rPr lang="en-US" sz="2400" b="1" dirty="0">
                <a:solidFill>
                  <a:srgbClr val="7030A0"/>
                </a:solidFill>
              </a:rPr>
              <a:t>strong mineral acids</a:t>
            </a:r>
            <a:r>
              <a:rPr lang="en-US" sz="2400" dirty="0">
                <a:solidFill>
                  <a:srgbClr val="7030A0"/>
                </a:solidFill>
              </a:rPr>
              <a:t>.</a:t>
            </a:r>
          </a:p>
          <a:p>
            <a:pPr algn="just">
              <a:buFont typeface="Wingdings" panose="05000000000000000000" pitchFamily="2" charset="2"/>
              <a:buChar char="Ø"/>
            </a:pPr>
            <a:r>
              <a:rPr lang="en-US" sz="2400" dirty="0"/>
              <a:t> </a:t>
            </a:r>
            <a:r>
              <a:rPr lang="en-US" sz="2400" b="1" dirty="0">
                <a:solidFill>
                  <a:srgbClr val="7030A0"/>
                </a:solidFill>
              </a:rPr>
              <a:t>Organic substances </a:t>
            </a:r>
            <a:r>
              <a:rPr lang="en-US" sz="2400" dirty="0"/>
              <a:t>dissolved in a liquid usually lower surface tension.</a:t>
            </a:r>
          </a:p>
          <a:p>
            <a:pPr algn="just">
              <a:buNone/>
            </a:pPr>
            <a:endParaRPr lang="en-US" sz="2400" dirty="0"/>
          </a:p>
        </p:txBody>
      </p:sp>
      <p:sp>
        <p:nvSpPr>
          <p:cNvPr id="5" name="Slide Number Placeholder 4">
            <a:extLst>
              <a:ext uri="{FF2B5EF4-FFF2-40B4-BE49-F238E27FC236}">
                <a16:creationId xmlns:a16="http://schemas.microsoft.com/office/drawing/2014/main" id="{76FF2E16-DD04-4FD5-C2CA-188C0B00B1ED}"/>
              </a:ext>
            </a:extLst>
          </p:cNvPr>
          <p:cNvSpPr>
            <a:spLocks noGrp="1"/>
          </p:cNvSpPr>
          <p:nvPr>
            <p:ph type="sldNum" sz="quarter" idx="12"/>
          </p:nvPr>
        </p:nvSpPr>
        <p:spPr>
          <a:xfrm>
            <a:off x="8324850" y="6324600"/>
            <a:ext cx="438150" cy="365125"/>
          </a:xfrm>
        </p:spPr>
        <p:txBody>
          <a:bodyPr/>
          <a:lstStyle/>
          <a:p>
            <a:pPr>
              <a:defRPr/>
            </a:pPr>
            <a:fld id="{BDA394D7-9785-4BE5-AFD5-4F918A689025}" type="slidenum">
              <a:rPr lang="en-US" smtClean="0"/>
              <a:pPr>
                <a:defRPr/>
              </a:pPr>
              <a:t>15</a:t>
            </a:fld>
            <a:endParaRPr lang="en-US"/>
          </a:p>
        </p:txBody>
      </p:sp>
      <p:sp>
        <p:nvSpPr>
          <p:cNvPr id="4" name="TextBox 3">
            <a:extLst>
              <a:ext uri="{FF2B5EF4-FFF2-40B4-BE49-F238E27FC236}">
                <a16:creationId xmlns:a16="http://schemas.microsoft.com/office/drawing/2014/main" id="{4BFE97B1-7202-9541-8814-6712D7A0A995}"/>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92145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99B7F-3E5B-D117-D0DF-95A9F83D6919}"/>
              </a:ext>
            </a:extLst>
          </p:cNvPr>
          <p:cNvSpPr>
            <a:spLocks noGrp="1"/>
          </p:cNvSpPr>
          <p:nvPr>
            <p:ph type="title"/>
          </p:nvPr>
        </p:nvSpPr>
        <p:spPr>
          <a:xfrm>
            <a:off x="2667000" y="441326"/>
            <a:ext cx="2514600" cy="930274"/>
          </a:xfrm>
        </p:spPr>
        <p:txBody>
          <a:bodyPr>
            <a:normAutofit/>
          </a:bodyPr>
          <a:lstStyle/>
          <a:p>
            <a:r>
              <a:rPr lang="en-US" sz="4000" b="1" dirty="0">
                <a:latin typeface="+mn-lt"/>
              </a:rPr>
              <a:t>Emulsion</a:t>
            </a:r>
            <a:endParaRPr lang="en-US" sz="3600" dirty="0"/>
          </a:p>
        </p:txBody>
      </p:sp>
      <p:sp>
        <p:nvSpPr>
          <p:cNvPr id="6" name="Content Placeholder 5">
            <a:extLst>
              <a:ext uri="{FF2B5EF4-FFF2-40B4-BE49-F238E27FC236}">
                <a16:creationId xmlns:a16="http://schemas.microsoft.com/office/drawing/2014/main" id="{B631EE46-1489-D3E7-F7CB-1C68C868F75B}"/>
              </a:ext>
            </a:extLst>
          </p:cNvPr>
          <p:cNvSpPr>
            <a:spLocks noGrp="1"/>
          </p:cNvSpPr>
          <p:nvPr>
            <p:ph sz="half" idx="1"/>
          </p:nvPr>
        </p:nvSpPr>
        <p:spPr>
          <a:xfrm>
            <a:off x="76200" y="1600200"/>
            <a:ext cx="3810000" cy="4895851"/>
          </a:xfrm>
        </p:spPr>
        <p:txBody>
          <a:bodyPr>
            <a:normAutofit/>
          </a:bodyPr>
          <a:lstStyle/>
          <a:p>
            <a:r>
              <a:rPr lang="en-US" sz="2800" b="1" dirty="0">
                <a:solidFill>
                  <a:srgbClr val="0070C0"/>
                </a:solidFill>
              </a:rPr>
              <a:t>Definition</a:t>
            </a:r>
          </a:p>
          <a:p>
            <a:r>
              <a:rPr lang="en-US" sz="2400" dirty="0"/>
              <a:t> A colloidal dispersion in which both the </a:t>
            </a:r>
            <a:r>
              <a:rPr lang="en-US" sz="2400" b="1" dirty="0">
                <a:solidFill>
                  <a:srgbClr val="7030A0"/>
                </a:solidFill>
              </a:rPr>
              <a:t>Disperse Phase</a:t>
            </a:r>
            <a:r>
              <a:rPr lang="en-US" sz="2400" dirty="0"/>
              <a:t> (</a:t>
            </a:r>
            <a:r>
              <a:rPr lang="en-US" sz="2400" b="1" dirty="0"/>
              <a:t>solute</a:t>
            </a:r>
            <a:r>
              <a:rPr lang="en-US" sz="2400" dirty="0"/>
              <a:t>) and the </a:t>
            </a:r>
            <a:r>
              <a:rPr lang="en-US" sz="2400" b="1" dirty="0">
                <a:solidFill>
                  <a:srgbClr val="7030A0"/>
                </a:solidFill>
              </a:rPr>
              <a:t>Dispersion Medium </a:t>
            </a:r>
            <a:r>
              <a:rPr lang="en-US" sz="2400" dirty="0"/>
              <a:t>(</a:t>
            </a:r>
            <a:r>
              <a:rPr lang="en-US" sz="2400" b="1" dirty="0"/>
              <a:t>solvent</a:t>
            </a:r>
            <a:r>
              <a:rPr lang="en-US" sz="2400" dirty="0"/>
              <a:t>) are liquids but not miscible </a:t>
            </a:r>
          </a:p>
          <a:p>
            <a:r>
              <a:rPr lang="en-US" sz="2400" dirty="0"/>
              <a:t>It is a </a:t>
            </a:r>
            <a:r>
              <a:rPr lang="en-US" sz="2400" b="1" dirty="0">
                <a:solidFill>
                  <a:srgbClr val="7030A0"/>
                </a:solidFill>
              </a:rPr>
              <a:t>Stable Dispersion </a:t>
            </a:r>
            <a:r>
              <a:rPr lang="en-US" sz="2400" dirty="0"/>
              <a:t>of one liquid in another </a:t>
            </a:r>
            <a:r>
              <a:rPr lang="en-US" sz="2400" b="1" dirty="0">
                <a:solidFill>
                  <a:srgbClr val="7030A0"/>
                </a:solidFill>
              </a:rPr>
              <a:t>Immiscible</a:t>
            </a:r>
            <a:r>
              <a:rPr lang="en-US" sz="2400" dirty="0"/>
              <a:t> liquid</a:t>
            </a:r>
          </a:p>
          <a:p>
            <a:endParaRPr lang="en-US" sz="2400" dirty="0"/>
          </a:p>
        </p:txBody>
      </p:sp>
      <p:pic>
        <p:nvPicPr>
          <p:cNvPr id="8" name="Picture 4" descr="Emulsification: Emulsions, Properties, Types, Uses &amp; Examples">
            <a:extLst>
              <a:ext uri="{FF2B5EF4-FFF2-40B4-BE49-F238E27FC236}">
                <a16:creationId xmlns:a16="http://schemas.microsoft.com/office/drawing/2014/main" id="{C18425A5-23D3-EA7A-15E7-7AA09FE45BC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852" b="9260"/>
          <a:stretch/>
        </p:blipFill>
        <p:spPr bwMode="auto">
          <a:xfrm>
            <a:off x="3754024" y="1739906"/>
            <a:ext cx="5391194" cy="35940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13ECA6-4098-86A0-3F4B-5DBE06C46B1F}"/>
              </a:ext>
            </a:extLst>
          </p:cNvPr>
          <p:cNvSpPr>
            <a:spLocks noGrp="1"/>
          </p:cNvSpPr>
          <p:nvPr>
            <p:ph type="sldNum" sz="quarter" idx="12"/>
          </p:nvPr>
        </p:nvSpPr>
        <p:spPr>
          <a:xfrm>
            <a:off x="8248650" y="6356351"/>
            <a:ext cx="590550" cy="365125"/>
          </a:xfrm>
        </p:spPr>
        <p:txBody>
          <a:bodyPr/>
          <a:lstStyle/>
          <a:p>
            <a:pPr>
              <a:defRPr/>
            </a:pPr>
            <a:fld id="{BDA394D7-9785-4BE5-AFD5-4F918A689025}" type="slidenum">
              <a:rPr lang="en-US" sz="1100" smtClean="0"/>
              <a:pPr>
                <a:defRPr/>
              </a:pPr>
              <a:t>16</a:t>
            </a:fld>
            <a:endParaRPr lang="en-US" sz="1100" dirty="0"/>
          </a:p>
        </p:txBody>
      </p:sp>
      <p:sp>
        <p:nvSpPr>
          <p:cNvPr id="2" name="TextBox 1">
            <a:extLst>
              <a:ext uri="{FF2B5EF4-FFF2-40B4-BE49-F238E27FC236}">
                <a16:creationId xmlns:a16="http://schemas.microsoft.com/office/drawing/2014/main" id="{19BE6C45-A7B3-C4A9-94ED-39A9E7826612}"/>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402616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D534-183F-820E-346A-CA329163DEAF}"/>
              </a:ext>
            </a:extLst>
          </p:cNvPr>
          <p:cNvSpPr>
            <a:spLocks noGrp="1"/>
          </p:cNvSpPr>
          <p:nvPr>
            <p:ph type="title"/>
          </p:nvPr>
        </p:nvSpPr>
        <p:spPr>
          <a:xfrm>
            <a:off x="2514600" y="441327"/>
            <a:ext cx="3581400" cy="777873"/>
          </a:xfrm>
        </p:spPr>
        <p:txBody>
          <a:bodyPr>
            <a:normAutofit/>
          </a:bodyPr>
          <a:lstStyle/>
          <a:p>
            <a:r>
              <a:rPr lang="en-US" sz="4000" b="1" dirty="0">
                <a:latin typeface="+mn-lt"/>
              </a:rPr>
              <a:t>Emulsification</a:t>
            </a:r>
          </a:p>
        </p:txBody>
      </p:sp>
      <p:sp>
        <p:nvSpPr>
          <p:cNvPr id="3" name="Content Placeholder 2">
            <a:extLst>
              <a:ext uri="{FF2B5EF4-FFF2-40B4-BE49-F238E27FC236}">
                <a16:creationId xmlns:a16="http://schemas.microsoft.com/office/drawing/2014/main" id="{D59FD928-5A88-F7FC-2C68-47699779377B}"/>
              </a:ext>
            </a:extLst>
          </p:cNvPr>
          <p:cNvSpPr>
            <a:spLocks noGrp="1"/>
          </p:cNvSpPr>
          <p:nvPr>
            <p:ph sz="half" idx="1"/>
          </p:nvPr>
        </p:nvSpPr>
        <p:spPr>
          <a:xfrm>
            <a:off x="76200" y="990600"/>
            <a:ext cx="3886200" cy="5334000"/>
          </a:xfrm>
        </p:spPr>
        <p:txBody>
          <a:bodyPr>
            <a:normAutofit lnSpcReduction="10000"/>
          </a:bodyPr>
          <a:lstStyle/>
          <a:p>
            <a:endParaRPr lang="en-US" sz="2400" dirty="0"/>
          </a:p>
          <a:p>
            <a:r>
              <a:rPr lang="en-US" sz="2400" dirty="0"/>
              <a:t>Substances that </a:t>
            </a:r>
            <a:r>
              <a:rPr lang="en-US" sz="2400" b="1" dirty="0">
                <a:solidFill>
                  <a:srgbClr val="0070C0"/>
                </a:solidFill>
              </a:rPr>
              <a:t>lower the surface tension </a:t>
            </a:r>
            <a:r>
              <a:rPr lang="en-US" sz="2400" dirty="0"/>
              <a:t>of water include</a:t>
            </a:r>
            <a:r>
              <a:rPr lang="en-US" sz="2400" dirty="0">
                <a:solidFill>
                  <a:srgbClr val="7030A0"/>
                </a:solidFill>
              </a:rPr>
              <a:t> </a:t>
            </a:r>
            <a:r>
              <a:rPr lang="en-US" sz="2400" b="1" dirty="0">
                <a:solidFill>
                  <a:srgbClr val="C00000"/>
                </a:solidFill>
              </a:rPr>
              <a:t>Bile Salts </a:t>
            </a:r>
            <a:r>
              <a:rPr lang="en-US" sz="2400" dirty="0" err="1"/>
              <a:t>etc</a:t>
            </a:r>
            <a:r>
              <a:rPr lang="en-US" sz="2400" dirty="0"/>
              <a:t> </a:t>
            </a:r>
          </a:p>
          <a:p>
            <a:endParaRPr lang="en-US" sz="2400" dirty="0"/>
          </a:p>
          <a:p>
            <a:r>
              <a:rPr lang="en-US" sz="2400" dirty="0"/>
              <a:t>The tendency of water molecules to coalesce is decreased by the surface Tension lowering agents, thus the emulsion becomes </a:t>
            </a:r>
            <a:r>
              <a:rPr lang="en-US" sz="2400" b="1" dirty="0">
                <a:solidFill>
                  <a:srgbClr val="0070C0"/>
                </a:solidFill>
              </a:rPr>
              <a:t>Stable</a:t>
            </a:r>
            <a:r>
              <a:rPr lang="en-US" sz="2400" dirty="0"/>
              <a:t>. </a:t>
            </a:r>
          </a:p>
          <a:p>
            <a:endParaRPr lang="en-US" sz="2400" dirty="0"/>
          </a:p>
          <a:p>
            <a:r>
              <a:rPr lang="en-US" sz="2400" dirty="0"/>
              <a:t>Since </a:t>
            </a:r>
            <a:r>
              <a:rPr lang="en-US" sz="2400" b="1" dirty="0">
                <a:solidFill>
                  <a:srgbClr val="0070C0"/>
                </a:solidFill>
              </a:rPr>
              <a:t>Bile Salts </a:t>
            </a:r>
            <a:r>
              <a:rPr lang="en-US" sz="2400" dirty="0"/>
              <a:t>cause the </a:t>
            </a:r>
            <a:r>
              <a:rPr lang="en-US" sz="2400" b="1" dirty="0"/>
              <a:t>greatest decrease in surface tension</a:t>
            </a:r>
            <a:r>
              <a:rPr lang="en-US" sz="2400" dirty="0"/>
              <a:t>, they are the </a:t>
            </a:r>
            <a:r>
              <a:rPr lang="en-US" sz="2400" b="1" dirty="0">
                <a:solidFill>
                  <a:srgbClr val="7030A0"/>
                </a:solidFill>
              </a:rPr>
              <a:t>Best Emulsifying Agents</a:t>
            </a:r>
            <a:r>
              <a:rPr lang="en-US" sz="2400" dirty="0"/>
              <a:t>.</a:t>
            </a:r>
          </a:p>
        </p:txBody>
      </p:sp>
      <p:pic>
        <p:nvPicPr>
          <p:cNvPr id="6" name="Picture 4" descr="Bile Images – Browse 24,491 Stock Photos, Vectors, and Video | Adobe Stock">
            <a:extLst>
              <a:ext uri="{FF2B5EF4-FFF2-40B4-BE49-F238E27FC236}">
                <a16:creationId xmlns:a16="http://schemas.microsoft.com/office/drawing/2014/main" id="{0DB08874-D182-7AEB-2277-9DAFB5FEA7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54438" y="2057400"/>
            <a:ext cx="5334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83F4F97-7343-B58E-67B7-252DCA6CD76A}"/>
              </a:ext>
            </a:extLst>
          </p:cNvPr>
          <p:cNvSpPr>
            <a:spLocks noGrp="1"/>
          </p:cNvSpPr>
          <p:nvPr>
            <p:ph type="sldNum" sz="quarter" idx="12"/>
          </p:nvPr>
        </p:nvSpPr>
        <p:spPr>
          <a:xfrm>
            <a:off x="8305800" y="6356351"/>
            <a:ext cx="457200" cy="365125"/>
          </a:xfrm>
        </p:spPr>
        <p:txBody>
          <a:bodyPr/>
          <a:lstStyle/>
          <a:p>
            <a:pPr>
              <a:defRPr/>
            </a:pPr>
            <a:fld id="{7A259807-4E02-4090-954C-8862AE38006D}" type="slidenum">
              <a:rPr lang="en-US" sz="1100" smtClean="0"/>
              <a:pPr>
                <a:defRPr/>
              </a:pPr>
              <a:t>17</a:t>
            </a:fld>
            <a:endParaRPr lang="en-US" sz="1100" dirty="0"/>
          </a:p>
        </p:txBody>
      </p:sp>
      <p:sp>
        <p:nvSpPr>
          <p:cNvPr id="4" name="TextBox 3">
            <a:extLst>
              <a:ext uri="{FF2B5EF4-FFF2-40B4-BE49-F238E27FC236}">
                <a16:creationId xmlns:a16="http://schemas.microsoft.com/office/drawing/2014/main" id="{707B1AD9-183A-3522-213A-093271CE28E1}"/>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271904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3DF7-D25F-1FEF-7D27-80C0146EA9EE}"/>
              </a:ext>
            </a:extLst>
          </p:cNvPr>
          <p:cNvSpPr>
            <a:spLocks noGrp="1"/>
          </p:cNvSpPr>
          <p:nvPr>
            <p:ph type="title"/>
          </p:nvPr>
        </p:nvSpPr>
        <p:spPr>
          <a:xfrm>
            <a:off x="838200" y="365127"/>
            <a:ext cx="7677150" cy="1006474"/>
          </a:xfrm>
        </p:spPr>
        <p:txBody>
          <a:bodyPr>
            <a:normAutofit/>
          </a:bodyPr>
          <a:lstStyle/>
          <a:p>
            <a:r>
              <a:rPr lang="en-US" sz="4000" b="1" dirty="0">
                <a:latin typeface="+mn-lt"/>
              </a:rPr>
              <a:t>Importance of Osmotic Pressure</a:t>
            </a:r>
            <a:endParaRPr lang="en-US" sz="3600" dirty="0"/>
          </a:p>
        </p:txBody>
      </p:sp>
      <p:sp>
        <p:nvSpPr>
          <p:cNvPr id="3" name="Content Placeholder 2">
            <a:extLst>
              <a:ext uri="{FF2B5EF4-FFF2-40B4-BE49-F238E27FC236}">
                <a16:creationId xmlns:a16="http://schemas.microsoft.com/office/drawing/2014/main" id="{CED3857B-8AAC-AE1F-9AD4-37169CA8EEEA}"/>
              </a:ext>
            </a:extLst>
          </p:cNvPr>
          <p:cNvSpPr>
            <a:spLocks noGrp="1"/>
          </p:cNvSpPr>
          <p:nvPr>
            <p:ph sz="half" idx="1"/>
          </p:nvPr>
        </p:nvSpPr>
        <p:spPr>
          <a:xfrm>
            <a:off x="304800" y="1676400"/>
            <a:ext cx="3886200" cy="4351338"/>
          </a:xfrm>
        </p:spPr>
        <p:txBody>
          <a:bodyPr>
            <a:normAutofit/>
          </a:bodyPr>
          <a:lstStyle/>
          <a:p>
            <a:r>
              <a:rPr lang="en-US" sz="2400" dirty="0">
                <a:solidFill>
                  <a:schemeClr val="tx1"/>
                </a:solidFill>
              </a:rPr>
              <a:t>When the </a:t>
            </a:r>
            <a:r>
              <a:rPr lang="en-US" sz="2400" b="1" dirty="0">
                <a:solidFill>
                  <a:srgbClr val="0070C0"/>
                </a:solidFill>
              </a:rPr>
              <a:t>blood is diluted by drinking water</a:t>
            </a:r>
            <a:r>
              <a:rPr lang="en-US" sz="2400" dirty="0">
                <a:solidFill>
                  <a:schemeClr val="tx1"/>
                </a:solidFill>
              </a:rPr>
              <a:t>, the osmotic pressure is lowered and more </a:t>
            </a:r>
            <a:r>
              <a:rPr lang="en-US" sz="2400" b="1" dirty="0">
                <a:solidFill>
                  <a:srgbClr val="0070C0"/>
                </a:solidFill>
              </a:rPr>
              <a:t>water passes from blood to tissues</a:t>
            </a:r>
            <a:r>
              <a:rPr lang="en-US" sz="2400" dirty="0">
                <a:solidFill>
                  <a:schemeClr val="tx1"/>
                </a:solidFill>
              </a:rPr>
              <a:t> due to increased diffusion pressure which is inversely related to osmotic pressure. </a:t>
            </a:r>
          </a:p>
        </p:txBody>
      </p:sp>
      <p:pic>
        <p:nvPicPr>
          <p:cNvPr id="3074" name="Picture 2" descr="Homeostasis of Organism Water Regulation - Biology Online Tutorial">
            <a:extLst>
              <a:ext uri="{FF2B5EF4-FFF2-40B4-BE49-F238E27FC236}">
                <a16:creationId xmlns:a16="http://schemas.microsoft.com/office/drawing/2014/main" id="{91F8A479-F1AC-9C22-495C-99DCDB9805B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6796" t="20590" b="20214"/>
          <a:stretch/>
        </p:blipFill>
        <p:spPr bwMode="auto">
          <a:xfrm>
            <a:off x="4920448" y="1524000"/>
            <a:ext cx="3766352" cy="3776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F2920D-5664-555A-EEF4-EC41B52A7561}"/>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8" name="TextBox 7">
            <a:extLst>
              <a:ext uri="{FF2B5EF4-FFF2-40B4-BE49-F238E27FC236}">
                <a16:creationId xmlns:a16="http://schemas.microsoft.com/office/drawing/2014/main" id="{DDCD923F-26D1-3EDB-EFC9-911A2B429150}"/>
              </a:ext>
            </a:extLst>
          </p:cNvPr>
          <p:cNvSpPr txBox="1"/>
          <p:nvPr/>
        </p:nvSpPr>
        <p:spPr>
          <a:xfrm>
            <a:off x="5410200" y="5334000"/>
            <a:ext cx="2925416" cy="584775"/>
          </a:xfrm>
          <a:prstGeom prst="rect">
            <a:avLst/>
          </a:prstGeom>
          <a:noFill/>
        </p:spPr>
        <p:txBody>
          <a:bodyPr wrap="none" rtlCol="0">
            <a:spAutoFit/>
          </a:bodyPr>
          <a:lstStyle/>
          <a:p>
            <a:r>
              <a:rPr lang="en-US" sz="3200" b="1" dirty="0">
                <a:solidFill>
                  <a:srgbClr val="C00000"/>
                </a:solidFill>
              </a:rPr>
              <a:t>Osmoregulation</a:t>
            </a:r>
          </a:p>
        </p:txBody>
      </p:sp>
      <p:sp>
        <p:nvSpPr>
          <p:cNvPr id="5" name="TextBox 4">
            <a:extLst>
              <a:ext uri="{FF2B5EF4-FFF2-40B4-BE49-F238E27FC236}">
                <a16:creationId xmlns:a16="http://schemas.microsoft.com/office/drawing/2014/main" id="{1C260510-8093-8FE0-BF30-B264F03737DC}"/>
              </a:ext>
            </a:extLst>
          </p:cNvPr>
          <p:cNvSpPr txBox="1"/>
          <p:nvPr/>
        </p:nvSpPr>
        <p:spPr>
          <a:xfrm>
            <a:off x="152400" y="60328"/>
            <a:ext cx="2667000" cy="400110"/>
          </a:xfrm>
          <a:prstGeom prst="rect">
            <a:avLst/>
          </a:prstGeom>
          <a:noFill/>
        </p:spPr>
        <p:txBody>
          <a:bodyPr wrap="square">
            <a:spAutoFit/>
          </a:bodyPr>
          <a:lstStyle/>
          <a:p>
            <a:r>
              <a:rPr lang="en-US" sz="2000" dirty="0"/>
              <a:t>Horizontal Integration</a:t>
            </a:r>
          </a:p>
        </p:txBody>
      </p:sp>
    </p:spTree>
    <p:extLst>
      <p:ext uri="{BB962C8B-B14F-4D97-AF65-F5344CB8AC3E}">
        <p14:creationId xmlns:p14="http://schemas.microsoft.com/office/powerpoint/2010/main" val="123086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485E-737D-0AE6-3206-D5D4846B914D}"/>
              </a:ext>
            </a:extLst>
          </p:cNvPr>
          <p:cNvSpPr>
            <a:spLocks noGrp="1"/>
          </p:cNvSpPr>
          <p:nvPr>
            <p:ph type="title"/>
          </p:nvPr>
        </p:nvSpPr>
        <p:spPr>
          <a:xfrm>
            <a:off x="1524000" y="365127"/>
            <a:ext cx="6991350" cy="930274"/>
          </a:xfrm>
        </p:spPr>
        <p:txBody>
          <a:bodyPr>
            <a:normAutofit/>
          </a:bodyPr>
          <a:lstStyle/>
          <a:p>
            <a:r>
              <a:rPr lang="en-US" sz="4000" b="1" dirty="0">
                <a:latin typeface="+mn-lt"/>
              </a:rPr>
              <a:t>Importance of Osmotic Pressure</a:t>
            </a:r>
          </a:p>
        </p:txBody>
      </p:sp>
      <p:sp>
        <p:nvSpPr>
          <p:cNvPr id="3" name="Content Placeholder 2">
            <a:extLst>
              <a:ext uri="{FF2B5EF4-FFF2-40B4-BE49-F238E27FC236}">
                <a16:creationId xmlns:a16="http://schemas.microsoft.com/office/drawing/2014/main" id="{4B6E9FEA-4134-9F70-5F07-75CC47CDC84D}"/>
              </a:ext>
            </a:extLst>
          </p:cNvPr>
          <p:cNvSpPr>
            <a:spLocks noGrp="1"/>
          </p:cNvSpPr>
          <p:nvPr>
            <p:ph sz="half" idx="1"/>
          </p:nvPr>
        </p:nvSpPr>
        <p:spPr>
          <a:xfrm>
            <a:off x="0" y="1466046"/>
            <a:ext cx="3239123" cy="5239554"/>
          </a:xfrm>
        </p:spPr>
        <p:txBody>
          <a:bodyPr>
            <a:noAutofit/>
          </a:bodyPr>
          <a:lstStyle/>
          <a:p>
            <a:pPr algn="just"/>
            <a:r>
              <a:rPr lang="en-US" sz="2400" dirty="0"/>
              <a:t>At the same time diffusion pressure of water passing through </a:t>
            </a:r>
            <a:r>
              <a:rPr lang="en-US" sz="2400" b="1" dirty="0">
                <a:solidFill>
                  <a:srgbClr val="7030A0"/>
                </a:solidFill>
              </a:rPr>
              <a:t>kidneys</a:t>
            </a:r>
            <a:r>
              <a:rPr lang="en-US" sz="2400" dirty="0"/>
              <a:t> is also increased and more dilute urine is excreted.</a:t>
            </a:r>
          </a:p>
          <a:p>
            <a:pPr algn="just"/>
            <a:endParaRPr lang="en-US" sz="2400" dirty="0"/>
          </a:p>
          <a:p>
            <a:pPr algn="just"/>
            <a:r>
              <a:rPr lang="en-US" sz="2400" dirty="0"/>
              <a:t>This</a:t>
            </a:r>
            <a:r>
              <a:rPr lang="en-US" sz="2400" b="1" dirty="0">
                <a:solidFill>
                  <a:srgbClr val="0070C0"/>
                </a:solidFill>
              </a:rPr>
              <a:t> continues </a:t>
            </a:r>
            <a:r>
              <a:rPr lang="en-US" sz="2400" dirty="0"/>
              <a:t>until the concentration of water in blood and tissues is returned to normal limits.</a:t>
            </a:r>
          </a:p>
          <a:p>
            <a:endParaRPr lang="en-US" sz="2400" dirty="0"/>
          </a:p>
        </p:txBody>
      </p:sp>
      <p:pic>
        <p:nvPicPr>
          <p:cNvPr id="3074" name="Picture 2" descr="25.4 Physiology of Urine Formation: Glomerular Filtration – Anatomy &amp;  Physiology">
            <a:extLst>
              <a:ext uri="{FF2B5EF4-FFF2-40B4-BE49-F238E27FC236}">
                <a16:creationId xmlns:a16="http://schemas.microsoft.com/office/drawing/2014/main" id="{06A5AE55-2ECD-81A2-AFEB-3702D38E6B53}"/>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203" t="7235" r="4867" b="9549"/>
          <a:stretch/>
        </p:blipFill>
        <p:spPr bwMode="auto">
          <a:xfrm>
            <a:off x="3824989" y="1405719"/>
            <a:ext cx="5319011" cy="48426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096F7BB-E82C-2B75-DFED-32C4818FB7BC}"/>
              </a:ext>
            </a:extLst>
          </p:cNvPr>
          <p:cNvSpPr>
            <a:spLocks noGrp="1"/>
          </p:cNvSpPr>
          <p:nvPr>
            <p:ph type="sldNum" sz="quarter" idx="12"/>
          </p:nvPr>
        </p:nvSpPr>
        <p:spPr>
          <a:xfrm>
            <a:off x="8534400" y="6416675"/>
            <a:ext cx="381000" cy="365125"/>
          </a:xfrm>
        </p:spPr>
        <p:txBody>
          <a:bodyPr/>
          <a:lstStyle/>
          <a:p>
            <a:pPr>
              <a:defRPr/>
            </a:pPr>
            <a:fld id="{7A259807-4E02-4090-954C-8862AE38006D}" type="slidenum">
              <a:rPr lang="en-US" sz="1100" smtClean="0"/>
              <a:pPr>
                <a:defRPr/>
              </a:pPr>
              <a:t>19</a:t>
            </a:fld>
            <a:endParaRPr lang="en-US" sz="1100" dirty="0"/>
          </a:p>
        </p:txBody>
      </p:sp>
      <p:sp>
        <p:nvSpPr>
          <p:cNvPr id="7" name="TextBox 6">
            <a:extLst>
              <a:ext uri="{FF2B5EF4-FFF2-40B4-BE49-F238E27FC236}">
                <a16:creationId xmlns:a16="http://schemas.microsoft.com/office/drawing/2014/main" id="{E007AB42-0CD3-2AEC-02CA-E7AD1D45A03F}"/>
              </a:ext>
            </a:extLst>
          </p:cNvPr>
          <p:cNvSpPr txBox="1"/>
          <p:nvPr/>
        </p:nvSpPr>
        <p:spPr>
          <a:xfrm>
            <a:off x="152400" y="70143"/>
            <a:ext cx="2273030" cy="369332"/>
          </a:xfrm>
          <a:prstGeom prst="rect">
            <a:avLst/>
          </a:prstGeom>
          <a:noFill/>
        </p:spPr>
        <p:txBody>
          <a:bodyPr wrap="square">
            <a:spAutoFit/>
          </a:bodyPr>
          <a:lstStyle/>
          <a:p>
            <a:r>
              <a:rPr lang="en-US" dirty="0"/>
              <a:t>Horizontal Integration</a:t>
            </a:r>
          </a:p>
        </p:txBody>
      </p:sp>
    </p:spTree>
    <p:extLst>
      <p:ext uri="{BB962C8B-B14F-4D97-AF65-F5344CB8AC3E}">
        <p14:creationId xmlns:p14="http://schemas.microsoft.com/office/powerpoint/2010/main" val="216540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8382000" cy="990600"/>
          </a:xfrm>
        </p:spPr>
        <p:txBody>
          <a:bodyPr>
            <a:normAutofit/>
          </a:bodyPr>
          <a:lstStyle/>
          <a:p>
            <a:r>
              <a:rPr lang="en-US" sz="4000" b="1" dirty="0">
                <a:effectLst>
                  <a:outerShdw blurRad="38100" dist="38100" dir="2700000" algn="tl">
                    <a:srgbClr val="000000">
                      <a:alpha val="43137"/>
                    </a:srgbClr>
                  </a:outerShdw>
                </a:effectLst>
                <a:latin typeface="+mn-lt"/>
                <a:cs typeface="Times New Roman" pitchFamily="18" charset="0"/>
              </a:rPr>
              <a:t> </a:t>
            </a:r>
            <a:r>
              <a:rPr lang="en-US" sz="4000" b="1" dirty="0">
                <a:latin typeface="+mn-lt"/>
                <a:cs typeface="Times New Roman" pitchFamily="18" charset="0"/>
              </a:rPr>
              <a:t>Motto    Vision;</a:t>
            </a:r>
            <a:r>
              <a:rPr lang="en-US" sz="4000" b="1" dirty="0">
                <a:latin typeface="+mn-lt"/>
              </a:rPr>
              <a:t> </a:t>
            </a:r>
            <a:r>
              <a:rPr lang="en-US" sz="4000" b="1" dirty="0">
                <a:latin typeface="+mn-lt"/>
                <a:cs typeface="Times New Roman" pitchFamily="18" charset="0"/>
              </a:rPr>
              <a:t>The Dream/Tomorrow</a:t>
            </a:r>
          </a:p>
        </p:txBody>
      </p:sp>
      <p:sp>
        <p:nvSpPr>
          <p:cNvPr id="13" name="Content Placeholder 12"/>
          <p:cNvSpPr>
            <a:spLocks noGrp="1"/>
          </p:cNvSpPr>
          <p:nvPr>
            <p:ph sz="half" idx="2"/>
          </p:nvPr>
        </p:nvSpPr>
        <p:spPr>
          <a:xfrm>
            <a:off x="4645025" y="2027237"/>
            <a:ext cx="4041775" cy="3459163"/>
          </a:xfrm>
        </p:spPr>
        <p:txBody>
          <a:bodyPr>
            <a:normAutofit/>
          </a:bodyPr>
          <a:lstStyle/>
          <a:p>
            <a:pPr lvl="0"/>
            <a:r>
              <a:rPr lang="en-US" sz="2400" dirty="0"/>
              <a:t>To impart evidence based research oriented medical education</a:t>
            </a:r>
          </a:p>
          <a:p>
            <a:pPr lvl="0"/>
            <a:r>
              <a:rPr lang="en-US" sz="2400" dirty="0"/>
              <a:t>To provide best possible patient care</a:t>
            </a:r>
          </a:p>
          <a:p>
            <a:pPr lvl="0"/>
            <a:r>
              <a:rPr lang="en-US" sz="2400" dirty="0"/>
              <a:t>To inculcate the values of mutual respect and ethical practice of medicine</a:t>
            </a:r>
          </a:p>
          <a:p>
            <a:endParaRPr lang="en-US" sz="2400" dirty="0"/>
          </a:p>
        </p:txBody>
      </p:sp>
      <p:sp>
        <p:nvSpPr>
          <p:cNvPr id="2" name="Slide Number Placeholder 1">
            <a:extLst>
              <a:ext uri="{FF2B5EF4-FFF2-40B4-BE49-F238E27FC236}">
                <a16:creationId xmlns:a16="http://schemas.microsoft.com/office/drawing/2014/main" id="{F55828BC-F2E5-08BA-AEE9-1E7DB7D78528}"/>
              </a:ext>
            </a:extLst>
          </p:cNvPr>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pic>
        <p:nvPicPr>
          <p:cNvPr id="3" name="Picture 2">
            <a:extLst>
              <a:ext uri="{FF2B5EF4-FFF2-40B4-BE49-F238E27FC236}">
                <a16:creationId xmlns:a16="http://schemas.microsoft.com/office/drawing/2014/main" id="{8FBDCAC5-97FD-3D86-4AD5-048642CBAB7C}"/>
              </a:ext>
            </a:extLst>
          </p:cNvPr>
          <p:cNvPicPr>
            <a:picLocks noChangeAspect="1"/>
          </p:cNvPicPr>
          <p:nvPr/>
        </p:nvPicPr>
        <p:blipFill>
          <a:blip r:embed="rId2"/>
          <a:stretch>
            <a:fillRect/>
          </a:stretch>
        </p:blipFill>
        <p:spPr>
          <a:xfrm>
            <a:off x="457200" y="1249491"/>
            <a:ext cx="3450635" cy="43590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16F6-1121-BC66-28C5-63C582A8B5A0}"/>
              </a:ext>
            </a:extLst>
          </p:cNvPr>
          <p:cNvSpPr>
            <a:spLocks noGrp="1"/>
          </p:cNvSpPr>
          <p:nvPr>
            <p:ph type="title"/>
          </p:nvPr>
        </p:nvSpPr>
        <p:spPr>
          <a:xfrm>
            <a:off x="2057400" y="365127"/>
            <a:ext cx="4953000" cy="777874"/>
          </a:xfrm>
        </p:spPr>
        <p:txBody>
          <a:bodyPr>
            <a:normAutofit/>
          </a:bodyPr>
          <a:lstStyle/>
          <a:p>
            <a:r>
              <a:rPr lang="en-US" sz="4000" b="1" dirty="0">
                <a:latin typeface="+mn-lt"/>
              </a:rPr>
              <a:t>Physiological Aspect</a:t>
            </a:r>
          </a:p>
        </p:txBody>
      </p:sp>
      <p:pic>
        <p:nvPicPr>
          <p:cNvPr id="1026" name="Picture 2" descr="Fat Emulsification - Biochemistry Flashcards | ditki medical and biological  sciences">
            <a:extLst>
              <a:ext uri="{FF2B5EF4-FFF2-40B4-BE49-F238E27FC236}">
                <a16:creationId xmlns:a16="http://schemas.microsoft.com/office/drawing/2014/main" id="{59136B9E-63C5-AD85-E898-FF8910A5F6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028055" cy="58673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8015FF4-423F-6915-BE44-78BD0FBE60B8}"/>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3" name="Footer Placeholder 2">
            <a:extLst>
              <a:ext uri="{FF2B5EF4-FFF2-40B4-BE49-F238E27FC236}">
                <a16:creationId xmlns:a16="http://schemas.microsoft.com/office/drawing/2014/main" id="{447276B6-4CBA-C682-D686-FBF8989424B7}"/>
              </a:ext>
            </a:extLst>
          </p:cNvPr>
          <p:cNvSpPr>
            <a:spLocks noGrp="1"/>
          </p:cNvSpPr>
          <p:nvPr>
            <p:ph type="ftr" sz="quarter" idx="3"/>
          </p:nvPr>
        </p:nvSpPr>
        <p:spPr>
          <a:xfrm>
            <a:off x="87758" y="0"/>
            <a:ext cx="2579241" cy="486157"/>
          </a:xfrm>
        </p:spPr>
        <p:txBody>
          <a:bodyPr/>
          <a:lstStyle/>
          <a:p>
            <a:pPr>
              <a:defRPr/>
            </a:pPr>
            <a:r>
              <a:rPr lang="en-US" sz="2000" dirty="0"/>
              <a:t>Horizontal Integration</a:t>
            </a:r>
          </a:p>
        </p:txBody>
      </p:sp>
    </p:spTree>
    <p:extLst>
      <p:ext uri="{BB962C8B-B14F-4D97-AF65-F5344CB8AC3E}">
        <p14:creationId xmlns:p14="http://schemas.microsoft.com/office/powerpoint/2010/main" val="18625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F6F9-B4BD-CCFA-36B5-4B61240571E3}"/>
              </a:ext>
            </a:extLst>
          </p:cNvPr>
          <p:cNvSpPr>
            <a:spLocks noGrp="1"/>
          </p:cNvSpPr>
          <p:nvPr>
            <p:ph type="title"/>
          </p:nvPr>
        </p:nvSpPr>
        <p:spPr>
          <a:xfrm>
            <a:off x="1143000" y="304800"/>
            <a:ext cx="7372350" cy="854074"/>
          </a:xfrm>
        </p:spPr>
        <p:txBody>
          <a:bodyPr>
            <a:noAutofit/>
          </a:bodyPr>
          <a:lstStyle/>
          <a:p>
            <a:r>
              <a:rPr lang="en-US" sz="4000" b="1" dirty="0">
                <a:latin typeface="+mn-lt"/>
              </a:rPr>
              <a:t>Importance of Osmotic Pressure</a:t>
            </a:r>
          </a:p>
        </p:txBody>
      </p:sp>
      <p:sp>
        <p:nvSpPr>
          <p:cNvPr id="3" name="Content Placeholder 2">
            <a:extLst>
              <a:ext uri="{FF2B5EF4-FFF2-40B4-BE49-F238E27FC236}">
                <a16:creationId xmlns:a16="http://schemas.microsoft.com/office/drawing/2014/main" id="{B64DA1AF-EFD5-EDC1-3207-8AE97B269334}"/>
              </a:ext>
            </a:extLst>
          </p:cNvPr>
          <p:cNvSpPr>
            <a:spLocks noGrp="1"/>
          </p:cNvSpPr>
          <p:nvPr>
            <p:ph sz="half" idx="1"/>
          </p:nvPr>
        </p:nvSpPr>
        <p:spPr>
          <a:xfrm>
            <a:off x="76200" y="1143000"/>
            <a:ext cx="3818468" cy="5578476"/>
          </a:xfrm>
        </p:spPr>
        <p:txBody>
          <a:bodyPr>
            <a:normAutofit lnSpcReduction="10000"/>
          </a:bodyPr>
          <a:lstStyle/>
          <a:p>
            <a:pPr marL="0" indent="0">
              <a:buNone/>
            </a:pPr>
            <a:r>
              <a:rPr lang="en-US" sz="2800" b="1" dirty="0">
                <a:solidFill>
                  <a:srgbClr val="7030A0"/>
                </a:solidFill>
              </a:rPr>
              <a:t>1. Fluid balance and blood volume</a:t>
            </a:r>
          </a:p>
          <a:p>
            <a:endParaRPr lang="en-US" dirty="0"/>
          </a:p>
          <a:p>
            <a:r>
              <a:rPr lang="en-US" sz="2400" dirty="0"/>
              <a:t>Fluid balance of different compartments of the body is maintained due to osmosis. </a:t>
            </a:r>
          </a:p>
          <a:p>
            <a:r>
              <a:rPr lang="en-US" sz="2400" dirty="0"/>
              <a:t>Osmosis significantly contributes to the regulation of the blood volume and urine excretion.</a:t>
            </a:r>
          </a:p>
          <a:p>
            <a:r>
              <a:rPr lang="en-US" sz="2400" dirty="0">
                <a:solidFill>
                  <a:srgbClr val="7030A0"/>
                </a:solidFill>
              </a:rPr>
              <a:t>Marked decrease in concentration of plasma proteins results in water leakage into the tissues</a:t>
            </a:r>
            <a:r>
              <a:rPr lang="en-US" sz="2400" dirty="0"/>
              <a:t> </a:t>
            </a:r>
            <a:r>
              <a:rPr lang="en-US" sz="2400" b="1" dirty="0"/>
              <a:t>- </a:t>
            </a:r>
            <a:r>
              <a:rPr lang="en-US" sz="2400" b="1" dirty="0">
                <a:solidFill>
                  <a:srgbClr val="0070C0"/>
                </a:solidFill>
              </a:rPr>
              <a:t>Edema</a:t>
            </a:r>
            <a:r>
              <a:rPr lang="en-US" sz="2400" b="1" dirty="0"/>
              <a:t>.</a:t>
            </a:r>
            <a:endParaRPr lang="en-US" sz="2400" dirty="0"/>
          </a:p>
          <a:p>
            <a:endParaRPr lang="en-US" dirty="0"/>
          </a:p>
        </p:txBody>
      </p:sp>
      <p:pic>
        <p:nvPicPr>
          <p:cNvPr id="7" name="Object 1" descr="preencoded.png">
            <a:extLst>
              <a:ext uri="{FF2B5EF4-FFF2-40B4-BE49-F238E27FC236}">
                <a16:creationId xmlns:a16="http://schemas.microsoft.com/office/drawing/2014/main" id="{6305E95A-9D7D-9BF4-7476-35812468AEDD}"/>
              </a:ext>
            </a:extLst>
          </p:cNvPr>
          <p:cNvPicPr>
            <a:picLocks noGrp="1" noChangeAspect="1"/>
          </p:cNvPicPr>
          <p:nvPr>
            <p:ph sz="half" idx="2"/>
          </p:nvPr>
        </p:nvPicPr>
        <p:blipFill>
          <a:blip r:embed="rId2"/>
          <a:stretch/>
        </p:blipFill>
        <p:spPr>
          <a:xfrm>
            <a:off x="3894668" y="2133600"/>
            <a:ext cx="5263444" cy="2960687"/>
          </a:xfrm>
          <a:prstGeom prst="rect">
            <a:avLst/>
          </a:prstGeom>
        </p:spPr>
      </p:pic>
      <p:sp>
        <p:nvSpPr>
          <p:cNvPr id="5" name="Slide Number Placeholder 4">
            <a:extLst>
              <a:ext uri="{FF2B5EF4-FFF2-40B4-BE49-F238E27FC236}">
                <a16:creationId xmlns:a16="http://schemas.microsoft.com/office/drawing/2014/main" id="{887909F4-3661-FFCF-B8A3-05DE645469BD}"/>
              </a:ext>
            </a:extLst>
          </p:cNvPr>
          <p:cNvSpPr>
            <a:spLocks noGrp="1"/>
          </p:cNvSpPr>
          <p:nvPr>
            <p:ph type="sldNum" sz="quarter" idx="12"/>
          </p:nvPr>
        </p:nvSpPr>
        <p:spPr>
          <a:xfrm>
            <a:off x="8401050" y="6356351"/>
            <a:ext cx="438150" cy="365125"/>
          </a:xfrm>
        </p:spPr>
        <p:txBody>
          <a:bodyPr/>
          <a:lstStyle/>
          <a:p>
            <a:pPr>
              <a:defRPr/>
            </a:pPr>
            <a:fld id="{BDA394D7-9785-4BE5-AFD5-4F918A689025}" type="slidenum">
              <a:rPr lang="en-US" sz="1100" smtClean="0"/>
              <a:pPr>
                <a:defRPr/>
              </a:pPr>
              <a:t>21</a:t>
            </a:fld>
            <a:endParaRPr lang="en-US" sz="1100" dirty="0"/>
          </a:p>
        </p:txBody>
      </p:sp>
      <p:sp>
        <p:nvSpPr>
          <p:cNvPr id="9" name="TextBox 8">
            <a:extLst>
              <a:ext uri="{FF2B5EF4-FFF2-40B4-BE49-F238E27FC236}">
                <a16:creationId xmlns:a16="http://schemas.microsoft.com/office/drawing/2014/main" id="{E2CDD055-1B7B-749B-448A-AE6BCEBAB478}"/>
              </a:ext>
            </a:extLst>
          </p:cNvPr>
          <p:cNvSpPr txBox="1"/>
          <p:nvPr/>
        </p:nvSpPr>
        <p:spPr>
          <a:xfrm>
            <a:off x="79248" y="136524"/>
            <a:ext cx="2243846" cy="400110"/>
          </a:xfrm>
          <a:prstGeom prst="rect">
            <a:avLst/>
          </a:prstGeom>
          <a:noFill/>
        </p:spPr>
        <p:txBody>
          <a:bodyPr wrap="square">
            <a:spAutoFit/>
          </a:bodyPr>
          <a:lstStyle/>
          <a:p>
            <a:r>
              <a:rPr lang="en-US" sz="2000" dirty="0"/>
              <a:t>Vertical Integration</a:t>
            </a:r>
          </a:p>
        </p:txBody>
      </p:sp>
    </p:spTree>
    <p:extLst>
      <p:ext uri="{BB962C8B-B14F-4D97-AF65-F5344CB8AC3E}">
        <p14:creationId xmlns:p14="http://schemas.microsoft.com/office/powerpoint/2010/main" val="28543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AC6C-486D-6C24-463D-D0959D32804A}"/>
              </a:ext>
            </a:extLst>
          </p:cNvPr>
          <p:cNvSpPr>
            <a:spLocks noGrp="1"/>
          </p:cNvSpPr>
          <p:nvPr>
            <p:ph type="title"/>
          </p:nvPr>
        </p:nvSpPr>
        <p:spPr>
          <a:xfrm>
            <a:off x="914400" y="457200"/>
            <a:ext cx="7315200" cy="838200"/>
          </a:xfrm>
        </p:spPr>
        <p:txBody>
          <a:bodyPr>
            <a:noAutofit/>
          </a:bodyPr>
          <a:lstStyle/>
          <a:p>
            <a:r>
              <a:rPr lang="en-US" sz="4000" b="1" dirty="0">
                <a:latin typeface="+mn-lt"/>
              </a:rPr>
              <a:t>Importance of Oncotic Pressure</a:t>
            </a:r>
            <a:endParaRPr lang="en-US" sz="4000" dirty="0">
              <a:latin typeface="+mn-lt"/>
            </a:endParaRPr>
          </a:p>
        </p:txBody>
      </p:sp>
      <p:sp>
        <p:nvSpPr>
          <p:cNvPr id="3" name="Content Placeholder 2">
            <a:extLst>
              <a:ext uri="{FF2B5EF4-FFF2-40B4-BE49-F238E27FC236}">
                <a16:creationId xmlns:a16="http://schemas.microsoft.com/office/drawing/2014/main" id="{CB4ECEC6-78DE-D1B4-C44D-E7E589E9D624}"/>
              </a:ext>
            </a:extLst>
          </p:cNvPr>
          <p:cNvSpPr>
            <a:spLocks noGrp="1"/>
          </p:cNvSpPr>
          <p:nvPr>
            <p:ph idx="1"/>
          </p:nvPr>
        </p:nvSpPr>
        <p:spPr/>
        <p:txBody>
          <a:bodyPr>
            <a:normAutofit fontScale="92500" lnSpcReduction="20000"/>
          </a:bodyPr>
          <a:lstStyle/>
          <a:p>
            <a:pPr marL="0" indent="0">
              <a:buNone/>
            </a:pPr>
            <a:r>
              <a:rPr lang="en-US" sz="3200" b="1" dirty="0">
                <a:solidFill>
                  <a:srgbClr val="7030A0"/>
                </a:solidFill>
              </a:rPr>
              <a:t>2. Red blood cells and fragility </a:t>
            </a:r>
            <a:endParaRPr lang="en-US" sz="3200" dirty="0">
              <a:solidFill>
                <a:srgbClr val="7030A0"/>
              </a:solidFill>
            </a:endParaRPr>
          </a:p>
          <a:p>
            <a:r>
              <a:rPr lang="en-US" sz="2600" dirty="0"/>
              <a:t>When RBC,s are suspended in an </a:t>
            </a:r>
            <a:r>
              <a:rPr lang="en-US" sz="2600" b="1" dirty="0">
                <a:solidFill>
                  <a:srgbClr val="0070C0"/>
                </a:solidFill>
              </a:rPr>
              <a:t>Isotonic</a:t>
            </a:r>
            <a:r>
              <a:rPr lang="en-US" sz="2600" dirty="0">
                <a:solidFill>
                  <a:srgbClr val="0070C0"/>
                </a:solidFill>
              </a:rPr>
              <a:t> </a:t>
            </a:r>
            <a:r>
              <a:rPr lang="en-US" sz="2600" dirty="0"/>
              <a:t>(0.9% NaCl) solution , the cell volume remains unchanged and they are </a:t>
            </a:r>
            <a:r>
              <a:rPr lang="en-US" sz="2600" b="1" dirty="0">
                <a:solidFill>
                  <a:srgbClr val="C00000"/>
                </a:solidFill>
              </a:rPr>
              <a:t>Intact</a:t>
            </a:r>
            <a:r>
              <a:rPr lang="en-US" sz="2600" b="1" dirty="0"/>
              <a:t>.</a:t>
            </a:r>
          </a:p>
          <a:p>
            <a:pPr>
              <a:buNone/>
            </a:pPr>
            <a:endParaRPr lang="en-US" sz="2600" dirty="0"/>
          </a:p>
          <a:p>
            <a:r>
              <a:rPr lang="en-US" sz="2600" dirty="0"/>
              <a:t>In</a:t>
            </a:r>
            <a:r>
              <a:rPr lang="en-US" sz="2600" b="1" dirty="0"/>
              <a:t> </a:t>
            </a:r>
            <a:r>
              <a:rPr lang="en-US" sz="2600" b="1" dirty="0">
                <a:solidFill>
                  <a:srgbClr val="0070C0"/>
                </a:solidFill>
              </a:rPr>
              <a:t>Hypertonic</a:t>
            </a:r>
            <a:r>
              <a:rPr lang="en-US" sz="2600" b="1" dirty="0"/>
              <a:t> </a:t>
            </a:r>
            <a:r>
              <a:rPr lang="en-US" sz="2600" dirty="0"/>
              <a:t>solution (</a:t>
            </a:r>
            <a:r>
              <a:rPr lang="en-US" sz="2600" dirty="0" err="1"/>
              <a:t>eg</a:t>
            </a:r>
            <a:r>
              <a:rPr lang="en-US" sz="2600" dirty="0"/>
              <a:t> 1.5% NaCl) water flows out of RBC and the cytoplasm shrinks, a phenomenon known as </a:t>
            </a:r>
            <a:r>
              <a:rPr lang="en-US" sz="2600" b="1" dirty="0">
                <a:solidFill>
                  <a:srgbClr val="C00000"/>
                </a:solidFill>
              </a:rPr>
              <a:t>Crenation</a:t>
            </a:r>
            <a:r>
              <a:rPr lang="en-US" sz="2600" b="1" dirty="0"/>
              <a:t>.</a:t>
            </a:r>
          </a:p>
          <a:p>
            <a:endParaRPr lang="en-US" sz="2600" dirty="0"/>
          </a:p>
          <a:p>
            <a:r>
              <a:rPr lang="en-US" sz="2600" dirty="0"/>
              <a:t>On the other hand, when the RBC are kept in a </a:t>
            </a:r>
            <a:r>
              <a:rPr lang="en-US" sz="2600" b="1" dirty="0">
                <a:solidFill>
                  <a:srgbClr val="0070C0"/>
                </a:solidFill>
              </a:rPr>
              <a:t>Hypotonic</a:t>
            </a:r>
            <a:r>
              <a:rPr lang="en-US" sz="2600" dirty="0"/>
              <a:t> solution (</a:t>
            </a:r>
            <a:r>
              <a:rPr lang="en-US" sz="2600" dirty="0" err="1"/>
              <a:t>eg</a:t>
            </a:r>
            <a:r>
              <a:rPr lang="en-US" sz="2600" dirty="0"/>
              <a:t> 0.4% NaCl), the cells bulge due to entry of water in them which often causes </a:t>
            </a:r>
            <a:r>
              <a:rPr lang="en-US" sz="2600" b="1" dirty="0">
                <a:solidFill>
                  <a:srgbClr val="C00000"/>
                </a:solidFill>
              </a:rPr>
              <a:t>Rupture</a:t>
            </a:r>
            <a:r>
              <a:rPr lang="en-US" sz="2600" dirty="0"/>
              <a:t> of plasma membrane of RBC </a:t>
            </a:r>
            <a:r>
              <a:rPr lang="en-US" sz="2600" b="1" dirty="0">
                <a:solidFill>
                  <a:srgbClr val="C00000"/>
                </a:solidFill>
              </a:rPr>
              <a:t>(Hemolysis).</a:t>
            </a:r>
          </a:p>
          <a:p>
            <a:endParaRPr lang="en-US" dirty="0"/>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6A8B6AB2-F190-BA56-8882-02382F04FC60}"/>
              </a:ext>
            </a:extLst>
          </p:cNvPr>
          <p:cNvSpPr>
            <a:spLocks noGrp="1"/>
          </p:cNvSpPr>
          <p:nvPr>
            <p:ph type="sldNum" sz="quarter" idx="12"/>
          </p:nvPr>
        </p:nvSpPr>
        <p:spPr>
          <a:xfrm>
            <a:off x="8153400" y="6356351"/>
            <a:ext cx="361950" cy="365125"/>
          </a:xfrm>
        </p:spPr>
        <p:txBody>
          <a:bodyPr/>
          <a:lstStyle/>
          <a:p>
            <a:pPr>
              <a:defRPr/>
            </a:pPr>
            <a:fld id="{BDA394D7-9785-4BE5-AFD5-4F918A689025}" type="slidenum">
              <a:rPr lang="en-US" sz="1100" smtClean="0"/>
              <a:pPr>
                <a:defRPr/>
              </a:pPr>
              <a:t>22</a:t>
            </a:fld>
            <a:endParaRPr lang="en-US" sz="1100" dirty="0"/>
          </a:p>
        </p:txBody>
      </p:sp>
      <p:sp>
        <p:nvSpPr>
          <p:cNvPr id="4" name="TextBox 3">
            <a:extLst>
              <a:ext uri="{FF2B5EF4-FFF2-40B4-BE49-F238E27FC236}">
                <a16:creationId xmlns:a16="http://schemas.microsoft.com/office/drawing/2014/main" id="{F0EB5432-55F6-2312-CD2D-D238B0B2F7D8}"/>
              </a:ext>
            </a:extLst>
          </p:cNvPr>
          <p:cNvSpPr txBox="1"/>
          <p:nvPr/>
        </p:nvSpPr>
        <p:spPr>
          <a:xfrm>
            <a:off x="79248" y="136524"/>
            <a:ext cx="2243846" cy="400110"/>
          </a:xfrm>
          <a:prstGeom prst="rect">
            <a:avLst/>
          </a:prstGeom>
          <a:noFill/>
        </p:spPr>
        <p:txBody>
          <a:bodyPr wrap="square">
            <a:spAutoFit/>
          </a:bodyPr>
          <a:lstStyle/>
          <a:p>
            <a:r>
              <a:rPr lang="en-US" sz="2000" dirty="0"/>
              <a:t>Vertical Integration</a:t>
            </a:r>
          </a:p>
        </p:txBody>
      </p:sp>
    </p:spTree>
    <p:extLst>
      <p:ext uri="{BB962C8B-B14F-4D97-AF65-F5344CB8AC3E}">
        <p14:creationId xmlns:p14="http://schemas.microsoft.com/office/powerpoint/2010/main" val="295714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157B-E691-7387-6718-794EB79E48A2}"/>
              </a:ext>
            </a:extLst>
          </p:cNvPr>
          <p:cNvSpPr>
            <a:spLocks noGrp="1"/>
          </p:cNvSpPr>
          <p:nvPr>
            <p:ph type="title"/>
          </p:nvPr>
        </p:nvSpPr>
        <p:spPr/>
        <p:txBody>
          <a:bodyPr>
            <a:normAutofit/>
          </a:bodyPr>
          <a:lstStyle/>
          <a:p>
            <a:r>
              <a:rPr lang="en-US" sz="4000" b="1" dirty="0">
                <a:latin typeface="+mn-lt"/>
              </a:rPr>
              <a:t>Applications of Osmotic/Oncotic Pressure</a:t>
            </a:r>
            <a:endParaRPr lang="en-US" sz="4000" dirty="0">
              <a:latin typeface="+mn-lt"/>
            </a:endParaRPr>
          </a:p>
        </p:txBody>
      </p:sp>
      <p:sp>
        <p:nvSpPr>
          <p:cNvPr id="3" name="Content Placeholder 2">
            <a:extLst>
              <a:ext uri="{FF2B5EF4-FFF2-40B4-BE49-F238E27FC236}">
                <a16:creationId xmlns:a16="http://schemas.microsoft.com/office/drawing/2014/main" id="{52D18527-4AA3-FEAA-E7DE-EC0F1C3A6328}"/>
              </a:ext>
            </a:extLst>
          </p:cNvPr>
          <p:cNvSpPr>
            <a:spLocks noGrp="1"/>
          </p:cNvSpPr>
          <p:nvPr>
            <p:ph sz="half" idx="1"/>
          </p:nvPr>
        </p:nvSpPr>
        <p:spPr>
          <a:xfrm>
            <a:off x="381000" y="1838326"/>
            <a:ext cx="3505200" cy="4486274"/>
          </a:xfrm>
        </p:spPr>
        <p:txBody>
          <a:bodyPr>
            <a:normAutofit/>
          </a:bodyPr>
          <a:lstStyle/>
          <a:p>
            <a:pPr marL="457200" indent="-457200">
              <a:buFont typeface="+mj-lt"/>
              <a:buAutoNum type="arabicPeriod"/>
            </a:pPr>
            <a:r>
              <a:rPr lang="en-US" sz="2400" dirty="0"/>
              <a:t>Osmotic Fragility test</a:t>
            </a:r>
          </a:p>
          <a:p>
            <a:pPr marL="457200" indent="-457200">
              <a:buFont typeface="+mj-lt"/>
              <a:buAutoNum type="arabicPeriod"/>
            </a:pPr>
            <a:r>
              <a:rPr lang="en-US" sz="2400" dirty="0"/>
              <a:t>Transfusion</a:t>
            </a:r>
          </a:p>
          <a:p>
            <a:pPr marL="457200" indent="-457200">
              <a:buFont typeface="+mj-lt"/>
              <a:buAutoNum type="arabicPeriod"/>
            </a:pPr>
            <a:r>
              <a:rPr lang="en-US" sz="2400" dirty="0"/>
              <a:t>Action of Purgatives</a:t>
            </a:r>
          </a:p>
          <a:p>
            <a:pPr marL="457200" indent="-457200">
              <a:buFont typeface="+mj-lt"/>
              <a:buAutoNum type="arabicPeriod"/>
            </a:pPr>
            <a:r>
              <a:rPr lang="en-US" sz="2400" dirty="0"/>
              <a:t>Osmotic Diuresis</a:t>
            </a:r>
          </a:p>
          <a:p>
            <a:pPr marL="457200" indent="-457200">
              <a:buFont typeface="+mj-lt"/>
              <a:buAutoNum type="arabicPeriod"/>
            </a:pPr>
            <a:r>
              <a:rPr lang="en-US" sz="2400" dirty="0"/>
              <a:t>Edema due to </a:t>
            </a:r>
            <a:r>
              <a:rPr lang="en-US" sz="2400" dirty="0" err="1"/>
              <a:t>Hypoalbuminaemia</a:t>
            </a:r>
            <a:r>
              <a:rPr lang="en-US" sz="2400" dirty="0"/>
              <a:t> </a:t>
            </a:r>
          </a:p>
          <a:p>
            <a:pPr marL="457200" indent="-457200">
              <a:buFont typeface="+mj-lt"/>
              <a:buAutoNum type="arabicPeriod"/>
            </a:pPr>
            <a:r>
              <a:rPr lang="en-US" sz="2400" dirty="0"/>
              <a:t>Cerebral Edema</a:t>
            </a:r>
          </a:p>
          <a:p>
            <a:pPr marL="457200" indent="-457200">
              <a:buFont typeface="+mj-lt"/>
              <a:buAutoNum type="arabicPeriod"/>
            </a:pPr>
            <a:r>
              <a:rPr lang="en-US" sz="2400" dirty="0"/>
              <a:t>Irrigation of Wounds</a:t>
            </a:r>
          </a:p>
        </p:txBody>
      </p:sp>
      <p:pic>
        <p:nvPicPr>
          <p:cNvPr id="8" name="Object 1" descr="preencoded.png">
            <a:extLst>
              <a:ext uri="{FF2B5EF4-FFF2-40B4-BE49-F238E27FC236}">
                <a16:creationId xmlns:a16="http://schemas.microsoft.com/office/drawing/2014/main" id="{50AC57FF-3481-55AD-DFB7-2E8369E5146C}"/>
              </a:ext>
            </a:extLst>
          </p:cNvPr>
          <p:cNvPicPr>
            <a:picLocks noGrp="1" noChangeAspect="1"/>
          </p:cNvPicPr>
          <p:nvPr>
            <p:ph sz="half" idx="2"/>
          </p:nvPr>
        </p:nvPicPr>
        <p:blipFill rotWithShape="1">
          <a:blip r:embed="rId2"/>
          <a:stretch/>
        </p:blipFill>
        <p:spPr>
          <a:xfrm>
            <a:off x="4876800" y="4572000"/>
            <a:ext cx="3522134" cy="1981200"/>
          </a:xfrm>
          <a:prstGeom prst="rect">
            <a:avLst/>
          </a:prstGeom>
        </p:spPr>
      </p:pic>
      <p:sp>
        <p:nvSpPr>
          <p:cNvPr id="5" name="Slide Number Placeholder 4">
            <a:extLst>
              <a:ext uri="{FF2B5EF4-FFF2-40B4-BE49-F238E27FC236}">
                <a16:creationId xmlns:a16="http://schemas.microsoft.com/office/drawing/2014/main" id="{ADF6EA43-732C-7FBC-D1C5-E464C36516BA}"/>
              </a:ext>
            </a:extLst>
          </p:cNvPr>
          <p:cNvSpPr>
            <a:spLocks noGrp="1"/>
          </p:cNvSpPr>
          <p:nvPr>
            <p:ph type="sldNum" sz="quarter" idx="12"/>
          </p:nvPr>
        </p:nvSpPr>
        <p:spPr/>
        <p:txBody>
          <a:bodyPr/>
          <a:lstStyle/>
          <a:p>
            <a:pPr>
              <a:defRPr/>
            </a:pPr>
            <a:fld id="{BDA394D7-9785-4BE5-AFD5-4F918A689025}" type="slidenum">
              <a:rPr lang="en-US" sz="1100" smtClean="0"/>
              <a:pPr>
                <a:defRPr/>
              </a:pPr>
              <a:t>23</a:t>
            </a:fld>
            <a:endParaRPr lang="en-US" sz="1100" dirty="0"/>
          </a:p>
        </p:txBody>
      </p:sp>
      <p:sp>
        <p:nvSpPr>
          <p:cNvPr id="6" name="Rectangle: Rounded Corners 5">
            <a:extLst>
              <a:ext uri="{FF2B5EF4-FFF2-40B4-BE49-F238E27FC236}">
                <a16:creationId xmlns:a16="http://schemas.microsoft.com/office/drawing/2014/main" id="{C986538C-18A6-B280-EACA-8A7B14B3D671}"/>
              </a:ext>
            </a:extLst>
          </p:cNvPr>
          <p:cNvSpPr/>
          <p:nvPr/>
        </p:nvSpPr>
        <p:spPr>
          <a:xfrm>
            <a:off x="4286250" y="1219200"/>
            <a:ext cx="4552950" cy="326390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000" b="1" dirty="0">
                <a:solidFill>
                  <a:srgbClr val="C00000"/>
                </a:solidFill>
              </a:rPr>
              <a:t>Osmotic  Fragility Test for RBCs</a:t>
            </a:r>
            <a:r>
              <a:rPr lang="en-US" sz="2000" dirty="0">
                <a:solidFill>
                  <a:srgbClr val="C00000"/>
                </a:solidFill>
              </a:rPr>
              <a:t> </a:t>
            </a:r>
            <a:r>
              <a:rPr lang="en-US" sz="2000" dirty="0"/>
              <a:t>is employed in lab for diagnostic purposes. </a:t>
            </a:r>
          </a:p>
          <a:p>
            <a:pPr>
              <a:buNone/>
            </a:pPr>
            <a:endParaRPr lang="en-US" sz="2000" dirty="0"/>
          </a:p>
          <a:p>
            <a:pPr>
              <a:buFont typeface="Wingdings" panose="05000000000000000000" pitchFamily="2" charset="2"/>
              <a:buChar char="Ø"/>
            </a:pPr>
            <a:r>
              <a:rPr lang="en-US" sz="2000" dirty="0"/>
              <a:t>Increased fragility of RBC is observed in </a:t>
            </a:r>
            <a:r>
              <a:rPr lang="en-US" sz="2000" b="1" dirty="0" err="1">
                <a:solidFill>
                  <a:srgbClr val="C00000"/>
                </a:solidFill>
              </a:rPr>
              <a:t>Haemolytic</a:t>
            </a:r>
            <a:r>
              <a:rPr lang="en-US" sz="2000" b="1" dirty="0">
                <a:solidFill>
                  <a:srgbClr val="C00000"/>
                </a:solidFill>
              </a:rPr>
              <a:t> Jaundice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Decreased fragility is seen in certain </a:t>
            </a:r>
            <a:r>
              <a:rPr lang="en-US" sz="2000" b="1" dirty="0" err="1">
                <a:solidFill>
                  <a:srgbClr val="C00000"/>
                </a:solidFill>
              </a:rPr>
              <a:t>Anaemias</a:t>
            </a:r>
            <a:r>
              <a:rPr lang="en-US" sz="2000" dirty="0">
                <a:solidFill>
                  <a:srgbClr val="C00000"/>
                </a:solidFill>
              </a:rPr>
              <a:t>.</a:t>
            </a:r>
          </a:p>
        </p:txBody>
      </p:sp>
      <p:sp>
        <p:nvSpPr>
          <p:cNvPr id="4" name="TextBox 3">
            <a:extLst>
              <a:ext uri="{FF2B5EF4-FFF2-40B4-BE49-F238E27FC236}">
                <a16:creationId xmlns:a16="http://schemas.microsoft.com/office/drawing/2014/main" id="{50FDF8CF-0EC1-8247-30FF-40E5F225677D}"/>
              </a:ext>
            </a:extLst>
          </p:cNvPr>
          <p:cNvSpPr txBox="1"/>
          <p:nvPr/>
        </p:nvSpPr>
        <p:spPr>
          <a:xfrm>
            <a:off x="79248" y="0"/>
            <a:ext cx="2243846" cy="400110"/>
          </a:xfrm>
          <a:prstGeom prst="rect">
            <a:avLst/>
          </a:prstGeom>
          <a:noFill/>
        </p:spPr>
        <p:txBody>
          <a:bodyPr wrap="square">
            <a:spAutoFit/>
          </a:bodyPr>
          <a:lstStyle/>
          <a:p>
            <a:r>
              <a:rPr lang="en-US" sz="2000" dirty="0"/>
              <a:t>Vertical Integration</a:t>
            </a:r>
          </a:p>
        </p:txBody>
      </p:sp>
    </p:spTree>
    <p:extLst>
      <p:ext uri="{BB962C8B-B14F-4D97-AF65-F5344CB8AC3E}">
        <p14:creationId xmlns:p14="http://schemas.microsoft.com/office/powerpoint/2010/main" val="237290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D633-5844-F140-262A-2E9F9D06AC59}"/>
              </a:ext>
            </a:extLst>
          </p:cNvPr>
          <p:cNvSpPr>
            <a:spLocks noGrp="1"/>
          </p:cNvSpPr>
          <p:nvPr>
            <p:ph type="title"/>
          </p:nvPr>
        </p:nvSpPr>
        <p:spPr>
          <a:xfrm>
            <a:off x="1143000" y="457199"/>
            <a:ext cx="6781800" cy="914401"/>
          </a:xfrm>
        </p:spPr>
        <p:txBody>
          <a:bodyPr>
            <a:noAutofit/>
          </a:bodyPr>
          <a:lstStyle/>
          <a:p>
            <a:r>
              <a:rPr lang="en-US" sz="4000" b="1" dirty="0">
                <a:latin typeface="+mn-lt"/>
              </a:rPr>
              <a:t>Applications of Surface Tension</a:t>
            </a:r>
            <a:endParaRPr lang="en-US" sz="4000" dirty="0">
              <a:latin typeface="+mn-lt"/>
            </a:endParaRPr>
          </a:p>
        </p:txBody>
      </p:sp>
      <p:sp>
        <p:nvSpPr>
          <p:cNvPr id="3" name="Content Placeholder 2">
            <a:extLst>
              <a:ext uri="{FF2B5EF4-FFF2-40B4-BE49-F238E27FC236}">
                <a16:creationId xmlns:a16="http://schemas.microsoft.com/office/drawing/2014/main" id="{2BDDCECE-2B2F-821E-0EE2-9B3CA39D163C}"/>
              </a:ext>
            </a:extLst>
          </p:cNvPr>
          <p:cNvSpPr>
            <a:spLocks noGrp="1"/>
          </p:cNvSpPr>
          <p:nvPr>
            <p:ph idx="1"/>
          </p:nvPr>
        </p:nvSpPr>
        <p:spPr/>
        <p:txBody>
          <a:bodyPr/>
          <a:lstStyle/>
          <a:p>
            <a:r>
              <a:rPr lang="en-US" sz="2400" dirty="0"/>
              <a:t>Digestion and Absorption of fat</a:t>
            </a:r>
          </a:p>
          <a:p>
            <a:r>
              <a:rPr lang="en-US" sz="2400" dirty="0"/>
              <a:t>Hay’s Sulphur Test</a:t>
            </a:r>
          </a:p>
          <a:p>
            <a:r>
              <a:rPr lang="en-US" sz="2400" dirty="0"/>
              <a:t>Surfactants and Lung Function</a:t>
            </a:r>
          </a:p>
          <a:p>
            <a:r>
              <a:rPr lang="en-US" sz="2400" dirty="0"/>
              <a:t>Surface Tension and Absorption</a:t>
            </a:r>
          </a:p>
          <a:p>
            <a:r>
              <a:rPr lang="en-US" sz="2400" dirty="0"/>
              <a:t>Lipoprotein Complex Membranes</a:t>
            </a:r>
          </a:p>
          <a:p>
            <a:endParaRPr lang="en-US" dirty="0"/>
          </a:p>
        </p:txBody>
      </p:sp>
      <p:sp>
        <p:nvSpPr>
          <p:cNvPr id="5" name="Slide Number Placeholder 4">
            <a:extLst>
              <a:ext uri="{FF2B5EF4-FFF2-40B4-BE49-F238E27FC236}">
                <a16:creationId xmlns:a16="http://schemas.microsoft.com/office/drawing/2014/main" id="{B5F083C3-DD1E-A54C-43F0-2968C9A6FF0D}"/>
              </a:ext>
            </a:extLst>
          </p:cNvPr>
          <p:cNvSpPr>
            <a:spLocks noGrp="1"/>
          </p:cNvSpPr>
          <p:nvPr>
            <p:ph type="sldNum" sz="quarter" idx="12"/>
          </p:nvPr>
        </p:nvSpPr>
        <p:spPr>
          <a:xfrm>
            <a:off x="8077200" y="6356351"/>
            <a:ext cx="438150" cy="365125"/>
          </a:xfrm>
        </p:spPr>
        <p:txBody>
          <a:bodyPr/>
          <a:lstStyle/>
          <a:p>
            <a:pPr>
              <a:defRPr/>
            </a:pPr>
            <a:fld id="{BDA394D7-9785-4BE5-AFD5-4F918A689025}" type="slidenum">
              <a:rPr lang="en-US" sz="1100" smtClean="0"/>
              <a:pPr>
                <a:defRPr/>
              </a:pPr>
              <a:t>24</a:t>
            </a:fld>
            <a:endParaRPr lang="en-US" dirty="0"/>
          </a:p>
        </p:txBody>
      </p:sp>
      <p:sp>
        <p:nvSpPr>
          <p:cNvPr id="4" name="TextBox 3">
            <a:extLst>
              <a:ext uri="{FF2B5EF4-FFF2-40B4-BE49-F238E27FC236}">
                <a16:creationId xmlns:a16="http://schemas.microsoft.com/office/drawing/2014/main" id="{D58592A1-B374-424F-AD3C-B19038E45FB4}"/>
              </a:ext>
            </a:extLst>
          </p:cNvPr>
          <p:cNvSpPr txBox="1"/>
          <p:nvPr/>
        </p:nvSpPr>
        <p:spPr>
          <a:xfrm>
            <a:off x="79248" y="0"/>
            <a:ext cx="2243846" cy="400110"/>
          </a:xfrm>
          <a:prstGeom prst="rect">
            <a:avLst/>
          </a:prstGeom>
          <a:noFill/>
        </p:spPr>
        <p:txBody>
          <a:bodyPr wrap="square">
            <a:spAutoFit/>
          </a:bodyPr>
          <a:lstStyle/>
          <a:p>
            <a:r>
              <a:rPr lang="en-US" sz="2000" dirty="0"/>
              <a:t>Vertical Integration</a:t>
            </a:r>
          </a:p>
        </p:txBody>
      </p:sp>
    </p:spTree>
    <p:extLst>
      <p:ext uri="{BB962C8B-B14F-4D97-AF65-F5344CB8AC3E}">
        <p14:creationId xmlns:p14="http://schemas.microsoft.com/office/powerpoint/2010/main" val="341119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A548F-7429-A372-C463-97C7E618E05B}"/>
              </a:ext>
            </a:extLst>
          </p:cNvPr>
          <p:cNvSpPr>
            <a:spLocks noGrp="1"/>
          </p:cNvSpPr>
          <p:nvPr>
            <p:ph type="title"/>
          </p:nvPr>
        </p:nvSpPr>
        <p:spPr>
          <a:xfrm>
            <a:off x="2762250" y="365127"/>
            <a:ext cx="4705350" cy="701673"/>
          </a:xfrm>
        </p:spPr>
        <p:txBody>
          <a:bodyPr>
            <a:normAutofit/>
          </a:bodyPr>
          <a:lstStyle/>
          <a:p>
            <a:r>
              <a:rPr lang="en-US" sz="4000" b="1" dirty="0" err="1">
                <a:latin typeface="+mn-lt"/>
              </a:rPr>
              <a:t>Kwashiorkar</a:t>
            </a:r>
            <a:endParaRPr lang="en-US" sz="4000" b="1" dirty="0">
              <a:latin typeface="+mn-lt"/>
            </a:endParaRPr>
          </a:p>
        </p:txBody>
      </p:sp>
      <p:sp>
        <p:nvSpPr>
          <p:cNvPr id="6" name="Content Placeholder 5">
            <a:extLst>
              <a:ext uri="{FF2B5EF4-FFF2-40B4-BE49-F238E27FC236}">
                <a16:creationId xmlns:a16="http://schemas.microsoft.com/office/drawing/2014/main" id="{EDADB996-5D07-E5DA-F74C-AAAD74B9FD74}"/>
              </a:ext>
            </a:extLst>
          </p:cNvPr>
          <p:cNvSpPr>
            <a:spLocks noGrp="1"/>
          </p:cNvSpPr>
          <p:nvPr>
            <p:ph sz="half" idx="1"/>
          </p:nvPr>
        </p:nvSpPr>
        <p:spPr>
          <a:xfrm>
            <a:off x="381000" y="1295400"/>
            <a:ext cx="4705350" cy="4881563"/>
          </a:xfrm>
        </p:spPr>
        <p:txBody>
          <a:bodyPr>
            <a:normAutofit lnSpcReduction="10000"/>
          </a:bodyPr>
          <a:lstStyle/>
          <a:p>
            <a:r>
              <a:rPr lang="en-GB" sz="2400" b="1" dirty="0" err="1">
                <a:solidFill>
                  <a:srgbClr val="0070C0"/>
                </a:solidFill>
              </a:rPr>
              <a:t>Edematous</a:t>
            </a:r>
            <a:r>
              <a:rPr lang="en-GB" sz="2400" b="1" dirty="0">
                <a:solidFill>
                  <a:srgbClr val="0070C0"/>
                </a:solidFill>
              </a:rPr>
              <a:t> Malnutrition</a:t>
            </a:r>
            <a:endParaRPr lang="en-US" sz="2400" dirty="0">
              <a:solidFill>
                <a:srgbClr val="0070C0"/>
              </a:solidFill>
            </a:endParaRPr>
          </a:p>
          <a:p>
            <a:endParaRPr lang="en-US" sz="2400" dirty="0"/>
          </a:p>
          <a:p>
            <a:r>
              <a:rPr lang="en-US" sz="2400" dirty="0"/>
              <a:t>Caused by a </a:t>
            </a:r>
            <a:r>
              <a:rPr lang="en-US" sz="2400" b="1" dirty="0">
                <a:solidFill>
                  <a:srgbClr val="0070C0"/>
                </a:solidFill>
              </a:rPr>
              <a:t>Lack Of Protein </a:t>
            </a:r>
            <a:r>
              <a:rPr lang="en-US" sz="2400" dirty="0"/>
              <a:t>in diet of infants &amp; children.</a:t>
            </a:r>
          </a:p>
          <a:p>
            <a:endParaRPr lang="en-US" sz="2400" dirty="0"/>
          </a:p>
          <a:p>
            <a:r>
              <a:rPr lang="en-US" sz="2400" dirty="0"/>
              <a:t>Occurs in countries where good food is not readily available</a:t>
            </a:r>
          </a:p>
          <a:p>
            <a:endParaRPr lang="en-US" sz="2400" dirty="0"/>
          </a:p>
          <a:p>
            <a:r>
              <a:rPr lang="en-US" sz="2400" dirty="0"/>
              <a:t>Patients have an </a:t>
            </a:r>
            <a:r>
              <a:rPr lang="en-US" sz="2400" b="1" dirty="0">
                <a:solidFill>
                  <a:srgbClr val="7030A0"/>
                </a:solidFill>
              </a:rPr>
              <a:t>Extremely Emaciated</a:t>
            </a:r>
            <a:r>
              <a:rPr lang="en-US" sz="2400" dirty="0"/>
              <a:t> appearance in all body parts except </a:t>
            </a:r>
            <a:r>
              <a:rPr lang="en-US" sz="2400" b="1" dirty="0">
                <a:solidFill>
                  <a:srgbClr val="7030A0"/>
                </a:solidFill>
              </a:rPr>
              <a:t>ankles, feet &amp; belly which swell </a:t>
            </a:r>
            <a:r>
              <a:rPr lang="en-US" sz="2400" dirty="0"/>
              <a:t>due to </a:t>
            </a:r>
            <a:r>
              <a:rPr lang="en-US" sz="2400" b="1" dirty="0">
                <a:solidFill>
                  <a:srgbClr val="7030A0"/>
                </a:solidFill>
              </a:rPr>
              <a:t>Fluid Retention</a:t>
            </a:r>
            <a:r>
              <a:rPr lang="en-US" sz="2400" dirty="0"/>
              <a:t>.</a:t>
            </a:r>
          </a:p>
        </p:txBody>
      </p:sp>
      <p:pic>
        <p:nvPicPr>
          <p:cNvPr id="1026" name="Picture 2" descr="Kwashiorkor - Wikipedia">
            <a:extLst>
              <a:ext uri="{FF2B5EF4-FFF2-40B4-BE49-F238E27FC236}">
                <a16:creationId xmlns:a16="http://schemas.microsoft.com/office/drawing/2014/main" id="{D4E16FAB-9A18-AC39-B529-662F9AC0C8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9709" y="990600"/>
            <a:ext cx="3806445" cy="54238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198945C-5A5F-7250-794F-F81D3356693E}"/>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2" name="TextBox 1">
            <a:extLst>
              <a:ext uri="{FF2B5EF4-FFF2-40B4-BE49-F238E27FC236}">
                <a16:creationId xmlns:a16="http://schemas.microsoft.com/office/drawing/2014/main" id="{F6B54BD7-955E-4904-F0CE-2A6A5DEAD44F}"/>
              </a:ext>
            </a:extLst>
          </p:cNvPr>
          <p:cNvSpPr txBox="1"/>
          <p:nvPr/>
        </p:nvSpPr>
        <p:spPr>
          <a:xfrm>
            <a:off x="79248" y="0"/>
            <a:ext cx="2243846" cy="400110"/>
          </a:xfrm>
          <a:prstGeom prst="rect">
            <a:avLst/>
          </a:prstGeom>
          <a:noFill/>
        </p:spPr>
        <p:txBody>
          <a:bodyPr wrap="square">
            <a:spAutoFit/>
          </a:bodyPr>
          <a:lstStyle/>
          <a:p>
            <a:r>
              <a:rPr lang="en-US" sz="2000" dirty="0"/>
              <a:t>Vertical Integration</a:t>
            </a:r>
          </a:p>
        </p:txBody>
      </p:sp>
    </p:spTree>
    <p:extLst>
      <p:ext uri="{BB962C8B-B14F-4D97-AF65-F5344CB8AC3E}">
        <p14:creationId xmlns:p14="http://schemas.microsoft.com/office/powerpoint/2010/main" val="184250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81F862-D33E-6F4D-1607-AB437B73F31E}"/>
              </a:ext>
            </a:extLst>
          </p:cNvPr>
          <p:cNvSpPr>
            <a:spLocks noGrp="1"/>
          </p:cNvSpPr>
          <p:nvPr>
            <p:ph type="sldNum" sz="quarter" idx="12"/>
          </p:nvPr>
        </p:nvSpPr>
        <p:spPr>
          <a:xfrm>
            <a:off x="8401050" y="6356351"/>
            <a:ext cx="361950" cy="365125"/>
          </a:xfrm>
        </p:spPr>
        <p:txBody>
          <a:bodyPr/>
          <a:lstStyle/>
          <a:p>
            <a:pPr>
              <a:defRPr/>
            </a:pPr>
            <a:fld id="{BDA394D7-9785-4BE5-AFD5-4F918A689025}" type="slidenum">
              <a:rPr lang="en-US" sz="1100" smtClean="0"/>
              <a:pPr>
                <a:defRPr/>
              </a:pPr>
              <a:t>26</a:t>
            </a:fld>
            <a:endParaRPr lang="en-US" sz="1100" dirty="0"/>
          </a:p>
        </p:txBody>
      </p:sp>
      <p:sp>
        <p:nvSpPr>
          <p:cNvPr id="7" name="Footer Placeholder 3">
            <a:extLst>
              <a:ext uri="{FF2B5EF4-FFF2-40B4-BE49-F238E27FC236}">
                <a16:creationId xmlns:a16="http://schemas.microsoft.com/office/drawing/2014/main" id="{1284A0A4-169D-9566-D729-B9CD5644436A}"/>
              </a:ext>
            </a:extLst>
          </p:cNvPr>
          <p:cNvSpPr>
            <a:spLocks noGrp="1"/>
          </p:cNvSpPr>
          <p:nvPr>
            <p:ph type="ftr" sz="quarter" idx="3"/>
          </p:nvPr>
        </p:nvSpPr>
        <p:spPr>
          <a:xfrm>
            <a:off x="12192" y="0"/>
            <a:ext cx="1981200" cy="350418"/>
          </a:xfrm>
        </p:spPr>
        <p:txBody>
          <a:bodyPr/>
          <a:lstStyle/>
          <a:p>
            <a:pPr>
              <a:defRPr/>
            </a:pPr>
            <a:r>
              <a:rPr lang="en-US" sz="2000" dirty="0">
                <a:solidFill>
                  <a:schemeClr val="tx1"/>
                </a:solidFill>
              </a:rPr>
              <a:t>Spiral Integration</a:t>
            </a:r>
          </a:p>
        </p:txBody>
      </p:sp>
      <p:sp>
        <p:nvSpPr>
          <p:cNvPr id="5" name="Title 1">
            <a:extLst>
              <a:ext uri="{FF2B5EF4-FFF2-40B4-BE49-F238E27FC236}">
                <a16:creationId xmlns:a16="http://schemas.microsoft.com/office/drawing/2014/main" id="{39101016-19C6-AC34-86E7-BD422486022B}"/>
              </a:ext>
            </a:extLst>
          </p:cNvPr>
          <p:cNvSpPr txBox="1">
            <a:spLocks/>
          </p:cNvSpPr>
          <p:nvPr/>
        </p:nvSpPr>
        <p:spPr>
          <a:xfrm>
            <a:off x="1981200" y="274638"/>
            <a:ext cx="5929313" cy="639762"/>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mn-lt"/>
              </a:rPr>
              <a:t>Management of </a:t>
            </a:r>
            <a:r>
              <a:rPr lang="en-US" sz="4000" b="1" dirty="0" err="1">
                <a:latin typeface="+mn-lt"/>
              </a:rPr>
              <a:t>Kwashiorkar</a:t>
            </a:r>
            <a:endParaRPr lang="en-US" sz="4000" b="1" dirty="0">
              <a:latin typeface="+mn-lt"/>
            </a:endParaRPr>
          </a:p>
        </p:txBody>
      </p:sp>
      <p:sp>
        <p:nvSpPr>
          <p:cNvPr id="6" name="Content Placeholder 2">
            <a:extLst>
              <a:ext uri="{FF2B5EF4-FFF2-40B4-BE49-F238E27FC236}">
                <a16:creationId xmlns:a16="http://schemas.microsoft.com/office/drawing/2014/main" id="{8A9E37F5-6CB1-A6D5-9DD5-82C43834CD0B}"/>
              </a:ext>
            </a:extLst>
          </p:cNvPr>
          <p:cNvSpPr txBox="1">
            <a:spLocks/>
          </p:cNvSpPr>
          <p:nvPr/>
        </p:nvSpPr>
        <p:spPr>
          <a:xfrm>
            <a:off x="228600" y="1066800"/>
            <a:ext cx="8062913" cy="530664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Role of family Medicine in patients with </a:t>
            </a:r>
            <a:r>
              <a:rPr lang="en-US" sz="2400" b="1" dirty="0" err="1">
                <a:solidFill>
                  <a:srgbClr val="0070C0"/>
                </a:solidFill>
              </a:rPr>
              <a:t>Kwashiorkar</a:t>
            </a:r>
            <a:r>
              <a:rPr lang="en-US" sz="2400" dirty="0"/>
              <a:t> (</a:t>
            </a:r>
            <a:r>
              <a:rPr lang="en-GB" sz="2400" b="1" dirty="0" err="1">
                <a:solidFill>
                  <a:srgbClr val="7030A0"/>
                </a:solidFill>
              </a:rPr>
              <a:t>Edematous</a:t>
            </a:r>
            <a:r>
              <a:rPr lang="en-GB" sz="2400" b="1" dirty="0">
                <a:solidFill>
                  <a:srgbClr val="7030A0"/>
                </a:solidFill>
              </a:rPr>
              <a:t> Malnutrition</a:t>
            </a:r>
            <a:r>
              <a:rPr lang="en-GB" sz="2400" dirty="0"/>
              <a:t>)</a:t>
            </a:r>
            <a:r>
              <a:rPr lang="en-US" sz="2400" dirty="0"/>
              <a:t>:</a:t>
            </a:r>
          </a:p>
          <a:p>
            <a:pPr>
              <a:buFont typeface="Wingdings" panose="05000000000000000000" pitchFamily="2" charset="2"/>
              <a:buChar char="Ø"/>
            </a:pPr>
            <a:r>
              <a:rPr lang="en-US" sz="2400" b="1" dirty="0">
                <a:solidFill>
                  <a:srgbClr val="0070C0"/>
                </a:solidFill>
              </a:rPr>
              <a:t>Diagnosis</a:t>
            </a:r>
            <a:r>
              <a:rPr lang="en-US" sz="2400" dirty="0"/>
              <a:t> </a:t>
            </a:r>
            <a:r>
              <a:rPr lang="en-US" sz="2400" b="1" dirty="0">
                <a:solidFill>
                  <a:srgbClr val="0070C0"/>
                </a:solidFill>
              </a:rPr>
              <a:t>&amp;</a:t>
            </a:r>
            <a:r>
              <a:rPr lang="en-US" sz="2400" dirty="0"/>
              <a:t> </a:t>
            </a:r>
            <a:r>
              <a:rPr lang="en-US" sz="2400" b="1" dirty="0">
                <a:solidFill>
                  <a:srgbClr val="0070C0"/>
                </a:solidFill>
              </a:rPr>
              <a:t>Monitoring</a:t>
            </a:r>
            <a:r>
              <a:rPr lang="en-US" sz="2400" dirty="0"/>
              <a:t>– Clinical assessment, Proper investigations  - </a:t>
            </a:r>
            <a:r>
              <a:rPr lang="en-US" sz="2400" b="1" dirty="0">
                <a:solidFill>
                  <a:srgbClr val="7030A0"/>
                </a:solidFill>
              </a:rPr>
              <a:t>Serum Total Proteins/Albumin, </a:t>
            </a:r>
            <a:r>
              <a:rPr lang="en-US" sz="2400" dirty="0"/>
              <a:t>Anemia - Close follow-up </a:t>
            </a:r>
          </a:p>
          <a:p>
            <a:endParaRPr lang="en-US" sz="2400" dirty="0"/>
          </a:p>
          <a:p>
            <a:pPr>
              <a:buFont typeface="Wingdings" panose="05000000000000000000" pitchFamily="2" charset="2"/>
              <a:buChar char="Ø"/>
            </a:pPr>
            <a:r>
              <a:rPr lang="en-US" sz="2400" b="1" dirty="0">
                <a:solidFill>
                  <a:srgbClr val="0070C0"/>
                </a:solidFill>
              </a:rPr>
              <a:t>Education &amp; Dietary Guidance </a:t>
            </a:r>
            <a:r>
              <a:rPr lang="en-US" sz="2400" dirty="0"/>
              <a:t>–  </a:t>
            </a:r>
          </a:p>
          <a:p>
            <a:r>
              <a:rPr lang="en-US" sz="2400" dirty="0"/>
              <a:t>Condition of </a:t>
            </a:r>
            <a:r>
              <a:rPr lang="en-US" sz="2400" b="1" dirty="0">
                <a:solidFill>
                  <a:srgbClr val="7030A0"/>
                </a:solidFill>
              </a:rPr>
              <a:t>Protein Energy Malnutrition </a:t>
            </a:r>
            <a:r>
              <a:rPr lang="en-US" sz="2400" dirty="0"/>
              <a:t>in</a:t>
            </a:r>
          </a:p>
          <a:p>
            <a:pPr marL="0" indent="0">
              <a:buNone/>
            </a:pPr>
            <a:r>
              <a:rPr lang="en-US" sz="2400" dirty="0"/>
              <a:t>   infants &amp; children, Education of Parents </a:t>
            </a:r>
            <a:r>
              <a:rPr lang="en-US" sz="2400" dirty="0" err="1"/>
              <a:t>esp</a:t>
            </a:r>
            <a:r>
              <a:rPr lang="en-US" sz="2400" dirty="0"/>
              <a:t> Mother </a:t>
            </a:r>
            <a:endParaRPr lang="en-US" sz="2400" b="1" dirty="0">
              <a:solidFill>
                <a:srgbClr val="0070C0"/>
              </a:solidFill>
            </a:endParaRPr>
          </a:p>
          <a:p>
            <a:r>
              <a:rPr lang="en-US" sz="2400" b="1" dirty="0">
                <a:solidFill>
                  <a:srgbClr val="7030A0"/>
                </a:solidFill>
              </a:rPr>
              <a:t>Regular Diet </a:t>
            </a:r>
            <a:r>
              <a:rPr lang="en-US" sz="2400" dirty="0"/>
              <a:t>- Initially light digestible, </a:t>
            </a:r>
          </a:p>
          <a:p>
            <a:pPr marL="0" indent="0">
              <a:buNone/>
            </a:pPr>
            <a:r>
              <a:rPr lang="en-US" sz="2400" dirty="0"/>
              <a:t>  gradual increase according to patient response , </a:t>
            </a:r>
          </a:p>
          <a:p>
            <a:pPr marL="0" indent="0">
              <a:buNone/>
            </a:pPr>
            <a:r>
              <a:rPr lang="en-US" sz="2400" dirty="0"/>
              <a:t>  approx. 150 kcal/day, High Protein diet, </a:t>
            </a:r>
          </a:p>
          <a:p>
            <a:pPr marL="0" indent="0">
              <a:buNone/>
            </a:pPr>
            <a:r>
              <a:rPr lang="en-US" sz="2400" dirty="0"/>
              <a:t>  Seasonal Fruits &amp; Vegetables. </a:t>
            </a:r>
          </a:p>
          <a:p>
            <a:endParaRPr lang="en-US" sz="2400" dirty="0"/>
          </a:p>
          <a:p>
            <a:pPr>
              <a:buFont typeface="Wingdings" panose="05000000000000000000" pitchFamily="2" charset="2"/>
              <a:buChar char="Ø"/>
            </a:pPr>
            <a:r>
              <a:rPr lang="en-US" sz="2400" b="1" dirty="0">
                <a:solidFill>
                  <a:srgbClr val="0070C0"/>
                </a:solidFill>
              </a:rPr>
              <a:t>Refer to Specialists – </a:t>
            </a:r>
            <a:r>
              <a:rPr lang="en-US" sz="2400" dirty="0"/>
              <a:t>Urgent referral of Serious patients with severe signs &amp; symptoms to </a:t>
            </a:r>
            <a:r>
              <a:rPr lang="en-US" sz="2400" b="1" dirty="0" err="1">
                <a:solidFill>
                  <a:srgbClr val="7030A0"/>
                </a:solidFill>
              </a:rPr>
              <a:t>Paediatrician</a:t>
            </a:r>
            <a:endParaRPr lang="en-US" sz="2400" b="1" dirty="0">
              <a:solidFill>
                <a:srgbClr val="7030A0"/>
              </a:solidFill>
            </a:endParaRPr>
          </a:p>
        </p:txBody>
      </p:sp>
      <p:pic>
        <p:nvPicPr>
          <p:cNvPr id="2050" name="Picture 2" descr="Kwashiorkor - an overview | ScienceDirect Topics">
            <a:extLst>
              <a:ext uri="{FF2B5EF4-FFF2-40B4-BE49-F238E27FC236}">
                <a16:creationId xmlns:a16="http://schemas.microsoft.com/office/drawing/2014/main" id="{A292B821-8CD6-32C2-615A-88A0123EF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272" y="2362200"/>
            <a:ext cx="2731031" cy="3300317"/>
          </a:xfrm>
          <a:prstGeom prst="rect">
            <a:avLst/>
          </a:prstGeom>
          <a:noFill/>
          <a:extLst>
            <a:ext uri="{909E8E84-426E-40DD-AFC4-6F175D3DCCD1}">
              <a14:hiddenFill xmlns:a14="http://schemas.microsoft.com/office/drawing/2010/main">
                <a:solidFill>
                  <a:srgbClr val="FFFFFF"/>
                </a:solidFill>
              </a14:hiddenFill>
            </a:ext>
          </a:extLst>
        </p:spPr>
      </p:pic>
      <p:sp>
        <p:nvSpPr>
          <p:cNvPr id="2" name="Round Same Side Corner Rectangle 4">
            <a:extLst>
              <a:ext uri="{FF2B5EF4-FFF2-40B4-BE49-F238E27FC236}">
                <a16:creationId xmlns:a16="http://schemas.microsoft.com/office/drawing/2014/main" id="{6FCB071B-0AFB-593E-4AB8-722E2FFE3D45}"/>
              </a:ext>
            </a:extLst>
          </p:cNvPr>
          <p:cNvSpPr/>
          <p:nvPr/>
        </p:nvSpPr>
        <p:spPr>
          <a:xfrm>
            <a:off x="6553200" y="-21771"/>
            <a:ext cx="2590800"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340584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0AF98F-2C25-87DC-8BC5-F4766CC37CC8}"/>
              </a:ext>
            </a:extLst>
          </p:cNvPr>
          <p:cNvSpPr>
            <a:spLocks noGrp="1"/>
          </p:cNvSpPr>
          <p:nvPr>
            <p:ph type="sldNum" sz="quarter" idx="12"/>
          </p:nvPr>
        </p:nvSpPr>
        <p:spPr>
          <a:xfrm>
            <a:off x="8435974" y="6356351"/>
            <a:ext cx="403226" cy="365125"/>
          </a:xfrm>
        </p:spPr>
        <p:txBody>
          <a:bodyPr/>
          <a:lstStyle/>
          <a:p>
            <a:pPr>
              <a:defRPr/>
            </a:pPr>
            <a:fld id="{BDA394D7-9785-4BE5-AFD5-4F918A689025}" type="slidenum">
              <a:rPr lang="en-US" sz="1100" smtClean="0"/>
              <a:pPr>
                <a:defRPr/>
              </a:pPr>
              <a:t>27</a:t>
            </a:fld>
            <a:endParaRPr lang="en-US" dirty="0"/>
          </a:p>
        </p:txBody>
      </p:sp>
      <p:sp>
        <p:nvSpPr>
          <p:cNvPr id="5" name="Title 1">
            <a:extLst>
              <a:ext uri="{FF2B5EF4-FFF2-40B4-BE49-F238E27FC236}">
                <a16:creationId xmlns:a16="http://schemas.microsoft.com/office/drawing/2014/main" id="{8057D58B-3016-262A-6CF9-6AEE90042C30}"/>
              </a:ext>
            </a:extLst>
          </p:cNvPr>
          <p:cNvSpPr txBox="1">
            <a:spLocks/>
          </p:cNvSpPr>
          <p:nvPr/>
        </p:nvSpPr>
        <p:spPr>
          <a:xfrm>
            <a:off x="1371600" y="381000"/>
            <a:ext cx="6477000" cy="762000"/>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mn-lt"/>
              </a:rPr>
              <a:t>Role of AI in Management of </a:t>
            </a:r>
            <a:r>
              <a:rPr lang="en-US" sz="4000" b="1" dirty="0" err="1">
                <a:latin typeface="+mn-lt"/>
              </a:rPr>
              <a:t>Kwashiorkar</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C7AA6744-521E-448F-9CF5-DDD1AFFAC67A}"/>
              </a:ext>
            </a:extLst>
          </p:cNvPr>
          <p:cNvSpPr txBox="1">
            <a:spLocks/>
          </p:cNvSpPr>
          <p:nvPr/>
        </p:nvSpPr>
        <p:spPr>
          <a:xfrm>
            <a:off x="457200" y="1219200"/>
            <a:ext cx="8058149" cy="49069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Artificial Intelligence </a:t>
            </a:r>
            <a:r>
              <a:rPr lang="en-GB" sz="2400" dirty="0"/>
              <a:t>plays role </a:t>
            </a:r>
            <a:r>
              <a:rPr lang="en-US" sz="2400" dirty="0"/>
              <a:t>in </a:t>
            </a:r>
            <a:r>
              <a:rPr lang="en-US" sz="2400" b="1" dirty="0" err="1">
                <a:solidFill>
                  <a:srgbClr val="0070C0"/>
                </a:solidFill>
              </a:rPr>
              <a:t>Kwashiorkar</a:t>
            </a:r>
            <a:r>
              <a:rPr lang="en-US" sz="2400" dirty="0"/>
              <a:t> following </a:t>
            </a:r>
            <a:r>
              <a:rPr lang="en-GB" sz="2400" dirty="0"/>
              <a:t>aspects:</a:t>
            </a:r>
            <a:endParaRPr lang="en-US" sz="2400" dirty="0"/>
          </a:p>
          <a:p>
            <a:r>
              <a:rPr lang="en-US" sz="2400" b="1" dirty="0">
                <a:solidFill>
                  <a:srgbClr val="0070C0"/>
                </a:solidFill>
              </a:rPr>
              <a:t>Personalized Nutrition – </a:t>
            </a:r>
            <a:r>
              <a:rPr lang="en-US" sz="2400" dirty="0"/>
              <a:t>Diet Optimization, Dietary Pattern Assessment </a:t>
            </a:r>
          </a:p>
          <a:p>
            <a:endParaRPr lang="en-US" sz="2400" dirty="0"/>
          </a:p>
          <a:p>
            <a:r>
              <a:rPr lang="en-US" sz="2400" b="1" dirty="0">
                <a:solidFill>
                  <a:srgbClr val="0070C0"/>
                </a:solidFill>
              </a:rPr>
              <a:t>Diagnostic To</a:t>
            </a:r>
            <a:r>
              <a:rPr lang="en-GB" sz="2400" b="1" dirty="0">
                <a:solidFill>
                  <a:srgbClr val="0070C0"/>
                </a:solidFill>
              </a:rPr>
              <a:t>ol</a:t>
            </a:r>
            <a:r>
              <a:rPr lang="en-US" sz="2400" b="1" dirty="0">
                <a:solidFill>
                  <a:srgbClr val="0070C0"/>
                </a:solidFill>
              </a:rPr>
              <a:t>s </a:t>
            </a:r>
            <a:r>
              <a:rPr lang="en-US" sz="2400" dirty="0"/>
              <a:t>–</a:t>
            </a:r>
            <a:r>
              <a:rPr lang="en-US" sz="2400" b="1" i="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AI may be able to judge a child’s nutrition status through photographs</a:t>
            </a:r>
            <a:r>
              <a:rPr lang="en-US" sz="2000" dirty="0">
                <a:solidFill>
                  <a:srgbClr val="000000"/>
                </a:solidFill>
                <a:latin typeface="open sans" panose="020B0606030504020204" pitchFamily="34" charset="0"/>
                <a:ea typeface="Calibri" panose="020F0502020204030204" pitchFamily="34" charset="0"/>
                <a:cs typeface="Calibri" panose="020F0502020204030204" pitchFamily="34" charset="0"/>
                <a:sym typeface="Wingdings" panose="05000000000000000000" pitchFamily="2" charset="2"/>
              </a:rPr>
              <a:t> </a:t>
            </a:r>
            <a:r>
              <a:rPr lang="en-US" sz="2000" b="1" dirty="0">
                <a:solidFill>
                  <a:srgbClr val="0070C0"/>
                </a:solidFill>
                <a:latin typeface="open sans" panose="020B0606030504020204" pitchFamily="34" charset="0"/>
                <a:ea typeface="Calibri" panose="020F0502020204030204" pitchFamily="34" charset="0"/>
                <a:cs typeface="Calibri" panose="020F0502020204030204" pitchFamily="34" charset="0"/>
                <a:sym typeface="Wingdings" panose="05000000000000000000" pitchFamily="2" charset="2"/>
              </a:rPr>
              <a:t>Diagnosis</a:t>
            </a:r>
            <a:endParaRPr lang="en-US" sz="2400" b="1" dirty="0">
              <a:solidFill>
                <a:srgbClr val="0070C0"/>
              </a:solidFill>
            </a:endParaRPr>
          </a:p>
          <a:p>
            <a:endParaRPr lang="en-US" sz="2400" dirty="0"/>
          </a:p>
          <a:p>
            <a:r>
              <a:rPr lang="en-US" sz="2400" b="1" dirty="0">
                <a:solidFill>
                  <a:srgbClr val="0070C0"/>
                </a:solidFill>
              </a:rPr>
              <a:t>Food Recommendations –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Diet Planning &amp; Advancement, </a:t>
            </a:r>
            <a:r>
              <a:rPr lang="en-US" sz="2400" b="1" i="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Food Image Recognition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Robots</a:t>
            </a:r>
          </a:p>
          <a:p>
            <a:endPar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Prediction of Risk Factors - </a:t>
            </a:r>
            <a:r>
              <a:rPr lang="en-GB" sz="2400" dirty="0"/>
              <a:t>Region of </a:t>
            </a:r>
            <a:r>
              <a:rPr lang="en-GB" sz="2400" b="1" dirty="0">
                <a:solidFill>
                  <a:srgbClr val="7030A0"/>
                </a:solidFill>
              </a:rPr>
              <a:t>famine</a:t>
            </a:r>
            <a:r>
              <a:rPr lang="en-GB" sz="2400" dirty="0"/>
              <a:t>, </a:t>
            </a:r>
            <a:r>
              <a:rPr lang="en-US" sz="2400" dirty="0"/>
              <a:t>Underlying </a:t>
            </a:r>
            <a:r>
              <a:rPr lang="en-US" sz="2400" b="1" dirty="0">
                <a:solidFill>
                  <a:srgbClr val="7030A0"/>
                </a:solidFill>
              </a:rPr>
              <a:t>Infections/Diseases</a:t>
            </a:r>
            <a:r>
              <a:rPr lang="en-US" sz="2400" dirty="0"/>
              <a:t>, Pre-existing </a:t>
            </a:r>
            <a:r>
              <a:rPr lang="en-US" sz="2400" b="1" dirty="0">
                <a:solidFill>
                  <a:srgbClr val="7030A0"/>
                </a:solidFill>
              </a:rPr>
              <a:t>Immunity</a:t>
            </a:r>
          </a:p>
        </p:txBody>
      </p:sp>
      <p:sp>
        <p:nvSpPr>
          <p:cNvPr id="2" name="Footer Placeholder 3">
            <a:extLst>
              <a:ext uri="{FF2B5EF4-FFF2-40B4-BE49-F238E27FC236}">
                <a16:creationId xmlns:a16="http://schemas.microsoft.com/office/drawing/2014/main" id="{984E1D4D-2DC7-AC6E-DE1C-1426DA7A522F}"/>
              </a:ext>
            </a:extLst>
          </p:cNvPr>
          <p:cNvSpPr txBox="1">
            <a:spLocks/>
          </p:cNvSpPr>
          <p:nvPr/>
        </p:nvSpPr>
        <p:spPr>
          <a:xfrm>
            <a:off x="12192" y="-1"/>
            <a:ext cx="2426208" cy="369331"/>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solidFill>
                  <a:schemeClr val="tx1"/>
                </a:solidFill>
              </a:rPr>
              <a:t>Spiral Integration</a:t>
            </a:r>
          </a:p>
        </p:txBody>
      </p:sp>
      <p:sp>
        <p:nvSpPr>
          <p:cNvPr id="3" name="TextBox 2">
            <a:extLst>
              <a:ext uri="{FF2B5EF4-FFF2-40B4-BE49-F238E27FC236}">
                <a16:creationId xmlns:a16="http://schemas.microsoft.com/office/drawing/2014/main" id="{26AE5B2D-A031-F94D-5A6D-3EB9C5E4BFC6}"/>
              </a:ext>
            </a:extLst>
          </p:cNvPr>
          <p:cNvSpPr txBox="1"/>
          <p:nvPr/>
        </p:nvSpPr>
        <p:spPr>
          <a:xfrm>
            <a:off x="5791200" y="55605"/>
            <a:ext cx="3377184"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Artificial Intelligence</a:t>
            </a:r>
            <a:endParaRPr lang="en-GB" sz="2000" kern="1200" dirty="0">
              <a:solidFill>
                <a:schemeClr val="tx1"/>
              </a:solidFill>
            </a:endParaRPr>
          </a:p>
        </p:txBody>
      </p:sp>
    </p:spTree>
    <p:extLst>
      <p:ext uri="{BB962C8B-B14F-4D97-AF65-F5344CB8AC3E}">
        <p14:creationId xmlns:p14="http://schemas.microsoft.com/office/powerpoint/2010/main" val="404866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3A553BD-7D25-05E8-45B7-2CC0501FE3FF}"/>
              </a:ext>
            </a:extLst>
          </p:cNvPr>
          <p:cNvSpPr>
            <a:spLocks noGrp="1"/>
          </p:cNvSpPr>
          <p:nvPr>
            <p:ph sz="half" idx="1"/>
          </p:nvPr>
        </p:nvSpPr>
        <p:spPr>
          <a:xfrm>
            <a:off x="76200" y="1219200"/>
            <a:ext cx="8839200" cy="5257800"/>
          </a:xfrm>
        </p:spPr>
        <p:txBody>
          <a:bodyPr>
            <a:normAutofit lnSpcReduction="10000"/>
          </a:bodyPr>
          <a:lstStyle/>
          <a:p>
            <a:r>
              <a:rPr lang="en-US" sz="2400" b="1" dirty="0">
                <a:solidFill>
                  <a:srgbClr val="0070C0"/>
                </a:solidFill>
              </a:rPr>
              <a:t>Catering Social concerns of </a:t>
            </a:r>
            <a:r>
              <a:rPr lang="en-US" sz="2400" b="1" dirty="0" err="1">
                <a:solidFill>
                  <a:srgbClr val="0070C0"/>
                </a:solidFill>
              </a:rPr>
              <a:t>Kwashiorkar</a:t>
            </a:r>
            <a:r>
              <a:rPr lang="en-US" sz="2400" b="1" dirty="0">
                <a:solidFill>
                  <a:srgbClr val="0070C0"/>
                </a:solidFill>
              </a:rPr>
              <a:t> patients </a:t>
            </a:r>
            <a:r>
              <a:rPr lang="en-US" sz="2400" dirty="0"/>
              <a:t>– Occurs in areas of Famine, inadequate availability of good quality food. </a:t>
            </a:r>
            <a:r>
              <a:rPr lang="en-US" sz="2400" b="1" dirty="0">
                <a:solidFill>
                  <a:srgbClr val="7030A0"/>
                </a:solidFill>
              </a:rPr>
              <a:t>Dignified Economic support </a:t>
            </a:r>
            <a:r>
              <a:rPr lang="en-US" sz="2400" dirty="0"/>
              <a:t>of patient &amp; family </a:t>
            </a:r>
          </a:p>
          <a:p>
            <a:endParaRPr lang="en-US" sz="2400" b="1" dirty="0">
              <a:solidFill>
                <a:srgbClr val="0070C0"/>
              </a:solidFill>
            </a:endParaRPr>
          </a:p>
          <a:p>
            <a:r>
              <a:rPr lang="en-US" sz="2400" b="1" dirty="0">
                <a:solidFill>
                  <a:srgbClr val="0070C0"/>
                </a:solidFill>
              </a:rPr>
              <a:t>Responsibility</a:t>
            </a:r>
            <a:r>
              <a:rPr lang="en-US" sz="2400" dirty="0"/>
              <a:t>, </a:t>
            </a:r>
            <a:r>
              <a:rPr lang="en-US" sz="2400" b="1" dirty="0">
                <a:solidFill>
                  <a:srgbClr val="0070C0"/>
                </a:solidFill>
              </a:rPr>
              <a:t>Persistence</a:t>
            </a:r>
            <a:r>
              <a:rPr lang="en-US" sz="2400" dirty="0"/>
              <a:t>, </a:t>
            </a:r>
            <a:r>
              <a:rPr lang="en-US" sz="2400" b="1" dirty="0">
                <a:solidFill>
                  <a:srgbClr val="0070C0"/>
                </a:solidFill>
              </a:rPr>
              <a:t>Patience</a:t>
            </a:r>
            <a:r>
              <a:rPr lang="en-US" sz="2400" dirty="0"/>
              <a:t> &amp; </a:t>
            </a:r>
            <a:r>
              <a:rPr lang="en-US" sz="2400" b="1" dirty="0">
                <a:solidFill>
                  <a:srgbClr val="0070C0"/>
                </a:solidFill>
              </a:rPr>
              <a:t>Loyalty</a:t>
            </a:r>
            <a:r>
              <a:rPr lang="en-US" sz="2400" dirty="0"/>
              <a:t> by </a:t>
            </a:r>
            <a:r>
              <a:rPr lang="en-US" sz="2400" b="1" dirty="0"/>
              <a:t>Healthcare Professionals</a:t>
            </a:r>
            <a:r>
              <a:rPr lang="en-US" sz="2400" dirty="0"/>
              <a:t> is required to treat </a:t>
            </a:r>
            <a:r>
              <a:rPr lang="en-US" sz="2400" b="1" dirty="0">
                <a:solidFill>
                  <a:srgbClr val="7030A0"/>
                </a:solidFill>
              </a:rPr>
              <a:t>Malnourished</a:t>
            </a:r>
            <a:r>
              <a:rPr lang="en-US" sz="2400" dirty="0"/>
              <a:t> infants &amp; children as response to treatment is very slow &amp; gradual</a:t>
            </a:r>
            <a:endParaRPr lang="en-US" sz="2400" b="1" dirty="0">
              <a:solidFill>
                <a:srgbClr val="0070C0"/>
              </a:solidFill>
            </a:endParaRPr>
          </a:p>
          <a:p>
            <a:endParaRPr lang="en-US" sz="2400" dirty="0"/>
          </a:p>
          <a:p>
            <a:r>
              <a:rPr lang="en-US" sz="2400" dirty="0"/>
              <a:t>Avoiding multiple </a:t>
            </a:r>
            <a:r>
              <a:rPr lang="en-US" sz="2400" b="1" dirty="0">
                <a:solidFill>
                  <a:srgbClr val="0070C0"/>
                </a:solidFill>
              </a:rPr>
              <a:t>Unnecessary Needle Pricks</a:t>
            </a:r>
            <a:r>
              <a:rPr lang="en-US" sz="2400" dirty="0"/>
              <a:t> in patients undergoing </a:t>
            </a:r>
            <a:r>
              <a:rPr lang="en-US" sz="2400" b="1" dirty="0">
                <a:solidFill>
                  <a:srgbClr val="7030A0"/>
                </a:solidFill>
              </a:rPr>
              <a:t>Blood Tests of serum Proteins &amp; Hb</a:t>
            </a:r>
            <a:r>
              <a:rPr lang="en-US" sz="2400" dirty="0"/>
              <a:t>– (Non-maleficence)</a:t>
            </a:r>
          </a:p>
          <a:p>
            <a:endParaRPr lang="en-US" sz="2400" dirty="0"/>
          </a:p>
          <a:p>
            <a:r>
              <a:rPr lang="en-US" sz="2400" dirty="0"/>
              <a:t>All the</a:t>
            </a:r>
            <a:r>
              <a:rPr lang="en-US" sz="2400" dirty="0">
                <a:solidFill>
                  <a:srgbClr val="0070C0"/>
                </a:solidFill>
              </a:rPr>
              <a:t> </a:t>
            </a:r>
            <a:r>
              <a:rPr lang="en-US" sz="2400" b="1" dirty="0">
                <a:solidFill>
                  <a:srgbClr val="0070C0"/>
                </a:solidFill>
              </a:rPr>
              <a:t>Precautions</a:t>
            </a:r>
            <a:r>
              <a:rPr lang="en-US" sz="2400" dirty="0">
                <a:solidFill>
                  <a:srgbClr val="0070C0"/>
                </a:solidFill>
              </a:rPr>
              <a:t> </a:t>
            </a:r>
            <a:r>
              <a:rPr lang="en-US" sz="2400" dirty="0"/>
              <a:t>of handling syringes &amp; drawing blood from a patient be followed strictly to </a:t>
            </a:r>
            <a:r>
              <a:rPr lang="en-US" sz="2400" b="1" dirty="0">
                <a:solidFill>
                  <a:srgbClr val="7030A0"/>
                </a:solidFill>
              </a:rPr>
              <a:t>avoid blood-borne Diseases &amp; Infections</a:t>
            </a:r>
            <a:r>
              <a:rPr lang="en-US" sz="2400" dirty="0"/>
              <a:t> of Malnourished patients – (Beneficence)</a:t>
            </a:r>
          </a:p>
          <a:p>
            <a:endParaRPr lang="en-US" sz="2400" dirty="0"/>
          </a:p>
        </p:txBody>
      </p:sp>
      <p:sp>
        <p:nvSpPr>
          <p:cNvPr id="4" name="Slide Number Placeholder 3">
            <a:extLst>
              <a:ext uri="{FF2B5EF4-FFF2-40B4-BE49-F238E27FC236}">
                <a16:creationId xmlns:a16="http://schemas.microsoft.com/office/drawing/2014/main" id="{C2E6DC25-89D3-6795-B0D7-B3C089B10AD0}"/>
              </a:ext>
            </a:extLst>
          </p:cNvPr>
          <p:cNvSpPr>
            <a:spLocks noGrp="1"/>
          </p:cNvSpPr>
          <p:nvPr>
            <p:ph type="sldNum" sz="quarter" idx="12"/>
          </p:nvPr>
        </p:nvSpPr>
        <p:spPr/>
        <p:txBody>
          <a:bodyPr/>
          <a:lstStyle/>
          <a:p>
            <a:pPr>
              <a:defRPr/>
            </a:pPr>
            <a:fld id="{BDA394D7-9785-4BE5-AFD5-4F918A689025}" type="slidenum">
              <a:rPr lang="en-US" sz="1100" smtClean="0"/>
              <a:pPr>
                <a:defRPr/>
              </a:pPr>
              <a:t>28</a:t>
            </a:fld>
            <a:endParaRPr lang="en-US" dirty="0"/>
          </a:p>
        </p:txBody>
      </p:sp>
      <p:sp>
        <p:nvSpPr>
          <p:cNvPr id="5" name="Title 1">
            <a:extLst>
              <a:ext uri="{FF2B5EF4-FFF2-40B4-BE49-F238E27FC236}">
                <a16:creationId xmlns:a16="http://schemas.microsoft.com/office/drawing/2014/main" id="{E6792CA5-034D-D416-8C63-1EE106295C5C}"/>
              </a:ext>
            </a:extLst>
          </p:cNvPr>
          <p:cNvSpPr txBox="1">
            <a:spLocks/>
          </p:cNvSpPr>
          <p:nvPr/>
        </p:nvSpPr>
        <p:spPr>
          <a:xfrm>
            <a:off x="2564892" y="0"/>
            <a:ext cx="535990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Calibri" panose="020F0502020204030204" pitchFamily="34" charset="0"/>
                <a:ea typeface="Calibri" panose="020F0502020204030204" pitchFamily="34" charset="0"/>
                <a:cs typeface="Calibri" panose="020F0502020204030204" pitchFamily="34" charset="0"/>
              </a:rPr>
              <a:t>Ethical Considerations</a:t>
            </a:r>
          </a:p>
        </p:txBody>
      </p:sp>
      <p:sp>
        <p:nvSpPr>
          <p:cNvPr id="2" name="Footer Placeholder 3">
            <a:extLst>
              <a:ext uri="{FF2B5EF4-FFF2-40B4-BE49-F238E27FC236}">
                <a16:creationId xmlns:a16="http://schemas.microsoft.com/office/drawing/2014/main" id="{72E888DE-8CC8-FBE9-D8BF-2748CE02F708}"/>
              </a:ext>
            </a:extLst>
          </p:cNvPr>
          <p:cNvSpPr txBox="1">
            <a:spLocks/>
          </p:cNvSpPr>
          <p:nvPr/>
        </p:nvSpPr>
        <p:spPr>
          <a:xfrm>
            <a:off x="12192" y="0"/>
            <a:ext cx="2197608"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t>Spiral Integration</a:t>
            </a:r>
          </a:p>
        </p:txBody>
      </p:sp>
      <p:sp>
        <p:nvSpPr>
          <p:cNvPr id="3" name="Footer Placeholder 3">
            <a:extLst>
              <a:ext uri="{FF2B5EF4-FFF2-40B4-BE49-F238E27FC236}">
                <a16:creationId xmlns:a16="http://schemas.microsoft.com/office/drawing/2014/main" id="{CEE90492-58E7-F944-9B2D-DA143C3DF6EF}"/>
              </a:ext>
            </a:extLst>
          </p:cNvPr>
          <p:cNvSpPr txBox="1">
            <a:spLocks/>
          </p:cNvSpPr>
          <p:nvPr/>
        </p:nvSpPr>
        <p:spPr>
          <a:xfrm>
            <a:off x="7636002" y="0"/>
            <a:ext cx="1584198"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t>Bioethics</a:t>
            </a:r>
          </a:p>
        </p:txBody>
      </p:sp>
    </p:spTree>
    <p:extLst>
      <p:ext uri="{BB962C8B-B14F-4D97-AF65-F5344CB8AC3E}">
        <p14:creationId xmlns:p14="http://schemas.microsoft.com/office/powerpoint/2010/main" val="255686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B243E8-4034-0A06-0C1E-9CC1A7D5A0E4}"/>
              </a:ext>
            </a:extLst>
          </p:cNvPr>
          <p:cNvSpPr txBox="1">
            <a:spLocks/>
          </p:cNvSpPr>
          <p:nvPr/>
        </p:nvSpPr>
        <p:spPr>
          <a:xfrm>
            <a:off x="1371600" y="274638"/>
            <a:ext cx="7315200" cy="88264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Calibri" panose="020F0502020204030204" pitchFamily="34" charset="0"/>
                <a:ea typeface="Calibri" panose="020F0502020204030204" pitchFamily="34" charset="0"/>
                <a:cs typeface="Calibri" panose="020F0502020204030204" pitchFamily="34" charset="0"/>
              </a:rPr>
              <a:t>Suggested Research Article</a:t>
            </a:r>
          </a:p>
        </p:txBody>
      </p:sp>
      <p:sp>
        <p:nvSpPr>
          <p:cNvPr id="8" name="Content Placeholder 2">
            <a:extLst>
              <a:ext uri="{FF2B5EF4-FFF2-40B4-BE49-F238E27FC236}">
                <a16:creationId xmlns:a16="http://schemas.microsoft.com/office/drawing/2014/main" id="{D0E14E59-6002-C350-1573-56F8DFE4FD14}"/>
              </a:ext>
            </a:extLst>
          </p:cNvPr>
          <p:cNvSpPr txBox="1">
            <a:spLocks/>
          </p:cNvSpPr>
          <p:nvPr/>
        </p:nvSpPr>
        <p:spPr>
          <a:xfrm>
            <a:off x="76200" y="1066800"/>
            <a:ext cx="4419600" cy="5059363"/>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a:t>Link: </a:t>
            </a:r>
            <a:r>
              <a:rPr lang="en-US" sz="2400" dirty="0">
                <a:hlinkClick r:id="rId2"/>
              </a:rPr>
              <a:t>https://www.researchgate.net/publication/370591814_Control_of_Enzyme_Reactivity_in_Response_to_Osmotic_Pressure_Modulation_Mimicking_Dynamic_Assembly_of_Intracellular_Organelles</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b="1" dirty="0"/>
              <a:t>Journal Name: </a:t>
            </a:r>
            <a:r>
              <a:rPr lang="en-US" sz="2400" dirty="0"/>
              <a:t>Advanced Materials</a:t>
            </a:r>
          </a:p>
          <a:p>
            <a:pPr marL="0" indent="0">
              <a:buNone/>
            </a:pPr>
            <a:r>
              <a:rPr lang="en-US" sz="2400" b="1" dirty="0"/>
              <a:t>Title: </a:t>
            </a:r>
            <a:r>
              <a:rPr lang="en-US" sz="24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Control of Enzyme Reactivity in Response to Osmotic Pressure Modulation Mimicking Dynamic Assembly of Intracellular Organelles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b="1" dirty="0"/>
              <a:t>Author Names: </a:t>
            </a:r>
          </a:p>
          <a:p>
            <a:pPr marL="457200" indent="-457200">
              <a:buFont typeface="Arial" panose="020B0604020202020204" pitchFamily="34" charset="0"/>
              <a:buAutoNum type="arabicPeriod"/>
            </a:pPr>
            <a:r>
              <a:rPr lang="en-US" sz="2400" dirty="0"/>
              <a:t>Clemence </a:t>
            </a:r>
            <a:r>
              <a:rPr lang="en-US" sz="2400" dirty="0" err="1"/>
              <a:t>Schvartzman</a:t>
            </a:r>
            <a:endParaRPr lang="en-US" sz="2400" dirty="0"/>
          </a:p>
          <a:p>
            <a:pPr marL="457200" indent="-457200">
              <a:buFont typeface="Arial" panose="020B0604020202020204" pitchFamily="34" charset="0"/>
              <a:buAutoNum type="arabicPeriod"/>
            </a:pPr>
            <a:r>
              <a:rPr lang="en-US" sz="2400" dirty="0"/>
              <a:t>Hang Zhao</a:t>
            </a:r>
          </a:p>
          <a:p>
            <a:pPr marL="457200" indent="-457200">
              <a:buFont typeface="Arial" panose="020B0604020202020204" pitchFamily="34" charset="0"/>
              <a:buAutoNum type="arabicPeriod"/>
            </a:pPr>
            <a:r>
              <a:rPr lang="en-US" sz="2400" dirty="0"/>
              <a:t>Emmanuel </a:t>
            </a:r>
            <a:r>
              <a:rPr lang="en-US" sz="2400" dirty="0" err="1"/>
              <a:t>Emmanuel</a:t>
            </a:r>
            <a:r>
              <a:rPr lang="en-US" sz="2400" dirty="0"/>
              <a:t> </a:t>
            </a:r>
            <a:r>
              <a:rPr lang="en-US" sz="2400" dirty="0" err="1"/>
              <a:t>Ibarboure</a:t>
            </a:r>
            <a:endParaRPr lang="en-US" sz="2400" dirty="0"/>
          </a:p>
          <a:p>
            <a:pPr marL="457200" indent="-457200">
              <a:buFont typeface="Arial" panose="020B0604020202020204" pitchFamily="34" charset="0"/>
              <a:buAutoNum type="arabicPeriod"/>
            </a:pPr>
            <a:r>
              <a:rPr lang="en-US" sz="2400" dirty="0" err="1"/>
              <a:t>Vusala</a:t>
            </a:r>
            <a:r>
              <a:rPr lang="en-US" sz="2400" dirty="0"/>
              <a:t> </a:t>
            </a:r>
            <a:r>
              <a:rPr lang="en-US" sz="2400" dirty="0" err="1"/>
              <a:t>Ibrahimova</a:t>
            </a: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9" name="Content Placeholder 3">
            <a:extLst>
              <a:ext uri="{FF2B5EF4-FFF2-40B4-BE49-F238E27FC236}">
                <a16:creationId xmlns:a16="http://schemas.microsoft.com/office/drawing/2014/main" id="{DE0146BD-DC9B-4395-EBA8-6A2C2F6A7F6B}"/>
              </a:ext>
            </a:extLst>
          </p:cNvPr>
          <p:cNvSpPr txBox="1">
            <a:spLocks/>
          </p:cNvSpPr>
          <p:nvPr/>
        </p:nvSpPr>
        <p:spPr>
          <a:xfrm>
            <a:off x="4572000" y="1066800"/>
            <a:ext cx="4114800" cy="55165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Abstract: </a:t>
            </a:r>
          </a:p>
          <a:p>
            <a:pPr marL="0" indent="0">
              <a:buFont typeface="Arial" panose="020B0604020202020204" pitchFamily="34" charset="0"/>
              <a:buNone/>
            </a:pP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 response to variations in osmotic stress, </a:t>
            </a:r>
            <a:r>
              <a:rPr lang="en-US" sz="1200" dirty="0" err="1">
                <a:solidFill>
                  <a:srgbClr val="333333"/>
                </a:solidFill>
                <a:latin typeface="Calibri" panose="020F0502020204030204" pitchFamily="34" charset="0"/>
                <a:ea typeface="Calibri" panose="020F0502020204030204" pitchFamily="34" charset="0"/>
                <a:cs typeface="Calibri" panose="020F0502020204030204" pitchFamily="34" charset="0"/>
              </a:rPr>
              <a:t>esp</a:t>
            </a:r>
            <a:r>
              <a:rPr lang="en-US" sz="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hypertonicity associated with biological dysregulations, cells have developed complex mechanisms to release their excess water, thus avoiding their bursting and death. When water is expelled, cells shrink and concentrate their internal bio(macro)molecular content, inducing the formation of </a:t>
            </a:r>
            <a:r>
              <a:rPr lang="en-US" sz="12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membraneless</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organelles following a liquid-liquid phase separation (LLPS) mechanism. To mimic this intrinsic property of cells, functional thermo-responsive elastin-like polypeptide (ELP) </a:t>
            </a:r>
            <a:r>
              <a:rPr lang="en-US" sz="12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biomacromolecular</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conjugates are herein encapsulated into self-assembled lipid vesicles using a microfluidic system, together with polyethylene glycol (PEG) to mimic cells' interior crowded microenvironment. By inducing a hypertonic shock onto the vesicles, expelled water induces a local increase of concentration and a concomitant decrease of the cloud point temperature (</a:t>
            </a:r>
            <a:r>
              <a:rPr lang="en-US" sz="12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Tcp</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 of ELP bioconjugates that phase separate and form coacervates mimicking cellular stress-induced </a:t>
            </a:r>
            <a:r>
              <a:rPr lang="en-US" sz="12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membraneless</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organelle assemblies. Horseradish peroxidase (HRP), as a model enzyme, is </a:t>
            </a:r>
            <a:r>
              <a:rPr lang="en-US" sz="12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bioconjugated</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to ELPs and is locally confined in coacervates as a response to osmotic stress. This consequently increases local HRP and substrate concentrations and accelerates the kinetics of the enzymatic reaction. These results illustrate a unique way to fine-tune enzymatic reactions dynamically as a response to a physiological change in isothermal conditions. This article is protected by copyright. All rights reserved.</a:t>
            </a: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C7DBDBE3-6823-AF14-8DA7-86CDE23EEA00}"/>
              </a:ext>
            </a:extLst>
          </p:cNvPr>
          <p:cNvSpPr txBox="1">
            <a:spLocks/>
          </p:cNvSpPr>
          <p:nvPr/>
        </p:nvSpPr>
        <p:spPr>
          <a:xfrm>
            <a:off x="12192" y="-76200"/>
            <a:ext cx="2197608" cy="341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t>Spiral Integration</a:t>
            </a:r>
          </a:p>
        </p:txBody>
      </p:sp>
      <p:sp>
        <p:nvSpPr>
          <p:cNvPr id="3" name="TextBox 2">
            <a:extLst>
              <a:ext uri="{FF2B5EF4-FFF2-40B4-BE49-F238E27FC236}">
                <a16:creationId xmlns:a16="http://schemas.microsoft.com/office/drawing/2014/main" id="{9CA8E4C0-6976-691C-BFC8-6313C9B12ADF}"/>
              </a:ext>
            </a:extLst>
          </p:cNvPr>
          <p:cNvSpPr txBox="1"/>
          <p:nvPr/>
        </p:nvSpPr>
        <p:spPr>
          <a:xfrm>
            <a:off x="6705600" y="0"/>
            <a:ext cx="2514600" cy="341632"/>
          </a:xfrm>
          <a:prstGeom prst="rect">
            <a:avLst/>
          </a:prstGeom>
          <a:noFill/>
        </p:spPr>
        <p:txBody>
          <a:bodyPr wrap="square">
            <a:spAutoFit/>
          </a:bodyPr>
          <a:lstStyle/>
          <a:p>
            <a:pPr lvl="0" algn="ctr" defTabSz="1022350">
              <a:lnSpc>
                <a:spcPct val="90000"/>
              </a:lnSpc>
              <a:spcBef>
                <a:spcPct val="0"/>
              </a:spcBef>
              <a:spcAft>
                <a:spcPct val="35000"/>
              </a:spcAft>
            </a:pPr>
            <a:r>
              <a:rPr lang="en-GB" b="1" dirty="0">
                <a:solidFill>
                  <a:schemeClr val="tx1"/>
                </a:solidFill>
                <a:latin typeface="Segoe UI" panose="020B0502040204020203" pitchFamily="34" charset="0"/>
                <a:cs typeface="Segoe UI" panose="020B0502040204020203" pitchFamily="34" charset="0"/>
              </a:rPr>
              <a:t>Research Article</a:t>
            </a:r>
            <a:endParaRPr lang="en-GB" kern="1200" dirty="0">
              <a:solidFill>
                <a:schemeClr val="tx1"/>
              </a:solidFill>
            </a:endParaRPr>
          </a:p>
        </p:txBody>
      </p:sp>
    </p:spTree>
    <p:extLst>
      <p:ext uri="{BB962C8B-B14F-4D97-AF65-F5344CB8AC3E}">
        <p14:creationId xmlns:p14="http://schemas.microsoft.com/office/powerpoint/2010/main" val="413475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0" y="2638424"/>
            <a:ext cx="9144000" cy="2619376"/>
          </a:xfrm>
        </p:spPr>
        <p:txBody>
          <a:bodyPr rtlCol="0">
            <a:no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sz="4400" dirty="0">
                <a:solidFill>
                  <a:schemeClr val="bg1"/>
                </a:solidFill>
              </a:rPr>
              <a:t>1</a:t>
            </a:r>
            <a:r>
              <a:rPr lang="en-US" sz="4400" baseline="30000" dirty="0">
                <a:solidFill>
                  <a:schemeClr val="bg1"/>
                </a:solidFill>
              </a:rPr>
              <a:t>st</a:t>
            </a:r>
            <a:r>
              <a:rPr lang="en-US" sz="4400" dirty="0">
                <a:solidFill>
                  <a:schemeClr val="bg1"/>
                </a:solidFill>
              </a:rPr>
              <a:t> Year MBBS </a:t>
            </a:r>
            <a:br>
              <a:rPr lang="en-US" sz="4400" dirty="0">
                <a:solidFill>
                  <a:schemeClr val="bg1"/>
                </a:solidFill>
              </a:rPr>
            </a:br>
            <a:r>
              <a:rPr lang="en-US" sz="4400" dirty="0">
                <a:solidFill>
                  <a:schemeClr val="bg1"/>
                </a:solidFill>
              </a:rPr>
              <a:t> Foundation Module</a:t>
            </a:r>
            <a:br>
              <a:rPr lang="en-US" sz="4400" dirty="0">
                <a:solidFill>
                  <a:schemeClr val="bg1"/>
                </a:solidFill>
              </a:rPr>
            </a:br>
            <a:r>
              <a:rPr lang="en-US" sz="4400" dirty="0">
                <a:solidFill>
                  <a:schemeClr val="bg1"/>
                </a:solidFill>
              </a:rPr>
              <a:t>Small Group Discussion – SGD</a:t>
            </a:r>
            <a:br>
              <a:rPr lang="en-US" dirty="0">
                <a:solidFill>
                  <a:schemeClr val="bg1"/>
                </a:solidFill>
              </a:rPr>
            </a:br>
            <a:r>
              <a:rPr lang="en-US" sz="3200" dirty="0">
                <a:solidFill>
                  <a:schemeClr val="bg1"/>
                </a:solidFill>
              </a:rPr>
              <a:t>Physicochemical Properties Of Cell</a:t>
            </a:r>
            <a:br>
              <a:rPr lang="en-US" sz="3600" dirty="0">
                <a:solidFill>
                  <a:schemeClr val="bg1"/>
                </a:solidFill>
              </a:rPr>
            </a:br>
            <a:br>
              <a:rPr lang="en-US" sz="3600" dirty="0">
                <a:solidFill>
                  <a:schemeClr val="bg1"/>
                </a:solidFill>
              </a:rPr>
            </a:br>
            <a:r>
              <a:rPr lang="en-US" sz="3200" b="1" dirty="0">
                <a:solidFill>
                  <a:schemeClr val="accent4">
                    <a:lumMod val="75000"/>
                  </a:schemeClr>
                </a:solidFill>
              </a:rPr>
              <a:t> </a:t>
            </a:r>
          </a:p>
        </p:txBody>
      </p:sp>
      <p:sp>
        <p:nvSpPr>
          <p:cNvPr id="2" name="Slide Number Placeholder 1">
            <a:extLst>
              <a:ext uri="{FF2B5EF4-FFF2-40B4-BE49-F238E27FC236}">
                <a16:creationId xmlns:a16="http://schemas.microsoft.com/office/drawing/2014/main" id="{BE02D91B-0B0F-4DD2-A22D-B2D1F7405D55}"/>
              </a:ext>
            </a:extLst>
          </p:cNvPr>
          <p:cNvSpPr>
            <a:spLocks noGrp="1"/>
          </p:cNvSpPr>
          <p:nvPr>
            <p:ph type="sldNum" sz="quarter" idx="12"/>
          </p:nvPr>
        </p:nvSpPr>
        <p:spPr>
          <a:xfrm>
            <a:off x="8248650" y="6356351"/>
            <a:ext cx="438150" cy="365125"/>
          </a:xfrm>
        </p:spPr>
        <p:txBody>
          <a:bodyPr/>
          <a:lstStyle/>
          <a:p>
            <a:pPr>
              <a:defRPr/>
            </a:pPr>
            <a:fld id="{1E3BFE8B-3643-4A16-B7A8-DC2B2F6255B3}" type="slidenum">
              <a:rPr lang="en-US" sz="1100" smtClean="0"/>
              <a:pPr>
                <a:defRPr/>
              </a:pPr>
              <a:t>3</a:t>
            </a:fld>
            <a:endParaRPr lang="en-US" sz="1100" dirty="0"/>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9581" y="104775"/>
            <a:ext cx="1459219" cy="1470048"/>
          </a:xfrm>
          <a:prstGeom prst="rect">
            <a:avLst/>
          </a:prstGeom>
          <a:noFill/>
          <a:ln w="9525">
            <a:noFill/>
            <a:miter lim="800000"/>
            <a:headEnd/>
            <a:tailEnd/>
          </a:ln>
        </p:spPr>
      </p:pic>
      <p:pic>
        <p:nvPicPr>
          <p:cNvPr id="9" name="Picture 8">
            <a:extLst>
              <a:ext uri="{FF2B5EF4-FFF2-40B4-BE49-F238E27FC236}">
                <a16:creationId xmlns:a16="http://schemas.microsoft.com/office/drawing/2014/main" id="{C028A908-AA54-B413-2C83-14021775A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820" y="152400"/>
            <a:ext cx="1371600" cy="1295400"/>
          </a:xfrm>
          <a:prstGeom prst="rect">
            <a:avLst/>
          </a:prstGeom>
        </p:spPr>
      </p:pic>
      <p:sp>
        <p:nvSpPr>
          <p:cNvPr id="11" name="TextBox 10">
            <a:extLst>
              <a:ext uri="{FF2B5EF4-FFF2-40B4-BE49-F238E27FC236}">
                <a16:creationId xmlns:a16="http://schemas.microsoft.com/office/drawing/2014/main" id="{8650BAB3-EDC6-91CD-837D-D304992A06A1}"/>
              </a:ext>
            </a:extLst>
          </p:cNvPr>
          <p:cNvSpPr txBox="1"/>
          <p:nvPr/>
        </p:nvSpPr>
        <p:spPr>
          <a:xfrm>
            <a:off x="685800" y="1981200"/>
            <a:ext cx="7848600" cy="1631216"/>
          </a:xfrm>
          <a:prstGeom prst="rect">
            <a:avLst/>
          </a:prstGeom>
          <a:noFill/>
        </p:spPr>
        <p:txBody>
          <a:bodyPr wrap="square">
            <a:spAutoFit/>
          </a:bodyPr>
          <a:lstStyle/>
          <a:p>
            <a:pPr algn="ctr"/>
            <a:r>
              <a:rPr lang="en-US" sz="3600" b="1" dirty="0">
                <a:cs typeface="Times New Roman" pitchFamily="18" charset="0"/>
              </a:rPr>
              <a:t>Foundation Module</a:t>
            </a:r>
            <a:br>
              <a:rPr lang="en-US" sz="3600" u="sng" dirty="0">
                <a:cs typeface="Times New Roman" pitchFamily="18" charset="0"/>
              </a:rPr>
            </a:br>
            <a:r>
              <a:rPr lang="en-US" sz="2800" u="sng" dirty="0">
                <a:cs typeface="Times New Roman" pitchFamily="18" charset="0"/>
              </a:rPr>
              <a:t>1</a:t>
            </a:r>
            <a:r>
              <a:rPr lang="en-US" sz="2800" u="sng" baseline="30000" dirty="0">
                <a:cs typeface="Times New Roman" pitchFamily="18" charset="0"/>
              </a:rPr>
              <a:t>st</a:t>
            </a:r>
            <a:r>
              <a:rPr lang="en-US" sz="2800" dirty="0">
                <a:cs typeface="Times New Roman" pitchFamily="18" charset="0"/>
              </a:rPr>
              <a:t> Year MBBS(SGD)</a:t>
            </a:r>
            <a:br>
              <a:rPr lang="en-US" sz="3600" u="sng" dirty="0">
                <a:cs typeface="Times New Roman" pitchFamily="18" charset="0"/>
              </a:rPr>
            </a:br>
            <a:r>
              <a:rPr lang="en-US" sz="3600" b="1" u="sng" dirty="0">
                <a:cs typeface="Times New Roman" pitchFamily="18" charset="0"/>
              </a:rPr>
              <a:t>Physicochemical properties of Cell</a:t>
            </a:r>
            <a:endParaRPr lang="en-US" sz="3600" dirty="0"/>
          </a:p>
        </p:txBody>
      </p:sp>
      <p:sp>
        <p:nvSpPr>
          <p:cNvPr id="13" name="TextBox 12">
            <a:extLst>
              <a:ext uri="{FF2B5EF4-FFF2-40B4-BE49-F238E27FC236}">
                <a16:creationId xmlns:a16="http://schemas.microsoft.com/office/drawing/2014/main" id="{76AC3D11-BC17-17C4-A1DC-AA1817120C93}"/>
              </a:ext>
            </a:extLst>
          </p:cNvPr>
          <p:cNvSpPr txBox="1"/>
          <p:nvPr/>
        </p:nvSpPr>
        <p:spPr>
          <a:xfrm>
            <a:off x="369581" y="5659160"/>
            <a:ext cx="8698219" cy="1046440"/>
          </a:xfrm>
          <a:prstGeom prst="rect">
            <a:avLst/>
          </a:prstGeom>
          <a:noFill/>
        </p:spPr>
        <p:txBody>
          <a:bodyPr wrap="square">
            <a:spAutoFit/>
          </a:bodyPr>
          <a:lstStyle/>
          <a:p>
            <a:pPr algn="l"/>
            <a:r>
              <a:rPr lang="en-US" sz="1800" b="1" dirty="0">
                <a:cs typeface="Times New Roman" pitchFamily="18" charset="0"/>
              </a:rPr>
              <a:t>Presenter: Dr Nayab Ramzan				                   Date: 08-02-25</a:t>
            </a:r>
          </a:p>
          <a:p>
            <a:pPr algn="l"/>
            <a:r>
              <a:rPr lang="en-US" sz="1800" b="1" dirty="0">
                <a:cs typeface="Times New Roman" pitchFamily="18" charset="0"/>
              </a:rPr>
              <a:t>    </a:t>
            </a:r>
            <a:r>
              <a:rPr lang="en-US" sz="1800" b="1" dirty="0" err="1">
                <a:cs typeface="Times New Roman" pitchFamily="18" charset="0"/>
              </a:rPr>
              <a:t>Deptt</a:t>
            </a:r>
            <a:r>
              <a:rPr lang="en-US" sz="1800" b="1" dirty="0">
                <a:cs typeface="Times New Roman" pitchFamily="18" charset="0"/>
              </a:rPr>
              <a:t> of Biochemistry</a:t>
            </a:r>
          </a:p>
          <a:p>
            <a:pPr algn="l"/>
            <a:r>
              <a:rPr lang="en-US" sz="1800" b="1" dirty="0">
                <a:cs typeface="Times New Roman" pitchFamily="18" charset="0"/>
              </a:rPr>
              <a:t>               RMU                                         			</a:t>
            </a:r>
            <a:r>
              <a:rPr lang="en-US" sz="900" b="1" dirty="0">
                <a:cs typeface="Times New Roman" pitchFamily="18" charset="0"/>
              </a:rPr>
              <a:t>			</a:t>
            </a:r>
            <a:r>
              <a:rPr lang="en-US" sz="800" b="1" dirty="0">
                <a:cs typeface="Times New Roman" pitchFamily="18" charset="0"/>
              </a:rPr>
              <a:t>		</a:t>
            </a:r>
            <a:endParaRPr lang="en-US" sz="800" b="1" dirty="0"/>
          </a:p>
        </p:txBody>
      </p:sp>
      <p:pic>
        <p:nvPicPr>
          <p:cNvPr id="16" name="Picture 15">
            <a:extLst>
              <a:ext uri="{FF2B5EF4-FFF2-40B4-BE49-F238E27FC236}">
                <a16:creationId xmlns:a16="http://schemas.microsoft.com/office/drawing/2014/main" id="{6495650D-4F73-FAA9-D6BE-8106D1F6B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1" y="4110990"/>
            <a:ext cx="2438399" cy="14516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B72F-BB55-3C22-C5DF-3905155D2FA4}"/>
              </a:ext>
            </a:extLst>
          </p:cNvPr>
          <p:cNvSpPr>
            <a:spLocks noGrp="1"/>
          </p:cNvSpPr>
          <p:nvPr>
            <p:ph type="title"/>
          </p:nvPr>
        </p:nvSpPr>
        <p:spPr>
          <a:xfrm>
            <a:off x="1466850" y="152400"/>
            <a:ext cx="6534150" cy="777874"/>
          </a:xfrm>
        </p:spPr>
        <p:txBody>
          <a:bodyPr/>
          <a:lstStyle/>
          <a:p>
            <a:r>
              <a:rPr lang="en-US" sz="3600" b="1" dirty="0">
                <a:latin typeface="Calibri" pitchFamily="34" charset="0"/>
              </a:rPr>
              <a:t> How To Access Digital Library</a:t>
            </a:r>
            <a:endParaRPr lang="en-US" dirty="0"/>
          </a:p>
        </p:txBody>
      </p:sp>
      <p:sp>
        <p:nvSpPr>
          <p:cNvPr id="3" name="Content Placeholder 2">
            <a:extLst>
              <a:ext uri="{FF2B5EF4-FFF2-40B4-BE49-F238E27FC236}">
                <a16:creationId xmlns:a16="http://schemas.microsoft.com/office/drawing/2014/main" id="{32A91D61-757D-0D14-44F8-FD3BBB035DEC}"/>
              </a:ext>
            </a:extLst>
          </p:cNvPr>
          <p:cNvSpPr>
            <a:spLocks noGrp="1"/>
          </p:cNvSpPr>
          <p:nvPr>
            <p:ph idx="1"/>
          </p:nvPr>
        </p:nvSpPr>
        <p:spPr>
          <a:xfrm>
            <a:off x="628650" y="1219200"/>
            <a:ext cx="7886700" cy="4351338"/>
          </a:xfrm>
        </p:spPr>
        <p:txBody>
          <a:bodyPr>
            <a:normAutofit fontScale="92500"/>
          </a:bodyPr>
          <a:lstStyle/>
          <a:p>
            <a:pPr marL="514350" indent="-514350">
              <a:buFont typeface="+mj-lt"/>
              <a:buAutoNum type="arabicPeriod"/>
            </a:pPr>
            <a:r>
              <a:rPr lang="en-US" sz="2400" b="1" dirty="0">
                <a:solidFill>
                  <a:srgbClr val="202124"/>
                </a:solidFill>
                <a:latin typeface="+mj-lt"/>
              </a:rPr>
              <a:t>Steps to Access HEC Digital Library</a:t>
            </a:r>
          </a:p>
          <a:p>
            <a:pPr marL="514350" indent="-514350">
              <a:buFont typeface="+mj-lt"/>
              <a:buAutoNum type="arabicPeriod"/>
            </a:pPr>
            <a:r>
              <a:rPr lang="en-US" sz="2400" dirty="0">
                <a:solidFill>
                  <a:srgbClr val="202124"/>
                </a:solidFill>
                <a:latin typeface="Calibri" pitchFamily="34" charset="0"/>
              </a:rPr>
              <a:t>Go to the website of HEC National Digital Library.</a:t>
            </a:r>
          </a:p>
          <a:p>
            <a:pPr marL="514350" indent="-514350">
              <a:buFont typeface="+mj-lt"/>
              <a:buAutoNum type="arabicPeriod"/>
            </a:pPr>
            <a:r>
              <a:rPr lang="en-US" sz="2400" dirty="0">
                <a:solidFill>
                  <a:srgbClr val="202124"/>
                </a:solidFill>
                <a:latin typeface="Calibri" pitchFamily="34" charset="0"/>
              </a:rPr>
              <a:t>On Home Page, click on the INSTITUTES.</a:t>
            </a:r>
          </a:p>
          <a:p>
            <a:pPr marL="514350" indent="-514350">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marL="514350" indent="-514350">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 Journals and Researches will appear</a:t>
            </a:r>
          </a:p>
          <a:p>
            <a:pPr marL="514350" indent="-514350">
              <a:buFont typeface="+mj-lt"/>
              <a:buAutoNum type="arabicPeriod"/>
            </a:pPr>
            <a:r>
              <a:rPr lang="en-US" sz="2400" dirty="0">
                <a:solidFill>
                  <a:srgbClr val="000000"/>
                </a:solidFill>
                <a:latin typeface="Calibri" pitchFamily="34" charset="0"/>
              </a:rPr>
              <a:t>You can find a Journal by clicking on JOURNALS AND DATABASE and enter a keyword to search for your desired journal.</a:t>
            </a:r>
            <a:endParaRPr lang="en-US" sz="2400" dirty="0">
              <a:latin typeface="Calibri" pitchFamily="34" charset="0"/>
            </a:endParaRPr>
          </a:p>
        </p:txBody>
      </p:sp>
      <p:sp>
        <p:nvSpPr>
          <p:cNvPr id="4" name="Slide Number Placeholder 3">
            <a:extLst>
              <a:ext uri="{FF2B5EF4-FFF2-40B4-BE49-F238E27FC236}">
                <a16:creationId xmlns:a16="http://schemas.microsoft.com/office/drawing/2014/main" id="{E22F3DE1-4487-0EF3-8555-86A93827608C}"/>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51647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456F-A149-F830-F44A-BEE15D837046}"/>
              </a:ext>
            </a:extLst>
          </p:cNvPr>
          <p:cNvSpPr>
            <a:spLocks noGrp="1"/>
          </p:cNvSpPr>
          <p:nvPr>
            <p:ph type="title"/>
          </p:nvPr>
        </p:nvSpPr>
        <p:spPr>
          <a:xfrm>
            <a:off x="2133600" y="365127"/>
            <a:ext cx="5105400" cy="930274"/>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Learning Resources</a:t>
            </a:r>
          </a:p>
        </p:txBody>
      </p:sp>
      <p:sp>
        <p:nvSpPr>
          <p:cNvPr id="3" name="Content Placeholder 2">
            <a:extLst>
              <a:ext uri="{FF2B5EF4-FFF2-40B4-BE49-F238E27FC236}">
                <a16:creationId xmlns:a16="http://schemas.microsoft.com/office/drawing/2014/main" id="{097846DF-7DF9-7EE8-F31A-388B49621D14}"/>
              </a:ext>
            </a:extLst>
          </p:cNvPr>
          <p:cNvSpPr>
            <a:spLocks noGrp="1"/>
          </p:cNvSpPr>
          <p:nvPr>
            <p:ph idx="1"/>
          </p:nvPr>
        </p:nvSpPr>
        <p:spPr/>
        <p:txBody>
          <a:bodyPr>
            <a:normAutofit/>
          </a:bodyPr>
          <a:lstStyle/>
          <a:p>
            <a:r>
              <a:rPr lang="en-US" sz="2400" dirty="0"/>
              <a:t>Essentials of Medical Biochemistry, by Mushtaq Ahmed, Vol1, chapter 2, page 24-55, Ninth edition.</a:t>
            </a:r>
          </a:p>
          <a:p>
            <a:pPr marL="0" indent="0">
              <a:buNone/>
            </a:pPr>
            <a:endParaRPr lang="en-US" sz="2400" dirty="0"/>
          </a:p>
          <a:p>
            <a:r>
              <a:rPr lang="en-US" sz="2400" dirty="0"/>
              <a:t>Guyton and Hall Textbook of Medical Physiology by John E. Hall, Michael E. Hall. Fourteenth edition.</a:t>
            </a:r>
          </a:p>
          <a:p>
            <a:pPr>
              <a:lnSpc>
                <a:spcPct val="150000"/>
              </a:lnSpc>
            </a:pPr>
            <a:r>
              <a:rPr lang="en-US" sz="2400" dirty="0"/>
              <a:t>Harper’s Illustrated Biochemistry 32</a:t>
            </a:r>
            <a:r>
              <a:rPr lang="en-US" sz="2400" baseline="30000" dirty="0"/>
              <a:t>nd</a:t>
            </a:r>
            <a:r>
              <a:rPr lang="en-US" sz="2400" dirty="0"/>
              <a:t> Edition</a:t>
            </a:r>
          </a:p>
          <a:p>
            <a:pPr>
              <a:lnSpc>
                <a:spcPct val="150000"/>
              </a:lnSpc>
            </a:pPr>
            <a:r>
              <a:rPr lang="en-US" sz="2400" dirty="0"/>
              <a:t>Google Scholar</a:t>
            </a:r>
          </a:p>
          <a:p>
            <a:pPr>
              <a:lnSpc>
                <a:spcPct val="150000"/>
              </a:lnSpc>
            </a:pPr>
            <a:r>
              <a:rPr lang="en-US" sz="2400" dirty="0"/>
              <a:t>Google Images </a:t>
            </a:r>
          </a:p>
          <a:p>
            <a:endParaRPr lang="en-US" sz="2400" dirty="0"/>
          </a:p>
        </p:txBody>
      </p:sp>
      <p:sp>
        <p:nvSpPr>
          <p:cNvPr id="4" name="Slide Number Placeholder 3">
            <a:extLst>
              <a:ext uri="{FF2B5EF4-FFF2-40B4-BE49-F238E27FC236}">
                <a16:creationId xmlns:a16="http://schemas.microsoft.com/office/drawing/2014/main" id="{CB3733B7-6E5B-7058-155F-1168D126BB6B}"/>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441953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5C443-3724-374F-ED69-651D27A233BB}"/>
              </a:ext>
            </a:extLst>
          </p:cNvPr>
          <p:cNvSpPr>
            <a:spLocks noGrp="1"/>
          </p:cNvSpPr>
          <p:nvPr>
            <p:ph type="sldNum" sz="quarter" idx="12"/>
          </p:nvPr>
        </p:nvSpPr>
        <p:spPr/>
        <p:txBody>
          <a:bodyPr/>
          <a:lstStyle/>
          <a:p>
            <a:pPr>
              <a:defRPr/>
            </a:pPr>
            <a:fld id="{D829B39B-E19B-4684-B84C-73DF500C59FE}" type="slidenum">
              <a:rPr lang="en-US" smtClean="0"/>
              <a:pPr>
                <a:defRPr/>
              </a:pPr>
              <a:t>32</a:t>
            </a:fld>
            <a:endParaRPr lang="en-US"/>
          </a:p>
        </p:txBody>
      </p:sp>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2088" y="152400"/>
            <a:ext cx="7735712" cy="1295400"/>
          </a:xfrm>
        </p:spPr>
        <p:txBody>
          <a:bodyPr>
            <a:noAutofit/>
          </a:bodyPr>
          <a:lstStyle/>
          <a:p>
            <a:r>
              <a:rPr lang="en-US" sz="3200" b="1" spc="-75" dirty="0">
                <a:latin typeface="+mn-lt"/>
              </a:rPr>
              <a:t>Professor Umar Model of  Integrated Lecture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4</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76200" y="152400"/>
            <a:ext cx="1065368" cy="992210"/>
          </a:xfrm>
          <a:prstGeom prst="rect">
            <a:avLst/>
          </a:prstGeom>
        </p:spPr>
      </p:pic>
      <p:pic>
        <p:nvPicPr>
          <p:cNvPr id="8" name="Picture 2">
            <a:extLst>
              <a:ext uri="{FF2B5EF4-FFF2-40B4-BE49-F238E27FC236}">
                <a16:creationId xmlns:a16="http://schemas.microsoft.com/office/drawing/2014/main" id="{977F1D99-756A-98AB-EA6B-1DB56CF9263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6267" y="1447800"/>
            <a:ext cx="880533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95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34" y="609600"/>
            <a:ext cx="8625625" cy="5681998"/>
          </a:xfrm>
          <a:prstGeom prst="rect">
            <a:avLst/>
          </a:prstGeom>
        </p:spPr>
        <p:txBody>
          <a:bodyPr>
            <a:normAutofit fontScale="92500" lnSpcReduction="10000"/>
          </a:bodyPr>
          <a:lstStyle/>
          <a:p>
            <a:pPr marL="0" indent="0">
              <a:buNone/>
            </a:pPr>
            <a:r>
              <a:rPr lang="en-US" sz="4300" b="1" dirty="0"/>
              <a:t>Learning Objectives</a:t>
            </a:r>
          </a:p>
          <a:p>
            <a:pPr marL="0" indent="0">
              <a:buNone/>
            </a:pPr>
            <a:endParaRPr lang="en-US" sz="2200" dirty="0"/>
          </a:p>
          <a:p>
            <a:pPr marL="0" indent="0">
              <a:buNone/>
            </a:pPr>
            <a:r>
              <a:rPr lang="en-US" sz="2600" dirty="0"/>
              <a:t>At the end of the session, students will be </a:t>
            </a:r>
          </a:p>
          <a:p>
            <a:pPr marL="0" indent="0">
              <a:buNone/>
            </a:pPr>
            <a:r>
              <a:rPr lang="en-US" sz="2600" dirty="0"/>
              <a:t>able to:</a:t>
            </a:r>
          </a:p>
          <a:p>
            <a:endParaRPr lang="en-US" sz="2600" dirty="0"/>
          </a:p>
          <a:p>
            <a:pPr marL="514350" indent="-514350">
              <a:buFont typeface="+mj-lt"/>
              <a:buAutoNum type="arabicPeriod"/>
            </a:pPr>
            <a:r>
              <a:rPr lang="en-US" sz="2600" dirty="0"/>
              <a:t>Define osmosis, osmotic &amp; oncotic pressures, surface tension, and  Emulsification </a:t>
            </a:r>
          </a:p>
          <a:p>
            <a:pPr marL="514350" indent="-514350">
              <a:buFont typeface="+mj-lt"/>
              <a:buAutoNum type="arabicPeriod"/>
            </a:pPr>
            <a:r>
              <a:rPr lang="en-US" sz="2600" dirty="0"/>
              <a:t>Discuss Biochemical Applications of Osmotic/Oncotic pressure Surface Tension and Emulsification and methods to measure them.</a:t>
            </a:r>
          </a:p>
          <a:p>
            <a:pPr marL="457200" indent="-457200">
              <a:buFont typeface="+mj-lt"/>
              <a:buAutoNum type="arabicPeriod"/>
            </a:pPr>
            <a:r>
              <a:rPr lang="en-US" sz="2800" dirty="0">
                <a:latin typeface="Calibri" panose="020F0502020204030204" pitchFamily="34" charset="0"/>
                <a:ea typeface="Times New Roman" panose="02020603050405020304" pitchFamily="18" charset="0"/>
                <a:cs typeface="Calibri" panose="020F0502020204030204" pitchFamily="34" charset="0"/>
              </a:rPr>
              <a:t>Practice the principles of bioethics &amp; apply strategic use of A.I in the related clinical condition. </a:t>
            </a:r>
          </a:p>
          <a:p>
            <a:pPr marL="457200" indent="-457200">
              <a:buFont typeface="+mj-lt"/>
              <a:buAutoNum type="arabicPeriod"/>
            </a:pPr>
            <a:r>
              <a:rPr lang="en-US" sz="2800" dirty="0">
                <a:latin typeface="Calibri" panose="020F0502020204030204" pitchFamily="34" charset="0"/>
                <a:ea typeface="Times New Roman" panose="02020603050405020304" pitchFamily="18" charset="0"/>
                <a:cs typeface="Calibri" panose="020F0502020204030204" pitchFamily="34" charset="0"/>
              </a:rPr>
              <a:t>Read relevant research articles related to the  Core Knowledge.</a:t>
            </a:r>
          </a:p>
        </p:txBody>
      </p:sp>
      <p:sp>
        <p:nvSpPr>
          <p:cNvPr id="4" name="Slide Number Placeholder 3">
            <a:extLst>
              <a:ext uri="{FF2B5EF4-FFF2-40B4-BE49-F238E27FC236}">
                <a16:creationId xmlns:a16="http://schemas.microsoft.com/office/drawing/2014/main" id="{45F4061A-A958-1353-A8C1-330FA246085E}"/>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pic>
        <p:nvPicPr>
          <p:cNvPr id="2" name="Picture 1"/>
          <p:cNvPicPr>
            <a:picLocks noChangeAspect="1"/>
          </p:cNvPicPr>
          <p:nvPr/>
        </p:nvPicPr>
        <p:blipFill rotWithShape="1">
          <a:blip r:embed="rId2"/>
          <a:srcRect l="22531" t="7436" r="20910" b="11437"/>
          <a:stretch/>
        </p:blipFill>
        <p:spPr>
          <a:xfrm>
            <a:off x="6705600" y="671663"/>
            <a:ext cx="2133600" cy="1766737"/>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C48A-8EF0-50B3-86E1-487992A2BA52}"/>
              </a:ext>
            </a:extLst>
          </p:cNvPr>
          <p:cNvSpPr>
            <a:spLocks noGrp="1"/>
          </p:cNvSpPr>
          <p:nvPr>
            <p:ph type="title"/>
          </p:nvPr>
        </p:nvSpPr>
        <p:spPr>
          <a:xfrm>
            <a:off x="3276600" y="365127"/>
            <a:ext cx="2438400" cy="685800"/>
          </a:xfrm>
        </p:spPr>
        <p:txBody>
          <a:bodyPr>
            <a:normAutofit/>
          </a:bodyPr>
          <a:lstStyle/>
          <a:p>
            <a:r>
              <a:rPr lang="en-US" sz="4000" b="1" dirty="0">
                <a:latin typeface="+mn-lt"/>
              </a:rPr>
              <a:t>Osmosis</a:t>
            </a:r>
            <a:endParaRPr lang="en-US" sz="4000" dirty="0">
              <a:latin typeface="+mn-lt"/>
            </a:endParaRPr>
          </a:p>
        </p:txBody>
      </p:sp>
      <p:sp>
        <p:nvSpPr>
          <p:cNvPr id="3" name="Content Placeholder 2">
            <a:extLst>
              <a:ext uri="{FF2B5EF4-FFF2-40B4-BE49-F238E27FC236}">
                <a16:creationId xmlns:a16="http://schemas.microsoft.com/office/drawing/2014/main" id="{F6922D97-AAC1-B0DA-2975-BC17F4D6BC7B}"/>
              </a:ext>
            </a:extLst>
          </p:cNvPr>
          <p:cNvSpPr>
            <a:spLocks noGrp="1"/>
          </p:cNvSpPr>
          <p:nvPr>
            <p:ph sz="half" idx="1"/>
          </p:nvPr>
        </p:nvSpPr>
        <p:spPr>
          <a:xfrm>
            <a:off x="133350" y="1050928"/>
            <a:ext cx="4438650" cy="5126036"/>
          </a:xfrm>
        </p:spPr>
        <p:txBody>
          <a:bodyPr>
            <a:normAutofit/>
          </a:bodyPr>
          <a:lstStyle/>
          <a:p>
            <a:pPr>
              <a:buNone/>
            </a:pPr>
            <a:r>
              <a:rPr lang="en-US" sz="2400" b="1" dirty="0">
                <a:solidFill>
                  <a:srgbClr val="7030A0"/>
                </a:solidFill>
              </a:rPr>
              <a:t>Definition</a:t>
            </a:r>
          </a:p>
          <a:p>
            <a:pPr>
              <a:buFont typeface="Wingdings" panose="05000000000000000000" pitchFamily="2" charset="2"/>
              <a:buChar char="Ø"/>
            </a:pPr>
            <a:r>
              <a:rPr lang="en-US" sz="2400" b="1" dirty="0"/>
              <a:t>Osmosis</a:t>
            </a:r>
            <a:r>
              <a:rPr lang="en-US" sz="2400" dirty="0"/>
              <a:t> </a:t>
            </a:r>
          </a:p>
          <a:p>
            <a:r>
              <a:rPr lang="en-US" sz="2400" dirty="0"/>
              <a:t>derived from Greek word meaning “</a:t>
            </a:r>
            <a:r>
              <a:rPr lang="en-US" sz="2400" b="1" dirty="0"/>
              <a:t>push”</a:t>
            </a:r>
            <a:endParaRPr lang="en-US" sz="2400" dirty="0"/>
          </a:p>
          <a:p>
            <a:pPr>
              <a:buFont typeface="Wingdings" panose="05000000000000000000" pitchFamily="2" charset="2"/>
              <a:buChar char="Ø"/>
            </a:pPr>
            <a:r>
              <a:rPr lang="en-US" sz="2400" b="1" dirty="0"/>
              <a:t>Osmosis</a:t>
            </a:r>
            <a:r>
              <a:rPr lang="en-US" sz="2400" dirty="0"/>
              <a:t> </a:t>
            </a:r>
          </a:p>
          <a:p>
            <a:r>
              <a:rPr lang="en-US" sz="2400" dirty="0"/>
              <a:t>The process by which a </a:t>
            </a:r>
            <a:r>
              <a:rPr lang="en-US" sz="2400" b="1" dirty="0">
                <a:solidFill>
                  <a:srgbClr val="7030A0"/>
                </a:solidFill>
              </a:rPr>
              <a:t>Solvent</a:t>
            </a:r>
            <a:r>
              <a:rPr lang="en-US" sz="2400" dirty="0"/>
              <a:t> (water) passes from a dilute solution to a more concentrated solution when both are separated by a </a:t>
            </a:r>
            <a:r>
              <a:rPr lang="en-US" sz="2400" b="1" dirty="0">
                <a:solidFill>
                  <a:srgbClr val="7030A0"/>
                </a:solidFill>
              </a:rPr>
              <a:t>Semi Permeable Membrane </a:t>
            </a:r>
            <a:r>
              <a:rPr lang="en-US" sz="2400" dirty="0"/>
              <a:t>(</a:t>
            </a:r>
            <a:r>
              <a:rPr lang="en-US" sz="2400" b="1" dirty="0"/>
              <a:t>this membrane allows water to diffuse but not the solute)</a:t>
            </a:r>
          </a:p>
        </p:txBody>
      </p:sp>
      <p:pic>
        <p:nvPicPr>
          <p:cNvPr id="1026" name="Picture 2" descr="What is Osmosis? | Definition from Seneca Learning">
            <a:extLst>
              <a:ext uri="{FF2B5EF4-FFF2-40B4-BE49-F238E27FC236}">
                <a16:creationId xmlns:a16="http://schemas.microsoft.com/office/drawing/2014/main" id="{999FE560-256A-15D7-BE44-9985EE427FD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687572" cy="292973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A06F2B6-D421-F913-A1DF-A5C5968868CA}"/>
              </a:ext>
            </a:extLst>
          </p:cNvPr>
          <p:cNvSpPr>
            <a:spLocks noGrp="1"/>
          </p:cNvSpPr>
          <p:nvPr>
            <p:ph type="sldNum" sz="quarter" idx="12"/>
          </p:nvPr>
        </p:nvSpPr>
        <p:spPr>
          <a:xfrm>
            <a:off x="8338226" y="6446515"/>
            <a:ext cx="400050" cy="365125"/>
          </a:xfrm>
        </p:spPr>
        <p:txBody>
          <a:bodyPr/>
          <a:lstStyle/>
          <a:p>
            <a:pPr>
              <a:defRPr/>
            </a:pPr>
            <a:fld id="{7A259807-4E02-4090-954C-8862AE38006D}" type="slidenum">
              <a:rPr lang="en-US" smtClean="0"/>
              <a:pPr>
                <a:defRPr/>
              </a:pPr>
              <a:t>6</a:t>
            </a:fld>
            <a:endParaRPr lang="en-US" dirty="0"/>
          </a:p>
        </p:txBody>
      </p:sp>
      <p:sp>
        <p:nvSpPr>
          <p:cNvPr id="4" name="TextBox 3">
            <a:extLst>
              <a:ext uri="{FF2B5EF4-FFF2-40B4-BE49-F238E27FC236}">
                <a16:creationId xmlns:a16="http://schemas.microsoft.com/office/drawing/2014/main" id="{38A8FE36-4F12-90EB-95C9-D75E9681104B}"/>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357796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2A6F-EDC3-EB6E-6482-53DAED1C34CA}"/>
              </a:ext>
            </a:extLst>
          </p:cNvPr>
          <p:cNvSpPr>
            <a:spLocks noGrp="1"/>
          </p:cNvSpPr>
          <p:nvPr>
            <p:ph type="title"/>
          </p:nvPr>
        </p:nvSpPr>
        <p:spPr>
          <a:xfrm>
            <a:off x="304800" y="365128"/>
            <a:ext cx="8077200" cy="641348"/>
          </a:xfrm>
        </p:spPr>
        <p:txBody>
          <a:bodyPr>
            <a:noAutofit/>
          </a:bodyPr>
          <a:lstStyle/>
          <a:p>
            <a:r>
              <a:rPr lang="en-US" sz="4000" b="1" dirty="0">
                <a:latin typeface="+mn-lt"/>
              </a:rPr>
              <a:t>Types of Semipermeable Membranes</a:t>
            </a:r>
          </a:p>
        </p:txBody>
      </p:sp>
      <p:sp>
        <p:nvSpPr>
          <p:cNvPr id="12" name="Slide Number Placeholder 11">
            <a:extLst>
              <a:ext uri="{FF2B5EF4-FFF2-40B4-BE49-F238E27FC236}">
                <a16:creationId xmlns:a16="http://schemas.microsoft.com/office/drawing/2014/main" id="{839B641D-719D-E2F8-E3CF-AA3FD053EBED}"/>
              </a:ext>
            </a:extLst>
          </p:cNvPr>
          <p:cNvSpPr>
            <a:spLocks noGrp="1"/>
          </p:cNvSpPr>
          <p:nvPr>
            <p:ph type="sldNum" sz="quarter" idx="12"/>
          </p:nvPr>
        </p:nvSpPr>
        <p:spPr>
          <a:xfrm>
            <a:off x="8629650" y="6340475"/>
            <a:ext cx="361950" cy="365125"/>
          </a:xfrm>
        </p:spPr>
        <p:txBody>
          <a:bodyPr/>
          <a:lstStyle/>
          <a:p>
            <a:pPr>
              <a:defRPr/>
            </a:pPr>
            <a:fld id="{BDA394D7-9785-4BE5-AFD5-4F918A689025}" type="slidenum">
              <a:rPr lang="en-US" smtClean="0"/>
              <a:pPr>
                <a:defRPr/>
              </a:pPr>
              <a:t>7</a:t>
            </a:fld>
            <a:endParaRPr lang="en-US"/>
          </a:p>
        </p:txBody>
      </p:sp>
      <p:sp>
        <p:nvSpPr>
          <p:cNvPr id="4" name="Rectangle: Rounded Corners 3">
            <a:extLst>
              <a:ext uri="{FF2B5EF4-FFF2-40B4-BE49-F238E27FC236}">
                <a16:creationId xmlns:a16="http://schemas.microsoft.com/office/drawing/2014/main" id="{6236D910-3307-EAB0-00EE-617A6CEF87B7}"/>
              </a:ext>
            </a:extLst>
          </p:cNvPr>
          <p:cNvSpPr/>
          <p:nvPr/>
        </p:nvSpPr>
        <p:spPr>
          <a:xfrm>
            <a:off x="2438400" y="1143000"/>
            <a:ext cx="36576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Semipermeable Membrane</a:t>
            </a:r>
          </a:p>
        </p:txBody>
      </p:sp>
      <p:sp>
        <p:nvSpPr>
          <p:cNvPr id="5" name="Rectangle: Rounded Corners 4">
            <a:extLst>
              <a:ext uri="{FF2B5EF4-FFF2-40B4-BE49-F238E27FC236}">
                <a16:creationId xmlns:a16="http://schemas.microsoft.com/office/drawing/2014/main" id="{C374C72C-E1D7-BD76-7232-758AD23391BE}"/>
              </a:ext>
            </a:extLst>
          </p:cNvPr>
          <p:cNvSpPr/>
          <p:nvPr/>
        </p:nvSpPr>
        <p:spPr>
          <a:xfrm>
            <a:off x="1524000" y="2590800"/>
            <a:ext cx="17526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Natural</a:t>
            </a:r>
          </a:p>
        </p:txBody>
      </p:sp>
      <p:sp>
        <p:nvSpPr>
          <p:cNvPr id="6" name="Rectangle: Rounded Corners 5">
            <a:extLst>
              <a:ext uri="{FF2B5EF4-FFF2-40B4-BE49-F238E27FC236}">
                <a16:creationId xmlns:a16="http://schemas.microsoft.com/office/drawing/2014/main" id="{3EC1487B-96E3-BE72-EE59-FC58191670FB}"/>
              </a:ext>
            </a:extLst>
          </p:cNvPr>
          <p:cNvSpPr/>
          <p:nvPr/>
        </p:nvSpPr>
        <p:spPr>
          <a:xfrm>
            <a:off x="5105400" y="2590800"/>
            <a:ext cx="20574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Artificial</a:t>
            </a:r>
          </a:p>
        </p:txBody>
      </p:sp>
      <p:sp>
        <p:nvSpPr>
          <p:cNvPr id="7" name="Rectangle: Rounded Corners 6">
            <a:extLst>
              <a:ext uri="{FF2B5EF4-FFF2-40B4-BE49-F238E27FC236}">
                <a16:creationId xmlns:a16="http://schemas.microsoft.com/office/drawing/2014/main" id="{222F0B0F-6CDC-A1DA-3F70-C8BF2B6EED55}"/>
              </a:ext>
            </a:extLst>
          </p:cNvPr>
          <p:cNvSpPr/>
          <p:nvPr/>
        </p:nvSpPr>
        <p:spPr>
          <a:xfrm>
            <a:off x="2209800" y="3352800"/>
            <a:ext cx="22860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Peritoneum</a:t>
            </a:r>
          </a:p>
        </p:txBody>
      </p:sp>
      <p:sp>
        <p:nvSpPr>
          <p:cNvPr id="8" name="Rectangle: Rounded Corners 7">
            <a:extLst>
              <a:ext uri="{FF2B5EF4-FFF2-40B4-BE49-F238E27FC236}">
                <a16:creationId xmlns:a16="http://schemas.microsoft.com/office/drawing/2014/main" id="{97DEBE9D-145A-0456-BA88-68DA8AB409FA}"/>
              </a:ext>
            </a:extLst>
          </p:cNvPr>
          <p:cNvSpPr/>
          <p:nvPr/>
        </p:nvSpPr>
        <p:spPr>
          <a:xfrm>
            <a:off x="2209800" y="4800600"/>
            <a:ext cx="22860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Urinary Bladder</a:t>
            </a:r>
          </a:p>
        </p:txBody>
      </p:sp>
      <p:sp>
        <p:nvSpPr>
          <p:cNvPr id="9" name="Rectangle: Rounded Corners 8">
            <a:extLst>
              <a:ext uri="{FF2B5EF4-FFF2-40B4-BE49-F238E27FC236}">
                <a16:creationId xmlns:a16="http://schemas.microsoft.com/office/drawing/2014/main" id="{E82CB820-B218-08AC-EDF6-C172DD39F008}"/>
              </a:ext>
            </a:extLst>
          </p:cNvPr>
          <p:cNvSpPr/>
          <p:nvPr/>
        </p:nvSpPr>
        <p:spPr>
          <a:xfrm>
            <a:off x="5943600" y="3429000"/>
            <a:ext cx="20574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Cellophane</a:t>
            </a:r>
          </a:p>
        </p:txBody>
      </p:sp>
      <p:sp>
        <p:nvSpPr>
          <p:cNvPr id="10" name="Rectangle: Rounded Corners 9">
            <a:extLst>
              <a:ext uri="{FF2B5EF4-FFF2-40B4-BE49-F238E27FC236}">
                <a16:creationId xmlns:a16="http://schemas.microsoft.com/office/drawing/2014/main" id="{4BBB6D6B-A569-14D6-51EB-18998CA1E1CF}"/>
              </a:ext>
            </a:extLst>
          </p:cNvPr>
          <p:cNvSpPr/>
          <p:nvPr/>
        </p:nvSpPr>
        <p:spPr>
          <a:xfrm>
            <a:off x="6019800" y="4419600"/>
            <a:ext cx="1981201" cy="685800"/>
          </a:xfrm>
          <a:prstGeom prst="roundRect">
            <a:avLst>
              <a:gd name="adj" fmla="val 145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Collodion</a:t>
            </a:r>
          </a:p>
        </p:txBody>
      </p:sp>
      <p:sp>
        <p:nvSpPr>
          <p:cNvPr id="11" name="Rectangle: Rounded Corners 10">
            <a:extLst>
              <a:ext uri="{FF2B5EF4-FFF2-40B4-BE49-F238E27FC236}">
                <a16:creationId xmlns:a16="http://schemas.microsoft.com/office/drawing/2014/main" id="{6D58B84B-BE35-2D06-681E-ACFA0F1C28C5}"/>
              </a:ext>
            </a:extLst>
          </p:cNvPr>
          <p:cNvSpPr/>
          <p:nvPr/>
        </p:nvSpPr>
        <p:spPr>
          <a:xfrm>
            <a:off x="6019800" y="5518150"/>
            <a:ext cx="2057400" cy="11874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Gelatinous Ppt of Cu. Fe. Cyanide</a:t>
            </a:r>
          </a:p>
        </p:txBody>
      </p:sp>
      <p:cxnSp>
        <p:nvCxnSpPr>
          <p:cNvPr id="15" name="Straight Connector 14">
            <a:extLst>
              <a:ext uri="{FF2B5EF4-FFF2-40B4-BE49-F238E27FC236}">
                <a16:creationId xmlns:a16="http://schemas.microsoft.com/office/drawing/2014/main" id="{6F354D76-4E5C-F8CC-C919-8A25DA664AE6}"/>
              </a:ext>
            </a:extLst>
          </p:cNvPr>
          <p:cNvCxnSpPr>
            <a:cxnSpLocks/>
          </p:cNvCxnSpPr>
          <p:nvPr/>
        </p:nvCxnSpPr>
        <p:spPr>
          <a:xfrm>
            <a:off x="2971800" y="21336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62C0B4FB-DBF7-6B15-9C14-78866C3B752B}"/>
              </a:ext>
            </a:extLst>
          </p:cNvPr>
          <p:cNvSpPr/>
          <p:nvPr/>
        </p:nvSpPr>
        <p:spPr>
          <a:xfrm>
            <a:off x="2521077" y="2133600"/>
            <a:ext cx="179832" cy="3810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DF57CF9F-B1F7-E59E-7F4C-64E700A8E626}"/>
              </a:ext>
            </a:extLst>
          </p:cNvPr>
          <p:cNvSpPr/>
          <p:nvPr/>
        </p:nvSpPr>
        <p:spPr>
          <a:xfrm>
            <a:off x="5791201" y="2133600"/>
            <a:ext cx="179832" cy="3810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652DAF0-5FD7-1939-3C3A-B269BAAA4C29}"/>
              </a:ext>
            </a:extLst>
          </p:cNvPr>
          <p:cNvCxnSpPr>
            <a:cxnSpLocks/>
          </p:cNvCxnSpPr>
          <p:nvPr/>
        </p:nvCxnSpPr>
        <p:spPr>
          <a:xfrm>
            <a:off x="1752600" y="3276600"/>
            <a:ext cx="0" cy="1981200"/>
          </a:xfrm>
          <a:prstGeom prst="line">
            <a:avLst/>
          </a:prstGeom>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2423EFA9-3C4E-27A1-40FF-3143AA5613C9}"/>
              </a:ext>
            </a:extLst>
          </p:cNvPr>
          <p:cNvCxnSpPr>
            <a:cxnSpLocks/>
          </p:cNvCxnSpPr>
          <p:nvPr/>
        </p:nvCxnSpPr>
        <p:spPr>
          <a:xfrm>
            <a:off x="1752600" y="3810000"/>
            <a:ext cx="304800" cy="0"/>
          </a:xfrm>
          <a:prstGeom prst="line">
            <a:avLst/>
          </a:prstGeom>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6C099D5C-717E-6911-DC57-5EAFA77CF059}"/>
              </a:ext>
            </a:extLst>
          </p:cNvPr>
          <p:cNvCxnSpPr>
            <a:cxnSpLocks/>
          </p:cNvCxnSpPr>
          <p:nvPr/>
        </p:nvCxnSpPr>
        <p:spPr>
          <a:xfrm>
            <a:off x="1752600" y="5257800"/>
            <a:ext cx="304800" cy="0"/>
          </a:xfrm>
          <a:prstGeom prst="line">
            <a:avLst/>
          </a:prstGeom>
          <a:ln/>
        </p:spPr>
        <p:style>
          <a:lnRef idx="3">
            <a:schemeClr val="dk1"/>
          </a:lnRef>
          <a:fillRef idx="0">
            <a:schemeClr val="dk1"/>
          </a:fillRef>
          <a:effectRef idx="2">
            <a:schemeClr val="dk1"/>
          </a:effectRef>
          <a:fontRef idx="minor">
            <a:schemeClr val="tx1"/>
          </a:fontRef>
        </p:style>
      </p:cxnSp>
      <p:sp>
        <p:nvSpPr>
          <p:cNvPr id="39" name="Arrow: Right 38">
            <a:extLst>
              <a:ext uri="{FF2B5EF4-FFF2-40B4-BE49-F238E27FC236}">
                <a16:creationId xmlns:a16="http://schemas.microsoft.com/office/drawing/2014/main" id="{7E0BDB9D-BA9C-A15C-E7B8-8252C1605EAD}"/>
              </a:ext>
            </a:extLst>
          </p:cNvPr>
          <p:cNvSpPr/>
          <p:nvPr/>
        </p:nvSpPr>
        <p:spPr>
          <a:xfrm>
            <a:off x="1752600" y="3673465"/>
            <a:ext cx="380998" cy="228585"/>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B043EB6F-004B-E495-C937-63BEC1D8CE17}"/>
              </a:ext>
            </a:extLst>
          </p:cNvPr>
          <p:cNvSpPr/>
          <p:nvPr/>
        </p:nvSpPr>
        <p:spPr>
          <a:xfrm>
            <a:off x="1714508" y="5118121"/>
            <a:ext cx="419092" cy="228585"/>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F8E26F39-9CEA-F444-6090-51FEE989E3E1}"/>
              </a:ext>
            </a:extLst>
          </p:cNvPr>
          <p:cNvSpPr/>
          <p:nvPr/>
        </p:nvSpPr>
        <p:spPr>
          <a:xfrm>
            <a:off x="1676394" y="3276597"/>
            <a:ext cx="152405" cy="1981199"/>
          </a:xfrm>
          <a:prstGeom prst="down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644C10DE-F84B-CA03-5142-EC94E9B1B53B}"/>
              </a:ext>
            </a:extLst>
          </p:cNvPr>
          <p:cNvSpPr/>
          <p:nvPr/>
        </p:nvSpPr>
        <p:spPr>
          <a:xfrm>
            <a:off x="5334000" y="3352800"/>
            <a:ext cx="179832" cy="2743200"/>
          </a:xfrm>
          <a:prstGeom prst="down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F5D2C86F-B5D9-7453-6C06-624219A2E6D0}"/>
              </a:ext>
            </a:extLst>
          </p:cNvPr>
          <p:cNvSpPr/>
          <p:nvPr/>
        </p:nvSpPr>
        <p:spPr>
          <a:xfrm>
            <a:off x="5410200" y="3673466"/>
            <a:ext cx="489204" cy="244473"/>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82F36BC5-D914-407C-13B7-FDE8F4DC0BE8}"/>
              </a:ext>
            </a:extLst>
          </p:cNvPr>
          <p:cNvSpPr/>
          <p:nvPr/>
        </p:nvSpPr>
        <p:spPr>
          <a:xfrm>
            <a:off x="5454396" y="4556127"/>
            <a:ext cx="489204" cy="244473"/>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8F141044-6E5F-A9E2-5502-1E1316C041B0}"/>
              </a:ext>
            </a:extLst>
          </p:cNvPr>
          <p:cNvSpPr/>
          <p:nvPr/>
        </p:nvSpPr>
        <p:spPr>
          <a:xfrm>
            <a:off x="5361432" y="5894823"/>
            <a:ext cx="582168" cy="277377"/>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F2784C-1570-B7CF-184A-98B72137F7BF}"/>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86864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ARMACEUTICAL MICROBIOLOGY: Osmotic Pressure">
            <a:extLst>
              <a:ext uri="{FF2B5EF4-FFF2-40B4-BE49-F238E27FC236}">
                <a16:creationId xmlns:a16="http://schemas.microsoft.com/office/drawing/2014/main" id="{11BD5597-6644-EDCE-470F-7AD785679C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143" y="349249"/>
            <a:ext cx="8294506" cy="5975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8FF3F8C-8BF8-79B6-C2A1-8FF890E255D5}"/>
              </a:ext>
            </a:extLst>
          </p:cNvPr>
          <p:cNvSpPr>
            <a:spLocks noGrp="1"/>
          </p:cNvSpPr>
          <p:nvPr>
            <p:ph type="sldNum" sz="quarter" idx="12"/>
          </p:nvPr>
        </p:nvSpPr>
        <p:spPr>
          <a:xfrm>
            <a:off x="8409649" y="6416675"/>
            <a:ext cx="353351" cy="365125"/>
          </a:xfrm>
        </p:spPr>
        <p:txBody>
          <a:bodyPr/>
          <a:lstStyle/>
          <a:p>
            <a:pPr>
              <a:defRPr/>
            </a:pPr>
            <a:fld id="{7A259807-4E02-4090-954C-8862AE38006D}" type="slidenum">
              <a:rPr lang="en-US" sz="1100" smtClean="0"/>
              <a:pPr>
                <a:defRPr/>
              </a:pPr>
              <a:t>8</a:t>
            </a:fld>
            <a:endParaRPr lang="en-US" sz="1100" dirty="0"/>
          </a:p>
        </p:txBody>
      </p:sp>
      <p:sp>
        <p:nvSpPr>
          <p:cNvPr id="2" name="TextBox 1">
            <a:extLst>
              <a:ext uri="{FF2B5EF4-FFF2-40B4-BE49-F238E27FC236}">
                <a16:creationId xmlns:a16="http://schemas.microsoft.com/office/drawing/2014/main" id="{75151CB7-28E4-7ACD-7BB5-F03425D6FFA5}"/>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365443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9B27-3BED-5056-B664-60E076C3EC30}"/>
              </a:ext>
            </a:extLst>
          </p:cNvPr>
          <p:cNvSpPr>
            <a:spLocks noGrp="1"/>
          </p:cNvSpPr>
          <p:nvPr>
            <p:ph type="title"/>
          </p:nvPr>
        </p:nvSpPr>
        <p:spPr>
          <a:xfrm>
            <a:off x="152401" y="380999"/>
            <a:ext cx="8915399" cy="933855"/>
          </a:xfrm>
        </p:spPr>
        <p:txBody>
          <a:bodyPr>
            <a:noAutofit/>
          </a:bodyPr>
          <a:lstStyle/>
          <a:p>
            <a:r>
              <a:rPr lang="en-US" sz="4000" b="1" dirty="0">
                <a:latin typeface="+mn-lt"/>
              </a:rPr>
              <a:t>Osmotic Pressure &amp; Hydrostatic Pressure</a:t>
            </a:r>
          </a:p>
        </p:txBody>
      </p:sp>
      <p:sp>
        <p:nvSpPr>
          <p:cNvPr id="3" name="Content Placeholder 2">
            <a:extLst>
              <a:ext uri="{FF2B5EF4-FFF2-40B4-BE49-F238E27FC236}">
                <a16:creationId xmlns:a16="http://schemas.microsoft.com/office/drawing/2014/main" id="{6B9D67FD-2D02-BDA5-9BC6-0B869F6798E8}"/>
              </a:ext>
            </a:extLst>
          </p:cNvPr>
          <p:cNvSpPr>
            <a:spLocks noGrp="1"/>
          </p:cNvSpPr>
          <p:nvPr>
            <p:ph idx="1"/>
          </p:nvPr>
        </p:nvSpPr>
        <p:spPr>
          <a:xfrm>
            <a:off x="0" y="1371600"/>
            <a:ext cx="9144000" cy="5334000"/>
          </a:xfrm>
        </p:spPr>
        <p:txBody>
          <a:bodyPr>
            <a:normAutofit/>
          </a:bodyPr>
          <a:lstStyle/>
          <a:p>
            <a:pPr>
              <a:buFont typeface="Wingdings" panose="05000000000000000000" pitchFamily="2" charset="2"/>
              <a:buChar char="Ø"/>
            </a:pPr>
            <a:r>
              <a:rPr lang="en-US" sz="2400" b="1" dirty="0">
                <a:solidFill>
                  <a:srgbClr val="0070C0"/>
                </a:solidFill>
              </a:rPr>
              <a:t>OSMOTIC PRESSURE </a:t>
            </a:r>
            <a:r>
              <a:rPr lang="en-US" sz="2400" dirty="0"/>
              <a:t>is defined as: </a:t>
            </a:r>
          </a:p>
          <a:p>
            <a:r>
              <a:rPr lang="en-US" sz="2400" dirty="0"/>
              <a:t>“The equivalent of </a:t>
            </a:r>
            <a:r>
              <a:rPr lang="en-US" sz="2400" b="1" dirty="0"/>
              <a:t>excess of pressure </a:t>
            </a:r>
            <a:r>
              <a:rPr lang="en-US" sz="2400" dirty="0"/>
              <a:t>which must be applied to the concentrated solution in order to </a:t>
            </a:r>
            <a:r>
              <a:rPr lang="en-US" sz="2400" b="1" dirty="0"/>
              <a:t>prevent the passage of the solvent into it through a semi permeable membrane </a:t>
            </a:r>
            <a:r>
              <a:rPr lang="en-US" sz="2400" dirty="0"/>
              <a:t>separating the two i.e. solution and solvent.”</a:t>
            </a:r>
            <a:endParaRPr lang="en-US" sz="2400" b="1" dirty="0">
              <a:solidFill>
                <a:srgbClr val="0070C0"/>
              </a:solidFill>
            </a:endParaRPr>
          </a:p>
          <a:p>
            <a:pPr>
              <a:buFont typeface="Wingdings" panose="05000000000000000000" pitchFamily="2" charset="2"/>
              <a:buChar char="Ø"/>
            </a:pPr>
            <a:endParaRPr lang="en-US" sz="2400" b="1" dirty="0">
              <a:solidFill>
                <a:srgbClr val="0070C0"/>
              </a:solidFill>
            </a:endParaRPr>
          </a:p>
          <a:p>
            <a:pPr>
              <a:buFont typeface="Wingdings" panose="05000000000000000000" pitchFamily="2" charset="2"/>
              <a:buChar char="Ø"/>
            </a:pPr>
            <a:r>
              <a:rPr lang="en-US" sz="2400" b="1" dirty="0">
                <a:solidFill>
                  <a:srgbClr val="0070C0"/>
                </a:solidFill>
              </a:rPr>
              <a:t>HYDROSTATIC PRESSURE</a:t>
            </a:r>
            <a:r>
              <a:rPr lang="en-US" sz="2400" dirty="0">
                <a:solidFill>
                  <a:srgbClr val="0070C0"/>
                </a:solidFill>
              </a:rPr>
              <a:t> </a:t>
            </a:r>
            <a:r>
              <a:rPr lang="en-US" sz="2400" dirty="0"/>
              <a:t>(</a:t>
            </a:r>
            <a:r>
              <a:rPr lang="en-US" sz="2400" b="1" dirty="0"/>
              <a:t>Pressure of any fluid enclosed in a space</a:t>
            </a:r>
            <a:r>
              <a:rPr lang="en-US" sz="2400" dirty="0"/>
              <a:t>)</a:t>
            </a:r>
          </a:p>
          <a:p>
            <a:r>
              <a:rPr lang="en-US" sz="2400" dirty="0"/>
              <a:t>It forces fluid out of the solution.</a:t>
            </a:r>
          </a:p>
          <a:p>
            <a:endParaRPr lang="en-US" sz="2400" b="1" dirty="0"/>
          </a:p>
          <a:p>
            <a:r>
              <a:rPr lang="en-US" sz="2400" b="1" dirty="0"/>
              <a:t>Osmotic pressure</a:t>
            </a:r>
            <a:r>
              <a:rPr lang="en-US" sz="2400" dirty="0"/>
              <a:t> draws fluid back into the solution.</a:t>
            </a:r>
          </a:p>
          <a:p>
            <a:r>
              <a:rPr lang="en-US" sz="2400" dirty="0"/>
              <a:t>In order to counteract and stop the osmotic inflow into the solution, it </a:t>
            </a:r>
            <a:r>
              <a:rPr lang="en-US" sz="2400" b="1" dirty="0">
                <a:solidFill>
                  <a:srgbClr val="7030A0"/>
                </a:solidFill>
              </a:rPr>
              <a:t>equals the difference between the hydrostatic pressure on both sides</a:t>
            </a:r>
            <a:r>
              <a:rPr lang="en-US" sz="2400" dirty="0"/>
              <a:t>.</a:t>
            </a:r>
            <a:endParaRPr lang="en-US" b="1" dirty="0"/>
          </a:p>
        </p:txBody>
      </p:sp>
      <p:sp>
        <p:nvSpPr>
          <p:cNvPr id="5" name="Slide Number Placeholder 4">
            <a:extLst>
              <a:ext uri="{FF2B5EF4-FFF2-40B4-BE49-F238E27FC236}">
                <a16:creationId xmlns:a16="http://schemas.microsoft.com/office/drawing/2014/main" id="{EACB6889-EC4A-5CD5-1EE8-125083CE5B8A}"/>
              </a:ext>
            </a:extLst>
          </p:cNvPr>
          <p:cNvSpPr>
            <a:spLocks noGrp="1"/>
          </p:cNvSpPr>
          <p:nvPr>
            <p:ph type="sldNum" sz="quarter" idx="12"/>
          </p:nvPr>
        </p:nvSpPr>
        <p:spPr>
          <a:xfrm>
            <a:off x="8305800" y="6416675"/>
            <a:ext cx="533400" cy="365125"/>
          </a:xfrm>
        </p:spPr>
        <p:txBody>
          <a:bodyPr/>
          <a:lstStyle/>
          <a:p>
            <a:pPr>
              <a:defRPr/>
            </a:pPr>
            <a:fld id="{BDA394D7-9785-4BE5-AFD5-4F918A689025}" type="slidenum">
              <a:rPr lang="en-US" sz="1100" smtClean="0"/>
              <a:pPr>
                <a:defRPr/>
              </a:pPr>
              <a:t>9</a:t>
            </a:fld>
            <a:endParaRPr lang="en-US" sz="1100" dirty="0"/>
          </a:p>
        </p:txBody>
      </p:sp>
      <p:sp>
        <p:nvSpPr>
          <p:cNvPr id="4" name="TextBox 3">
            <a:extLst>
              <a:ext uri="{FF2B5EF4-FFF2-40B4-BE49-F238E27FC236}">
                <a16:creationId xmlns:a16="http://schemas.microsoft.com/office/drawing/2014/main" id="{6E440E82-E182-F076-37E2-EDC88D49C7E4}"/>
              </a:ext>
            </a:extLst>
          </p:cNvPr>
          <p:cNvSpPr txBox="1"/>
          <p:nvPr/>
        </p:nvSpPr>
        <p:spPr>
          <a:xfrm>
            <a:off x="133350" y="0"/>
            <a:ext cx="1876476" cy="400110"/>
          </a:xfrm>
          <a:prstGeom prst="rect">
            <a:avLst/>
          </a:prstGeom>
          <a:noFill/>
        </p:spPr>
        <p:txBody>
          <a:bodyPr wrap="none" rtlCol="0">
            <a:spAutoFit/>
          </a:bodyPr>
          <a:lstStyle/>
          <a:p>
            <a:r>
              <a:rPr lang="en-US" sz="2000" dirty="0"/>
              <a:t>Core Knowledge</a:t>
            </a:r>
          </a:p>
        </p:txBody>
      </p:sp>
    </p:spTree>
    <p:extLst>
      <p:ext uri="{BB962C8B-B14F-4D97-AF65-F5344CB8AC3E}">
        <p14:creationId xmlns:p14="http://schemas.microsoft.com/office/powerpoint/2010/main" val="566466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AB6BB62E-AA40-41DA-B15A-494CA4C8890A}" vid="{8DE9588D-9B0D-4778-8053-796DBC14756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AB6BB62E-AA40-41DA-B15A-494CA4C8890A}" vid="{61836767-67B5-4C24-9779-A2035DEDDE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LGIS - (2025) Template</Template>
  <TotalTime>6816</TotalTime>
  <Words>1982</Words>
  <Application>Microsoft Office PowerPoint</Application>
  <PresentationFormat>On-screen Show (4:3)</PresentationFormat>
  <Paragraphs>272</Paragraphs>
  <Slides>32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open sans</vt:lpstr>
      <vt:lpstr>Segoe UI</vt:lpstr>
      <vt:lpstr>Times New Roman</vt:lpstr>
      <vt:lpstr>Wingdings</vt:lpstr>
      <vt:lpstr>Office Theme</vt:lpstr>
      <vt:lpstr>1_Office Theme</vt:lpstr>
      <vt:lpstr>PowerPoint Presentation</vt:lpstr>
      <vt:lpstr> Motto    Vision; The Dream/Tomorrow</vt:lpstr>
      <vt:lpstr>      1st Year MBBS   Foundation Module Small Group Discussion – SGD Physicochemical Properties Of Cell   </vt:lpstr>
      <vt:lpstr>Professor Umar Model of  Integrated Lecture </vt:lpstr>
      <vt:lpstr>PowerPoint Presentation</vt:lpstr>
      <vt:lpstr>Osmosis</vt:lpstr>
      <vt:lpstr>Types of Semipermeable Membranes</vt:lpstr>
      <vt:lpstr>PowerPoint Presentation</vt:lpstr>
      <vt:lpstr>Osmotic Pressure &amp; Hydrostatic Pressure</vt:lpstr>
      <vt:lpstr>Unit of Osmotic Pressure</vt:lpstr>
      <vt:lpstr>         Oncotic Pressure</vt:lpstr>
      <vt:lpstr>Importance of Osmotic Pressure</vt:lpstr>
      <vt:lpstr> Surface Tension</vt:lpstr>
      <vt:lpstr>  Measurement Of Surface Tension</vt:lpstr>
      <vt:lpstr>          Surface Tension</vt:lpstr>
      <vt:lpstr>Emulsion</vt:lpstr>
      <vt:lpstr>Emulsification</vt:lpstr>
      <vt:lpstr>Importance of Osmotic Pressure</vt:lpstr>
      <vt:lpstr>Importance of Osmotic Pressure</vt:lpstr>
      <vt:lpstr>Physiological Aspect</vt:lpstr>
      <vt:lpstr>Importance of Osmotic Pressure</vt:lpstr>
      <vt:lpstr>Importance of Oncotic Pressure</vt:lpstr>
      <vt:lpstr>Applications of Osmotic/Oncotic Pressure</vt:lpstr>
      <vt:lpstr>Applications of Surface Tension</vt:lpstr>
      <vt:lpstr>Kwashiorkar</vt:lpstr>
      <vt:lpstr>PowerPoint Presentation</vt:lpstr>
      <vt:lpstr>PowerPoint Presentation</vt:lpstr>
      <vt:lpstr>PowerPoint Presentation</vt:lpstr>
      <vt:lpstr>PowerPoint Presentation</vt:lpstr>
      <vt:lpstr> How To Access Digital Library</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nayab shaban</cp:lastModifiedBy>
  <cp:revision>335</cp:revision>
  <dcterms:created xsi:type="dcterms:W3CDTF">2019-11-22T16:50:55Z</dcterms:created>
  <dcterms:modified xsi:type="dcterms:W3CDTF">2025-02-08T07:18:25Z</dcterms:modified>
</cp:coreProperties>
</file>