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4"/>
  </p:notesMasterIdLst>
  <p:sldIdLst>
    <p:sldId id="298" r:id="rId2"/>
    <p:sldId id="256" r:id="rId3"/>
    <p:sldId id="312" r:id="rId4"/>
    <p:sldId id="313" r:id="rId5"/>
    <p:sldId id="310" r:id="rId6"/>
    <p:sldId id="314" r:id="rId7"/>
    <p:sldId id="260" r:id="rId8"/>
    <p:sldId id="311" r:id="rId9"/>
    <p:sldId id="261" r:id="rId10"/>
    <p:sldId id="280" r:id="rId11"/>
    <p:sldId id="278" r:id="rId12"/>
    <p:sldId id="279" r:id="rId13"/>
    <p:sldId id="281" r:id="rId14"/>
    <p:sldId id="265" r:id="rId15"/>
    <p:sldId id="305" r:id="rId16"/>
    <p:sldId id="300" r:id="rId17"/>
    <p:sldId id="302" r:id="rId18"/>
    <p:sldId id="283" r:id="rId19"/>
    <p:sldId id="282" r:id="rId20"/>
    <p:sldId id="295" r:id="rId21"/>
    <p:sldId id="284" r:id="rId22"/>
    <p:sldId id="296" r:id="rId23"/>
    <p:sldId id="285" r:id="rId24"/>
    <p:sldId id="266" r:id="rId25"/>
    <p:sldId id="267" r:id="rId26"/>
    <p:sldId id="286" r:id="rId27"/>
    <p:sldId id="268" r:id="rId28"/>
    <p:sldId id="306" r:id="rId29"/>
    <p:sldId id="307" r:id="rId30"/>
    <p:sldId id="309" r:id="rId31"/>
    <p:sldId id="304" r:id="rId32"/>
    <p:sldId id="269" r:id="rId33"/>
    <p:sldId id="299" r:id="rId34"/>
    <p:sldId id="270" r:id="rId35"/>
    <p:sldId id="288" r:id="rId36"/>
    <p:sldId id="289" r:id="rId37"/>
    <p:sldId id="287" r:id="rId38"/>
    <p:sldId id="290" r:id="rId39"/>
    <p:sldId id="292" r:id="rId40"/>
    <p:sldId id="293" r:id="rId41"/>
    <p:sldId id="271" r:id="rId42"/>
    <p:sldId id="308" r:id="rId43"/>
    <p:sldId id="303" r:id="rId44"/>
    <p:sldId id="273" r:id="rId45"/>
    <p:sldId id="315" r:id="rId46"/>
    <p:sldId id="316" r:id="rId47"/>
    <p:sldId id="317" r:id="rId48"/>
    <p:sldId id="318" r:id="rId49"/>
    <p:sldId id="319" r:id="rId50"/>
    <p:sldId id="320" r:id="rId51"/>
    <p:sldId id="321" r:id="rId52"/>
    <p:sldId id="322" r:id="rId53"/>
    <p:sldId id="323" r:id="rId54"/>
    <p:sldId id="324" r:id="rId55"/>
    <p:sldId id="326" r:id="rId56"/>
    <p:sldId id="327" r:id="rId57"/>
    <p:sldId id="328" r:id="rId58"/>
    <p:sldId id="329" r:id="rId59"/>
    <p:sldId id="330" r:id="rId60"/>
    <p:sldId id="331" r:id="rId61"/>
    <p:sldId id="274" r:id="rId62"/>
    <p:sldId id="275" r:id="rId6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615" autoAdjust="0"/>
    <p:restoredTop sz="94471" autoAdjust="0"/>
  </p:normalViewPr>
  <p:slideViewPr>
    <p:cSldViewPr>
      <p:cViewPr>
        <p:scale>
          <a:sx n="57" d="100"/>
          <a:sy n="57" d="100"/>
        </p:scale>
        <p:origin x="-1268" y="-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8" y="279828"/>
    </p:cViewPr>
  </p:outlineViewPr>
  <p:notesTextViewPr>
    <p:cViewPr>
      <p:scale>
        <a:sx n="100" d="100"/>
        <a:sy n="100" d="100"/>
      </p:scale>
      <p:origin x="0" y="0"/>
    </p:cViewPr>
  </p:notesTextViewPr>
  <p:gridSpacing cx="73737788" cy="7373778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CEBA05-2F10-437E-89B2-54F4D9FAF478}" type="doc">
      <dgm:prSet loTypeId="urn:microsoft.com/office/officeart/2005/8/layout/gear1#1" loCatId="cycle" qsTypeId="urn:microsoft.com/office/officeart/2005/8/quickstyle/3d5" qsCatId="3D" csTypeId="urn:microsoft.com/office/officeart/2005/8/colors/colorful4" csCatId="colorful" phldr="1"/>
      <dgm:spPr/>
    </dgm:pt>
    <dgm:pt modelId="{DACAB5BA-B8B4-4D66-8B11-1D02259E020B}">
      <dgm:prSet phldrT="[Text]"/>
      <dgm:spPr/>
      <dgm:t>
        <a:bodyPr/>
        <a:lstStyle/>
        <a:p>
          <a:pPr algn="ctr"/>
          <a:r>
            <a:rPr lang="en-US" b="1">
              <a:latin typeface="Arial Black" pitchFamily="34" charset="0"/>
            </a:rPr>
            <a:t>Wisdom</a:t>
          </a:r>
        </a:p>
      </dgm:t>
    </dgm:pt>
    <dgm:pt modelId="{D76093C5-B96B-4182-8418-CFDB341D2418}" type="parTrans" cxnId="{0F63D9BC-9028-4C84-92D9-B4BDAB4F1E91}">
      <dgm:prSet/>
      <dgm:spPr/>
      <dgm:t>
        <a:bodyPr/>
        <a:lstStyle/>
        <a:p>
          <a:pPr algn="ctr"/>
          <a:endParaRPr lang="en-US"/>
        </a:p>
      </dgm:t>
    </dgm:pt>
    <dgm:pt modelId="{23718C41-0A1F-40BF-86BE-8A5476EC271E}" type="sibTrans" cxnId="{0F63D9BC-9028-4C84-92D9-B4BDAB4F1E91}">
      <dgm:prSet/>
      <dgm:spPr/>
      <dgm:t>
        <a:bodyPr/>
        <a:lstStyle/>
        <a:p>
          <a:pPr algn="ctr"/>
          <a:endParaRPr lang="en-US"/>
        </a:p>
      </dgm:t>
    </dgm:pt>
    <dgm:pt modelId="{663C1E13-76F9-4B70-A2F2-CA23180743CE}">
      <dgm:prSet phldrT="[Text]"/>
      <dgm:spPr/>
      <dgm:t>
        <a:bodyPr/>
        <a:lstStyle/>
        <a:p>
          <a:pPr algn="ctr"/>
          <a:r>
            <a:rPr lang="en-US" dirty="0">
              <a:latin typeface="Arial Black" pitchFamily="34" charset="0"/>
            </a:rPr>
            <a:t>Truth</a:t>
          </a:r>
          <a:r>
            <a:rPr lang="en-US" dirty="0"/>
            <a:t> </a:t>
          </a:r>
        </a:p>
      </dgm:t>
    </dgm:pt>
    <dgm:pt modelId="{637C3D51-3F4B-4277-8185-724806355FF8}" type="parTrans" cxnId="{32FAE72D-29B2-4404-A917-2C4136EE3C4F}">
      <dgm:prSet/>
      <dgm:spPr/>
      <dgm:t>
        <a:bodyPr/>
        <a:lstStyle/>
        <a:p>
          <a:pPr algn="ctr"/>
          <a:endParaRPr lang="en-US"/>
        </a:p>
      </dgm:t>
    </dgm:pt>
    <dgm:pt modelId="{188C389E-9423-41DE-9C5E-D4A7E95C7E62}" type="sibTrans" cxnId="{32FAE72D-29B2-4404-A917-2C4136EE3C4F}">
      <dgm:prSet/>
      <dgm:spPr/>
      <dgm:t>
        <a:bodyPr/>
        <a:lstStyle/>
        <a:p>
          <a:pPr algn="ctr"/>
          <a:endParaRPr lang="en-US"/>
        </a:p>
      </dgm:t>
    </dgm:pt>
    <dgm:pt modelId="{399ACE2F-90C5-48B1-9E65-700A32562848}">
      <dgm:prSet phldrT="[Text]"/>
      <dgm:spPr/>
      <dgm:t>
        <a:bodyPr/>
        <a:lstStyle/>
        <a:p>
          <a:pPr algn="ctr"/>
          <a:r>
            <a:rPr lang="en-US" b="1">
              <a:latin typeface="Arial Black" pitchFamily="34" charset="0"/>
            </a:rPr>
            <a:t>Servic</a:t>
          </a:r>
          <a:r>
            <a:rPr lang="en-US">
              <a:latin typeface="Arial Black" pitchFamily="34" charset="0"/>
            </a:rPr>
            <a:t>e</a:t>
          </a:r>
          <a:r>
            <a:rPr lang="en-US"/>
            <a:t> </a:t>
          </a:r>
        </a:p>
      </dgm:t>
    </dgm:pt>
    <dgm:pt modelId="{1911F9CB-1EEA-4FFD-A302-90DCBC7D11BE}" type="parTrans" cxnId="{7C4913C1-9DC8-4658-A4FC-A894F8F82CF0}">
      <dgm:prSet/>
      <dgm:spPr/>
      <dgm:t>
        <a:bodyPr/>
        <a:lstStyle/>
        <a:p>
          <a:pPr algn="ctr"/>
          <a:endParaRPr lang="en-US"/>
        </a:p>
      </dgm:t>
    </dgm:pt>
    <dgm:pt modelId="{DA82EADB-2721-42A0-95EA-F9B5521A38A6}" type="sibTrans" cxnId="{7C4913C1-9DC8-4658-A4FC-A894F8F82CF0}">
      <dgm:prSet/>
      <dgm:spPr/>
      <dgm:t>
        <a:bodyPr/>
        <a:lstStyle/>
        <a:p>
          <a:pPr algn="ctr"/>
          <a:endParaRPr lang="en-US"/>
        </a:p>
      </dgm:t>
    </dgm:pt>
    <dgm:pt modelId="{5ED88519-AC6C-4AA3-B76D-812B93A167E4}" type="pres">
      <dgm:prSet presAssocID="{F9CEBA05-2F10-437E-89B2-54F4D9FAF478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87622A90-D0D8-4EA3-BC0D-D537801AF2B1}" type="pres">
      <dgm:prSet presAssocID="{DACAB5BA-B8B4-4D66-8B11-1D02259E020B}" presName="gear1" presStyleLbl="node1" presStyleIdx="0" presStyleCnt="3" custLinFactNeighborX="-220" custLinFactNeighborY="-22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B6B41B-120B-4968-AB6A-FC6E7C8EF3C0}" type="pres">
      <dgm:prSet presAssocID="{DACAB5BA-B8B4-4D66-8B11-1D02259E020B}" presName="gear1srcNode" presStyleLbl="node1" presStyleIdx="0" presStyleCnt="3"/>
      <dgm:spPr/>
      <dgm:t>
        <a:bodyPr/>
        <a:lstStyle/>
        <a:p>
          <a:endParaRPr lang="en-US"/>
        </a:p>
      </dgm:t>
    </dgm:pt>
    <dgm:pt modelId="{8BC64EA7-2794-42B6-96C9-F39A52CB985A}" type="pres">
      <dgm:prSet presAssocID="{DACAB5BA-B8B4-4D66-8B11-1D02259E020B}" presName="gear1dstNode" presStyleLbl="node1" presStyleIdx="0" presStyleCnt="3"/>
      <dgm:spPr/>
      <dgm:t>
        <a:bodyPr/>
        <a:lstStyle/>
        <a:p>
          <a:endParaRPr lang="en-US"/>
        </a:p>
      </dgm:t>
    </dgm:pt>
    <dgm:pt modelId="{93300324-D62F-4E58-B882-734182BDB462}" type="pres">
      <dgm:prSet presAssocID="{663C1E13-76F9-4B70-A2F2-CA23180743CE}" presName="gear2" presStyleLbl="node1" presStyleIdx="1" presStyleCnt="3" custLinFactNeighborX="-2197" custLinFactNeighborY="-446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330EE9-43E4-4FD4-8144-E92B1DD0FCDF}" type="pres">
      <dgm:prSet presAssocID="{663C1E13-76F9-4B70-A2F2-CA23180743CE}" presName="gear2srcNode" presStyleLbl="node1" presStyleIdx="1" presStyleCnt="3"/>
      <dgm:spPr/>
      <dgm:t>
        <a:bodyPr/>
        <a:lstStyle/>
        <a:p>
          <a:endParaRPr lang="en-US"/>
        </a:p>
      </dgm:t>
    </dgm:pt>
    <dgm:pt modelId="{4822A78E-EAEC-401F-941A-3A84E13E2357}" type="pres">
      <dgm:prSet presAssocID="{663C1E13-76F9-4B70-A2F2-CA23180743CE}" presName="gear2dstNode" presStyleLbl="node1" presStyleIdx="1" presStyleCnt="3"/>
      <dgm:spPr/>
      <dgm:t>
        <a:bodyPr/>
        <a:lstStyle/>
        <a:p>
          <a:endParaRPr lang="en-US"/>
        </a:p>
      </dgm:t>
    </dgm:pt>
    <dgm:pt modelId="{59EDF28D-6C67-49D0-B5A1-DE5C3CBA2292}" type="pres">
      <dgm:prSet presAssocID="{399ACE2F-90C5-48B1-9E65-700A32562848}" presName="gear3" presStyleLbl="node1" presStyleIdx="2" presStyleCnt="3"/>
      <dgm:spPr/>
      <dgm:t>
        <a:bodyPr/>
        <a:lstStyle/>
        <a:p>
          <a:endParaRPr lang="en-US"/>
        </a:p>
      </dgm:t>
    </dgm:pt>
    <dgm:pt modelId="{23DC08E4-3725-4448-BFFF-1CCEA2F2987E}" type="pres">
      <dgm:prSet presAssocID="{399ACE2F-90C5-48B1-9E65-700A32562848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3EFDB4-E5D1-439A-86D8-1FCF80D959BA}" type="pres">
      <dgm:prSet presAssocID="{399ACE2F-90C5-48B1-9E65-700A32562848}" presName="gear3srcNode" presStyleLbl="node1" presStyleIdx="2" presStyleCnt="3"/>
      <dgm:spPr/>
      <dgm:t>
        <a:bodyPr/>
        <a:lstStyle/>
        <a:p>
          <a:endParaRPr lang="en-US"/>
        </a:p>
      </dgm:t>
    </dgm:pt>
    <dgm:pt modelId="{9815588C-16D0-4475-B64C-847FC87C8C32}" type="pres">
      <dgm:prSet presAssocID="{399ACE2F-90C5-48B1-9E65-700A32562848}" presName="gear3dstNode" presStyleLbl="node1" presStyleIdx="2" presStyleCnt="3"/>
      <dgm:spPr/>
      <dgm:t>
        <a:bodyPr/>
        <a:lstStyle/>
        <a:p>
          <a:endParaRPr lang="en-US"/>
        </a:p>
      </dgm:t>
    </dgm:pt>
    <dgm:pt modelId="{398423B3-DD54-4226-99D7-017EFC1488DF}" type="pres">
      <dgm:prSet presAssocID="{23718C41-0A1F-40BF-86BE-8A5476EC271E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6DF3A3A0-5919-4E69-80DD-61760D6340A0}" type="pres">
      <dgm:prSet presAssocID="{188C389E-9423-41DE-9C5E-D4A7E95C7E62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A09CEA93-9338-4361-A5E6-CF85B6019F5A}" type="pres">
      <dgm:prSet presAssocID="{DA82EADB-2721-42A0-95EA-F9B5521A38A6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7C4913C1-9DC8-4658-A4FC-A894F8F82CF0}" srcId="{F9CEBA05-2F10-437E-89B2-54F4D9FAF478}" destId="{399ACE2F-90C5-48B1-9E65-700A32562848}" srcOrd="2" destOrd="0" parTransId="{1911F9CB-1EEA-4FFD-A302-90DCBC7D11BE}" sibTransId="{DA82EADB-2721-42A0-95EA-F9B5521A38A6}"/>
    <dgm:cxn modelId="{F96A58E1-C7A8-4666-8130-0D1875EF8CBE}" type="presOf" srcId="{399ACE2F-90C5-48B1-9E65-700A32562848}" destId="{7D3EFDB4-E5D1-439A-86D8-1FCF80D959BA}" srcOrd="2" destOrd="0" presId="urn:microsoft.com/office/officeart/2005/8/layout/gear1#1"/>
    <dgm:cxn modelId="{5BF302CD-8566-4A60-BABE-B164FCFB3330}" type="presOf" srcId="{663C1E13-76F9-4B70-A2F2-CA23180743CE}" destId="{93300324-D62F-4E58-B882-734182BDB462}" srcOrd="0" destOrd="0" presId="urn:microsoft.com/office/officeart/2005/8/layout/gear1#1"/>
    <dgm:cxn modelId="{4796E436-31A1-4F82-BD1A-158802AA0383}" type="presOf" srcId="{DACAB5BA-B8B4-4D66-8B11-1D02259E020B}" destId="{8BC64EA7-2794-42B6-96C9-F39A52CB985A}" srcOrd="2" destOrd="0" presId="urn:microsoft.com/office/officeart/2005/8/layout/gear1#1"/>
    <dgm:cxn modelId="{9EA94427-2E87-4017-81AD-3CDE965B3732}" type="presOf" srcId="{663C1E13-76F9-4B70-A2F2-CA23180743CE}" destId="{4822A78E-EAEC-401F-941A-3A84E13E2357}" srcOrd="2" destOrd="0" presId="urn:microsoft.com/office/officeart/2005/8/layout/gear1#1"/>
    <dgm:cxn modelId="{C090F242-7DF0-46EC-96AE-63E67B0BC0DF}" type="presOf" srcId="{399ACE2F-90C5-48B1-9E65-700A32562848}" destId="{59EDF28D-6C67-49D0-B5A1-DE5C3CBA2292}" srcOrd="0" destOrd="0" presId="urn:microsoft.com/office/officeart/2005/8/layout/gear1#1"/>
    <dgm:cxn modelId="{915E7EF9-893C-4336-9870-9AB568F1221E}" type="presOf" srcId="{399ACE2F-90C5-48B1-9E65-700A32562848}" destId="{9815588C-16D0-4475-B64C-847FC87C8C32}" srcOrd="3" destOrd="0" presId="urn:microsoft.com/office/officeart/2005/8/layout/gear1#1"/>
    <dgm:cxn modelId="{A2A69A02-3F36-4BF2-8FAE-004AFB772633}" type="presOf" srcId="{188C389E-9423-41DE-9C5E-D4A7E95C7E62}" destId="{6DF3A3A0-5919-4E69-80DD-61760D6340A0}" srcOrd="0" destOrd="0" presId="urn:microsoft.com/office/officeart/2005/8/layout/gear1#1"/>
    <dgm:cxn modelId="{C303E50B-9E38-4F26-A7CF-BE3C9EEC67A8}" type="presOf" srcId="{F9CEBA05-2F10-437E-89B2-54F4D9FAF478}" destId="{5ED88519-AC6C-4AA3-B76D-812B93A167E4}" srcOrd="0" destOrd="0" presId="urn:microsoft.com/office/officeart/2005/8/layout/gear1#1"/>
    <dgm:cxn modelId="{CE93E227-A3E6-4BF6-8F3B-19A2142CF668}" type="presOf" srcId="{399ACE2F-90C5-48B1-9E65-700A32562848}" destId="{23DC08E4-3725-4448-BFFF-1CCEA2F2987E}" srcOrd="1" destOrd="0" presId="urn:microsoft.com/office/officeart/2005/8/layout/gear1#1"/>
    <dgm:cxn modelId="{32FAE72D-29B2-4404-A917-2C4136EE3C4F}" srcId="{F9CEBA05-2F10-437E-89B2-54F4D9FAF478}" destId="{663C1E13-76F9-4B70-A2F2-CA23180743CE}" srcOrd="1" destOrd="0" parTransId="{637C3D51-3F4B-4277-8185-724806355FF8}" sibTransId="{188C389E-9423-41DE-9C5E-D4A7E95C7E62}"/>
    <dgm:cxn modelId="{A077997A-DC37-4207-A826-3AF965841BF1}" type="presOf" srcId="{DACAB5BA-B8B4-4D66-8B11-1D02259E020B}" destId="{87622A90-D0D8-4EA3-BC0D-D537801AF2B1}" srcOrd="0" destOrd="0" presId="urn:microsoft.com/office/officeart/2005/8/layout/gear1#1"/>
    <dgm:cxn modelId="{18346025-45E6-4AE6-AB77-83F86D1B7D2A}" type="presOf" srcId="{23718C41-0A1F-40BF-86BE-8A5476EC271E}" destId="{398423B3-DD54-4226-99D7-017EFC1488DF}" srcOrd="0" destOrd="0" presId="urn:microsoft.com/office/officeart/2005/8/layout/gear1#1"/>
    <dgm:cxn modelId="{11AFBB88-26FB-4579-A52F-6A923FDC3F84}" type="presOf" srcId="{DACAB5BA-B8B4-4D66-8B11-1D02259E020B}" destId="{B6B6B41B-120B-4968-AB6A-FC6E7C8EF3C0}" srcOrd="1" destOrd="0" presId="urn:microsoft.com/office/officeart/2005/8/layout/gear1#1"/>
    <dgm:cxn modelId="{0F63D9BC-9028-4C84-92D9-B4BDAB4F1E91}" srcId="{F9CEBA05-2F10-437E-89B2-54F4D9FAF478}" destId="{DACAB5BA-B8B4-4D66-8B11-1D02259E020B}" srcOrd="0" destOrd="0" parTransId="{D76093C5-B96B-4182-8418-CFDB341D2418}" sibTransId="{23718C41-0A1F-40BF-86BE-8A5476EC271E}"/>
    <dgm:cxn modelId="{7554F0A9-16B7-46D8-B8B3-FFA3C401CE4B}" type="presOf" srcId="{663C1E13-76F9-4B70-A2F2-CA23180743CE}" destId="{B9330EE9-43E4-4FD4-8144-E92B1DD0FCDF}" srcOrd="1" destOrd="0" presId="urn:microsoft.com/office/officeart/2005/8/layout/gear1#1"/>
    <dgm:cxn modelId="{D2DFE506-70EF-41C9-8621-40E2F24344A9}" type="presOf" srcId="{DA82EADB-2721-42A0-95EA-F9B5521A38A6}" destId="{A09CEA93-9338-4361-A5E6-CF85B6019F5A}" srcOrd="0" destOrd="0" presId="urn:microsoft.com/office/officeart/2005/8/layout/gear1#1"/>
    <dgm:cxn modelId="{A332869A-7ED7-41F8-8A5A-8C700CEFB70D}" type="presParOf" srcId="{5ED88519-AC6C-4AA3-B76D-812B93A167E4}" destId="{87622A90-D0D8-4EA3-BC0D-D537801AF2B1}" srcOrd="0" destOrd="0" presId="urn:microsoft.com/office/officeart/2005/8/layout/gear1#1"/>
    <dgm:cxn modelId="{4BE2DC9C-D141-412E-9C60-3A8D66562BF4}" type="presParOf" srcId="{5ED88519-AC6C-4AA3-B76D-812B93A167E4}" destId="{B6B6B41B-120B-4968-AB6A-FC6E7C8EF3C0}" srcOrd="1" destOrd="0" presId="urn:microsoft.com/office/officeart/2005/8/layout/gear1#1"/>
    <dgm:cxn modelId="{1421C89A-6983-4953-9561-688BD7013343}" type="presParOf" srcId="{5ED88519-AC6C-4AA3-B76D-812B93A167E4}" destId="{8BC64EA7-2794-42B6-96C9-F39A52CB985A}" srcOrd="2" destOrd="0" presId="urn:microsoft.com/office/officeart/2005/8/layout/gear1#1"/>
    <dgm:cxn modelId="{4234A158-56D9-40D8-8041-3F5F6EA1EA73}" type="presParOf" srcId="{5ED88519-AC6C-4AA3-B76D-812B93A167E4}" destId="{93300324-D62F-4E58-B882-734182BDB462}" srcOrd="3" destOrd="0" presId="urn:microsoft.com/office/officeart/2005/8/layout/gear1#1"/>
    <dgm:cxn modelId="{6F792B2D-8130-44F0-8BDD-11BB6D57994A}" type="presParOf" srcId="{5ED88519-AC6C-4AA3-B76D-812B93A167E4}" destId="{B9330EE9-43E4-4FD4-8144-E92B1DD0FCDF}" srcOrd="4" destOrd="0" presId="urn:microsoft.com/office/officeart/2005/8/layout/gear1#1"/>
    <dgm:cxn modelId="{D2948DE9-B97F-4117-B997-2AAD2342D3BC}" type="presParOf" srcId="{5ED88519-AC6C-4AA3-B76D-812B93A167E4}" destId="{4822A78E-EAEC-401F-941A-3A84E13E2357}" srcOrd="5" destOrd="0" presId="urn:microsoft.com/office/officeart/2005/8/layout/gear1#1"/>
    <dgm:cxn modelId="{CAA20C3E-9507-4671-94C3-B7673E650EF7}" type="presParOf" srcId="{5ED88519-AC6C-4AA3-B76D-812B93A167E4}" destId="{59EDF28D-6C67-49D0-B5A1-DE5C3CBA2292}" srcOrd="6" destOrd="0" presId="urn:microsoft.com/office/officeart/2005/8/layout/gear1#1"/>
    <dgm:cxn modelId="{B19C8235-9760-4B35-9D7C-3BD5B9F94F99}" type="presParOf" srcId="{5ED88519-AC6C-4AA3-B76D-812B93A167E4}" destId="{23DC08E4-3725-4448-BFFF-1CCEA2F2987E}" srcOrd="7" destOrd="0" presId="urn:microsoft.com/office/officeart/2005/8/layout/gear1#1"/>
    <dgm:cxn modelId="{9F6CF6FD-F954-437F-B802-DBE15EF6E0F6}" type="presParOf" srcId="{5ED88519-AC6C-4AA3-B76D-812B93A167E4}" destId="{7D3EFDB4-E5D1-439A-86D8-1FCF80D959BA}" srcOrd="8" destOrd="0" presId="urn:microsoft.com/office/officeart/2005/8/layout/gear1#1"/>
    <dgm:cxn modelId="{4162703E-1CC4-4DE2-A83A-3FE9B9551D29}" type="presParOf" srcId="{5ED88519-AC6C-4AA3-B76D-812B93A167E4}" destId="{9815588C-16D0-4475-B64C-847FC87C8C32}" srcOrd="9" destOrd="0" presId="urn:microsoft.com/office/officeart/2005/8/layout/gear1#1"/>
    <dgm:cxn modelId="{FFC9A546-A405-47A2-BBFB-0D1362C96CE1}" type="presParOf" srcId="{5ED88519-AC6C-4AA3-B76D-812B93A167E4}" destId="{398423B3-DD54-4226-99D7-017EFC1488DF}" srcOrd="10" destOrd="0" presId="urn:microsoft.com/office/officeart/2005/8/layout/gear1#1"/>
    <dgm:cxn modelId="{FE3BFC97-2DA2-473F-9A7C-D1CF9236006D}" type="presParOf" srcId="{5ED88519-AC6C-4AA3-B76D-812B93A167E4}" destId="{6DF3A3A0-5919-4E69-80DD-61760D6340A0}" srcOrd="11" destOrd="0" presId="urn:microsoft.com/office/officeart/2005/8/layout/gear1#1"/>
    <dgm:cxn modelId="{0CC0A482-878A-446F-A00F-BACE355932C9}" type="presParOf" srcId="{5ED88519-AC6C-4AA3-B76D-812B93A167E4}" destId="{A09CEA93-9338-4361-A5E6-CF85B6019F5A}" srcOrd="12" destOrd="0" presId="urn:microsoft.com/office/officeart/2005/8/layout/gear1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#1">
  <dgm:title val=""/>
  <dgm:desc val=""/>
  <dgm:catLst>
    <dgm:cat type="relationship" pri="109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188EB6-E7FD-4266-87F1-E1CA9CEA85D7}" type="datetimeFigureOut">
              <a:rPr lang="en-US" smtClean="0"/>
              <a:pPr/>
              <a:t>1/30/2025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B90CED-AF5D-4F20-94CF-1CD32AED0A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45133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B90CED-AF5D-4F20-94CF-1CD32AED0A17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396537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B90CED-AF5D-4F20-94CF-1CD32AED0A17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534814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B90CED-AF5D-4F20-94CF-1CD32AED0A17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650561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B90CED-AF5D-4F20-94CF-1CD32AED0A17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32698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1/30/2025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http://www.madaniwallpaper.com/wallpapers/new_best_bismillah_wallpaper_2013-800x6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7236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 smtClean="0"/>
              <a:t>Cell Reproduction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Regeneration of the organs occurred by rapid division of the cells until appropriate numbers again available e.g. liver transplantation.</a:t>
            </a:r>
          </a:p>
          <a:p>
            <a:pPr>
              <a:buNone/>
            </a:pP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8214" y="1"/>
            <a:ext cx="785786" cy="80674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1714480" cy="381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pc="-4" dirty="0" smtClean="0">
                <a:solidFill>
                  <a:schemeClr val="tx1"/>
                </a:solidFill>
              </a:rPr>
              <a:t>Core Concept</a:t>
            </a:r>
            <a:endParaRPr 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4298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b="1" dirty="0" smtClean="0"/>
              <a:t>Replication of Chromosomes</a:t>
            </a:r>
            <a:endParaRPr lang="en-US" sz="44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Number of chromosomes in human cell is </a:t>
            </a:r>
            <a:r>
              <a:rPr lang="en-GB" b="1" dirty="0" smtClean="0"/>
              <a:t>46</a:t>
            </a:r>
          </a:p>
          <a:p>
            <a:r>
              <a:rPr lang="en-GB" dirty="0" smtClean="0"/>
              <a:t>Number of pairs is </a:t>
            </a:r>
            <a:r>
              <a:rPr lang="en-GB" b="1" dirty="0" smtClean="0"/>
              <a:t>23</a:t>
            </a:r>
          </a:p>
          <a:p>
            <a:r>
              <a:rPr lang="en-GB" dirty="0" smtClean="0"/>
              <a:t>Genes also exist in pairs</a:t>
            </a:r>
          </a:p>
          <a:p>
            <a:r>
              <a:rPr lang="en-GB" dirty="0" smtClean="0"/>
              <a:t>Replication occurs after few minutes of replication of DNA.</a:t>
            </a:r>
          </a:p>
          <a:p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3357562"/>
            <a:ext cx="6670991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8214" y="1"/>
            <a:ext cx="785786" cy="80674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1714480" cy="381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pc="-4" dirty="0" smtClean="0">
                <a:solidFill>
                  <a:schemeClr val="tx1"/>
                </a:solidFill>
              </a:rPr>
              <a:t>Core Concept</a:t>
            </a:r>
            <a:endParaRPr 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9763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800" b="1" dirty="0" smtClean="0"/>
              <a:t>Histones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Electro positively charged small molecules that lead to the formation of large number of proteins present in chromosomes.</a:t>
            </a:r>
          </a:p>
          <a:p>
            <a:r>
              <a:rPr lang="en-GB" dirty="0" smtClean="0"/>
              <a:t>Organized in vast numbers of small, bobbin like cores.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8214" y="1"/>
            <a:ext cx="785786" cy="80674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1714480" cy="381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pc="-4" dirty="0" smtClean="0">
                <a:solidFill>
                  <a:schemeClr val="tx1"/>
                </a:solidFill>
              </a:rPr>
              <a:t>Core Concept</a:t>
            </a:r>
            <a:endParaRPr 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4907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800" b="1" dirty="0" smtClean="0"/>
              <a:t>Functions of Histones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Regulates DNA activity.</a:t>
            </a:r>
          </a:p>
          <a:p>
            <a:r>
              <a:rPr lang="en-GB" sz="2800" dirty="0" smtClean="0"/>
              <a:t>Decondense by regulatory proteins.</a:t>
            </a:r>
          </a:p>
          <a:p>
            <a:endParaRPr lang="en-US" sz="2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3276600"/>
            <a:ext cx="4876800" cy="2479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8214" y="1"/>
            <a:ext cx="785786" cy="80674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1714480" cy="381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pc="-4" dirty="0" smtClean="0">
                <a:solidFill>
                  <a:schemeClr val="tx1"/>
                </a:solidFill>
              </a:rPr>
              <a:t>Core Concept</a:t>
            </a:r>
            <a:endParaRPr 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5293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Cell Cycle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en-US" sz="2800" dirty="0" smtClean="0"/>
          </a:p>
          <a:p>
            <a:pPr algn="ctr">
              <a:buNone/>
            </a:pPr>
            <a:r>
              <a:rPr lang="en-US" sz="2800" dirty="0" smtClean="0"/>
              <a:t>‘Cell cycle is the period of time between the birth of a cell and its own division to produce two daughter cells’ </a:t>
            </a:r>
          </a:p>
          <a:p>
            <a:pPr>
              <a:buNone/>
            </a:pP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6019800" y="5181600"/>
            <a:ext cx="23526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8214" y="1"/>
            <a:ext cx="785786" cy="80674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1714480" cy="381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pc="-4" dirty="0" smtClean="0">
                <a:solidFill>
                  <a:schemeClr val="tx1"/>
                </a:solidFill>
              </a:rPr>
              <a:t>Core Concept</a:t>
            </a:r>
            <a:endParaRPr 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0557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34553" t="19792" r="13909" b="12500"/>
          <a:stretch>
            <a:fillRect/>
          </a:stretch>
        </p:blipFill>
        <p:spPr bwMode="auto">
          <a:xfrm>
            <a:off x="0" y="60960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143000" y="6324600"/>
            <a:ext cx="71628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smtClean="0">
              <a:solidFill>
                <a:schemeClr val="tx1"/>
              </a:solidFill>
            </a:endParaRPr>
          </a:p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Reference: Silverthorn Physiology 6</a:t>
            </a:r>
            <a:r>
              <a:rPr lang="en-US" sz="2000" baseline="30000" dirty="0" smtClean="0">
                <a:solidFill>
                  <a:schemeClr val="tx1"/>
                </a:solidFill>
              </a:rPr>
              <a:t>th</a:t>
            </a:r>
            <a:r>
              <a:rPr lang="en-US" sz="2000" dirty="0" smtClean="0">
                <a:solidFill>
                  <a:schemeClr val="tx1"/>
                </a:solidFill>
              </a:rPr>
              <a:t> Edition  A-22 appendix C  </a:t>
            </a:r>
          </a:p>
          <a:p>
            <a:pPr algn="ctr"/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8214" y="1"/>
            <a:ext cx="785786" cy="80674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1714480" cy="381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pc="-4" dirty="0" smtClean="0">
                <a:solidFill>
                  <a:schemeClr val="tx1"/>
                </a:solidFill>
              </a:rPr>
              <a:t>Core Concept</a:t>
            </a:r>
            <a:endParaRPr 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3793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7620000" cy="4800600"/>
          </a:xfrm>
        </p:spPr>
        <p:txBody>
          <a:bodyPr/>
          <a:lstStyle/>
          <a:p>
            <a:pPr marL="114300" indent="0">
              <a:buNone/>
            </a:pPr>
            <a:r>
              <a:rPr lang="en-US" dirty="0" smtClean="0"/>
              <a:t>			</a:t>
            </a:r>
            <a:r>
              <a:rPr lang="en-US" b="1" dirty="0" smtClean="0"/>
              <a:t>TOTAL BODY WATER 60%BW</a:t>
            </a:r>
            <a:endParaRPr lang="en-US" b="1" dirty="0"/>
          </a:p>
        </p:txBody>
      </p:sp>
      <p:sp>
        <p:nvSpPr>
          <p:cNvPr id="4" name="Half Frame 3"/>
          <p:cNvSpPr/>
          <p:nvPr/>
        </p:nvSpPr>
        <p:spPr>
          <a:xfrm rot="3181124">
            <a:off x="4114800" y="2209800"/>
            <a:ext cx="685800" cy="914400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895600" y="3079101"/>
            <a:ext cx="0" cy="82264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5056909" y="3215950"/>
            <a:ext cx="0" cy="82264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295400" y="2710259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ICF40%BW(Body weight)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648200" y="2538773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/>
          </a:p>
          <a:p>
            <a:r>
              <a:rPr lang="en-US" b="1" dirty="0" smtClean="0"/>
              <a:t>ECF 20%BW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048001" y="5084617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PLASMA 5%BW</a:t>
            </a:r>
          </a:p>
          <a:p>
            <a:r>
              <a:rPr lang="en-US" b="1" dirty="0" smtClean="0"/>
              <a:t>Or  25% of ECF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334000" y="510540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IF 15%BW</a:t>
            </a:r>
          </a:p>
          <a:p>
            <a:r>
              <a:rPr lang="en-US" b="1" dirty="0" smtClean="0"/>
              <a:t>Or 75% of ECF</a:t>
            </a:r>
            <a:endParaRPr lang="en-US" b="1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4343400" y="4038599"/>
            <a:ext cx="685799" cy="104601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056909" y="4073235"/>
            <a:ext cx="762000" cy="89361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57166"/>
            <a:ext cx="8686800" cy="634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8214" y="1"/>
            <a:ext cx="785786" cy="80674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0"/>
            <a:ext cx="1714480" cy="381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pc="-4" dirty="0" smtClean="0">
                <a:solidFill>
                  <a:schemeClr val="tx1"/>
                </a:solidFill>
              </a:rPr>
              <a:t>Core Concept</a:t>
            </a:r>
            <a:endParaRPr 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26188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 smtClean="0">
                <a:solidFill>
                  <a:schemeClr val="tx1"/>
                </a:solidFill>
              </a:rPr>
              <a:t>Cell Division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lnSpc>
                <a:spcPct val="150000"/>
              </a:lnSpc>
              <a:buNone/>
            </a:pPr>
            <a:r>
              <a:rPr lang="en-US" sz="3100" dirty="0" smtClean="0"/>
              <a:t>The process by which cells divide into two daughter cells with the</a:t>
            </a:r>
          </a:p>
          <a:p>
            <a:pPr>
              <a:lnSpc>
                <a:spcPct val="150000"/>
              </a:lnSpc>
              <a:buNone/>
            </a:pPr>
            <a:r>
              <a:rPr lang="en-US" sz="3100" dirty="0" smtClean="0"/>
              <a:t>same genetic material are:</a:t>
            </a:r>
          </a:p>
          <a:p>
            <a:pPr lvl="1">
              <a:lnSpc>
                <a:spcPct val="200000"/>
              </a:lnSpc>
            </a:pPr>
            <a:r>
              <a:rPr lang="en-US" sz="3100" dirty="0" smtClean="0"/>
              <a:t>Mitosis</a:t>
            </a:r>
          </a:p>
          <a:p>
            <a:pPr lvl="1">
              <a:lnSpc>
                <a:spcPct val="200000"/>
              </a:lnSpc>
            </a:pPr>
            <a:r>
              <a:rPr lang="en-US" sz="3100" dirty="0" smtClean="0"/>
              <a:t>Meiosis</a:t>
            </a:r>
          </a:p>
          <a:p>
            <a:pPr marL="971550" lvl="1" indent="-514350">
              <a:lnSpc>
                <a:spcPct val="200000"/>
              </a:lnSpc>
              <a:buFont typeface="+mj-lt"/>
              <a:buAutoNum type="arabicPeriod"/>
            </a:pPr>
            <a:r>
              <a:rPr lang="en-GB" sz="3100" dirty="0" smtClean="0"/>
              <a:t>Meiosis I</a:t>
            </a:r>
          </a:p>
          <a:p>
            <a:pPr marL="971550" lvl="1" indent="-514350">
              <a:lnSpc>
                <a:spcPct val="200000"/>
              </a:lnSpc>
              <a:buFont typeface="+mj-lt"/>
              <a:buAutoNum type="arabicPeriod"/>
            </a:pPr>
            <a:r>
              <a:rPr lang="en-GB" sz="3100" dirty="0" smtClean="0"/>
              <a:t>Meiosis II</a:t>
            </a:r>
            <a:endParaRPr lang="en-US" sz="3100" dirty="0" smtClean="0"/>
          </a:p>
          <a:p>
            <a:pPr lvl="1">
              <a:lnSpc>
                <a:spcPct val="200000"/>
              </a:lnSpc>
            </a:pPr>
            <a:r>
              <a:rPr lang="en-US" sz="3100" dirty="0" smtClean="0"/>
              <a:t>Karyokinesis</a:t>
            </a:r>
          </a:p>
          <a:p>
            <a:pPr lvl="1">
              <a:lnSpc>
                <a:spcPct val="200000"/>
              </a:lnSpc>
            </a:pPr>
            <a:r>
              <a:rPr lang="en-US" sz="3100" dirty="0" smtClean="0"/>
              <a:t>Cytokinesis</a:t>
            </a:r>
          </a:p>
          <a:p>
            <a:endParaRPr lang="en-US" sz="2000" dirty="0"/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2800" y="2667000"/>
            <a:ext cx="4724400" cy="3710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8214" y="1"/>
            <a:ext cx="785786" cy="80674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1714480" cy="381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pc="-4" dirty="0" smtClean="0">
                <a:solidFill>
                  <a:schemeClr val="tx1"/>
                </a:solidFill>
              </a:rPr>
              <a:t>Core Concept</a:t>
            </a:r>
            <a:endParaRPr 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91302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7620000" cy="1143000"/>
          </a:xfrm>
        </p:spPr>
        <p:txBody>
          <a:bodyPr/>
          <a:lstStyle/>
          <a:p>
            <a:r>
              <a:rPr lang="en-GB" sz="4800" b="1" dirty="0" smtClean="0"/>
              <a:t>Interphase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b="1" dirty="0"/>
              <a:t>Intracellular component of the body water accounts for about 40% of body weight and the extracellular component for about 20%.</a:t>
            </a:r>
          </a:p>
          <a:p>
            <a:r>
              <a:rPr lang="en-US" sz="2800" b="1" dirty="0"/>
              <a:t> Approximately 25% of the extracellular component is in the vascular system (plasma = 5% of body weight) and 75% outside the blood vessels (interstitial fluid = 15% of body weight). </a:t>
            </a:r>
          </a:p>
          <a:p>
            <a:r>
              <a:rPr lang="en-US" sz="2800" b="1" dirty="0"/>
              <a:t>The total blood volume is about 8% of body weight. </a:t>
            </a:r>
          </a:p>
          <a:p>
            <a:r>
              <a:rPr lang="en-US" sz="2800" b="1" dirty="0"/>
              <a:t>Flow between these compartments is tightly regulated.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14422"/>
            <a:ext cx="8458196" cy="5643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8214" y="1"/>
            <a:ext cx="785786" cy="80674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1714480" cy="381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pc="-4" dirty="0" smtClean="0">
                <a:solidFill>
                  <a:schemeClr val="tx1"/>
                </a:solidFill>
              </a:rPr>
              <a:t>Core Concept</a:t>
            </a:r>
            <a:endParaRPr 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55677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 smtClean="0"/>
              <a:t>Mitosis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‘A type of cell division in which parent cell divides into two daughter cells and each of two daughter cells receive a chromosomal karyotype identical to parent cells’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8214" y="1"/>
            <a:ext cx="785786" cy="80674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1714480" cy="381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pc="-4" dirty="0" smtClean="0">
                <a:solidFill>
                  <a:schemeClr val="tx1"/>
                </a:solidFill>
              </a:rPr>
              <a:t>Core Concept</a:t>
            </a:r>
            <a:endParaRPr 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1659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6318250"/>
            <a:ext cx="2895600" cy="609600"/>
          </a:xfrm>
        </p:spPr>
        <p:txBody>
          <a:bodyPr/>
          <a:lstStyle/>
          <a:p>
            <a:r>
              <a:rPr lang="en-US" sz="2400" b="1" smtClean="0"/>
              <a:t>Foundation Module </a:t>
            </a:r>
            <a:br>
              <a:rPr lang="en-US" sz="2400" b="1" smtClean="0"/>
            </a:br>
            <a:r>
              <a:rPr lang="en-US" sz="2400" b="1" smtClean="0"/>
              <a:t>First Year MBBS</a:t>
            </a:r>
            <a:endParaRPr lang="en-US" sz="2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5576" y="4307124"/>
            <a:ext cx="6461760" cy="1066800"/>
          </a:xfrm>
        </p:spPr>
        <p:txBody>
          <a:bodyPr>
            <a:normAutofit/>
          </a:bodyPr>
          <a:lstStyle/>
          <a:p>
            <a:pPr algn="r"/>
            <a:r>
              <a:rPr lang="en-US" b="1" dirty="0" smtClean="0"/>
              <a:t>Supervised by </a:t>
            </a:r>
            <a:r>
              <a:rPr lang="en-US" b="1" smtClean="0">
                <a:solidFill>
                  <a:schemeClr val="tx2"/>
                </a:solidFill>
              </a:rPr>
              <a:t>Prof. Samia </a:t>
            </a:r>
            <a:r>
              <a:rPr lang="en-US" b="1" dirty="0" smtClean="0">
                <a:solidFill>
                  <a:schemeClr val="tx2"/>
                </a:solidFill>
              </a:rPr>
              <a:t>Sarwar</a:t>
            </a:r>
            <a:r>
              <a:rPr lang="en-US" b="1" dirty="0"/>
              <a:t> Chairperson Physiology </a:t>
            </a:r>
            <a:r>
              <a:rPr lang="en-US" b="1" dirty="0" smtClean="0"/>
              <a:t>Presenter :</a:t>
            </a:r>
            <a:r>
              <a:rPr lang="en-US" b="1" dirty="0" smtClean="0">
                <a:solidFill>
                  <a:schemeClr val="tx2"/>
                </a:solidFill>
              </a:rPr>
              <a:t>Dr. (</a:t>
            </a:r>
            <a:r>
              <a:rPr lang="en-US" b="1" dirty="0">
                <a:solidFill>
                  <a:schemeClr val="tx2"/>
                </a:solidFill>
              </a:rPr>
              <a:t>FCPS PHY)</a:t>
            </a:r>
          </a:p>
          <a:p>
            <a:pPr algn="r"/>
            <a:r>
              <a:rPr lang="en-US" b="1" dirty="0" smtClean="0"/>
              <a:t>Dated </a:t>
            </a:r>
            <a:r>
              <a:rPr lang="en-US" b="1" dirty="0"/>
              <a:t>: </a:t>
            </a:r>
            <a:r>
              <a:rPr lang="en-US" b="1" dirty="0" smtClean="0"/>
              <a:t>00-00-2025</a:t>
            </a:r>
            <a:endParaRPr lang="en-US" b="1" dirty="0"/>
          </a:p>
          <a:p>
            <a:pPr algn="r"/>
            <a:endParaRPr lang="en-US" b="1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81000" y="761390"/>
            <a:ext cx="7543800" cy="25939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Cellular Control Mechanism, Cell Cycle &amp; Apoptosis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029200" y="6230571"/>
            <a:ext cx="3581400" cy="609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smtClean="0"/>
              <a:t>Physiology Department</a:t>
            </a:r>
            <a:endParaRPr lang="en-US" sz="24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2400"/>
            <a:ext cx="914479" cy="93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47419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51780" t="16667" r="26535" b="23958"/>
          <a:stretch>
            <a:fillRect/>
          </a:stretch>
        </p:blipFill>
        <p:spPr bwMode="auto">
          <a:xfrm>
            <a:off x="990600" y="381000"/>
            <a:ext cx="70866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8"/>
          <p:cNvSpPr txBox="1">
            <a:spLocks/>
          </p:cNvSpPr>
          <p:nvPr/>
        </p:nvSpPr>
        <p:spPr>
          <a:xfrm>
            <a:off x="381000" y="6324601"/>
            <a:ext cx="8229600" cy="533399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342900" marR="0" lvl="0" indent="-2286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Reference :Guyton and Hall Textbook of Medical physiology page no.41 </a:t>
            </a:r>
          </a:p>
          <a:p>
            <a:pPr marL="342900" marR="0" lvl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8214" y="1"/>
            <a:ext cx="785786" cy="80674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0"/>
            <a:ext cx="1714480" cy="381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pc="-4" dirty="0" smtClean="0">
                <a:solidFill>
                  <a:schemeClr val="tx1"/>
                </a:solidFill>
              </a:rPr>
              <a:t>Core Concept</a:t>
            </a:r>
            <a:endParaRPr 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206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 smtClean="0"/>
              <a:t>Phases of Mitosis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5938" indent="-515938">
              <a:buFont typeface="Wingdings" pitchFamily="2" charset="2"/>
              <a:buChar char="Ø"/>
            </a:pPr>
            <a:r>
              <a:rPr lang="en-US" dirty="0" smtClean="0"/>
              <a:t>Prophase			</a:t>
            </a:r>
          </a:p>
          <a:p>
            <a:pPr marL="515938" indent="-515938">
              <a:buFont typeface="Wingdings" pitchFamily="2" charset="2"/>
              <a:buChar char="Ø"/>
            </a:pPr>
            <a:r>
              <a:rPr lang="en-US" dirty="0" smtClean="0"/>
              <a:t>Metaphase</a:t>
            </a:r>
          </a:p>
          <a:p>
            <a:pPr marL="515938" indent="-515938">
              <a:buFont typeface="Wingdings" pitchFamily="2" charset="2"/>
              <a:buChar char="Ø"/>
            </a:pPr>
            <a:r>
              <a:rPr lang="en-US" dirty="0" smtClean="0"/>
              <a:t>Anaphase</a:t>
            </a:r>
          </a:p>
          <a:p>
            <a:pPr marL="515938" indent="-515938">
              <a:buFont typeface="Wingdings" pitchFamily="2" charset="2"/>
              <a:buChar char="Ø"/>
            </a:pPr>
            <a:r>
              <a:rPr lang="en-US" dirty="0" smtClean="0"/>
              <a:t>Telophase</a:t>
            </a:r>
          </a:p>
          <a:p>
            <a:pPr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429000"/>
            <a:ext cx="9144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8214" y="1"/>
            <a:ext cx="785786" cy="80674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0"/>
            <a:ext cx="1714480" cy="381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pc="-4" dirty="0" smtClean="0">
                <a:solidFill>
                  <a:schemeClr val="tx1"/>
                </a:solidFill>
              </a:rPr>
              <a:t>Core Concept</a:t>
            </a:r>
            <a:endParaRPr 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1206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055" y="205365"/>
            <a:ext cx="7620000" cy="1143000"/>
          </a:xfrm>
        </p:spPr>
        <p:txBody>
          <a:bodyPr/>
          <a:lstStyle/>
          <a:p>
            <a:r>
              <a:rPr lang="en-US" sz="4800" b="1" dirty="0" smtClean="0"/>
              <a:t>Prophase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dirty="0" smtClean="0"/>
              <a:t>Chromosomes becomes visible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Centriolar migration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Assembling of microtubules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Formation of asters</a:t>
            </a:r>
          </a:p>
          <a:p>
            <a:endParaRPr lang="en-US" sz="2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8876" y="2819400"/>
            <a:ext cx="3885124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8214" y="1"/>
            <a:ext cx="785786" cy="80674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1714480" cy="381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pc="-4" dirty="0" smtClean="0">
                <a:solidFill>
                  <a:schemeClr val="tx1"/>
                </a:solidFill>
              </a:rPr>
              <a:t>Core Concept</a:t>
            </a:r>
            <a:endParaRPr 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8491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 err="1" smtClean="0"/>
              <a:t>Prometaphase</a:t>
            </a:r>
            <a:r>
              <a:rPr lang="en-US" sz="4800" b="1" dirty="0" smtClean="0"/>
              <a:t> - Metaphase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/>
              <a:t>Spindle microtubules extend into the central region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2449718"/>
            <a:ext cx="4816265" cy="4408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8214" y="1"/>
            <a:ext cx="785786" cy="80674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0"/>
            <a:ext cx="1714480" cy="381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pc="-4" dirty="0" smtClean="0">
                <a:solidFill>
                  <a:schemeClr val="tx1"/>
                </a:solidFill>
              </a:rPr>
              <a:t>Core Concept</a:t>
            </a:r>
            <a:endParaRPr 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8263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 smtClean="0"/>
              <a:t>Metaphase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357298"/>
            <a:ext cx="7620000" cy="48006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Equatorial plate and chromosomal alignment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Centromeres lie in single transverse plane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Chromosomes acquire two groups of kinetochore microtubules which exert pull on chromosomes</a:t>
            </a:r>
          </a:p>
          <a:p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2928934"/>
            <a:ext cx="3919533" cy="3929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8214" y="1"/>
            <a:ext cx="785786" cy="80674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0"/>
            <a:ext cx="1714480" cy="381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pc="-4" dirty="0" smtClean="0">
                <a:solidFill>
                  <a:schemeClr val="tx1"/>
                </a:solidFill>
              </a:rPr>
              <a:t>Core Concept</a:t>
            </a:r>
            <a:endParaRPr 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2153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 smtClean="0"/>
              <a:t>Anaphase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357298"/>
            <a:ext cx="7620000" cy="48006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Separation of sister chromatids due to split in centromeres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Chromosomes clustered at spindle poles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Formation of cleavage furrow starts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2777236"/>
            <a:ext cx="4000528" cy="4080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8214" y="1"/>
            <a:ext cx="785786" cy="80674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0"/>
            <a:ext cx="1714480" cy="381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pc="-4" dirty="0" smtClean="0">
                <a:solidFill>
                  <a:schemeClr val="tx1"/>
                </a:solidFill>
              </a:rPr>
              <a:t>Core Concept</a:t>
            </a:r>
            <a:endParaRPr 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1527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 smtClean="0"/>
              <a:t>Telophase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0" y="1571612"/>
            <a:ext cx="4419600" cy="3733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228600" algn="l" defTabSz="914400" rtl="0" eaLnBrk="1" fontAlgn="auto" latinLnBrk="0" hangingPunct="1">
              <a:lnSpc>
                <a:spcPct val="17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Cleavage furrow gradually deepens.</a:t>
            </a:r>
          </a:p>
          <a:p>
            <a:pPr marL="342900" marR="0" lvl="0" indent="-228600" algn="l" defTabSz="914400" rtl="0" eaLnBrk="1" fontAlgn="auto" latinLnBrk="0" hangingPunct="1">
              <a:lnSpc>
                <a:spcPct val="17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Bundles of spindle microtubules  still connecting daughter cells.</a:t>
            </a:r>
          </a:p>
          <a:p>
            <a:pPr marL="342900" marR="0" lvl="0" indent="-228600" algn="l" defTabSz="914400" rtl="0" eaLnBrk="1" fontAlgn="auto" latinLnBrk="0" hangingPunct="1">
              <a:lnSpc>
                <a:spcPct val="17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Formation of nuclear envelope and reappearance of nucleoli occurs.</a:t>
            </a:r>
          </a:p>
          <a:p>
            <a:pPr marL="342900" marR="0" lvl="0" indent="-228600" algn="l" defTabSz="914400" rtl="0" eaLnBrk="1" fontAlgn="auto" latinLnBrk="0" hangingPunct="1">
              <a:lnSpc>
                <a:spcPct val="17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Uncoiling of chromosomes.</a:t>
            </a:r>
          </a:p>
          <a:p>
            <a:pPr marL="342900" marR="0" lvl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61839" y="1447800"/>
            <a:ext cx="4582161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8214" y="1"/>
            <a:ext cx="785786" cy="80674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0"/>
            <a:ext cx="1714480" cy="381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pc="-4" dirty="0" smtClean="0">
                <a:solidFill>
                  <a:schemeClr val="tx1"/>
                </a:solidFill>
              </a:rPr>
              <a:t>Core Concept</a:t>
            </a:r>
            <a:endParaRPr 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8252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 smtClean="0"/>
              <a:t>Meiosis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Special type of cell division in germ cells</a:t>
            </a:r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Two successive cell divisions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Meiosis I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Meiosis II</a:t>
            </a:r>
          </a:p>
          <a:p>
            <a:pPr>
              <a:buFont typeface="Wingdings" pitchFamily="2" charset="2"/>
              <a:buChar char="Ø"/>
            </a:pPr>
            <a:r>
              <a:rPr lang="en-GB" dirty="0" smtClean="0"/>
              <a:t>Four daughter cells</a:t>
            </a: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Haploid chromosomes + genetic variation</a:t>
            </a:r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8214" y="1"/>
            <a:ext cx="785786" cy="80674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1714480" cy="381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pc="-4" dirty="0" smtClean="0">
                <a:solidFill>
                  <a:schemeClr val="tx1"/>
                </a:solidFill>
              </a:rPr>
              <a:t>Core Concept</a:t>
            </a:r>
            <a:endParaRPr 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0088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Phases of Meiosis 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19200"/>
            <a:ext cx="8358214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8214" y="1"/>
            <a:ext cx="785786" cy="80674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0"/>
            <a:ext cx="1714480" cy="381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pc="-4" dirty="0" smtClean="0">
                <a:solidFill>
                  <a:schemeClr val="tx1"/>
                </a:solidFill>
              </a:rPr>
              <a:t>Core Concept</a:t>
            </a:r>
            <a:endParaRPr 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0171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 smtClean="0"/>
              <a:t>Prophase 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2800" dirty="0" smtClean="0"/>
              <a:t>Prophase I</a:t>
            </a:r>
          </a:p>
          <a:p>
            <a:pPr marL="806958" lvl="1" indent="-514350">
              <a:buFont typeface="Wingdings" pitchFamily="2" charset="2"/>
              <a:buChar char="Ø"/>
            </a:pPr>
            <a:r>
              <a:rPr lang="en-US" dirty="0" err="1" smtClean="0"/>
              <a:t>Laptotene</a:t>
            </a:r>
            <a:endParaRPr lang="en-US" dirty="0" smtClean="0"/>
          </a:p>
          <a:p>
            <a:pPr marL="806958" lvl="1" indent="-514350">
              <a:buFont typeface="Wingdings" pitchFamily="2" charset="2"/>
              <a:buChar char="Ø"/>
            </a:pPr>
            <a:r>
              <a:rPr lang="en-US" dirty="0" err="1" smtClean="0"/>
              <a:t>Zygotene</a:t>
            </a:r>
            <a:endParaRPr lang="en-US" dirty="0" smtClean="0"/>
          </a:p>
          <a:p>
            <a:pPr marL="806958" lvl="1" indent="-514350">
              <a:buFont typeface="Wingdings" pitchFamily="2" charset="2"/>
              <a:buChar char="Ø"/>
            </a:pPr>
            <a:r>
              <a:rPr lang="en-US" dirty="0" err="1" smtClean="0"/>
              <a:t>Pachytene</a:t>
            </a:r>
            <a:endParaRPr lang="en-US" dirty="0" smtClean="0"/>
          </a:p>
          <a:p>
            <a:pPr marL="806958" lvl="1" indent="-514350">
              <a:buFont typeface="Wingdings" pitchFamily="2" charset="2"/>
              <a:buChar char="Ø"/>
            </a:pPr>
            <a:r>
              <a:rPr lang="en-US" dirty="0" err="1" smtClean="0"/>
              <a:t>Diplotene</a:t>
            </a:r>
            <a:endParaRPr lang="en-US" dirty="0" smtClean="0"/>
          </a:p>
          <a:p>
            <a:pPr marL="806958" lvl="1" indent="-514350">
              <a:buFont typeface="Wingdings" pitchFamily="2" charset="2"/>
              <a:buChar char="Ø"/>
            </a:pPr>
            <a:r>
              <a:rPr lang="en-US" dirty="0" err="1" smtClean="0"/>
              <a:t>Diakinesis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8214" y="1"/>
            <a:ext cx="785786" cy="80674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1714480" cy="381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pc="-4" dirty="0" smtClean="0">
                <a:solidFill>
                  <a:schemeClr val="tx1"/>
                </a:solidFill>
              </a:rPr>
              <a:t>Core Concept</a:t>
            </a:r>
            <a:endParaRPr 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51219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+mn-lt"/>
              </a:rPr>
              <a:t>Motto, Vision, Dream</a:t>
            </a:r>
            <a:endParaRPr lang="en-US" sz="3600" b="1" dirty="0">
              <a:latin typeface="+mn-lt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="" xmlns:a16="http://schemas.microsoft.com/office/drawing/2014/main" id="{A267C48E-C722-45BA-ABA8-7A339C617CBD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628650" y="1825625"/>
          <a:ext cx="3269582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3886200" y="1219200"/>
            <a:ext cx="411479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 impart evidence based research oriented medical education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 provide best possible patient care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 inculcate the values of mutual respect and ethical practice of medicine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999" y="1849679"/>
            <a:ext cx="2981481" cy="32557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58214" y="1"/>
            <a:ext cx="785786" cy="80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60728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800" b="1" dirty="0" smtClean="0"/>
              <a:t>Phases of Prophase 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357298"/>
            <a:ext cx="81534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8214" y="1"/>
            <a:ext cx="785786" cy="80674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0"/>
            <a:ext cx="1714480" cy="381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pc="-4" dirty="0" smtClean="0">
                <a:solidFill>
                  <a:schemeClr val="tx1"/>
                </a:solidFill>
              </a:rPr>
              <a:t>Core Concept</a:t>
            </a:r>
            <a:endParaRPr 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98363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 smtClean="0"/>
              <a:t>Metaphase 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Bodies attach to the spindle microtubules are bivalents, not single chromosomes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Homologous pairs lie parallel to the equatorial plate, with one on either side.</a:t>
            </a:r>
            <a:endParaRPr lang="en-US" i="1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AutoShape 2" descr="Image result for cells internal environme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cells internal environmen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Image result for cells internal environment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8" descr="data:image/jpeg;base64,/9j/4AAQSkZJRgABAQAAAQABAAD/2wCEAAkGBxQSEhUUEhQWFhQWFhUWFRYVFRUeFxUeFxYWFxgaFxccHCoiHRolHBYZITEhJSkrMC4uFx8zODMsNygtLisBCgoKDg0OGxAQGywkICYuNDQsNDQtMi00LDQsLCwsLC4tLjQsLCwsLCwsLCwsLCwsLCwvLCwsLCwsLCwsLCwsLP/AABEIALsBDgMBIgACEQEDEQH/xAAbAAACAwEBAQAAAAAAAAAAAAAABAIDBQYBB//EAEIQAAIBAwIEAwUGBAUDAgcAAAECEQMSIQAxBAUiQRNRYSMyQnGBBhRSYpGhFTOCsVNykrLRJEPwc/EWNGODosHC/8QAGQEAAgMBAAAAAAAAAAAAAAAAAAMBAgQF/8QALxEAAgECAwYFBAIDAAAAAAAAAAECAxEEEjETISJBUWEycYGRwQWhsfDR4RQj8f/aAAwDAQACEQMRAD8A+46NGjQAa8J0MdcRwfC8atLhi3i+IpT7wrVh1oy01qKCajDxA3WGFuEcCLtSkQ2drfov1xfEcFxIusNb/wCa6Zru3sRRiYNUGPEJxIO3YDVNTh+MapVF1dKb4putVCaftqRuKsxE2XWwIMVAwMrq2UrmO6v0X64mpU4+xTA8VK3iOEcWVlUohRAx6VdC7hSRa1uTBnY5VVqDxBUD5q1WRmYEWlugDqJAjtiNTkDMb1+i/SPjaPG0bMjOPX6L9I+NrM5xWOSCemjXcAMwBZQhWbSCcXYnQ4WJUrnRX68NQa+cqargMKigHIDUkc/UsN9SpcMfjZW+VKmn+0apuLnftx1Mbuo+bL/zqo82of4tP/Wv/OuLFONi4+VRx+wbXoX1Y/NmP9zqAOz/AIrS7OD8gT/YahT53QLBfEUMcKGlS3+W4CfprjDw6fhX/SNeVKKxAAElRgDuwGpA+g36L9I+Po8bV9mLzj1+i/SPjaPG0bMM49fov0j42jxtGzDOPX6L9I+No8bRswzmgG17pOnU0yjaq42LKRPRo0aqWDRo0aADRo0aADRo0aAIPrg6XKeNWjRh2FelScMHqTTrMVogpUhyTNtSKkSrQYiQ3eVNKVdXiikmcpxXLK/twrG16N1P2rXLWNE0iAZxTwr7+8xOkn5XxniVWVmCsrBB4xEdPDTIkjPh1VBEFC5Ob+nrm1HTsoq5zfEcu4kuz0mKQzvRpvUlPcor4dWCeliKpETYWDemqKvKuLl7Xax/u5K+KblaiKIYIZwr9d2RPh7G866irWVfeZV+ZA/vqr79TmA1xIkBQWJHmAoJj10Oy1JVzATlXEkGKjpUWvVqI5e5CL67U1db5amVdFKwIERlQQ7y3gKgek9QMCKI8QCszKKkrIicgAHMRp1uaUxd73TuLHBH9JE/WI1D+Lp5GIm4PRKj5kVIH11XPBcycsnyNDSvHU7rV/F4if6qVT/jS45oSJFM52ViwJ/qClP0Y6q4jmljI1VLEV1M+0uluiAhpgt7+6zqsqsGrJlo05J3sY/BVfZXdus/S9tay8rq9zTH9bk/skfvrH5VHhgAyB37GQG//rU+A5lWcFVrEGkwpNNOmTKoh3GCMiO8HOZ0tW5l3fkbP8Hb/FUegpE/vev9tWDk471H/pVB/uDaT4TmNZgpJQyqk2q0glQT7ofz2IHz0vXdqt3i5C0azr0sAGDUwDtE5O7dz050KpTvZBlmN8x5VTFtzVIioxlgPds/Co/F+2srlqt4dIPNxelM7/zVMfpqji6Ph/ygQXDUyLmth7VkgmBEyDvIA76fdoKxvdjbsCe5A7eY0Nq9wXQ6fRrnjxlSZFU2jefBj1IMqP0c6DxdbcM9vlbSM/1CB+jEat/kwK7CR0OjWAeZVlFwDFfJ0GfS6VA/VtMLzsiC9JgPMT5fnCiPrqyrwfMq6Uka+jSSc1p/EWTzvVgP9UW/WdNUaquJVgw81II/UaapJ6FGmtSejRo1JAxROm6Wk6WnKWlTGRL9GjRpI0NGjRoANGjRoANGjRoAhU0pV03U0pV0yAuQhxdaxS2+wA8ySAB6SSM6zqoLCXNyhvfSWpn8gojL+p6jOx7B3jWhqWQvtN2Ej+XUjEjv66VDQAzCxwisHUypaqT1MY7R8Q+I6TiZtPKhlGKtcWSiMwN8t4YBH/3KNNZG0e8TjfXj7dVpHabXAj8j1C6keQmPLfTdXh/y3iQilTazkiSzwesRJOcwcHGqbJ9w3GbZE06piQYRLZWZgsQMd8HWS5oK1OABLIPKXQGNg9OkHVh5ziY15UaBeSVWIDFqhWI3FfxFZRgyXGvawExUKhrfjZKdXBwTcWV1kjYgfPVVPiKYa5Xpl/yOFqjaTalMCoM94HroAHA2lROSxanmcDrDMpAA+NMzvqFSgCpgCwwwJWEaCCpup0yjSQNipx21NeLXNtR2b4ilPiFqely3WE+pgRrwcSpFyioyyZNOnY07NfTqsQ5x5T5A40KVicrfIUp8NUQECiFl2IUllWJwFZlt92ABIOPrr2lwjU3Kl0FzFrSFDCYJADVFD5kyD321a3FooDhGCGIZBwyqAcCVNwIEyTv6a8XmFnQLIacpXgdybqYplVn8QAkk7Ym+2bK7LsToUgFUEglQqqPZlmMQIR7s4+ByPTbXtXhJEdQYyuAwYjuIaiGKnHSHgwNVrxjGVi1YBBQ8RURpkFSh6REDbe7trwGowgoBGABQcowH5KjlVB8sH12OqrNyT9ibBV5WpZQVqM2IuqVUEyDIQ+HdsPdZoj9Snw6JUwTcCSA1R7l3BtFSurDeJBIzGvRSrQCEKObb1C8P4c4uhTd2mPpJ1aOHrYCFlT4kaooUiDAVUUhRMHEbd9Xy1HyZHCuaPEaPiyYAF/UfkDUDM2PN/rr3wYA6SGJO6Qx7CPYox/U/XQnA1cyekgCzx6xUbyYIzMgRAAt9dRHKCFIZkKmZDU2YKCIhQ1QgD0iCZMZOp2NToGaPUlUowwFsEwBIVTne0lKTMfMhm+WqTVph/fRSPzqpx2/nIxP1I1ZT5KhS24FYA6UTqA7MSDMxnzzpo8uBIJdyVmMqAJEbBQJjE77+Z1ZYep2Izw6iNKsuTPVGAPFuOwJHcgSMhmAkemoAqZKhmZTE29S4nLPSUyQZg1DGNaY5ckluuSACfEqZiY2b1P66i3L6KqbkWzJYNle5YkMY8yfrqyw0+qI2kO4n/E3VFZWqFTHvBWuJOyqzBj6Q2dxI05w/POux19ZTqYDOXprcVGIwWk6tXg6e4ppnuEXP7aV5zwqmlhRKtTKwbd6igrcNgwwfQ6aoVIK+b99yj2cnax0nDOGAIMggEHzByDp2lrD+zoIogGMNUEL7oAdoCjyAx9O22tylq7lmimJtZ2L9GjRpYwNGjRoANGjRoANGjRoAhU0pV03U0pV0yAuRm8XN9OACQzEg7R4bqe35h+uk+HGAENpCcNNN5ge0O3kPVZHodM8eCXpBSAS7DIJEeDVJGCPIaq8QPAqC1ivDx/raSjDvE+R9NZcT4x1HwkQwB7029u2PdZg0CPhJgkdmx21TzOqaagMBiyklRRPh4LOwG6m0AzkCAScRpmqrAER4ikVwMAtlgSSoEEXDtnIxpbmCdIak0gVEhWyD0MCbtxAY4zmmBjtmeg+OohwnL76ctUIVjepAW+DlWNQgkvGbt87nc28TToqA1WvAEsC1RFjtIZQDH1jz143CGpRoAW9D0nMzB8I9t9yBpOh9mbKVWktSKdSkKYSwFaRIIqsmR0vINvY3HvA6UaMLaCHUlfUaqVOGW5i5lF6mFSqbRvkqfrHpqC8VwkwFUsy1H6qbXN4RKOCzjLi0i0mYU4gat4rki1GqszsBVtBACyAAogEg4Ns/U6ByCjYKbXMqlCgZspY7OgVgAYF5XJyuDOZuoJaJFXJvmeVeOoU2qBUBej4Vyqig+1axLT5SCPSDq/jOYeHVp0gkmoHaZIChWpqZhT/iDJgY3GvG5LRJLFJYiCbmlvaCrLQckOAQe3bGr24CkSpNNSUBCEgEqCQTBOclQfmBqxUxm+0pNOowp2vRUVKtNixIp3Kb0IHWDTvYR3QqYIMR4/nVZWZUCkxwxVbTcRX4h0Iy0XCkt2dic410KUgNgBgAQBsNh8vTVdTjUXBcTvAyYPe0SY9dQ92rBGBR5jxLqpAa/wD6UgCiwSorlDxDNcCUtHiC2QwKDe4A+Gnxr02S5le1Wp1haJLEMFqU8QUKlWgdSsIzIG4OZ0ouuIUiQxVwsHY3ERnt89W0eKRjCspI3AIkfMbjQmnoyWmuRzn8O4p3vqTBr+IU8WUCnhRTsAmLRVJO2St0SdMLyB5qdSlHSsQjywp1ah95GOyHcr2IxvroQNUeMW/lwR+M+7/THvfQgesiNTZEEaKrSpovkoUBRliABgd/n23May+Z8NxFSo1niIDSpimy1YWm4qOWLKGF3RZIgg7ZydbNKkF8yTux94/P09BA8gNZfNzxQYmiQEsW0Wg3OKim04JtZblLYt3z2AM+zjfEsU2rDwY6QWeswLNZtbYOkyCdiAZur/Z+tU97iGwVKyWJU+DVpEgrZB9pdtkrneBLi+UcS5McRET4bdVyk0qlO4gQpyymIGxztoq8gMh3rsAtp6ixttKN7xeN03jY6iwFlX7No83u5l1cj4cUyjKRuVYkvBPvR5ae5yR4RlrRdS6pAt9qmZONWfxGnMAk4npRyIMwZCxGD+ml+YcSHpg0yr+0pYuwCaixdvEbx6apOUcrt0Lxi8yua32dA8FYmLqhWSSYNRiJJz+utulrG5DPhLJk3VJIEA+0fYSY/XWzS1C8C8hb8T8y/Ro0aoXDRo0aADRo0aADRrH4zlztXaqhAhKSrMSSrVb8lSVlagAIO4ztqA4fiv8AEUi/zyUlOmbcOIfq7zGMFQDYqaUraR5PwleiqpUKsoREEH3LUIJmBcCQOw39NO1jpkBcjM48C6lKlh4mw3/l1Mx6b4zjGY0tTPQJ9pTKcPndh7QzI+Lv6iO5zprjJupQbT4mCRP/AG6nb12+ulKXaOipZw2PhqQ5z69s7j5b5sV4/QdQ8JaJglDerCvAkEgSFJDEweoKc5ycnSvNbGUvcU66dxUlSBYQA35plc5yAIxq5slo6Hs4ksDNrQ65HnuBcMiADtGqObcQTevhgVFNI9ZtEAqwRHgqSSrdxuJ9MzHx1JcrI8FImLQADMiMQQcyIjPlprWTwfF+GouNyliJVWuViSSrJk7z2kRkd9NNzBT00+t/IbLOxc9h+5gwMGOjCtBwvcRKnLNaw5rxWB2II9Drn2Y1UVnYC4hr6twpkghrKazHaJ3InLQYkAtxeVOykUwUdLZNwhjcpu9JgDJxpTxavoMWHdtTf1TxHEBImST7qjcx+wHqYGRrOXmTrTuaw9VlzkoR12i9bd4IJ93fYa8ocKarM9zGAAx92/IJVRuiwMREyDJyTM8VFLh1IjQd+IrepUqmpNPxLCFCK48ObVaGJ95paJKwIGBk6nw3LqyrYpCgl3Ywogu1zBSLgfeIBIEACZ7v0GFMQqkhjKAWKBPwwYg9u+2rW42CelgFkMSUEZxu2x8/TWCUnJ3e81RSirIR/hhIFMeKtOIMmkYAi1VOW8smcDRxvAVCVN0hWDdIKu0ysBg3k07AYHrGhUrMIm1QSACSSM7bDE4GTrO4njBUBp3KwYGLKbMrAET1XBcSJz31C3O5L6C9LjSxYPL01UFh8QksIdbReAFyNvR8HWi/MqcYcMT7qqQWY+QE/wB4A7wNZ3GcQrKxZKkU5DxFyLAYhWDBiLSGjM7b7ed0DGq+9mDTE2n3mABAtu2n9Y1ojipJcmJdCLLHru190whA6WZaaYB66gyYnMDHcDfVNOnFio6MyiXNKqRUcAWkxHVkhjLdu/ehKhllW1gG6DE0qYgEims9TXFsn17C3UirQg99EIwYD4Qr0sIE5nttuNGzrTWff+9Cc1OPCaHDcwYll6XtCm4taRMiHWMEWny320nUr+KEdjaCVYEhiixDBEX/ALlUx28m2iDEVJlTMLDIXoOzoSIIUrAIBE95u76sp06lUKakq8KWc2yDElaadSqJ7nOMzvovWqcO/wDHuR/rjxEWDFnC3+L0m53GVJewLTRgOx96Pr2TDFlAKzaysH9ojRddFyqYkiMwPIvE63qfBU4iwHuSRJJ8yxyT6zOlOK4UoFRcybaT3G+ngtk7mLZmZMAHz0yVHZx4lddtzXqLz55cLs++9P0NXlXGU6VNaaiqxA+GjXIySTDFYiTjO2meL51VRZp8JXcyozYoMmPxFv8A8fnG+mOWVi9NGMSyqTG2ROPTWlS1svFW3GDLN34ren/RZb61F1emaTOjLazK0XAjNuNK1OCrzchSmSsEBsEqq2Z8PIkMO2D32Gnx1JmpuqG12RgrZ6SQQDI8jnWS/K6/VbWIlpE1KhtAesygT/npgjYhPlCWaErIqXlvFl72qIrRAKmYB8JiuaeRK1QCdrgY7C5uE4sgDxUm9JIkSkresFWhoDEGe8euoU+S1VaRVIBgGKjyQGrnBYEA+1Q7fDG2tXlvDtTpqrsWYDqYszSe5BbMenbUEmXw/LuJTC1FCXMQN4mozAg2jdSFKfUHTvJuFqU/ENW26o4fpa7/ALVJDJtXuh7bR8ho6NAGRzTgq7l/CqBQUtEswKnEMsCBneQZ9NLcPyesjEq4UF3YgM0dVevVgrAmRVE5GV7jT3F8vd6odazKvRKAtBi8Ns2JV+3dVOY0kvJa03GuS0nYuIDfd7lGTCk0nPePE7wZALuacNxFQAo60zY0gO2GZHGekhgGKEGB7p89JPy6r4qMzBkp1HdZd5AZa6REQTFVck/CRrX4HhDTUhnZyWJlmY4kwMnEDGI217V0yBSRhcz4dyy+0aC+FVKRj2bmRcpnAP647aV+7MVU+PVanZQyBQletgP+1PTB9QfPtqcb71Lqt9pv6+HUj9Tj66UpTiIWpZw2PhqQ5gz+mdx6iJTiKkoysreyJpUotb7+7/korUDEtUqOkVmVgUwVYCTamxySw/FGBJND0PurOxepURmwz1GKKWUuQaY3FuZyD3t30+Tl7Ol7eJLIxxl1yCNu3UMYIImYX5hiDSEHxV9k5tAPgPmYNs7YkG2RuSUOvNRauOjQg5J2Mts2SCkjoqJTMkwbLkVyp6cSZGO06tCBi6sKjtass7WU7eqCQBnN/SQ3qdtL8PxHDiym14ZKasxvcIkUkecPgQ4zEZjvGqOI5hwuTcXPSCIq1D7rOojOYDH0z56ssJJ80N28VyZclU1FQkm7pZqloBJEMFpK02pIH6dyS2vagyS0uCoWYQOkXQVwAffOPTvtpCvz2mskgkdRERkAoo9+3qLVFAHcsNLp9olJgIxkiIK5BFLMT/8AVBI7BSfnrWGpJW+4h1ptm1U4ysUU0ypq046GUi5D0lpZtsAzgiGEnvW7XOHsvFtreK2S0gnFpAtMiIX3jgd0OX8waswBplPZrVDXSQKmw90Celgy5HSPQ6ddwD1EIx+LdHjAkTOJGCQRMKxG7nh6VSNrfvTy/Bl2tSlJu+5/t+z68mRakbCvh0pJYhhIKy1wAhZxtII2mBtq08VYwa1kUKwayoImQV3IEDq8veGD28arChrSVOzKQaZ9Q5gAY+O366XK9UMyhioqB+ligDG1E7ZtBLZ7jIiMmIo0qa0fubsNUnWlaL+wGuHVk6WuuAuYOyqcQtMAgYJ749dtXIRUIN7OQMQYIBzskbwO3bWJwPPG8d6dWr0E3EqArtgLFw7Qo2g6u4vnlBLlZ4KoopGxmkSxKEAHGF947wREaTSnCL8PydCt9OxK6vyLON4lVuFgK30FJkkOKrKpLZEmGxvOOx1B+PDgW0mqdJZbmdwJU24yMwV8xt3E01PtJw10rUqSzLLtRW2JyWgXHE/rraocQGMBg2AQyZRge6nz2kSYkeY1shOnOVrWfkYK2Gr0Veomjzgy8NfEhiBCwI7Rkz/55aaTUNTTWkyl6avvCgkkAASSTAAG5J8tLXwJPbyBJ+gGSfTSPEcbcBcogEqUILFWjp8SOkxvYpJJtgnSa1VU1v15dy0Y3105mseZU13LbE+48kDeOnP00vzbjqZFNait1VFhGWb8GIAkGDB9ACdgdZtNjBEmYAYlztOVcs/Y4L0xmHUAG3VvBEDrC2QCpikOjqjrpK4gEqIdSdire6DrnSxNSfDw9Nfx/fpcZF01xWl7aef75nW8hPsKeIhYjGLcEYxiIx5a2KWuf4LijTUKlCu8TkikskkknrqL3Omq3H8TYxp8KbgCQHqU8nyhSZ/XXQyOyXyZNrG7av7M3dGkOV1a7LNenTpnyRyx+vSAPoTrOo8BxAFKGKuqhKzAqfFJeldUAMibVeJEi+NhpLVnYfF3VzoNGub4WtxdRQQWBwWuWmoyiCFGTuXbOVPSQd9NeHxN25K7Eg07gCs9Ii2Q57j3V894JNrRo0aADRo0aAIVNKVdN1NKVdMgLkZnGjqp9N3WenGR4VSd8bTpOnFgnqp2cP1fFTh2nO+M53X1yQ5xvvUuq32m+MezqR+8frrM4jj6dG01KlOlUKcPAdlC1bWJnzwIzuvqInNiVx+g/DxclZK4xXPT7QytvEW1BE++PejAnOYtMgdwCvzrt4htYVR7ZYAA8FsS02mc2nHUN5MX03BBalmU4glJWOp1IK9siDvac9yTqnmBhQaYvTxlhPjB8AggXQAIIlWiLT6LrLLQfHxIwzw3BkK1TNRlCMZq5JoAMnT5pTm3zQGLgDpLj+L4RipAZ7TuvXcynwhTN0mSam2DIzrd4TldIpTqWi4iizHcsaYJSSdrSzER56r4rg6e3hqzENAsDE+6dom2VX0EDyGuutLmNmHT5nRaqEFIgu5W4ogE+1JnN2/Dt23A1sAanU4JkF3gsFObgqnG8m0kgd5OoKZEjIOxHfTIST0dwaseKgBJAydz59s653nXNKtFqNOmqNUrw0mZirNNKe4iLjkEee5OukGuP5+scXwMsW6eF23A8UYFufl31mxTacfX7HR+l04TqtTV1Z/hmgnKGNMpUemmTISjxLmm+0oRVgN6gZESIxpGt9nW96jVepxBuw6FblEiQzfFFuCfi7b66I8WiFwWYwzHKsWAkxcIkbECd4769r8VSOGdN4iRII/cEfqNRspVI5pTd2RSx88O8tNJJckkj5vT4SrUq+GEZqp+GM/P0X823rrsOUfZ+kgF9NazwwqlmcKrBoCIIgxBk/8AMB1uZoN6j2iESPjDqrBbgLguBufrryhzpDYqI0taAvQACVuiZxHyz2nURotvj07GrGfWqteKjHhEOc8rorw9SadJXp00ZTTSGZixBZjvHScbdWdhpn7LVgOE4cubFD1kDsVjqqHAzMTuYgR5ajzHjDU4Ss+KYelTNj++etvUQZnsdXckW+hRd0RyQ0dFJUABNqqbbgR3hSJnUUoR21uSfx3EYivUf0++rcud+nb+jVFQHYFvUDH0ZoU/QnU1DH8Kjvux/XpA+oYa8csxJZgJybQJ9eppBH9I16tJSZIkjILS0fK6Y+ka6O5HDtUl+2/l/dC3F8TTFmXq3Ej3Q9MwMggMtP1wMWmcbtVOlKIUgg02MX2KzezjKzINzYBO/fV7yRgwZBBOcqZE+nbVfBtWWF64A+HwSJJ2S7NgG0idvLXF+q0KlaVNwjfL1b78tF7GzBxVPM5PXt86sRp3qq+IWVUJtJFgFhCgKXo95IALEkCZydNVKVMeE6hipdkam6szIXVnb80yuQZEMSMaf5PxjNUWlVa4vKOrWFf5bOYIUfhgjyOs96LLVC0yP5rgM5Z58PxkEiRBgxv29NJhKVpRqRRr1aszquRKBQpwIFoIHkDkCO0AjGtelrK5N/Jpf+nT/wBo1q0tdN6HPWpfrD+58Xa48VSYhDJkS0EmFGbVVv8ANUcbATua52jwVbw1dqrUzYZD1H6WKgBmn13XYdpmSsYWVOF4q4HxV95oWYkFkYqfM2owBFpF05gltrh1IVQxuYAAkxJMZOMaw+J5NWcqfF91qjobnmnfSr0wo84NUG456SNWVOWV2HVUB61cQ9QW28QapXG4KWpPa3bMAA3NGkOUo6go7hyoGbpeTJIbA7RBgTJxiS/oANGjRoAhU0pV03U0pV0yAuRmcZ71Ppu6z04z7KrIzjad9fMvtHxSrVipNrUWQKVEOWJ8KoGOOhSimSCppEbE6+m8cRdTlres9WMeyqQc40g9G8AEAVPDoYxDyxW5Tm1thO64mREprSy1PQ3/AE7EKg8zV/sYv2R4NqfDlXLBf+o8B+kyh8LpBBIKsQ5jY4IzEbHNZLAHoreIuRlSootkD4s3DMESJxF1XCcQTfTYXOiVxUQgdVzKb0XyJ3TsSYO10ebkBEFS5lapLK63FZpsiHAlhlFJzkjadZ6sJXYPEKtU2j3XZfyymz06aJGKdMsxBhZUQI7sfKRAydxLFaqnBrLENVqNEkECBtdk201+cFm820hS5nTo8Oqo5vMeJI66dqKplYBBIVVUncsDnSNalYCjEl4F5FsSNpJUszDu0idwBp0Y1MQ8sdDPKUKKzTH6Brsq2VICwolwvudBAUUz3X4pONItTNzmofD6oMUy3USIuWnszXA3KIzkTkwWuQZn9Z8gSfqxY60eGtqG56asxg7ZkCBB7GBvrXLBOCzQdmZo4xSdpLcZ6tkjEjeDI+h/5AIjIGuP54tvFcFIRMcKZXb+cJYyBn9ddfX4Jlq3khWyoDVC5tt8SPglhbvLHqySNZFerUFak1OotS56bFqhuFOXBNJFGL+2SBLAAA51WdOU4pye9X033+DbgsYqVbhW5p6tK25+vpYvqcsWoa8u1te5aggC7pKSJEqbTH0B89UO3DAsSxJYVC0Gp1AMWb3cG0kkEbTrS+8qGYNUW69pkqDM7RP/AJGqeG4GkTciyLXzaSDdbcQ0G4tag3+ERq1NpQj5CJ3cmZH8T4VZIohrAWQgI0qlKlUuVicYdAM9p1qct4oVL18OwLjtDCXTBA7WH6EaYpkZspNhghhVWCbVAyR5qNecRxdhYMaSlVB9pWVZm4ATBz0/uNS60IvfJBGnKWiE+em3huIAUx4VMAgCF63gbyP0jVP2TpKOEosALi1aTGT1tudK8/5zS8CoEqo5qoiWJJtglri0dpIIOnfs3T/6ah2YrUIBAIUXbwLTLSGye+ssbSq3vz779x1ainS+n2lF75fBqvUggbs2FURJgSd+wHfXlFariVEm6IRCRAaCVquVU4k6lS4erUdVsovTIlgZUmx8gHqIAJEgzOutp0wAJgbDPmcAfrjWb6ljK1KahSafrf3WpzsPkmm5Jp91+DnU5PXYnJA6YvqBSIJu/lLsRA30xX5JTQqa1WmJBAV1Z2bI929iSRHYd9M8+4vwwASZkEBfdUElQagglrj0hQDvPadZNDhS9xdmgsDbPX0kEBnGcESFWAOxIiF0Y162+UhrlGPYaTiadBbaBY1AgVXqoVCzIFlIKCzkr5fXsUq3Cqi02qIVZ6iyqXlltpVYuZMlssS3rGYnWrw3DIplVAMRPf8AU51XzQtNOy2bmMMSAfZv3Exkjsda3h9nCTb32KRqZppLqbXKP5NL/wBNPL8I8talLWXykDwqcbeGkf6RrUpa0y0MiL9YLcjqlQprkgKV6hvcHm6CJyVM79GZOdb2sL/4e6XXxTDC0BhIUXZAz3Raa4jKXbsdKGl3L+WvSaVqXLLAqZIALlpEkm7tExmYEZrbk1UszGueosQBeApJW0wGjAUfv56hV+zpIf2pF4qQYcWs4YXCHGeozO4C7ESdymgUAAAACABsI8tACPKuXtSLFnvLBATBklQQWMk5O+IGtDRo0AGjRo0AQqaUq6bqaUq6ZAXIzeLm6nAuN7Yxn2VXGf00jTiwZ9nbw8N8VIh27+Qz8vUbO8awBSWtFxlpHT7KpnOMb5x56UpzjYPZw0riKoDn9DsPT1EHWbFeMdR8JVx3Ch4D4dfHZKi4Jh8x6wX6ZyJ7EgWcfTrmm6qaNeAwF0q4IU4IUEM3oLN4xqriaiIhkSh8dBTtFyMXUqqj6THbebdvOMJNLxKrwtoYUqLMERTtFsNVYkgASFJIxpmGbW+Wnf4+eQnEJPdG+bt8/HMzPuNanRdqkU5tlVa/JhcgiFEADpYxGqajliSdzk6t4viWYAG5ktZVCmUkAGJ+NgoYzESsKAQRrUrcODUgRa63IRs28wdtipHmCfLW3C1qd5ZY2EYijUUY5pXMQDWlytXU4KkTswMj+odvQj669PD2EG0kdyBMepAyR8tvlJDacTRQFjVSAJwwJOJwqySY7Aa0VakbCKVN3MTiaANcNVp3VFvlmZiCVZfdUuYWGBAI7+edc79puWVKpSrTANTh0UVLrbmCG5HUHDAASZ84yQRrqYZ6zOT+IlcdBayFkbkLTUkZgtvERdV4RW95QfKRt8tc7LKrBO+l7eR2MNV/xKueEV39t5x4r80ZlC0hTNrW2rSUASoJ6mOdh+umeWcPxgSaldJDUlRDU2CP1YRdwVXOcBvr0v8AD0JkqCfNhJ/UydX1eUv92aqoQDwy4QA3RbcuRi7bpj66rSpKnOLbWvQbi8dtqMoRgldctfk4/jfs94oWka7Mq3PeEqVLg71DDZmekZOocL9kKSjaq5JIyERVEmGzmYA84u2MRrvjyKOLVmqOVeiVxjqU4xsBYSNvPudU1qASo1O64qcTF0EKcgeV3YeWrOMJSVpPRfwVo/UcVGDinZXf3d+VjluE+zFBWuWjcMW+NUOCCQZRZU9sHuDrcp8Nkscu0XNETGwA7ASYHqfPV/EEU+o7EgHBOYhSI+UGfTIjMF5hStLFrVG5bEYBkzsM948t9XhTjB35iq2Jq1vHJsXoVPArBrCbiYMqAQ1tySThrlDDGYjGSNqpzijTBZaRuUhSWCIELRu5OB1CbZ31mHjUZ1RRdLmnUkEWdDtDBsybNo2M9xLdLl9NTK00B8wqg/rGstTBRlUzpgqvDZoSAapUNVyYJnOAzRaGVT7qhekDvucwSyo6iVMkQHUH9DHZgM+oxnphepypzVqMLLX8IzJvU0w0Yj/LmcZ0ov2ebCvxBJgESXLErTVWYXPPv9fpI+etUIKEcqFylmdzdDAbkD5nSHOnpkUy7EKGfqVmEEU3Bll2AF2+JjSNT7P0Qz3VFd6nii2oUAJrLTUwAJBikIj188P8cpprTCANaGBDMQWATeYPUTG/mdUrv/WyaXjR0fLx0JIg2rjywO2tGlrP4AQiCZhVE+eBrQpatMTEv0aNGlDQ0aNGgA0aNGgA0aNGgCFTSlXTdTSlXTIC5CHF0ywwYYQVPYEZE+Y7EdwSO+syiBbaZAQcOD3agwdtj+HJIMRB/CcafF8QtNS77AqPmWMKAO5JIAHmdZXHcbRN3iLUW1faxAhDMFyPhkEgrJEE4zqtaEZW6k05SS3CfKeKPEzXBCkJWCBlidi7TnPXbKk2hR+Ig3cyQiGoqBFUL4TG2GNJnyc2gFyYA8yJkDTfs/DaM00FUC0iKU9gR7oEEekntsvzkZ62tcOJqLgFBRqHvgEG4wZtvnY5y4id5OysuS7D8PBxSzO75vuHD0FNCmuwCU7YgFYUQR5HWfV5awVVksqsGIW5WJEm4ddt10NsJg+etfgR7Kn/AJE/2jVtmtzpxkt4tSaM084qWtFMFh7pKVZfAP8ALtxkx73acDUE4IuzMxdbhDCQGqfmcrtjAAiB9ANazXsajZX8TuClbwqwpS4cKAFAAGwG2rBS1Tx3F2OiEhFdXPiEYlSgCicXG4nP4DHeEqnF1nZbVdVDQ3SZNtakDdjAsDkZyGPkCWXKmk9MdNxtUsoZtoE5z28p7TOmwacJT8RloMrAK5ABUWhbXPVYeoCTJjBtGc/hqT1FU1xBBMoD0tnBYRP9Jx5zg6b4djTptTppTEyA22DMXKF6ioMb5jtpFaEpb0Wi7F6NSJct4j9VtE9ZJFiz4TjvcH6gZxkwJ1TWcWU6RQioljuSB0khgSCPeLEMMepPaZPWqmzqUWZFqnqIUr1STiCcbzGcaXfi0DE1Kql2juowJgBfIST9TqkKTTvIlvoHFcKKiwSRDK2LfhMjcERpelySiotslSLSrEkEAQAQcED19dSbmtO0st7BZm2m592QYMQYg6prc3i2E94x1VEEYJk2ljGNx5+WdOdWmtWgVOXQdThEBkItw+KAW7/Ec9z+p1frLXi6zMQFFsAhlSo+ZyJwNog57zGJF4XiXVgxZSboINJQB2MAMQe3facTAjarkm/QMltWvcp5hyys7uVrOFZ6VoBxTC2ipjGCofHV1MDiI0rxHIqQYl65UzVKiVBUVGpMQCxLb0l75BIgCI0zyJ3tvcSCCc1HB/F0u0QfUGNM0ORorXBiCRBsCqD8wBkjtO0nz0Xm9I+7IvBc/sc/S5Zwiw6eIwUoV8OmSo8LwAoUqmwPD08T2PbTTM3E1VCyFAMWuhgMVudyrEZW4KufP/LupyqkJ6Jky1xZrjESQTB203TQKAFAAGwAAA+QGjZzlulaxXaxXhW8YoCIA207S0nS05S1aZSJfo0aNJGho0aNABo0aNABo0aNAEKmlKum6mlKumQFyM/juFWqhRtiVPfBU3KQRsQwBB8xpF+ThiSzTcoR5P8AMUFiFYBYjqbaPeM61G1HTHBPeVUmjNo8BUppUtZDUYk9KlUbotCsDMQAoBG0DfIKfMailBapZBXA8MwXRxQJsI8vdIJON5tIje1n814EuL6ZiouR+F4VgFYSPxGDIj5SNIrYfNG8dRtKtaW/Qr5f/Kp/5E/2jTGsTgaden7MGoUUALfSmocDZxCWjbIJ+UZtTg+KdTNwY7Xuiqg8ppAlm+eJ9NWVXpF+xZwXNr3NbSz8fSBtNRLvw3C4x5KMn9NKn7PlrbykLuHD1S0bS7Mp3zEadpcmAMmo8kAQLAABOFhZAz56nNUekfdkXprV/YXbmqQxAchJuhGEQJOXgH6apr83K29AUsYipUVSMTJi7/3IGtOnyqiBFkjJhyzDJnZiRuZ01RoqmEVVH5QB/bU5aj5pehXaQWiZhLxVZmIVemBBWlUaSSZAYkLgRnbPodA4PiXVgxdSbrSWpqFkkKegEkgQSNpnXQaNGxb1k/wRtuiRhNyJmtuK9JnqL1LsEdRYiRmfmBpqlyZQS17AkBTaEUQCSB7pPxHv31p6NSqFPp8kOtPqJpyukPgnc9RZgZ3JDEidM0qKr7qqvyAH9tT0aYopaIW23qe680aNSQGjRo0AGjRr3QBdS05S0pSGm6WlTGRL9GjRpI0NGjRoANGjRoANGjRoAiyzqtqE99XaNSm0RZCp4Mef7aj9x/N+2nNGpzyIyIT+4fm/bR9w/N+2nNGpzyDIhP7h+b9tH3D837ac0aM8gyIT+4fm/bR9w/N+2nNGjPIMiE/uH5v20fcPzftpzRozyDIhP7h+b9tH3D837ac0aM8gyIT+4fm/bR9w/N+2nNGjPIMiE/uH5v20fcPzftpzRozyDIhP7h+b9tH3D837ac0aM8gyIT+4fm/bUanBhQSWgAEkxsBvp7XjCcHbUZ5BkRiivSKLUViyNsVX0nY59dts7SRLha9NyAC0kwJXfDz8oNJxnuvkQTofw+lAHhrCghRaIEwTHzIB+mvafBU1IIRQQZEAYMFcfRmH9R89GeQZEJU+Mp9yVzHUvnfnExhGJmIgzGrxx9IT7QdJIaZgWlQZPb3l/wBQ89TPLaX+Gu0bDyZf7Ow+TEakeApf4abk+6NzEn54H6Dy1DbZNkQp8ypsrOrSqiSQD5Axtvnbftrw82ozF8k5AAYzgHEDPvLt3YDc6t+5U4IsWCVYiNysQT5kWj9BqteV0RtSTvHSMT5eWoJBuaUgLi4tybs2wCoJnuJYZGN/LUP4xRm2+Gz0kMGw5pmARJFykT3gnbVp5dSO9NO/wiMkE48iVH6ak/A0zkop+YHnd/ck/U6APKvHIr2MSD0wYwbroAjv0Mc9hq2hWDgMpkHYwf8A99v76qPA08EopIAUEjMKCAJ9AzfqdW0aCp7qgdsDymP7nQB//9k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0" descr="data:image/jpeg;base64,/9j/4AAQSkZJRgABAQAAAQABAAD/2wCEAAkGBxQSEhUUEhQWFhQWFhUWFRYVFRUeFxUeFxYWFxgaFxccHCoiHRolHBYZITEhJSkrMC4uFx8zODMsNygtLisBCgoKDg0OGxAQGywkICYuNDQsNDQtMi00LDQsLCwsLC4tLjQsLCwsLCwsLCwsLCwsLCwvLCwsLCwsLCwsLCwsLP/AABEIALsBDgMBIgACEQEDEQH/xAAbAAACAwEBAQAAAAAAAAAAAAAABAIDBQYBB//EAEIQAAIBAwIEAwUGBAUDAgcAAAECEQMSIQAxBAUiQRNRYSMyQnGBBhRSYpGhFTOCsVNykrLRJEPwc/EWNGODosHC/8QAGQEAAgMBAAAAAAAAAAAAAAAAAAMBAgQF/8QALxEAAgECAwYFBAIDAAAAAAAAAAECAxEEEjETISJBUWEycYGRwQWhsfDR4RQj8f/aAAwDAQACEQMRAD8A+46NGjQAa8J0MdcRwfC8atLhi3i+IpT7wrVh1oy01qKCajDxA3WGFuEcCLtSkQ2drfov1xfEcFxIusNb/wCa6Zru3sRRiYNUGPEJxIO3YDVNTh+MapVF1dKb4putVCaftqRuKsxE2XWwIMVAwMrq2UrmO6v0X64mpU4+xTA8VK3iOEcWVlUohRAx6VdC7hSRa1uTBnY5VVqDxBUD5q1WRmYEWlugDqJAjtiNTkDMb1+i/SPjaPG0bMjOPX6L9I+NrM5xWOSCemjXcAMwBZQhWbSCcXYnQ4WJUrnRX68NQa+cqargMKigHIDUkc/UsN9SpcMfjZW+VKmn+0apuLnftx1Mbuo+bL/zqo82of4tP/Wv/OuLFONi4+VRx+wbXoX1Y/NmP9zqAOz/AIrS7OD8gT/YahT53QLBfEUMcKGlS3+W4CfprjDw6fhX/SNeVKKxAAElRgDuwGpA+g36L9I+Po8bV9mLzj1+i/SPjaPG0bMM49fov0j42jxtGzDOPX6L9I+No8bRswzmgG17pOnU0yjaq42LKRPRo0aqWDRo0aADRo0aADRo0aAIPrg6XKeNWjRh2FelScMHqTTrMVogpUhyTNtSKkSrQYiQ3eVNKVdXiikmcpxXLK/twrG16N1P2rXLWNE0iAZxTwr7+8xOkn5XxniVWVmCsrBB4xEdPDTIkjPh1VBEFC5Ob+nrm1HTsoq5zfEcu4kuz0mKQzvRpvUlPcor4dWCeliKpETYWDemqKvKuLl7Xax/u5K+KblaiKIYIZwr9d2RPh7G866irWVfeZV+ZA/vqr79TmA1xIkBQWJHmAoJj10Oy1JVzATlXEkGKjpUWvVqI5e5CL67U1db5amVdFKwIERlQQ7y3gKgek9QMCKI8QCszKKkrIicgAHMRp1uaUxd73TuLHBH9JE/WI1D+Lp5GIm4PRKj5kVIH11XPBcycsnyNDSvHU7rV/F4if6qVT/jS45oSJFM52ViwJ/qClP0Y6q4jmljI1VLEV1M+0uluiAhpgt7+6zqsqsGrJlo05J3sY/BVfZXdus/S9tay8rq9zTH9bk/skfvrH5VHhgAyB37GQG//rU+A5lWcFVrEGkwpNNOmTKoh3GCMiO8HOZ0tW5l3fkbP8Hb/FUegpE/vev9tWDk471H/pVB/uDaT4TmNZgpJQyqk2q0glQT7ofz2IHz0vXdqt3i5C0azr0sAGDUwDtE5O7dz050KpTvZBlmN8x5VTFtzVIioxlgPds/Co/F+2srlqt4dIPNxelM7/zVMfpqji6Ph/ygQXDUyLmth7VkgmBEyDvIA76fdoKxvdjbsCe5A7eY0Nq9wXQ6fRrnjxlSZFU2jefBj1IMqP0c6DxdbcM9vlbSM/1CB+jEat/kwK7CR0OjWAeZVlFwDFfJ0GfS6VA/VtMLzsiC9JgPMT5fnCiPrqyrwfMq6Uka+jSSc1p/EWTzvVgP9UW/WdNUaquJVgw81II/UaapJ6FGmtSejRo1JAxROm6Wk6WnKWlTGRL9GjRpI0NGjRoANGjRoANGjRoAhU0pV03U0pV0yAuQhxdaxS2+wA8ySAB6SSM6zqoLCXNyhvfSWpn8gojL+p6jOx7B3jWhqWQvtN2Ej+XUjEjv66VDQAzCxwisHUypaqT1MY7R8Q+I6TiZtPKhlGKtcWSiMwN8t4YBH/3KNNZG0e8TjfXj7dVpHabXAj8j1C6keQmPLfTdXh/y3iQilTazkiSzwesRJOcwcHGqbJ9w3GbZE06piQYRLZWZgsQMd8HWS5oK1OABLIPKXQGNg9OkHVh5ziY15UaBeSVWIDFqhWI3FfxFZRgyXGvawExUKhrfjZKdXBwTcWV1kjYgfPVVPiKYa5Xpl/yOFqjaTalMCoM94HroAHA2lROSxanmcDrDMpAA+NMzvqFSgCpgCwwwJWEaCCpup0yjSQNipx21NeLXNtR2b4ilPiFqely3WE+pgRrwcSpFyioyyZNOnY07NfTqsQ5x5T5A40KVicrfIUp8NUQECiFl2IUllWJwFZlt92ABIOPrr2lwjU3Kl0FzFrSFDCYJADVFD5kyD321a3FooDhGCGIZBwyqAcCVNwIEyTv6a8XmFnQLIacpXgdybqYplVn8QAkk7Ym+2bK7LsToUgFUEglQqqPZlmMQIR7s4+ByPTbXtXhJEdQYyuAwYjuIaiGKnHSHgwNVrxjGVi1YBBQ8RURpkFSh6REDbe7trwGowgoBGABQcowH5KjlVB8sH12OqrNyT9ibBV5WpZQVqM2IuqVUEyDIQ+HdsPdZoj9Snw6JUwTcCSA1R7l3BtFSurDeJBIzGvRSrQCEKObb1C8P4c4uhTd2mPpJ1aOHrYCFlT4kaooUiDAVUUhRMHEbd9Xy1HyZHCuaPEaPiyYAF/UfkDUDM2PN/rr3wYA6SGJO6Qx7CPYox/U/XQnA1cyekgCzx6xUbyYIzMgRAAt9dRHKCFIZkKmZDU2YKCIhQ1QgD0iCZMZOp2NToGaPUlUowwFsEwBIVTne0lKTMfMhm+WqTVph/fRSPzqpx2/nIxP1I1ZT5KhS24FYA6UTqA7MSDMxnzzpo8uBIJdyVmMqAJEbBQJjE77+Z1ZYep2Izw6iNKsuTPVGAPFuOwJHcgSMhmAkemoAqZKhmZTE29S4nLPSUyQZg1DGNaY5ckluuSACfEqZiY2b1P66i3L6KqbkWzJYNle5YkMY8yfrqyw0+qI2kO4n/E3VFZWqFTHvBWuJOyqzBj6Q2dxI05w/POux19ZTqYDOXprcVGIwWk6tXg6e4ppnuEXP7aV5zwqmlhRKtTKwbd6igrcNgwwfQ6aoVIK+b99yj2cnax0nDOGAIMggEHzByDp2lrD+zoIogGMNUEL7oAdoCjyAx9O22tylq7lmimJtZ2L9GjRpYwNGjRoANGjRoANGjRoAhU0pV03U0pV0yAuRm8XN9OACQzEg7R4bqe35h+uk+HGAENpCcNNN5ge0O3kPVZHodM8eCXpBSAS7DIJEeDVJGCPIaq8QPAqC1ivDx/raSjDvE+R9NZcT4x1HwkQwB7029u2PdZg0CPhJgkdmx21TzOqaagMBiyklRRPh4LOwG6m0AzkCAScRpmqrAER4ikVwMAtlgSSoEEXDtnIxpbmCdIak0gVEhWyD0MCbtxAY4zmmBjtmeg+OohwnL76ctUIVjepAW+DlWNQgkvGbt87nc28TToqA1WvAEsC1RFjtIZQDH1jz143CGpRoAW9D0nMzB8I9t9yBpOh9mbKVWktSKdSkKYSwFaRIIqsmR0vINvY3HvA6UaMLaCHUlfUaqVOGW5i5lF6mFSqbRvkqfrHpqC8VwkwFUsy1H6qbXN4RKOCzjLi0i0mYU4gat4rki1GqszsBVtBACyAAogEg4Ns/U6ByCjYKbXMqlCgZspY7OgVgAYF5XJyuDOZuoJaJFXJvmeVeOoU2qBUBej4Vyqig+1axLT5SCPSDq/jOYeHVp0gkmoHaZIChWpqZhT/iDJgY3GvG5LRJLFJYiCbmlvaCrLQckOAQe3bGr24CkSpNNSUBCEgEqCQTBOclQfmBqxUxm+0pNOowp2vRUVKtNixIp3Kb0IHWDTvYR3QqYIMR4/nVZWZUCkxwxVbTcRX4h0Iy0XCkt2dic410KUgNgBgAQBsNh8vTVdTjUXBcTvAyYPe0SY9dQ92rBGBR5jxLqpAa/wD6UgCiwSorlDxDNcCUtHiC2QwKDe4A+Gnxr02S5le1Wp1haJLEMFqU8QUKlWgdSsIzIG4OZ0ouuIUiQxVwsHY3ERnt89W0eKRjCspI3AIkfMbjQmnoyWmuRzn8O4p3vqTBr+IU8WUCnhRTsAmLRVJO2St0SdMLyB5qdSlHSsQjywp1ah95GOyHcr2IxvroQNUeMW/lwR+M+7/THvfQgesiNTZEEaKrSpovkoUBRliABgd/n23May+Z8NxFSo1niIDSpimy1YWm4qOWLKGF3RZIgg7ZydbNKkF8yTux94/P09BA8gNZfNzxQYmiQEsW0Wg3OKim04JtZblLYt3z2AM+zjfEsU2rDwY6QWeswLNZtbYOkyCdiAZur/Z+tU97iGwVKyWJU+DVpEgrZB9pdtkrneBLi+UcS5McRET4bdVyk0qlO4gQpyymIGxztoq8gMh3rsAtp6ixttKN7xeN03jY6iwFlX7No83u5l1cj4cUyjKRuVYkvBPvR5ae5yR4RlrRdS6pAt9qmZONWfxGnMAk4npRyIMwZCxGD+ml+YcSHpg0yr+0pYuwCaixdvEbx6apOUcrt0Lxi8yua32dA8FYmLqhWSSYNRiJJz+utulrG5DPhLJk3VJIEA+0fYSY/XWzS1C8C8hb8T8y/Ro0aoXDRo0aADRo0aADRrH4zlztXaqhAhKSrMSSrVb8lSVlagAIO4ztqA4fiv8AEUi/zyUlOmbcOIfq7zGMFQDYqaUraR5PwleiqpUKsoREEH3LUIJmBcCQOw39NO1jpkBcjM48C6lKlh4mw3/l1Mx6b4zjGY0tTPQJ9pTKcPndh7QzI+Lv6iO5zprjJupQbT4mCRP/AG6nb12+ulKXaOipZw2PhqQ5z69s7j5b5sV4/QdQ8JaJglDerCvAkEgSFJDEweoKc5ycnSvNbGUvcU66dxUlSBYQA35plc5yAIxq5slo6Hs4ksDNrQ65HnuBcMiADtGqObcQTevhgVFNI9ZtEAqwRHgqSSrdxuJ9MzHx1JcrI8FImLQADMiMQQcyIjPlprWTwfF+GouNyliJVWuViSSrJk7z2kRkd9NNzBT00+t/IbLOxc9h+5gwMGOjCtBwvcRKnLNaw5rxWB2II9Drn2Y1UVnYC4hr6twpkghrKazHaJ3InLQYkAtxeVOykUwUdLZNwhjcpu9JgDJxpTxavoMWHdtTf1TxHEBImST7qjcx+wHqYGRrOXmTrTuaw9VlzkoR12i9bd4IJ93fYa8ocKarM9zGAAx92/IJVRuiwMREyDJyTM8VFLh1IjQd+IrepUqmpNPxLCFCK48ObVaGJ95paJKwIGBk6nw3LqyrYpCgl3Ywogu1zBSLgfeIBIEACZ7v0GFMQqkhjKAWKBPwwYg9u+2rW42CelgFkMSUEZxu2x8/TWCUnJ3e81RSirIR/hhIFMeKtOIMmkYAi1VOW8smcDRxvAVCVN0hWDdIKu0ysBg3k07AYHrGhUrMIm1QSACSSM7bDE4GTrO4njBUBp3KwYGLKbMrAET1XBcSJz31C3O5L6C9LjSxYPL01UFh8QksIdbReAFyNvR8HWi/MqcYcMT7qqQWY+QE/wB4A7wNZ3GcQrKxZKkU5DxFyLAYhWDBiLSGjM7b7ed0DGq+9mDTE2n3mABAtu2n9Y1ojipJcmJdCLLHru190whA6WZaaYB66gyYnMDHcDfVNOnFio6MyiXNKqRUcAWkxHVkhjLdu/ehKhllW1gG6DE0qYgEims9TXFsn17C3UirQg99EIwYD4Qr0sIE5nttuNGzrTWff+9Cc1OPCaHDcwYll6XtCm4taRMiHWMEWny320nUr+KEdjaCVYEhiixDBEX/ALlUx28m2iDEVJlTMLDIXoOzoSIIUrAIBE95u76sp06lUKakq8KWc2yDElaadSqJ7nOMzvovWqcO/wDHuR/rjxEWDFnC3+L0m53GVJewLTRgOx96Pr2TDFlAKzaysH9ojRddFyqYkiMwPIvE63qfBU4iwHuSRJJ8yxyT6zOlOK4UoFRcybaT3G+ngtk7mLZmZMAHz0yVHZx4lddtzXqLz55cLs++9P0NXlXGU6VNaaiqxA+GjXIySTDFYiTjO2meL51VRZp8JXcyozYoMmPxFv8A8fnG+mOWVi9NGMSyqTG2ROPTWlS1svFW3GDLN34ren/RZb61F1emaTOjLazK0XAjNuNK1OCrzchSmSsEBsEqq2Z8PIkMO2D32Gnx1JmpuqG12RgrZ6SQQDI8jnWS/K6/VbWIlpE1KhtAesygT/npgjYhPlCWaErIqXlvFl72qIrRAKmYB8JiuaeRK1QCdrgY7C5uE4sgDxUm9JIkSkresFWhoDEGe8euoU+S1VaRVIBgGKjyQGrnBYEA+1Q7fDG2tXlvDtTpqrsWYDqYszSe5BbMenbUEmXw/LuJTC1FCXMQN4mozAg2jdSFKfUHTvJuFqU/ENW26o4fpa7/ALVJDJtXuh7bR8ho6NAGRzTgq7l/CqBQUtEswKnEMsCBneQZ9NLcPyesjEq4UF3YgM0dVevVgrAmRVE5GV7jT3F8vd6odazKvRKAtBi8Ns2JV+3dVOY0kvJa03GuS0nYuIDfd7lGTCk0nPePE7wZALuacNxFQAo60zY0gO2GZHGekhgGKEGB7p89JPy6r4qMzBkp1HdZd5AZa6REQTFVck/CRrX4HhDTUhnZyWJlmY4kwMnEDGI217V0yBSRhcz4dyy+0aC+FVKRj2bmRcpnAP647aV+7MVU+PVanZQyBQletgP+1PTB9QfPtqcb71Lqt9pv6+HUj9Tj66UpTiIWpZw2PhqQ5gz+mdx6iJTiKkoysreyJpUotb7+7/korUDEtUqOkVmVgUwVYCTamxySw/FGBJND0PurOxepURmwz1GKKWUuQaY3FuZyD3t30+Tl7Ol7eJLIxxl1yCNu3UMYIImYX5hiDSEHxV9k5tAPgPmYNs7YkG2RuSUOvNRauOjQg5J2Mts2SCkjoqJTMkwbLkVyp6cSZGO06tCBi6sKjtass7WU7eqCQBnN/SQ3qdtL8PxHDiym14ZKasxvcIkUkecPgQ4zEZjvGqOI5hwuTcXPSCIq1D7rOojOYDH0z56ssJJ80N28VyZclU1FQkm7pZqloBJEMFpK02pIH6dyS2vagyS0uCoWYQOkXQVwAffOPTvtpCvz2mskgkdRERkAoo9+3qLVFAHcsNLp9olJgIxkiIK5BFLMT/8AVBI7BSfnrWGpJW+4h1ptm1U4ysUU0ypq046GUi5D0lpZtsAzgiGEnvW7XOHsvFtreK2S0gnFpAtMiIX3jgd0OX8waswBplPZrVDXSQKmw90Celgy5HSPQ6ddwD1EIx+LdHjAkTOJGCQRMKxG7nh6VSNrfvTy/Bl2tSlJu+5/t+z68mRakbCvh0pJYhhIKy1wAhZxtII2mBtq08VYwa1kUKwayoImQV3IEDq8veGD28arChrSVOzKQaZ9Q5gAY+O366XK9UMyhioqB+ligDG1E7ZtBLZ7jIiMmIo0qa0fubsNUnWlaL+wGuHVk6WuuAuYOyqcQtMAgYJ749dtXIRUIN7OQMQYIBzskbwO3bWJwPPG8d6dWr0E3EqArtgLFw7Qo2g6u4vnlBLlZ4KoopGxmkSxKEAHGF947wREaTSnCL8PydCt9OxK6vyLON4lVuFgK30FJkkOKrKpLZEmGxvOOx1B+PDgW0mqdJZbmdwJU24yMwV8xt3E01PtJw10rUqSzLLtRW2JyWgXHE/rraocQGMBg2AQyZRge6nz2kSYkeY1shOnOVrWfkYK2Gr0Veomjzgy8NfEhiBCwI7Rkz/55aaTUNTTWkyl6avvCgkkAASSTAAG5J8tLXwJPbyBJ+gGSfTSPEcbcBcogEqUILFWjp8SOkxvYpJJtgnSa1VU1v15dy0Y3105mseZU13LbE+48kDeOnP00vzbjqZFNait1VFhGWb8GIAkGDB9ACdgdZtNjBEmYAYlztOVcs/Y4L0xmHUAG3VvBEDrC2QCpikOjqjrpK4gEqIdSdire6DrnSxNSfDw9Nfx/fpcZF01xWl7aef75nW8hPsKeIhYjGLcEYxiIx5a2KWuf4LijTUKlCu8TkikskkknrqL3Omq3H8TYxp8KbgCQHqU8nyhSZ/XXQyOyXyZNrG7av7M3dGkOV1a7LNenTpnyRyx+vSAPoTrOo8BxAFKGKuqhKzAqfFJeldUAMibVeJEi+NhpLVnYfF3VzoNGub4WtxdRQQWBwWuWmoyiCFGTuXbOVPSQd9NeHxN25K7Eg07gCs9Ii2Q57j3V894JNrRo0aADRo0aAIVNKVdN1NKVdMgLkZnGjqp9N3WenGR4VSd8bTpOnFgnqp2cP1fFTh2nO+M53X1yQ5xvvUuq32m+MezqR+8frrM4jj6dG01KlOlUKcPAdlC1bWJnzwIzuvqInNiVx+g/DxclZK4xXPT7QytvEW1BE++PejAnOYtMgdwCvzrt4htYVR7ZYAA8FsS02mc2nHUN5MX03BBalmU4glJWOp1IK9siDvac9yTqnmBhQaYvTxlhPjB8AggXQAIIlWiLT6LrLLQfHxIwzw3BkK1TNRlCMZq5JoAMnT5pTm3zQGLgDpLj+L4RipAZ7TuvXcynwhTN0mSam2DIzrd4TldIpTqWi4iizHcsaYJSSdrSzER56r4rg6e3hqzENAsDE+6dom2VX0EDyGuutLmNmHT5nRaqEFIgu5W4ogE+1JnN2/Dt23A1sAanU4JkF3gsFObgqnG8m0kgd5OoKZEjIOxHfTIST0dwaseKgBJAydz59s653nXNKtFqNOmqNUrw0mZirNNKe4iLjkEee5OukGuP5+scXwMsW6eF23A8UYFufl31mxTacfX7HR+l04TqtTV1Z/hmgnKGNMpUemmTISjxLmm+0oRVgN6gZESIxpGt9nW96jVepxBuw6FblEiQzfFFuCfi7b66I8WiFwWYwzHKsWAkxcIkbECd4769r8VSOGdN4iRII/cEfqNRspVI5pTd2RSx88O8tNJJckkj5vT4SrUq+GEZqp+GM/P0X823rrsOUfZ+kgF9NazwwqlmcKrBoCIIgxBk/8AMB1uZoN6j2iESPjDqrBbgLguBufrryhzpDYqI0taAvQACVuiZxHyz2nURotvj07GrGfWqteKjHhEOc8rorw9SadJXp00ZTTSGZixBZjvHScbdWdhpn7LVgOE4cubFD1kDsVjqqHAzMTuYgR5ajzHjDU4Ss+KYelTNj++etvUQZnsdXckW+hRd0RyQ0dFJUABNqqbbgR3hSJnUUoR21uSfx3EYivUf0++rcud+nb+jVFQHYFvUDH0ZoU/QnU1DH8Kjvux/XpA+oYa8csxJZgJybQJ9eppBH9I16tJSZIkjILS0fK6Y+ka6O5HDtUl+2/l/dC3F8TTFmXq3Ej3Q9MwMggMtP1wMWmcbtVOlKIUgg02MX2KzezjKzINzYBO/fV7yRgwZBBOcqZE+nbVfBtWWF64A+HwSJJ2S7NgG0idvLXF+q0KlaVNwjfL1b78tF7GzBxVPM5PXt86sRp3qq+IWVUJtJFgFhCgKXo95IALEkCZydNVKVMeE6hipdkam6szIXVnb80yuQZEMSMaf5PxjNUWlVa4vKOrWFf5bOYIUfhgjyOs96LLVC0yP5rgM5Z58PxkEiRBgxv29NJhKVpRqRRr1aszquRKBQpwIFoIHkDkCO0AjGtelrK5N/Jpf+nT/wBo1q0tdN6HPWpfrD+58Xa48VSYhDJkS0EmFGbVVv8ANUcbATua52jwVbw1dqrUzYZD1H6WKgBmn13XYdpmSsYWVOF4q4HxV95oWYkFkYqfM2owBFpF05gltrh1IVQxuYAAkxJMZOMaw+J5NWcqfF91qjobnmnfSr0wo84NUG456SNWVOWV2HVUB61cQ9QW28QapXG4KWpPa3bMAA3NGkOUo6go7hyoGbpeTJIbA7RBgTJxiS/oANGjRoAhU0pV03U0pV0yAuRmcZ71Ppu6z04z7KrIzjad9fMvtHxSrVipNrUWQKVEOWJ8KoGOOhSimSCppEbE6+m8cRdTlres9WMeyqQc40g9G8AEAVPDoYxDyxW5Tm1thO64mREprSy1PQ3/AE7EKg8zV/sYv2R4NqfDlXLBf+o8B+kyh8LpBBIKsQ5jY4IzEbHNZLAHoreIuRlSootkD4s3DMESJxF1XCcQTfTYXOiVxUQgdVzKb0XyJ3TsSYO10ebkBEFS5lapLK63FZpsiHAlhlFJzkjadZ6sJXYPEKtU2j3XZfyymz06aJGKdMsxBhZUQI7sfKRAydxLFaqnBrLENVqNEkECBtdk201+cFm820hS5nTo8Oqo5vMeJI66dqKplYBBIVVUncsDnSNalYCjEl4F5FsSNpJUszDu0idwBp0Y1MQ8sdDPKUKKzTH6Brsq2VICwolwvudBAUUz3X4pONItTNzmofD6oMUy3USIuWnszXA3KIzkTkwWuQZn9Z8gSfqxY60eGtqG56asxg7ZkCBB7GBvrXLBOCzQdmZo4xSdpLcZ6tkjEjeDI+h/5AIjIGuP54tvFcFIRMcKZXb+cJYyBn9ddfX4Jlq3khWyoDVC5tt8SPglhbvLHqySNZFerUFak1OotS56bFqhuFOXBNJFGL+2SBLAAA51WdOU4pye9X033+DbgsYqVbhW5p6tK25+vpYvqcsWoa8u1te5aggC7pKSJEqbTH0B89UO3DAsSxJYVC0Gp1AMWb3cG0kkEbTrS+8qGYNUW69pkqDM7RP/AJGqeG4GkTciyLXzaSDdbcQ0G4tag3+ERq1NpQj5CJ3cmZH8T4VZIohrAWQgI0qlKlUuVicYdAM9p1qct4oVL18OwLjtDCXTBA7WH6EaYpkZspNhghhVWCbVAyR5qNecRxdhYMaSlVB9pWVZm4ATBz0/uNS60IvfJBGnKWiE+em3huIAUx4VMAgCF63gbyP0jVP2TpKOEosALi1aTGT1tudK8/5zS8CoEqo5qoiWJJtglri0dpIIOnfs3T/6ah2YrUIBAIUXbwLTLSGye+ssbSq3vz779x1ainS+n2lF75fBqvUggbs2FURJgSd+wHfXlFariVEm6IRCRAaCVquVU4k6lS4erUdVsovTIlgZUmx8gHqIAJEgzOutp0wAJgbDPmcAfrjWb6ljK1KahSafrf3WpzsPkmm5Jp91+DnU5PXYnJA6YvqBSIJu/lLsRA30xX5JTQqa1WmJBAV1Z2bI929iSRHYd9M8+4vwwASZkEBfdUElQagglrj0hQDvPadZNDhS9xdmgsDbPX0kEBnGcESFWAOxIiF0Y162+UhrlGPYaTiadBbaBY1AgVXqoVCzIFlIKCzkr5fXsUq3Cqi02qIVZ6iyqXlltpVYuZMlssS3rGYnWrw3DIplVAMRPf8AU51XzQtNOy2bmMMSAfZv3Exkjsda3h9nCTb32KRqZppLqbXKP5NL/wBNPL8I8talLWXykDwqcbeGkf6RrUpa0y0MiL9YLcjqlQprkgKV6hvcHm6CJyVM79GZOdb2sL/4e6XXxTDC0BhIUXZAz3Raa4jKXbsdKGl3L+WvSaVqXLLAqZIALlpEkm7tExmYEZrbk1UszGueosQBeApJW0wGjAUfv56hV+zpIf2pF4qQYcWs4YXCHGeozO4C7ESdymgUAAAACABsI8tACPKuXtSLFnvLBATBklQQWMk5O+IGtDRo0AGjRo0AQqaUq6bqaUq6ZAXIzeLm6nAuN7Yxn2VXGf00jTiwZ9nbw8N8VIh27+Qz8vUbO8awBSWtFxlpHT7KpnOMb5x56UpzjYPZw0riKoDn9DsPT1EHWbFeMdR8JVx3Ch4D4dfHZKi4Jh8x6wX6ZyJ7EgWcfTrmm6qaNeAwF0q4IU4IUEM3oLN4xqriaiIhkSh8dBTtFyMXUqqj6THbebdvOMJNLxKrwtoYUqLMERTtFsNVYkgASFJIxpmGbW+Wnf4+eQnEJPdG+bt8/HMzPuNanRdqkU5tlVa/JhcgiFEADpYxGqajliSdzk6t4viWYAG5ktZVCmUkAGJ+NgoYzESsKAQRrUrcODUgRa63IRs28wdtipHmCfLW3C1qd5ZY2EYijUUY5pXMQDWlytXU4KkTswMj+odvQj669PD2EG0kdyBMepAyR8tvlJDacTRQFjVSAJwwJOJwqySY7Aa0VakbCKVN3MTiaANcNVp3VFvlmZiCVZfdUuYWGBAI7+edc79puWVKpSrTANTh0UVLrbmCG5HUHDAASZ84yQRrqYZ6zOT+IlcdBayFkbkLTUkZgtvERdV4RW95QfKRt8tc7LKrBO+l7eR2MNV/xKueEV39t5x4r80ZlC0hTNrW2rSUASoJ6mOdh+umeWcPxgSaldJDUlRDU2CP1YRdwVXOcBvr0v8AD0JkqCfNhJ/UydX1eUv92aqoQDwy4QA3RbcuRi7bpj66rSpKnOLbWvQbi8dtqMoRgldctfk4/jfs94oWka7Mq3PeEqVLg71DDZmekZOocL9kKSjaq5JIyERVEmGzmYA84u2MRrvjyKOLVmqOVeiVxjqU4xsBYSNvPudU1qASo1O64qcTF0EKcgeV3YeWrOMJSVpPRfwVo/UcVGDinZXf3d+VjluE+zFBWuWjcMW+NUOCCQZRZU9sHuDrcp8Nkscu0XNETGwA7ASYHqfPV/EEU+o7EgHBOYhSI+UGfTIjMF5hStLFrVG5bEYBkzsM948t9XhTjB35iq2Jq1vHJsXoVPArBrCbiYMqAQ1tySThrlDDGYjGSNqpzijTBZaRuUhSWCIELRu5OB1CbZ31mHjUZ1RRdLmnUkEWdDtDBsybNo2M9xLdLl9NTK00B8wqg/rGstTBRlUzpgqvDZoSAapUNVyYJnOAzRaGVT7qhekDvucwSyo6iVMkQHUH9DHZgM+oxnphepypzVqMLLX8IzJvU0w0Yj/LmcZ0ov2ebCvxBJgESXLErTVWYXPPv9fpI+etUIKEcqFylmdzdDAbkD5nSHOnpkUy7EKGfqVmEEU3Bll2AF2+JjSNT7P0Qz3VFd6nii2oUAJrLTUwAJBikIj188P8cpprTCANaGBDMQWATeYPUTG/mdUrv/WyaXjR0fLx0JIg2rjywO2tGlrP4AQiCZhVE+eBrQpatMTEv0aNGlDQ0aNGgA0aNGgA0aNGgCFTSlXTdTSlXTIC5CHF0ywwYYQVPYEZE+Y7EdwSO+syiBbaZAQcOD3agwdtj+HJIMRB/CcafF8QtNS77AqPmWMKAO5JIAHmdZXHcbRN3iLUW1faxAhDMFyPhkEgrJEE4zqtaEZW6k05SS3CfKeKPEzXBCkJWCBlidi7TnPXbKk2hR+Ig3cyQiGoqBFUL4TG2GNJnyc2gFyYA8yJkDTfs/DaM00FUC0iKU9gR7oEEekntsvzkZ62tcOJqLgFBRqHvgEG4wZtvnY5y4id5OysuS7D8PBxSzO75vuHD0FNCmuwCU7YgFYUQR5HWfV5awVVksqsGIW5WJEm4ddt10NsJg+etfgR7Kn/AJE/2jVtmtzpxkt4tSaM084qWtFMFh7pKVZfAP8ALtxkx73acDUE4IuzMxdbhDCQGqfmcrtjAAiB9ANazXsajZX8TuClbwqwpS4cKAFAAGwG2rBS1Tx3F2OiEhFdXPiEYlSgCicXG4nP4DHeEqnF1nZbVdVDQ3SZNtakDdjAsDkZyGPkCWXKmk9MdNxtUsoZtoE5z28p7TOmwacJT8RloMrAK5ABUWhbXPVYeoCTJjBtGc/hqT1FU1xBBMoD0tnBYRP9Jx5zg6b4djTptTppTEyA22DMXKF6ioMb5jtpFaEpb0Wi7F6NSJct4j9VtE9ZJFiz4TjvcH6gZxkwJ1TWcWU6RQioljuSB0khgSCPeLEMMepPaZPWqmzqUWZFqnqIUr1STiCcbzGcaXfi0DE1Kql2juowJgBfIST9TqkKTTvIlvoHFcKKiwSRDK2LfhMjcERpelySiotslSLSrEkEAQAQcED19dSbmtO0st7BZm2m592QYMQYg6prc3i2E94x1VEEYJk2ljGNx5+WdOdWmtWgVOXQdThEBkItw+KAW7/Ec9z+p1frLXi6zMQFFsAhlSo+ZyJwNog57zGJF4XiXVgxZSboINJQB2MAMQe3facTAjarkm/QMltWvcp5hyys7uVrOFZ6VoBxTC2ipjGCofHV1MDiI0rxHIqQYl65UzVKiVBUVGpMQCxLb0l75BIgCI0zyJ3tvcSCCc1HB/F0u0QfUGNM0ORorXBiCRBsCqD8wBkjtO0nz0Xm9I+7IvBc/sc/S5Zwiw6eIwUoV8OmSo8LwAoUqmwPD08T2PbTTM3E1VCyFAMWuhgMVudyrEZW4KufP/LupyqkJ6Jky1xZrjESQTB203TQKAFAAGwAAA+QGjZzlulaxXaxXhW8YoCIA207S0nS05S1aZSJfo0aNJGho0aNABo0aNABo0aNAEKmlKum6mlKumQFyM/juFWqhRtiVPfBU3KQRsQwBB8xpF+ThiSzTcoR5P8AMUFiFYBYjqbaPeM61G1HTHBPeVUmjNo8BUppUtZDUYk9KlUbotCsDMQAoBG0DfIKfMailBapZBXA8MwXRxQJsI8vdIJON5tIje1n814EuL6ZiouR+F4VgFYSPxGDIj5SNIrYfNG8dRtKtaW/Qr5f/Kp/5E/2jTGsTgaden7MGoUUALfSmocDZxCWjbIJ+UZtTg+KdTNwY7Xuiqg8ppAlm+eJ9NWVXpF+xZwXNr3NbSz8fSBtNRLvw3C4x5KMn9NKn7PlrbykLuHD1S0bS7Mp3zEadpcmAMmo8kAQLAABOFhZAz56nNUekfdkXprV/YXbmqQxAchJuhGEQJOXgH6apr83K29AUsYipUVSMTJi7/3IGtOnyqiBFkjJhyzDJnZiRuZ01RoqmEVVH5QB/bU5aj5pehXaQWiZhLxVZmIVemBBWlUaSSZAYkLgRnbPodA4PiXVgxdSbrSWpqFkkKegEkgQSNpnXQaNGxb1k/wRtuiRhNyJmtuK9JnqL1LsEdRYiRmfmBpqlyZQS17AkBTaEUQCSB7pPxHv31p6NSqFPp8kOtPqJpyukPgnc9RZgZ3JDEidM0qKr7qqvyAH9tT0aYopaIW23qe680aNSQGjRo0AGjRr3QBdS05S0pSGm6WlTGRL9GjRpI0NGjRoANGjRoANGjRoAiyzqtqE99XaNSm0RZCp4Mef7aj9x/N+2nNGpzyIyIT+4fm/bR9w/N+2nNGpzyDIhP7h+b9tH3D837ac0aM8gyIT+4fm/bR9w/N+2nNGjPIMiE/uH5v20fcPzftpzRozyDIhP7h+b9tH3D837ac0aM8gyIT+4fm/bR9w/N+2nNGjPIMiE/uH5v20fcPzftpzRozyDIhP7h+b9tH3D837ac0aM8gyIT+4fm/bUanBhQSWgAEkxsBvp7XjCcHbUZ5BkRiivSKLUViyNsVX0nY59dts7SRLha9NyAC0kwJXfDz8oNJxnuvkQTofw+lAHhrCghRaIEwTHzIB+mvafBU1IIRQQZEAYMFcfRmH9R89GeQZEJU+Mp9yVzHUvnfnExhGJmIgzGrxx9IT7QdJIaZgWlQZPb3l/wBQ89TPLaX+Gu0bDyZf7Ow+TEakeApf4abk+6NzEn54H6Dy1DbZNkQp8ypsrOrSqiSQD5Axtvnbftrw82ozF8k5AAYzgHEDPvLt3YDc6t+5U4IsWCVYiNysQT5kWj9BqteV0RtSTvHSMT5eWoJBuaUgLi4tybs2wCoJnuJYZGN/LUP4xRm2+Gz0kMGw5pmARJFykT3gnbVp5dSO9NO/wiMkE48iVH6ak/A0zkop+YHnd/ck/U6APKvHIr2MSD0wYwbroAjv0Mc9hq2hWDgMpkHYwf8A99v76qPA08EopIAUEjMKCAJ9AzfqdW0aCp7qgdsDymP7nQB//9k=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4810" y="2873057"/>
            <a:ext cx="3714776" cy="3984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8214" y="1"/>
            <a:ext cx="785786" cy="80674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0"/>
            <a:ext cx="1714480" cy="381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pc="-4" dirty="0" smtClean="0">
                <a:solidFill>
                  <a:schemeClr val="tx1"/>
                </a:solidFill>
              </a:rPr>
              <a:t>Core Concept</a:t>
            </a:r>
            <a:endParaRPr 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97398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 smtClean="0"/>
              <a:t>Anaphase 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Homologous pair completely separates from each other &amp; move to opposite poles of spindles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No division of centromeres occurs &amp; whole chromosome move to opposite poles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Positioning of bivalent pairs is random.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3786190"/>
            <a:ext cx="6096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8214" y="1"/>
            <a:ext cx="785786" cy="80674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1714480" cy="381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pc="-4" dirty="0" smtClean="0">
                <a:solidFill>
                  <a:schemeClr val="tx1"/>
                </a:solidFill>
              </a:rPr>
              <a:t>Core Concept</a:t>
            </a:r>
            <a:endParaRPr 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6445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 smtClean="0"/>
              <a:t>Telophase 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/>
              <a:t>Assortment of maternal and paternal chromosomes in each Telophase nucleus is also random.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/>
              <a:t>Nuclei reconstructed &amp; Cytokinesis divide parent cell into two daughter cells</a:t>
            </a:r>
          </a:p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3810000"/>
            <a:ext cx="4876800" cy="287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8214" y="1"/>
            <a:ext cx="785786" cy="80674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0"/>
            <a:ext cx="1714480" cy="381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pc="-4" dirty="0" smtClean="0">
                <a:solidFill>
                  <a:schemeClr val="tx1"/>
                </a:solidFill>
              </a:rPr>
              <a:t>Core Concept</a:t>
            </a:r>
            <a:endParaRPr 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02821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Meiosis II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Meiosis II is more like mitosis - commences after a short interval</a:t>
            </a:r>
          </a:p>
          <a:p>
            <a:r>
              <a:rPr lang="en-US" sz="3200" dirty="0" smtClean="0"/>
              <a:t>No DNA synthesis occurs. </a:t>
            </a:r>
          </a:p>
          <a:p>
            <a:r>
              <a:rPr lang="en-US" sz="3200" dirty="0" smtClean="0"/>
              <a:t>Unlike mitosis, the separating chromatids are genetically different.</a:t>
            </a:r>
          </a:p>
          <a:p>
            <a:r>
              <a:rPr lang="en-US" sz="3200" dirty="0" smtClean="0"/>
              <a:t>Cytoplasmic division also occurs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8214" y="1"/>
            <a:ext cx="785786" cy="80674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1714480" cy="381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pc="-4" dirty="0" smtClean="0">
                <a:solidFill>
                  <a:schemeClr val="tx1"/>
                </a:solidFill>
              </a:rPr>
              <a:t>Core Concept</a:t>
            </a:r>
            <a:endParaRPr 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8560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800" b="1" dirty="0" smtClean="0"/>
              <a:t>Phases of Meiosis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19200"/>
            <a:ext cx="8358214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8214" y="1"/>
            <a:ext cx="785786" cy="80674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0"/>
            <a:ext cx="1714480" cy="381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pc="-4" dirty="0" smtClean="0">
                <a:solidFill>
                  <a:schemeClr val="tx1"/>
                </a:solidFill>
              </a:rPr>
              <a:t>Core Concept</a:t>
            </a:r>
            <a:endParaRPr 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1613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/>
              <a:t>Prophase II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Disappearance of the nucleoli and the nuclear envelope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Shortening and thickening of the chromatids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Centrioles move to the polar regions and arrange spindle fibers for the second meiotic division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3187753"/>
            <a:ext cx="3500462" cy="3670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8214" y="1"/>
            <a:ext cx="785786" cy="80674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1714480" cy="381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pc="-4" dirty="0" smtClean="0">
                <a:solidFill>
                  <a:schemeClr val="tx1"/>
                </a:solidFill>
              </a:rPr>
              <a:t>Core Concept</a:t>
            </a:r>
            <a:endParaRPr 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5341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Two kinetochore attach to spindle fibers from the </a:t>
            </a:r>
            <a:r>
              <a:rPr lang="en-US" dirty="0" err="1" smtClean="0"/>
              <a:t>centrioles</a:t>
            </a:r>
            <a:r>
              <a:rPr lang="en-US" dirty="0" smtClean="0"/>
              <a:t> at each pole.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28596" y="428604"/>
            <a:ext cx="7620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4800" b="1" dirty="0" smtClean="0"/>
              <a:t>Metaphase II</a:t>
            </a:r>
            <a:endParaRPr lang="en-US" sz="36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2071678"/>
            <a:ext cx="4454525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8214" y="1"/>
            <a:ext cx="785786" cy="80674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0"/>
            <a:ext cx="1714480" cy="381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pc="-4" dirty="0" smtClean="0">
                <a:solidFill>
                  <a:schemeClr val="tx1"/>
                </a:solidFill>
              </a:rPr>
              <a:t>Core Concept</a:t>
            </a:r>
            <a:endParaRPr 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5232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 smtClean="0"/>
              <a:t>Anaphase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Centromeres are cleaved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Sister chromatids pulled apart</a:t>
            </a:r>
          </a:p>
          <a:p>
            <a:r>
              <a:rPr lang="en-US" dirty="0" smtClean="0"/>
              <a:t>The </a:t>
            </a:r>
            <a:r>
              <a:rPr lang="en-US" i="1" dirty="0" smtClean="0"/>
              <a:t>sister chromatids </a:t>
            </a:r>
            <a:r>
              <a:rPr lang="en-US" dirty="0" smtClean="0"/>
              <a:t>are now called </a:t>
            </a:r>
            <a:r>
              <a:rPr lang="en-US" i="1" dirty="0" smtClean="0"/>
              <a:t>sister chromosomes</a:t>
            </a:r>
            <a:endParaRPr lang="en-US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58" y="2932041"/>
            <a:ext cx="3857652" cy="3925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8214" y="1"/>
            <a:ext cx="785786" cy="80674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1714480" cy="381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pc="-4" dirty="0" smtClean="0">
                <a:solidFill>
                  <a:schemeClr val="tx1"/>
                </a:solidFill>
              </a:rPr>
              <a:t>Core Concept</a:t>
            </a:r>
            <a:endParaRPr 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3798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 smtClean="0"/>
              <a:t>Telophase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Uncoiling and lengthening of the chromosomes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Spindle disappear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Nuclear envelopes reform and cell wall formation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Four daughter cells formed, each with a haploid set of chromosomes.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3429000"/>
            <a:ext cx="3609972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8214" y="1"/>
            <a:ext cx="785786" cy="80674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0"/>
            <a:ext cx="1714480" cy="381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pc="-4" dirty="0" smtClean="0">
                <a:solidFill>
                  <a:schemeClr val="tx1"/>
                </a:solidFill>
              </a:rPr>
              <a:t>Core Concept</a:t>
            </a:r>
            <a:endParaRPr 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0867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04900"/>
            <a:ext cx="8001000" cy="544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28600" y="304800"/>
            <a:ext cx="86868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+mn-lt"/>
              </a:rPr>
              <a:t>Professor Umar Model of Integrated </a:t>
            </a:r>
            <a:r>
              <a:rPr lang="en-US" sz="3600" b="1" dirty="0" smtClean="0">
                <a:latin typeface="+mn-lt"/>
              </a:rPr>
              <a:t>Lecture</a:t>
            </a:r>
            <a:endParaRPr lang="en-US" sz="3600" b="1" dirty="0">
              <a:latin typeface="+mn-lt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8214" y="1"/>
            <a:ext cx="785786" cy="80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59929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 smtClean="0"/>
              <a:t>Karyokinesis vs. Cytokinesis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Karyokinesis:</a:t>
            </a:r>
          </a:p>
          <a:p>
            <a:pPr>
              <a:buNone/>
            </a:pPr>
            <a:r>
              <a:rPr lang="en-US" dirty="0" smtClean="0"/>
              <a:t>                 Division of cell nucleus.</a:t>
            </a:r>
          </a:p>
          <a:p>
            <a:pPr>
              <a:buNone/>
            </a:pPr>
            <a:r>
              <a:rPr lang="en-US" b="1" dirty="0" smtClean="0"/>
              <a:t>Cytokinesis</a:t>
            </a:r>
            <a:r>
              <a:rPr lang="en-US" dirty="0" smtClean="0"/>
              <a:t>:</a:t>
            </a:r>
          </a:p>
          <a:p>
            <a:pPr>
              <a:buNone/>
            </a:pPr>
            <a:r>
              <a:rPr lang="en-US" dirty="0" smtClean="0"/>
              <a:t>                 Division of a cell bringing about separation into two daughter cells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8214" y="1"/>
            <a:ext cx="785786" cy="80674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1714480" cy="381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pc="-4" dirty="0" smtClean="0">
                <a:solidFill>
                  <a:schemeClr val="tx1"/>
                </a:solidFill>
              </a:rPr>
              <a:t>Core Concept</a:t>
            </a:r>
            <a:endParaRPr 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2980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18741" t="31250" r="32064" b="28125"/>
          <a:stretch>
            <a:fillRect/>
          </a:stretch>
        </p:blipFill>
        <p:spPr bwMode="auto">
          <a:xfrm>
            <a:off x="-5868" y="1207078"/>
            <a:ext cx="9149868" cy="4248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8214" y="1"/>
            <a:ext cx="785786" cy="80674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1714480" cy="381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pc="-4" dirty="0" smtClean="0">
                <a:solidFill>
                  <a:schemeClr val="tx1"/>
                </a:solidFill>
              </a:rPr>
              <a:t>Core Concept</a:t>
            </a:r>
            <a:endParaRPr 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9490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7620000" cy="1143000"/>
          </a:xfrm>
        </p:spPr>
        <p:txBody>
          <a:bodyPr/>
          <a:lstStyle/>
          <a:p>
            <a:r>
              <a:rPr lang="en-US" sz="4800" b="1" dirty="0" smtClean="0"/>
              <a:t>Apoptosis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process of programmed cell death.</a:t>
            </a:r>
          </a:p>
          <a:p>
            <a:r>
              <a:rPr lang="en-US" dirty="0" smtClean="0"/>
              <a:t>The death of cells which occurs as a normal and controlled part of an organism’s growth or development.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8214" y="1"/>
            <a:ext cx="785786" cy="80674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1714480" cy="381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pc="-4" dirty="0" smtClean="0">
                <a:solidFill>
                  <a:schemeClr val="tx1"/>
                </a:solidFill>
              </a:rPr>
              <a:t>Core Concept</a:t>
            </a:r>
            <a:endParaRPr 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517250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 smtClean="0"/>
              <a:t>Mechanism of Apoptosis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Initiated by activation of family of proteases, called caspases.</a:t>
            </a:r>
          </a:p>
          <a:p>
            <a:r>
              <a:rPr lang="en-US" dirty="0" smtClean="0"/>
              <a:t>Caspases are formed and stored in proactive form known as procaspases.</a:t>
            </a:r>
          </a:p>
          <a:p>
            <a:r>
              <a:rPr lang="en-US" dirty="0" smtClean="0"/>
              <a:t>Once activated , cleave and activate other procaspases, triggering a cascade that breaks down protein within a cell.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8214" y="1"/>
            <a:ext cx="785786" cy="80674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1714480" cy="381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pc="-4" dirty="0" smtClean="0">
                <a:solidFill>
                  <a:schemeClr val="tx1"/>
                </a:solidFill>
              </a:rPr>
              <a:t>Core Concept</a:t>
            </a:r>
            <a:endParaRPr 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1938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 smtClean="0"/>
              <a:t>Steps of Apoptosis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Major steps:</a:t>
            </a:r>
          </a:p>
          <a:p>
            <a:r>
              <a:rPr lang="en-US" dirty="0" smtClean="0"/>
              <a:t>Cell shrinks</a:t>
            </a:r>
          </a:p>
          <a:p>
            <a:r>
              <a:rPr lang="en-US" dirty="0" smtClean="0"/>
              <a:t>Cell fragments</a:t>
            </a:r>
          </a:p>
          <a:p>
            <a:r>
              <a:rPr lang="en-US" dirty="0" smtClean="0"/>
              <a:t>Cytoskeleton collapses</a:t>
            </a:r>
          </a:p>
          <a:p>
            <a:r>
              <a:rPr lang="en-US" dirty="0" smtClean="0"/>
              <a:t>Nuclear envelope disassembles</a:t>
            </a:r>
          </a:p>
          <a:p>
            <a:r>
              <a:rPr lang="en-US" dirty="0" smtClean="0"/>
              <a:t>Cells release apoptotic bodies</a:t>
            </a:r>
          </a:p>
          <a:p>
            <a:r>
              <a:rPr lang="en-US" dirty="0" smtClean="0"/>
              <a:t>Macrophages phagocytose apoptotic bodies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8214" y="1"/>
            <a:ext cx="785786" cy="80674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1714480" cy="381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pc="-4" dirty="0" smtClean="0">
                <a:solidFill>
                  <a:schemeClr val="tx1"/>
                </a:solidFill>
              </a:rPr>
              <a:t>Core Concept</a:t>
            </a:r>
            <a:endParaRPr 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8271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 descr="Cytology-of-apoptosis-The-different-stages-of-apoptotic-cell-death-start-by-cellula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71480"/>
            <a:ext cx="8358214" cy="602868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8214" y="1"/>
            <a:ext cx="785786" cy="80674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1714480" cy="381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pc="-4" dirty="0" smtClean="0">
                <a:solidFill>
                  <a:schemeClr val="tx1"/>
                </a:solidFill>
              </a:rPr>
              <a:t>Core Concept</a:t>
            </a:r>
            <a:endParaRPr lang="en-US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2571744"/>
            <a:ext cx="7620000" cy="1143000"/>
          </a:xfrm>
        </p:spPr>
        <p:txBody>
          <a:bodyPr/>
          <a:lstStyle/>
          <a:p>
            <a:pPr algn="ctr"/>
            <a:r>
              <a:rPr lang="en-US" sz="4800" b="1" dirty="0" smtClean="0"/>
              <a:t>Vertical Integration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8214" y="1"/>
            <a:ext cx="785786" cy="80674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b="1" dirty="0" smtClean="0"/>
              <a:t>Apoptosis in Relation to Breast tissue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Apoptosis is involved in the remodelling of breast tissue during pregnancy and lactation.</a:t>
            </a:r>
          </a:p>
          <a:p>
            <a:endParaRPr lang="en-GB" dirty="0" smtClean="0"/>
          </a:p>
          <a:p>
            <a:r>
              <a:rPr lang="en-GB" dirty="0" smtClean="0"/>
              <a:t>The balance of cell survival and death is critical for the functional changes in the breast during these periods.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8214" y="1"/>
            <a:ext cx="785786" cy="80674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3786182" cy="381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spc="-4" dirty="0" smtClean="0">
                <a:solidFill>
                  <a:schemeClr val="tx1"/>
                </a:solidFill>
              </a:rPr>
              <a:t>Vertical Integration with General Surgery</a:t>
            </a:r>
            <a:endParaRPr lang="en-US" sz="1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Breast Cancer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Dysregulation of apoptosis is a hallmark of cancer. </a:t>
            </a:r>
          </a:p>
          <a:p>
            <a:r>
              <a:rPr lang="en-GB" dirty="0" smtClean="0"/>
              <a:t>In breast cancer, a disruption in the balance between cell survival and apoptosis.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8214" y="1"/>
            <a:ext cx="785786" cy="80674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3786182" cy="381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spc="-4" dirty="0" smtClean="0">
                <a:solidFill>
                  <a:schemeClr val="tx1"/>
                </a:solidFill>
              </a:rPr>
              <a:t>Vertical Integration with General Surgery</a:t>
            </a:r>
            <a:endParaRPr lang="en-US" sz="1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10" y="2643182"/>
            <a:ext cx="7620000" cy="1143000"/>
          </a:xfrm>
        </p:spPr>
        <p:txBody>
          <a:bodyPr/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</a:rPr>
              <a:t>Spiral Integration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8214" y="1"/>
            <a:ext cx="785786" cy="80674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Learning Objectives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To understand control of cell growth and cell reproduction</a:t>
            </a:r>
            <a:endParaRPr lang="en-US" sz="2800" b="1" dirty="0" smtClean="0"/>
          </a:p>
          <a:p>
            <a:pPr fontAlgn="t"/>
            <a:r>
              <a:rPr lang="en-US" sz="2800" dirty="0" smtClean="0"/>
              <a:t>To explain replication of chromosomes and cell cycle</a:t>
            </a:r>
          </a:p>
          <a:p>
            <a:pPr fontAlgn="t"/>
            <a:r>
              <a:rPr lang="en-US" sz="2800" dirty="0" smtClean="0"/>
              <a:t>To understand programmed cell death/apoptosis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8214" y="1"/>
            <a:ext cx="785786" cy="80674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 45 years lady has been diagnosed with advanced breast cancer. The oncologist proposes an aggressive treatment plan that involves a combination of chemotherapy and radiation therapy. </a:t>
            </a:r>
          </a:p>
          <a:p>
            <a:pPr>
              <a:buFont typeface="Wingdings" pitchFamily="2" charset="2"/>
              <a:buChar char="Ø"/>
            </a:pPr>
            <a:r>
              <a:rPr lang="en-GB" dirty="0" smtClean="0"/>
              <a:t>The treatment aims to induce apoptosis, and preventing the further spread of the disease.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8214" y="1"/>
            <a:ext cx="785786" cy="80674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1857356" cy="381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spc="-4" dirty="0" smtClean="0">
                <a:solidFill>
                  <a:schemeClr val="tx1"/>
                </a:solidFill>
              </a:rPr>
              <a:t>Spiral Integration</a:t>
            </a:r>
            <a:endParaRPr lang="en-US" sz="1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800" b="1" dirty="0" smtClean="0"/>
              <a:t>Bioethical 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dirty="0" smtClean="0"/>
              <a:t>Includes:</a:t>
            </a:r>
          </a:p>
          <a:p>
            <a:pPr>
              <a:buNone/>
            </a:pPr>
            <a:endParaRPr lang="en-GB" dirty="0" smtClean="0"/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Impact on healthy cells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Quality of life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Balance between potential benefits and risks.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8214" y="1"/>
            <a:ext cx="785786" cy="80674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3786182" cy="381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spc="-4" dirty="0" smtClean="0">
                <a:solidFill>
                  <a:schemeClr val="tx1"/>
                </a:solidFill>
              </a:rPr>
              <a:t>Vertical Integration with Biomedical Ethics</a:t>
            </a:r>
            <a:endParaRPr lang="en-US" sz="1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800" b="1" dirty="0" smtClean="0"/>
              <a:t>Ethical Issue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Apoptosis is not entirely selective because normal cells may also undergo apoptosis e.g. hair loss, nausea, and weakened immune function.</a:t>
            </a:r>
          </a:p>
          <a:p>
            <a:r>
              <a:rPr lang="en-US" dirty="0" smtClean="0"/>
              <a:t>Ensuring informed consent</a:t>
            </a:r>
          </a:p>
          <a:p>
            <a:r>
              <a:rPr lang="en-GB" dirty="0" smtClean="0"/>
              <a:t>Affecting her ability to work</a:t>
            </a:r>
          </a:p>
          <a:p>
            <a:r>
              <a:rPr lang="en-US" dirty="0" smtClean="0"/>
              <a:t>Expensive treatments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8214" y="1"/>
            <a:ext cx="785786" cy="80674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3786182" cy="381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spc="-4" dirty="0" smtClean="0">
                <a:solidFill>
                  <a:schemeClr val="tx1"/>
                </a:solidFill>
              </a:rPr>
              <a:t>Vertical Integration with Biomedical Ethics</a:t>
            </a:r>
            <a:endParaRPr lang="en-US" sz="1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800" b="1" dirty="0" smtClean="0"/>
              <a:t>Consideration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How much collateral damage to healthy cells is ethically acceptable? </a:t>
            </a:r>
          </a:p>
          <a:p>
            <a:r>
              <a:rPr lang="en-GB" dirty="0" smtClean="0"/>
              <a:t>Are there alternative treatments that could minimize the impact on normal cells?</a:t>
            </a:r>
          </a:p>
          <a:p>
            <a:r>
              <a:rPr lang="en-GB" dirty="0" smtClean="0"/>
              <a:t>How much emphasis should be placed on extending life versus maintaining a certain quality of life?</a:t>
            </a:r>
          </a:p>
          <a:p>
            <a:r>
              <a:rPr lang="en-GB" dirty="0" smtClean="0"/>
              <a:t>How much information is ethically necessary?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8214" y="1"/>
            <a:ext cx="785786" cy="80674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3786182" cy="381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spc="-4" dirty="0" smtClean="0">
                <a:solidFill>
                  <a:schemeClr val="tx1"/>
                </a:solidFill>
              </a:rPr>
              <a:t>Vertical Integration with Biomedical Ethics</a:t>
            </a:r>
            <a:endParaRPr lang="en-US" sz="1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 smtClean="0">
                <a:cs typeface="Times New Roman" pitchFamily="18" charset="0"/>
              </a:rPr>
              <a:t>Autonomy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cs typeface="Times New Roman" pitchFamily="18" charset="0"/>
              </a:rPr>
              <a:t>The patients are able to make </a:t>
            </a:r>
            <a:r>
              <a:rPr lang="en-US" sz="2400" b="1" dirty="0" smtClean="0">
                <a:cs typeface="Times New Roman" pitchFamily="18" charset="0"/>
              </a:rPr>
              <a:t>independent decisions</a:t>
            </a:r>
            <a:r>
              <a:rPr lang="en-US" sz="2400" dirty="0" smtClean="0">
                <a:cs typeface="Times New Roman" pitchFamily="18" charset="0"/>
              </a:rPr>
              <a:t>. </a:t>
            </a:r>
          </a:p>
          <a:p>
            <a:r>
              <a:rPr lang="en-US" sz="2400" dirty="0" smtClean="0">
                <a:cs typeface="Times New Roman" pitchFamily="18" charset="0"/>
              </a:rPr>
              <a:t>Patients should have all the needed information that is required to make a decision about their medical care and are educated. </a:t>
            </a:r>
          </a:p>
          <a:p>
            <a:r>
              <a:rPr lang="en-US" sz="2400" dirty="0" smtClean="0">
                <a:cs typeface="Times New Roman" pitchFamily="18" charset="0"/>
              </a:rPr>
              <a:t>Doctors do not influence the patient's choice.</a:t>
            </a:r>
          </a:p>
          <a:p>
            <a:r>
              <a:rPr lang="en-US" sz="2400" dirty="0" smtClean="0">
                <a:cs typeface="Times New Roman" pitchFamily="18" charset="0"/>
              </a:rPr>
              <a:t>The </a:t>
            </a:r>
            <a:r>
              <a:rPr lang="en-US" sz="2400" b="1" dirty="0" smtClean="0">
                <a:cs typeface="Times New Roman" pitchFamily="18" charset="0"/>
              </a:rPr>
              <a:t>right to refuse treatment, </a:t>
            </a:r>
            <a:r>
              <a:rPr lang="en-US" sz="2400" dirty="0" smtClean="0">
                <a:cs typeface="Times New Roman" pitchFamily="18" charset="0"/>
              </a:rPr>
              <a:t>the right to participate in research or refuse it. </a:t>
            </a:r>
          </a:p>
          <a:p>
            <a:r>
              <a:rPr lang="en-US" sz="2400" dirty="0" smtClean="0">
                <a:cs typeface="Times New Roman" pitchFamily="18" charset="0"/>
              </a:rPr>
              <a:t>To exercise this right would require </a:t>
            </a:r>
          </a:p>
          <a:p>
            <a:pPr>
              <a:buNone/>
            </a:pPr>
            <a:r>
              <a:rPr lang="en-US" sz="2400" dirty="0" smtClean="0">
                <a:cs typeface="Times New Roman" pitchFamily="18" charset="0"/>
              </a:rPr>
              <a:t>	 Informed Consent</a:t>
            </a:r>
            <a:r>
              <a:rPr lang="en-US" sz="2000" dirty="0" smtClean="0"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en-US" sz="1600" dirty="0" smtClean="0">
                <a:cs typeface="Times New Roman" pitchFamily="18" charset="0"/>
              </a:rPr>
              <a:t/>
            </a:r>
            <a:br>
              <a:rPr lang="en-US" sz="1600" dirty="0" smtClean="0">
                <a:cs typeface="Times New Roman" pitchFamily="18" charset="0"/>
              </a:rPr>
            </a:br>
            <a:endParaRPr lang="en-US" sz="1600" dirty="0" smtClean="0"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4" name="Picture 2" descr="Medical Ethics: Ethical Dilemmas in Healthcare - Education Projects Group">
            <a:extLst>
              <a:ext uri="{FF2B5EF4-FFF2-40B4-BE49-F238E27FC236}">
                <a16:creationId xmlns:a16="http://schemas.microsoft.com/office/drawing/2014/main" xmlns="" id="{4783CF24-5A56-7F82-FB02-443F51A360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745" t="58172" r="52418" b="6613"/>
          <a:stretch/>
        </p:blipFill>
        <p:spPr bwMode="auto">
          <a:xfrm>
            <a:off x="5500694" y="4143380"/>
            <a:ext cx="3000396" cy="2714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8214" y="1"/>
            <a:ext cx="785786" cy="80674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3786182" cy="381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spc="-4" dirty="0" smtClean="0">
                <a:solidFill>
                  <a:schemeClr val="tx1"/>
                </a:solidFill>
              </a:rPr>
              <a:t>Vertical Integration with Biomedical Ethics</a:t>
            </a:r>
            <a:endParaRPr lang="en-US" sz="1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0"/>
            <a:ext cx="7620000" cy="1143000"/>
          </a:xfrm>
        </p:spPr>
        <p:txBody>
          <a:bodyPr/>
          <a:lstStyle/>
          <a:p>
            <a:r>
              <a:rPr lang="en-US" sz="4800" b="1" dirty="0" smtClean="0"/>
              <a:t>Suggested Research Article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14400"/>
            <a:ext cx="8429652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895600"/>
            <a:ext cx="8763000" cy="3641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0" y="6488668"/>
            <a:ext cx="7924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Reference: https://onlinelibrary.wiley.com/doi/abs/10.1111/and.14375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8214" y="1"/>
            <a:ext cx="785786" cy="80674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3214678" cy="357166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spc="-4" dirty="0" smtClean="0">
                <a:solidFill>
                  <a:schemeClr val="tx1"/>
                </a:solidFill>
              </a:rPr>
              <a:t>Vertical Integration with Research</a:t>
            </a:r>
            <a:endParaRPr lang="en-US" sz="1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b="1" dirty="0" smtClean="0">
                <a:solidFill>
                  <a:schemeClr val="accent4">
                    <a:lumMod val="75000"/>
                  </a:schemeClr>
                </a:solidFill>
              </a:rPr>
              <a:t>How To Access Digital Library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 smtClean="0">
                <a:solidFill>
                  <a:srgbClr val="202124"/>
                </a:solidFill>
              </a:rPr>
              <a:t>Steps to Access HEC Digital Library</a:t>
            </a:r>
            <a:endParaRPr lang="en-US" sz="2400" dirty="0" smtClean="0">
              <a:solidFill>
                <a:srgbClr val="202124"/>
              </a:solidFill>
            </a:endParaRPr>
          </a:p>
          <a:p>
            <a:pPr>
              <a:buFont typeface="+mj-lt"/>
              <a:buAutoNum type="arabicPeriod"/>
            </a:pPr>
            <a:r>
              <a:rPr lang="en-US" sz="2000" dirty="0" smtClean="0">
                <a:solidFill>
                  <a:srgbClr val="202124"/>
                </a:solidFill>
                <a:latin typeface="Calibri" pitchFamily="34" charset="0"/>
              </a:rPr>
              <a:t>Go to the website of HEC National Digital Library.</a:t>
            </a:r>
          </a:p>
          <a:p>
            <a:pPr>
              <a:buFont typeface="+mj-lt"/>
              <a:buAutoNum type="arabicPeriod"/>
            </a:pPr>
            <a:r>
              <a:rPr lang="en-US" sz="2000" dirty="0" smtClean="0">
                <a:solidFill>
                  <a:srgbClr val="202124"/>
                </a:solidFill>
                <a:latin typeface="Calibri" pitchFamily="34" charset="0"/>
              </a:rPr>
              <a:t>On Home Page, click on the INSTITUTES.</a:t>
            </a:r>
          </a:p>
          <a:p>
            <a:pPr>
              <a:buFont typeface="+mj-lt"/>
              <a:buAutoNum type="arabicPeriod"/>
            </a:pPr>
            <a:r>
              <a:rPr lang="en-US" sz="2000" dirty="0" smtClean="0">
                <a:solidFill>
                  <a:srgbClr val="202124"/>
                </a:solidFill>
                <a:latin typeface="Calibri" pitchFamily="34" charset="0"/>
              </a:rPr>
              <a:t>A page will appear showing the universities from Public and Private Sector and other Institutes which have access to HEC National Digital Library HNDL.</a:t>
            </a:r>
          </a:p>
          <a:p>
            <a:pPr>
              <a:buFont typeface="+mj-lt"/>
              <a:buAutoNum type="arabicPeriod"/>
            </a:pPr>
            <a:r>
              <a:rPr lang="en-US" sz="2000" dirty="0" smtClean="0">
                <a:solidFill>
                  <a:srgbClr val="202124"/>
                </a:solidFill>
                <a:latin typeface="Calibri" pitchFamily="34" charset="0"/>
              </a:rPr>
              <a:t>Select your desired Institute.</a:t>
            </a:r>
          </a:p>
          <a:p>
            <a:pPr marL="0" indent="0">
              <a:buNone/>
            </a:pPr>
            <a:r>
              <a:rPr lang="en-US" sz="2000" dirty="0" smtClean="0">
                <a:latin typeface="Calibri" pitchFamily="34" charset="0"/>
              </a:rPr>
              <a:t>5.  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</a:rPr>
              <a:t>A page will appear showing the resources of the institution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</a:rPr>
              <a:t>6. Journals and Researches will appear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</a:rPr>
              <a:t>7. You can find a Journal by clicking on JOURNALS AND DATABASE and enter a keyword to search for your desired journal.</a:t>
            </a:r>
            <a:r>
              <a:rPr lang="en-US" sz="2000" b="1" dirty="0" smtClean="0">
                <a:latin typeface="Calibri" pitchFamily="34" charset="0"/>
              </a:rPr>
              <a:t> </a:t>
            </a:r>
            <a:r>
              <a:rPr lang="en-US" sz="2000" b="1" dirty="0" err="1" smtClean="0">
                <a:latin typeface="Calibri" pitchFamily="34" charset="0"/>
              </a:rPr>
              <a:t>Link</a:t>
            </a:r>
            <a:r>
              <a:rPr lang="en-US" sz="2000" dirty="0" err="1" smtClean="0">
                <a:latin typeface="Calibri" pitchFamily="34" charset="0"/>
              </a:rPr>
              <a:t>:https</a:t>
            </a:r>
            <a:r>
              <a:rPr lang="en-US" sz="2000" dirty="0" smtClean="0">
                <a:latin typeface="Calibri" pitchFamily="34" charset="0"/>
              </a:rPr>
              <a:t>://</a:t>
            </a:r>
            <a:r>
              <a:rPr lang="en-US" sz="2000" dirty="0" err="1" smtClean="0">
                <a:latin typeface="Calibri" pitchFamily="34" charset="0"/>
              </a:rPr>
              <a:t>www.topstudyworld.com</a:t>
            </a:r>
            <a:r>
              <a:rPr lang="en-US" sz="2000" dirty="0" smtClean="0">
                <a:latin typeface="Calibri" pitchFamily="34" charset="0"/>
              </a:rPr>
              <a:t>/2020/05/access-</a:t>
            </a:r>
            <a:r>
              <a:rPr lang="en-US" sz="2000" dirty="0" err="1" smtClean="0">
                <a:latin typeface="Calibri" pitchFamily="34" charset="0"/>
              </a:rPr>
              <a:t>hec</a:t>
            </a:r>
            <a:r>
              <a:rPr lang="en-US" sz="2000" dirty="0" smtClean="0">
                <a:latin typeface="Calibri" pitchFamily="34" charset="0"/>
              </a:rPr>
              <a:t>-digital-</a:t>
            </a:r>
            <a:r>
              <a:rPr lang="en-US" sz="2000" dirty="0" err="1" smtClean="0">
                <a:latin typeface="Calibri" pitchFamily="34" charset="0"/>
              </a:rPr>
              <a:t>library.html?m</a:t>
            </a:r>
            <a:r>
              <a:rPr lang="en-US" sz="2000" dirty="0" smtClean="0">
                <a:latin typeface="Calibri" pitchFamily="34" charset="0"/>
              </a:rPr>
              <a:t>=1</a:t>
            </a:r>
          </a:p>
          <a:p>
            <a:pPr marL="0" indent="0">
              <a:buNone/>
            </a:pPr>
            <a:endParaRPr lang="en-US" sz="2400" dirty="0" smtClean="0">
              <a:latin typeface="Calibri" pitchFamily="34" charset="0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8214" y="1"/>
            <a:ext cx="785786" cy="80674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3214678" cy="357166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spc="-4" dirty="0" smtClean="0">
                <a:solidFill>
                  <a:schemeClr val="tx1"/>
                </a:solidFill>
              </a:rPr>
              <a:t>Promoting IT &amp; Research Culture</a:t>
            </a:r>
            <a:endParaRPr lang="en-US" sz="1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10" y="2428868"/>
            <a:ext cx="7620000" cy="1143000"/>
          </a:xfrm>
        </p:spPr>
        <p:txBody>
          <a:bodyPr/>
          <a:lstStyle/>
          <a:p>
            <a:pPr algn="ctr"/>
            <a:r>
              <a:rPr lang="en-US" b="1" dirty="0" smtClean="0"/>
              <a:t>Brainstorming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8214" y="1"/>
            <a:ext cx="785786" cy="806740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b="1" dirty="0" smtClean="0"/>
              <a:t>Structured Essay Question Related To Topic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Q: </a:t>
            </a:r>
            <a:r>
              <a:rPr lang="en-US" dirty="0" smtClean="0"/>
              <a:t>A 27 years female has delivered a baby 1 week ago. After delivery Regression of uterus is function of which organelle?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8214" y="1"/>
            <a:ext cx="785786" cy="80674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1643042" cy="357166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spc="-4" dirty="0" smtClean="0">
                <a:solidFill>
                  <a:schemeClr val="tx1"/>
                </a:solidFill>
              </a:rPr>
              <a:t>Brainstorming</a:t>
            </a:r>
            <a:endParaRPr lang="en-US" sz="1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990600"/>
            <a:ext cx="7043001" cy="504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8214" y="1"/>
            <a:ext cx="785786" cy="80674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1643042" cy="357166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spc="-4" dirty="0" smtClean="0">
                <a:solidFill>
                  <a:schemeClr val="tx1"/>
                </a:solidFill>
              </a:rPr>
              <a:t>Brainstorming</a:t>
            </a:r>
            <a:endParaRPr lang="en-US" sz="1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/>
              <a:t>Interactive Session</a:t>
            </a:r>
            <a:br>
              <a:rPr lang="en-US" sz="4800" b="1"/>
            </a:b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8214" y="1"/>
            <a:ext cx="785786" cy="80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702453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algn="just">
              <a:buNone/>
            </a:pPr>
            <a:r>
              <a:rPr lang="en-US" sz="2000" b="1" dirty="0" smtClean="0"/>
              <a:t>1. Books: </a:t>
            </a:r>
          </a:p>
          <a:p>
            <a:r>
              <a:rPr lang="en-US" sz="2000" dirty="0" smtClean="0"/>
              <a:t>Guyton and Hall Textbook Of Medical Physiology  fourteenth edition page no. 41-43,45</a:t>
            </a:r>
          </a:p>
          <a:p>
            <a:r>
              <a:rPr lang="en-US" sz="2000" dirty="0" smtClean="0"/>
              <a:t>Ganong’s Review of Medical Physiology page no.5</a:t>
            </a:r>
          </a:p>
          <a:p>
            <a:r>
              <a:rPr lang="en-US" sz="2000" dirty="0" smtClean="0"/>
              <a:t>Silverthorn Physiology 6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Edition A22</a:t>
            </a:r>
          </a:p>
          <a:p>
            <a:r>
              <a:rPr lang="en-US" sz="2000" dirty="0" smtClean="0"/>
              <a:t>Google images.</a:t>
            </a:r>
          </a:p>
          <a:p>
            <a:pPr marL="0" indent="0" algn="just">
              <a:buNone/>
            </a:pPr>
            <a:endParaRPr lang="en-US" sz="2000" b="1" dirty="0" smtClean="0"/>
          </a:p>
          <a:p>
            <a:pPr marL="0" indent="0" algn="just">
              <a:buNone/>
            </a:pPr>
            <a:r>
              <a:rPr lang="en-US" sz="2000" b="1" dirty="0" smtClean="0"/>
              <a:t>2. Medical Journal articles:</a:t>
            </a:r>
            <a:endParaRPr lang="en-US" sz="1800" b="1" dirty="0" smtClean="0"/>
          </a:p>
          <a:p>
            <a:pPr marL="0" indent="0" algn="just">
              <a:buNone/>
            </a:pPr>
            <a:r>
              <a:rPr lang="en-US" sz="2000" dirty="0" smtClean="0"/>
              <a:t>Reference: Minocycline can reduce testicular apoptosis related to Varicocele in male rats</a:t>
            </a:r>
          </a:p>
          <a:p>
            <a:pPr marL="0" indent="0" algn="just">
              <a:buNone/>
            </a:pPr>
            <a:r>
              <a:rPr lang="en-GB" sz="2000" dirty="0" smtClean="0"/>
              <a:t>Published in: First International Journal of </a:t>
            </a:r>
            <a:r>
              <a:rPr lang="en-GB" sz="2000" dirty="0" err="1" smtClean="0"/>
              <a:t>Andrology</a:t>
            </a:r>
            <a:endParaRPr lang="en-US" sz="2000" dirty="0" smtClean="0"/>
          </a:p>
          <a:p>
            <a:pPr marL="0" indent="0" algn="just">
              <a:buNone/>
            </a:pPr>
            <a:r>
              <a:rPr lang="en-US" sz="1800" dirty="0" smtClean="0"/>
              <a:t> </a:t>
            </a:r>
            <a:endParaRPr lang="en-US" sz="2000" b="1" dirty="0" smtClean="0"/>
          </a:p>
          <a:p>
            <a:pPr marL="0" indent="0" algn="just">
              <a:buNone/>
            </a:pPr>
            <a:endParaRPr lang="en-US" sz="2000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8214" y="1"/>
            <a:ext cx="785786" cy="80674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1643042" cy="357166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References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Summary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 smtClean="0"/>
              <a:t>Core knowledge: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Control of cell growth, cell cycle and apoptosis</a:t>
            </a:r>
          </a:p>
          <a:p>
            <a:r>
              <a:rPr lang="en-US" b="1" dirty="0" smtClean="0"/>
              <a:t>Horizontal Integration:</a:t>
            </a:r>
          </a:p>
          <a:p>
            <a:pPr>
              <a:buNone/>
            </a:pPr>
            <a:r>
              <a:rPr lang="en-US" dirty="0" smtClean="0"/>
              <a:t>Embryology and Biochemistry</a:t>
            </a:r>
          </a:p>
          <a:p>
            <a:r>
              <a:rPr lang="en-US" b="1" dirty="0" smtClean="0"/>
              <a:t>Vertical Integration:</a:t>
            </a:r>
          </a:p>
          <a:p>
            <a:pPr>
              <a:buNone/>
            </a:pPr>
            <a:r>
              <a:rPr lang="en-GB" dirty="0" smtClean="0"/>
              <a:t>Gynaecology : Example of Breast tissue (apoptosis after pregnancy and lactation)</a:t>
            </a:r>
            <a:endParaRPr lang="en-US" dirty="0" smtClean="0"/>
          </a:p>
          <a:p>
            <a:r>
              <a:rPr lang="en-US" b="1" dirty="0" smtClean="0"/>
              <a:t>Research:</a:t>
            </a:r>
          </a:p>
          <a:p>
            <a:pPr>
              <a:buNone/>
            </a:pPr>
            <a:r>
              <a:rPr lang="en-US" dirty="0" smtClean="0"/>
              <a:t>Minocycline can reduce testicular apoptosis related to </a:t>
            </a:r>
            <a:r>
              <a:rPr lang="en-US" dirty="0" err="1" smtClean="0"/>
              <a:t>varicocele</a:t>
            </a:r>
            <a:r>
              <a:rPr lang="en-US" dirty="0" smtClean="0"/>
              <a:t> in</a:t>
            </a:r>
          </a:p>
          <a:p>
            <a:pPr>
              <a:buNone/>
            </a:pPr>
            <a:r>
              <a:rPr lang="en-US" dirty="0" smtClean="0"/>
              <a:t>male rats</a:t>
            </a:r>
            <a:endParaRPr lang="en-US" u="sng" dirty="0" smtClean="0"/>
          </a:p>
          <a:p>
            <a:r>
              <a:rPr lang="en-US" b="1" dirty="0" smtClean="0"/>
              <a:t>Biomedical Ethics:</a:t>
            </a:r>
          </a:p>
          <a:p>
            <a:pPr>
              <a:buNone/>
            </a:pPr>
            <a:r>
              <a:rPr lang="en-GB" dirty="0" smtClean="0"/>
              <a:t>Example of Breast cancer (impact on quality of life, potential risks and benefits)</a:t>
            </a:r>
            <a:endParaRPr lang="en-US" dirty="0" smtClean="0"/>
          </a:p>
          <a:p>
            <a:r>
              <a:rPr lang="en-US" b="1" dirty="0" smtClean="0">
                <a:cs typeface="Times New Roman" pitchFamily="18" charset="0"/>
              </a:rPr>
              <a:t>Autonomy </a:t>
            </a:r>
          </a:p>
          <a:p>
            <a:pPr>
              <a:buNone/>
            </a:pPr>
            <a:r>
              <a:rPr lang="en-US" dirty="0" smtClean="0">
                <a:cs typeface="Times New Roman" pitchFamily="18" charset="0"/>
              </a:rPr>
              <a:t>The patients are able to make independent decisions</a:t>
            </a:r>
            <a:endParaRPr lang="en-US" dirty="0" smtClean="0"/>
          </a:p>
          <a:p>
            <a:r>
              <a:rPr lang="en-US" b="1" dirty="0" smtClean="0">
                <a:solidFill>
                  <a:srgbClr val="000000"/>
                </a:solidFill>
                <a:cs typeface="Calibri" panose="020F0502020204030204" pitchFamily="34" charset="0"/>
              </a:rPr>
              <a:t>Family Medicine: </a:t>
            </a:r>
          </a:p>
          <a:p>
            <a:pPr>
              <a:buNone/>
            </a:pPr>
            <a:r>
              <a:rPr lang="en-GB" dirty="0" smtClean="0">
                <a:solidFill>
                  <a:srgbClr val="000000"/>
                </a:solidFill>
                <a:cs typeface="Calibri" panose="020F0502020204030204" pitchFamily="34" charset="0"/>
              </a:rPr>
              <a:t>Genetic Counselling</a:t>
            </a:r>
            <a:endParaRPr lang="en-US" dirty="0" smtClean="0">
              <a:solidFill>
                <a:srgbClr val="000000"/>
              </a:solidFill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8214" y="1"/>
            <a:ext cx="785786" cy="80674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1643042" cy="357166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Summary</a:t>
            </a:r>
            <a:endParaRPr 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7248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t1.gstatic.com/images?q=tbn:ANd9GcQTBYx1AF8hbebnUxqiwWQtbMYeI4zDdWTUXfQSduyPU6nz6PE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6800" y="685800"/>
            <a:ext cx="6096000" cy="5148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8214" y="1"/>
            <a:ext cx="785786" cy="80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1592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 PHYSIOLOGY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sz="3200" b="1" dirty="0" smtClean="0"/>
          </a:p>
          <a:p>
            <a:r>
              <a:rPr lang="en-US" sz="3200" b="1" dirty="0" smtClean="0"/>
              <a:t>Human physiology explains </a:t>
            </a:r>
            <a:r>
              <a:rPr lang="en-US" sz="3200" b="1" dirty="0"/>
              <a:t>the specific </a:t>
            </a:r>
            <a:r>
              <a:rPr lang="en-US" sz="3200" b="1" dirty="0" smtClean="0"/>
              <a:t>characteristics and </a:t>
            </a:r>
            <a:r>
              <a:rPr lang="en-US" sz="3200" b="1" dirty="0"/>
              <a:t>mechanisms of the human body that make it a living </a:t>
            </a:r>
            <a:r>
              <a:rPr lang="en-US" sz="3200" b="1" dirty="0" smtClean="0"/>
              <a:t>being.</a:t>
            </a:r>
          </a:p>
          <a:p>
            <a:r>
              <a:rPr lang="en-US" sz="3200" b="1" dirty="0" smtClean="0"/>
              <a:t>3Ps</a:t>
            </a:r>
          </a:p>
          <a:p>
            <a:pPr lvl="1"/>
            <a:r>
              <a:rPr lang="en-US" sz="3000" b="1" dirty="0" smtClean="0"/>
              <a:t>Physiology, purpose, process</a:t>
            </a:r>
            <a:endParaRPr lang="en-US" sz="3000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5627" y="357166"/>
            <a:ext cx="7900173" cy="6500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8214" y="1"/>
            <a:ext cx="785786" cy="80674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3643306" cy="381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spc="-4" dirty="0" smtClean="0">
                <a:solidFill>
                  <a:schemeClr val="tx1"/>
                </a:solidFill>
              </a:rPr>
              <a:t>Horizontal Integration with Biochemistry</a:t>
            </a:r>
            <a:endParaRPr lang="en-US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1183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800" b="1" dirty="0" smtClean="0"/>
              <a:t>Control of Cell Growth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sz="2400" dirty="0" smtClean="0"/>
              <a:t>Growth of the cells is controlled by three ways: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 b="1" dirty="0" smtClean="0"/>
              <a:t>Growth factors </a:t>
            </a:r>
            <a:r>
              <a:rPr lang="en-GB" sz="2400" dirty="0" smtClean="0"/>
              <a:t>from other parts of the body e.g. pancreatic growth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 dirty="0" smtClean="0"/>
              <a:t>Availability of </a:t>
            </a:r>
            <a:r>
              <a:rPr lang="en-GB" sz="2400" b="1" dirty="0" smtClean="0"/>
              <a:t>space</a:t>
            </a:r>
            <a:r>
              <a:rPr lang="en-GB" sz="2400" dirty="0" smtClean="0"/>
              <a:t> for growth e.g. cell growth in tissue culture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 b="1" dirty="0" smtClean="0"/>
              <a:t>Negative feedback </a:t>
            </a:r>
            <a:r>
              <a:rPr lang="en-GB" sz="2400" dirty="0" smtClean="0"/>
              <a:t>effect e.g. own secretions in tissue culture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8214" y="1"/>
            <a:ext cx="785786" cy="80674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1714480" cy="381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pc="-4" dirty="0" smtClean="0">
                <a:solidFill>
                  <a:schemeClr val="tx1"/>
                </a:solidFill>
              </a:rPr>
              <a:t>Core Concept</a:t>
            </a:r>
            <a:endParaRPr lang="en-US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/>
              <a:t>Cell Reproduction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GB" sz="4400" dirty="0" smtClean="0"/>
              <a:t>Reproduction and growth of different types</a:t>
            </a:r>
          </a:p>
          <a:p>
            <a:pPr>
              <a:buNone/>
            </a:pPr>
            <a:r>
              <a:rPr lang="en-GB" sz="4400" dirty="0" smtClean="0"/>
              <a:t>of cells: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4400" dirty="0" smtClean="0"/>
              <a:t>Do not reproduce for many years e.g. smooth muscle cells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4400" dirty="0" smtClean="0"/>
              <a:t>Reproduce only during fetal life e.g. neurons</a:t>
            </a:r>
          </a:p>
          <a:p>
            <a:pPr marL="514350" indent="-514350">
              <a:buFont typeface="+mj-lt"/>
              <a:buAutoNum type="arabicPeriod"/>
            </a:pPr>
            <a:endParaRPr lang="en-GB" sz="4400" dirty="0" smtClean="0"/>
          </a:p>
          <a:p>
            <a:pPr marL="514350" indent="-514350">
              <a:buFont typeface="+mj-lt"/>
              <a:buAutoNum type="arabicPeriod"/>
            </a:pPr>
            <a:r>
              <a:rPr lang="en-GB" sz="4400" dirty="0" smtClean="0"/>
              <a:t>Reproduce all the time e.g. blood-forming cells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8214" y="1"/>
            <a:ext cx="785786" cy="80674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1714480" cy="381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pc="-4" dirty="0" smtClean="0">
                <a:solidFill>
                  <a:schemeClr val="tx1"/>
                </a:solidFill>
              </a:rPr>
              <a:t>Core Concept</a:t>
            </a:r>
            <a:endParaRPr 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40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4518</TotalTime>
  <Words>1672</Words>
  <Application>Microsoft Office PowerPoint</Application>
  <PresentationFormat>On-screen Show (4:3)</PresentationFormat>
  <Paragraphs>312</Paragraphs>
  <Slides>62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3" baseType="lpstr">
      <vt:lpstr>Adjacency</vt:lpstr>
      <vt:lpstr>Slide 1</vt:lpstr>
      <vt:lpstr>Foundation Module  First Year MBBS</vt:lpstr>
      <vt:lpstr>Motto, Vision, Dream</vt:lpstr>
      <vt:lpstr>Slide 4</vt:lpstr>
      <vt:lpstr>Learning Objectives</vt:lpstr>
      <vt:lpstr>Interactive Session </vt:lpstr>
      <vt:lpstr>HUMAN PHYSIOLOGY</vt:lpstr>
      <vt:lpstr>Control of Cell Growth</vt:lpstr>
      <vt:lpstr>Cell Reproduction</vt:lpstr>
      <vt:lpstr>Cell Reproduction</vt:lpstr>
      <vt:lpstr>Replication of Chromosomes</vt:lpstr>
      <vt:lpstr>Histones</vt:lpstr>
      <vt:lpstr>Functions of Histones</vt:lpstr>
      <vt:lpstr>Cell Cycle</vt:lpstr>
      <vt:lpstr>Slide 15</vt:lpstr>
      <vt:lpstr>Slide 16</vt:lpstr>
      <vt:lpstr>Cell Division</vt:lpstr>
      <vt:lpstr>Interphase</vt:lpstr>
      <vt:lpstr>Mitosis</vt:lpstr>
      <vt:lpstr>Slide 20</vt:lpstr>
      <vt:lpstr>Phases of Mitosis</vt:lpstr>
      <vt:lpstr>Prophase</vt:lpstr>
      <vt:lpstr>Prometaphase - Metaphase</vt:lpstr>
      <vt:lpstr>Metaphase</vt:lpstr>
      <vt:lpstr>Anaphase</vt:lpstr>
      <vt:lpstr>Telophase</vt:lpstr>
      <vt:lpstr>Meiosis</vt:lpstr>
      <vt:lpstr>Phases of Meiosis I</vt:lpstr>
      <vt:lpstr>Prophase I</vt:lpstr>
      <vt:lpstr>Phases of Prophase I</vt:lpstr>
      <vt:lpstr>Metaphase I</vt:lpstr>
      <vt:lpstr>Anaphase I</vt:lpstr>
      <vt:lpstr>Telophase I</vt:lpstr>
      <vt:lpstr>Meiosis II</vt:lpstr>
      <vt:lpstr>Phases of Meiosis II</vt:lpstr>
      <vt:lpstr>Prophase II</vt:lpstr>
      <vt:lpstr>Metaphase II</vt:lpstr>
      <vt:lpstr>Anaphase II</vt:lpstr>
      <vt:lpstr>Telophase II</vt:lpstr>
      <vt:lpstr>Karyokinesis vs. Cytokinesis</vt:lpstr>
      <vt:lpstr>Slide 41</vt:lpstr>
      <vt:lpstr>Apoptosis</vt:lpstr>
      <vt:lpstr>Mechanism of Apoptosis</vt:lpstr>
      <vt:lpstr>Steps of Apoptosis</vt:lpstr>
      <vt:lpstr>Slide 45</vt:lpstr>
      <vt:lpstr>Vertical Integration </vt:lpstr>
      <vt:lpstr>Apoptosis in Relation to Breast tissue</vt:lpstr>
      <vt:lpstr>Breast Cancer </vt:lpstr>
      <vt:lpstr>Spiral Integration</vt:lpstr>
      <vt:lpstr>Slide 50</vt:lpstr>
      <vt:lpstr>Bioethical considerations</vt:lpstr>
      <vt:lpstr>Ethical Issue</vt:lpstr>
      <vt:lpstr>Consideration</vt:lpstr>
      <vt:lpstr>Autonomy</vt:lpstr>
      <vt:lpstr>Suggested Research Article</vt:lpstr>
      <vt:lpstr>How To Access Digital Library</vt:lpstr>
      <vt:lpstr>Brainstorming </vt:lpstr>
      <vt:lpstr>Structured Essay Question Related To Topic</vt:lpstr>
      <vt:lpstr>Slide 59</vt:lpstr>
      <vt:lpstr>References</vt:lpstr>
      <vt:lpstr>Summary</vt:lpstr>
      <vt:lpstr>Slide 62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Nayab Zonish NAWAZ</cp:lastModifiedBy>
  <cp:revision>194</cp:revision>
  <dcterms:created xsi:type="dcterms:W3CDTF">2006-08-16T00:00:00Z</dcterms:created>
  <dcterms:modified xsi:type="dcterms:W3CDTF">2025-01-30T05:11:21Z</dcterms:modified>
</cp:coreProperties>
</file>