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1"/>
  </p:notesMasterIdLst>
  <p:sldIdLst>
    <p:sldId id="318" r:id="rId3"/>
    <p:sldId id="317" r:id="rId4"/>
    <p:sldId id="297" r:id="rId5"/>
    <p:sldId id="296" r:id="rId6"/>
    <p:sldId id="258" r:id="rId7"/>
    <p:sldId id="593" r:id="rId8"/>
    <p:sldId id="595" r:id="rId9"/>
    <p:sldId id="596" r:id="rId10"/>
    <p:sldId id="603" r:id="rId11"/>
    <p:sldId id="598" r:id="rId12"/>
    <p:sldId id="604" r:id="rId13"/>
    <p:sldId id="605" r:id="rId14"/>
    <p:sldId id="608" r:id="rId15"/>
    <p:sldId id="606" r:id="rId16"/>
    <p:sldId id="609" r:id="rId17"/>
    <p:sldId id="610" r:id="rId18"/>
    <p:sldId id="611" r:id="rId19"/>
    <p:sldId id="497" r:id="rId20"/>
    <p:sldId id="591" r:id="rId21"/>
    <p:sldId id="333" r:id="rId22"/>
    <p:sldId id="588" r:id="rId23"/>
    <p:sldId id="580" r:id="rId24"/>
    <p:sldId id="585" r:id="rId25"/>
    <p:sldId id="352" r:id="rId26"/>
    <p:sldId id="353" r:id="rId27"/>
    <p:sldId id="337" r:id="rId28"/>
    <p:sldId id="315"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63" d="100"/>
          <a:sy n="63" d="100"/>
        </p:scale>
        <p:origin x="1380" y="6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37"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37"/>
    <dgm:cxn modelId="{B329D811-2DC0-428C-93F9-EC295334CB59}" type="presOf" srcId="{663C1E13-76F9-4B70-A2F2-CA23180743CE}" destId="{4822A78E-EAEC-401F-941A-3A84E13E2357}" srcOrd="2" destOrd="0" presId="urn:microsoft.com/office/officeart/2005/8/layout/gear1#37"/>
    <dgm:cxn modelId="{2A55751B-D612-4B51-AEC3-36D2858B3260}" type="presOf" srcId="{DA82EADB-2721-42A0-95EA-F9B5521A38A6}" destId="{A09CEA93-9338-4361-A5E6-CF85B6019F5A}" srcOrd="0" destOrd="0" presId="urn:microsoft.com/office/officeart/2005/8/layout/gear1#37"/>
    <dgm:cxn modelId="{DFCB2425-075A-4C6C-929E-F6097E5A1C9D}" type="presOf" srcId="{663C1E13-76F9-4B70-A2F2-CA23180743CE}" destId="{B9330EE9-43E4-4FD4-8144-E92B1DD0FCDF}" srcOrd="1" destOrd="0" presId="urn:microsoft.com/office/officeart/2005/8/layout/gear1#37"/>
    <dgm:cxn modelId="{3BCD072C-25C9-4250-8652-87FBCF0DABA6}" type="presOf" srcId="{399ACE2F-90C5-48B1-9E65-700A32562848}" destId="{7D3EFDB4-E5D1-439A-86D8-1FCF80D959BA}" srcOrd="2" destOrd="0" presId="urn:microsoft.com/office/officeart/2005/8/layout/gear1#37"/>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37"/>
    <dgm:cxn modelId="{B964FB53-399D-4617-9215-CDB272640224}" type="presOf" srcId="{DACAB5BA-B8B4-4D66-8B11-1D02259E020B}" destId="{8BC64EA7-2794-42B6-96C9-F39A52CB985A}" srcOrd="2" destOrd="0" presId="urn:microsoft.com/office/officeart/2005/8/layout/gear1#37"/>
    <dgm:cxn modelId="{3110AE78-D6EA-4A38-86A7-AC99150FD766}" type="presOf" srcId="{188C389E-9423-41DE-9C5E-D4A7E95C7E62}" destId="{6DF3A3A0-5919-4E69-80DD-61760D6340A0}" srcOrd="0" destOrd="0" presId="urn:microsoft.com/office/officeart/2005/8/layout/gear1#37"/>
    <dgm:cxn modelId="{7D746359-E4F7-44A1-8BA0-EBB9D3BEF975}" type="presOf" srcId="{DACAB5BA-B8B4-4D66-8B11-1D02259E020B}" destId="{87622A90-D0D8-4EA3-BC0D-D537801AF2B1}" srcOrd="0" destOrd="0" presId="urn:microsoft.com/office/officeart/2005/8/layout/gear1#37"/>
    <dgm:cxn modelId="{94829459-B61C-404A-9C90-E05469EA5CE2}" type="presOf" srcId="{23718C41-0A1F-40BF-86BE-8A5476EC271E}" destId="{398423B3-DD54-4226-99D7-017EFC1488DF}" srcOrd="0" destOrd="0" presId="urn:microsoft.com/office/officeart/2005/8/layout/gear1#37"/>
    <dgm:cxn modelId="{3478D7B4-2DD6-40FE-BD2F-3917309833F2}" type="presOf" srcId="{F9CEBA05-2F10-437E-89B2-54F4D9FAF478}" destId="{5ED88519-AC6C-4AA3-B76D-812B93A167E4}" srcOrd="0" destOrd="0" presId="urn:microsoft.com/office/officeart/2005/8/layout/gear1#37"/>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37"/>
    <dgm:cxn modelId="{78EC88D6-53DA-4707-A7D4-048F9BCC3A61}" type="presOf" srcId="{399ACE2F-90C5-48B1-9E65-700A32562848}" destId="{59EDF28D-6C67-49D0-B5A1-DE5C3CBA2292}" srcOrd="0" destOrd="0" presId="urn:microsoft.com/office/officeart/2005/8/layout/gear1#37"/>
    <dgm:cxn modelId="{9B2D6BF4-A0B8-4492-A59C-6D2D11F48737}" type="presOf" srcId="{399ACE2F-90C5-48B1-9E65-700A32562848}" destId="{23DC08E4-3725-4448-BFFF-1CCEA2F2987E}" srcOrd="1" destOrd="0" presId="urn:microsoft.com/office/officeart/2005/8/layout/gear1#37"/>
    <dgm:cxn modelId="{97DE9217-CF77-49C2-B978-A30F014886D7}" type="presParOf" srcId="{5ED88519-AC6C-4AA3-B76D-812B93A167E4}" destId="{87622A90-D0D8-4EA3-BC0D-D537801AF2B1}" srcOrd="0" destOrd="0" presId="urn:microsoft.com/office/officeart/2005/8/layout/gear1#37"/>
    <dgm:cxn modelId="{C5CD7F30-6D45-4736-B9F0-4F4BBE0D07F9}" type="presParOf" srcId="{5ED88519-AC6C-4AA3-B76D-812B93A167E4}" destId="{B6B6B41B-120B-4968-AB6A-FC6E7C8EF3C0}" srcOrd="1" destOrd="0" presId="urn:microsoft.com/office/officeart/2005/8/layout/gear1#37"/>
    <dgm:cxn modelId="{6FC4BF47-CD4C-4970-BEA7-200A2F834F47}" type="presParOf" srcId="{5ED88519-AC6C-4AA3-B76D-812B93A167E4}" destId="{8BC64EA7-2794-42B6-96C9-F39A52CB985A}" srcOrd="2" destOrd="0" presId="urn:microsoft.com/office/officeart/2005/8/layout/gear1#37"/>
    <dgm:cxn modelId="{454D4536-798D-411A-8205-327FC6B608D6}" type="presParOf" srcId="{5ED88519-AC6C-4AA3-B76D-812B93A167E4}" destId="{93300324-D62F-4E58-B882-734182BDB462}" srcOrd="3" destOrd="0" presId="urn:microsoft.com/office/officeart/2005/8/layout/gear1#37"/>
    <dgm:cxn modelId="{93CFAD20-517D-4683-A063-CE048BC54429}" type="presParOf" srcId="{5ED88519-AC6C-4AA3-B76D-812B93A167E4}" destId="{B9330EE9-43E4-4FD4-8144-E92B1DD0FCDF}" srcOrd="4" destOrd="0" presId="urn:microsoft.com/office/officeart/2005/8/layout/gear1#37"/>
    <dgm:cxn modelId="{9047844E-5652-48B9-80E2-79089FBE630F}" type="presParOf" srcId="{5ED88519-AC6C-4AA3-B76D-812B93A167E4}" destId="{4822A78E-EAEC-401F-941A-3A84E13E2357}" srcOrd="5" destOrd="0" presId="urn:microsoft.com/office/officeart/2005/8/layout/gear1#37"/>
    <dgm:cxn modelId="{7503660B-C8BD-4A6E-9FC7-BC0BC4EDC9DA}" type="presParOf" srcId="{5ED88519-AC6C-4AA3-B76D-812B93A167E4}" destId="{59EDF28D-6C67-49D0-B5A1-DE5C3CBA2292}" srcOrd="6" destOrd="0" presId="urn:microsoft.com/office/officeart/2005/8/layout/gear1#37"/>
    <dgm:cxn modelId="{B5A766CE-302E-4E31-878F-3E0A34FD895B}" type="presParOf" srcId="{5ED88519-AC6C-4AA3-B76D-812B93A167E4}" destId="{23DC08E4-3725-4448-BFFF-1CCEA2F2987E}" srcOrd="7" destOrd="0" presId="urn:microsoft.com/office/officeart/2005/8/layout/gear1#37"/>
    <dgm:cxn modelId="{F0BC6F87-1060-4E66-A9B4-2374F32F25AF}" type="presParOf" srcId="{5ED88519-AC6C-4AA3-B76D-812B93A167E4}" destId="{7D3EFDB4-E5D1-439A-86D8-1FCF80D959BA}" srcOrd="8" destOrd="0" presId="urn:microsoft.com/office/officeart/2005/8/layout/gear1#37"/>
    <dgm:cxn modelId="{07DE065A-EC92-4C19-A543-1977EF598B36}" type="presParOf" srcId="{5ED88519-AC6C-4AA3-B76D-812B93A167E4}" destId="{9815588C-16D0-4475-B64C-847FC87C8C32}" srcOrd="9" destOrd="0" presId="urn:microsoft.com/office/officeart/2005/8/layout/gear1#37"/>
    <dgm:cxn modelId="{F9C97360-1013-4730-A7B7-5737EDF9F81E}" type="presParOf" srcId="{5ED88519-AC6C-4AA3-B76D-812B93A167E4}" destId="{398423B3-DD54-4226-99D7-017EFC1488DF}" srcOrd="10" destOrd="0" presId="urn:microsoft.com/office/officeart/2005/8/layout/gear1#37"/>
    <dgm:cxn modelId="{92E44D6A-76E9-4865-9D0E-3F3B1BC520E7}" type="presParOf" srcId="{5ED88519-AC6C-4AA3-B76D-812B93A167E4}" destId="{6DF3A3A0-5919-4E69-80DD-61760D6340A0}" srcOrd="11" destOrd="0" presId="urn:microsoft.com/office/officeart/2005/8/layout/gear1#37"/>
    <dgm:cxn modelId="{8F556FC8-E143-4D8F-86C6-B91C6832F4D9}" type="presParOf" srcId="{5ED88519-AC6C-4AA3-B76D-812B93A167E4}" destId="{A09CEA93-9338-4361-A5E6-CF85B6019F5A}" srcOrd="12" destOrd="0" presId="urn:microsoft.com/office/officeart/2005/8/layout/gear1#3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37">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20</a:t>
            </a:fld>
            <a:endParaRPr lang="en-US"/>
          </a:p>
        </p:txBody>
      </p:sp>
    </p:spTree>
    <p:extLst>
      <p:ext uri="{BB962C8B-B14F-4D97-AF65-F5344CB8AC3E}">
        <p14:creationId xmlns:p14="http://schemas.microsoft.com/office/powerpoint/2010/main" val="13030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ubmed.ncbi.nlm.nih.gov/?term=Zhang%20Q%5BAuthor%5D" TargetMode="External"/><Relationship Id="rId2" Type="http://schemas.openxmlformats.org/officeDocument/2006/relationships/hyperlink" Target="https://www.ncbi.nlm.nih.gov/pmc/articles/PMC10233388/"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B336D-E6CA-27CB-EF81-1B3DCFE7E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5A039-4821-C567-9D25-243AAA943040}"/>
              </a:ext>
            </a:extLst>
          </p:cNvPr>
          <p:cNvSpPr>
            <a:spLocks noGrp="1"/>
          </p:cNvSpPr>
          <p:nvPr>
            <p:ph type="title"/>
          </p:nvPr>
        </p:nvSpPr>
        <p:spPr>
          <a:xfrm>
            <a:off x="268275" y="441326"/>
            <a:ext cx="8229600" cy="1143000"/>
          </a:xfrm>
        </p:spPr>
        <p:txBody>
          <a:bodyPr>
            <a:noAutofit/>
          </a:bodyPr>
          <a:lstStyle/>
          <a:p>
            <a:pPr algn="ctr"/>
            <a:r>
              <a:rPr lang="en-GB" sz="4000" b="1" dirty="0"/>
              <a:t>Composition of Cell Membrane </a:t>
            </a:r>
            <a:br>
              <a:rPr lang="en-GB" sz="4000" b="1" dirty="0"/>
            </a:br>
            <a:r>
              <a:rPr lang="en-GB" sz="4000" b="1" dirty="0"/>
              <a:t>Sphingolipids </a:t>
            </a:r>
            <a:endParaRPr lang="en-US" sz="4000" b="1" dirty="0"/>
          </a:p>
        </p:txBody>
      </p:sp>
      <p:sp>
        <p:nvSpPr>
          <p:cNvPr id="6" name="Content Placeholder 5">
            <a:extLst>
              <a:ext uri="{FF2B5EF4-FFF2-40B4-BE49-F238E27FC236}">
                <a16:creationId xmlns:a16="http://schemas.microsoft.com/office/drawing/2014/main" id="{8F48AA2B-8D7E-A747-D99E-092552DF67EB}"/>
              </a:ext>
            </a:extLst>
          </p:cNvPr>
          <p:cNvSpPr>
            <a:spLocks noGrp="1"/>
          </p:cNvSpPr>
          <p:nvPr>
            <p:ph idx="1"/>
          </p:nvPr>
        </p:nvSpPr>
        <p:spPr>
          <a:xfrm>
            <a:off x="-9525" y="1638300"/>
            <a:ext cx="3429000" cy="3581399"/>
          </a:xfrm>
        </p:spPr>
        <p:txBody>
          <a:bodyPr>
            <a:normAutofit lnSpcReduction="10000"/>
          </a:bodyPr>
          <a:lstStyle/>
          <a:p>
            <a:r>
              <a:rPr lang="en-US" sz="2400" b="0" i="0" dirty="0">
                <a:solidFill>
                  <a:srgbClr val="000000"/>
                </a:solidFill>
                <a:effectLst/>
              </a:rPr>
              <a:t> Sphingolipids are a second type of lipid found in cell membranes, particularly nerve cells and brain tissues.</a:t>
            </a:r>
          </a:p>
          <a:p>
            <a:r>
              <a:rPr lang="en-US" sz="2400" b="0" i="0" dirty="0">
                <a:solidFill>
                  <a:srgbClr val="000000"/>
                </a:solidFill>
                <a:effectLst/>
              </a:rPr>
              <a:t>They do not contain glycerol, but retain the two alcohols with the middle position occupied by an amine.</a:t>
            </a:r>
            <a:endParaRPr lang="en-PK" sz="2400" dirty="0"/>
          </a:p>
        </p:txBody>
      </p:sp>
      <p:pic>
        <p:nvPicPr>
          <p:cNvPr id="7" name="Picture 6">
            <a:extLst>
              <a:ext uri="{FF2B5EF4-FFF2-40B4-BE49-F238E27FC236}">
                <a16:creationId xmlns:a16="http://schemas.microsoft.com/office/drawing/2014/main" id="{2FF6F4CD-81BA-F80B-7882-F9018A7DBA3A}"/>
              </a:ext>
            </a:extLst>
          </p:cNvPr>
          <p:cNvPicPr>
            <a:picLocks noChangeAspect="1"/>
          </p:cNvPicPr>
          <p:nvPr/>
        </p:nvPicPr>
        <p:blipFill>
          <a:blip r:embed="rId2"/>
          <a:stretch>
            <a:fillRect/>
          </a:stretch>
        </p:blipFill>
        <p:spPr>
          <a:xfrm>
            <a:off x="3276600" y="1727073"/>
            <a:ext cx="5779242" cy="3378328"/>
          </a:xfrm>
          <a:prstGeom prst="rect">
            <a:avLst/>
          </a:prstGeom>
        </p:spPr>
      </p:pic>
      <p:sp>
        <p:nvSpPr>
          <p:cNvPr id="8" name="Footer Placeholder 7">
            <a:extLst>
              <a:ext uri="{FF2B5EF4-FFF2-40B4-BE49-F238E27FC236}">
                <a16:creationId xmlns:a16="http://schemas.microsoft.com/office/drawing/2014/main" id="{9090EC8C-0DF8-451D-96D1-C3E4B49D9AF7}"/>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365632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43909-C3A6-5931-44D9-0E90E05FAE5C}"/>
              </a:ext>
            </a:extLst>
          </p:cNvPr>
          <p:cNvSpPr>
            <a:spLocks noGrp="1"/>
          </p:cNvSpPr>
          <p:nvPr>
            <p:ph type="title"/>
          </p:nvPr>
        </p:nvSpPr>
        <p:spPr>
          <a:xfrm>
            <a:off x="457200" y="533400"/>
            <a:ext cx="8229600" cy="884238"/>
          </a:xfrm>
        </p:spPr>
        <p:txBody>
          <a:bodyPr>
            <a:noAutofit/>
          </a:bodyPr>
          <a:lstStyle/>
          <a:p>
            <a:pPr algn="ctr"/>
            <a:r>
              <a:rPr lang="en-GB" sz="4000" b="1" dirty="0"/>
              <a:t>Composition of Cell Membrane </a:t>
            </a:r>
            <a:br>
              <a:rPr lang="en-GB" sz="4000" b="1" dirty="0"/>
            </a:br>
            <a:r>
              <a:rPr lang="en-GB" sz="4000" b="1" dirty="0"/>
              <a:t>Sterols</a:t>
            </a:r>
            <a:endParaRPr lang="en-PK" sz="4000" b="1" dirty="0"/>
          </a:p>
        </p:txBody>
      </p:sp>
      <p:sp>
        <p:nvSpPr>
          <p:cNvPr id="3" name="Content Placeholder 2">
            <a:extLst>
              <a:ext uri="{FF2B5EF4-FFF2-40B4-BE49-F238E27FC236}">
                <a16:creationId xmlns:a16="http://schemas.microsoft.com/office/drawing/2014/main" id="{369C449B-ABD6-49F1-444A-F73601BD80B8}"/>
              </a:ext>
            </a:extLst>
          </p:cNvPr>
          <p:cNvSpPr>
            <a:spLocks noGrp="1"/>
          </p:cNvSpPr>
          <p:nvPr>
            <p:ph idx="1"/>
          </p:nvPr>
        </p:nvSpPr>
        <p:spPr>
          <a:xfrm>
            <a:off x="457200" y="1600200"/>
            <a:ext cx="4267200" cy="4525963"/>
          </a:xfrm>
        </p:spPr>
        <p:txBody>
          <a:bodyPr>
            <a:normAutofit/>
          </a:bodyPr>
          <a:lstStyle/>
          <a:p>
            <a:r>
              <a:rPr lang="en-US" sz="2400" dirty="0">
                <a:cs typeface="Arial" pitchFamily="34" charset="0"/>
              </a:rPr>
              <a:t>Cholesterol —most common sterol in cell membrane.</a:t>
            </a:r>
          </a:p>
          <a:p>
            <a:r>
              <a:rPr lang="en-US" sz="2400" dirty="0">
                <a:cs typeface="Arial" pitchFamily="34" charset="0"/>
              </a:rPr>
              <a:t>Combines with phospholipids of membrane with its hydroxyl group i.e. hydrophilic polar head at aqueous interface &amp; remainder buried in hydrophobic leaflets.</a:t>
            </a:r>
          </a:p>
          <a:p>
            <a:r>
              <a:rPr lang="en-US" sz="2400" dirty="0">
                <a:cs typeface="Arial" pitchFamily="34" charset="0"/>
              </a:rPr>
              <a:t>Helps to regulate fluidity of animal membrane.</a:t>
            </a:r>
          </a:p>
        </p:txBody>
      </p:sp>
      <p:pic>
        <p:nvPicPr>
          <p:cNvPr id="6" name="Picture 5">
            <a:extLst>
              <a:ext uri="{FF2B5EF4-FFF2-40B4-BE49-F238E27FC236}">
                <a16:creationId xmlns:a16="http://schemas.microsoft.com/office/drawing/2014/main" id="{4EC52B95-B482-219B-E212-69D9428F8704}"/>
              </a:ext>
            </a:extLst>
          </p:cNvPr>
          <p:cNvPicPr>
            <a:picLocks noChangeAspect="1"/>
          </p:cNvPicPr>
          <p:nvPr/>
        </p:nvPicPr>
        <p:blipFill>
          <a:blip r:embed="rId2"/>
          <a:stretch>
            <a:fillRect/>
          </a:stretch>
        </p:blipFill>
        <p:spPr>
          <a:xfrm>
            <a:off x="5410200" y="3640931"/>
            <a:ext cx="2648267" cy="2590800"/>
          </a:xfrm>
          <a:prstGeom prst="rect">
            <a:avLst/>
          </a:prstGeom>
        </p:spPr>
      </p:pic>
      <p:pic>
        <p:nvPicPr>
          <p:cNvPr id="7" name="Picture 6">
            <a:extLst>
              <a:ext uri="{FF2B5EF4-FFF2-40B4-BE49-F238E27FC236}">
                <a16:creationId xmlns:a16="http://schemas.microsoft.com/office/drawing/2014/main" id="{BD36340B-CC3A-01A0-F3C3-8935DC00B8BE}"/>
              </a:ext>
            </a:extLst>
          </p:cNvPr>
          <p:cNvPicPr>
            <a:picLocks noChangeAspect="1"/>
          </p:cNvPicPr>
          <p:nvPr/>
        </p:nvPicPr>
        <p:blipFill>
          <a:blip r:embed="rId3"/>
          <a:stretch>
            <a:fillRect/>
          </a:stretch>
        </p:blipFill>
        <p:spPr>
          <a:xfrm>
            <a:off x="5059492" y="1142557"/>
            <a:ext cx="3646358" cy="2430906"/>
          </a:xfrm>
          <a:prstGeom prst="rect">
            <a:avLst/>
          </a:prstGeom>
        </p:spPr>
      </p:pic>
      <p:sp>
        <p:nvSpPr>
          <p:cNvPr id="8" name="Footer Placeholder 7">
            <a:extLst>
              <a:ext uri="{FF2B5EF4-FFF2-40B4-BE49-F238E27FC236}">
                <a16:creationId xmlns:a16="http://schemas.microsoft.com/office/drawing/2014/main" id="{E84C89B5-9D05-4E2A-A58A-04755E10B79C}"/>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138753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663A-F1B6-D97E-BEFC-AF5F9FE5B143}"/>
              </a:ext>
            </a:extLst>
          </p:cNvPr>
          <p:cNvSpPr>
            <a:spLocks noGrp="1"/>
          </p:cNvSpPr>
          <p:nvPr>
            <p:ph type="title"/>
          </p:nvPr>
        </p:nvSpPr>
        <p:spPr/>
        <p:txBody>
          <a:bodyPr>
            <a:normAutofit/>
          </a:bodyPr>
          <a:lstStyle/>
          <a:p>
            <a:pPr algn="ctr"/>
            <a:r>
              <a:rPr lang="en-GB" sz="4000" b="1" dirty="0"/>
              <a:t>Composition of Cell Membrane </a:t>
            </a:r>
            <a:br>
              <a:rPr lang="en-GB" sz="4000" b="1" dirty="0"/>
            </a:br>
            <a:r>
              <a:rPr lang="en-GB" sz="4000" b="1" dirty="0"/>
              <a:t>Proteins </a:t>
            </a:r>
            <a:endParaRPr lang="en-PK" sz="4000" b="1" dirty="0"/>
          </a:p>
        </p:txBody>
      </p:sp>
      <p:sp>
        <p:nvSpPr>
          <p:cNvPr id="3" name="Content Placeholder 2">
            <a:extLst>
              <a:ext uri="{FF2B5EF4-FFF2-40B4-BE49-F238E27FC236}">
                <a16:creationId xmlns:a16="http://schemas.microsoft.com/office/drawing/2014/main" id="{2FADA8EA-37F6-2115-C283-3871FB5E3576}"/>
              </a:ext>
            </a:extLst>
          </p:cNvPr>
          <p:cNvSpPr>
            <a:spLocks noGrp="1"/>
          </p:cNvSpPr>
          <p:nvPr>
            <p:ph idx="1"/>
          </p:nvPr>
        </p:nvSpPr>
        <p:spPr>
          <a:xfrm>
            <a:off x="381000" y="1630363"/>
            <a:ext cx="8382000" cy="4525963"/>
          </a:xfrm>
        </p:spPr>
        <p:txBody>
          <a:bodyPr>
            <a:normAutofit/>
          </a:bodyPr>
          <a:lstStyle/>
          <a:p>
            <a:pPr marL="0" indent="0">
              <a:buNone/>
            </a:pPr>
            <a:r>
              <a:rPr lang="en-US" sz="2400" b="1" dirty="0">
                <a:cs typeface="Arial" pitchFamily="34" charset="0"/>
              </a:rPr>
              <a:t>1) Integral Proteins</a:t>
            </a:r>
          </a:p>
          <a:p>
            <a:pPr marL="0" indent="0">
              <a:buNone/>
            </a:pPr>
            <a:r>
              <a:rPr lang="en-US" sz="2400" dirty="0">
                <a:cs typeface="Arial" pitchFamily="34" charset="0"/>
              </a:rPr>
              <a:t>Integral membrane proteins are permanently embedded within the plasma membrane. They have a range of important functions. Such as channeling or transporting molecules across the membrane.</a:t>
            </a:r>
          </a:p>
          <a:p>
            <a:pPr marL="0" indent="0">
              <a:buNone/>
            </a:pPr>
            <a:endParaRPr lang="en-US" sz="2400" dirty="0">
              <a:cs typeface="Arial" pitchFamily="34" charset="0"/>
            </a:endParaRPr>
          </a:p>
          <a:p>
            <a:pPr marL="0" indent="0">
              <a:buNone/>
            </a:pPr>
            <a:r>
              <a:rPr lang="en-US" sz="2400" b="1" dirty="0">
                <a:cs typeface="Arial" pitchFamily="34" charset="0"/>
              </a:rPr>
              <a:t>2) Peripheral proteins</a:t>
            </a:r>
          </a:p>
          <a:p>
            <a:pPr marL="0" indent="0">
              <a:buNone/>
            </a:pPr>
            <a:r>
              <a:rPr lang="en-US" sz="2400" dirty="0">
                <a:cs typeface="Arial" pitchFamily="34" charset="0"/>
              </a:rPr>
              <a:t>These proteins attach to integral membrane proteins, or penetrate the peripheral regions of the lipid bilayer.</a:t>
            </a:r>
          </a:p>
          <a:p>
            <a:endParaRPr lang="en-US" sz="2400" dirty="0">
              <a:cs typeface="Arial" pitchFamily="34" charset="0"/>
            </a:endParaRPr>
          </a:p>
        </p:txBody>
      </p:sp>
      <p:sp>
        <p:nvSpPr>
          <p:cNvPr id="6" name="Footer Placeholder 7">
            <a:extLst>
              <a:ext uri="{FF2B5EF4-FFF2-40B4-BE49-F238E27FC236}">
                <a16:creationId xmlns:a16="http://schemas.microsoft.com/office/drawing/2014/main" id="{57FA49EE-DE6D-4A0F-AE17-691E33233A50}"/>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176084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27E1-8C99-6B5C-7FA0-7B588A062CC7}"/>
              </a:ext>
            </a:extLst>
          </p:cNvPr>
          <p:cNvSpPr>
            <a:spLocks noGrp="1"/>
          </p:cNvSpPr>
          <p:nvPr>
            <p:ph type="title"/>
          </p:nvPr>
        </p:nvSpPr>
        <p:spPr>
          <a:xfrm>
            <a:off x="381000" y="776035"/>
            <a:ext cx="8229600" cy="792162"/>
          </a:xfrm>
        </p:spPr>
        <p:txBody>
          <a:bodyPr>
            <a:normAutofit fontScale="90000"/>
          </a:bodyPr>
          <a:lstStyle/>
          <a:p>
            <a:pPr algn="ctr"/>
            <a:r>
              <a:rPr lang="en-US" sz="4000" dirty="0">
                <a:solidFill>
                  <a:schemeClr val="accent4"/>
                </a:solidFill>
              </a:rPr>
              <a:t> </a:t>
            </a:r>
            <a:r>
              <a:rPr lang="en-GB" sz="4400" b="1" dirty="0"/>
              <a:t>Composition of Cell Membrane </a:t>
            </a:r>
            <a:br>
              <a:rPr lang="en-GB" sz="4400" b="1" dirty="0"/>
            </a:br>
            <a:r>
              <a:rPr lang="en-GB" sz="4400" b="1" dirty="0"/>
              <a:t>Proteins</a:t>
            </a:r>
            <a:endParaRPr lang="en-PK" sz="4400" b="1" dirty="0"/>
          </a:p>
        </p:txBody>
      </p:sp>
      <p:sp>
        <p:nvSpPr>
          <p:cNvPr id="3" name="Content Placeholder 2">
            <a:extLst>
              <a:ext uri="{FF2B5EF4-FFF2-40B4-BE49-F238E27FC236}">
                <a16:creationId xmlns:a16="http://schemas.microsoft.com/office/drawing/2014/main" id="{F175B1B8-8870-72ED-2402-E0D998E22458}"/>
              </a:ext>
            </a:extLst>
          </p:cNvPr>
          <p:cNvSpPr>
            <a:spLocks noGrp="1"/>
          </p:cNvSpPr>
          <p:nvPr>
            <p:ph idx="1"/>
          </p:nvPr>
        </p:nvSpPr>
        <p:spPr>
          <a:xfrm>
            <a:off x="152400" y="1807658"/>
            <a:ext cx="8839200" cy="2539207"/>
          </a:xfrm>
        </p:spPr>
        <p:txBody>
          <a:bodyPr>
            <a:normAutofit/>
          </a:bodyPr>
          <a:lstStyle/>
          <a:p>
            <a:pPr marL="0" indent="0">
              <a:buNone/>
            </a:pPr>
            <a:r>
              <a:rPr lang="en-US" sz="2400" b="1" i="0" dirty="0">
                <a:solidFill>
                  <a:srgbClr val="202124"/>
                </a:solidFill>
                <a:effectLst/>
              </a:rPr>
              <a:t>3) Transmembrane proteins</a:t>
            </a:r>
          </a:p>
          <a:p>
            <a:r>
              <a:rPr lang="en-US" sz="2400" b="0" i="0" dirty="0">
                <a:solidFill>
                  <a:srgbClr val="202124"/>
                </a:solidFill>
                <a:effectLst/>
              </a:rPr>
              <a:t>Transmembrane proteins are </a:t>
            </a:r>
            <a:r>
              <a:rPr lang="en-US" sz="2400" b="0" i="0" dirty="0">
                <a:solidFill>
                  <a:srgbClr val="040C28"/>
                </a:solidFill>
                <a:effectLst/>
              </a:rPr>
              <a:t>firmly inserted into the phospholipid bilayer</a:t>
            </a:r>
            <a:r>
              <a:rPr lang="en-US" sz="2400" b="0" i="0" dirty="0">
                <a:solidFill>
                  <a:srgbClr val="202124"/>
                </a:solidFill>
                <a:effectLst/>
              </a:rPr>
              <a:t>. Spanning the entire width of the membrane, they may protrude from both sides of the cell.</a:t>
            </a:r>
          </a:p>
          <a:p>
            <a:r>
              <a:rPr lang="en-US" sz="2400" dirty="0"/>
              <a:t>They can serve as receptors for hormones, neurotransmitters, tissue, specific antigens, growth factor etc.</a:t>
            </a:r>
          </a:p>
          <a:p>
            <a:pPr marL="0" indent="0">
              <a:buNone/>
            </a:pPr>
            <a:endParaRPr lang="en-PK" sz="2400" dirty="0"/>
          </a:p>
        </p:txBody>
      </p:sp>
      <p:sp>
        <p:nvSpPr>
          <p:cNvPr id="6" name="Footer Placeholder 7">
            <a:extLst>
              <a:ext uri="{FF2B5EF4-FFF2-40B4-BE49-F238E27FC236}">
                <a16:creationId xmlns:a16="http://schemas.microsoft.com/office/drawing/2014/main" id="{81F5168B-1057-4B06-9166-E5BE951AC859}"/>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51061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1FE8-F352-8D6B-DC80-83427F904D3B}"/>
              </a:ext>
            </a:extLst>
          </p:cNvPr>
          <p:cNvSpPr>
            <a:spLocks noGrp="1"/>
          </p:cNvSpPr>
          <p:nvPr>
            <p:ph type="title"/>
          </p:nvPr>
        </p:nvSpPr>
        <p:spPr>
          <a:xfrm>
            <a:off x="457200" y="609708"/>
            <a:ext cx="8229600" cy="960438"/>
          </a:xfrm>
        </p:spPr>
        <p:txBody>
          <a:bodyPr>
            <a:noAutofit/>
          </a:bodyPr>
          <a:lstStyle/>
          <a:p>
            <a:pPr algn="ctr"/>
            <a:r>
              <a:rPr lang="en-GB" sz="4000" b="1" dirty="0"/>
              <a:t>Composition of Cell Membrane </a:t>
            </a:r>
            <a:br>
              <a:rPr lang="en-GB" sz="4000" b="1" dirty="0"/>
            </a:br>
            <a:r>
              <a:rPr lang="en-GB" sz="4000" b="1" dirty="0"/>
              <a:t>Proteins </a:t>
            </a:r>
            <a:endParaRPr lang="en-PK" sz="4000" b="1" dirty="0"/>
          </a:p>
        </p:txBody>
      </p:sp>
      <p:pic>
        <p:nvPicPr>
          <p:cNvPr id="10" name="Picture 2" descr="Plasma Membrane Proteins - ppt download">
            <a:extLst>
              <a:ext uri="{FF2B5EF4-FFF2-40B4-BE49-F238E27FC236}">
                <a16:creationId xmlns:a16="http://schemas.microsoft.com/office/drawing/2014/main" id="{96DFBFCC-8D7C-46C6-EAE1-1A40A32740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7549" y="1601370"/>
            <a:ext cx="6849533" cy="479943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7">
            <a:extLst>
              <a:ext uri="{FF2B5EF4-FFF2-40B4-BE49-F238E27FC236}">
                <a16:creationId xmlns:a16="http://schemas.microsoft.com/office/drawing/2014/main" id="{49494F6B-A109-4A24-BC24-CCF9636F3FAF}"/>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290273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E08F-52C6-64D8-1941-817A8071BA06}"/>
              </a:ext>
            </a:extLst>
          </p:cNvPr>
          <p:cNvSpPr>
            <a:spLocks noGrp="1"/>
          </p:cNvSpPr>
          <p:nvPr>
            <p:ph type="title"/>
          </p:nvPr>
        </p:nvSpPr>
        <p:spPr/>
        <p:txBody>
          <a:bodyPr>
            <a:normAutofit/>
          </a:bodyPr>
          <a:lstStyle/>
          <a:p>
            <a:pPr algn="ctr"/>
            <a:r>
              <a:rPr lang="en-GB" sz="4000" b="1" dirty="0"/>
              <a:t>Composition of Cell Membrane </a:t>
            </a:r>
            <a:br>
              <a:rPr lang="en-GB" sz="4000" b="1" dirty="0"/>
            </a:br>
            <a:r>
              <a:rPr lang="en-GB" sz="4000" b="1" dirty="0"/>
              <a:t>Carbohydrates </a:t>
            </a:r>
            <a:endParaRPr lang="en-PK" sz="4000" b="1" dirty="0"/>
          </a:p>
        </p:txBody>
      </p:sp>
      <p:sp>
        <p:nvSpPr>
          <p:cNvPr id="3" name="Content Placeholder 2">
            <a:extLst>
              <a:ext uri="{FF2B5EF4-FFF2-40B4-BE49-F238E27FC236}">
                <a16:creationId xmlns:a16="http://schemas.microsoft.com/office/drawing/2014/main" id="{9D4070C1-D032-A544-94BD-AC12D36B52FE}"/>
              </a:ext>
            </a:extLst>
          </p:cNvPr>
          <p:cNvSpPr>
            <a:spLocks noGrp="1"/>
          </p:cNvSpPr>
          <p:nvPr>
            <p:ph idx="1"/>
          </p:nvPr>
        </p:nvSpPr>
        <p:spPr>
          <a:xfrm>
            <a:off x="0" y="1561066"/>
            <a:ext cx="3048000" cy="5364162"/>
          </a:xfrm>
        </p:spPr>
        <p:txBody>
          <a:bodyPr>
            <a:noAutofit/>
          </a:bodyPr>
          <a:lstStyle/>
          <a:p>
            <a:r>
              <a:rPr lang="en-US" sz="2400" dirty="0"/>
              <a:t>It is present in the form of Glycoproteins &amp; Glycolipids.</a:t>
            </a:r>
          </a:p>
          <a:p>
            <a:r>
              <a:rPr lang="en-US" sz="2400" dirty="0"/>
              <a:t>Cell recognition and cell protection are two important roles of carbohydrates. </a:t>
            </a:r>
          </a:p>
        </p:txBody>
      </p:sp>
      <p:pic>
        <p:nvPicPr>
          <p:cNvPr id="6" name="Picture 5">
            <a:extLst>
              <a:ext uri="{FF2B5EF4-FFF2-40B4-BE49-F238E27FC236}">
                <a16:creationId xmlns:a16="http://schemas.microsoft.com/office/drawing/2014/main" id="{B202F602-F183-1F71-EEE8-AA83A3837CA5}"/>
              </a:ext>
            </a:extLst>
          </p:cNvPr>
          <p:cNvPicPr>
            <a:picLocks noChangeAspect="1"/>
          </p:cNvPicPr>
          <p:nvPr/>
        </p:nvPicPr>
        <p:blipFill>
          <a:blip r:embed="rId2"/>
          <a:stretch>
            <a:fillRect/>
          </a:stretch>
        </p:blipFill>
        <p:spPr>
          <a:xfrm>
            <a:off x="3030196" y="1939433"/>
            <a:ext cx="6131612" cy="3568831"/>
          </a:xfrm>
          <a:prstGeom prst="rect">
            <a:avLst/>
          </a:prstGeom>
        </p:spPr>
      </p:pic>
      <p:sp>
        <p:nvSpPr>
          <p:cNvPr id="7" name="Footer Placeholder 7">
            <a:extLst>
              <a:ext uri="{FF2B5EF4-FFF2-40B4-BE49-F238E27FC236}">
                <a16:creationId xmlns:a16="http://schemas.microsoft.com/office/drawing/2014/main" id="{A661A126-4A61-476B-908D-50258C122563}"/>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388991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672F-01A0-69FF-A11F-F703C5647CE3}"/>
              </a:ext>
            </a:extLst>
          </p:cNvPr>
          <p:cNvSpPr>
            <a:spLocks noGrp="1"/>
          </p:cNvSpPr>
          <p:nvPr>
            <p:ph type="title"/>
          </p:nvPr>
        </p:nvSpPr>
        <p:spPr>
          <a:xfrm>
            <a:off x="457200" y="457200"/>
            <a:ext cx="8229600" cy="609600"/>
          </a:xfrm>
        </p:spPr>
        <p:txBody>
          <a:bodyPr>
            <a:noAutofit/>
          </a:bodyPr>
          <a:lstStyle/>
          <a:p>
            <a:pPr algn="ctr"/>
            <a:r>
              <a:rPr lang="en-US" sz="4000" b="1" dirty="0"/>
              <a:t>Fluid Mosaic Model </a:t>
            </a:r>
            <a:endParaRPr lang="en-PK" sz="4000" b="1" dirty="0"/>
          </a:p>
        </p:txBody>
      </p:sp>
      <p:sp>
        <p:nvSpPr>
          <p:cNvPr id="3" name="Content Placeholder 2">
            <a:extLst>
              <a:ext uri="{FF2B5EF4-FFF2-40B4-BE49-F238E27FC236}">
                <a16:creationId xmlns:a16="http://schemas.microsoft.com/office/drawing/2014/main" id="{46B6845D-2077-F415-00F4-C38F9278793F}"/>
              </a:ext>
            </a:extLst>
          </p:cNvPr>
          <p:cNvSpPr>
            <a:spLocks noGrp="1"/>
          </p:cNvSpPr>
          <p:nvPr>
            <p:ph idx="1"/>
          </p:nvPr>
        </p:nvSpPr>
        <p:spPr>
          <a:xfrm>
            <a:off x="457200" y="1143001"/>
            <a:ext cx="8229600" cy="1295400"/>
          </a:xfrm>
        </p:spPr>
        <p:txBody>
          <a:bodyPr>
            <a:normAutofit/>
          </a:bodyPr>
          <a:lstStyle/>
          <a:p>
            <a:r>
              <a:rPr lang="en-US" sz="2400" dirty="0"/>
              <a:t>Fluid Mosaic Model describes the structure of plasma membrane as </a:t>
            </a:r>
            <a:r>
              <a:rPr lang="en-US" sz="2400" b="0" i="0" dirty="0">
                <a:solidFill>
                  <a:srgbClr val="040C28"/>
                </a:solidFill>
                <a:effectLst/>
              </a:rPr>
              <a:t>a mosaic of components- primarily, </a:t>
            </a:r>
            <a:r>
              <a:rPr lang="en-US" sz="2400" dirty="0"/>
              <a:t>cholesterol, carbohydrates, proteins and phospholipids.</a:t>
            </a:r>
          </a:p>
        </p:txBody>
      </p:sp>
      <p:pic>
        <p:nvPicPr>
          <p:cNvPr id="6" name="Picture 5">
            <a:extLst>
              <a:ext uri="{FF2B5EF4-FFF2-40B4-BE49-F238E27FC236}">
                <a16:creationId xmlns:a16="http://schemas.microsoft.com/office/drawing/2014/main" id="{317D5E9E-8F32-89F0-1DE7-6C0E810595E0}"/>
              </a:ext>
            </a:extLst>
          </p:cNvPr>
          <p:cNvPicPr>
            <a:picLocks noChangeAspect="1"/>
          </p:cNvPicPr>
          <p:nvPr/>
        </p:nvPicPr>
        <p:blipFill>
          <a:blip r:embed="rId2"/>
          <a:stretch>
            <a:fillRect/>
          </a:stretch>
        </p:blipFill>
        <p:spPr>
          <a:xfrm>
            <a:off x="609600" y="2362200"/>
            <a:ext cx="8077200" cy="3931696"/>
          </a:xfrm>
          <a:prstGeom prst="rect">
            <a:avLst/>
          </a:prstGeom>
        </p:spPr>
      </p:pic>
      <p:sp>
        <p:nvSpPr>
          <p:cNvPr id="7" name="Footer Placeholder 7">
            <a:extLst>
              <a:ext uri="{FF2B5EF4-FFF2-40B4-BE49-F238E27FC236}">
                <a16:creationId xmlns:a16="http://schemas.microsoft.com/office/drawing/2014/main" id="{2BD7497A-8E11-4146-BC81-B4A82D0069D2}"/>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194642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A978-E6A2-5106-42ED-8D5C2CAFDF41}"/>
              </a:ext>
            </a:extLst>
          </p:cNvPr>
          <p:cNvSpPr>
            <a:spLocks noGrp="1"/>
          </p:cNvSpPr>
          <p:nvPr>
            <p:ph type="title"/>
          </p:nvPr>
        </p:nvSpPr>
        <p:spPr>
          <a:xfrm>
            <a:off x="556895" y="589756"/>
            <a:ext cx="8229600" cy="715962"/>
          </a:xfrm>
        </p:spPr>
        <p:txBody>
          <a:bodyPr>
            <a:normAutofit/>
          </a:bodyPr>
          <a:lstStyle/>
          <a:p>
            <a:r>
              <a:rPr lang="en-US" sz="4000" b="1" dirty="0"/>
              <a:t>Key points of Fluid Mosaic Model </a:t>
            </a:r>
            <a:endParaRPr lang="en-PK" sz="4000" b="1" dirty="0"/>
          </a:p>
        </p:txBody>
      </p:sp>
      <p:sp>
        <p:nvSpPr>
          <p:cNvPr id="3" name="Content Placeholder 2">
            <a:extLst>
              <a:ext uri="{FF2B5EF4-FFF2-40B4-BE49-F238E27FC236}">
                <a16:creationId xmlns:a16="http://schemas.microsoft.com/office/drawing/2014/main" id="{65657F54-2EE2-8A1F-5498-A1007B23A278}"/>
              </a:ext>
            </a:extLst>
          </p:cNvPr>
          <p:cNvSpPr>
            <a:spLocks noGrp="1"/>
          </p:cNvSpPr>
          <p:nvPr>
            <p:ph idx="1"/>
          </p:nvPr>
        </p:nvSpPr>
        <p:spPr>
          <a:xfrm>
            <a:off x="0" y="1449387"/>
            <a:ext cx="9144000" cy="4906963"/>
          </a:xfrm>
        </p:spPr>
        <p:txBody>
          <a:bodyPr>
            <a:noAutofit/>
          </a:bodyPr>
          <a:lstStyle/>
          <a:p>
            <a:pPr marL="0" indent="0" algn="l">
              <a:buNone/>
            </a:pPr>
            <a:r>
              <a:rPr lang="en-US" sz="2400" b="1" i="0" dirty="0">
                <a:solidFill>
                  <a:srgbClr val="000000"/>
                </a:solidFill>
                <a:effectLst/>
              </a:rPr>
              <a:t>1)</a:t>
            </a:r>
            <a:r>
              <a:rPr lang="en-US" sz="2400" b="0" i="0" dirty="0">
                <a:solidFill>
                  <a:srgbClr val="000000"/>
                </a:solidFill>
                <a:effectLst/>
              </a:rPr>
              <a:t> The main component of the membrane is composed of phospholipid molecules.</a:t>
            </a:r>
          </a:p>
          <a:p>
            <a:pPr marL="0" indent="0" algn="l">
              <a:buNone/>
            </a:pPr>
            <a:r>
              <a:rPr lang="en-US" sz="2400" b="1" i="0" dirty="0">
                <a:solidFill>
                  <a:srgbClr val="000000"/>
                </a:solidFill>
                <a:effectLst/>
              </a:rPr>
              <a:t>2) </a:t>
            </a:r>
            <a:r>
              <a:rPr lang="en-US" sz="2400" b="0" i="0" dirty="0">
                <a:solidFill>
                  <a:srgbClr val="000000"/>
                </a:solidFill>
                <a:effectLst/>
              </a:rPr>
              <a:t>Integral proteins,</a:t>
            </a:r>
            <a:r>
              <a:rPr lang="en-US" sz="2400" b="1" i="0" dirty="0">
                <a:solidFill>
                  <a:srgbClr val="000000"/>
                </a:solidFill>
                <a:effectLst/>
              </a:rPr>
              <a:t> </a:t>
            </a:r>
            <a:r>
              <a:rPr lang="en-US" sz="2400" i="0" dirty="0">
                <a:solidFill>
                  <a:srgbClr val="000000"/>
                </a:solidFill>
                <a:effectLst/>
              </a:rPr>
              <a:t>t</a:t>
            </a:r>
            <a:r>
              <a:rPr lang="en-US" sz="2400" b="0" i="0" dirty="0">
                <a:solidFill>
                  <a:srgbClr val="000000"/>
                </a:solidFill>
                <a:effectLst/>
              </a:rPr>
              <a:t>he second major component of membrane are integrated completely into the membrane structure with their hydrophobic regions interacting with the hydrophobic region of the phospholipid bilayer.</a:t>
            </a:r>
          </a:p>
          <a:p>
            <a:pPr marL="0" indent="0" algn="l">
              <a:buNone/>
            </a:pPr>
            <a:r>
              <a:rPr lang="en-US" sz="2400" b="1" i="0" dirty="0">
                <a:solidFill>
                  <a:srgbClr val="000000"/>
                </a:solidFill>
                <a:effectLst/>
              </a:rPr>
              <a:t>3) </a:t>
            </a:r>
            <a:r>
              <a:rPr lang="en-US" sz="2400" b="0" i="0" dirty="0">
                <a:solidFill>
                  <a:srgbClr val="000000"/>
                </a:solidFill>
                <a:effectLst/>
              </a:rPr>
              <a:t>Carbohydrates, the third major component of plasma membranes, are found on the exterior surface of cells- bound either to proteins (</a:t>
            </a:r>
            <a:r>
              <a:rPr lang="en-US" sz="2400" dirty="0">
                <a:solidFill>
                  <a:srgbClr val="000000"/>
                </a:solidFill>
              </a:rPr>
              <a:t>as </a:t>
            </a:r>
            <a:r>
              <a:rPr lang="en-US" sz="2400" b="0" i="0" dirty="0">
                <a:solidFill>
                  <a:srgbClr val="000000"/>
                </a:solidFill>
                <a:effectLst/>
              </a:rPr>
              <a:t>glycoproteins ) or to lipids (as glycolipids).</a:t>
            </a:r>
          </a:p>
        </p:txBody>
      </p:sp>
      <p:sp>
        <p:nvSpPr>
          <p:cNvPr id="6" name="Footer Placeholder 7">
            <a:extLst>
              <a:ext uri="{FF2B5EF4-FFF2-40B4-BE49-F238E27FC236}">
                <a16:creationId xmlns:a16="http://schemas.microsoft.com/office/drawing/2014/main" id="{B1FBB10E-5803-4B2D-9F32-DC28BC778079}"/>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88935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sz="4400" b="1" dirty="0"/>
              <a:t>Anatomy of Cell Membrane</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Google Shape;150;p20">
            <a:extLst>
              <a:ext uri="{FF2B5EF4-FFF2-40B4-BE49-F238E27FC236}">
                <a16:creationId xmlns:a16="http://schemas.microsoft.com/office/drawing/2014/main" id="{9292A017-3789-35E8-2BA7-7DEC2D9B1B37}"/>
              </a:ext>
            </a:extLst>
          </p:cNvPr>
          <p:cNvPicPr preferRelativeResize="0">
            <a:picLocks noGrp="1"/>
          </p:cNvPicPr>
          <p:nvPr>
            <p:ph idx="1"/>
          </p:nvPr>
        </p:nvPicPr>
        <p:blipFill>
          <a:blip r:embed="rId2"/>
          <a:stretch>
            <a:fillRect/>
          </a:stretch>
        </p:blipFill>
        <p:spPr>
          <a:xfrm>
            <a:off x="523875" y="2139156"/>
            <a:ext cx="8096250" cy="3448050"/>
          </a:xfrm>
          <a:prstGeom prst="rect">
            <a:avLst/>
          </a:prstGeom>
          <a:noFill/>
        </p:spPr>
      </p:pic>
      <p:sp>
        <p:nvSpPr>
          <p:cNvPr id="7" name="Footer Placeholder 4">
            <a:extLst>
              <a:ext uri="{FF2B5EF4-FFF2-40B4-BE49-F238E27FC236}">
                <a16:creationId xmlns:a16="http://schemas.microsoft.com/office/drawing/2014/main" id="{E7057A20-029D-41ED-A86D-D0C958991D16}"/>
              </a:ext>
            </a:extLst>
          </p:cNvPr>
          <p:cNvSpPr>
            <a:spLocks noGrp="1"/>
          </p:cNvSpPr>
          <p:nvPr>
            <p:ph type="ftr" sz="quarter" idx="3"/>
          </p:nvPr>
        </p:nvSpPr>
        <p:spPr>
          <a:xfrm>
            <a:off x="76200" y="293689"/>
            <a:ext cx="2209800" cy="365125"/>
          </a:xfrm>
        </p:spPr>
        <p:txBody>
          <a:bodyPr/>
          <a:lstStyle/>
          <a:p>
            <a:r>
              <a:rPr lang="en-US" sz="2400" b="1" dirty="0">
                <a:solidFill>
                  <a:schemeClr val="tx1"/>
                </a:solidFill>
              </a:rPr>
              <a:t>Horizontal Integration</a:t>
            </a:r>
          </a:p>
        </p:txBody>
      </p:sp>
    </p:spTree>
    <p:extLst>
      <p:ext uri="{BB962C8B-B14F-4D97-AF65-F5344CB8AC3E}">
        <p14:creationId xmlns:p14="http://schemas.microsoft.com/office/powerpoint/2010/main" val="3194442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sz="4400" b="1" dirty="0"/>
              <a:t>Physiology of Cell Membrane</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5BF68CDA-FC20-0A73-37E5-ACB9FB5555CD}"/>
              </a:ext>
            </a:extLst>
          </p:cNvPr>
          <p:cNvSpPr>
            <a:spLocks noGrp="1"/>
          </p:cNvSpPr>
          <p:nvPr>
            <p:ph idx="1"/>
          </p:nvPr>
        </p:nvSpPr>
        <p:spPr/>
        <p:txBody>
          <a:bodyPr>
            <a:normAutofit/>
          </a:bodyPr>
          <a:lstStyle/>
          <a:p>
            <a:r>
              <a:rPr lang="en-US" sz="2400" dirty="0"/>
              <a:t>Keeps the cell intact</a:t>
            </a:r>
          </a:p>
          <a:p>
            <a:r>
              <a:rPr lang="en-US" sz="2400" dirty="0"/>
              <a:t>Acts as a protective barrier</a:t>
            </a:r>
          </a:p>
          <a:p>
            <a:r>
              <a:rPr lang="en-US" sz="2400" dirty="0"/>
              <a:t>Regulates transport in and out of the cell</a:t>
            </a:r>
          </a:p>
          <a:p>
            <a:r>
              <a:rPr lang="en-US" sz="2400" dirty="0"/>
              <a:t>Cell membranes are selectively permeable</a:t>
            </a:r>
          </a:p>
          <a:p>
            <a:r>
              <a:rPr lang="en-US" sz="2400" dirty="0"/>
              <a:t>Allows cell recognition</a:t>
            </a:r>
          </a:p>
          <a:p>
            <a:r>
              <a:rPr lang="en-US" sz="2400" dirty="0"/>
              <a:t>Provides anchoring sites for filaments of cytoskeleton</a:t>
            </a:r>
          </a:p>
          <a:p>
            <a:r>
              <a:rPr lang="en-US" sz="2400" dirty="0"/>
              <a:t>Provides binding sites for enzymes</a:t>
            </a:r>
          </a:p>
          <a:p>
            <a:endParaRPr lang="en-US" sz="2400" dirty="0"/>
          </a:p>
        </p:txBody>
      </p:sp>
      <p:sp>
        <p:nvSpPr>
          <p:cNvPr id="7" name="Footer Placeholder 4">
            <a:extLst>
              <a:ext uri="{FF2B5EF4-FFF2-40B4-BE49-F238E27FC236}">
                <a16:creationId xmlns:a16="http://schemas.microsoft.com/office/drawing/2014/main" id="{5F39587C-6351-4551-959D-7D6845DCE157}"/>
              </a:ext>
            </a:extLst>
          </p:cNvPr>
          <p:cNvSpPr>
            <a:spLocks noGrp="1"/>
          </p:cNvSpPr>
          <p:nvPr>
            <p:ph type="ftr" sz="quarter" idx="3"/>
          </p:nvPr>
        </p:nvSpPr>
        <p:spPr>
          <a:xfrm>
            <a:off x="76200" y="293689"/>
            <a:ext cx="2209800" cy="365125"/>
          </a:xfrm>
        </p:spPr>
        <p:txBody>
          <a:bodyPr/>
          <a:lstStyle/>
          <a:p>
            <a:r>
              <a:rPr lang="en-US" sz="2400" b="1" dirty="0">
                <a:solidFill>
                  <a:schemeClr val="tx1"/>
                </a:solidFill>
              </a:rPr>
              <a:t>Horizontal Integration</a:t>
            </a:r>
          </a:p>
        </p:txBody>
      </p:sp>
    </p:spTree>
    <p:extLst>
      <p:ext uri="{BB962C8B-B14F-4D97-AF65-F5344CB8AC3E}">
        <p14:creationId xmlns:p14="http://schemas.microsoft.com/office/powerpoint/2010/main" val="1478317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447800"/>
            <a:ext cx="7772400" cy="1312658"/>
          </a:xfrm>
        </p:spPr>
        <p:txBody>
          <a:bodyPr>
            <a:normAutofit fontScale="90000"/>
          </a:bodyPr>
          <a:lstStyle/>
          <a:p>
            <a:r>
              <a:rPr lang="en-US" dirty="0"/>
              <a:t>1st Year MBBS </a:t>
            </a:r>
            <a:br>
              <a:rPr lang="en-US" dirty="0"/>
            </a:br>
            <a:r>
              <a:rPr lang="en-US" dirty="0"/>
              <a:t>Foundation Module</a:t>
            </a:r>
            <a:br>
              <a:rPr lang="en-GB" dirty="0"/>
            </a:br>
            <a:r>
              <a:rPr lang="en-GB" dirty="0"/>
              <a:t>Small Group Discussion (SGD) </a:t>
            </a:r>
            <a:br>
              <a:rPr lang="en-GB" sz="4000" dirty="0"/>
            </a:br>
            <a:r>
              <a:rPr lang="en-GB" sz="4000" dirty="0"/>
              <a:t>Cell Membrane</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24-01-25</a:t>
            </a:r>
          </a:p>
          <a:p>
            <a:pPr algn="l"/>
            <a:r>
              <a:rPr lang="en-US" sz="7200" b="1" dirty="0">
                <a:cs typeface="Times New Roman" pitchFamily="18" charset="0"/>
              </a:rPr>
              <a:t>(Demonstrator)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5ED32-9DBC-B0C6-A95A-24DF69678E15}"/>
              </a:ext>
            </a:extLst>
          </p:cNvPr>
          <p:cNvSpPr>
            <a:spLocks noGrp="1"/>
          </p:cNvSpPr>
          <p:nvPr>
            <p:ph type="title"/>
          </p:nvPr>
        </p:nvSpPr>
        <p:spPr/>
        <p:txBody>
          <a:bodyPr>
            <a:normAutofit/>
          </a:bodyPr>
          <a:lstStyle/>
          <a:p>
            <a:pPr algn="ctr"/>
            <a:r>
              <a:rPr lang="en-US" sz="4000" b="1" dirty="0"/>
              <a:t>Physiology of </a:t>
            </a:r>
          </a:p>
        </p:txBody>
      </p:sp>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a:extLst>
              <a:ext uri="{FF2B5EF4-FFF2-40B4-BE49-F238E27FC236}">
                <a16:creationId xmlns:a16="http://schemas.microsoft.com/office/drawing/2014/main" id="{77F220EF-3840-DAA7-AB82-8394C7DBC486}"/>
              </a:ext>
            </a:extLst>
          </p:cNvPr>
          <p:cNvSpPr>
            <a:spLocks noGrp="1"/>
          </p:cNvSpPr>
          <p:nvPr>
            <p:ph type="ftr" sz="quarter" idx="3"/>
          </p:nvPr>
        </p:nvSpPr>
        <p:spPr>
          <a:xfrm>
            <a:off x="152400" y="168275"/>
            <a:ext cx="2209800" cy="365125"/>
          </a:xfrm>
        </p:spPr>
        <p:txBody>
          <a:bodyPr/>
          <a:lstStyle/>
          <a:p>
            <a:r>
              <a:rPr lang="en-US" sz="2400" b="1" dirty="0">
                <a:solidFill>
                  <a:schemeClr val="tx1"/>
                </a:solidFill>
              </a:rPr>
              <a:t>Horizontal Integration</a:t>
            </a:r>
          </a:p>
        </p:txBody>
      </p:sp>
      <p:sp>
        <p:nvSpPr>
          <p:cNvPr id="7" name="Content Placeholder 6">
            <a:extLst>
              <a:ext uri="{FF2B5EF4-FFF2-40B4-BE49-F238E27FC236}">
                <a16:creationId xmlns:a16="http://schemas.microsoft.com/office/drawing/2014/main" id="{BF03BA5C-0652-4E9B-6DF0-F4E7668EFADB}"/>
              </a:ext>
            </a:extLst>
          </p:cNvPr>
          <p:cNvSpPr>
            <a:spLocks noGrp="1"/>
          </p:cNvSpPr>
          <p:nvPr>
            <p:ph idx="1"/>
          </p:nvPr>
        </p:nvSpPr>
        <p:spPr>
          <a:xfrm>
            <a:off x="628650" y="1825625"/>
            <a:ext cx="8134350" cy="4351338"/>
          </a:xfrm>
        </p:spPr>
        <p:txBody>
          <a:bodyPr/>
          <a:lstStyle/>
          <a:p>
            <a:r>
              <a:rPr lang="en-GB" sz="2800" dirty="0">
                <a:solidFill>
                  <a:schemeClr val="tx1"/>
                </a:solidFill>
                <a:cs typeface="Times New Roman" panose="02020603050405020304" pitchFamily="18" charset="0"/>
              </a:rPr>
              <a:t>In some tissues, collagen may be </a:t>
            </a:r>
            <a:r>
              <a:rPr lang="en-GB" sz="2800" b="1" dirty="0">
                <a:solidFill>
                  <a:schemeClr val="tx1"/>
                </a:solidFill>
                <a:cs typeface="Times New Roman" panose="02020603050405020304" pitchFamily="18" charset="0"/>
              </a:rPr>
              <a:t>dispersed</a:t>
            </a:r>
            <a:r>
              <a:rPr lang="en-GB" sz="2800" dirty="0">
                <a:solidFill>
                  <a:schemeClr val="tx1"/>
                </a:solidFill>
                <a:cs typeface="Times New Roman" panose="02020603050405020304" pitchFamily="18" charset="0"/>
              </a:rPr>
              <a:t> as a gel that gives </a:t>
            </a:r>
            <a:r>
              <a:rPr lang="en-GB" sz="2800" b="1" dirty="0">
                <a:solidFill>
                  <a:schemeClr val="tx1"/>
                </a:solidFill>
                <a:cs typeface="Times New Roman" panose="02020603050405020304" pitchFamily="18" charset="0"/>
              </a:rPr>
              <a:t>support</a:t>
            </a:r>
          </a:p>
          <a:p>
            <a:endParaRPr lang="en-GB" sz="2800" b="1" dirty="0">
              <a:solidFill>
                <a:schemeClr val="tx1"/>
              </a:solidFill>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P</a:t>
            </a:r>
            <a:r>
              <a:rPr lang="en-GB" sz="2800" dirty="0">
                <a:solidFill>
                  <a:schemeClr val="tx1"/>
                </a:solidFill>
                <a:latin typeface="Times New Roman" panose="02020603050405020304" pitchFamily="18" charset="0"/>
                <a:cs typeface="Times New Roman" panose="02020603050405020304" pitchFamily="18" charset="0"/>
              </a:rPr>
              <a:t>rovide </a:t>
            </a:r>
            <a:r>
              <a:rPr lang="en-GB" sz="2800" b="1" dirty="0">
                <a:solidFill>
                  <a:schemeClr val="tx1"/>
                </a:solidFill>
                <a:latin typeface="Times New Roman" panose="02020603050405020304" pitchFamily="18" charset="0"/>
                <a:cs typeface="Times New Roman" panose="02020603050405020304" pitchFamily="18" charset="0"/>
              </a:rPr>
              <a:t>great strength</a:t>
            </a:r>
            <a:r>
              <a:rPr lang="en-GB" sz="2800" dirty="0">
                <a:solidFill>
                  <a:schemeClr val="tx1"/>
                </a:solidFill>
                <a:latin typeface="Times New Roman" panose="02020603050405020304" pitchFamily="18" charset="0"/>
                <a:cs typeface="Times New Roman" panose="02020603050405020304" pitchFamily="18" charset="0"/>
              </a:rPr>
              <a:t>, as in </a:t>
            </a:r>
            <a:r>
              <a:rPr lang="en-GB" sz="2800" b="1" dirty="0">
                <a:solidFill>
                  <a:srgbClr val="FF0000"/>
                </a:solidFill>
                <a:latin typeface="Times New Roman" panose="02020603050405020304" pitchFamily="18" charset="0"/>
                <a:cs typeface="Times New Roman" panose="02020603050405020304" pitchFamily="18" charset="0"/>
              </a:rPr>
              <a:t>tendons</a:t>
            </a:r>
          </a:p>
          <a:p>
            <a:endParaRPr lang="en-GB" sz="2800" b="1" dirty="0">
              <a:solidFill>
                <a:srgbClr val="FF0000"/>
              </a:solidFill>
              <a:latin typeface="Times New Roman" panose="02020603050405020304" pitchFamily="18" charset="0"/>
              <a:cs typeface="Times New Roman" panose="02020603050405020304" pitchFamily="18" charset="0"/>
            </a:endParaRPr>
          </a:p>
          <a:p>
            <a:r>
              <a:rPr lang="en-US" sz="2800" dirty="0">
                <a:solidFill>
                  <a:schemeClr val="tx1"/>
                </a:solidFill>
                <a:cs typeface="Times New Roman" panose="02020603050405020304" pitchFamily="18" charset="0"/>
              </a:rPr>
              <a:t>In the </a:t>
            </a:r>
            <a:r>
              <a:rPr lang="en-US" sz="2800" b="1" dirty="0">
                <a:solidFill>
                  <a:srgbClr val="C00000"/>
                </a:solidFill>
                <a:cs typeface="Times New Roman" panose="02020603050405020304" pitchFamily="18" charset="0"/>
              </a:rPr>
              <a:t>Cornea</a:t>
            </a:r>
            <a:r>
              <a:rPr lang="en-GB" sz="2800" b="1" dirty="0">
                <a:solidFill>
                  <a:srgbClr val="FF0000"/>
                </a:solidFill>
                <a:latin typeface="Times New Roman" panose="02020603050405020304" pitchFamily="18" charset="0"/>
                <a:cs typeface="Times New Roman" panose="02020603050405020304" pitchFamily="18" charset="0"/>
              </a:rPr>
              <a:t> </a:t>
            </a:r>
            <a:r>
              <a:rPr lang="en-US" sz="2800" b="1" dirty="0">
                <a:solidFill>
                  <a:schemeClr val="tx1"/>
                </a:solidFill>
                <a:cs typeface="Times New Roman" panose="02020603050405020304" pitchFamily="18" charset="0"/>
              </a:rPr>
              <a:t>transmit light </a:t>
            </a:r>
          </a:p>
          <a:p>
            <a:endParaRPr lang="en-US" sz="2800" b="1" dirty="0">
              <a:solidFill>
                <a:schemeClr val="tx1"/>
              </a:solidFill>
              <a:cs typeface="Times New Roman" panose="02020603050405020304" pitchFamily="18" charset="0"/>
            </a:endParaRPr>
          </a:p>
          <a:p>
            <a:r>
              <a:rPr lang="en-US" sz="2800" dirty="0">
                <a:solidFill>
                  <a:schemeClr val="tx1"/>
                </a:solidFill>
                <a:cs typeface="Times New Roman" panose="02020603050405020304" pitchFamily="18" charset="0"/>
              </a:rPr>
              <a:t>Collagen of </a:t>
            </a:r>
            <a:r>
              <a:rPr lang="en-US" sz="2800" b="1" dirty="0">
                <a:solidFill>
                  <a:srgbClr val="C00000"/>
                </a:solidFill>
                <a:cs typeface="Times New Roman" panose="02020603050405020304" pitchFamily="18" charset="0"/>
              </a:rPr>
              <a:t>Bone </a:t>
            </a:r>
            <a:r>
              <a:rPr lang="en-US" sz="2800" b="1" dirty="0">
                <a:solidFill>
                  <a:schemeClr val="tx1"/>
                </a:solidFill>
                <a:cs typeface="Times New Roman" panose="02020603050405020304" pitchFamily="18" charset="0"/>
              </a:rPr>
              <a:t>resist mechanical shear</a:t>
            </a:r>
            <a:r>
              <a:rPr lang="en-US" sz="2800" dirty="0">
                <a:solidFill>
                  <a:schemeClr val="tx1"/>
                </a:solidFill>
                <a:cs typeface="Times New Roman" panose="02020603050405020304" pitchFamily="18" charset="0"/>
              </a:rPr>
              <a:t> </a:t>
            </a:r>
            <a:endParaRPr lang="en-GB" sz="2800" b="1"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07857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49EA-67C8-DAD3-5F49-69306316EFE1}"/>
              </a:ext>
            </a:extLst>
          </p:cNvPr>
          <p:cNvSpPr>
            <a:spLocks noGrp="1"/>
          </p:cNvSpPr>
          <p:nvPr>
            <p:ph type="title"/>
          </p:nvPr>
        </p:nvSpPr>
        <p:spPr>
          <a:xfrm>
            <a:off x="457200" y="457200"/>
            <a:ext cx="8229600" cy="762000"/>
          </a:xfrm>
        </p:spPr>
        <p:txBody>
          <a:bodyPr>
            <a:normAutofit/>
          </a:bodyPr>
          <a:lstStyle/>
          <a:p>
            <a:pPr algn="ctr"/>
            <a:r>
              <a:rPr lang="en-US" sz="4000" b="1" dirty="0"/>
              <a:t>Cystic Fibrosis </a:t>
            </a:r>
          </a:p>
        </p:txBody>
      </p:sp>
      <p:sp>
        <p:nvSpPr>
          <p:cNvPr id="3" name="Content Placeholder 2">
            <a:extLst>
              <a:ext uri="{FF2B5EF4-FFF2-40B4-BE49-F238E27FC236}">
                <a16:creationId xmlns:a16="http://schemas.microsoft.com/office/drawing/2014/main" id="{B72F3556-46E1-5668-CA13-B12717BFF4E7}"/>
              </a:ext>
            </a:extLst>
          </p:cNvPr>
          <p:cNvSpPr>
            <a:spLocks noGrp="1"/>
          </p:cNvSpPr>
          <p:nvPr>
            <p:ph idx="1"/>
          </p:nvPr>
        </p:nvSpPr>
        <p:spPr>
          <a:xfrm>
            <a:off x="457200" y="1295400"/>
            <a:ext cx="8229600" cy="4830763"/>
          </a:xfrm>
        </p:spPr>
        <p:txBody>
          <a:bodyPr>
            <a:normAutofit/>
          </a:bodyPr>
          <a:lstStyle/>
          <a:p>
            <a:r>
              <a:rPr lang="en-US" sz="2400" dirty="0"/>
              <a:t>CF is a recessive genetic disorder. It is characterized by chronic bacterial infection of airways in sinuses, fat maldigestion due to pancreatic exocrine insufficiency.</a:t>
            </a:r>
          </a:p>
          <a:p>
            <a:r>
              <a:rPr lang="en-US" sz="2400" dirty="0"/>
              <a:t>It is due to mutation in the gene encoding the CFTR</a:t>
            </a:r>
            <a:r>
              <a:rPr lang="en-GB" sz="2400" dirty="0"/>
              <a:t>’ a </a:t>
            </a:r>
            <a:r>
              <a:rPr lang="en-GB" sz="2400" b="1" dirty="0">
                <a:solidFill>
                  <a:schemeClr val="accent6"/>
                </a:solidFill>
              </a:rPr>
              <a:t>transmembrane </a:t>
            </a:r>
            <a:r>
              <a:rPr lang="en-US" sz="2400" b="1" dirty="0">
                <a:solidFill>
                  <a:schemeClr val="accent6"/>
                </a:solidFill>
              </a:rPr>
              <a:t>protein</a:t>
            </a:r>
            <a:r>
              <a:rPr lang="en-GB" sz="2400" b="1" dirty="0">
                <a:solidFill>
                  <a:schemeClr val="accent6"/>
                </a:solidFill>
              </a:rPr>
              <a:t>.</a:t>
            </a:r>
            <a:endParaRPr lang="en-US" sz="2400" dirty="0"/>
          </a:p>
          <a:p>
            <a:endParaRPr lang="en-US" sz="2400" dirty="0"/>
          </a:p>
        </p:txBody>
      </p:sp>
      <p:pic>
        <p:nvPicPr>
          <p:cNvPr id="6" name="Picture 5">
            <a:extLst>
              <a:ext uri="{FF2B5EF4-FFF2-40B4-BE49-F238E27FC236}">
                <a16:creationId xmlns:a16="http://schemas.microsoft.com/office/drawing/2014/main" id="{0CDA0E0D-4A8B-D38F-6750-242646B29E2D}"/>
              </a:ext>
            </a:extLst>
          </p:cNvPr>
          <p:cNvPicPr>
            <a:picLocks noChangeAspect="1"/>
          </p:cNvPicPr>
          <p:nvPr/>
        </p:nvPicPr>
        <p:blipFill>
          <a:blip r:embed="rId2"/>
          <a:stretch>
            <a:fillRect/>
          </a:stretch>
        </p:blipFill>
        <p:spPr>
          <a:xfrm>
            <a:off x="1799723" y="3429000"/>
            <a:ext cx="5791702" cy="2927350"/>
          </a:xfrm>
          <a:prstGeom prst="rect">
            <a:avLst/>
          </a:prstGeom>
        </p:spPr>
      </p:pic>
      <p:sp>
        <p:nvSpPr>
          <p:cNvPr id="7" name="Rectangle 6">
            <a:extLst>
              <a:ext uri="{FF2B5EF4-FFF2-40B4-BE49-F238E27FC236}">
                <a16:creationId xmlns:a16="http://schemas.microsoft.com/office/drawing/2014/main" id="{B82F7774-E7B7-4863-9A9F-F0D5D03AF8B2}"/>
              </a:ext>
            </a:extLst>
          </p:cNvPr>
          <p:cNvSpPr/>
          <p:nvPr/>
        </p:nvSpPr>
        <p:spPr>
          <a:xfrm>
            <a:off x="76200" y="87868"/>
            <a:ext cx="2635465" cy="461665"/>
          </a:xfrm>
          <a:prstGeom prst="rect">
            <a:avLst/>
          </a:prstGeom>
        </p:spPr>
        <p:txBody>
          <a:bodyPr wrap="none">
            <a:spAutoFit/>
          </a:bodyPr>
          <a:lstStyle/>
          <a:p>
            <a:r>
              <a:rPr lang="en-US" sz="2400" b="1" dirty="0"/>
              <a:t>Vertical Integration</a:t>
            </a:r>
            <a:endParaRPr lang="en-US" sz="2400" dirty="0"/>
          </a:p>
        </p:txBody>
      </p:sp>
    </p:spTree>
    <p:extLst>
      <p:ext uri="{BB962C8B-B14F-4D97-AF65-F5344CB8AC3E}">
        <p14:creationId xmlns:p14="http://schemas.microsoft.com/office/powerpoint/2010/main" val="3946171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a:bodyPr>
          <a:lstStyle/>
          <a:p>
            <a:pPr algn="ctr"/>
            <a:r>
              <a:rPr lang="en-US" sz="4000" b="1" dirty="0"/>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a:bodyPr>
          <a:lstStyle/>
          <a:p>
            <a:pPr marL="0" indent="0">
              <a:buNone/>
            </a:pPr>
            <a:r>
              <a:rPr lang="en-US" sz="2400" dirty="0"/>
              <a:t>Family Physician helps the patients in the following manner:  </a:t>
            </a:r>
          </a:p>
          <a:p>
            <a:pPr marL="0" indent="0">
              <a:buNone/>
            </a:pPr>
            <a:endParaRPr lang="en-US" sz="2400" dirty="0"/>
          </a:p>
          <a:p>
            <a:pPr marL="0" indent="0">
              <a:buNone/>
            </a:pPr>
            <a:r>
              <a:rPr lang="en-US" sz="2400" dirty="0"/>
              <a:t>1) After diagnosing, he educates the patient and the family</a:t>
            </a:r>
          </a:p>
          <a:p>
            <a:pPr marL="457200" indent="-457200">
              <a:buAutoNum type="arabicParenR"/>
            </a:pPr>
            <a:endParaRPr lang="en-US" sz="2400" dirty="0"/>
          </a:p>
          <a:p>
            <a:pPr marL="0" indent="0">
              <a:buNone/>
            </a:pPr>
            <a:r>
              <a:rPr lang="en-US" sz="2400" dirty="0"/>
              <a:t>2) Gives the dietary guidance </a:t>
            </a:r>
          </a:p>
          <a:p>
            <a:pPr marL="0" indent="0">
              <a:buNone/>
            </a:pPr>
            <a:endParaRPr lang="en-US" sz="2400" dirty="0"/>
          </a:p>
          <a:p>
            <a:pPr marL="0" indent="0">
              <a:buNone/>
            </a:pPr>
            <a:r>
              <a:rPr lang="en-US" sz="2400" dirty="0"/>
              <a:t>3) Monitors the patient’s general health and symptoms</a:t>
            </a:r>
          </a:p>
          <a:p>
            <a:pPr marL="0" indent="0">
              <a:buNone/>
            </a:pPr>
            <a:endParaRPr lang="en-US" sz="2400" dirty="0"/>
          </a:p>
          <a:p>
            <a:pPr marL="0" indent="0">
              <a:buNone/>
            </a:pPr>
            <a:r>
              <a:rPr lang="en-US" sz="2400" dirty="0"/>
              <a:t>4) Refers to specialists</a:t>
            </a:r>
          </a:p>
        </p:txBody>
      </p:sp>
      <p:sp>
        <p:nvSpPr>
          <p:cNvPr id="6" name="Footer Placeholder 4">
            <a:extLst>
              <a:ext uri="{FF2B5EF4-FFF2-40B4-BE49-F238E27FC236}">
                <a16:creationId xmlns:a16="http://schemas.microsoft.com/office/drawing/2014/main" id="{E130BFC4-D1B0-41FE-9B4B-AD3F484F0C36}"/>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Tree>
    <p:extLst>
      <p:ext uri="{BB962C8B-B14F-4D97-AF65-F5344CB8AC3E}">
        <p14:creationId xmlns:p14="http://schemas.microsoft.com/office/powerpoint/2010/main" val="3901179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pPr algn="ctr"/>
            <a:r>
              <a:rPr lang="en-US" sz="4000" b="1" dirty="0"/>
              <a:t>Ethical Consideration</a:t>
            </a:r>
            <a:endParaRPr lang="en-US" sz="4000" dirty="0">
              <a:solidFill>
                <a:schemeClr val="accent4"/>
              </a:solidFill>
            </a:endParaRP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0" indent="0">
              <a:buNone/>
            </a:pPr>
            <a:r>
              <a:rPr lang="en-US" sz="2400" dirty="0"/>
              <a:t>Here are some ethical considerations related to cystic fibrosis (CF):</a:t>
            </a:r>
          </a:p>
          <a:p>
            <a:r>
              <a:rPr lang="en-US" sz="2400" dirty="0"/>
              <a:t>Informed Consent</a:t>
            </a:r>
          </a:p>
          <a:p>
            <a:r>
              <a:rPr lang="en-US" sz="2400" dirty="0"/>
              <a:t>Access to healthcare </a:t>
            </a:r>
          </a:p>
          <a:p>
            <a:r>
              <a:rPr lang="en-US" sz="2400" dirty="0"/>
              <a:t>Privacy on genetic information needs to be addressed</a:t>
            </a:r>
          </a:p>
          <a:p>
            <a:r>
              <a:rPr lang="en-US" sz="2400" dirty="0"/>
              <a:t>The development and use of germ-line gene therapy (GLGT)</a:t>
            </a:r>
          </a:p>
        </p:txBody>
      </p:sp>
      <p:sp>
        <p:nvSpPr>
          <p:cNvPr id="7" name="Footer Placeholder 4">
            <a:extLst>
              <a:ext uri="{FF2B5EF4-FFF2-40B4-BE49-F238E27FC236}">
                <a16:creationId xmlns:a16="http://schemas.microsoft.com/office/drawing/2014/main" id="{31490D0A-1183-47CB-8984-2E18F1C60CBC}"/>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8" name="Footer Placeholder 4">
            <a:extLst>
              <a:ext uri="{FF2B5EF4-FFF2-40B4-BE49-F238E27FC236}">
                <a16:creationId xmlns:a16="http://schemas.microsoft.com/office/drawing/2014/main" id="{97B5F4FD-F7A7-4D77-9607-3069380B300C}"/>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Biomedical Ethics</a:t>
            </a:r>
            <a:endParaRPr lang="en-US" sz="2400" dirty="0"/>
          </a:p>
        </p:txBody>
      </p:sp>
    </p:spTree>
    <p:extLst>
      <p:ext uri="{BB962C8B-B14F-4D97-AF65-F5344CB8AC3E}">
        <p14:creationId xmlns:p14="http://schemas.microsoft.com/office/powerpoint/2010/main" val="193855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B30B-5679-49E0-8DB8-2448F67653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52E6F-9B36-72F8-A00B-CE4615901A62}"/>
              </a:ext>
            </a:extLst>
          </p:cNvPr>
          <p:cNvSpPr>
            <a:spLocks noGrp="1"/>
          </p:cNvSpPr>
          <p:nvPr>
            <p:ph idx="1"/>
          </p:nvPr>
        </p:nvSpPr>
        <p:spPr/>
        <p:txBody>
          <a:bodyPr/>
          <a:lstStyle/>
          <a:p>
            <a:pPr marL="0" indent="0">
              <a:buNone/>
            </a:pPr>
            <a:r>
              <a:rPr lang="en-US" sz="2400" dirty="0"/>
              <a:t>Artificial Intelligence </a:t>
            </a:r>
            <a:r>
              <a:rPr lang="en-GB" sz="2400" dirty="0"/>
              <a:t>plays role </a:t>
            </a:r>
            <a:r>
              <a:rPr lang="en-US" sz="2400" dirty="0"/>
              <a:t>in following </a:t>
            </a:r>
            <a:r>
              <a:rPr lang="en-GB" sz="2400" dirty="0"/>
              <a:t>aspects:</a:t>
            </a:r>
          </a:p>
          <a:p>
            <a:pPr marL="0" indent="0">
              <a:buNone/>
            </a:pPr>
            <a:endParaRPr lang="en-US" sz="2400" dirty="0"/>
          </a:p>
          <a:p>
            <a:r>
              <a:rPr lang="en-US" sz="2400" dirty="0"/>
              <a:t>Data acquired from the entire CF population is used to make ML (Machine Learning) tools. ML model is used to predict clinical trajectories for CF. Clinical analysis of model outputs can be used to prescribe precise medication </a:t>
            </a:r>
          </a:p>
          <a:p>
            <a:pPr marL="0" indent="0">
              <a:buNone/>
            </a:pPr>
            <a:endParaRPr lang="en-US" sz="2400" dirty="0"/>
          </a:p>
          <a:p>
            <a:r>
              <a:rPr lang="en-US" sz="2400" dirty="0"/>
              <a:t>AI can also be used to prescribe personalized food recommendations and help with drug development.</a:t>
            </a:r>
          </a:p>
          <a:p>
            <a:endParaRPr lang="en-US" dirty="0"/>
          </a:p>
        </p:txBody>
      </p:sp>
      <p:sp>
        <p:nvSpPr>
          <p:cNvPr id="4" name="Slide Number Placeholder 3">
            <a:extLst>
              <a:ext uri="{FF2B5EF4-FFF2-40B4-BE49-F238E27FC236}">
                <a16:creationId xmlns:a16="http://schemas.microsoft.com/office/drawing/2014/main" id="{72D2076E-E82E-6730-9AB8-9A1789F2401D}"/>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6" name="Footer Placeholder 4">
            <a:extLst>
              <a:ext uri="{FF2B5EF4-FFF2-40B4-BE49-F238E27FC236}">
                <a16:creationId xmlns:a16="http://schemas.microsoft.com/office/drawing/2014/main" id="{30383113-4418-710D-3D10-8FE7D5B7F6D3}"/>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D7888987-A3F0-3448-B1F0-43D0D692414A}"/>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Role of AI in Managing</a:t>
            </a:r>
          </a:p>
        </p:txBody>
      </p:sp>
    </p:spTree>
    <p:extLst>
      <p:ext uri="{BB962C8B-B14F-4D97-AF65-F5344CB8AC3E}">
        <p14:creationId xmlns:p14="http://schemas.microsoft.com/office/powerpoint/2010/main" val="10012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954D74-1A40-D2E5-B471-3322B43DD2D0}"/>
              </a:ext>
            </a:extLst>
          </p:cNvPr>
          <p:cNvSpPr>
            <a:spLocks noGrp="1"/>
          </p:cNvSpPr>
          <p:nvPr>
            <p:ph idx="1"/>
          </p:nvPr>
        </p:nvSpPr>
        <p:spPr>
          <a:xfrm>
            <a:off x="628650" y="1825625"/>
            <a:ext cx="3638550" cy="4351338"/>
          </a:xfrm>
        </p:spPr>
        <p:txBody>
          <a:bodyPr>
            <a:normAutofit fontScale="92500"/>
          </a:bodyPr>
          <a:lstStyle/>
          <a:p>
            <a:pPr marL="342900" indent="-342900">
              <a:spcBef>
                <a:spcPct val="20000"/>
              </a:spcBef>
            </a:pPr>
            <a:r>
              <a:rPr lang="en-US" sz="2400" b="1" dirty="0"/>
              <a:t>Link:</a:t>
            </a:r>
          </a:p>
          <a:p>
            <a:pPr marL="0" indent="0">
              <a:spcBef>
                <a:spcPct val="20000"/>
              </a:spcBef>
              <a:buNone/>
            </a:pPr>
            <a:r>
              <a:rPr lang="en-US" sz="2400" dirty="0">
                <a:hlinkClick r:id="rId2">
                  <a:extLst>
                    <a:ext uri="{A12FA001-AC4F-418D-AE19-62706E023703}">
                      <ahyp:hlinkClr xmlns:ahyp="http://schemas.microsoft.com/office/drawing/2018/hyperlinkcolor" val="tx"/>
                    </a:ext>
                  </a:extLst>
                </a:hlinkClick>
              </a:rPr>
              <a:t>https://www.ncbi.nlm.nih.gov/pmc/articles/PMC10233388/</a:t>
            </a:r>
            <a:endParaRPr lang="en-US" sz="2400" b="1" dirty="0"/>
          </a:p>
          <a:p>
            <a:pPr marL="342900" indent="-342900">
              <a:spcBef>
                <a:spcPct val="20000"/>
              </a:spcBef>
            </a:pPr>
            <a:r>
              <a:rPr lang="en-US" sz="2400" b="1" dirty="0"/>
              <a:t>Journal: </a:t>
            </a:r>
            <a:r>
              <a:rPr lang="en-US" sz="2400" b="1" dirty="0" err="1"/>
              <a:t>Biophys</a:t>
            </a:r>
            <a:r>
              <a:rPr lang="en-US" sz="2400" b="1" dirty="0"/>
              <a:t> Rep</a:t>
            </a:r>
          </a:p>
          <a:p>
            <a:pPr marL="0" indent="0">
              <a:spcBef>
                <a:spcPct val="20000"/>
              </a:spcBef>
              <a:buNone/>
            </a:pPr>
            <a:endParaRPr lang="en-US" sz="2400" b="1" dirty="0"/>
          </a:p>
          <a:p>
            <a:pPr marL="342900" indent="-342900">
              <a:spcBef>
                <a:spcPct val="20000"/>
              </a:spcBef>
            </a:pPr>
            <a:r>
              <a:rPr lang="en-US" sz="2400" b="1" dirty="0"/>
              <a:t>Title:</a:t>
            </a:r>
          </a:p>
          <a:p>
            <a:pPr marL="0" indent="0">
              <a:spcBef>
                <a:spcPct val="20000"/>
              </a:spcBef>
              <a:buNone/>
            </a:pPr>
            <a:r>
              <a:rPr lang="en-US" sz="2400" dirty="0"/>
              <a:t>Studying structure and functions of cell membranes by single molecule biophysical techniques</a:t>
            </a:r>
          </a:p>
          <a:p>
            <a:pPr marL="342900" indent="-342900">
              <a:spcBef>
                <a:spcPct val="20000"/>
              </a:spcBef>
            </a:pPr>
            <a:r>
              <a:rPr lang="en-US" sz="2400" b="1" dirty="0"/>
              <a:t>Author:</a:t>
            </a:r>
          </a:p>
          <a:p>
            <a:pPr marL="0" indent="0">
              <a:spcBef>
                <a:spcPct val="20000"/>
              </a:spcBef>
              <a:buNone/>
            </a:pPr>
            <a:r>
              <a:rPr lang="en-US" sz="2400" u="sng" dirty="0" err="1">
                <a:hlinkClick r:id="rId3">
                  <a:extLst>
                    <a:ext uri="{A12FA001-AC4F-418D-AE19-62706E023703}">
                      <ahyp:hlinkClr xmlns:ahyp="http://schemas.microsoft.com/office/drawing/2018/hyperlinkcolor" val="tx"/>
                    </a:ext>
                  </a:extLst>
                </a:hlinkClick>
              </a:rPr>
              <a:t>Qingrong</a:t>
            </a:r>
            <a:r>
              <a:rPr lang="en-US" sz="2400" u="sng" dirty="0">
                <a:hlinkClick r:id="rId3">
                  <a:extLst>
                    <a:ext uri="{A12FA001-AC4F-418D-AE19-62706E023703}">
                      <ahyp:hlinkClr xmlns:ahyp="http://schemas.microsoft.com/office/drawing/2018/hyperlinkcolor" val="tx"/>
                    </a:ext>
                  </a:extLst>
                </a:hlinkClick>
              </a:rPr>
              <a:t> Zhang</a:t>
            </a:r>
            <a:r>
              <a:rPr lang="en-US" sz="2400" u="sng" dirty="0"/>
              <a:t> et al.</a:t>
            </a:r>
            <a:endParaRPr lang="en-US" sz="2400" dirty="0"/>
          </a:p>
          <a:p>
            <a:endParaRPr lang="en-US" dirty="0"/>
          </a:p>
        </p:txBody>
      </p:sp>
      <p:sp>
        <p:nvSpPr>
          <p:cNvPr id="4" name="Slide Number Placeholder 3">
            <a:extLst>
              <a:ext uri="{FF2B5EF4-FFF2-40B4-BE49-F238E27FC236}">
                <a16:creationId xmlns:a16="http://schemas.microsoft.com/office/drawing/2014/main" id="{D1A5E696-CEC5-8353-B521-834AAB585570}"/>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5" name="Footer Placeholder 4">
            <a:extLst>
              <a:ext uri="{FF2B5EF4-FFF2-40B4-BE49-F238E27FC236}">
                <a16:creationId xmlns:a16="http://schemas.microsoft.com/office/drawing/2014/main" id="{65EFA9D9-188F-8097-5766-04F7D8311D43}"/>
              </a:ext>
            </a:extLst>
          </p:cNvPr>
          <p:cNvSpPr>
            <a:spLocks noGrp="1"/>
          </p:cNvSpPr>
          <p:nvPr>
            <p:ph type="ftr" sz="quarter" idx="3"/>
          </p:nvPr>
        </p:nvSpPr>
        <p:spPr>
          <a:xfrm>
            <a:off x="152400" y="152400"/>
            <a:ext cx="2209800" cy="533400"/>
          </a:xfrm>
        </p:spPr>
        <p:txBody>
          <a:bodyPr/>
          <a:lstStyle/>
          <a:p>
            <a:r>
              <a:rPr lang="en-US" sz="2400" b="1" dirty="0">
                <a:solidFill>
                  <a:schemeClr val="tx1"/>
                </a:solidFill>
              </a:rPr>
              <a:t>Spiral Integration</a:t>
            </a:r>
            <a:endParaRPr lang="en-US" sz="2400" dirty="0"/>
          </a:p>
        </p:txBody>
      </p:sp>
      <p:sp>
        <p:nvSpPr>
          <p:cNvPr id="6" name="Footer Placeholder 4">
            <a:extLst>
              <a:ext uri="{FF2B5EF4-FFF2-40B4-BE49-F238E27FC236}">
                <a16:creationId xmlns:a16="http://schemas.microsoft.com/office/drawing/2014/main" id="{F8A665DB-E4C8-93F8-D86E-B20A663C5BF2}"/>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latin typeface="Calibri" pitchFamily="34" charset="0"/>
              </a:rPr>
              <a:t>Suggested Research Article</a:t>
            </a:r>
            <a:endParaRPr lang="en-US" sz="4000" b="1" dirty="0">
              <a:solidFill>
                <a:schemeClr val="tx1"/>
              </a:solidFill>
            </a:endParaRPr>
          </a:p>
        </p:txBody>
      </p:sp>
      <p:pic>
        <p:nvPicPr>
          <p:cNvPr id="7" name="Content Placeholder 6">
            <a:extLst>
              <a:ext uri="{FF2B5EF4-FFF2-40B4-BE49-F238E27FC236}">
                <a16:creationId xmlns:a16="http://schemas.microsoft.com/office/drawing/2014/main" id="{9310A8F9-F742-4542-886E-FEDF0987E0EF}"/>
              </a:ext>
            </a:extLst>
          </p:cNvPr>
          <p:cNvPicPr>
            <a:picLocks noChangeAspect="1"/>
          </p:cNvPicPr>
          <p:nvPr/>
        </p:nvPicPr>
        <p:blipFill>
          <a:blip r:embed="rId4"/>
          <a:stretch>
            <a:fillRect/>
          </a:stretch>
        </p:blipFill>
        <p:spPr>
          <a:xfrm>
            <a:off x="4343400" y="1524000"/>
            <a:ext cx="4171950" cy="4800600"/>
          </a:xfrm>
          <a:prstGeom prst="rect">
            <a:avLst/>
          </a:prstGeom>
        </p:spPr>
      </p:pic>
    </p:spTree>
    <p:extLst>
      <p:ext uri="{BB962C8B-B14F-4D97-AF65-F5344CB8AC3E}">
        <p14:creationId xmlns:p14="http://schemas.microsoft.com/office/powerpoint/2010/main" val="56629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
        <p:nvSpPr>
          <p:cNvPr id="4" name="Slide Number Placeholder 3">
            <a:extLst>
              <a:ext uri="{FF2B5EF4-FFF2-40B4-BE49-F238E27FC236}">
                <a16:creationId xmlns:a16="http://schemas.microsoft.com/office/drawing/2014/main" id="{093DFA65-75C2-A3E3-4D87-B98B5600095E}"/>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496415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2400" dirty="0"/>
              <a:t>Harper's Illustrated Biochemistry 32</a:t>
            </a:r>
            <a:r>
              <a:rPr lang="en-US" sz="2400" baseline="30000" dirty="0"/>
              <a:t>nd</a:t>
            </a:r>
            <a:r>
              <a:rPr lang="en-US" sz="2400" dirty="0"/>
              <a:t> edition</a:t>
            </a:r>
            <a:r>
              <a:rPr lang="en-GB" sz="2400" dirty="0"/>
              <a:t>, chapter no. 40</a:t>
            </a:r>
            <a:endParaRPr lang="en-US" sz="2400" dirty="0"/>
          </a:p>
          <a:p>
            <a:pPr>
              <a:lnSpc>
                <a:spcPct val="150000"/>
              </a:lnSpc>
            </a:pPr>
            <a:r>
              <a:rPr lang="en-US" sz="2400" dirty="0"/>
              <a:t>Google Scholar</a:t>
            </a:r>
          </a:p>
          <a:p>
            <a:pPr>
              <a:lnSpc>
                <a:spcPct val="150000"/>
              </a:lnSpc>
            </a:pPr>
            <a:r>
              <a:rPr lang="en-US" sz="24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915695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lgn="just">
              <a:buNone/>
            </a:pPr>
            <a:r>
              <a:rPr lang="en-US" sz="2800" dirty="0">
                <a:latin typeface="Calibri" pitchFamily="34" charset="0"/>
              </a:rPr>
              <a:t>At the end of this session students should be able to</a:t>
            </a:r>
          </a:p>
          <a:p>
            <a:pPr lvl="0">
              <a:spcBef>
                <a:spcPts val="0"/>
              </a:spcBef>
              <a:buFont typeface="Symbol"/>
              <a:buChar char=""/>
            </a:pPr>
            <a:endParaRPr lang="en-US" sz="2800" dirty="0">
              <a:solidFill>
                <a:srgbClr val="000000"/>
              </a:solidFill>
              <a:latin typeface="Calibri" pitchFamily="34" charset="0"/>
              <a:ea typeface="MS Mincho"/>
            </a:endParaRPr>
          </a:p>
          <a:p>
            <a:pPr lvl="0">
              <a:spcBef>
                <a:spcPts val="0"/>
              </a:spcBef>
              <a:buFont typeface="Symbol"/>
              <a:buChar char=""/>
            </a:pPr>
            <a:endParaRPr lang="en-US" dirty="0">
              <a:latin typeface="+mj-lt"/>
              <a:ea typeface="MS Mincho"/>
            </a:endParaRPr>
          </a:p>
          <a:p>
            <a:pPr marL="0" indent="0">
              <a:buNone/>
            </a:pPr>
            <a:endParaRPr lang="en-US" dirty="0"/>
          </a:p>
          <a:p>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2" name="Rectangle 1">
            <a:extLst>
              <a:ext uri="{FF2B5EF4-FFF2-40B4-BE49-F238E27FC236}">
                <a16:creationId xmlns:a16="http://schemas.microsoft.com/office/drawing/2014/main" id="{29D864E8-42B8-40EA-94C9-B24B1C97F449}"/>
              </a:ext>
            </a:extLst>
          </p:cNvPr>
          <p:cNvSpPr/>
          <p:nvPr/>
        </p:nvSpPr>
        <p:spPr>
          <a:xfrm>
            <a:off x="659130" y="1864567"/>
            <a:ext cx="7315200" cy="1200329"/>
          </a:xfrm>
          <a:prstGeom prst="rect">
            <a:avLst/>
          </a:prstGeom>
        </p:spPr>
        <p:txBody>
          <a:bodyPr wrap="square">
            <a:spAutoFit/>
          </a:bodyPr>
          <a:lstStyle/>
          <a:p>
            <a:pPr marL="457200" indent="-457200">
              <a:buFont typeface="+mj-lt"/>
              <a:buAutoNum type="arabicPeriod"/>
            </a:pPr>
            <a:r>
              <a:rPr lang="en-US" sz="2400" dirty="0"/>
              <a:t>Explain</a:t>
            </a:r>
            <a:r>
              <a:rPr lang="en-GB" sz="2400" dirty="0"/>
              <a:t> composition and structure of </a:t>
            </a:r>
            <a:r>
              <a:rPr lang="en-US" sz="2400" dirty="0"/>
              <a:t>cell </a:t>
            </a:r>
            <a:r>
              <a:rPr lang="en-US" sz="2400" dirty="0" err="1"/>
              <a:t>membran</a:t>
            </a:r>
            <a:r>
              <a:rPr lang="en-GB" sz="2400" dirty="0"/>
              <a:t>e</a:t>
            </a:r>
            <a:endParaRPr lang="en-US" sz="2400" dirty="0"/>
          </a:p>
          <a:p>
            <a:pPr marL="457200" indent="-457200">
              <a:buFont typeface="+mj-lt"/>
              <a:buAutoNum type="arabicPeriod"/>
            </a:pPr>
            <a:r>
              <a:rPr lang="en-US" sz="2400" dirty="0"/>
              <a:t>Describe the Fluid mosaic model</a:t>
            </a:r>
          </a:p>
          <a:p>
            <a:pPr marL="457200" indent="-457200">
              <a:buFont typeface="+mj-lt"/>
              <a:buAutoNum type="arabicPeriod"/>
            </a:pPr>
            <a:r>
              <a:rPr lang="en-GB" sz="2400" dirty="0"/>
              <a:t>Understand </a:t>
            </a:r>
            <a:r>
              <a:rPr lang="en-US" sz="2400" dirty="0"/>
              <a:t>the functions of cell membrane </a:t>
            </a:r>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GB" sz="4000" b="1" dirty="0"/>
              <a:t>Cell Membrane </a:t>
            </a:r>
            <a:endParaRPr lang="en-US" sz="4000" b="1" dirty="0"/>
          </a:p>
        </p:txBody>
      </p:sp>
      <p:sp>
        <p:nvSpPr>
          <p:cNvPr id="6" name="Title 1"/>
          <p:cNvSpPr txBox="1">
            <a:spLocks/>
          </p:cNvSpPr>
          <p:nvPr/>
        </p:nvSpPr>
        <p:spPr>
          <a:xfrm>
            <a:off x="76200" y="2286000"/>
            <a:ext cx="3048001" cy="2133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a:t>A thin semi permeable membrane defining the  boundary of a cell separating it from the external environment.</a:t>
            </a:r>
            <a:endParaRPr lang="en-US" sz="3100" b="1" i="1" dirty="0"/>
          </a:p>
        </p:txBody>
      </p:sp>
      <p:pic>
        <p:nvPicPr>
          <p:cNvPr id="1026" name="Picture 2">
            <a:extLst>
              <a:ext uri="{FF2B5EF4-FFF2-40B4-BE49-F238E27FC236}">
                <a16:creationId xmlns:a16="http://schemas.microsoft.com/office/drawing/2014/main" id="{BABEE547-16AB-1507-6440-20E773ACF0D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62988" y="1522253"/>
            <a:ext cx="5866023" cy="472948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7">
            <a:extLst>
              <a:ext uri="{FF2B5EF4-FFF2-40B4-BE49-F238E27FC236}">
                <a16:creationId xmlns:a16="http://schemas.microsoft.com/office/drawing/2014/main" id="{3B1478D7-5EB0-4B59-A6E5-F70ECDAA6BFC}"/>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239463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6321-AFF4-8459-839D-9A5FF6F1B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DB4B1-D3C0-9680-D511-E66608403B80}"/>
              </a:ext>
            </a:extLst>
          </p:cNvPr>
          <p:cNvSpPr>
            <a:spLocks noGrp="1"/>
          </p:cNvSpPr>
          <p:nvPr>
            <p:ph type="title"/>
          </p:nvPr>
        </p:nvSpPr>
        <p:spPr>
          <a:xfrm>
            <a:off x="-619125" y="501650"/>
            <a:ext cx="10363200" cy="1158874"/>
          </a:xfrm>
        </p:spPr>
        <p:txBody>
          <a:bodyPr>
            <a:normAutofit fontScale="90000"/>
          </a:bodyPr>
          <a:lstStyle/>
          <a:p>
            <a:pPr algn="ctr"/>
            <a:r>
              <a:rPr lang="en-GB" sz="4000" b="1" dirty="0"/>
              <a:t>Composition of Cell Membrane </a:t>
            </a:r>
            <a:br>
              <a:rPr lang="en-GB" sz="4000" b="1" dirty="0"/>
            </a:br>
            <a:r>
              <a:rPr lang="en-US" sz="4000" b="1" dirty="0"/>
              <a:t>Lipids</a:t>
            </a:r>
          </a:p>
        </p:txBody>
      </p:sp>
      <p:pic>
        <p:nvPicPr>
          <p:cNvPr id="9" name="Picture 8" descr="PhospholipidDiagram1.jpg"/>
          <p:cNvPicPr>
            <a:picLocks noChangeAspect="1"/>
          </p:cNvPicPr>
          <p:nvPr/>
        </p:nvPicPr>
        <p:blipFill>
          <a:blip r:embed="rId2" cstate="print"/>
          <a:stretch>
            <a:fillRect/>
          </a:stretch>
        </p:blipFill>
        <p:spPr>
          <a:xfrm>
            <a:off x="609600" y="1581024"/>
            <a:ext cx="7086600" cy="2887789"/>
          </a:xfrm>
          <a:prstGeom prst="rect">
            <a:avLst/>
          </a:prstGeom>
        </p:spPr>
      </p:pic>
      <p:sp>
        <p:nvSpPr>
          <p:cNvPr id="10" name="Content Placeholder 2"/>
          <p:cNvSpPr>
            <a:spLocks noGrp="1"/>
          </p:cNvSpPr>
          <p:nvPr>
            <p:ph idx="1"/>
          </p:nvPr>
        </p:nvSpPr>
        <p:spPr>
          <a:xfrm>
            <a:off x="447675" y="4468813"/>
            <a:ext cx="8229600" cy="1887537"/>
          </a:xfrm>
        </p:spPr>
        <p:txBody>
          <a:bodyPr anchor="t">
            <a:normAutofit/>
          </a:bodyPr>
          <a:lstStyle/>
          <a:p>
            <a:r>
              <a:rPr lang="en-US" sz="2400" dirty="0">
                <a:cs typeface="Arial" pitchFamily="34" charset="0"/>
              </a:rPr>
              <a:t>Basic structural components of cell membrane.</a:t>
            </a:r>
          </a:p>
          <a:p>
            <a:r>
              <a:rPr lang="en-US" sz="2400" dirty="0">
                <a:cs typeface="Arial" pitchFamily="34" charset="0"/>
              </a:rPr>
              <a:t>Have a “polar” or ionic head ( hydrophilic) &amp; the other end is “non-polar” tail ( hydrophobic)</a:t>
            </a:r>
          </a:p>
        </p:txBody>
      </p:sp>
      <p:sp>
        <p:nvSpPr>
          <p:cNvPr id="7" name="Footer Placeholder 7">
            <a:extLst>
              <a:ext uri="{FF2B5EF4-FFF2-40B4-BE49-F238E27FC236}">
                <a16:creationId xmlns:a16="http://schemas.microsoft.com/office/drawing/2014/main" id="{C9E2259B-604B-48F9-8971-AF3EFF37CD5C}"/>
              </a:ext>
            </a:extLst>
          </p:cNvPr>
          <p:cNvSpPr txBox="1">
            <a:spLocks/>
          </p:cNvSpPr>
          <p:nvPr/>
        </p:nvSpPr>
        <p:spPr>
          <a:xfrm>
            <a:off x="0" y="79917"/>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225364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598DB-5BC1-8BE7-1AB2-1AAE28F42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F89AB-17D3-5C0D-8763-A1317C7DE324}"/>
              </a:ext>
            </a:extLst>
          </p:cNvPr>
          <p:cNvSpPr>
            <a:spLocks noGrp="1"/>
          </p:cNvSpPr>
          <p:nvPr>
            <p:ph type="title"/>
          </p:nvPr>
        </p:nvSpPr>
        <p:spPr>
          <a:xfrm>
            <a:off x="647700" y="447810"/>
            <a:ext cx="7848600" cy="1146141"/>
          </a:xfrm>
        </p:spPr>
        <p:txBody>
          <a:bodyPr>
            <a:noAutofit/>
          </a:bodyPr>
          <a:lstStyle/>
          <a:p>
            <a:pPr algn="ctr"/>
            <a:r>
              <a:rPr lang="en-GB" sz="4000" b="1" dirty="0"/>
              <a:t>Composition of Cell Membrane </a:t>
            </a:r>
            <a:br>
              <a:rPr lang="en-GB" sz="4000" b="1" dirty="0"/>
            </a:br>
            <a:r>
              <a:rPr lang="en-US" sz="4000" b="1" dirty="0"/>
              <a:t>Lipid</a:t>
            </a:r>
            <a:r>
              <a:rPr lang="en-GB" sz="4000" b="1" dirty="0"/>
              <a:t>s</a:t>
            </a:r>
            <a:endParaRPr lang="en-US" sz="4000" b="1" dirty="0"/>
          </a:p>
        </p:txBody>
      </p:sp>
      <p:pic>
        <p:nvPicPr>
          <p:cNvPr id="14" name="Content Placeholder 13">
            <a:extLst>
              <a:ext uri="{FF2B5EF4-FFF2-40B4-BE49-F238E27FC236}">
                <a16:creationId xmlns:a16="http://schemas.microsoft.com/office/drawing/2014/main" id="{48FA091E-E5EF-3553-A5C8-6A70F600E69D}"/>
              </a:ext>
            </a:extLst>
          </p:cNvPr>
          <p:cNvPicPr>
            <a:picLocks noGrp="1" noChangeAspect="1"/>
          </p:cNvPicPr>
          <p:nvPr>
            <p:ph idx="1"/>
          </p:nvPr>
        </p:nvPicPr>
        <p:blipFill>
          <a:blip r:embed="rId2"/>
          <a:stretch>
            <a:fillRect/>
          </a:stretch>
        </p:blipFill>
        <p:spPr>
          <a:xfrm>
            <a:off x="495300" y="1628359"/>
            <a:ext cx="7847012" cy="4727991"/>
          </a:xfrm>
          <a:prstGeom prst="rect">
            <a:avLst/>
          </a:prstGeom>
        </p:spPr>
      </p:pic>
      <p:sp>
        <p:nvSpPr>
          <p:cNvPr id="6" name="Footer Placeholder 7">
            <a:extLst>
              <a:ext uri="{FF2B5EF4-FFF2-40B4-BE49-F238E27FC236}">
                <a16:creationId xmlns:a16="http://schemas.microsoft.com/office/drawing/2014/main" id="{8FB8C6F9-B8E2-42C2-87F0-91E0DCAAD204}"/>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426616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48FC-A784-D7DC-793A-EB852BD12157}"/>
              </a:ext>
            </a:extLst>
          </p:cNvPr>
          <p:cNvSpPr>
            <a:spLocks noGrp="1"/>
          </p:cNvSpPr>
          <p:nvPr>
            <p:ph type="title"/>
          </p:nvPr>
        </p:nvSpPr>
        <p:spPr>
          <a:xfrm>
            <a:off x="364563" y="453248"/>
            <a:ext cx="8229600" cy="1143000"/>
          </a:xfrm>
        </p:spPr>
        <p:txBody>
          <a:bodyPr>
            <a:normAutofit fontScale="90000"/>
          </a:bodyPr>
          <a:lstStyle/>
          <a:p>
            <a:pPr algn="ctr"/>
            <a:r>
              <a:rPr lang="en-US" sz="4400" dirty="0">
                <a:solidFill>
                  <a:schemeClr val="accent4"/>
                </a:solidFill>
              </a:rPr>
              <a:t> </a:t>
            </a:r>
            <a:r>
              <a:rPr lang="en-GB" sz="4400" b="1" dirty="0"/>
              <a:t>Composition of Cell Membrane </a:t>
            </a:r>
            <a:br>
              <a:rPr lang="en-GB" sz="4400" b="1" dirty="0"/>
            </a:br>
            <a:r>
              <a:rPr lang="en-GB" sz="4400" b="1" dirty="0"/>
              <a:t>Phospholipids </a:t>
            </a:r>
            <a:endParaRPr lang="en-PK" b="1" dirty="0"/>
          </a:p>
        </p:txBody>
      </p:sp>
      <p:sp>
        <p:nvSpPr>
          <p:cNvPr id="3" name="Content Placeholder 2">
            <a:extLst>
              <a:ext uri="{FF2B5EF4-FFF2-40B4-BE49-F238E27FC236}">
                <a16:creationId xmlns:a16="http://schemas.microsoft.com/office/drawing/2014/main" id="{46536FCA-E700-1011-4582-A6450D18AE19}"/>
              </a:ext>
            </a:extLst>
          </p:cNvPr>
          <p:cNvSpPr>
            <a:spLocks noGrp="1"/>
          </p:cNvSpPr>
          <p:nvPr>
            <p:ph idx="1"/>
          </p:nvPr>
        </p:nvSpPr>
        <p:spPr>
          <a:xfrm>
            <a:off x="234961" y="1751693"/>
            <a:ext cx="3352800" cy="3962400"/>
          </a:xfrm>
        </p:spPr>
        <p:txBody>
          <a:bodyPr>
            <a:normAutofit/>
          </a:bodyPr>
          <a:lstStyle/>
          <a:p>
            <a:r>
              <a:rPr lang="en-US" sz="2400" dirty="0">
                <a:cs typeface="Arial" pitchFamily="34" charset="0"/>
              </a:rPr>
              <a:t>Most common lipids present in cell membrane. </a:t>
            </a:r>
          </a:p>
          <a:p>
            <a:r>
              <a:rPr lang="en-US" sz="2400" dirty="0">
                <a:cs typeface="Arial" pitchFamily="34" charset="0"/>
              </a:rPr>
              <a:t>Consist of a glycerol backbone fatty acids (combined with ester link) and a phosphorylated alcohol.</a:t>
            </a:r>
            <a:endParaRPr lang="en-US" sz="2400" dirty="0"/>
          </a:p>
          <a:p>
            <a:endParaRPr lang="en-PK" sz="2400" dirty="0"/>
          </a:p>
        </p:txBody>
      </p:sp>
      <p:pic>
        <p:nvPicPr>
          <p:cNvPr id="6" name="Picture 5">
            <a:extLst>
              <a:ext uri="{FF2B5EF4-FFF2-40B4-BE49-F238E27FC236}">
                <a16:creationId xmlns:a16="http://schemas.microsoft.com/office/drawing/2014/main" id="{87771308-05DB-AD11-AD0A-723D8C83EEE2}"/>
              </a:ext>
            </a:extLst>
          </p:cNvPr>
          <p:cNvPicPr>
            <a:picLocks noChangeAspect="1"/>
          </p:cNvPicPr>
          <p:nvPr/>
        </p:nvPicPr>
        <p:blipFill>
          <a:blip r:embed="rId2"/>
          <a:stretch>
            <a:fillRect/>
          </a:stretch>
        </p:blipFill>
        <p:spPr>
          <a:xfrm>
            <a:off x="4714324" y="1618472"/>
            <a:ext cx="3879839" cy="4357687"/>
          </a:xfrm>
          <a:prstGeom prst="rect">
            <a:avLst/>
          </a:prstGeom>
        </p:spPr>
      </p:pic>
      <p:sp>
        <p:nvSpPr>
          <p:cNvPr id="7" name="Footer Placeholder 7">
            <a:extLst>
              <a:ext uri="{FF2B5EF4-FFF2-40B4-BE49-F238E27FC236}">
                <a16:creationId xmlns:a16="http://schemas.microsoft.com/office/drawing/2014/main" id="{479723AA-D00D-4427-8E0B-E05A378E7E93}"/>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3622409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1215</TotalTime>
  <Words>1067</Words>
  <Application>Microsoft Office PowerPoint</Application>
  <PresentationFormat>On-screen Show (4:3)</PresentationFormat>
  <Paragraphs>150</Paragraphs>
  <Slides>28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MS Mincho</vt:lpstr>
      <vt:lpstr>Arial</vt:lpstr>
      <vt:lpstr>Arial Black</vt:lpstr>
      <vt:lpstr>Calibri</vt:lpstr>
      <vt:lpstr>Calibri Light</vt:lpstr>
      <vt:lpstr>Symbol</vt:lpstr>
      <vt:lpstr>Times New Roman</vt:lpstr>
      <vt:lpstr>Office Theme</vt:lpstr>
      <vt:lpstr>1_Office Theme</vt:lpstr>
      <vt:lpstr>PowerPoint Presentation</vt:lpstr>
      <vt:lpstr>1st Year MBBS  Foundation Module Small Group Discussion (SGD)  Cell Membrane</vt:lpstr>
      <vt:lpstr>Motto, Vision, Dream</vt:lpstr>
      <vt:lpstr>PowerPoint Presentation</vt:lpstr>
      <vt:lpstr>PowerPoint Presentation</vt:lpstr>
      <vt:lpstr>Cell Membrane </vt:lpstr>
      <vt:lpstr>Composition of Cell Membrane  Lipids</vt:lpstr>
      <vt:lpstr>Composition of Cell Membrane  Lipids</vt:lpstr>
      <vt:lpstr> Composition of Cell Membrane  Phospholipids </vt:lpstr>
      <vt:lpstr>Composition of Cell Membrane  Sphingolipids </vt:lpstr>
      <vt:lpstr>Composition of Cell Membrane  Sterols</vt:lpstr>
      <vt:lpstr>Composition of Cell Membrane  Proteins </vt:lpstr>
      <vt:lpstr> Composition of Cell Membrane  Proteins</vt:lpstr>
      <vt:lpstr>Composition of Cell Membrane  Proteins </vt:lpstr>
      <vt:lpstr>Composition of Cell Membrane  Carbohydrates </vt:lpstr>
      <vt:lpstr>Fluid Mosaic Model </vt:lpstr>
      <vt:lpstr>Key points of Fluid Mosaic Model </vt:lpstr>
      <vt:lpstr> Anatomy of Cell Membrane</vt:lpstr>
      <vt:lpstr> Physiology of Cell Membrane</vt:lpstr>
      <vt:lpstr>Physiology of </vt:lpstr>
      <vt:lpstr>Cystic Fibrosis </vt:lpstr>
      <vt:lpstr>Family Medicine</vt:lpstr>
      <vt:lpstr>Ethical Consideration</vt:lpstr>
      <vt:lpstr>Role of AI in Managing</vt:lpstr>
      <vt:lpstr>Suggested Research Article</vt:lpstr>
      <vt:lpstr>How To Access Digital Library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Uzma Zafar</cp:lastModifiedBy>
  <cp:revision>91</cp:revision>
  <dcterms:created xsi:type="dcterms:W3CDTF">2006-08-16T00:00:00Z</dcterms:created>
  <dcterms:modified xsi:type="dcterms:W3CDTF">2025-02-06T17:06:23Z</dcterms:modified>
</cp:coreProperties>
</file>