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95" r:id="rId3"/>
    <p:sldId id="564" r:id="rId4"/>
    <p:sldId id="336" r:id="rId5"/>
    <p:sldId id="297" r:id="rId6"/>
    <p:sldId id="305" r:id="rId7"/>
    <p:sldId id="341" r:id="rId8"/>
    <p:sldId id="393" r:id="rId9"/>
    <p:sldId id="394" r:id="rId10"/>
    <p:sldId id="342" r:id="rId11"/>
    <p:sldId id="395" r:id="rId12"/>
    <p:sldId id="368" r:id="rId13"/>
    <p:sldId id="369" r:id="rId14"/>
    <p:sldId id="370" r:id="rId15"/>
    <p:sldId id="375" r:id="rId16"/>
    <p:sldId id="372" r:id="rId17"/>
    <p:sldId id="376" r:id="rId18"/>
    <p:sldId id="377" r:id="rId19"/>
    <p:sldId id="379" r:id="rId20"/>
    <p:sldId id="387" r:id="rId21"/>
    <p:sldId id="382" r:id="rId22"/>
    <p:sldId id="383" r:id="rId23"/>
    <p:sldId id="386" r:id="rId24"/>
    <p:sldId id="329" r:id="rId25"/>
    <p:sldId id="366" r:id="rId26"/>
    <p:sldId id="567" r:id="rId27"/>
    <p:sldId id="388" r:id="rId28"/>
    <p:sldId id="5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D859160C-169C-49F1-A321-FD1980B47CFB}" type="presOf" srcId="{663C1E13-76F9-4B70-A2F2-CA23180743CE}" destId="{B9330EE9-43E4-4FD4-8144-E92B1DD0FCDF}" srcOrd="1" destOrd="0" presId="urn:microsoft.com/office/officeart/2005/8/layout/gear1"/>
    <dgm:cxn modelId="{67727811-B154-4406-B54F-DB3DC3B445EF}" type="presOf" srcId="{399ACE2F-90C5-48B1-9E65-700A32562848}" destId="{59EDF28D-6C67-49D0-B5A1-DE5C3CBA2292}" srcOrd="0" destOrd="0" presId="urn:microsoft.com/office/officeart/2005/8/layout/gear1"/>
    <dgm:cxn modelId="{FBB25F13-9202-43DD-8A8D-67A608A7A3CA}" type="presOf" srcId="{23718C41-0A1F-40BF-86BE-8A5476EC271E}" destId="{398423B3-DD54-4226-99D7-017EFC1488DF}" srcOrd="0" destOrd="0" presId="urn:microsoft.com/office/officeart/2005/8/layout/gear1"/>
    <dgm:cxn modelId="{8323A128-043F-49BC-915F-FC190D4D3FEC}"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BDDC286E-033D-44AC-BFD0-FB023381987F}" type="presOf" srcId="{663C1E13-76F9-4B70-A2F2-CA23180743CE}" destId="{93300324-D62F-4E58-B882-734182BDB462}" srcOrd="0" destOrd="0" presId="urn:microsoft.com/office/officeart/2005/8/layout/gear1"/>
    <dgm:cxn modelId="{C6E50F72-7205-42C2-BEAA-7CB32A5B63A2}" type="presOf" srcId="{F9CEBA05-2F10-437E-89B2-54F4D9FAF478}" destId="{5ED88519-AC6C-4AA3-B76D-812B93A167E4}" srcOrd="0" destOrd="0" presId="urn:microsoft.com/office/officeart/2005/8/layout/gear1"/>
    <dgm:cxn modelId="{CE02717F-D7F4-4573-9DAF-DE69DC01DE7F}" type="presOf" srcId="{DACAB5BA-B8B4-4D66-8B11-1D02259E020B}" destId="{B6B6B41B-120B-4968-AB6A-FC6E7C8EF3C0}" srcOrd="1" destOrd="0" presId="urn:microsoft.com/office/officeart/2005/8/layout/gear1"/>
    <dgm:cxn modelId="{AA6CA982-36F9-43DD-8033-9EF2E12D96F9}" type="presOf" srcId="{DA82EADB-2721-42A0-95EA-F9B5521A38A6}" destId="{A09CEA93-9338-4361-A5E6-CF85B6019F5A}" srcOrd="0" destOrd="0" presId="urn:microsoft.com/office/officeart/2005/8/layout/gear1"/>
    <dgm:cxn modelId="{F9FE72A4-9ED1-4534-B242-F301223E76A0}" type="presOf" srcId="{399ACE2F-90C5-48B1-9E65-700A32562848}" destId="{23DC08E4-3725-4448-BFFF-1CCEA2F2987E}"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0C87BC7-53FB-41BA-AB2C-C8D7B93B9165}" type="presOf" srcId="{188C389E-9423-41DE-9C5E-D4A7E95C7E62}" destId="{6DF3A3A0-5919-4E69-80DD-61760D6340A0}" srcOrd="0" destOrd="0" presId="urn:microsoft.com/office/officeart/2005/8/layout/gear1"/>
    <dgm:cxn modelId="{892165DA-76ED-4724-B177-3B850925BBA8}" type="presOf" srcId="{DACAB5BA-B8B4-4D66-8B11-1D02259E020B}" destId="{8BC64EA7-2794-42B6-96C9-F39A52CB985A}" srcOrd="2" destOrd="0" presId="urn:microsoft.com/office/officeart/2005/8/layout/gear1"/>
    <dgm:cxn modelId="{F19236E6-1453-45E3-A0EE-8E9AE39592EA}" type="presOf" srcId="{DACAB5BA-B8B4-4D66-8B11-1D02259E020B}" destId="{87622A90-D0D8-4EA3-BC0D-D537801AF2B1}" srcOrd="0" destOrd="0" presId="urn:microsoft.com/office/officeart/2005/8/layout/gear1"/>
    <dgm:cxn modelId="{649C9EEB-9BDB-463B-A785-ED3C3E9F8B14}" type="presOf" srcId="{399ACE2F-90C5-48B1-9E65-700A32562848}" destId="{9815588C-16D0-4475-B64C-847FC87C8C32}" srcOrd="3" destOrd="0" presId="urn:microsoft.com/office/officeart/2005/8/layout/gear1"/>
    <dgm:cxn modelId="{90A47EFC-4924-4FF5-99DB-49C432C8EF1D}" type="presOf" srcId="{399ACE2F-90C5-48B1-9E65-700A32562848}" destId="{7D3EFDB4-E5D1-439A-86D8-1FCF80D959BA}" srcOrd="2" destOrd="0" presId="urn:microsoft.com/office/officeart/2005/8/layout/gear1"/>
    <dgm:cxn modelId="{B26D895F-2A84-4249-92A5-0DD13E820D09}" type="presParOf" srcId="{5ED88519-AC6C-4AA3-B76D-812B93A167E4}" destId="{87622A90-D0D8-4EA3-BC0D-D537801AF2B1}" srcOrd="0" destOrd="0" presId="urn:microsoft.com/office/officeart/2005/8/layout/gear1"/>
    <dgm:cxn modelId="{871381AF-0FC7-437A-A9F7-624F80AB48B1}" type="presParOf" srcId="{5ED88519-AC6C-4AA3-B76D-812B93A167E4}" destId="{B6B6B41B-120B-4968-AB6A-FC6E7C8EF3C0}" srcOrd="1" destOrd="0" presId="urn:microsoft.com/office/officeart/2005/8/layout/gear1"/>
    <dgm:cxn modelId="{8E26EC3E-CD15-48CB-9179-B19C66DA09CC}" type="presParOf" srcId="{5ED88519-AC6C-4AA3-B76D-812B93A167E4}" destId="{8BC64EA7-2794-42B6-96C9-F39A52CB985A}" srcOrd="2" destOrd="0" presId="urn:microsoft.com/office/officeart/2005/8/layout/gear1"/>
    <dgm:cxn modelId="{537A1D56-F19D-4A1D-BCC0-B214FA99D06A}" type="presParOf" srcId="{5ED88519-AC6C-4AA3-B76D-812B93A167E4}" destId="{93300324-D62F-4E58-B882-734182BDB462}" srcOrd="3" destOrd="0" presId="urn:microsoft.com/office/officeart/2005/8/layout/gear1"/>
    <dgm:cxn modelId="{3F46835E-2158-4E6F-A376-D53D30F05078}" type="presParOf" srcId="{5ED88519-AC6C-4AA3-B76D-812B93A167E4}" destId="{B9330EE9-43E4-4FD4-8144-E92B1DD0FCDF}" srcOrd="4" destOrd="0" presId="urn:microsoft.com/office/officeart/2005/8/layout/gear1"/>
    <dgm:cxn modelId="{46C83C2C-240F-484F-9F86-5081F04BDD17}" type="presParOf" srcId="{5ED88519-AC6C-4AA3-B76D-812B93A167E4}" destId="{4822A78E-EAEC-401F-941A-3A84E13E2357}" srcOrd="5" destOrd="0" presId="urn:microsoft.com/office/officeart/2005/8/layout/gear1"/>
    <dgm:cxn modelId="{FA33B724-290C-4737-9ED7-4C441C369063}" type="presParOf" srcId="{5ED88519-AC6C-4AA3-B76D-812B93A167E4}" destId="{59EDF28D-6C67-49D0-B5A1-DE5C3CBA2292}" srcOrd="6" destOrd="0" presId="urn:microsoft.com/office/officeart/2005/8/layout/gear1"/>
    <dgm:cxn modelId="{FCEBD1B6-0EE7-4398-B377-56C8AED46F65}" type="presParOf" srcId="{5ED88519-AC6C-4AA3-B76D-812B93A167E4}" destId="{23DC08E4-3725-4448-BFFF-1CCEA2F2987E}" srcOrd="7" destOrd="0" presId="urn:microsoft.com/office/officeart/2005/8/layout/gear1"/>
    <dgm:cxn modelId="{988CCF66-F176-4EF4-9CE7-A13386BF2230}" type="presParOf" srcId="{5ED88519-AC6C-4AA3-B76D-812B93A167E4}" destId="{7D3EFDB4-E5D1-439A-86D8-1FCF80D959BA}" srcOrd="8" destOrd="0" presId="urn:microsoft.com/office/officeart/2005/8/layout/gear1"/>
    <dgm:cxn modelId="{4E914666-0FAF-43A4-BC46-E90649D46126}" type="presParOf" srcId="{5ED88519-AC6C-4AA3-B76D-812B93A167E4}" destId="{9815588C-16D0-4475-B64C-847FC87C8C32}" srcOrd="9" destOrd="0" presId="urn:microsoft.com/office/officeart/2005/8/layout/gear1"/>
    <dgm:cxn modelId="{0E360A88-56D0-46B9-BE37-50DF6CBAB189}" type="presParOf" srcId="{5ED88519-AC6C-4AA3-B76D-812B93A167E4}" destId="{398423B3-DD54-4226-99D7-017EFC1488DF}" srcOrd="10" destOrd="0" presId="urn:microsoft.com/office/officeart/2005/8/layout/gear1"/>
    <dgm:cxn modelId="{2CF46AA6-438C-4DC0-9AA7-3D59322BB66E}" type="presParOf" srcId="{5ED88519-AC6C-4AA3-B76D-812B93A167E4}" destId="{6DF3A3A0-5919-4E69-80DD-61760D6340A0}" srcOrd="11" destOrd="0" presId="urn:microsoft.com/office/officeart/2005/8/layout/gear1"/>
    <dgm:cxn modelId="{9EC1C62D-1C0E-4457-B861-5A220FF0A834}"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FED8F5-49D7-4966-A624-2073953AB4BB}"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63894C7-3111-4D3E-A0DE-0C662DD1379C}">
      <dgm:prSet custT="1"/>
      <dgm:spPr/>
      <dgm:t>
        <a:bodyPr/>
        <a:lstStyle/>
        <a:p>
          <a:r>
            <a:rPr lang="en-US" sz="2800">
              <a:latin typeface="+mj-lt"/>
            </a:rPr>
            <a:t>Disease prevalence: </a:t>
          </a:r>
        </a:p>
      </dgm:t>
    </dgm:pt>
    <dgm:pt modelId="{05EE0A89-CFEC-496C-826A-7F98DE9F1FBF}" type="parTrans" cxnId="{4337063E-45CB-416E-A29B-B49609DCB153}">
      <dgm:prSet/>
      <dgm:spPr/>
      <dgm:t>
        <a:bodyPr/>
        <a:lstStyle/>
        <a:p>
          <a:endParaRPr lang="en-US" sz="2800">
            <a:latin typeface="+mj-lt"/>
          </a:endParaRPr>
        </a:p>
      </dgm:t>
    </dgm:pt>
    <dgm:pt modelId="{F231C8BA-EAAB-41AB-8E12-93B0BBDBD390}" type="sibTrans" cxnId="{4337063E-45CB-416E-A29B-B49609DCB153}">
      <dgm:prSet/>
      <dgm:spPr/>
      <dgm:t>
        <a:bodyPr/>
        <a:lstStyle/>
        <a:p>
          <a:endParaRPr lang="en-US" sz="2800">
            <a:latin typeface="+mj-lt"/>
          </a:endParaRPr>
        </a:p>
      </dgm:t>
    </dgm:pt>
    <dgm:pt modelId="{344CA3C0-F7BC-45CB-8546-7D317BB9F61F}">
      <dgm:prSet custT="1"/>
      <dgm:spPr/>
      <dgm:t>
        <a:bodyPr/>
        <a:lstStyle/>
        <a:p>
          <a:r>
            <a:rPr lang="en-US" sz="2800">
              <a:latin typeface="+mj-lt"/>
            </a:rPr>
            <a:t>if prevalence is high screening level is set at a lower level which will increase sensitivity</a:t>
          </a:r>
        </a:p>
      </dgm:t>
    </dgm:pt>
    <dgm:pt modelId="{51FA0FA5-7454-45E6-B286-E911414AC9D5}" type="parTrans" cxnId="{55818DB6-730A-4076-835D-6404434AE815}">
      <dgm:prSet/>
      <dgm:spPr/>
      <dgm:t>
        <a:bodyPr/>
        <a:lstStyle/>
        <a:p>
          <a:endParaRPr lang="en-US" sz="2800">
            <a:latin typeface="+mj-lt"/>
          </a:endParaRPr>
        </a:p>
      </dgm:t>
    </dgm:pt>
    <dgm:pt modelId="{46907680-28C4-4C5B-8B20-9A170CA7654A}" type="sibTrans" cxnId="{55818DB6-730A-4076-835D-6404434AE815}">
      <dgm:prSet/>
      <dgm:spPr/>
      <dgm:t>
        <a:bodyPr/>
        <a:lstStyle/>
        <a:p>
          <a:endParaRPr lang="en-US" sz="2800">
            <a:latin typeface="+mj-lt"/>
          </a:endParaRPr>
        </a:p>
      </dgm:t>
    </dgm:pt>
    <dgm:pt modelId="{3FC08638-A144-43D5-89FE-D194056A21F8}">
      <dgm:prSet custT="1"/>
      <dgm:spPr/>
      <dgm:t>
        <a:bodyPr/>
        <a:lstStyle/>
        <a:p>
          <a:r>
            <a:rPr lang="en-US" sz="2800">
              <a:latin typeface="+mj-lt"/>
            </a:rPr>
            <a:t>Nature of  disease: </a:t>
          </a:r>
        </a:p>
      </dgm:t>
    </dgm:pt>
    <dgm:pt modelId="{802285BC-55A6-4DC0-BE4B-3F60CFB513FF}" type="parTrans" cxnId="{64566DCC-1323-4803-8C87-0DAD550AA126}">
      <dgm:prSet/>
      <dgm:spPr/>
      <dgm:t>
        <a:bodyPr/>
        <a:lstStyle/>
        <a:p>
          <a:endParaRPr lang="en-US" sz="2800">
            <a:latin typeface="+mj-lt"/>
          </a:endParaRPr>
        </a:p>
      </dgm:t>
    </dgm:pt>
    <dgm:pt modelId="{87FE4331-662A-4DB2-8BD1-2AC6547962E7}" type="sibTrans" cxnId="{64566DCC-1323-4803-8C87-0DAD550AA126}">
      <dgm:prSet/>
      <dgm:spPr/>
      <dgm:t>
        <a:bodyPr/>
        <a:lstStyle/>
        <a:p>
          <a:endParaRPr lang="en-US" sz="2800">
            <a:latin typeface="+mj-lt"/>
          </a:endParaRPr>
        </a:p>
      </dgm:t>
    </dgm:pt>
    <dgm:pt modelId="{0B985C85-7175-44EB-8B83-23C34253B551}">
      <dgm:prSet custT="1"/>
      <dgm:spPr/>
      <dgm:t>
        <a:bodyPr/>
        <a:lstStyle/>
        <a:p>
          <a:r>
            <a:rPr lang="en-US" sz="2800">
              <a:latin typeface="+mj-lt"/>
            </a:rPr>
            <a:t>Lethal disease (cervical cancer, breast cancer): greater sensitivity is desired</a:t>
          </a:r>
        </a:p>
      </dgm:t>
    </dgm:pt>
    <dgm:pt modelId="{F6523484-A596-4EDA-B2F3-796B936E2E3D}" type="parTrans" cxnId="{1BC57AA7-5433-417F-921D-878E2B3C1DBF}">
      <dgm:prSet/>
      <dgm:spPr/>
      <dgm:t>
        <a:bodyPr/>
        <a:lstStyle/>
        <a:p>
          <a:endParaRPr lang="en-US" sz="2800">
            <a:latin typeface="+mj-lt"/>
          </a:endParaRPr>
        </a:p>
      </dgm:t>
    </dgm:pt>
    <dgm:pt modelId="{91173BBA-93D2-4B57-81C6-480C6045C5EA}" type="sibTrans" cxnId="{1BC57AA7-5433-417F-921D-878E2B3C1DBF}">
      <dgm:prSet/>
      <dgm:spPr/>
      <dgm:t>
        <a:bodyPr/>
        <a:lstStyle/>
        <a:p>
          <a:endParaRPr lang="en-US" sz="2800">
            <a:latin typeface="+mj-lt"/>
          </a:endParaRPr>
        </a:p>
      </dgm:t>
    </dgm:pt>
    <dgm:pt modelId="{082133C4-3069-419B-90E7-29D4F4673E23}">
      <dgm:prSet custT="1"/>
      <dgm:spPr/>
      <dgm:t>
        <a:bodyPr/>
        <a:lstStyle/>
        <a:p>
          <a:r>
            <a:rPr lang="en-US" sz="2800">
              <a:latin typeface="+mj-lt"/>
            </a:rPr>
            <a:t>High specificity is desired when false positive errors must be avoided like diabetes.</a:t>
          </a:r>
        </a:p>
      </dgm:t>
    </dgm:pt>
    <dgm:pt modelId="{1F8B6EE2-71D6-44D4-A27E-59BCF318D03D}" type="parTrans" cxnId="{576D88DE-A5A7-4961-9A02-B4E901609B06}">
      <dgm:prSet/>
      <dgm:spPr/>
      <dgm:t>
        <a:bodyPr/>
        <a:lstStyle/>
        <a:p>
          <a:endParaRPr lang="en-US" sz="2800">
            <a:latin typeface="+mj-lt"/>
          </a:endParaRPr>
        </a:p>
      </dgm:t>
    </dgm:pt>
    <dgm:pt modelId="{5D9F790B-A793-441D-9E70-802E12F2204A}" type="sibTrans" cxnId="{576D88DE-A5A7-4961-9A02-B4E901609B06}">
      <dgm:prSet/>
      <dgm:spPr/>
      <dgm:t>
        <a:bodyPr/>
        <a:lstStyle/>
        <a:p>
          <a:endParaRPr lang="en-US" sz="2800">
            <a:latin typeface="+mj-lt"/>
          </a:endParaRPr>
        </a:p>
      </dgm:t>
    </dgm:pt>
    <dgm:pt modelId="{1FF0D5E3-7CEF-408E-BE1E-AFF390E62774}" type="pres">
      <dgm:prSet presAssocID="{9AFED8F5-49D7-4966-A624-2073953AB4BB}" presName="linear" presStyleCnt="0">
        <dgm:presLayoutVars>
          <dgm:dir/>
          <dgm:animLvl val="lvl"/>
          <dgm:resizeHandles val="exact"/>
        </dgm:presLayoutVars>
      </dgm:prSet>
      <dgm:spPr/>
    </dgm:pt>
    <dgm:pt modelId="{032FAE17-F630-4986-8E22-7E17B83A04C9}" type="pres">
      <dgm:prSet presAssocID="{363894C7-3111-4D3E-A0DE-0C662DD1379C}" presName="parentLin" presStyleCnt="0"/>
      <dgm:spPr/>
    </dgm:pt>
    <dgm:pt modelId="{98747F34-82E6-4571-9583-7A32B42BAF55}" type="pres">
      <dgm:prSet presAssocID="{363894C7-3111-4D3E-A0DE-0C662DD1379C}" presName="parentLeftMargin" presStyleLbl="node1" presStyleIdx="0" presStyleCnt="2"/>
      <dgm:spPr/>
    </dgm:pt>
    <dgm:pt modelId="{057D5015-8D4C-48F1-8D71-21E92FF1D4CA}" type="pres">
      <dgm:prSet presAssocID="{363894C7-3111-4D3E-A0DE-0C662DD1379C}" presName="parentText" presStyleLbl="node1" presStyleIdx="0" presStyleCnt="2">
        <dgm:presLayoutVars>
          <dgm:chMax val="0"/>
          <dgm:bulletEnabled val="1"/>
        </dgm:presLayoutVars>
      </dgm:prSet>
      <dgm:spPr/>
    </dgm:pt>
    <dgm:pt modelId="{BD2B8661-78CC-4D25-A637-4F7B42AA0450}" type="pres">
      <dgm:prSet presAssocID="{363894C7-3111-4D3E-A0DE-0C662DD1379C}" presName="negativeSpace" presStyleCnt="0"/>
      <dgm:spPr/>
    </dgm:pt>
    <dgm:pt modelId="{8F36D502-16CB-4338-86AF-B863F7CF08B4}" type="pres">
      <dgm:prSet presAssocID="{363894C7-3111-4D3E-A0DE-0C662DD1379C}" presName="childText" presStyleLbl="conFgAcc1" presStyleIdx="0" presStyleCnt="2">
        <dgm:presLayoutVars>
          <dgm:bulletEnabled val="1"/>
        </dgm:presLayoutVars>
      </dgm:prSet>
      <dgm:spPr/>
    </dgm:pt>
    <dgm:pt modelId="{406F7A42-6641-4633-BE7E-F3CB74F755E6}" type="pres">
      <dgm:prSet presAssocID="{F231C8BA-EAAB-41AB-8E12-93B0BBDBD390}" presName="spaceBetweenRectangles" presStyleCnt="0"/>
      <dgm:spPr/>
    </dgm:pt>
    <dgm:pt modelId="{088DCF72-648E-48D5-AA35-ACE53B07E91D}" type="pres">
      <dgm:prSet presAssocID="{3FC08638-A144-43D5-89FE-D194056A21F8}" presName="parentLin" presStyleCnt="0"/>
      <dgm:spPr/>
    </dgm:pt>
    <dgm:pt modelId="{0516EF87-7439-4D33-98C8-B49ED3155C09}" type="pres">
      <dgm:prSet presAssocID="{3FC08638-A144-43D5-89FE-D194056A21F8}" presName="parentLeftMargin" presStyleLbl="node1" presStyleIdx="0" presStyleCnt="2"/>
      <dgm:spPr/>
    </dgm:pt>
    <dgm:pt modelId="{6D244135-86A8-4F8C-B62F-358671506FC1}" type="pres">
      <dgm:prSet presAssocID="{3FC08638-A144-43D5-89FE-D194056A21F8}" presName="parentText" presStyleLbl="node1" presStyleIdx="1" presStyleCnt="2">
        <dgm:presLayoutVars>
          <dgm:chMax val="0"/>
          <dgm:bulletEnabled val="1"/>
        </dgm:presLayoutVars>
      </dgm:prSet>
      <dgm:spPr/>
    </dgm:pt>
    <dgm:pt modelId="{FB4CF290-2FD9-455F-9977-EBDAA19226B6}" type="pres">
      <dgm:prSet presAssocID="{3FC08638-A144-43D5-89FE-D194056A21F8}" presName="negativeSpace" presStyleCnt="0"/>
      <dgm:spPr/>
    </dgm:pt>
    <dgm:pt modelId="{C633C316-ECD7-4AE2-943C-2B9CB086FF4A}" type="pres">
      <dgm:prSet presAssocID="{3FC08638-A144-43D5-89FE-D194056A21F8}" presName="childText" presStyleLbl="conFgAcc1" presStyleIdx="1" presStyleCnt="2">
        <dgm:presLayoutVars>
          <dgm:bulletEnabled val="1"/>
        </dgm:presLayoutVars>
      </dgm:prSet>
      <dgm:spPr/>
    </dgm:pt>
  </dgm:ptLst>
  <dgm:cxnLst>
    <dgm:cxn modelId="{A3410A01-CF87-4489-B6F1-3384CDB60164}" type="presOf" srcId="{3FC08638-A144-43D5-89FE-D194056A21F8}" destId="{0516EF87-7439-4D33-98C8-B49ED3155C09}" srcOrd="0" destOrd="0" presId="urn:microsoft.com/office/officeart/2005/8/layout/list1"/>
    <dgm:cxn modelId="{25AD730F-A386-4A14-B24D-F2181BB10219}" type="presOf" srcId="{3FC08638-A144-43D5-89FE-D194056A21F8}" destId="{6D244135-86A8-4F8C-B62F-358671506FC1}" srcOrd="1" destOrd="0" presId="urn:microsoft.com/office/officeart/2005/8/layout/list1"/>
    <dgm:cxn modelId="{4337063E-45CB-416E-A29B-B49609DCB153}" srcId="{9AFED8F5-49D7-4966-A624-2073953AB4BB}" destId="{363894C7-3111-4D3E-A0DE-0C662DD1379C}" srcOrd="0" destOrd="0" parTransId="{05EE0A89-CFEC-496C-826A-7F98DE9F1FBF}" sibTransId="{F231C8BA-EAAB-41AB-8E12-93B0BBDBD390}"/>
    <dgm:cxn modelId="{263C236A-44E6-4670-941E-487A337F5307}" type="presOf" srcId="{082133C4-3069-419B-90E7-29D4F4673E23}" destId="{C633C316-ECD7-4AE2-943C-2B9CB086FF4A}" srcOrd="0" destOrd="1" presId="urn:microsoft.com/office/officeart/2005/8/layout/list1"/>
    <dgm:cxn modelId="{33716D70-25D1-4B93-9E84-CB5CA1EBBBD4}" type="presOf" srcId="{9AFED8F5-49D7-4966-A624-2073953AB4BB}" destId="{1FF0D5E3-7CEF-408E-BE1E-AFF390E62774}" srcOrd="0" destOrd="0" presId="urn:microsoft.com/office/officeart/2005/8/layout/list1"/>
    <dgm:cxn modelId="{0490D774-EAD2-4349-B948-60170EB875A3}" type="presOf" srcId="{0B985C85-7175-44EB-8B83-23C34253B551}" destId="{C633C316-ECD7-4AE2-943C-2B9CB086FF4A}" srcOrd="0" destOrd="0" presId="urn:microsoft.com/office/officeart/2005/8/layout/list1"/>
    <dgm:cxn modelId="{32EE2C88-DAAC-4C72-819C-4BE294E40718}" type="presOf" srcId="{363894C7-3111-4D3E-A0DE-0C662DD1379C}" destId="{98747F34-82E6-4571-9583-7A32B42BAF55}" srcOrd="0" destOrd="0" presId="urn:microsoft.com/office/officeart/2005/8/layout/list1"/>
    <dgm:cxn modelId="{1BC57AA7-5433-417F-921D-878E2B3C1DBF}" srcId="{3FC08638-A144-43D5-89FE-D194056A21F8}" destId="{0B985C85-7175-44EB-8B83-23C34253B551}" srcOrd="0" destOrd="0" parTransId="{F6523484-A596-4EDA-B2F3-796B936E2E3D}" sibTransId="{91173BBA-93D2-4B57-81C6-480C6045C5EA}"/>
    <dgm:cxn modelId="{324EB7AB-3EB1-4813-9027-84E2258774FB}" type="presOf" srcId="{344CA3C0-F7BC-45CB-8546-7D317BB9F61F}" destId="{8F36D502-16CB-4338-86AF-B863F7CF08B4}" srcOrd="0" destOrd="0" presId="urn:microsoft.com/office/officeart/2005/8/layout/list1"/>
    <dgm:cxn modelId="{55818DB6-730A-4076-835D-6404434AE815}" srcId="{363894C7-3111-4D3E-A0DE-0C662DD1379C}" destId="{344CA3C0-F7BC-45CB-8546-7D317BB9F61F}" srcOrd="0" destOrd="0" parTransId="{51FA0FA5-7454-45E6-B286-E911414AC9D5}" sibTransId="{46907680-28C4-4C5B-8B20-9A170CA7654A}"/>
    <dgm:cxn modelId="{64566DCC-1323-4803-8C87-0DAD550AA126}" srcId="{9AFED8F5-49D7-4966-A624-2073953AB4BB}" destId="{3FC08638-A144-43D5-89FE-D194056A21F8}" srcOrd="1" destOrd="0" parTransId="{802285BC-55A6-4DC0-BE4B-3F60CFB513FF}" sibTransId="{87FE4331-662A-4DB2-8BD1-2AC6547962E7}"/>
    <dgm:cxn modelId="{576D88DE-A5A7-4961-9A02-B4E901609B06}" srcId="{3FC08638-A144-43D5-89FE-D194056A21F8}" destId="{082133C4-3069-419B-90E7-29D4F4673E23}" srcOrd="1" destOrd="0" parTransId="{1F8B6EE2-71D6-44D4-A27E-59BCF318D03D}" sibTransId="{5D9F790B-A793-441D-9E70-802E12F2204A}"/>
    <dgm:cxn modelId="{0C4B79EC-D882-4FF7-8F97-9222472294C8}" type="presOf" srcId="{363894C7-3111-4D3E-A0DE-0C662DD1379C}" destId="{057D5015-8D4C-48F1-8D71-21E92FF1D4CA}" srcOrd="1" destOrd="0" presId="urn:microsoft.com/office/officeart/2005/8/layout/list1"/>
    <dgm:cxn modelId="{4C64C309-DFD1-4DEF-A817-2D5F7D7CBF5E}" type="presParOf" srcId="{1FF0D5E3-7CEF-408E-BE1E-AFF390E62774}" destId="{032FAE17-F630-4986-8E22-7E17B83A04C9}" srcOrd="0" destOrd="0" presId="urn:microsoft.com/office/officeart/2005/8/layout/list1"/>
    <dgm:cxn modelId="{F702ABF3-1C2C-4A4E-A3CC-9B1FC4E0636C}" type="presParOf" srcId="{032FAE17-F630-4986-8E22-7E17B83A04C9}" destId="{98747F34-82E6-4571-9583-7A32B42BAF55}" srcOrd="0" destOrd="0" presId="urn:microsoft.com/office/officeart/2005/8/layout/list1"/>
    <dgm:cxn modelId="{4151EDDE-CE91-47B6-B220-F32502683246}" type="presParOf" srcId="{032FAE17-F630-4986-8E22-7E17B83A04C9}" destId="{057D5015-8D4C-48F1-8D71-21E92FF1D4CA}" srcOrd="1" destOrd="0" presId="urn:microsoft.com/office/officeart/2005/8/layout/list1"/>
    <dgm:cxn modelId="{24A87BD7-DBCF-4A8E-A05D-A97C8F3F1424}" type="presParOf" srcId="{1FF0D5E3-7CEF-408E-BE1E-AFF390E62774}" destId="{BD2B8661-78CC-4D25-A637-4F7B42AA0450}" srcOrd="1" destOrd="0" presId="urn:microsoft.com/office/officeart/2005/8/layout/list1"/>
    <dgm:cxn modelId="{D6004429-4DC1-43A9-A1B7-E50B037750B3}" type="presParOf" srcId="{1FF0D5E3-7CEF-408E-BE1E-AFF390E62774}" destId="{8F36D502-16CB-4338-86AF-B863F7CF08B4}" srcOrd="2" destOrd="0" presId="urn:microsoft.com/office/officeart/2005/8/layout/list1"/>
    <dgm:cxn modelId="{FCB82D07-BF4C-4E60-BF66-D3F235C7F987}" type="presParOf" srcId="{1FF0D5E3-7CEF-408E-BE1E-AFF390E62774}" destId="{406F7A42-6641-4633-BE7E-F3CB74F755E6}" srcOrd="3" destOrd="0" presId="urn:microsoft.com/office/officeart/2005/8/layout/list1"/>
    <dgm:cxn modelId="{D9C9698D-EFA9-4216-A979-49509338CE21}" type="presParOf" srcId="{1FF0D5E3-7CEF-408E-BE1E-AFF390E62774}" destId="{088DCF72-648E-48D5-AA35-ACE53B07E91D}" srcOrd="4" destOrd="0" presId="urn:microsoft.com/office/officeart/2005/8/layout/list1"/>
    <dgm:cxn modelId="{1A7F1599-BFB0-4D4B-A6E8-2B50AF09DB60}" type="presParOf" srcId="{088DCF72-648E-48D5-AA35-ACE53B07E91D}" destId="{0516EF87-7439-4D33-98C8-B49ED3155C09}" srcOrd="0" destOrd="0" presId="urn:microsoft.com/office/officeart/2005/8/layout/list1"/>
    <dgm:cxn modelId="{F33C3243-4B0F-4607-B77D-746BA5BABC05}" type="presParOf" srcId="{088DCF72-648E-48D5-AA35-ACE53B07E91D}" destId="{6D244135-86A8-4F8C-B62F-358671506FC1}" srcOrd="1" destOrd="0" presId="urn:microsoft.com/office/officeart/2005/8/layout/list1"/>
    <dgm:cxn modelId="{F5B9FB5A-7CD6-40BC-89EA-197AA8C194AE}" type="presParOf" srcId="{1FF0D5E3-7CEF-408E-BE1E-AFF390E62774}" destId="{FB4CF290-2FD9-455F-9977-EBDAA19226B6}" srcOrd="5" destOrd="0" presId="urn:microsoft.com/office/officeart/2005/8/layout/list1"/>
    <dgm:cxn modelId="{493EC9CF-EBC3-4ECE-AF59-0C574A0A973F}" type="presParOf" srcId="{1FF0D5E3-7CEF-408E-BE1E-AFF390E62774}" destId="{C633C316-ECD7-4AE2-943C-2B9CB086FF4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8EBB6-2E57-492D-B5E2-BA111798C0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D53E69-94E4-4977-ACF7-E7405F65E0DA}">
      <dgm:prSet custT="1"/>
      <dgm:spPr/>
      <dgm:t>
        <a:bodyPr/>
        <a:lstStyle/>
        <a:p>
          <a:pPr>
            <a:lnSpc>
              <a:spcPct val="100000"/>
            </a:lnSpc>
          </a:pPr>
          <a:r>
            <a:rPr lang="en-US" sz="2000">
              <a:latin typeface="+mj-lt"/>
            </a:rPr>
            <a:t>Performance of test depends upon</a:t>
          </a:r>
        </a:p>
      </dgm:t>
    </dgm:pt>
    <dgm:pt modelId="{1DBF1C79-1A90-40E0-A314-9068089DA4B6}" type="parTrans" cxnId="{D364A3B2-2313-4C5D-BD5E-02DB42CD3FAE}">
      <dgm:prSet/>
      <dgm:spPr/>
      <dgm:t>
        <a:bodyPr/>
        <a:lstStyle/>
        <a:p>
          <a:endParaRPr lang="en-US" sz="2000">
            <a:latin typeface="+mj-lt"/>
          </a:endParaRPr>
        </a:p>
      </dgm:t>
    </dgm:pt>
    <dgm:pt modelId="{D406F042-7E90-4717-B61D-66562F2E7604}" type="sibTrans" cxnId="{D364A3B2-2313-4C5D-BD5E-02DB42CD3FAE}">
      <dgm:prSet/>
      <dgm:spPr/>
      <dgm:t>
        <a:bodyPr/>
        <a:lstStyle/>
        <a:p>
          <a:endParaRPr lang="en-US" sz="2000">
            <a:latin typeface="+mj-lt"/>
          </a:endParaRPr>
        </a:p>
      </dgm:t>
    </dgm:pt>
    <dgm:pt modelId="{0EFAE1DE-7CC0-4C64-93A7-06DB21F65F8F}">
      <dgm:prSet custT="1"/>
      <dgm:spPr/>
      <dgm:t>
        <a:bodyPr/>
        <a:lstStyle/>
        <a:p>
          <a:pPr>
            <a:lnSpc>
              <a:spcPct val="100000"/>
            </a:lnSpc>
            <a:buFont typeface="Arial" panose="020B0604020202020204" pitchFamily="34" charset="0"/>
            <a:buChar char="•"/>
          </a:pPr>
          <a:r>
            <a:rPr lang="en-US" sz="2000" dirty="0">
              <a:latin typeface="+mj-lt"/>
            </a:rPr>
            <a:t>Sensitivity &amp; specificity</a:t>
          </a:r>
        </a:p>
      </dgm:t>
    </dgm:pt>
    <dgm:pt modelId="{B5FBB310-0724-42BB-A0D1-D43FFCC7C00B}" type="parTrans" cxnId="{37402F20-FDAC-4523-A143-9558929D1D4C}">
      <dgm:prSet/>
      <dgm:spPr/>
      <dgm:t>
        <a:bodyPr/>
        <a:lstStyle/>
        <a:p>
          <a:endParaRPr lang="en-US" sz="2000">
            <a:latin typeface="+mj-lt"/>
          </a:endParaRPr>
        </a:p>
      </dgm:t>
    </dgm:pt>
    <dgm:pt modelId="{ED5A61A1-3976-47F0-996D-FF968EB85B95}" type="sibTrans" cxnId="{37402F20-FDAC-4523-A143-9558929D1D4C}">
      <dgm:prSet/>
      <dgm:spPr/>
      <dgm:t>
        <a:bodyPr/>
        <a:lstStyle/>
        <a:p>
          <a:endParaRPr lang="en-US" sz="2000">
            <a:latin typeface="+mj-lt"/>
          </a:endParaRPr>
        </a:p>
      </dgm:t>
    </dgm:pt>
    <dgm:pt modelId="{17919C2D-9F8F-4BF8-B0FD-3988A656F5E8}">
      <dgm:prSet custT="1"/>
      <dgm:spPr/>
      <dgm:t>
        <a:bodyPr/>
        <a:lstStyle/>
        <a:p>
          <a:pPr>
            <a:lnSpc>
              <a:spcPct val="100000"/>
            </a:lnSpc>
            <a:buFont typeface="Arial" panose="020B0604020202020204" pitchFamily="34" charset="0"/>
            <a:buChar char="•"/>
          </a:pPr>
          <a:r>
            <a:rPr lang="en-US" sz="2000" dirty="0">
              <a:latin typeface="+mj-lt"/>
            </a:rPr>
            <a:t>Predictive value  </a:t>
          </a:r>
          <a:r>
            <a:rPr lang="en-US" sz="2000" dirty="0">
              <a:highlight>
                <a:srgbClr val="FFFF00"/>
              </a:highlight>
              <a:latin typeface="+mj-lt"/>
            </a:rPr>
            <a:t>(diagnostic power of the test)</a:t>
          </a:r>
        </a:p>
      </dgm:t>
    </dgm:pt>
    <dgm:pt modelId="{4F21E734-CCC8-4340-8F1D-C3B1636AED5F}" type="parTrans" cxnId="{B89CF3C3-CFA7-47C2-9560-3CD3F4E18467}">
      <dgm:prSet/>
      <dgm:spPr/>
      <dgm:t>
        <a:bodyPr/>
        <a:lstStyle/>
        <a:p>
          <a:endParaRPr lang="en-US" sz="2000">
            <a:latin typeface="+mj-lt"/>
          </a:endParaRPr>
        </a:p>
      </dgm:t>
    </dgm:pt>
    <dgm:pt modelId="{7AFBB6E3-4BFA-4174-8DA7-4AF752A7A9E9}" type="sibTrans" cxnId="{B89CF3C3-CFA7-47C2-9560-3CD3F4E18467}">
      <dgm:prSet/>
      <dgm:spPr/>
      <dgm:t>
        <a:bodyPr/>
        <a:lstStyle/>
        <a:p>
          <a:endParaRPr lang="en-US" sz="2000">
            <a:latin typeface="+mj-lt"/>
          </a:endParaRPr>
        </a:p>
      </dgm:t>
    </dgm:pt>
    <dgm:pt modelId="{651F6C4B-3007-4C8B-8500-D4E10897A59E}">
      <dgm:prSet custT="1"/>
      <dgm:spPr/>
      <dgm:t>
        <a:bodyPr/>
        <a:lstStyle/>
        <a:p>
          <a:pPr>
            <a:lnSpc>
              <a:spcPct val="100000"/>
            </a:lnSpc>
          </a:pPr>
          <a:r>
            <a:rPr lang="en-US" sz="2000" dirty="0">
              <a:latin typeface="+mj-lt"/>
            </a:rPr>
            <a:t>The </a:t>
          </a:r>
          <a:r>
            <a:rPr lang="en-US" sz="2000" b="1" dirty="0">
              <a:latin typeface="+mj-lt"/>
            </a:rPr>
            <a:t>predictive accuracy </a:t>
          </a:r>
          <a:r>
            <a:rPr lang="en-US" sz="2000" dirty="0">
              <a:latin typeface="+mj-lt"/>
            </a:rPr>
            <a:t>depends upon sensitivity, specificity and disease prevalence.</a:t>
          </a:r>
        </a:p>
      </dgm:t>
    </dgm:pt>
    <dgm:pt modelId="{5209547A-82C8-47AD-91A4-5A5B512D0993}" type="parTrans" cxnId="{DDE3E810-1CDB-4B67-9B4F-3CC3198BFB49}">
      <dgm:prSet/>
      <dgm:spPr/>
      <dgm:t>
        <a:bodyPr/>
        <a:lstStyle/>
        <a:p>
          <a:endParaRPr lang="en-US" sz="2000">
            <a:latin typeface="+mj-lt"/>
          </a:endParaRPr>
        </a:p>
      </dgm:t>
    </dgm:pt>
    <dgm:pt modelId="{400C82FF-5CB6-4153-BD22-1A29C04B3A52}" type="sibTrans" cxnId="{DDE3E810-1CDB-4B67-9B4F-3CC3198BFB49}">
      <dgm:prSet/>
      <dgm:spPr/>
      <dgm:t>
        <a:bodyPr/>
        <a:lstStyle/>
        <a:p>
          <a:endParaRPr lang="en-US" sz="2000">
            <a:latin typeface="+mj-lt"/>
          </a:endParaRPr>
        </a:p>
      </dgm:t>
    </dgm:pt>
    <dgm:pt modelId="{87B7A308-C921-4B4E-B72C-1437A4DAE76F}">
      <dgm:prSet custT="1"/>
      <dgm:spPr/>
      <dgm:t>
        <a:bodyPr/>
        <a:lstStyle/>
        <a:p>
          <a:pPr>
            <a:lnSpc>
              <a:spcPct val="100000"/>
            </a:lnSpc>
          </a:pPr>
          <a:r>
            <a:rPr lang="en-US" sz="2000">
              <a:latin typeface="+mj-lt"/>
            </a:rPr>
            <a:t>There are two types of predictive values:</a:t>
          </a:r>
        </a:p>
      </dgm:t>
    </dgm:pt>
    <dgm:pt modelId="{09554214-8221-441F-9081-4FF46ECAE919}" type="parTrans" cxnId="{5035F093-EDFB-471C-98BF-445EFE235920}">
      <dgm:prSet/>
      <dgm:spPr/>
      <dgm:t>
        <a:bodyPr/>
        <a:lstStyle/>
        <a:p>
          <a:endParaRPr lang="en-US" sz="2000">
            <a:latin typeface="+mj-lt"/>
          </a:endParaRPr>
        </a:p>
      </dgm:t>
    </dgm:pt>
    <dgm:pt modelId="{F3F1774C-2C61-47C9-B6CB-08C0B4AE3C67}" type="sibTrans" cxnId="{5035F093-EDFB-471C-98BF-445EFE235920}">
      <dgm:prSet/>
      <dgm:spPr/>
      <dgm:t>
        <a:bodyPr/>
        <a:lstStyle/>
        <a:p>
          <a:endParaRPr lang="en-US" sz="2000">
            <a:latin typeface="+mj-lt"/>
          </a:endParaRPr>
        </a:p>
      </dgm:t>
    </dgm:pt>
    <dgm:pt modelId="{8BBAD1CB-1101-47FD-99DB-1F239F86EFA0}">
      <dgm:prSet custT="1"/>
      <dgm:spPr/>
      <dgm:t>
        <a:bodyPr/>
        <a:lstStyle/>
        <a:p>
          <a:pPr>
            <a:lnSpc>
              <a:spcPct val="100000"/>
            </a:lnSpc>
          </a:pPr>
          <a:r>
            <a:rPr lang="en-US" sz="2000" dirty="0">
              <a:latin typeface="+mj-lt"/>
            </a:rPr>
            <a:t>Positive Predictive Value (PPV)</a:t>
          </a:r>
        </a:p>
      </dgm:t>
    </dgm:pt>
    <dgm:pt modelId="{D13DF91C-30E7-42E0-A98C-1827EE1E26CF}" type="parTrans" cxnId="{7C2B30EE-514B-4C52-94A1-D1AE621E1E72}">
      <dgm:prSet/>
      <dgm:spPr/>
      <dgm:t>
        <a:bodyPr/>
        <a:lstStyle/>
        <a:p>
          <a:endParaRPr lang="en-US" sz="2000">
            <a:latin typeface="+mj-lt"/>
          </a:endParaRPr>
        </a:p>
      </dgm:t>
    </dgm:pt>
    <dgm:pt modelId="{8BB919DC-11ED-4092-B580-51F067056FEB}" type="sibTrans" cxnId="{7C2B30EE-514B-4C52-94A1-D1AE621E1E72}">
      <dgm:prSet/>
      <dgm:spPr/>
      <dgm:t>
        <a:bodyPr/>
        <a:lstStyle/>
        <a:p>
          <a:endParaRPr lang="en-US" sz="2000">
            <a:latin typeface="+mj-lt"/>
          </a:endParaRPr>
        </a:p>
      </dgm:t>
    </dgm:pt>
    <dgm:pt modelId="{9A3E28ED-62E2-4B26-AF15-F1F8093807A5}">
      <dgm:prSet custT="1"/>
      <dgm:spPr/>
      <dgm:t>
        <a:bodyPr/>
        <a:lstStyle/>
        <a:p>
          <a:pPr>
            <a:lnSpc>
              <a:spcPct val="100000"/>
            </a:lnSpc>
          </a:pPr>
          <a:r>
            <a:rPr lang="en-US" sz="2000" dirty="0">
              <a:latin typeface="+mj-lt"/>
            </a:rPr>
            <a:t>Negative Predictive Value ( NPV)</a:t>
          </a:r>
        </a:p>
      </dgm:t>
    </dgm:pt>
    <dgm:pt modelId="{5E0C54F2-11DF-4012-8D1E-F2710D52ADBC}" type="parTrans" cxnId="{F341A4B3-4FBB-4310-8EAE-2574ABF6F759}">
      <dgm:prSet/>
      <dgm:spPr/>
      <dgm:t>
        <a:bodyPr/>
        <a:lstStyle/>
        <a:p>
          <a:endParaRPr lang="en-US" sz="2000">
            <a:latin typeface="+mj-lt"/>
          </a:endParaRPr>
        </a:p>
      </dgm:t>
    </dgm:pt>
    <dgm:pt modelId="{4CF2F0FF-C215-4D97-B2A0-5448D2F96B20}" type="sibTrans" cxnId="{F341A4B3-4FBB-4310-8EAE-2574ABF6F759}">
      <dgm:prSet/>
      <dgm:spPr/>
      <dgm:t>
        <a:bodyPr/>
        <a:lstStyle/>
        <a:p>
          <a:endParaRPr lang="en-US" sz="2000">
            <a:latin typeface="+mj-lt"/>
          </a:endParaRPr>
        </a:p>
      </dgm:t>
    </dgm:pt>
    <dgm:pt modelId="{D6AAF7CC-253E-43E4-B113-E9040A1B9959}" type="pres">
      <dgm:prSet presAssocID="{7F48EBB6-2E57-492D-B5E2-BA111798C07F}" presName="root" presStyleCnt="0">
        <dgm:presLayoutVars>
          <dgm:dir/>
          <dgm:resizeHandles val="exact"/>
        </dgm:presLayoutVars>
      </dgm:prSet>
      <dgm:spPr/>
    </dgm:pt>
    <dgm:pt modelId="{D214DA3B-648F-4172-A69C-17BB3D9B5A5F}" type="pres">
      <dgm:prSet presAssocID="{5CD53E69-94E4-4977-ACF7-E7405F65E0DA}" presName="compNode" presStyleCnt="0"/>
      <dgm:spPr/>
    </dgm:pt>
    <dgm:pt modelId="{830C0550-5996-40AC-A99C-A6E98FC55DBC}" type="pres">
      <dgm:prSet presAssocID="{5CD53E69-94E4-4977-ACF7-E7405F65E0DA}" presName="bgRect" presStyleLbl="bgShp" presStyleIdx="0" presStyleCnt="3"/>
      <dgm:spPr/>
    </dgm:pt>
    <dgm:pt modelId="{25A210E8-AC85-48FA-BA1F-0C91B10F5F26}" type="pres">
      <dgm:prSet presAssocID="{5CD53E69-94E4-4977-ACF7-E7405F65E0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D1E854F0-AF0B-47DD-98F1-513BDA5A512F}" type="pres">
      <dgm:prSet presAssocID="{5CD53E69-94E4-4977-ACF7-E7405F65E0DA}" presName="spaceRect" presStyleCnt="0"/>
      <dgm:spPr/>
    </dgm:pt>
    <dgm:pt modelId="{457554F1-6746-4346-8F66-8F40F1B1F2EF}" type="pres">
      <dgm:prSet presAssocID="{5CD53E69-94E4-4977-ACF7-E7405F65E0DA}" presName="parTx" presStyleLbl="revTx" presStyleIdx="0" presStyleCnt="5">
        <dgm:presLayoutVars>
          <dgm:chMax val="0"/>
          <dgm:chPref val="0"/>
        </dgm:presLayoutVars>
      </dgm:prSet>
      <dgm:spPr/>
    </dgm:pt>
    <dgm:pt modelId="{E4C0F62E-9795-463B-B283-91D78E2DD397}" type="pres">
      <dgm:prSet presAssocID="{5CD53E69-94E4-4977-ACF7-E7405F65E0DA}" presName="desTx" presStyleLbl="revTx" presStyleIdx="1" presStyleCnt="5">
        <dgm:presLayoutVars/>
      </dgm:prSet>
      <dgm:spPr/>
    </dgm:pt>
    <dgm:pt modelId="{5A274567-6225-4837-B7DD-F088C207E2D0}" type="pres">
      <dgm:prSet presAssocID="{D406F042-7E90-4717-B61D-66562F2E7604}" presName="sibTrans" presStyleCnt="0"/>
      <dgm:spPr/>
    </dgm:pt>
    <dgm:pt modelId="{C4CD1734-FA8E-4FF7-92BC-94B6D2147FB4}" type="pres">
      <dgm:prSet presAssocID="{651F6C4B-3007-4C8B-8500-D4E10897A59E}" presName="compNode" presStyleCnt="0"/>
      <dgm:spPr/>
    </dgm:pt>
    <dgm:pt modelId="{EF103648-0E00-4985-98EC-BA913200FB00}" type="pres">
      <dgm:prSet presAssocID="{651F6C4B-3007-4C8B-8500-D4E10897A59E}" presName="bgRect" presStyleLbl="bgShp" presStyleIdx="1" presStyleCnt="3"/>
      <dgm:spPr/>
    </dgm:pt>
    <dgm:pt modelId="{0C6663C9-E802-4A0B-94D8-40493B748B0B}" type="pres">
      <dgm:prSet presAssocID="{651F6C4B-3007-4C8B-8500-D4E10897A5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3419F71E-D406-4501-A5B7-2A88EC5C38B3}" type="pres">
      <dgm:prSet presAssocID="{651F6C4B-3007-4C8B-8500-D4E10897A59E}" presName="spaceRect" presStyleCnt="0"/>
      <dgm:spPr/>
    </dgm:pt>
    <dgm:pt modelId="{A6927D3F-7ABB-4390-8C6E-A60F78BE1632}" type="pres">
      <dgm:prSet presAssocID="{651F6C4B-3007-4C8B-8500-D4E10897A59E}" presName="parTx" presStyleLbl="revTx" presStyleIdx="2" presStyleCnt="5">
        <dgm:presLayoutVars>
          <dgm:chMax val="0"/>
          <dgm:chPref val="0"/>
        </dgm:presLayoutVars>
      </dgm:prSet>
      <dgm:spPr/>
    </dgm:pt>
    <dgm:pt modelId="{9F25B046-EF71-4791-A5C1-103755BAF90C}" type="pres">
      <dgm:prSet presAssocID="{400C82FF-5CB6-4153-BD22-1A29C04B3A52}" presName="sibTrans" presStyleCnt="0"/>
      <dgm:spPr/>
    </dgm:pt>
    <dgm:pt modelId="{9773D4AA-9839-49FA-AEEE-C0940438B0E4}" type="pres">
      <dgm:prSet presAssocID="{87B7A308-C921-4B4E-B72C-1437A4DAE76F}" presName="compNode" presStyleCnt="0"/>
      <dgm:spPr/>
    </dgm:pt>
    <dgm:pt modelId="{BBE503BD-D93C-4E9D-BEF0-3BE45BE41AE2}" type="pres">
      <dgm:prSet presAssocID="{87B7A308-C921-4B4E-B72C-1437A4DAE76F}" presName="bgRect" presStyleLbl="bgShp" presStyleIdx="2" presStyleCnt="3"/>
      <dgm:spPr/>
    </dgm:pt>
    <dgm:pt modelId="{DC3A9E6A-43E9-4882-9ECE-19FEEF7E86FE}" type="pres">
      <dgm:prSet presAssocID="{87B7A308-C921-4B4E-B72C-1437A4DAE7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ce"/>
        </a:ext>
      </dgm:extLst>
    </dgm:pt>
    <dgm:pt modelId="{31B576F9-4144-4288-ACC4-A0BE604C3369}" type="pres">
      <dgm:prSet presAssocID="{87B7A308-C921-4B4E-B72C-1437A4DAE76F}" presName="spaceRect" presStyleCnt="0"/>
      <dgm:spPr/>
    </dgm:pt>
    <dgm:pt modelId="{FF4BD588-9402-4F0F-9942-9E2E3F5BB403}" type="pres">
      <dgm:prSet presAssocID="{87B7A308-C921-4B4E-B72C-1437A4DAE76F}" presName="parTx" presStyleLbl="revTx" presStyleIdx="3" presStyleCnt="5">
        <dgm:presLayoutVars>
          <dgm:chMax val="0"/>
          <dgm:chPref val="0"/>
        </dgm:presLayoutVars>
      </dgm:prSet>
      <dgm:spPr/>
    </dgm:pt>
    <dgm:pt modelId="{3AD2B3F5-7FC2-4086-94C4-39202BDAC73F}" type="pres">
      <dgm:prSet presAssocID="{87B7A308-C921-4B4E-B72C-1437A4DAE76F}" presName="desTx" presStyleLbl="revTx" presStyleIdx="4" presStyleCnt="5">
        <dgm:presLayoutVars/>
      </dgm:prSet>
      <dgm:spPr/>
    </dgm:pt>
  </dgm:ptLst>
  <dgm:cxnLst>
    <dgm:cxn modelId="{DDE3E810-1CDB-4B67-9B4F-3CC3198BFB49}" srcId="{7F48EBB6-2E57-492D-B5E2-BA111798C07F}" destId="{651F6C4B-3007-4C8B-8500-D4E10897A59E}" srcOrd="1" destOrd="0" parTransId="{5209547A-82C8-47AD-91A4-5A5B512D0993}" sibTransId="{400C82FF-5CB6-4153-BD22-1A29C04B3A52}"/>
    <dgm:cxn modelId="{37402F20-FDAC-4523-A143-9558929D1D4C}" srcId="{5CD53E69-94E4-4977-ACF7-E7405F65E0DA}" destId="{0EFAE1DE-7CC0-4C64-93A7-06DB21F65F8F}" srcOrd="0" destOrd="0" parTransId="{B5FBB310-0724-42BB-A0D1-D43FFCC7C00B}" sibTransId="{ED5A61A1-3976-47F0-996D-FF968EB85B95}"/>
    <dgm:cxn modelId="{00D8BC48-1D5B-481F-AEA1-1C31606ABF41}" type="presOf" srcId="{9A3E28ED-62E2-4B26-AF15-F1F8093807A5}" destId="{3AD2B3F5-7FC2-4086-94C4-39202BDAC73F}" srcOrd="0" destOrd="1" presId="urn:microsoft.com/office/officeart/2018/2/layout/IconVerticalSolidList"/>
    <dgm:cxn modelId="{B6E3206C-3DC6-4496-B97B-7D8E0D991825}" type="presOf" srcId="{17919C2D-9F8F-4BF8-B0FD-3988A656F5E8}" destId="{E4C0F62E-9795-463B-B283-91D78E2DD397}" srcOrd="0" destOrd="1" presId="urn:microsoft.com/office/officeart/2018/2/layout/IconVerticalSolidList"/>
    <dgm:cxn modelId="{C8D66183-AEBC-4E0C-9198-2A451FAAF111}" type="presOf" srcId="{87B7A308-C921-4B4E-B72C-1437A4DAE76F}" destId="{FF4BD588-9402-4F0F-9942-9E2E3F5BB403}" srcOrd="0" destOrd="0" presId="urn:microsoft.com/office/officeart/2018/2/layout/IconVerticalSolidList"/>
    <dgm:cxn modelId="{9008FB86-10C6-45CC-8460-6776338F7EB6}" type="presOf" srcId="{0EFAE1DE-7CC0-4C64-93A7-06DB21F65F8F}" destId="{E4C0F62E-9795-463B-B283-91D78E2DD397}" srcOrd="0" destOrd="0" presId="urn:microsoft.com/office/officeart/2018/2/layout/IconVerticalSolidList"/>
    <dgm:cxn modelId="{5035F093-EDFB-471C-98BF-445EFE235920}" srcId="{7F48EBB6-2E57-492D-B5E2-BA111798C07F}" destId="{87B7A308-C921-4B4E-B72C-1437A4DAE76F}" srcOrd="2" destOrd="0" parTransId="{09554214-8221-441F-9081-4FF46ECAE919}" sibTransId="{F3F1774C-2C61-47C9-B6CB-08C0B4AE3C67}"/>
    <dgm:cxn modelId="{12209BA7-4160-424A-9A95-A6D48ACDD730}" type="presOf" srcId="{5CD53E69-94E4-4977-ACF7-E7405F65E0DA}" destId="{457554F1-6746-4346-8F66-8F40F1B1F2EF}" srcOrd="0" destOrd="0" presId="urn:microsoft.com/office/officeart/2018/2/layout/IconVerticalSolidList"/>
    <dgm:cxn modelId="{5EE398AA-65FD-40DF-8A90-CDFA7970280A}" type="presOf" srcId="{8BBAD1CB-1101-47FD-99DB-1F239F86EFA0}" destId="{3AD2B3F5-7FC2-4086-94C4-39202BDAC73F}" srcOrd="0" destOrd="0" presId="urn:microsoft.com/office/officeart/2018/2/layout/IconVerticalSolidList"/>
    <dgm:cxn modelId="{D364A3B2-2313-4C5D-BD5E-02DB42CD3FAE}" srcId="{7F48EBB6-2E57-492D-B5E2-BA111798C07F}" destId="{5CD53E69-94E4-4977-ACF7-E7405F65E0DA}" srcOrd="0" destOrd="0" parTransId="{1DBF1C79-1A90-40E0-A314-9068089DA4B6}" sibTransId="{D406F042-7E90-4717-B61D-66562F2E7604}"/>
    <dgm:cxn modelId="{F341A4B3-4FBB-4310-8EAE-2574ABF6F759}" srcId="{87B7A308-C921-4B4E-B72C-1437A4DAE76F}" destId="{9A3E28ED-62E2-4B26-AF15-F1F8093807A5}" srcOrd="1" destOrd="0" parTransId="{5E0C54F2-11DF-4012-8D1E-F2710D52ADBC}" sibTransId="{4CF2F0FF-C215-4D97-B2A0-5448D2F96B20}"/>
    <dgm:cxn modelId="{B89CF3C3-CFA7-47C2-9560-3CD3F4E18467}" srcId="{5CD53E69-94E4-4977-ACF7-E7405F65E0DA}" destId="{17919C2D-9F8F-4BF8-B0FD-3988A656F5E8}" srcOrd="1" destOrd="0" parTransId="{4F21E734-CCC8-4340-8F1D-C3B1636AED5F}" sibTransId="{7AFBB6E3-4BFA-4174-8DA7-4AF752A7A9E9}"/>
    <dgm:cxn modelId="{129207E4-941D-48D9-A7AA-DCBC940F66E1}" type="presOf" srcId="{651F6C4B-3007-4C8B-8500-D4E10897A59E}" destId="{A6927D3F-7ABB-4390-8C6E-A60F78BE1632}" srcOrd="0" destOrd="0" presId="urn:microsoft.com/office/officeart/2018/2/layout/IconVerticalSolidList"/>
    <dgm:cxn modelId="{7C2B30EE-514B-4C52-94A1-D1AE621E1E72}" srcId="{87B7A308-C921-4B4E-B72C-1437A4DAE76F}" destId="{8BBAD1CB-1101-47FD-99DB-1F239F86EFA0}" srcOrd="0" destOrd="0" parTransId="{D13DF91C-30E7-42E0-A98C-1827EE1E26CF}" sibTransId="{8BB919DC-11ED-4092-B580-51F067056FEB}"/>
    <dgm:cxn modelId="{B3C527F8-C2D1-4C6A-941E-59449B36263D}" type="presOf" srcId="{7F48EBB6-2E57-492D-B5E2-BA111798C07F}" destId="{D6AAF7CC-253E-43E4-B113-E9040A1B9959}" srcOrd="0" destOrd="0" presId="urn:microsoft.com/office/officeart/2018/2/layout/IconVerticalSolidList"/>
    <dgm:cxn modelId="{E48EF6A2-BCF2-472D-9756-AD5B31BC9B6C}" type="presParOf" srcId="{D6AAF7CC-253E-43E4-B113-E9040A1B9959}" destId="{D214DA3B-648F-4172-A69C-17BB3D9B5A5F}" srcOrd="0" destOrd="0" presId="urn:microsoft.com/office/officeart/2018/2/layout/IconVerticalSolidList"/>
    <dgm:cxn modelId="{F60814FF-1847-482D-9C52-F56A3DF944F9}" type="presParOf" srcId="{D214DA3B-648F-4172-A69C-17BB3D9B5A5F}" destId="{830C0550-5996-40AC-A99C-A6E98FC55DBC}" srcOrd="0" destOrd="0" presId="urn:microsoft.com/office/officeart/2018/2/layout/IconVerticalSolidList"/>
    <dgm:cxn modelId="{A0033421-3C61-4F2E-BA04-D3299C0F8537}" type="presParOf" srcId="{D214DA3B-648F-4172-A69C-17BB3D9B5A5F}" destId="{25A210E8-AC85-48FA-BA1F-0C91B10F5F26}" srcOrd="1" destOrd="0" presId="urn:microsoft.com/office/officeart/2018/2/layout/IconVerticalSolidList"/>
    <dgm:cxn modelId="{BBF0A48B-1A86-4AB2-B815-44B45D385FC3}" type="presParOf" srcId="{D214DA3B-648F-4172-A69C-17BB3D9B5A5F}" destId="{D1E854F0-AF0B-47DD-98F1-513BDA5A512F}" srcOrd="2" destOrd="0" presId="urn:microsoft.com/office/officeart/2018/2/layout/IconVerticalSolidList"/>
    <dgm:cxn modelId="{61CD7F10-3B56-467C-8F1F-2877613AB634}" type="presParOf" srcId="{D214DA3B-648F-4172-A69C-17BB3D9B5A5F}" destId="{457554F1-6746-4346-8F66-8F40F1B1F2EF}" srcOrd="3" destOrd="0" presId="urn:microsoft.com/office/officeart/2018/2/layout/IconVerticalSolidList"/>
    <dgm:cxn modelId="{6107B586-3CC7-48D1-8411-D703DFEAFDE3}" type="presParOf" srcId="{D214DA3B-648F-4172-A69C-17BB3D9B5A5F}" destId="{E4C0F62E-9795-463B-B283-91D78E2DD397}" srcOrd="4" destOrd="0" presId="urn:microsoft.com/office/officeart/2018/2/layout/IconVerticalSolidList"/>
    <dgm:cxn modelId="{6C3C6881-8BFE-429F-B13B-29D5A217CF8F}" type="presParOf" srcId="{D6AAF7CC-253E-43E4-B113-E9040A1B9959}" destId="{5A274567-6225-4837-B7DD-F088C207E2D0}" srcOrd="1" destOrd="0" presId="urn:microsoft.com/office/officeart/2018/2/layout/IconVerticalSolidList"/>
    <dgm:cxn modelId="{2A22AE6F-5E66-4D22-A4F3-C0DFFCDB1EFD}" type="presParOf" srcId="{D6AAF7CC-253E-43E4-B113-E9040A1B9959}" destId="{C4CD1734-FA8E-4FF7-92BC-94B6D2147FB4}" srcOrd="2" destOrd="0" presId="urn:microsoft.com/office/officeart/2018/2/layout/IconVerticalSolidList"/>
    <dgm:cxn modelId="{9D7423E5-4273-4820-ADF9-C01CFA70A6D3}" type="presParOf" srcId="{C4CD1734-FA8E-4FF7-92BC-94B6D2147FB4}" destId="{EF103648-0E00-4985-98EC-BA913200FB00}" srcOrd="0" destOrd="0" presId="urn:microsoft.com/office/officeart/2018/2/layout/IconVerticalSolidList"/>
    <dgm:cxn modelId="{885B85CD-B197-4152-AFE8-83C2D6A43DAC}" type="presParOf" srcId="{C4CD1734-FA8E-4FF7-92BC-94B6D2147FB4}" destId="{0C6663C9-E802-4A0B-94D8-40493B748B0B}" srcOrd="1" destOrd="0" presId="urn:microsoft.com/office/officeart/2018/2/layout/IconVerticalSolidList"/>
    <dgm:cxn modelId="{498E7F90-5E20-4059-812C-E9E4E4D8B965}" type="presParOf" srcId="{C4CD1734-FA8E-4FF7-92BC-94B6D2147FB4}" destId="{3419F71E-D406-4501-A5B7-2A88EC5C38B3}" srcOrd="2" destOrd="0" presId="urn:microsoft.com/office/officeart/2018/2/layout/IconVerticalSolidList"/>
    <dgm:cxn modelId="{13A89E8F-D1E8-452C-8612-C0D55ED0088C}" type="presParOf" srcId="{C4CD1734-FA8E-4FF7-92BC-94B6D2147FB4}" destId="{A6927D3F-7ABB-4390-8C6E-A60F78BE1632}" srcOrd="3" destOrd="0" presId="urn:microsoft.com/office/officeart/2018/2/layout/IconVerticalSolidList"/>
    <dgm:cxn modelId="{73FF9C5C-E41E-4534-B696-D3C12AA017C4}" type="presParOf" srcId="{D6AAF7CC-253E-43E4-B113-E9040A1B9959}" destId="{9F25B046-EF71-4791-A5C1-103755BAF90C}" srcOrd="3" destOrd="0" presId="urn:microsoft.com/office/officeart/2018/2/layout/IconVerticalSolidList"/>
    <dgm:cxn modelId="{D7780177-3E97-482A-B58A-6DC4EE704B6C}" type="presParOf" srcId="{D6AAF7CC-253E-43E4-B113-E9040A1B9959}" destId="{9773D4AA-9839-49FA-AEEE-C0940438B0E4}" srcOrd="4" destOrd="0" presId="urn:microsoft.com/office/officeart/2018/2/layout/IconVerticalSolidList"/>
    <dgm:cxn modelId="{1F4B1A70-A1D0-4D97-991C-ADAF315753AB}" type="presParOf" srcId="{9773D4AA-9839-49FA-AEEE-C0940438B0E4}" destId="{BBE503BD-D93C-4E9D-BEF0-3BE45BE41AE2}" srcOrd="0" destOrd="0" presId="urn:microsoft.com/office/officeart/2018/2/layout/IconVerticalSolidList"/>
    <dgm:cxn modelId="{B92D3EC9-5BC4-46AF-8A87-6BCF3CC1EA0D}" type="presParOf" srcId="{9773D4AA-9839-49FA-AEEE-C0940438B0E4}" destId="{DC3A9E6A-43E9-4882-9ECE-19FEEF7E86FE}" srcOrd="1" destOrd="0" presId="urn:microsoft.com/office/officeart/2018/2/layout/IconVerticalSolidList"/>
    <dgm:cxn modelId="{2011A451-CF9A-4CB8-A525-8DC8448F902D}" type="presParOf" srcId="{9773D4AA-9839-49FA-AEEE-C0940438B0E4}" destId="{31B576F9-4144-4288-ACC4-A0BE604C3369}" srcOrd="2" destOrd="0" presId="urn:microsoft.com/office/officeart/2018/2/layout/IconVerticalSolidList"/>
    <dgm:cxn modelId="{5B454F80-8FBA-4BC3-B4A2-28B72FE7C934}" type="presParOf" srcId="{9773D4AA-9839-49FA-AEEE-C0940438B0E4}" destId="{FF4BD588-9402-4F0F-9942-9E2E3F5BB403}" srcOrd="3" destOrd="0" presId="urn:microsoft.com/office/officeart/2018/2/layout/IconVerticalSolidList"/>
    <dgm:cxn modelId="{7322C7DF-E4CF-484D-BDD1-0E2AFA910B29}" type="presParOf" srcId="{9773D4AA-9839-49FA-AEEE-C0940438B0E4}" destId="{3AD2B3F5-7FC2-4086-94C4-39202BDAC73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372F9C-1111-4A3B-8B47-046640D66E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17B5A1-820B-4F32-9C85-EB02DA8A7565}">
      <dgm:prSet custT="1"/>
      <dgm:spPr/>
      <dgm:t>
        <a:bodyPr/>
        <a:lstStyle/>
        <a:p>
          <a:pPr>
            <a:lnSpc>
              <a:spcPct val="100000"/>
            </a:lnSpc>
          </a:pPr>
          <a:r>
            <a:rPr lang="en-US" sz="2400" dirty="0">
              <a:latin typeface="+mj-lt"/>
            </a:rPr>
            <a:t>the probability that subjects with a positive screening test truly have the disease in question</a:t>
          </a:r>
        </a:p>
      </dgm:t>
    </dgm:pt>
    <dgm:pt modelId="{A66E86C0-D49F-4E97-AC6C-2C1A93866925}" type="parTrans" cxnId="{522C16AC-2A06-42DE-B2DE-F79EEE14528A}">
      <dgm:prSet/>
      <dgm:spPr/>
      <dgm:t>
        <a:bodyPr/>
        <a:lstStyle/>
        <a:p>
          <a:endParaRPr lang="en-US" sz="2400"/>
        </a:p>
      </dgm:t>
    </dgm:pt>
    <dgm:pt modelId="{DD61BFD7-97DD-44D1-A80F-98FC21F7D6A9}" type="sibTrans" cxnId="{522C16AC-2A06-42DE-B2DE-F79EEE14528A}">
      <dgm:prSet/>
      <dgm:spPr/>
      <dgm:t>
        <a:bodyPr/>
        <a:lstStyle/>
        <a:p>
          <a:endParaRPr lang="en-US" sz="2400"/>
        </a:p>
      </dgm:t>
    </dgm:pt>
    <dgm:pt modelId="{29F479D0-B4F2-449A-B426-65F0EDB282DD}">
      <dgm:prSet custT="1"/>
      <dgm:spPr/>
      <dgm:t>
        <a:bodyPr/>
        <a:lstStyle/>
        <a:p>
          <a:pPr>
            <a:lnSpc>
              <a:spcPct val="100000"/>
            </a:lnSpc>
          </a:pPr>
          <a:r>
            <a:rPr lang="en-US" sz="2400" dirty="0">
              <a:latin typeface="+mj-lt"/>
            </a:rPr>
            <a:t>more prevalent a disease is in a given population, the more accurate will be the predictive value of a positive screening test </a:t>
          </a:r>
        </a:p>
      </dgm:t>
    </dgm:pt>
    <dgm:pt modelId="{15EE538B-1FF3-4837-AE6A-7737EFE17E40}" type="parTrans" cxnId="{79769E9E-A475-4135-BE7F-B772BBEE50FC}">
      <dgm:prSet/>
      <dgm:spPr/>
      <dgm:t>
        <a:bodyPr/>
        <a:lstStyle/>
        <a:p>
          <a:endParaRPr lang="en-US" sz="2400"/>
        </a:p>
      </dgm:t>
    </dgm:pt>
    <dgm:pt modelId="{BDC92A21-F890-4BEB-87B2-0603DA234786}" type="sibTrans" cxnId="{79769E9E-A475-4135-BE7F-B772BBEE50FC}">
      <dgm:prSet/>
      <dgm:spPr/>
      <dgm:t>
        <a:bodyPr/>
        <a:lstStyle/>
        <a:p>
          <a:endParaRPr lang="en-US" sz="2400"/>
        </a:p>
      </dgm:t>
    </dgm:pt>
    <dgm:pt modelId="{6E12908A-AB99-4254-AF26-A77A18EBFEEF}" type="pres">
      <dgm:prSet presAssocID="{0E372F9C-1111-4A3B-8B47-046640D66E7F}" presName="root" presStyleCnt="0">
        <dgm:presLayoutVars>
          <dgm:dir/>
          <dgm:resizeHandles val="exact"/>
        </dgm:presLayoutVars>
      </dgm:prSet>
      <dgm:spPr/>
    </dgm:pt>
    <dgm:pt modelId="{5DCB5218-F1D8-45B6-8B05-39CA4E2F0949}" type="pres">
      <dgm:prSet presAssocID="{E717B5A1-820B-4F32-9C85-EB02DA8A7565}" presName="compNode" presStyleCnt="0"/>
      <dgm:spPr/>
    </dgm:pt>
    <dgm:pt modelId="{B3176B75-F782-4976-9F1E-0AADFECAD3F7}" type="pres">
      <dgm:prSet presAssocID="{E717B5A1-820B-4F32-9C85-EB02DA8A7565}" presName="bgRect" presStyleLbl="bgShp" presStyleIdx="0" presStyleCnt="2"/>
      <dgm:spPr/>
    </dgm:pt>
    <dgm:pt modelId="{B85F426D-89B7-47ED-B710-A83A38F82A6B}" type="pres">
      <dgm:prSet presAssocID="{E717B5A1-820B-4F32-9C85-EB02DA8A756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91C03DE1-D24C-4A3A-BC24-540B014715D1}" type="pres">
      <dgm:prSet presAssocID="{E717B5A1-820B-4F32-9C85-EB02DA8A7565}" presName="spaceRect" presStyleCnt="0"/>
      <dgm:spPr/>
    </dgm:pt>
    <dgm:pt modelId="{C982F5D0-8256-4DCE-B92C-55AE936F604A}" type="pres">
      <dgm:prSet presAssocID="{E717B5A1-820B-4F32-9C85-EB02DA8A7565}" presName="parTx" presStyleLbl="revTx" presStyleIdx="0" presStyleCnt="2">
        <dgm:presLayoutVars>
          <dgm:chMax val="0"/>
          <dgm:chPref val="0"/>
        </dgm:presLayoutVars>
      </dgm:prSet>
      <dgm:spPr/>
    </dgm:pt>
    <dgm:pt modelId="{1EA11900-A680-4A91-A0B5-18499E306D24}" type="pres">
      <dgm:prSet presAssocID="{DD61BFD7-97DD-44D1-A80F-98FC21F7D6A9}" presName="sibTrans" presStyleCnt="0"/>
      <dgm:spPr/>
    </dgm:pt>
    <dgm:pt modelId="{70209A0D-EDE8-4573-B1F5-CE5B7920DF9C}" type="pres">
      <dgm:prSet presAssocID="{29F479D0-B4F2-449A-B426-65F0EDB282DD}" presName="compNode" presStyleCnt="0"/>
      <dgm:spPr/>
    </dgm:pt>
    <dgm:pt modelId="{E8E01F9F-00C5-4A45-8B3D-3AC5022EBE57}" type="pres">
      <dgm:prSet presAssocID="{29F479D0-B4F2-449A-B426-65F0EDB282DD}" presName="bgRect" presStyleLbl="bgShp" presStyleIdx="1" presStyleCnt="2"/>
      <dgm:spPr/>
    </dgm:pt>
    <dgm:pt modelId="{B7232F2E-1112-4785-A58A-B00D9ED52C40}" type="pres">
      <dgm:prSet presAssocID="{29F479D0-B4F2-449A-B426-65F0EDB282D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9E0B5B8A-0C33-478B-9915-395DD4827F7C}" type="pres">
      <dgm:prSet presAssocID="{29F479D0-B4F2-449A-B426-65F0EDB282DD}" presName="spaceRect" presStyleCnt="0"/>
      <dgm:spPr/>
    </dgm:pt>
    <dgm:pt modelId="{AD6B1F4F-CF2E-4265-9ADF-639FE31E7921}" type="pres">
      <dgm:prSet presAssocID="{29F479D0-B4F2-449A-B426-65F0EDB282DD}" presName="parTx" presStyleLbl="revTx" presStyleIdx="1" presStyleCnt="2">
        <dgm:presLayoutVars>
          <dgm:chMax val="0"/>
          <dgm:chPref val="0"/>
        </dgm:presLayoutVars>
      </dgm:prSet>
      <dgm:spPr/>
    </dgm:pt>
  </dgm:ptLst>
  <dgm:cxnLst>
    <dgm:cxn modelId="{79769E9E-A475-4135-BE7F-B772BBEE50FC}" srcId="{0E372F9C-1111-4A3B-8B47-046640D66E7F}" destId="{29F479D0-B4F2-449A-B426-65F0EDB282DD}" srcOrd="1" destOrd="0" parTransId="{15EE538B-1FF3-4837-AE6A-7737EFE17E40}" sibTransId="{BDC92A21-F890-4BEB-87B2-0603DA234786}"/>
    <dgm:cxn modelId="{522C16AC-2A06-42DE-B2DE-F79EEE14528A}" srcId="{0E372F9C-1111-4A3B-8B47-046640D66E7F}" destId="{E717B5A1-820B-4F32-9C85-EB02DA8A7565}" srcOrd="0" destOrd="0" parTransId="{A66E86C0-D49F-4E97-AC6C-2C1A93866925}" sibTransId="{DD61BFD7-97DD-44D1-A80F-98FC21F7D6A9}"/>
    <dgm:cxn modelId="{6236EFAC-A1BB-4F49-95C4-B9225DD7129A}" type="presOf" srcId="{0E372F9C-1111-4A3B-8B47-046640D66E7F}" destId="{6E12908A-AB99-4254-AF26-A77A18EBFEEF}" srcOrd="0" destOrd="0" presId="urn:microsoft.com/office/officeart/2018/2/layout/IconVerticalSolidList"/>
    <dgm:cxn modelId="{FE15C3BC-6CD1-49E5-B8E1-54C418A2E2D2}" type="presOf" srcId="{29F479D0-B4F2-449A-B426-65F0EDB282DD}" destId="{AD6B1F4F-CF2E-4265-9ADF-639FE31E7921}" srcOrd="0" destOrd="0" presId="urn:microsoft.com/office/officeart/2018/2/layout/IconVerticalSolidList"/>
    <dgm:cxn modelId="{BFFACEFA-2EB3-4C49-9D32-D21AFCB1CBDE}" type="presOf" srcId="{E717B5A1-820B-4F32-9C85-EB02DA8A7565}" destId="{C982F5D0-8256-4DCE-B92C-55AE936F604A}" srcOrd="0" destOrd="0" presId="urn:microsoft.com/office/officeart/2018/2/layout/IconVerticalSolidList"/>
    <dgm:cxn modelId="{141AF5DE-4AC1-4822-96A5-CAE6AAD9595A}" type="presParOf" srcId="{6E12908A-AB99-4254-AF26-A77A18EBFEEF}" destId="{5DCB5218-F1D8-45B6-8B05-39CA4E2F0949}" srcOrd="0" destOrd="0" presId="urn:microsoft.com/office/officeart/2018/2/layout/IconVerticalSolidList"/>
    <dgm:cxn modelId="{76A169B1-AF5A-47E1-AB91-B666BDD35FD6}" type="presParOf" srcId="{5DCB5218-F1D8-45B6-8B05-39CA4E2F0949}" destId="{B3176B75-F782-4976-9F1E-0AADFECAD3F7}" srcOrd="0" destOrd="0" presId="urn:microsoft.com/office/officeart/2018/2/layout/IconVerticalSolidList"/>
    <dgm:cxn modelId="{32BE0DB5-C78D-4B22-9E23-0714418BB28A}" type="presParOf" srcId="{5DCB5218-F1D8-45B6-8B05-39CA4E2F0949}" destId="{B85F426D-89B7-47ED-B710-A83A38F82A6B}" srcOrd="1" destOrd="0" presId="urn:microsoft.com/office/officeart/2018/2/layout/IconVerticalSolidList"/>
    <dgm:cxn modelId="{3DA5D951-4CCC-4753-B211-5EF101E8D6A6}" type="presParOf" srcId="{5DCB5218-F1D8-45B6-8B05-39CA4E2F0949}" destId="{91C03DE1-D24C-4A3A-BC24-540B014715D1}" srcOrd="2" destOrd="0" presId="urn:microsoft.com/office/officeart/2018/2/layout/IconVerticalSolidList"/>
    <dgm:cxn modelId="{D96CB23B-055B-4AEB-BC62-0614D512C484}" type="presParOf" srcId="{5DCB5218-F1D8-45B6-8B05-39CA4E2F0949}" destId="{C982F5D0-8256-4DCE-B92C-55AE936F604A}" srcOrd="3" destOrd="0" presId="urn:microsoft.com/office/officeart/2018/2/layout/IconVerticalSolidList"/>
    <dgm:cxn modelId="{2D5F034B-832E-4A68-BCCA-710B85A15F62}" type="presParOf" srcId="{6E12908A-AB99-4254-AF26-A77A18EBFEEF}" destId="{1EA11900-A680-4A91-A0B5-18499E306D24}" srcOrd="1" destOrd="0" presId="urn:microsoft.com/office/officeart/2018/2/layout/IconVerticalSolidList"/>
    <dgm:cxn modelId="{DF1BA525-36DC-4389-ADF8-CCD99F59486F}" type="presParOf" srcId="{6E12908A-AB99-4254-AF26-A77A18EBFEEF}" destId="{70209A0D-EDE8-4573-B1F5-CE5B7920DF9C}" srcOrd="2" destOrd="0" presId="urn:microsoft.com/office/officeart/2018/2/layout/IconVerticalSolidList"/>
    <dgm:cxn modelId="{F235531F-1FDD-41AF-998C-75D4F352354A}" type="presParOf" srcId="{70209A0D-EDE8-4573-B1F5-CE5B7920DF9C}" destId="{E8E01F9F-00C5-4A45-8B3D-3AC5022EBE57}" srcOrd="0" destOrd="0" presId="urn:microsoft.com/office/officeart/2018/2/layout/IconVerticalSolidList"/>
    <dgm:cxn modelId="{95C503E9-A5A7-462A-A628-86981251FBCD}" type="presParOf" srcId="{70209A0D-EDE8-4573-B1F5-CE5B7920DF9C}" destId="{B7232F2E-1112-4785-A58A-B00D9ED52C40}" srcOrd="1" destOrd="0" presId="urn:microsoft.com/office/officeart/2018/2/layout/IconVerticalSolidList"/>
    <dgm:cxn modelId="{0ACDA071-7A8B-4A20-B605-142A04B30101}" type="presParOf" srcId="{70209A0D-EDE8-4573-B1F5-CE5B7920DF9C}" destId="{9E0B5B8A-0C33-478B-9915-395DD4827F7C}" srcOrd="2" destOrd="0" presId="urn:microsoft.com/office/officeart/2018/2/layout/IconVerticalSolidList"/>
    <dgm:cxn modelId="{17682C22-0CB8-4F11-836E-10DEED760B14}" type="presParOf" srcId="{70209A0D-EDE8-4573-B1F5-CE5B7920DF9C}" destId="{AD6B1F4F-CF2E-4265-9ADF-639FE31E79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A16BF0-0B4B-42B9-B2BF-7E7F90CE2E5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215C2A3-3F51-46AE-A429-9AF1DB393FD6}">
      <dgm:prSet/>
      <dgm:spPr/>
      <dgm:t>
        <a:bodyPr/>
        <a:lstStyle/>
        <a:p>
          <a:r>
            <a:rPr lang="en-US" dirty="0">
              <a:latin typeface="+mj-lt"/>
            </a:rPr>
            <a:t>the probability that subjects with a negative screening test truly will not have the disease in question</a:t>
          </a:r>
        </a:p>
      </dgm:t>
    </dgm:pt>
    <dgm:pt modelId="{A3A217BC-9B82-4AEE-A34C-75CD7C1E06E2}" type="parTrans" cxnId="{834C427C-45D6-44F0-9041-638334E3C837}">
      <dgm:prSet/>
      <dgm:spPr/>
      <dgm:t>
        <a:bodyPr/>
        <a:lstStyle/>
        <a:p>
          <a:endParaRPr lang="en-US"/>
        </a:p>
      </dgm:t>
    </dgm:pt>
    <dgm:pt modelId="{3D4603FD-E0AC-4A5E-B179-6A0F85660F6A}" type="sibTrans" cxnId="{834C427C-45D6-44F0-9041-638334E3C837}">
      <dgm:prSet/>
      <dgm:spPr/>
      <dgm:t>
        <a:bodyPr/>
        <a:lstStyle/>
        <a:p>
          <a:endParaRPr lang="en-US"/>
        </a:p>
      </dgm:t>
    </dgm:pt>
    <dgm:pt modelId="{13C4B72D-E515-4A8A-B08F-23BA039CE004}">
      <dgm:prSet/>
      <dgm:spPr/>
      <dgm:t>
        <a:bodyPr/>
        <a:lstStyle/>
        <a:p>
          <a:r>
            <a:rPr lang="en-US" dirty="0">
              <a:latin typeface="+mj-lt"/>
            </a:rPr>
            <a:t>As prevalence decreases, NPV increases </a:t>
          </a:r>
        </a:p>
      </dgm:t>
    </dgm:pt>
    <dgm:pt modelId="{9E08EAF0-CFD3-4133-A47A-A33BAAD9C177}" type="parTrans" cxnId="{E58FA7D3-8484-496C-9E7B-9C6767039AAB}">
      <dgm:prSet/>
      <dgm:spPr/>
      <dgm:t>
        <a:bodyPr/>
        <a:lstStyle/>
        <a:p>
          <a:endParaRPr lang="en-US"/>
        </a:p>
      </dgm:t>
    </dgm:pt>
    <dgm:pt modelId="{13C599BB-C93E-44BC-BA3B-0C50BC01559E}" type="sibTrans" cxnId="{E58FA7D3-8484-496C-9E7B-9C6767039AAB}">
      <dgm:prSet/>
      <dgm:spPr/>
      <dgm:t>
        <a:bodyPr/>
        <a:lstStyle/>
        <a:p>
          <a:endParaRPr lang="en-US"/>
        </a:p>
      </dgm:t>
    </dgm:pt>
    <dgm:pt modelId="{2442C95F-1294-49EC-9E2C-3362B7AD1954}" type="pres">
      <dgm:prSet presAssocID="{A7A16BF0-0B4B-42B9-B2BF-7E7F90CE2E5A}" presName="hierChild1" presStyleCnt="0">
        <dgm:presLayoutVars>
          <dgm:chPref val="1"/>
          <dgm:dir/>
          <dgm:animOne val="branch"/>
          <dgm:animLvl val="lvl"/>
          <dgm:resizeHandles/>
        </dgm:presLayoutVars>
      </dgm:prSet>
      <dgm:spPr/>
    </dgm:pt>
    <dgm:pt modelId="{7F94A4BD-104B-4124-9C5F-96D21756F01C}" type="pres">
      <dgm:prSet presAssocID="{B215C2A3-3F51-46AE-A429-9AF1DB393FD6}" presName="hierRoot1" presStyleCnt="0"/>
      <dgm:spPr/>
    </dgm:pt>
    <dgm:pt modelId="{936AA38F-A543-4B3E-BFA9-CB30FD73CA6F}" type="pres">
      <dgm:prSet presAssocID="{B215C2A3-3F51-46AE-A429-9AF1DB393FD6}" presName="composite" presStyleCnt="0"/>
      <dgm:spPr/>
    </dgm:pt>
    <dgm:pt modelId="{345E1656-A0E4-40BC-B883-DF82C9C8F7C9}" type="pres">
      <dgm:prSet presAssocID="{B215C2A3-3F51-46AE-A429-9AF1DB393FD6}" presName="background" presStyleLbl="node0" presStyleIdx="0" presStyleCnt="2"/>
      <dgm:spPr/>
    </dgm:pt>
    <dgm:pt modelId="{D69EF374-FD37-4601-B52E-58A2E346C339}" type="pres">
      <dgm:prSet presAssocID="{B215C2A3-3F51-46AE-A429-9AF1DB393FD6}" presName="text" presStyleLbl="fgAcc0" presStyleIdx="0" presStyleCnt="2">
        <dgm:presLayoutVars>
          <dgm:chPref val="3"/>
        </dgm:presLayoutVars>
      </dgm:prSet>
      <dgm:spPr/>
    </dgm:pt>
    <dgm:pt modelId="{E994DD16-9D07-442E-8DB3-8C5C5F2B2957}" type="pres">
      <dgm:prSet presAssocID="{B215C2A3-3F51-46AE-A429-9AF1DB393FD6}" presName="hierChild2" presStyleCnt="0"/>
      <dgm:spPr/>
    </dgm:pt>
    <dgm:pt modelId="{CEABBA7B-DE30-4F8D-BA62-A7C91A317A8C}" type="pres">
      <dgm:prSet presAssocID="{13C4B72D-E515-4A8A-B08F-23BA039CE004}" presName="hierRoot1" presStyleCnt="0"/>
      <dgm:spPr/>
    </dgm:pt>
    <dgm:pt modelId="{FC94C7CB-F790-4DE1-9258-213E2B578834}" type="pres">
      <dgm:prSet presAssocID="{13C4B72D-E515-4A8A-B08F-23BA039CE004}" presName="composite" presStyleCnt="0"/>
      <dgm:spPr/>
    </dgm:pt>
    <dgm:pt modelId="{97D64189-69B2-44D8-80CC-96B719A45B63}" type="pres">
      <dgm:prSet presAssocID="{13C4B72D-E515-4A8A-B08F-23BA039CE004}" presName="background" presStyleLbl="node0" presStyleIdx="1" presStyleCnt="2"/>
      <dgm:spPr/>
    </dgm:pt>
    <dgm:pt modelId="{5213BCC5-6FDA-47E3-B159-79EC9B86E391}" type="pres">
      <dgm:prSet presAssocID="{13C4B72D-E515-4A8A-B08F-23BA039CE004}" presName="text" presStyleLbl="fgAcc0" presStyleIdx="1" presStyleCnt="2">
        <dgm:presLayoutVars>
          <dgm:chPref val="3"/>
        </dgm:presLayoutVars>
      </dgm:prSet>
      <dgm:spPr/>
    </dgm:pt>
    <dgm:pt modelId="{E417068B-F16E-442E-897B-9E1BC9399A43}" type="pres">
      <dgm:prSet presAssocID="{13C4B72D-E515-4A8A-B08F-23BA039CE004}" presName="hierChild2" presStyleCnt="0"/>
      <dgm:spPr/>
    </dgm:pt>
  </dgm:ptLst>
  <dgm:cxnLst>
    <dgm:cxn modelId="{834C427C-45D6-44F0-9041-638334E3C837}" srcId="{A7A16BF0-0B4B-42B9-B2BF-7E7F90CE2E5A}" destId="{B215C2A3-3F51-46AE-A429-9AF1DB393FD6}" srcOrd="0" destOrd="0" parTransId="{A3A217BC-9B82-4AEE-A34C-75CD7C1E06E2}" sibTransId="{3D4603FD-E0AC-4A5E-B179-6A0F85660F6A}"/>
    <dgm:cxn modelId="{7D91D786-B67D-43F5-8808-BA722B6D0057}" type="presOf" srcId="{13C4B72D-E515-4A8A-B08F-23BA039CE004}" destId="{5213BCC5-6FDA-47E3-B159-79EC9B86E391}" srcOrd="0" destOrd="0" presId="urn:microsoft.com/office/officeart/2005/8/layout/hierarchy1"/>
    <dgm:cxn modelId="{4D7F7C95-DE36-4FB1-9F74-E23877C1E995}" type="presOf" srcId="{A7A16BF0-0B4B-42B9-B2BF-7E7F90CE2E5A}" destId="{2442C95F-1294-49EC-9E2C-3362B7AD1954}" srcOrd="0" destOrd="0" presId="urn:microsoft.com/office/officeart/2005/8/layout/hierarchy1"/>
    <dgm:cxn modelId="{E58FA7D3-8484-496C-9E7B-9C6767039AAB}" srcId="{A7A16BF0-0B4B-42B9-B2BF-7E7F90CE2E5A}" destId="{13C4B72D-E515-4A8A-B08F-23BA039CE004}" srcOrd="1" destOrd="0" parTransId="{9E08EAF0-CFD3-4133-A47A-A33BAAD9C177}" sibTransId="{13C599BB-C93E-44BC-BA3B-0C50BC01559E}"/>
    <dgm:cxn modelId="{8A3EFBFE-665F-4382-8647-25F325E1B70D}" type="presOf" srcId="{B215C2A3-3F51-46AE-A429-9AF1DB393FD6}" destId="{D69EF374-FD37-4601-B52E-58A2E346C339}" srcOrd="0" destOrd="0" presId="urn:microsoft.com/office/officeart/2005/8/layout/hierarchy1"/>
    <dgm:cxn modelId="{980F3647-EB6D-4565-92C4-F2DBB19535FD}" type="presParOf" srcId="{2442C95F-1294-49EC-9E2C-3362B7AD1954}" destId="{7F94A4BD-104B-4124-9C5F-96D21756F01C}" srcOrd="0" destOrd="0" presId="urn:microsoft.com/office/officeart/2005/8/layout/hierarchy1"/>
    <dgm:cxn modelId="{D8D23ABC-B85B-4AC6-A945-0E3157A4D611}" type="presParOf" srcId="{7F94A4BD-104B-4124-9C5F-96D21756F01C}" destId="{936AA38F-A543-4B3E-BFA9-CB30FD73CA6F}" srcOrd="0" destOrd="0" presId="urn:microsoft.com/office/officeart/2005/8/layout/hierarchy1"/>
    <dgm:cxn modelId="{D5D2FEE1-4535-4740-ACF8-ECB97DFAE1AF}" type="presParOf" srcId="{936AA38F-A543-4B3E-BFA9-CB30FD73CA6F}" destId="{345E1656-A0E4-40BC-B883-DF82C9C8F7C9}" srcOrd="0" destOrd="0" presId="urn:microsoft.com/office/officeart/2005/8/layout/hierarchy1"/>
    <dgm:cxn modelId="{E4684643-95B5-4951-BE45-2A2855C75491}" type="presParOf" srcId="{936AA38F-A543-4B3E-BFA9-CB30FD73CA6F}" destId="{D69EF374-FD37-4601-B52E-58A2E346C339}" srcOrd="1" destOrd="0" presId="urn:microsoft.com/office/officeart/2005/8/layout/hierarchy1"/>
    <dgm:cxn modelId="{3A5EB553-F48F-45B6-AA4A-9073475E35B9}" type="presParOf" srcId="{7F94A4BD-104B-4124-9C5F-96D21756F01C}" destId="{E994DD16-9D07-442E-8DB3-8C5C5F2B2957}" srcOrd="1" destOrd="0" presId="urn:microsoft.com/office/officeart/2005/8/layout/hierarchy1"/>
    <dgm:cxn modelId="{4C2FFE1B-833F-4E2D-A024-9EBD52695BA5}" type="presParOf" srcId="{2442C95F-1294-49EC-9E2C-3362B7AD1954}" destId="{CEABBA7B-DE30-4F8D-BA62-A7C91A317A8C}" srcOrd="1" destOrd="0" presId="urn:microsoft.com/office/officeart/2005/8/layout/hierarchy1"/>
    <dgm:cxn modelId="{A447A065-DD85-4629-856F-329DC4553952}" type="presParOf" srcId="{CEABBA7B-DE30-4F8D-BA62-A7C91A317A8C}" destId="{FC94C7CB-F790-4DE1-9258-213E2B578834}" srcOrd="0" destOrd="0" presId="urn:microsoft.com/office/officeart/2005/8/layout/hierarchy1"/>
    <dgm:cxn modelId="{40C0ABD3-571D-4BA2-8BBB-9C13F78498DF}" type="presParOf" srcId="{FC94C7CB-F790-4DE1-9258-213E2B578834}" destId="{97D64189-69B2-44D8-80CC-96B719A45B63}" srcOrd="0" destOrd="0" presId="urn:microsoft.com/office/officeart/2005/8/layout/hierarchy1"/>
    <dgm:cxn modelId="{81026849-D901-41CC-8A2E-FF23DE077D23}" type="presParOf" srcId="{FC94C7CB-F790-4DE1-9258-213E2B578834}" destId="{5213BCC5-6FDA-47E3-B159-79EC9B86E391}" srcOrd="1" destOrd="0" presId="urn:microsoft.com/office/officeart/2005/8/layout/hierarchy1"/>
    <dgm:cxn modelId="{949FC0F1-E2FC-48DA-BE1E-FADA3E2A1298}" type="presParOf" srcId="{CEABBA7B-DE30-4F8D-BA62-A7C91A317A8C}" destId="{E417068B-F16E-442E-897B-9E1BC9399A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603A7D-C3D9-4298-934E-567E3E68D4F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EA10C750-5967-42B7-89DA-794976C96EA6}">
      <dgm:prSet custT="1"/>
      <dgm:spPr/>
      <dgm:t>
        <a:bodyPr/>
        <a:lstStyle/>
        <a:p>
          <a:r>
            <a:rPr lang="en-US" sz="2400">
              <a:latin typeface="+mj-lt"/>
            </a:rPr>
            <a:t>PPV: 50/75 = 0.66 or 66.6%. </a:t>
          </a:r>
        </a:p>
      </dgm:t>
    </dgm:pt>
    <dgm:pt modelId="{CD70CCD8-9F7E-4BBE-935E-90F03E9A913A}" type="parTrans" cxnId="{A1614383-5BB9-4E1F-8ED3-F443DF93B74D}">
      <dgm:prSet/>
      <dgm:spPr/>
      <dgm:t>
        <a:bodyPr/>
        <a:lstStyle/>
        <a:p>
          <a:endParaRPr lang="en-US" sz="2400">
            <a:latin typeface="+mj-lt"/>
          </a:endParaRPr>
        </a:p>
      </dgm:t>
    </dgm:pt>
    <dgm:pt modelId="{29F64A98-F302-4154-B0C0-0D4222626E54}" type="sibTrans" cxnId="{A1614383-5BB9-4E1F-8ED3-F443DF93B74D}">
      <dgm:prSet/>
      <dgm:spPr/>
      <dgm:t>
        <a:bodyPr/>
        <a:lstStyle/>
        <a:p>
          <a:endParaRPr lang="en-US" sz="2400">
            <a:latin typeface="+mj-lt"/>
          </a:endParaRPr>
        </a:p>
      </dgm:t>
    </dgm:pt>
    <dgm:pt modelId="{47FCE2F8-6E30-4F8A-AF45-F803332F0921}">
      <dgm:prSet custT="1"/>
      <dgm:spPr/>
      <dgm:t>
        <a:bodyPr/>
        <a:lstStyle/>
        <a:p>
          <a:r>
            <a:rPr lang="en-US" sz="2400" b="1" dirty="0">
              <a:latin typeface="+mj-lt"/>
            </a:rPr>
            <a:t>Interpretation</a:t>
          </a:r>
          <a:r>
            <a:rPr lang="en-US" sz="2400" dirty="0">
              <a:latin typeface="+mj-lt"/>
            </a:rPr>
            <a:t>: in this population, 66.6% of people whose test result is positive, have the disease.</a:t>
          </a:r>
        </a:p>
      </dgm:t>
    </dgm:pt>
    <dgm:pt modelId="{A45DAF20-3B55-4BD5-98B3-672859BA878D}" type="parTrans" cxnId="{CB46C7B5-61BD-4192-B3AB-1AB15AD58674}">
      <dgm:prSet/>
      <dgm:spPr/>
      <dgm:t>
        <a:bodyPr/>
        <a:lstStyle/>
        <a:p>
          <a:endParaRPr lang="en-US" sz="2400">
            <a:latin typeface="+mj-lt"/>
          </a:endParaRPr>
        </a:p>
      </dgm:t>
    </dgm:pt>
    <dgm:pt modelId="{FCEDBC47-07D4-4A95-9D62-6663F28665F7}" type="sibTrans" cxnId="{CB46C7B5-61BD-4192-B3AB-1AB15AD58674}">
      <dgm:prSet/>
      <dgm:spPr/>
      <dgm:t>
        <a:bodyPr/>
        <a:lstStyle/>
        <a:p>
          <a:endParaRPr lang="en-US" sz="2400">
            <a:latin typeface="+mj-lt"/>
          </a:endParaRPr>
        </a:p>
      </dgm:t>
    </dgm:pt>
    <dgm:pt modelId="{863E334C-B4FC-4B1E-8549-1A999EEA7C1F}">
      <dgm:prSet custT="1"/>
      <dgm:spPr/>
      <dgm:t>
        <a:bodyPr/>
        <a:lstStyle/>
        <a:p>
          <a:r>
            <a:rPr lang="en-US" sz="2400">
              <a:latin typeface="+mj-lt"/>
            </a:rPr>
            <a:t>NPV: 25/25 = 100%. </a:t>
          </a:r>
        </a:p>
      </dgm:t>
    </dgm:pt>
    <dgm:pt modelId="{F9610EBB-386E-4706-9781-9772DF924CE2}" type="parTrans" cxnId="{9B2F9E17-2FCE-470D-A44C-F5EDF0BE7C22}">
      <dgm:prSet/>
      <dgm:spPr/>
      <dgm:t>
        <a:bodyPr/>
        <a:lstStyle/>
        <a:p>
          <a:endParaRPr lang="en-US" sz="2400">
            <a:latin typeface="+mj-lt"/>
          </a:endParaRPr>
        </a:p>
      </dgm:t>
    </dgm:pt>
    <dgm:pt modelId="{89609B68-F00F-4DCC-9C39-CA11F0C7781E}" type="sibTrans" cxnId="{9B2F9E17-2FCE-470D-A44C-F5EDF0BE7C22}">
      <dgm:prSet/>
      <dgm:spPr/>
      <dgm:t>
        <a:bodyPr/>
        <a:lstStyle/>
        <a:p>
          <a:endParaRPr lang="en-US" sz="2400">
            <a:latin typeface="+mj-lt"/>
          </a:endParaRPr>
        </a:p>
      </dgm:t>
    </dgm:pt>
    <dgm:pt modelId="{BC5B3DC1-2CE5-4C8F-80D1-8230D9FB4F79}">
      <dgm:prSet custT="1"/>
      <dgm:spPr/>
      <dgm:t>
        <a:bodyPr/>
        <a:lstStyle/>
        <a:p>
          <a:r>
            <a:rPr lang="en-US" sz="2400" b="1" dirty="0">
              <a:latin typeface="+mj-lt"/>
            </a:rPr>
            <a:t>Interpretation</a:t>
          </a:r>
          <a:r>
            <a:rPr lang="en-US" sz="2400" dirty="0">
              <a:latin typeface="+mj-lt"/>
            </a:rPr>
            <a:t>: in this population, 100% of the people whose test result is negative, are healthy</a:t>
          </a:r>
        </a:p>
      </dgm:t>
    </dgm:pt>
    <dgm:pt modelId="{3CA21719-2FBF-412E-A580-992E8E94EAF7}" type="parTrans" cxnId="{A7C062D4-3386-42A5-AF48-C2C47D1EB7D1}">
      <dgm:prSet/>
      <dgm:spPr/>
      <dgm:t>
        <a:bodyPr/>
        <a:lstStyle/>
        <a:p>
          <a:endParaRPr lang="en-US" sz="2400">
            <a:latin typeface="+mj-lt"/>
          </a:endParaRPr>
        </a:p>
      </dgm:t>
    </dgm:pt>
    <dgm:pt modelId="{4A9E7DA4-1342-4205-B8E5-EC3CC6DA87F3}" type="sibTrans" cxnId="{A7C062D4-3386-42A5-AF48-C2C47D1EB7D1}">
      <dgm:prSet/>
      <dgm:spPr/>
      <dgm:t>
        <a:bodyPr/>
        <a:lstStyle/>
        <a:p>
          <a:endParaRPr lang="en-US" sz="2400">
            <a:latin typeface="+mj-lt"/>
          </a:endParaRPr>
        </a:p>
      </dgm:t>
    </dgm:pt>
    <dgm:pt modelId="{15F56EF2-5689-40F1-AA69-62E8F3591ADB}" type="pres">
      <dgm:prSet presAssocID="{13603A7D-C3D9-4298-934E-567E3E68D4F5}" presName="linear" presStyleCnt="0">
        <dgm:presLayoutVars>
          <dgm:dir/>
          <dgm:animLvl val="lvl"/>
          <dgm:resizeHandles val="exact"/>
        </dgm:presLayoutVars>
      </dgm:prSet>
      <dgm:spPr/>
    </dgm:pt>
    <dgm:pt modelId="{4400974C-3B4D-4F3A-87E7-D0E70FAEAF02}" type="pres">
      <dgm:prSet presAssocID="{EA10C750-5967-42B7-89DA-794976C96EA6}" presName="parentLin" presStyleCnt="0"/>
      <dgm:spPr/>
    </dgm:pt>
    <dgm:pt modelId="{B1A3C3F0-E1F7-433C-BB43-F1B4EF026B8B}" type="pres">
      <dgm:prSet presAssocID="{EA10C750-5967-42B7-89DA-794976C96EA6}" presName="parentLeftMargin" presStyleLbl="node1" presStyleIdx="0" presStyleCnt="2"/>
      <dgm:spPr/>
    </dgm:pt>
    <dgm:pt modelId="{8A169062-9064-4D56-9880-73563523D412}" type="pres">
      <dgm:prSet presAssocID="{EA10C750-5967-42B7-89DA-794976C96EA6}" presName="parentText" presStyleLbl="node1" presStyleIdx="0" presStyleCnt="2">
        <dgm:presLayoutVars>
          <dgm:chMax val="0"/>
          <dgm:bulletEnabled val="1"/>
        </dgm:presLayoutVars>
      </dgm:prSet>
      <dgm:spPr/>
    </dgm:pt>
    <dgm:pt modelId="{642081D0-3B61-460A-9CF2-C03828833212}" type="pres">
      <dgm:prSet presAssocID="{EA10C750-5967-42B7-89DA-794976C96EA6}" presName="negativeSpace" presStyleCnt="0"/>
      <dgm:spPr/>
    </dgm:pt>
    <dgm:pt modelId="{E9E93E13-2D9C-4396-891A-3BF04A487C3F}" type="pres">
      <dgm:prSet presAssocID="{EA10C750-5967-42B7-89DA-794976C96EA6}" presName="childText" presStyleLbl="conFgAcc1" presStyleIdx="0" presStyleCnt="2">
        <dgm:presLayoutVars>
          <dgm:bulletEnabled val="1"/>
        </dgm:presLayoutVars>
      </dgm:prSet>
      <dgm:spPr/>
    </dgm:pt>
    <dgm:pt modelId="{92DB25B7-C7A1-49A7-8744-FAC9ED7FFC6D}" type="pres">
      <dgm:prSet presAssocID="{29F64A98-F302-4154-B0C0-0D4222626E54}" presName="spaceBetweenRectangles" presStyleCnt="0"/>
      <dgm:spPr/>
    </dgm:pt>
    <dgm:pt modelId="{4CBB4F7E-C0DB-4FE5-9DC4-867A0586E8C1}" type="pres">
      <dgm:prSet presAssocID="{863E334C-B4FC-4B1E-8549-1A999EEA7C1F}" presName="parentLin" presStyleCnt="0"/>
      <dgm:spPr/>
    </dgm:pt>
    <dgm:pt modelId="{ABDE2DC0-F3DF-47CA-97F2-259566826DF1}" type="pres">
      <dgm:prSet presAssocID="{863E334C-B4FC-4B1E-8549-1A999EEA7C1F}" presName="parentLeftMargin" presStyleLbl="node1" presStyleIdx="0" presStyleCnt="2"/>
      <dgm:spPr/>
    </dgm:pt>
    <dgm:pt modelId="{5D77B1AA-0515-4A1A-B401-0F77B4D3B888}" type="pres">
      <dgm:prSet presAssocID="{863E334C-B4FC-4B1E-8549-1A999EEA7C1F}" presName="parentText" presStyleLbl="node1" presStyleIdx="1" presStyleCnt="2">
        <dgm:presLayoutVars>
          <dgm:chMax val="0"/>
          <dgm:bulletEnabled val="1"/>
        </dgm:presLayoutVars>
      </dgm:prSet>
      <dgm:spPr/>
    </dgm:pt>
    <dgm:pt modelId="{00178F4A-9B15-49E2-8C76-98B63C2D9359}" type="pres">
      <dgm:prSet presAssocID="{863E334C-B4FC-4B1E-8549-1A999EEA7C1F}" presName="negativeSpace" presStyleCnt="0"/>
      <dgm:spPr/>
    </dgm:pt>
    <dgm:pt modelId="{529CE653-62BA-4A39-A934-EF338D8EE8A6}" type="pres">
      <dgm:prSet presAssocID="{863E334C-B4FC-4B1E-8549-1A999EEA7C1F}" presName="childText" presStyleLbl="conFgAcc1" presStyleIdx="1" presStyleCnt="2">
        <dgm:presLayoutVars>
          <dgm:bulletEnabled val="1"/>
        </dgm:presLayoutVars>
      </dgm:prSet>
      <dgm:spPr/>
    </dgm:pt>
  </dgm:ptLst>
  <dgm:cxnLst>
    <dgm:cxn modelId="{96E11B0A-A0C9-4149-AE9C-A3A260164187}" type="presOf" srcId="{EA10C750-5967-42B7-89DA-794976C96EA6}" destId="{B1A3C3F0-E1F7-433C-BB43-F1B4EF026B8B}" srcOrd="0" destOrd="0" presId="urn:microsoft.com/office/officeart/2005/8/layout/list1"/>
    <dgm:cxn modelId="{9B2F9E17-2FCE-470D-A44C-F5EDF0BE7C22}" srcId="{13603A7D-C3D9-4298-934E-567E3E68D4F5}" destId="{863E334C-B4FC-4B1E-8549-1A999EEA7C1F}" srcOrd="1" destOrd="0" parTransId="{F9610EBB-386E-4706-9781-9772DF924CE2}" sibTransId="{89609B68-F00F-4DCC-9C39-CA11F0C7781E}"/>
    <dgm:cxn modelId="{20941B22-9388-4530-92FC-F21DE30F94CD}" type="presOf" srcId="{BC5B3DC1-2CE5-4C8F-80D1-8230D9FB4F79}" destId="{529CE653-62BA-4A39-A934-EF338D8EE8A6}" srcOrd="0" destOrd="0" presId="urn:microsoft.com/office/officeart/2005/8/layout/list1"/>
    <dgm:cxn modelId="{7CF95028-6160-4B4D-A1C0-BC05923D00A0}" type="presOf" srcId="{863E334C-B4FC-4B1E-8549-1A999EEA7C1F}" destId="{5D77B1AA-0515-4A1A-B401-0F77B4D3B888}" srcOrd="1" destOrd="0" presId="urn:microsoft.com/office/officeart/2005/8/layout/list1"/>
    <dgm:cxn modelId="{3E49F73E-0E55-4794-AE4C-138C4B194A20}" type="presOf" srcId="{13603A7D-C3D9-4298-934E-567E3E68D4F5}" destId="{15F56EF2-5689-40F1-AA69-62E8F3591ADB}" srcOrd="0" destOrd="0" presId="urn:microsoft.com/office/officeart/2005/8/layout/list1"/>
    <dgm:cxn modelId="{389EB04D-00D9-4316-8DB3-934E371234A8}" type="presOf" srcId="{863E334C-B4FC-4B1E-8549-1A999EEA7C1F}" destId="{ABDE2DC0-F3DF-47CA-97F2-259566826DF1}" srcOrd="0" destOrd="0" presId="urn:microsoft.com/office/officeart/2005/8/layout/list1"/>
    <dgm:cxn modelId="{7DE71A78-CBC1-4700-974B-DEE52D67CA79}" type="presOf" srcId="{47FCE2F8-6E30-4F8A-AF45-F803332F0921}" destId="{E9E93E13-2D9C-4396-891A-3BF04A487C3F}" srcOrd="0" destOrd="0" presId="urn:microsoft.com/office/officeart/2005/8/layout/list1"/>
    <dgm:cxn modelId="{A1614383-5BB9-4E1F-8ED3-F443DF93B74D}" srcId="{13603A7D-C3D9-4298-934E-567E3E68D4F5}" destId="{EA10C750-5967-42B7-89DA-794976C96EA6}" srcOrd="0" destOrd="0" parTransId="{CD70CCD8-9F7E-4BBE-935E-90F03E9A913A}" sibTransId="{29F64A98-F302-4154-B0C0-0D4222626E54}"/>
    <dgm:cxn modelId="{2E5EFEAB-1B33-4585-BD8F-81EDD5EBF521}" type="presOf" srcId="{EA10C750-5967-42B7-89DA-794976C96EA6}" destId="{8A169062-9064-4D56-9880-73563523D412}" srcOrd="1" destOrd="0" presId="urn:microsoft.com/office/officeart/2005/8/layout/list1"/>
    <dgm:cxn modelId="{CB46C7B5-61BD-4192-B3AB-1AB15AD58674}" srcId="{EA10C750-5967-42B7-89DA-794976C96EA6}" destId="{47FCE2F8-6E30-4F8A-AF45-F803332F0921}" srcOrd="0" destOrd="0" parTransId="{A45DAF20-3B55-4BD5-98B3-672859BA878D}" sibTransId="{FCEDBC47-07D4-4A95-9D62-6663F28665F7}"/>
    <dgm:cxn modelId="{A7C062D4-3386-42A5-AF48-C2C47D1EB7D1}" srcId="{863E334C-B4FC-4B1E-8549-1A999EEA7C1F}" destId="{BC5B3DC1-2CE5-4C8F-80D1-8230D9FB4F79}" srcOrd="0" destOrd="0" parTransId="{3CA21719-2FBF-412E-A580-992E8E94EAF7}" sibTransId="{4A9E7DA4-1342-4205-B8E5-EC3CC6DA87F3}"/>
    <dgm:cxn modelId="{FDD08376-C2FD-4A02-A7FA-3E730C58DF13}" type="presParOf" srcId="{15F56EF2-5689-40F1-AA69-62E8F3591ADB}" destId="{4400974C-3B4D-4F3A-87E7-D0E70FAEAF02}" srcOrd="0" destOrd="0" presId="urn:microsoft.com/office/officeart/2005/8/layout/list1"/>
    <dgm:cxn modelId="{44556BD6-8BDC-4106-8CFA-64DBD425ECA2}" type="presParOf" srcId="{4400974C-3B4D-4F3A-87E7-D0E70FAEAF02}" destId="{B1A3C3F0-E1F7-433C-BB43-F1B4EF026B8B}" srcOrd="0" destOrd="0" presId="urn:microsoft.com/office/officeart/2005/8/layout/list1"/>
    <dgm:cxn modelId="{C5477A65-639B-4163-8267-363CC327A6BE}" type="presParOf" srcId="{4400974C-3B4D-4F3A-87E7-D0E70FAEAF02}" destId="{8A169062-9064-4D56-9880-73563523D412}" srcOrd="1" destOrd="0" presId="urn:microsoft.com/office/officeart/2005/8/layout/list1"/>
    <dgm:cxn modelId="{DF85AC80-421D-4FB0-8965-0C0475A7ADCB}" type="presParOf" srcId="{15F56EF2-5689-40F1-AA69-62E8F3591ADB}" destId="{642081D0-3B61-460A-9CF2-C03828833212}" srcOrd="1" destOrd="0" presId="urn:microsoft.com/office/officeart/2005/8/layout/list1"/>
    <dgm:cxn modelId="{835943CA-991C-4BF4-8C8C-678242ED59E6}" type="presParOf" srcId="{15F56EF2-5689-40F1-AA69-62E8F3591ADB}" destId="{E9E93E13-2D9C-4396-891A-3BF04A487C3F}" srcOrd="2" destOrd="0" presId="urn:microsoft.com/office/officeart/2005/8/layout/list1"/>
    <dgm:cxn modelId="{A39ED288-61E1-4F14-BCD3-B708CC1DC5BE}" type="presParOf" srcId="{15F56EF2-5689-40F1-AA69-62E8F3591ADB}" destId="{92DB25B7-C7A1-49A7-8744-FAC9ED7FFC6D}" srcOrd="3" destOrd="0" presId="urn:microsoft.com/office/officeart/2005/8/layout/list1"/>
    <dgm:cxn modelId="{1C6C5E92-A984-4C07-A472-F9EED0009C75}" type="presParOf" srcId="{15F56EF2-5689-40F1-AA69-62E8F3591ADB}" destId="{4CBB4F7E-C0DB-4FE5-9DC4-867A0586E8C1}" srcOrd="4" destOrd="0" presId="urn:microsoft.com/office/officeart/2005/8/layout/list1"/>
    <dgm:cxn modelId="{58438971-B686-4251-8148-EB550BD91F2F}" type="presParOf" srcId="{4CBB4F7E-C0DB-4FE5-9DC4-867A0586E8C1}" destId="{ABDE2DC0-F3DF-47CA-97F2-259566826DF1}" srcOrd="0" destOrd="0" presId="urn:microsoft.com/office/officeart/2005/8/layout/list1"/>
    <dgm:cxn modelId="{41045BB3-0CE9-40A1-9E29-7C576CD47F93}" type="presParOf" srcId="{4CBB4F7E-C0DB-4FE5-9DC4-867A0586E8C1}" destId="{5D77B1AA-0515-4A1A-B401-0F77B4D3B888}" srcOrd="1" destOrd="0" presId="urn:microsoft.com/office/officeart/2005/8/layout/list1"/>
    <dgm:cxn modelId="{5B85EB2C-1526-46DA-A0DF-643DBBA9CDB8}" type="presParOf" srcId="{15F56EF2-5689-40F1-AA69-62E8F3591ADB}" destId="{00178F4A-9B15-49E2-8C76-98B63C2D9359}" srcOrd="5" destOrd="0" presId="urn:microsoft.com/office/officeart/2005/8/layout/list1"/>
    <dgm:cxn modelId="{0C59B61C-A6D9-4E77-AF14-B3CF572B6023}" type="presParOf" srcId="{15F56EF2-5689-40F1-AA69-62E8F3591ADB}" destId="{529CE653-62BA-4A39-A934-EF338D8EE8A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2CC3C-334D-499A-B672-A5F8FE537C4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8EAE433-72F2-49EF-9745-E8B950F63FD1}">
      <dgm:prSet custT="1"/>
      <dgm:spPr/>
      <dgm:t>
        <a:bodyPr/>
        <a:lstStyle/>
        <a:p>
          <a:r>
            <a:rPr lang="en-US" sz="2400" dirty="0">
              <a:latin typeface="+mj-lt"/>
            </a:rPr>
            <a:t>In a study out of a total population of 80 cirrhotic patients, 21 (26%) had opaque ascites fluid appearance. 15 people out of the 21 had spontaneous bacterial peritonitis (SBP). </a:t>
          </a:r>
        </a:p>
      </dgm:t>
    </dgm:pt>
    <dgm:pt modelId="{F7AAF912-747B-435C-B78D-6CCC62945E9F}" type="parTrans" cxnId="{60AE3F68-74B5-4DA5-A003-F9D2787F17A2}">
      <dgm:prSet/>
      <dgm:spPr/>
      <dgm:t>
        <a:bodyPr/>
        <a:lstStyle/>
        <a:p>
          <a:endParaRPr lang="en-US" sz="2800">
            <a:latin typeface="+mj-lt"/>
          </a:endParaRPr>
        </a:p>
      </dgm:t>
    </dgm:pt>
    <dgm:pt modelId="{CEE100A8-7979-489A-8880-3FFDD44DDBD6}" type="sibTrans" cxnId="{60AE3F68-74B5-4DA5-A003-F9D2787F17A2}">
      <dgm:prSet/>
      <dgm:spPr/>
      <dgm:t>
        <a:bodyPr/>
        <a:lstStyle/>
        <a:p>
          <a:endParaRPr lang="en-US" sz="2800">
            <a:latin typeface="+mj-lt"/>
          </a:endParaRPr>
        </a:p>
      </dgm:t>
    </dgm:pt>
    <dgm:pt modelId="{87FD9956-9CCC-4AF8-8980-AE7593A5E523}">
      <dgm:prSet custT="1"/>
      <dgm:spPr/>
      <dgm:t>
        <a:bodyPr/>
        <a:lstStyle/>
        <a:p>
          <a:r>
            <a:rPr lang="en-US" sz="2400" b="1" dirty="0">
              <a:latin typeface="+mj-lt"/>
            </a:rPr>
            <a:t>Question:</a:t>
          </a:r>
          <a:r>
            <a:rPr lang="en-US" sz="2400" dirty="0">
              <a:latin typeface="+mj-lt"/>
            </a:rPr>
            <a:t> calculate sensitivity, specificity, accuracy, PPV, and NPV of opaque ascites fluid in prediction of SBP if the total number of SBP patients was 40 cases (50%).</a:t>
          </a:r>
        </a:p>
      </dgm:t>
    </dgm:pt>
    <dgm:pt modelId="{EFD1BC1D-8A3E-4955-8ADA-A9023038ABF0}" type="parTrans" cxnId="{64E8B138-0A47-410D-8281-F56F05539C85}">
      <dgm:prSet/>
      <dgm:spPr/>
      <dgm:t>
        <a:bodyPr/>
        <a:lstStyle/>
        <a:p>
          <a:endParaRPr lang="en-US" sz="2800">
            <a:latin typeface="+mj-lt"/>
          </a:endParaRPr>
        </a:p>
      </dgm:t>
    </dgm:pt>
    <dgm:pt modelId="{699D3984-0E9E-4376-9C35-70AFD621E60F}" type="sibTrans" cxnId="{64E8B138-0A47-410D-8281-F56F05539C85}">
      <dgm:prSet/>
      <dgm:spPr/>
      <dgm:t>
        <a:bodyPr/>
        <a:lstStyle/>
        <a:p>
          <a:endParaRPr lang="en-US" sz="2800">
            <a:latin typeface="+mj-lt"/>
          </a:endParaRPr>
        </a:p>
      </dgm:t>
    </dgm:pt>
    <dgm:pt modelId="{A180A189-5674-4736-AAB6-0362BDC7064D}" type="pres">
      <dgm:prSet presAssocID="{82A2CC3C-334D-499A-B672-A5F8FE537C4D}" presName="Name0" presStyleCnt="0">
        <dgm:presLayoutVars>
          <dgm:dir/>
          <dgm:animLvl val="lvl"/>
          <dgm:resizeHandles val="exact"/>
        </dgm:presLayoutVars>
      </dgm:prSet>
      <dgm:spPr/>
    </dgm:pt>
    <dgm:pt modelId="{C4D1E3F2-2B0E-4961-923E-EAB7B24346FB}" type="pres">
      <dgm:prSet presAssocID="{87FD9956-9CCC-4AF8-8980-AE7593A5E523}" presName="boxAndChildren" presStyleCnt="0"/>
      <dgm:spPr/>
    </dgm:pt>
    <dgm:pt modelId="{703DB77F-CFED-4CB5-A252-F50D1670DBB2}" type="pres">
      <dgm:prSet presAssocID="{87FD9956-9CCC-4AF8-8980-AE7593A5E523}" presName="parentTextBox" presStyleLbl="node1" presStyleIdx="0" presStyleCnt="2"/>
      <dgm:spPr/>
    </dgm:pt>
    <dgm:pt modelId="{22B006C8-54DD-40EA-B596-DD2E7192DC16}" type="pres">
      <dgm:prSet presAssocID="{CEE100A8-7979-489A-8880-3FFDD44DDBD6}" presName="sp" presStyleCnt="0"/>
      <dgm:spPr/>
    </dgm:pt>
    <dgm:pt modelId="{8AD3681D-ECB1-44ED-9719-23FA7BF33FE2}" type="pres">
      <dgm:prSet presAssocID="{F8EAE433-72F2-49EF-9745-E8B950F63FD1}" presName="arrowAndChildren" presStyleCnt="0"/>
      <dgm:spPr/>
    </dgm:pt>
    <dgm:pt modelId="{FD39F250-A52A-4040-A00F-5D126A50FE44}" type="pres">
      <dgm:prSet presAssocID="{F8EAE433-72F2-49EF-9745-E8B950F63FD1}" presName="parentTextArrow" presStyleLbl="node1" presStyleIdx="1" presStyleCnt="2"/>
      <dgm:spPr/>
    </dgm:pt>
  </dgm:ptLst>
  <dgm:cxnLst>
    <dgm:cxn modelId="{64E8B138-0A47-410D-8281-F56F05539C85}" srcId="{82A2CC3C-334D-499A-B672-A5F8FE537C4D}" destId="{87FD9956-9CCC-4AF8-8980-AE7593A5E523}" srcOrd="1" destOrd="0" parTransId="{EFD1BC1D-8A3E-4955-8ADA-A9023038ABF0}" sibTransId="{699D3984-0E9E-4376-9C35-70AFD621E60F}"/>
    <dgm:cxn modelId="{60AE3F68-74B5-4DA5-A003-F9D2787F17A2}" srcId="{82A2CC3C-334D-499A-B672-A5F8FE537C4D}" destId="{F8EAE433-72F2-49EF-9745-E8B950F63FD1}" srcOrd="0" destOrd="0" parTransId="{F7AAF912-747B-435C-B78D-6CCC62945E9F}" sibTransId="{CEE100A8-7979-489A-8880-3FFDD44DDBD6}"/>
    <dgm:cxn modelId="{7D391E81-4B6E-4D4B-8821-DE115C07FA2A}" type="presOf" srcId="{F8EAE433-72F2-49EF-9745-E8B950F63FD1}" destId="{FD39F250-A52A-4040-A00F-5D126A50FE44}" srcOrd="0" destOrd="0" presId="urn:microsoft.com/office/officeart/2005/8/layout/process4"/>
    <dgm:cxn modelId="{D9816A8D-473C-4113-934B-F815B4A2499C}" type="presOf" srcId="{87FD9956-9CCC-4AF8-8980-AE7593A5E523}" destId="{703DB77F-CFED-4CB5-A252-F50D1670DBB2}" srcOrd="0" destOrd="0" presId="urn:microsoft.com/office/officeart/2005/8/layout/process4"/>
    <dgm:cxn modelId="{1C12A3F3-4556-4C03-B15C-510880A91AC6}" type="presOf" srcId="{82A2CC3C-334D-499A-B672-A5F8FE537C4D}" destId="{A180A189-5674-4736-AAB6-0362BDC7064D}" srcOrd="0" destOrd="0" presId="urn:microsoft.com/office/officeart/2005/8/layout/process4"/>
    <dgm:cxn modelId="{C9AFCAFE-7416-4CA6-A27B-F8B59EA15027}" type="presParOf" srcId="{A180A189-5674-4736-AAB6-0362BDC7064D}" destId="{C4D1E3F2-2B0E-4961-923E-EAB7B24346FB}" srcOrd="0" destOrd="0" presId="urn:microsoft.com/office/officeart/2005/8/layout/process4"/>
    <dgm:cxn modelId="{043CA03C-368B-491D-85BB-1B0F981472EA}" type="presParOf" srcId="{C4D1E3F2-2B0E-4961-923E-EAB7B24346FB}" destId="{703DB77F-CFED-4CB5-A252-F50D1670DBB2}" srcOrd="0" destOrd="0" presId="urn:microsoft.com/office/officeart/2005/8/layout/process4"/>
    <dgm:cxn modelId="{144912D1-11FA-41C3-8EFA-6A40276A1903}" type="presParOf" srcId="{A180A189-5674-4736-AAB6-0362BDC7064D}" destId="{22B006C8-54DD-40EA-B596-DD2E7192DC16}" srcOrd="1" destOrd="0" presId="urn:microsoft.com/office/officeart/2005/8/layout/process4"/>
    <dgm:cxn modelId="{AFA0ED85-4758-411A-89DA-97C6F29CDDE0}" type="presParOf" srcId="{A180A189-5674-4736-AAB6-0362BDC7064D}" destId="{8AD3681D-ECB1-44ED-9719-23FA7BF33FE2}" srcOrd="2" destOrd="0" presId="urn:microsoft.com/office/officeart/2005/8/layout/process4"/>
    <dgm:cxn modelId="{317895B6-715C-4163-85BB-0CF29309B74E}" type="presParOf" srcId="{8AD3681D-ECB1-44ED-9719-23FA7BF33FE2}" destId="{FD39F250-A52A-4040-A00F-5D126A50FE4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AF5C1-CC14-47E2-9ABC-32976930E1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B8DCC0-5DA4-492D-8FA0-ABC4DC33B04C}">
      <dgm:prSet custT="1"/>
      <dgm:spPr/>
      <dgm:t>
        <a:bodyPr/>
        <a:lstStyle/>
        <a:p>
          <a:r>
            <a:rPr lang="en-US" sz="2400" dirty="0">
              <a:latin typeface="+mj-lt"/>
            </a:rPr>
            <a:t>the amount of previously  unrecognized disease that is diagnosed as a  result of screening effort.</a:t>
          </a:r>
        </a:p>
      </dgm:t>
    </dgm:pt>
    <dgm:pt modelId="{8B609D26-6B44-446F-8749-8C2B1104B0B4}" type="parTrans" cxnId="{BE3D81D6-AE17-468C-A38E-4AA8CFC00586}">
      <dgm:prSet/>
      <dgm:spPr/>
      <dgm:t>
        <a:bodyPr/>
        <a:lstStyle/>
        <a:p>
          <a:endParaRPr lang="en-US" sz="2400">
            <a:latin typeface="+mj-lt"/>
          </a:endParaRPr>
        </a:p>
      </dgm:t>
    </dgm:pt>
    <dgm:pt modelId="{5EA2E051-4AEE-4F28-AB7B-1D5B3510D02F}" type="sibTrans" cxnId="{BE3D81D6-AE17-468C-A38E-4AA8CFC00586}">
      <dgm:prSet/>
      <dgm:spPr/>
      <dgm:t>
        <a:bodyPr/>
        <a:lstStyle/>
        <a:p>
          <a:endParaRPr lang="en-US" sz="2400">
            <a:latin typeface="+mj-lt"/>
          </a:endParaRPr>
        </a:p>
      </dgm:t>
    </dgm:pt>
    <dgm:pt modelId="{C17883DE-51F7-400A-BE8F-1368AA530FF2}">
      <dgm:prSet custT="1"/>
      <dgm:spPr/>
      <dgm:t>
        <a:bodyPr/>
        <a:lstStyle/>
        <a:p>
          <a:r>
            <a:rPr lang="en-US" sz="2400" b="1">
              <a:latin typeface="+mj-lt"/>
            </a:rPr>
            <a:t>It Depends upon</a:t>
          </a:r>
          <a:endParaRPr lang="en-US" sz="2400">
            <a:latin typeface="+mj-lt"/>
          </a:endParaRPr>
        </a:p>
      </dgm:t>
    </dgm:pt>
    <dgm:pt modelId="{45F63036-2009-43D0-B27C-C3807B06449C}" type="parTrans" cxnId="{EC8634A8-5F5E-4EF4-893C-1608DE17DFB3}">
      <dgm:prSet/>
      <dgm:spPr/>
      <dgm:t>
        <a:bodyPr/>
        <a:lstStyle/>
        <a:p>
          <a:endParaRPr lang="en-US" sz="2400">
            <a:latin typeface="+mj-lt"/>
          </a:endParaRPr>
        </a:p>
      </dgm:t>
    </dgm:pt>
    <dgm:pt modelId="{618A551E-08E9-45CB-BAC0-B5FCF7DEF664}" type="sibTrans" cxnId="{EC8634A8-5F5E-4EF4-893C-1608DE17DFB3}">
      <dgm:prSet/>
      <dgm:spPr/>
      <dgm:t>
        <a:bodyPr/>
        <a:lstStyle/>
        <a:p>
          <a:endParaRPr lang="en-US" sz="2400">
            <a:latin typeface="+mj-lt"/>
          </a:endParaRPr>
        </a:p>
      </dgm:t>
    </dgm:pt>
    <dgm:pt modelId="{4EBE8D84-0187-4778-AB1F-66502B46C27C}">
      <dgm:prSet custT="1"/>
      <dgm:spPr/>
      <dgm:t>
        <a:bodyPr/>
        <a:lstStyle/>
        <a:p>
          <a:r>
            <a:rPr lang="en-US" sz="2400">
              <a:latin typeface="+mj-lt"/>
            </a:rPr>
            <a:t>Sensitivity</a:t>
          </a:r>
        </a:p>
      </dgm:t>
    </dgm:pt>
    <dgm:pt modelId="{EF9567FE-F630-4C4D-B61B-355827E46E9B}" type="parTrans" cxnId="{78E87AD6-C375-43CA-8832-12AF483E63FD}">
      <dgm:prSet/>
      <dgm:spPr/>
      <dgm:t>
        <a:bodyPr/>
        <a:lstStyle/>
        <a:p>
          <a:endParaRPr lang="en-US" sz="2400">
            <a:latin typeface="+mj-lt"/>
          </a:endParaRPr>
        </a:p>
      </dgm:t>
    </dgm:pt>
    <dgm:pt modelId="{70AC59C7-4487-46F7-BFDA-7B1E1282CB8D}" type="sibTrans" cxnId="{78E87AD6-C375-43CA-8832-12AF483E63FD}">
      <dgm:prSet/>
      <dgm:spPr/>
      <dgm:t>
        <a:bodyPr/>
        <a:lstStyle/>
        <a:p>
          <a:endParaRPr lang="en-US" sz="2400">
            <a:latin typeface="+mj-lt"/>
          </a:endParaRPr>
        </a:p>
      </dgm:t>
    </dgm:pt>
    <dgm:pt modelId="{2445330F-D47C-4D10-95EA-0247F6699D7E}">
      <dgm:prSet custT="1"/>
      <dgm:spPr/>
      <dgm:t>
        <a:bodyPr/>
        <a:lstStyle/>
        <a:p>
          <a:r>
            <a:rPr lang="en-US" sz="2400" dirty="0">
              <a:latin typeface="+mj-lt"/>
            </a:rPr>
            <a:t>Specificity</a:t>
          </a:r>
        </a:p>
      </dgm:t>
    </dgm:pt>
    <dgm:pt modelId="{6A0791DE-9D26-46B7-8380-34A99DE37A43}" type="parTrans" cxnId="{CB7D785B-C21E-47BF-9514-6F2373E35B92}">
      <dgm:prSet/>
      <dgm:spPr/>
      <dgm:t>
        <a:bodyPr/>
        <a:lstStyle/>
        <a:p>
          <a:endParaRPr lang="en-US" sz="2400">
            <a:latin typeface="+mj-lt"/>
          </a:endParaRPr>
        </a:p>
      </dgm:t>
    </dgm:pt>
    <dgm:pt modelId="{CC9DEB6C-1BF4-440E-AF0B-95EDB76A44C3}" type="sibTrans" cxnId="{CB7D785B-C21E-47BF-9514-6F2373E35B92}">
      <dgm:prSet/>
      <dgm:spPr/>
      <dgm:t>
        <a:bodyPr/>
        <a:lstStyle/>
        <a:p>
          <a:endParaRPr lang="en-US" sz="2400">
            <a:latin typeface="+mj-lt"/>
          </a:endParaRPr>
        </a:p>
      </dgm:t>
    </dgm:pt>
    <dgm:pt modelId="{6C1853CD-80AB-4A74-8D5A-08C14DFB54C9}">
      <dgm:prSet custT="1"/>
      <dgm:spPr/>
      <dgm:t>
        <a:bodyPr/>
        <a:lstStyle/>
        <a:p>
          <a:r>
            <a:rPr lang="en-US" sz="2400">
              <a:latin typeface="+mj-lt"/>
            </a:rPr>
            <a:t>Prevalence of disease</a:t>
          </a:r>
        </a:p>
      </dgm:t>
    </dgm:pt>
    <dgm:pt modelId="{41D021C8-D69E-4B8B-A2C3-4C3E3287CC0B}" type="parTrans" cxnId="{9C3E8E13-4BAF-4DD6-BCCA-633DE24780D3}">
      <dgm:prSet/>
      <dgm:spPr/>
      <dgm:t>
        <a:bodyPr/>
        <a:lstStyle/>
        <a:p>
          <a:endParaRPr lang="en-US" sz="2400">
            <a:latin typeface="+mj-lt"/>
          </a:endParaRPr>
        </a:p>
      </dgm:t>
    </dgm:pt>
    <dgm:pt modelId="{68394DD8-1727-4571-B243-F9CAA1D176C0}" type="sibTrans" cxnId="{9C3E8E13-4BAF-4DD6-BCCA-633DE24780D3}">
      <dgm:prSet/>
      <dgm:spPr/>
      <dgm:t>
        <a:bodyPr/>
        <a:lstStyle/>
        <a:p>
          <a:endParaRPr lang="en-US" sz="2400">
            <a:latin typeface="+mj-lt"/>
          </a:endParaRPr>
        </a:p>
      </dgm:t>
    </dgm:pt>
    <dgm:pt modelId="{DF116FA6-5BBA-4DB2-949A-C8D12243A370}">
      <dgm:prSet custT="1"/>
      <dgm:spPr/>
      <dgm:t>
        <a:bodyPr/>
        <a:lstStyle/>
        <a:p>
          <a:r>
            <a:rPr lang="en-US" sz="2400">
              <a:latin typeface="+mj-lt"/>
            </a:rPr>
            <a:t>Participation of the individual in the detection programme</a:t>
          </a:r>
        </a:p>
      </dgm:t>
    </dgm:pt>
    <dgm:pt modelId="{5076D7F1-B0F9-465D-805D-EFD69CFB98D7}" type="parTrans" cxnId="{9043C248-4549-437B-82FB-820C785E88E3}">
      <dgm:prSet/>
      <dgm:spPr/>
      <dgm:t>
        <a:bodyPr/>
        <a:lstStyle/>
        <a:p>
          <a:endParaRPr lang="en-US" sz="2400">
            <a:latin typeface="+mj-lt"/>
          </a:endParaRPr>
        </a:p>
      </dgm:t>
    </dgm:pt>
    <dgm:pt modelId="{10047545-C395-41E0-8A14-2F56A8366C04}" type="sibTrans" cxnId="{9043C248-4549-437B-82FB-820C785E88E3}">
      <dgm:prSet/>
      <dgm:spPr/>
      <dgm:t>
        <a:bodyPr/>
        <a:lstStyle/>
        <a:p>
          <a:endParaRPr lang="en-US" sz="2400">
            <a:latin typeface="+mj-lt"/>
          </a:endParaRPr>
        </a:p>
      </dgm:t>
    </dgm:pt>
    <dgm:pt modelId="{71BD818C-21D5-4AAA-B56D-5FE4BB363000}">
      <dgm:prSet custT="1"/>
      <dgm:spPr/>
      <dgm:t>
        <a:bodyPr/>
        <a:lstStyle/>
        <a:p>
          <a:r>
            <a:rPr lang="en-US" sz="2400" b="1">
              <a:latin typeface="+mj-lt"/>
            </a:rPr>
            <a:t>Calculated by</a:t>
          </a:r>
          <a:endParaRPr lang="en-US" sz="2400">
            <a:latin typeface="+mj-lt"/>
          </a:endParaRPr>
        </a:p>
      </dgm:t>
    </dgm:pt>
    <dgm:pt modelId="{1E8273E2-28AD-4BA2-B049-FA258FEB47E7}" type="parTrans" cxnId="{BE4395FB-8C85-4AC6-A0BC-BC342A5A75A8}">
      <dgm:prSet/>
      <dgm:spPr/>
      <dgm:t>
        <a:bodyPr/>
        <a:lstStyle/>
        <a:p>
          <a:endParaRPr lang="en-US" sz="2400">
            <a:latin typeface="+mj-lt"/>
          </a:endParaRPr>
        </a:p>
      </dgm:t>
    </dgm:pt>
    <dgm:pt modelId="{36CD01B0-E9DA-471F-87A1-06A7054B76AB}" type="sibTrans" cxnId="{BE4395FB-8C85-4AC6-A0BC-BC342A5A75A8}">
      <dgm:prSet/>
      <dgm:spPr/>
      <dgm:t>
        <a:bodyPr/>
        <a:lstStyle/>
        <a:p>
          <a:endParaRPr lang="en-US" sz="2400">
            <a:latin typeface="+mj-lt"/>
          </a:endParaRPr>
        </a:p>
      </dgm:t>
    </dgm:pt>
    <dgm:pt modelId="{1365C79A-57B5-415A-B2CF-60CB457184F4}">
      <dgm:prSet custT="1"/>
      <dgm:spPr/>
      <dgm:t>
        <a:bodyPr/>
        <a:lstStyle/>
        <a:p>
          <a:r>
            <a:rPr lang="en-US" sz="2400">
              <a:latin typeface="+mj-lt"/>
            </a:rPr>
            <a:t>Prevalence of disease</a:t>
          </a:r>
        </a:p>
      </dgm:t>
    </dgm:pt>
    <dgm:pt modelId="{2923C283-3536-4FBE-84A6-5A137FABA9A1}" type="parTrans" cxnId="{B59D8A47-DEA1-4494-BEAD-528D90AFC8B3}">
      <dgm:prSet/>
      <dgm:spPr/>
      <dgm:t>
        <a:bodyPr/>
        <a:lstStyle/>
        <a:p>
          <a:endParaRPr lang="en-US" sz="2400">
            <a:latin typeface="+mj-lt"/>
          </a:endParaRPr>
        </a:p>
      </dgm:t>
    </dgm:pt>
    <dgm:pt modelId="{64861A89-87AF-4FD6-B195-E064F927C4C0}" type="sibTrans" cxnId="{B59D8A47-DEA1-4494-BEAD-528D90AFC8B3}">
      <dgm:prSet/>
      <dgm:spPr/>
      <dgm:t>
        <a:bodyPr/>
        <a:lstStyle/>
        <a:p>
          <a:endParaRPr lang="en-US" sz="2400">
            <a:latin typeface="+mj-lt"/>
          </a:endParaRPr>
        </a:p>
      </dgm:t>
    </dgm:pt>
    <dgm:pt modelId="{B2E30105-08CC-4814-A466-A9EB60A33C79}">
      <dgm:prSet custT="1"/>
      <dgm:spPr/>
      <dgm:t>
        <a:bodyPr/>
        <a:lstStyle/>
        <a:p>
          <a:r>
            <a:rPr lang="en-US" sz="2400">
              <a:latin typeface="+mj-lt"/>
            </a:rPr>
            <a:t>Positive predictive value</a:t>
          </a:r>
        </a:p>
      </dgm:t>
    </dgm:pt>
    <dgm:pt modelId="{1F038F1C-63FF-4529-AB88-9F5D796A4A8D}" type="parTrans" cxnId="{AD995185-DF4E-4D86-A27C-570B0C802133}">
      <dgm:prSet/>
      <dgm:spPr/>
      <dgm:t>
        <a:bodyPr/>
        <a:lstStyle/>
        <a:p>
          <a:endParaRPr lang="en-US" sz="2400">
            <a:latin typeface="+mj-lt"/>
          </a:endParaRPr>
        </a:p>
      </dgm:t>
    </dgm:pt>
    <dgm:pt modelId="{42559D73-F0A9-41E4-8AEC-3ECA7659D456}" type="sibTrans" cxnId="{AD995185-DF4E-4D86-A27C-570B0C802133}">
      <dgm:prSet/>
      <dgm:spPr/>
      <dgm:t>
        <a:bodyPr/>
        <a:lstStyle/>
        <a:p>
          <a:endParaRPr lang="en-US" sz="2400">
            <a:latin typeface="+mj-lt"/>
          </a:endParaRPr>
        </a:p>
      </dgm:t>
    </dgm:pt>
    <dgm:pt modelId="{2106F651-139A-46DE-AE12-CD8BC8C42A27}" type="pres">
      <dgm:prSet presAssocID="{4A6AF5C1-CC14-47E2-9ABC-32976930E149}" presName="linear" presStyleCnt="0">
        <dgm:presLayoutVars>
          <dgm:animLvl val="lvl"/>
          <dgm:resizeHandles val="exact"/>
        </dgm:presLayoutVars>
      </dgm:prSet>
      <dgm:spPr/>
    </dgm:pt>
    <dgm:pt modelId="{A0D170B2-A8F2-4559-8BF8-C585ED46C844}" type="pres">
      <dgm:prSet presAssocID="{EDB8DCC0-5DA4-492D-8FA0-ABC4DC33B04C}" presName="parentText" presStyleLbl="node1" presStyleIdx="0" presStyleCnt="3">
        <dgm:presLayoutVars>
          <dgm:chMax val="0"/>
          <dgm:bulletEnabled val="1"/>
        </dgm:presLayoutVars>
      </dgm:prSet>
      <dgm:spPr/>
    </dgm:pt>
    <dgm:pt modelId="{1EB7FD53-B4BB-4610-ADF7-297A642D9482}" type="pres">
      <dgm:prSet presAssocID="{5EA2E051-4AEE-4F28-AB7B-1D5B3510D02F}" presName="spacer" presStyleCnt="0"/>
      <dgm:spPr/>
    </dgm:pt>
    <dgm:pt modelId="{172C8744-F70A-403C-AFB9-5ED5D96E62E3}" type="pres">
      <dgm:prSet presAssocID="{C17883DE-51F7-400A-BE8F-1368AA530FF2}" presName="parentText" presStyleLbl="node1" presStyleIdx="1" presStyleCnt="3">
        <dgm:presLayoutVars>
          <dgm:chMax val="0"/>
          <dgm:bulletEnabled val="1"/>
        </dgm:presLayoutVars>
      </dgm:prSet>
      <dgm:spPr/>
    </dgm:pt>
    <dgm:pt modelId="{07F6F792-94F8-4CA5-8BA7-967ADF9C2825}" type="pres">
      <dgm:prSet presAssocID="{C17883DE-51F7-400A-BE8F-1368AA530FF2}" presName="childText" presStyleLbl="revTx" presStyleIdx="0" presStyleCnt="2" custScaleY="122751">
        <dgm:presLayoutVars>
          <dgm:bulletEnabled val="1"/>
        </dgm:presLayoutVars>
      </dgm:prSet>
      <dgm:spPr/>
    </dgm:pt>
    <dgm:pt modelId="{9CFAA0C8-C9CA-4D19-8FD9-0C660DDC20F1}" type="pres">
      <dgm:prSet presAssocID="{71BD818C-21D5-4AAA-B56D-5FE4BB363000}" presName="parentText" presStyleLbl="node1" presStyleIdx="2" presStyleCnt="3">
        <dgm:presLayoutVars>
          <dgm:chMax val="0"/>
          <dgm:bulletEnabled val="1"/>
        </dgm:presLayoutVars>
      </dgm:prSet>
      <dgm:spPr/>
    </dgm:pt>
    <dgm:pt modelId="{DF8919DD-81D7-4869-A3EE-523A7B1BEEF0}" type="pres">
      <dgm:prSet presAssocID="{71BD818C-21D5-4AAA-B56D-5FE4BB363000}" presName="childText" presStyleLbl="revTx" presStyleIdx="1" presStyleCnt="2">
        <dgm:presLayoutVars>
          <dgm:bulletEnabled val="1"/>
        </dgm:presLayoutVars>
      </dgm:prSet>
      <dgm:spPr/>
    </dgm:pt>
  </dgm:ptLst>
  <dgm:cxnLst>
    <dgm:cxn modelId="{A8BDC709-DBE9-492A-A5C5-230AE16141C8}" type="presOf" srcId="{1365C79A-57B5-415A-B2CF-60CB457184F4}" destId="{DF8919DD-81D7-4869-A3EE-523A7B1BEEF0}" srcOrd="0" destOrd="0" presId="urn:microsoft.com/office/officeart/2005/8/layout/vList2"/>
    <dgm:cxn modelId="{9C3E8E13-4BAF-4DD6-BCCA-633DE24780D3}" srcId="{C17883DE-51F7-400A-BE8F-1368AA530FF2}" destId="{6C1853CD-80AB-4A74-8D5A-08C14DFB54C9}" srcOrd="2" destOrd="0" parTransId="{41D021C8-D69E-4B8B-A2C3-4C3E3287CC0B}" sibTransId="{68394DD8-1727-4571-B243-F9CAA1D176C0}"/>
    <dgm:cxn modelId="{F5B5141A-6642-45F2-AF1D-96547F7DB606}" type="presOf" srcId="{C17883DE-51F7-400A-BE8F-1368AA530FF2}" destId="{172C8744-F70A-403C-AFB9-5ED5D96E62E3}" srcOrd="0" destOrd="0" presId="urn:microsoft.com/office/officeart/2005/8/layout/vList2"/>
    <dgm:cxn modelId="{BCC45721-926C-4DD2-B7BD-75B39F996F47}" type="presOf" srcId="{2445330F-D47C-4D10-95EA-0247F6699D7E}" destId="{07F6F792-94F8-4CA5-8BA7-967ADF9C2825}" srcOrd="0" destOrd="1" presId="urn:microsoft.com/office/officeart/2005/8/layout/vList2"/>
    <dgm:cxn modelId="{CB7D785B-C21E-47BF-9514-6F2373E35B92}" srcId="{C17883DE-51F7-400A-BE8F-1368AA530FF2}" destId="{2445330F-D47C-4D10-95EA-0247F6699D7E}" srcOrd="1" destOrd="0" parTransId="{6A0791DE-9D26-46B7-8380-34A99DE37A43}" sibTransId="{CC9DEB6C-1BF4-440E-AF0B-95EDB76A44C3}"/>
    <dgm:cxn modelId="{B59D8A47-DEA1-4494-BEAD-528D90AFC8B3}" srcId="{71BD818C-21D5-4AAA-B56D-5FE4BB363000}" destId="{1365C79A-57B5-415A-B2CF-60CB457184F4}" srcOrd="0" destOrd="0" parTransId="{2923C283-3536-4FBE-84A6-5A137FABA9A1}" sibTransId="{64861A89-87AF-4FD6-B195-E064F927C4C0}"/>
    <dgm:cxn modelId="{9043C248-4549-437B-82FB-820C785E88E3}" srcId="{C17883DE-51F7-400A-BE8F-1368AA530FF2}" destId="{DF116FA6-5BBA-4DB2-949A-C8D12243A370}" srcOrd="3" destOrd="0" parTransId="{5076D7F1-B0F9-465D-805D-EFD69CFB98D7}" sibTransId="{10047545-C395-41E0-8A14-2F56A8366C04}"/>
    <dgm:cxn modelId="{4C4A436A-FE7A-4F51-81B7-FC74D43FBAB0}" type="presOf" srcId="{DF116FA6-5BBA-4DB2-949A-C8D12243A370}" destId="{07F6F792-94F8-4CA5-8BA7-967ADF9C2825}" srcOrd="0" destOrd="3" presId="urn:microsoft.com/office/officeart/2005/8/layout/vList2"/>
    <dgm:cxn modelId="{0CBB8080-F2AD-4671-B580-3E0BD5B5E421}" type="presOf" srcId="{B2E30105-08CC-4814-A466-A9EB60A33C79}" destId="{DF8919DD-81D7-4869-A3EE-523A7B1BEEF0}" srcOrd="0" destOrd="1" presId="urn:microsoft.com/office/officeart/2005/8/layout/vList2"/>
    <dgm:cxn modelId="{AD995185-DF4E-4D86-A27C-570B0C802133}" srcId="{71BD818C-21D5-4AAA-B56D-5FE4BB363000}" destId="{B2E30105-08CC-4814-A466-A9EB60A33C79}" srcOrd="1" destOrd="0" parTransId="{1F038F1C-63FF-4529-AB88-9F5D796A4A8D}" sibTransId="{42559D73-F0A9-41E4-8AEC-3ECA7659D456}"/>
    <dgm:cxn modelId="{869488A3-F6C3-41D6-82A8-E9506EAF7915}" type="presOf" srcId="{EDB8DCC0-5DA4-492D-8FA0-ABC4DC33B04C}" destId="{A0D170B2-A8F2-4559-8BF8-C585ED46C844}" srcOrd="0" destOrd="0" presId="urn:microsoft.com/office/officeart/2005/8/layout/vList2"/>
    <dgm:cxn modelId="{EC8634A8-5F5E-4EF4-893C-1608DE17DFB3}" srcId="{4A6AF5C1-CC14-47E2-9ABC-32976930E149}" destId="{C17883DE-51F7-400A-BE8F-1368AA530FF2}" srcOrd="1" destOrd="0" parTransId="{45F63036-2009-43D0-B27C-C3807B06449C}" sibTransId="{618A551E-08E9-45CB-BAC0-B5FCF7DEF664}"/>
    <dgm:cxn modelId="{93AD45BB-FAFC-412B-830B-56B049CD57C9}" type="presOf" srcId="{6C1853CD-80AB-4A74-8D5A-08C14DFB54C9}" destId="{07F6F792-94F8-4CA5-8BA7-967ADF9C2825}" srcOrd="0" destOrd="2" presId="urn:microsoft.com/office/officeart/2005/8/layout/vList2"/>
    <dgm:cxn modelId="{78E87AD6-C375-43CA-8832-12AF483E63FD}" srcId="{C17883DE-51F7-400A-BE8F-1368AA530FF2}" destId="{4EBE8D84-0187-4778-AB1F-66502B46C27C}" srcOrd="0" destOrd="0" parTransId="{EF9567FE-F630-4C4D-B61B-355827E46E9B}" sibTransId="{70AC59C7-4487-46F7-BFDA-7B1E1282CB8D}"/>
    <dgm:cxn modelId="{BE3D81D6-AE17-468C-A38E-4AA8CFC00586}" srcId="{4A6AF5C1-CC14-47E2-9ABC-32976930E149}" destId="{EDB8DCC0-5DA4-492D-8FA0-ABC4DC33B04C}" srcOrd="0" destOrd="0" parTransId="{8B609D26-6B44-446F-8749-8C2B1104B0B4}" sibTransId="{5EA2E051-4AEE-4F28-AB7B-1D5B3510D02F}"/>
    <dgm:cxn modelId="{71DDEEDF-9C9F-4746-B236-C007443B8C11}" type="presOf" srcId="{71BD818C-21D5-4AAA-B56D-5FE4BB363000}" destId="{9CFAA0C8-C9CA-4D19-8FD9-0C660DDC20F1}" srcOrd="0" destOrd="0" presId="urn:microsoft.com/office/officeart/2005/8/layout/vList2"/>
    <dgm:cxn modelId="{1FAA47E4-9CE0-435A-AF1C-2F69F781C4FB}" type="presOf" srcId="{4A6AF5C1-CC14-47E2-9ABC-32976930E149}" destId="{2106F651-139A-46DE-AE12-CD8BC8C42A27}" srcOrd="0" destOrd="0" presId="urn:microsoft.com/office/officeart/2005/8/layout/vList2"/>
    <dgm:cxn modelId="{6D93F2E4-A83B-4415-84BD-6E299C01D314}" type="presOf" srcId="{4EBE8D84-0187-4778-AB1F-66502B46C27C}" destId="{07F6F792-94F8-4CA5-8BA7-967ADF9C2825}" srcOrd="0" destOrd="0" presId="urn:microsoft.com/office/officeart/2005/8/layout/vList2"/>
    <dgm:cxn modelId="{BE4395FB-8C85-4AC6-A0BC-BC342A5A75A8}" srcId="{4A6AF5C1-CC14-47E2-9ABC-32976930E149}" destId="{71BD818C-21D5-4AAA-B56D-5FE4BB363000}" srcOrd="2" destOrd="0" parTransId="{1E8273E2-28AD-4BA2-B049-FA258FEB47E7}" sibTransId="{36CD01B0-E9DA-471F-87A1-06A7054B76AB}"/>
    <dgm:cxn modelId="{745E40E9-3226-466A-9924-9967A2AB0C7B}" type="presParOf" srcId="{2106F651-139A-46DE-AE12-CD8BC8C42A27}" destId="{A0D170B2-A8F2-4559-8BF8-C585ED46C844}" srcOrd="0" destOrd="0" presId="urn:microsoft.com/office/officeart/2005/8/layout/vList2"/>
    <dgm:cxn modelId="{F38795FD-2A87-4B52-A00F-DB70B9230314}" type="presParOf" srcId="{2106F651-139A-46DE-AE12-CD8BC8C42A27}" destId="{1EB7FD53-B4BB-4610-ADF7-297A642D9482}" srcOrd="1" destOrd="0" presId="urn:microsoft.com/office/officeart/2005/8/layout/vList2"/>
    <dgm:cxn modelId="{DE7FE7F4-B4C7-467B-BD36-654AEB04D243}" type="presParOf" srcId="{2106F651-139A-46DE-AE12-CD8BC8C42A27}" destId="{172C8744-F70A-403C-AFB9-5ED5D96E62E3}" srcOrd="2" destOrd="0" presId="urn:microsoft.com/office/officeart/2005/8/layout/vList2"/>
    <dgm:cxn modelId="{ABD277FD-9938-4337-886E-4DC33660C717}" type="presParOf" srcId="{2106F651-139A-46DE-AE12-CD8BC8C42A27}" destId="{07F6F792-94F8-4CA5-8BA7-967ADF9C2825}" srcOrd="3" destOrd="0" presId="urn:microsoft.com/office/officeart/2005/8/layout/vList2"/>
    <dgm:cxn modelId="{8E14703D-4CAF-4555-A234-69BD0E538E6F}" type="presParOf" srcId="{2106F651-139A-46DE-AE12-CD8BC8C42A27}" destId="{9CFAA0C8-C9CA-4D19-8FD9-0C660DDC20F1}" srcOrd="4" destOrd="0" presId="urn:microsoft.com/office/officeart/2005/8/layout/vList2"/>
    <dgm:cxn modelId="{0D516A56-43F0-4BF6-9772-124ABFA9BAF8}" type="presParOf" srcId="{2106F651-139A-46DE-AE12-CD8BC8C42A27}" destId="{DF8919DD-81D7-4869-A3EE-523A7B1BEE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31AB95-175E-4D18-ACA2-3A16B9D6158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330AF3B-1067-4EB7-A75C-E1095AF17BA4}">
      <dgm:prSet custT="1"/>
      <dgm:spPr/>
      <dgm:t>
        <a:bodyPr/>
        <a:lstStyle/>
        <a:p>
          <a:r>
            <a:rPr lang="en-US" sz="2400" dirty="0">
              <a:latin typeface="+mj-lt"/>
            </a:rPr>
            <a:t>The following measures are used to evaluate a screening</a:t>
          </a:r>
        </a:p>
      </dgm:t>
    </dgm:pt>
    <dgm:pt modelId="{8C5AD4CE-CC96-4933-A28B-1A352A2376B1}" type="parTrans" cxnId="{DE06ED7E-506F-4515-89AA-E9A06D5E09D6}">
      <dgm:prSet/>
      <dgm:spPr/>
      <dgm:t>
        <a:bodyPr/>
        <a:lstStyle/>
        <a:p>
          <a:endParaRPr lang="en-US" sz="2400">
            <a:latin typeface="+mj-lt"/>
          </a:endParaRPr>
        </a:p>
      </dgm:t>
    </dgm:pt>
    <dgm:pt modelId="{7303B698-E3E5-4CC3-A7FC-CAB3CAE073CC}" type="sibTrans" cxnId="{DE06ED7E-506F-4515-89AA-E9A06D5E09D6}">
      <dgm:prSet/>
      <dgm:spPr/>
      <dgm:t>
        <a:bodyPr/>
        <a:lstStyle/>
        <a:p>
          <a:endParaRPr lang="en-US" sz="2400">
            <a:latin typeface="+mj-lt"/>
          </a:endParaRPr>
        </a:p>
      </dgm:t>
    </dgm:pt>
    <dgm:pt modelId="{62851162-ED38-42D7-A263-5581388FA693}">
      <dgm:prSet custT="1"/>
      <dgm:spPr/>
      <dgm:t>
        <a:bodyPr/>
        <a:lstStyle/>
        <a:p>
          <a:r>
            <a:rPr lang="en-US" sz="2400">
              <a:latin typeface="+mj-lt"/>
            </a:rPr>
            <a:t>test:</a:t>
          </a:r>
        </a:p>
      </dgm:t>
    </dgm:pt>
    <dgm:pt modelId="{7E2287DE-C643-4AF4-9632-004B74EFA5DF}" type="parTrans" cxnId="{E6E66CA2-A2A4-4A4E-AE0F-4293904C81FE}">
      <dgm:prSet/>
      <dgm:spPr/>
      <dgm:t>
        <a:bodyPr/>
        <a:lstStyle/>
        <a:p>
          <a:endParaRPr lang="en-US" sz="2400">
            <a:latin typeface="+mj-lt"/>
          </a:endParaRPr>
        </a:p>
      </dgm:t>
    </dgm:pt>
    <dgm:pt modelId="{EEF44809-DF89-4DF7-9370-87D157F7B33C}" type="sibTrans" cxnId="{E6E66CA2-A2A4-4A4E-AE0F-4293904C81FE}">
      <dgm:prSet/>
      <dgm:spPr/>
      <dgm:t>
        <a:bodyPr/>
        <a:lstStyle/>
        <a:p>
          <a:endParaRPr lang="en-US" sz="2400">
            <a:latin typeface="+mj-lt"/>
          </a:endParaRPr>
        </a:p>
      </dgm:t>
    </dgm:pt>
    <dgm:pt modelId="{11E00837-1341-44A7-A8FB-47E5CFC0F115}">
      <dgm:prSet custT="1"/>
      <dgm:spPr/>
      <dgm:t>
        <a:bodyPr/>
        <a:lstStyle/>
        <a:p>
          <a:r>
            <a:rPr lang="en-US" sz="2400">
              <a:latin typeface="+mj-lt"/>
            </a:rPr>
            <a:t>(a) Sensitivity = a/ (a + c) x 100</a:t>
          </a:r>
        </a:p>
      </dgm:t>
    </dgm:pt>
    <dgm:pt modelId="{1AFCCB07-3BB8-4FFE-B445-986AEF10281E}" type="parTrans" cxnId="{C392E287-A19A-42BB-AACE-9BB6B58B6857}">
      <dgm:prSet/>
      <dgm:spPr/>
      <dgm:t>
        <a:bodyPr/>
        <a:lstStyle/>
        <a:p>
          <a:endParaRPr lang="en-US" sz="2400">
            <a:latin typeface="+mj-lt"/>
          </a:endParaRPr>
        </a:p>
      </dgm:t>
    </dgm:pt>
    <dgm:pt modelId="{317CA4A7-C411-439A-B8F4-9706EFF8F210}" type="sibTrans" cxnId="{C392E287-A19A-42BB-AACE-9BB6B58B6857}">
      <dgm:prSet/>
      <dgm:spPr/>
      <dgm:t>
        <a:bodyPr/>
        <a:lstStyle/>
        <a:p>
          <a:endParaRPr lang="en-US" sz="2400">
            <a:latin typeface="+mj-lt"/>
          </a:endParaRPr>
        </a:p>
      </dgm:t>
    </dgm:pt>
    <dgm:pt modelId="{502E507A-E21B-4932-9B59-1ECEB0E51F3E}">
      <dgm:prSet custT="1"/>
      <dgm:spPr/>
      <dgm:t>
        <a:bodyPr/>
        <a:lstStyle/>
        <a:p>
          <a:r>
            <a:rPr lang="en-US" sz="2400" dirty="0">
              <a:latin typeface="+mj-lt"/>
            </a:rPr>
            <a:t>(b) Specificity = d/(b + d) x 100</a:t>
          </a:r>
        </a:p>
      </dgm:t>
    </dgm:pt>
    <dgm:pt modelId="{3C281E37-FAE1-4958-ACDC-28CB0DE3E50F}" type="parTrans" cxnId="{2A227F2F-EB10-4BAC-901A-04F41D763C1B}">
      <dgm:prSet/>
      <dgm:spPr/>
      <dgm:t>
        <a:bodyPr/>
        <a:lstStyle/>
        <a:p>
          <a:endParaRPr lang="en-US" sz="2400">
            <a:latin typeface="+mj-lt"/>
          </a:endParaRPr>
        </a:p>
      </dgm:t>
    </dgm:pt>
    <dgm:pt modelId="{777EA1BB-3ED3-4E06-9E3D-3B7944DE014B}" type="sibTrans" cxnId="{2A227F2F-EB10-4BAC-901A-04F41D763C1B}">
      <dgm:prSet/>
      <dgm:spPr/>
      <dgm:t>
        <a:bodyPr/>
        <a:lstStyle/>
        <a:p>
          <a:endParaRPr lang="en-US" sz="2400">
            <a:latin typeface="+mj-lt"/>
          </a:endParaRPr>
        </a:p>
      </dgm:t>
    </dgm:pt>
    <dgm:pt modelId="{31FC8646-3198-4BE3-99F0-5D7011087CFB}">
      <dgm:prSet custT="1"/>
      <dgm:spPr/>
      <dgm:t>
        <a:bodyPr/>
        <a:lstStyle/>
        <a:p>
          <a:r>
            <a:rPr lang="en-US" sz="2400">
              <a:latin typeface="+mj-lt"/>
            </a:rPr>
            <a:t>(c) Predictive value of a positive test = a/(a + b) x 100</a:t>
          </a:r>
        </a:p>
      </dgm:t>
    </dgm:pt>
    <dgm:pt modelId="{C8812A93-3A6D-4992-9F62-D20B92D94335}" type="parTrans" cxnId="{59ABD590-2780-42A8-908F-4BBF0558A3AA}">
      <dgm:prSet/>
      <dgm:spPr/>
      <dgm:t>
        <a:bodyPr/>
        <a:lstStyle/>
        <a:p>
          <a:endParaRPr lang="en-US" sz="2400">
            <a:latin typeface="+mj-lt"/>
          </a:endParaRPr>
        </a:p>
      </dgm:t>
    </dgm:pt>
    <dgm:pt modelId="{6C293EF2-071B-47C6-9A55-29FF247F27B5}" type="sibTrans" cxnId="{59ABD590-2780-42A8-908F-4BBF0558A3AA}">
      <dgm:prSet/>
      <dgm:spPr/>
      <dgm:t>
        <a:bodyPr/>
        <a:lstStyle/>
        <a:p>
          <a:endParaRPr lang="en-US" sz="2400">
            <a:latin typeface="+mj-lt"/>
          </a:endParaRPr>
        </a:p>
      </dgm:t>
    </dgm:pt>
    <dgm:pt modelId="{0035D285-32C2-4EA8-9F5A-39F0181D8CBF}">
      <dgm:prSet custT="1"/>
      <dgm:spPr/>
      <dgm:t>
        <a:bodyPr/>
        <a:lstStyle/>
        <a:p>
          <a:r>
            <a:rPr lang="en-US" sz="2400">
              <a:latin typeface="+mj-lt"/>
            </a:rPr>
            <a:t>(d) Predictive value of a negative test = d/(c + d) x 100</a:t>
          </a:r>
        </a:p>
      </dgm:t>
    </dgm:pt>
    <dgm:pt modelId="{6C50CE5E-AD90-434E-8E2D-09F38E364629}" type="parTrans" cxnId="{DB7D9E75-011D-42DA-9A95-6D706E935445}">
      <dgm:prSet/>
      <dgm:spPr/>
      <dgm:t>
        <a:bodyPr/>
        <a:lstStyle/>
        <a:p>
          <a:endParaRPr lang="en-US" sz="2400">
            <a:latin typeface="+mj-lt"/>
          </a:endParaRPr>
        </a:p>
      </dgm:t>
    </dgm:pt>
    <dgm:pt modelId="{1462DEB0-6DE6-4550-931A-AB0B63996B32}" type="sibTrans" cxnId="{DB7D9E75-011D-42DA-9A95-6D706E935445}">
      <dgm:prSet/>
      <dgm:spPr/>
      <dgm:t>
        <a:bodyPr/>
        <a:lstStyle/>
        <a:p>
          <a:endParaRPr lang="en-US" sz="2400">
            <a:latin typeface="+mj-lt"/>
          </a:endParaRPr>
        </a:p>
      </dgm:t>
    </dgm:pt>
    <dgm:pt modelId="{779E8371-05C9-4BD5-83B3-3DDF8FF864F7}">
      <dgm:prSet custT="1"/>
      <dgm:spPr/>
      <dgm:t>
        <a:bodyPr/>
        <a:lstStyle/>
        <a:p>
          <a:r>
            <a:rPr lang="en-US" sz="2400">
              <a:latin typeface="+mj-lt"/>
            </a:rPr>
            <a:t>(e) Percentage of false-negatives = c/ (a + c) x 100</a:t>
          </a:r>
        </a:p>
      </dgm:t>
    </dgm:pt>
    <dgm:pt modelId="{2E34712F-86A5-4447-A133-F1322C383DF3}" type="parTrans" cxnId="{8778A41E-2B9C-43E0-933E-085ABD4F8E42}">
      <dgm:prSet/>
      <dgm:spPr/>
      <dgm:t>
        <a:bodyPr/>
        <a:lstStyle/>
        <a:p>
          <a:endParaRPr lang="en-US" sz="2400">
            <a:latin typeface="+mj-lt"/>
          </a:endParaRPr>
        </a:p>
      </dgm:t>
    </dgm:pt>
    <dgm:pt modelId="{9A85A207-6517-4AE0-8157-92E97C06AF2D}" type="sibTrans" cxnId="{8778A41E-2B9C-43E0-933E-085ABD4F8E42}">
      <dgm:prSet/>
      <dgm:spPr/>
      <dgm:t>
        <a:bodyPr/>
        <a:lstStyle/>
        <a:p>
          <a:endParaRPr lang="en-US" sz="2400">
            <a:latin typeface="+mj-lt"/>
          </a:endParaRPr>
        </a:p>
      </dgm:t>
    </dgm:pt>
    <dgm:pt modelId="{7A54915F-41C3-49BB-977A-868997B6A7A7}">
      <dgm:prSet custT="1"/>
      <dgm:spPr/>
      <dgm:t>
        <a:bodyPr/>
        <a:lstStyle/>
        <a:p>
          <a:r>
            <a:rPr lang="en-US" sz="2400">
              <a:latin typeface="+mj-lt"/>
            </a:rPr>
            <a:t>(f) Percentage of false-positive = b/(b + d) x 100</a:t>
          </a:r>
        </a:p>
      </dgm:t>
    </dgm:pt>
    <dgm:pt modelId="{1274D997-56A0-49AE-9761-CD9830DB5944}" type="parTrans" cxnId="{2E273B1D-B289-4276-835A-6DADE0535AB7}">
      <dgm:prSet/>
      <dgm:spPr/>
      <dgm:t>
        <a:bodyPr/>
        <a:lstStyle/>
        <a:p>
          <a:endParaRPr lang="en-US" sz="2400">
            <a:latin typeface="+mj-lt"/>
          </a:endParaRPr>
        </a:p>
      </dgm:t>
    </dgm:pt>
    <dgm:pt modelId="{45B7C35F-A378-4E97-A2D4-3050EBFB881D}" type="sibTrans" cxnId="{2E273B1D-B289-4276-835A-6DADE0535AB7}">
      <dgm:prSet/>
      <dgm:spPr/>
      <dgm:t>
        <a:bodyPr/>
        <a:lstStyle/>
        <a:p>
          <a:endParaRPr lang="en-US" sz="2400">
            <a:latin typeface="+mj-lt"/>
          </a:endParaRPr>
        </a:p>
      </dgm:t>
    </dgm:pt>
    <dgm:pt modelId="{8552AF7F-5104-4A9F-9DFE-ADB89B233E31}" type="pres">
      <dgm:prSet presAssocID="{8231AB95-175E-4D18-ACA2-3A16B9D61582}" presName="vert0" presStyleCnt="0">
        <dgm:presLayoutVars>
          <dgm:dir/>
          <dgm:animOne val="branch"/>
          <dgm:animLvl val="lvl"/>
        </dgm:presLayoutVars>
      </dgm:prSet>
      <dgm:spPr/>
    </dgm:pt>
    <dgm:pt modelId="{D1AA6687-C6F0-44E5-8143-10834D9233EC}" type="pres">
      <dgm:prSet presAssocID="{5330AF3B-1067-4EB7-A75C-E1095AF17BA4}" presName="thickLine" presStyleLbl="alignNode1" presStyleIdx="0" presStyleCnt="8"/>
      <dgm:spPr/>
    </dgm:pt>
    <dgm:pt modelId="{B87C19AB-0CF0-4E81-92A5-3AEDFF3C51F4}" type="pres">
      <dgm:prSet presAssocID="{5330AF3B-1067-4EB7-A75C-E1095AF17BA4}" presName="horz1" presStyleCnt="0"/>
      <dgm:spPr/>
    </dgm:pt>
    <dgm:pt modelId="{3CBBE6CA-37FF-4078-AC45-7D85722C2AE5}" type="pres">
      <dgm:prSet presAssocID="{5330AF3B-1067-4EB7-A75C-E1095AF17BA4}" presName="tx1" presStyleLbl="revTx" presStyleIdx="0" presStyleCnt="8"/>
      <dgm:spPr/>
    </dgm:pt>
    <dgm:pt modelId="{89432A6E-919E-46F3-ADE6-3B5ED745AF1F}" type="pres">
      <dgm:prSet presAssocID="{5330AF3B-1067-4EB7-A75C-E1095AF17BA4}" presName="vert1" presStyleCnt="0"/>
      <dgm:spPr/>
    </dgm:pt>
    <dgm:pt modelId="{078020D9-9B62-496F-9D09-6135EBBBDD25}" type="pres">
      <dgm:prSet presAssocID="{62851162-ED38-42D7-A263-5581388FA693}" presName="thickLine" presStyleLbl="alignNode1" presStyleIdx="1" presStyleCnt="8"/>
      <dgm:spPr/>
    </dgm:pt>
    <dgm:pt modelId="{A2A5AEB0-886C-4E20-A315-1610384214D2}" type="pres">
      <dgm:prSet presAssocID="{62851162-ED38-42D7-A263-5581388FA693}" presName="horz1" presStyleCnt="0"/>
      <dgm:spPr/>
    </dgm:pt>
    <dgm:pt modelId="{8F5748A1-2A40-4D1E-A1D1-B94A6701FA42}" type="pres">
      <dgm:prSet presAssocID="{62851162-ED38-42D7-A263-5581388FA693}" presName="tx1" presStyleLbl="revTx" presStyleIdx="1" presStyleCnt="8"/>
      <dgm:spPr/>
    </dgm:pt>
    <dgm:pt modelId="{43F0B165-66AB-4313-96F6-515FAC03F295}" type="pres">
      <dgm:prSet presAssocID="{62851162-ED38-42D7-A263-5581388FA693}" presName="vert1" presStyleCnt="0"/>
      <dgm:spPr/>
    </dgm:pt>
    <dgm:pt modelId="{8C72C1A7-C7E4-4AE0-B72A-8E3E83F69536}" type="pres">
      <dgm:prSet presAssocID="{11E00837-1341-44A7-A8FB-47E5CFC0F115}" presName="thickLine" presStyleLbl="alignNode1" presStyleIdx="2" presStyleCnt="8"/>
      <dgm:spPr/>
    </dgm:pt>
    <dgm:pt modelId="{6637620C-B7AD-4A87-A5D8-13015E1C0E25}" type="pres">
      <dgm:prSet presAssocID="{11E00837-1341-44A7-A8FB-47E5CFC0F115}" presName="horz1" presStyleCnt="0"/>
      <dgm:spPr/>
    </dgm:pt>
    <dgm:pt modelId="{C092D14C-B1C1-4215-B4D2-8CF98E8614B2}" type="pres">
      <dgm:prSet presAssocID="{11E00837-1341-44A7-A8FB-47E5CFC0F115}" presName="tx1" presStyleLbl="revTx" presStyleIdx="2" presStyleCnt="8"/>
      <dgm:spPr/>
    </dgm:pt>
    <dgm:pt modelId="{2B0B46AD-0F9A-48EE-8917-ABC32AA5576F}" type="pres">
      <dgm:prSet presAssocID="{11E00837-1341-44A7-A8FB-47E5CFC0F115}" presName="vert1" presStyleCnt="0"/>
      <dgm:spPr/>
    </dgm:pt>
    <dgm:pt modelId="{F0E7F749-A5F7-458B-A610-78AFF597B02C}" type="pres">
      <dgm:prSet presAssocID="{502E507A-E21B-4932-9B59-1ECEB0E51F3E}" presName="thickLine" presStyleLbl="alignNode1" presStyleIdx="3" presStyleCnt="8"/>
      <dgm:spPr/>
    </dgm:pt>
    <dgm:pt modelId="{B8C9759F-C681-46B0-B308-A853A8349E2F}" type="pres">
      <dgm:prSet presAssocID="{502E507A-E21B-4932-9B59-1ECEB0E51F3E}" presName="horz1" presStyleCnt="0"/>
      <dgm:spPr/>
    </dgm:pt>
    <dgm:pt modelId="{5C8D8890-9DCB-4218-857E-4B416BBB1D8B}" type="pres">
      <dgm:prSet presAssocID="{502E507A-E21B-4932-9B59-1ECEB0E51F3E}" presName="tx1" presStyleLbl="revTx" presStyleIdx="3" presStyleCnt="8"/>
      <dgm:spPr/>
    </dgm:pt>
    <dgm:pt modelId="{50A9C75C-E935-4725-AC29-106AA306867E}" type="pres">
      <dgm:prSet presAssocID="{502E507A-E21B-4932-9B59-1ECEB0E51F3E}" presName="vert1" presStyleCnt="0"/>
      <dgm:spPr/>
    </dgm:pt>
    <dgm:pt modelId="{C5736FEF-FBE4-41B4-AAE1-11B40BB3724C}" type="pres">
      <dgm:prSet presAssocID="{31FC8646-3198-4BE3-99F0-5D7011087CFB}" presName="thickLine" presStyleLbl="alignNode1" presStyleIdx="4" presStyleCnt="8"/>
      <dgm:spPr/>
    </dgm:pt>
    <dgm:pt modelId="{7DA9362E-2D45-40C3-88DC-AE64D0DDB8AE}" type="pres">
      <dgm:prSet presAssocID="{31FC8646-3198-4BE3-99F0-5D7011087CFB}" presName="horz1" presStyleCnt="0"/>
      <dgm:spPr/>
    </dgm:pt>
    <dgm:pt modelId="{D4E96438-BA04-476E-BFC5-A08593A30AA9}" type="pres">
      <dgm:prSet presAssocID="{31FC8646-3198-4BE3-99F0-5D7011087CFB}" presName="tx1" presStyleLbl="revTx" presStyleIdx="4" presStyleCnt="8"/>
      <dgm:spPr/>
    </dgm:pt>
    <dgm:pt modelId="{AF228037-BB8E-4739-9A29-06849D07C8EE}" type="pres">
      <dgm:prSet presAssocID="{31FC8646-3198-4BE3-99F0-5D7011087CFB}" presName="vert1" presStyleCnt="0"/>
      <dgm:spPr/>
    </dgm:pt>
    <dgm:pt modelId="{B57E1847-8D4C-4011-9686-20C4D8E89881}" type="pres">
      <dgm:prSet presAssocID="{0035D285-32C2-4EA8-9F5A-39F0181D8CBF}" presName="thickLine" presStyleLbl="alignNode1" presStyleIdx="5" presStyleCnt="8"/>
      <dgm:spPr/>
    </dgm:pt>
    <dgm:pt modelId="{B984C1E2-BAE5-4E64-ADED-0DBBECE4A830}" type="pres">
      <dgm:prSet presAssocID="{0035D285-32C2-4EA8-9F5A-39F0181D8CBF}" presName="horz1" presStyleCnt="0"/>
      <dgm:spPr/>
    </dgm:pt>
    <dgm:pt modelId="{27572549-E827-47D7-9721-DC648E2C1EAC}" type="pres">
      <dgm:prSet presAssocID="{0035D285-32C2-4EA8-9F5A-39F0181D8CBF}" presName="tx1" presStyleLbl="revTx" presStyleIdx="5" presStyleCnt="8"/>
      <dgm:spPr/>
    </dgm:pt>
    <dgm:pt modelId="{6E83361B-F59C-429C-A01B-EA0B54C5AB02}" type="pres">
      <dgm:prSet presAssocID="{0035D285-32C2-4EA8-9F5A-39F0181D8CBF}" presName="vert1" presStyleCnt="0"/>
      <dgm:spPr/>
    </dgm:pt>
    <dgm:pt modelId="{F9756B73-8DC5-47C2-A9B5-54B1A65F79BA}" type="pres">
      <dgm:prSet presAssocID="{779E8371-05C9-4BD5-83B3-3DDF8FF864F7}" presName="thickLine" presStyleLbl="alignNode1" presStyleIdx="6" presStyleCnt="8"/>
      <dgm:spPr/>
    </dgm:pt>
    <dgm:pt modelId="{1C21AC65-0096-4D3B-B49F-F90385F8138E}" type="pres">
      <dgm:prSet presAssocID="{779E8371-05C9-4BD5-83B3-3DDF8FF864F7}" presName="horz1" presStyleCnt="0"/>
      <dgm:spPr/>
    </dgm:pt>
    <dgm:pt modelId="{FDBE020B-C369-49DF-9F91-3BD2A37691BB}" type="pres">
      <dgm:prSet presAssocID="{779E8371-05C9-4BD5-83B3-3DDF8FF864F7}" presName="tx1" presStyleLbl="revTx" presStyleIdx="6" presStyleCnt="8"/>
      <dgm:spPr/>
    </dgm:pt>
    <dgm:pt modelId="{D36B1619-B7ED-41F3-8AFF-F24592D71756}" type="pres">
      <dgm:prSet presAssocID="{779E8371-05C9-4BD5-83B3-3DDF8FF864F7}" presName="vert1" presStyleCnt="0"/>
      <dgm:spPr/>
    </dgm:pt>
    <dgm:pt modelId="{B9D4F187-EEFC-40B7-A34F-5722459CCD48}" type="pres">
      <dgm:prSet presAssocID="{7A54915F-41C3-49BB-977A-868997B6A7A7}" presName="thickLine" presStyleLbl="alignNode1" presStyleIdx="7" presStyleCnt="8"/>
      <dgm:spPr/>
    </dgm:pt>
    <dgm:pt modelId="{3AC810FF-AFD7-4AB7-9A25-2AF51F71FCFA}" type="pres">
      <dgm:prSet presAssocID="{7A54915F-41C3-49BB-977A-868997B6A7A7}" presName="horz1" presStyleCnt="0"/>
      <dgm:spPr/>
    </dgm:pt>
    <dgm:pt modelId="{FB022FA3-34B2-4DD3-BB19-5F802951DF8D}" type="pres">
      <dgm:prSet presAssocID="{7A54915F-41C3-49BB-977A-868997B6A7A7}" presName="tx1" presStyleLbl="revTx" presStyleIdx="7" presStyleCnt="8"/>
      <dgm:spPr/>
    </dgm:pt>
    <dgm:pt modelId="{76CC2E5E-50F3-4661-BF86-64B51A36A9DB}" type="pres">
      <dgm:prSet presAssocID="{7A54915F-41C3-49BB-977A-868997B6A7A7}" presName="vert1" presStyleCnt="0"/>
      <dgm:spPr/>
    </dgm:pt>
  </dgm:ptLst>
  <dgm:cxnLst>
    <dgm:cxn modelId="{9D7B580F-E350-4FBD-8C27-7C2F3C7BB214}" type="presOf" srcId="{62851162-ED38-42D7-A263-5581388FA693}" destId="{8F5748A1-2A40-4D1E-A1D1-B94A6701FA42}" srcOrd="0" destOrd="0" presId="urn:microsoft.com/office/officeart/2008/layout/LinedList"/>
    <dgm:cxn modelId="{2E273B1D-B289-4276-835A-6DADE0535AB7}" srcId="{8231AB95-175E-4D18-ACA2-3A16B9D61582}" destId="{7A54915F-41C3-49BB-977A-868997B6A7A7}" srcOrd="7" destOrd="0" parTransId="{1274D997-56A0-49AE-9761-CD9830DB5944}" sibTransId="{45B7C35F-A378-4E97-A2D4-3050EBFB881D}"/>
    <dgm:cxn modelId="{8778A41E-2B9C-43E0-933E-085ABD4F8E42}" srcId="{8231AB95-175E-4D18-ACA2-3A16B9D61582}" destId="{779E8371-05C9-4BD5-83B3-3DDF8FF864F7}" srcOrd="6" destOrd="0" parTransId="{2E34712F-86A5-4447-A133-F1322C383DF3}" sibTransId="{9A85A207-6517-4AE0-8157-92E97C06AF2D}"/>
    <dgm:cxn modelId="{2A227F2F-EB10-4BAC-901A-04F41D763C1B}" srcId="{8231AB95-175E-4D18-ACA2-3A16B9D61582}" destId="{502E507A-E21B-4932-9B59-1ECEB0E51F3E}" srcOrd="3" destOrd="0" parTransId="{3C281E37-FAE1-4958-ACDC-28CB0DE3E50F}" sibTransId="{777EA1BB-3ED3-4E06-9E3D-3B7944DE014B}"/>
    <dgm:cxn modelId="{A5BAB13E-6171-494F-B33A-4EF4106A37A2}" type="presOf" srcId="{11E00837-1341-44A7-A8FB-47E5CFC0F115}" destId="{C092D14C-B1C1-4215-B4D2-8CF98E8614B2}" srcOrd="0" destOrd="0" presId="urn:microsoft.com/office/officeart/2008/layout/LinedList"/>
    <dgm:cxn modelId="{DB7D9E75-011D-42DA-9A95-6D706E935445}" srcId="{8231AB95-175E-4D18-ACA2-3A16B9D61582}" destId="{0035D285-32C2-4EA8-9F5A-39F0181D8CBF}" srcOrd="5" destOrd="0" parTransId="{6C50CE5E-AD90-434E-8E2D-09F38E364629}" sibTransId="{1462DEB0-6DE6-4550-931A-AB0B63996B32}"/>
    <dgm:cxn modelId="{DE06ED7E-506F-4515-89AA-E9A06D5E09D6}" srcId="{8231AB95-175E-4D18-ACA2-3A16B9D61582}" destId="{5330AF3B-1067-4EB7-A75C-E1095AF17BA4}" srcOrd="0" destOrd="0" parTransId="{8C5AD4CE-CC96-4933-A28B-1A352A2376B1}" sibTransId="{7303B698-E3E5-4CC3-A7FC-CAB3CAE073CC}"/>
    <dgm:cxn modelId="{AED2AF85-B2B1-47A8-9B28-66767BDE750B}" type="presOf" srcId="{502E507A-E21B-4932-9B59-1ECEB0E51F3E}" destId="{5C8D8890-9DCB-4218-857E-4B416BBB1D8B}" srcOrd="0" destOrd="0" presId="urn:microsoft.com/office/officeart/2008/layout/LinedList"/>
    <dgm:cxn modelId="{C392E287-A19A-42BB-AACE-9BB6B58B6857}" srcId="{8231AB95-175E-4D18-ACA2-3A16B9D61582}" destId="{11E00837-1341-44A7-A8FB-47E5CFC0F115}" srcOrd="2" destOrd="0" parTransId="{1AFCCB07-3BB8-4FFE-B445-986AEF10281E}" sibTransId="{317CA4A7-C411-439A-B8F4-9706EFF8F210}"/>
    <dgm:cxn modelId="{59ABD590-2780-42A8-908F-4BBF0558A3AA}" srcId="{8231AB95-175E-4D18-ACA2-3A16B9D61582}" destId="{31FC8646-3198-4BE3-99F0-5D7011087CFB}" srcOrd="4" destOrd="0" parTransId="{C8812A93-3A6D-4992-9F62-D20B92D94335}" sibTransId="{6C293EF2-071B-47C6-9A55-29FF247F27B5}"/>
    <dgm:cxn modelId="{E6E66CA2-A2A4-4A4E-AE0F-4293904C81FE}" srcId="{8231AB95-175E-4D18-ACA2-3A16B9D61582}" destId="{62851162-ED38-42D7-A263-5581388FA693}" srcOrd="1" destOrd="0" parTransId="{7E2287DE-C643-4AF4-9632-004B74EFA5DF}" sibTransId="{EEF44809-DF89-4DF7-9370-87D157F7B33C}"/>
    <dgm:cxn modelId="{59A3CCAB-7D4B-442E-98DA-9120BB331D78}" type="presOf" srcId="{7A54915F-41C3-49BB-977A-868997B6A7A7}" destId="{FB022FA3-34B2-4DD3-BB19-5F802951DF8D}" srcOrd="0" destOrd="0" presId="urn:microsoft.com/office/officeart/2008/layout/LinedList"/>
    <dgm:cxn modelId="{3A9E8FB2-9C52-4040-B5C9-365AB1450AC9}" type="presOf" srcId="{5330AF3B-1067-4EB7-A75C-E1095AF17BA4}" destId="{3CBBE6CA-37FF-4078-AC45-7D85722C2AE5}" srcOrd="0" destOrd="0" presId="urn:microsoft.com/office/officeart/2008/layout/LinedList"/>
    <dgm:cxn modelId="{3C1162C3-9C9B-48AE-8656-662790B04629}" type="presOf" srcId="{0035D285-32C2-4EA8-9F5A-39F0181D8CBF}" destId="{27572549-E827-47D7-9721-DC648E2C1EAC}" srcOrd="0" destOrd="0" presId="urn:microsoft.com/office/officeart/2008/layout/LinedList"/>
    <dgm:cxn modelId="{22A7E5C8-A533-4A67-8ACE-C3550CC80C77}" type="presOf" srcId="{779E8371-05C9-4BD5-83B3-3DDF8FF864F7}" destId="{FDBE020B-C369-49DF-9F91-3BD2A37691BB}" srcOrd="0" destOrd="0" presId="urn:microsoft.com/office/officeart/2008/layout/LinedList"/>
    <dgm:cxn modelId="{C7F1BEE6-CD02-49E5-8DC0-FC9C1A9B58CF}" type="presOf" srcId="{8231AB95-175E-4D18-ACA2-3A16B9D61582}" destId="{8552AF7F-5104-4A9F-9DFE-ADB89B233E31}" srcOrd="0" destOrd="0" presId="urn:microsoft.com/office/officeart/2008/layout/LinedList"/>
    <dgm:cxn modelId="{277AEBEB-3738-42A1-996F-158A44D8E90B}" type="presOf" srcId="{31FC8646-3198-4BE3-99F0-5D7011087CFB}" destId="{D4E96438-BA04-476E-BFC5-A08593A30AA9}" srcOrd="0" destOrd="0" presId="urn:microsoft.com/office/officeart/2008/layout/LinedList"/>
    <dgm:cxn modelId="{10B55ED1-D05B-4604-9F12-06F2A3121B1B}" type="presParOf" srcId="{8552AF7F-5104-4A9F-9DFE-ADB89B233E31}" destId="{D1AA6687-C6F0-44E5-8143-10834D9233EC}" srcOrd="0" destOrd="0" presId="urn:microsoft.com/office/officeart/2008/layout/LinedList"/>
    <dgm:cxn modelId="{443161E7-76EC-4861-8A16-6D8A5F474323}" type="presParOf" srcId="{8552AF7F-5104-4A9F-9DFE-ADB89B233E31}" destId="{B87C19AB-0CF0-4E81-92A5-3AEDFF3C51F4}" srcOrd="1" destOrd="0" presId="urn:microsoft.com/office/officeart/2008/layout/LinedList"/>
    <dgm:cxn modelId="{36098A1F-325B-44B8-B2BF-FA143216DECA}" type="presParOf" srcId="{B87C19AB-0CF0-4E81-92A5-3AEDFF3C51F4}" destId="{3CBBE6CA-37FF-4078-AC45-7D85722C2AE5}" srcOrd="0" destOrd="0" presId="urn:microsoft.com/office/officeart/2008/layout/LinedList"/>
    <dgm:cxn modelId="{25F26F78-6C2E-45EC-AFCB-213586F54506}" type="presParOf" srcId="{B87C19AB-0CF0-4E81-92A5-3AEDFF3C51F4}" destId="{89432A6E-919E-46F3-ADE6-3B5ED745AF1F}" srcOrd="1" destOrd="0" presId="urn:microsoft.com/office/officeart/2008/layout/LinedList"/>
    <dgm:cxn modelId="{17C1A8B0-B7D7-44C2-9454-BAF7106376A7}" type="presParOf" srcId="{8552AF7F-5104-4A9F-9DFE-ADB89B233E31}" destId="{078020D9-9B62-496F-9D09-6135EBBBDD25}" srcOrd="2" destOrd="0" presId="urn:microsoft.com/office/officeart/2008/layout/LinedList"/>
    <dgm:cxn modelId="{28E35BBF-02CC-422D-9E43-F2017A5FEB59}" type="presParOf" srcId="{8552AF7F-5104-4A9F-9DFE-ADB89B233E31}" destId="{A2A5AEB0-886C-4E20-A315-1610384214D2}" srcOrd="3" destOrd="0" presId="urn:microsoft.com/office/officeart/2008/layout/LinedList"/>
    <dgm:cxn modelId="{02207A8B-F497-4488-83FC-B41F708E8307}" type="presParOf" srcId="{A2A5AEB0-886C-4E20-A315-1610384214D2}" destId="{8F5748A1-2A40-4D1E-A1D1-B94A6701FA42}" srcOrd="0" destOrd="0" presId="urn:microsoft.com/office/officeart/2008/layout/LinedList"/>
    <dgm:cxn modelId="{BA5CC466-1E3B-4F6A-A342-1CA6B4E0B18F}" type="presParOf" srcId="{A2A5AEB0-886C-4E20-A315-1610384214D2}" destId="{43F0B165-66AB-4313-96F6-515FAC03F295}" srcOrd="1" destOrd="0" presId="urn:microsoft.com/office/officeart/2008/layout/LinedList"/>
    <dgm:cxn modelId="{DE3B8362-EBC3-4F8A-A5FB-22897E11043C}" type="presParOf" srcId="{8552AF7F-5104-4A9F-9DFE-ADB89B233E31}" destId="{8C72C1A7-C7E4-4AE0-B72A-8E3E83F69536}" srcOrd="4" destOrd="0" presId="urn:microsoft.com/office/officeart/2008/layout/LinedList"/>
    <dgm:cxn modelId="{AAAF6182-6E00-496A-8061-4032215F42F4}" type="presParOf" srcId="{8552AF7F-5104-4A9F-9DFE-ADB89B233E31}" destId="{6637620C-B7AD-4A87-A5D8-13015E1C0E25}" srcOrd="5" destOrd="0" presId="urn:microsoft.com/office/officeart/2008/layout/LinedList"/>
    <dgm:cxn modelId="{CC58F974-5E64-46A4-9B8E-2E6B8FEB8F42}" type="presParOf" srcId="{6637620C-B7AD-4A87-A5D8-13015E1C0E25}" destId="{C092D14C-B1C1-4215-B4D2-8CF98E8614B2}" srcOrd="0" destOrd="0" presId="urn:microsoft.com/office/officeart/2008/layout/LinedList"/>
    <dgm:cxn modelId="{65C82531-03FA-4A81-A508-115E8B5D83C8}" type="presParOf" srcId="{6637620C-B7AD-4A87-A5D8-13015E1C0E25}" destId="{2B0B46AD-0F9A-48EE-8917-ABC32AA5576F}" srcOrd="1" destOrd="0" presId="urn:microsoft.com/office/officeart/2008/layout/LinedList"/>
    <dgm:cxn modelId="{CDCA653F-BADE-4B32-8082-F804AC835E97}" type="presParOf" srcId="{8552AF7F-5104-4A9F-9DFE-ADB89B233E31}" destId="{F0E7F749-A5F7-458B-A610-78AFF597B02C}" srcOrd="6" destOrd="0" presId="urn:microsoft.com/office/officeart/2008/layout/LinedList"/>
    <dgm:cxn modelId="{375D4755-2336-4447-947C-3766D19E1546}" type="presParOf" srcId="{8552AF7F-5104-4A9F-9DFE-ADB89B233E31}" destId="{B8C9759F-C681-46B0-B308-A853A8349E2F}" srcOrd="7" destOrd="0" presId="urn:microsoft.com/office/officeart/2008/layout/LinedList"/>
    <dgm:cxn modelId="{0B00A1AB-31A7-4CE8-89F9-FD3B4BE2B88D}" type="presParOf" srcId="{B8C9759F-C681-46B0-B308-A853A8349E2F}" destId="{5C8D8890-9DCB-4218-857E-4B416BBB1D8B}" srcOrd="0" destOrd="0" presId="urn:microsoft.com/office/officeart/2008/layout/LinedList"/>
    <dgm:cxn modelId="{577A0F3B-DF61-4FBF-B7CA-E78B04539548}" type="presParOf" srcId="{B8C9759F-C681-46B0-B308-A853A8349E2F}" destId="{50A9C75C-E935-4725-AC29-106AA306867E}" srcOrd="1" destOrd="0" presId="urn:microsoft.com/office/officeart/2008/layout/LinedList"/>
    <dgm:cxn modelId="{04FE7BAD-A143-40D9-9FA3-9B7AE437E093}" type="presParOf" srcId="{8552AF7F-5104-4A9F-9DFE-ADB89B233E31}" destId="{C5736FEF-FBE4-41B4-AAE1-11B40BB3724C}" srcOrd="8" destOrd="0" presId="urn:microsoft.com/office/officeart/2008/layout/LinedList"/>
    <dgm:cxn modelId="{DBAFE737-9EBE-4AD5-8637-7F01676C4DAE}" type="presParOf" srcId="{8552AF7F-5104-4A9F-9DFE-ADB89B233E31}" destId="{7DA9362E-2D45-40C3-88DC-AE64D0DDB8AE}" srcOrd="9" destOrd="0" presId="urn:microsoft.com/office/officeart/2008/layout/LinedList"/>
    <dgm:cxn modelId="{B7065D95-E550-4A49-B868-518984B47F07}" type="presParOf" srcId="{7DA9362E-2D45-40C3-88DC-AE64D0DDB8AE}" destId="{D4E96438-BA04-476E-BFC5-A08593A30AA9}" srcOrd="0" destOrd="0" presId="urn:microsoft.com/office/officeart/2008/layout/LinedList"/>
    <dgm:cxn modelId="{BD3FEB60-DC93-462B-BCAB-F4770FE78329}" type="presParOf" srcId="{7DA9362E-2D45-40C3-88DC-AE64D0DDB8AE}" destId="{AF228037-BB8E-4739-9A29-06849D07C8EE}" srcOrd="1" destOrd="0" presId="urn:microsoft.com/office/officeart/2008/layout/LinedList"/>
    <dgm:cxn modelId="{69553546-E01F-4C54-91F7-795DB02A6FBC}" type="presParOf" srcId="{8552AF7F-5104-4A9F-9DFE-ADB89B233E31}" destId="{B57E1847-8D4C-4011-9686-20C4D8E89881}" srcOrd="10" destOrd="0" presId="urn:microsoft.com/office/officeart/2008/layout/LinedList"/>
    <dgm:cxn modelId="{3371E992-460B-4A70-8D05-AC13A544923F}" type="presParOf" srcId="{8552AF7F-5104-4A9F-9DFE-ADB89B233E31}" destId="{B984C1E2-BAE5-4E64-ADED-0DBBECE4A830}" srcOrd="11" destOrd="0" presId="urn:microsoft.com/office/officeart/2008/layout/LinedList"/>
    <dgm:cxn modelId="{6CB63CB0-BC9E-45C8-BEE4-9B83FB6E8C06}" type="presParOf" srcId="{B984C1E2-BAE5-4E64-ADED-0DBBECE4A830}" destId="{27572549-E827-47D7-9721-DC648E2C1EAC}" srcOrd="0" destOrd="0" presId="urn:microsoft.com/office/officeart/2008/layout/LinedList"/>
    <dgm:cxn modelId="{E1E7F695-451A-4510-9832-D3D1C21A1395}" type="presParOf" srcId="{B984C1E2-BAE5-4E64-ADED-0DBBECE4A830}" destId="{6E83361B-F59C-429C-A01B-EA0B54C5AB02}" srcOrd="1" destOrd="0" presId="urn:microsoft.com/office/officeart/2008/layout/LinedList"/>
    <dgm:cxn modelId="{9C33C0D8-629F-48C6-86EC-9CE16CCA412F}" type="presParOf" srcId="{8552AF7F-5104-4A9F-9DFE-ADB89B233E31}" destId="{F9756B73-8DC5-47C2-A9B5-54B1A65F79BA}" srcOrd="12" destOrd="0" presId="urn:microsoft.com/office/officeart/2008/layout/LinedList"/>
    <dgm:cxn modelId="{BD5CFAFD-9137-42B0-83C8-AFD27EBA44C8}" type="presParOf" srcId="{8552AF7F-5104-4A9F-9DFE-ADB89B233E31}" destId="{1C21AC65-0096-4D3B-B49F-F90385F8138E}" srcOrd="13" destOrd="0" presId="urn:microsoft.com/office/officeart/2008/layout/LinedList"/>
    <dgm:cxn modelId="{4F3DA66A-E7F2-4022-AAE1-31112C3E55C2}" type="presParOf" srcId="{1C21AC65-0096-4D3B-B49F-F90385F8138E}" destId="{FDBE020B-C369-49DF-9F91-3BD2A37691BB}" srcOrd="0" destOrd="0" presId="urn:microsoft.com/office/officeart/2008/layout/LinedList"/>
    <dgm:cxn modelId="{5A3DE138-BEF4-429B-8AF5-AD25B63F7D13}" type="presParOf" srcId="{1C21AC65-0096-4D3B-B49F-F90385F8138E}" destId="{D36B1619-B7ED-41F3-8AFF-F24592D71756}" srcOrd="1" destOrd="0" presId="urn:microsoft.com/office/officeart/2008/layout/LinedList"/>
    <dgm:cxn modelId="{ECDB1EFE-3DF1-4E7B-81E2-133FCD6C8DF3}" type="presParOf" srcId="{8552AF7F-5104-4A9F-9DFE-ADB89B233E31}" destId="{B9D4F187-EEFC-40B7-A34F-5722459CCD48}" srcOrd="14" destOrd="0" presId="urn:microsoft.com/office/officeart/2008/layout/LinedList"/>
    <dgm:cxn modelId="{20992C50-2C54-48DB-8081-48285734F345}" type="presParOf" srcId="{8552AF7F-5104-4A9F-9DFE-ADB89B233E31}" destId="{3AC810FF-AFD7-4AB7-9A25-2AF51F71FCFA}" srcOrd="15" destOrd="0" presId="urn:microsoft.com/office/officeart/2008/layout/LinedList"/>
    <dgm:cxn modelId="{806DAD22-1175-4997-A404-09C22319D14A}" type="presParOf" srcId="{3AC810FF-AFD7-4AB7-9A25-2AF51F71FCFA}" destId="{FB022FA3-34B2-4DD3-BB19-5F802951DF8D}" srcOrd="0" destOrd="0" presId="urn:microsoft.com/office/officeart/2008/layout/LinedList"/>
    <dgm:cxn modelId="{C7F1ADEF-BADD-4282-9375-B5C24288FD35}" type="presParOf" srcId="{3AC810FF-AFD7-4AB7-9A25-2AF51F71FCFA}" destId="{76CC2E5E-50F3-4661-BF86-64B51A36A9D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634CD1-0D87-41D5-9602-57D2E4F29D1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F0A885BE-6529-4B3C-A59E-36546147FBDC}">
      <dgm:prSet custT="1"/>
      <dgm:spPr/>
      <dgm:t>
        <a:bodyPr/>
        <a:lstStyle/>
        <a:p>
          <a:r>
            <a:rPr lang="en-US" sz="2400">
              <a:latin typeface="+mj-lt"/>
            </a:rPr>
            <a:t>Randomized control trials</a:t>
          </a:r>
        </a:p>
      </dgm:t>
    </dgm:pt>
    <dgm:pt modelId="{D3CC2C50-0445-4DB9-8952-50D43FA31AF0}" type="parTrans" cxnId="{149C40BE-2531-4AE8-A448-790E7E788D91}">
      <dgm:prSet/>
      <dgm:spPr/>
      <dgm:t>
        <a:bodyPr/>
        <a:lstStyle/>
        <a:p>
          <a:endParaRPr lang="en-US" sz="2400">
            <a:latin typeface="+mj-lt"/>
          </a:endParaRPr>
        </a:p>
      </dgm:t>
    </dgm:pt>
    <dgm:pt modelId="{EBD90103-16EC-4220-B2FB-92355A30C65A}" type="sibTrans" cxnId="{149C40BE-2531-4AE8-A448-790E7E788D91}">
      <dgm:prSet/>
      <dgm:spPr/>
      <dgm:t>
        <a:bodyPr/>
        <a:lstStyle/>
        <a:p>
          <a:endParaRPr lang="en-US" sz="2400">
            <a:latin typeface="+mj-lt"/>
          </a:endParaRPr>
        </a:p>
      </dgm:t>
    </dgm:pt>
    <dgm:pt modelId="{F4ED3B42-074A-4BC5-8C62-A23D1B1B5D02}">
      <dgm:prSet custT="1"/>
      <dgm:spPr/>
      <dgm:t>
        <a:bodyPr/>
        <a:lstStyle/>
        <a:p>
          <a:r>
            <a:rPr lang="en-US" sz="2400">
              <a:latin typeface="+mj-lt"/>
            </a:rPr>
            <a:t>Uncontrolled trials</a:t>
          </a:r>
        </a:p>
      </dgm:t>
    </dgm:pt>
    <dgm:pt modelId="{1EF49FEF-C384-4AAC-B296-E11730667FB0}" type="parTrans" cxnId="{E5428765-9079-419A-9DAD-1BAD195B7E08}">
      <dgm:prSet/>
      <dgm:spPr/>
      <dgm:t>
        <a:bodyPr/>
        <a:lstStyle/>
        <a:p>
          <a:endParaRPr lang="en-US" sz="2400">
            <a:latin typeface="+mj-lt"/>
          </a:endParaRPr>
        </a:p>
      </dgm:t>
    </dgm:pt>
    <dgm:pt modelId="{BEBDED4D-7CFF-4E9C-8F2F-4AACE933511A}" type="sibTrans" cxnId="{E5428765-9079-419A-9DAD-1BAD195B7E08}">
      <dgm:prSet/>
      <dgm:spPr/>
      <dgm:t>
        <a:bodyPr/>
        <a:lstStyle/>
        <a:p>
          <a:endParaRPr lang="en-US" sz="2400">
            <a:latin typeface="+mj-lt"/>
          </a:endParaRPr>
        </a:p>
      </dgm:t>
    </dgm:pt>
    <dgm:pt modelId="{A9AA3E3C-02A2-4A28-BCCA-E941BDA92C04}">
      <dgm:prSet custT="1"/>
      <dgm:spPr/>
      <dgm:t>
        <a:bodyPr/>
        <a:lstStyle/>
        <a:p>
          <a:r>
            <a:rPr lang="en-US" sz="2400">
              <a:latin typeface="+mj-lt"/>
            </a:rPr>
            <a:t>Other methods:</a:t>
          </a:r>
        </a:p>
      </dgm:t>
    </dgm:pt>
    <dgm:pt modelId="{5D82EAC6-1CCD-456D-ACF3-55452317BA1E}" type="parTrans" cxnId="{441CEF02-D953-4341-A38F-505338D12B92}">
      <dgm:prSet/>
      <dgm:spPr/>
      <dgm:t>
        <a:bodyPr/>
        <a:lstStyle/>
        <a:p>
          <a:endParaRPr lang="en-US" sz="2400">
            <a:latin typeface="+mj-lt"/>
          </a:endParaRPr>
        </a:p>
      </dgm:t>
    </dgm:pt>
    <dgm:pt modelId="{46462991-39B0-4EF3-8BF1-DCEC0DF20D02}" type="sibTrans" cxnId="{441CEF02-D953-4341-A38F-505338D12B92}">
      <dgm:prSet/>
      <dgm:spPr/>
      <dgm:t>
        <a:bodyPr/>
        <a:lstStyle/>
        <a:p>
          <a:endParaRPr lang="en-US" sz="2400">
            <a:latin typeface="+mj-lt"/>
          </a:endParaRPr>
        </a:p>
      </dgm:t>
    </dgm:pt>
    <dgm:pt modelId="{B90518B0-EEC4-41DC-B0F9-E769799CAAC0}">
      <dgm:prSet custT="1"/>
      <dgm:spPr/>
      <dgm:t>
        <a:bodyPr/>
        <a:lstStyle/>
        <a:p>
          <a:r>
            <a:rPr lang="en-US" sz="2400">
              <a:latin typeface="+mj-lt"/>
            </a:rPr>
            <a:t>Case control studies</a:t>
          </a:r>
        </a:p>
      </dgm:t>
    </dgm:pt>
    <dgm:pt modelId="{3AAA3D59-23A6-4EB0-9846-A4DF681FB83C}" type="parTrans" cxnId="{6ABAF420-8215-4E3C-A445-4C1FE1CC2230}">
      <dgm:prSet/>
      <dgm:spPr/>
      <dgm:t>
        <a:bodyPr/>
        <a:lstStyle/>
        <a:p>
          <a:endParaRPr lang="en-US" sz="2400">
            <a:latin typeface="+mj-lt"/>
          </a:endParaRPr>
        </a:p>
      </dgm:t>
    </dgm:pt>
    <dgm:pt modelId="{B8CE0B6F-3539-4EAF-A0AF-590FF4C8EC8C}" type="sibTrans" cxnId="{6ABAF420-8215-4E3C-A445-4C1FE1CC2230}">
      <dgm:prSet/>
      <dgm:spPr/>
      <dgm:t>
        <a:bodyPr/>
        <a:lstStyle/>
        <a:p>
          <a:endParaRPr lang="en-US" sz="2400">
            <a:latin typeface="+mj-lt"/>
          </a:endParaRPr>
        </a:p>
      </dgm:t>
    </dgm:pt>
    <dgm:pt modelId="{DD1BE46E-45C4-4181-AEA7-871112F5D8FA}">
      <dgm:prSet custT="1"/>
      <dgm:spPr/>
      <dgm:t>
        <a:bodyPr/>
        <a:lstStyle/>
        <a:p>
          <a:r>
            <a:rPr lang="en-US" sz="2400">
              <a:latin typeface="+mj-lt"/>
            </a:rPr>
            <a:t>Comparison in trends between areas with different degree of screening coverage</a:t>
          </a:r>
        </a:p>
      </dgm:t>
    </dgm:pt>
    <dgm:pt modelId="{3BAB8002-E958-47DF-8E2F-9F26BF211471}" type="parTrans" cxnId="{03BD5546-CB3E-4FD7-A658-3AB948C4B9A2}">
      <dgm:prSet/>
      <dgm:spPr/>
      <dgm:t>
        <a:bodyPr/>
        <a:lstStyle/>
        <a:p>
          <a:endParaRPr lang="en-US" sz="2400">
            <a:latin typeface="+mj-lt"/>
          </a:endParaRPr>
        </a:p>
      </dgm:t>
    </dgm:pt>
    <dgm:pt modelId="{9A81C639-7D5C-4FD7-8E62-70696E0D5FA3}" type="sibTrans" cxnId="{03BD5546-CB3E-4FD7-A658-3AB948C4B9A2}">
      <dgm:prSet/>
      <dgm:spPr/>
      <dgm:t>
        <a:bodyPr/>
        <a:lstStyle/>
        <a:p>
          <a:endParaRPr lang="en-US" sz="2400">
            <a:latin typeface="+mj-lt"/>
          </a:endParaRPr>
        </a:p>
      </dgm:t>
    </dgm:pt>
    <dgm:pt modelId="{96778164-E31F-4272-9118-A2DA29AC74B8}" type="pres">
      <dgm:prSet presAssocID="{B3634CD1-0D87-41D5-9602-57D2E4F29D14}" presName="linear" presStyleCnt="0">
        <dgm:presLayoutVars>
          <dgm:dir/>
          <dgm:animLvl val="lvl"/>
          <dgm:resizeHandles val="exact"/>
        </dgm:presLayoutVars>
      </dgm:prSet>
      <dgm:spPr/>
    </dgm:pt>
    <dgm:pt modelId="{A43C7B6D-1A8F-4FF7-9EC4-76D3F85217DD}" type="pres">
      <dgm:prSet presAssocID="{F0A885BE-6529-4B3C-A59E-36546147FBDC}" presName="parentLin" presStyleCnt="0"/>
      <dgm:spPr/>
    </dgm:pt>
    <dgm:pt modelId="{AE9BB406-3776-4A14-8D82-451CC408A2AF}" type="pres">
      <dgm:prSet presAssocID="{F0A885BE-6529-4B3C-A59E-36546147FBDC}" presName="parentLeftMargin" presStyleLbl="node1" presStyleIdx="0" presStyleCnt="3"/>
      <dgm:spPr/>
    </dgm:pt>
    <dgm:pt modelId="{AFBD3F20-6F47-4025-8740-6485FC1B7927}" type="pres">
      <dgm:prSet presAssocID="{F0A885BE-6529-4B3C-A59E-36546147FBDC}" presName="parentText" presStyleLbl="node1" presStyleIdx="0" presStyleCnt="3">
        <dgm:presLayoutVars>
          <dgm:chMax val="0"/>
          <dgm:bulletEnabled val="1"/>
        </dgm:presLayoutVars>
      </dgm:prSet>
      <dgm:spPr/>
    </dgm:pt>
    <dgm:pt modelId="{F5D928E6-041D-468F-9FCC-93BA0E17CB0B}" type="pres">
      <dgm:prSet presAssocID="{F0A885BE-6529-4B3C-A59E-36546147FBDC}" presName="negativeSpace" presStyleCnt="0"/>
      <dgm:spPr/>
    </dgm:pt>
    <dgm:pt modelId="{035D590B-BE4D-4508-AEEF-632FA5D5DDA3}" type="pres">
      <dgm:prSet presAssocID="{F0A885BE-6529-4B3C-A59E-36546147FBDC}" presName="childText" presStyleLbl="conFgAcc1" presStyleIdx="0" presStyleCnt="3">
        <dgm:presLayoutVars>
          <dgm:bulletEnabled val="1"/>
        </dgm:presLayoutVars>
      </dgm:prSet>
      <dgm:spPr/>
    </dgm:pt>
    <dgm:pt modelId="{0CB08C56-0CC3-4737-BB4E-8A44EEFADAA5}" type="pres">
      <dgm:prSet presAssocID="{EBD90103-16EC-4220-B2FB-92355A30C65A}" presName="spaceBetweenRectangles" presStyleCnt="0"/>
      <dgm:spPr/>
    </dgm:pt>
    <dgm:pt modelId="{979E2B8D-DBC0-4770-B48B-877D4D2074B4}" type="pres">
      <dgm:prSet presAssocID="{F4ED3B42-074A-4BC5-8C62-A23D1B1B5D02}" presName="parentLin" presStyleCnt="0"/>
      <dgm:spPr/>
    </dgm:pt>
    <dgm:pt modelId="{B1F6658B-79E7-4347-9ABE-ED8A439B3A25}" type="pres">
      <dgm:prSet presAssocID="{F4ED3B42-074A-4BC5-8C62-A23D1B1B5D02}" presName="parentLeftMargin" presStyleLbl="node1" presStyleIdx="0" presStyleCnt="3"/>
      <dgm:spPr/>
    </dgm:pt>
    <dgm:pt modelId="{7C4E3AB7-0961-4C44-9558-A7FD939EFC0F}" type="pres">
      <dgm:prSet presAssocID="{F4ED3B42-074A-4BC5-8C62-A23D1B1B5D02}" presName="parentText" presStyleLbl="node1" presStyleIdx="1" presStyleCnt="3">
        <dgm:presLayoutVars>
          <dgm:chMax val="0"/>
          <dgm:bulletEnabled val="1"/>
        </dgm:presLayoutVars>
      </dgm:prSet>
      <dgm:spPr/>
    </dgm:pt>
    <dgm:pt modelId="{3E162395-39A8-4080-8C78-05C6784CA8E6}" type="pres">
      <dgm:prSet presAssocID="{F4ED3B42-074A-4BC5-8C62-A23D1B1B5D02}" presName="negativeSpace" presStyleCnt="0"/>
      <dgm:spPr/>
    </dgm:pt>
    <dgm:pt modelId="{2544B0D2-6704-4F9E-B413-9A11609ED21B}" type="pres">
      <dgm:prSet presAssocID="{F4ED3B42-074A-4BC5-8C62-A23D1B1B5D02}" presName="childText" presStyleLbl="conFgAcc1" presStyleIdx="1" presStyleCnt="3">
        <dgm:presLayoutVars>
          <dgm:bulletEnabled val="1"/>
        </dgm:presLayoutVars>
      </dgm:prSet>
      <dgm:spPr/>
    </dgm:pt>
    <dgm:pt modelId="{541A525C-FB56-49D4-8ADA-3E422D552E7B}" type="pres">
      <dgm:prSet presAssocID="{BEBDED4D-7CFF-4E9C-8F2F-4AACE933511A}" presName="spaceBetweenRectangles" presStyleCnt="0"/>
      <dgm:spPr/>
    </dgm:pt>
    <dgm:pt modelId="{0A534105-9745-4CEE-8112-9F680EEDB3C5}" type="pres">
      <dgm:prSet presAssocID="{A9AA3E3C-02A2-4A28-BCCA-E941BDA92C04}" presName="parentLin" presStyleCnt="0"/>
      <dgm:spPr/>
    </dgm:pt>
    <dgm:pt modelId="{1B3C5EFA-AC0A-4EA6-9AB3-C9496CD5C8C7}" type="pres">
      <dgm:prSet presAssocID="{A9AA3E3C-02A2-4A28-BCCA-E941BDA92C04}" presName="parentLeftMargin" presStyleLbl="node1" presStyleIdx="1" presStyleCnt="3"/>
      <dgm:spPr/>
    </dgm:pt>
    <dgm:pt modelId="{3B96869F-A932-4984-B3A2-15AE38D2FCCE}" type="pres">
      <dgm:prSet presAssocID="{A9AA3E3C-02A2-4A28-BCCA-E941BDA92C04}" presName="parentText" presStyleLbl="node1" presStyleIdx="2" presStyleCnt="3">
        <dgm:presLayoutVars>
          <dgm:chMax val="0"/>
          <dgm:bulletEnabled val="1"/>
        </dgm:presLayoutVars>
      </dgm:prSet>
      <dgm:spPr/>
    </dgm:pt>
    <dgm:pt modelId="{BA60C5A4-0A7C-41CD-B1C6-2928C2820130}" type="pres">
      <dgm:prSet presAssocID="{A9AA3E3C-02A2-4A28-BCCA-E941BDA92C04}" presName="negativeSpace" presStyleCnt="0"/>
      <dgm:spPr/>
    </dgm:pt>
    <dgm:pt modelId="{B9860B4D-CC36-4DD3-8956-8A9270F765A8}" type="pres">
      <dgm:prSet presAssocID="{A9AA3E3C-02A2-4A28-BCCA-E941BDA92C04}" presName="childText" presStyleLbl="conFgAcc1" presStyleIdx="2" presStyleCnt="3">
        <dgm:presLayoutVars>
          <dgm:bulletEnabled val="1"/>
        </dgm:presLayoutVars>
      </dgm:prSet>
      <dgm:spPr/>
    </dgm:pt>
  </dgm:ptLst>
  <dgm:cxnLst>
    <dgm:cxn modelId="{441CEF02-D953-4341-A38F-505338D12B92}" srcId="{B3634CD1-0D87-41D5-9602-57D2E4F29D14}" destId="{A9AA3E3C-02A2-4A28-BCCA-E941BDA92C04}" srcOrd="2" destOrd="0" parTransId="{5D82EAC6-1CCD-456D-ACF3-55452317BA1E}" sibTransId="{46462991-39B0-4EF3-8BF1-DCEC0DF20D02}"/>
    <dgm:cxn modelId="{6ABAF420-8215-4E3C-A445-4C1FE1CC2230}" srcId="{A9AA3E3C-02A2-4A28-BCCA-E941BDA92C04}" destId="{B90518B0-EEC4-41DC-B0F9-E769799CAAC0}" srcOrd="0" destOrd="0" parTransId="{3AAA3D59-23A6-4EB0-9846-A4DF681FB83C}" sibTransId="{B8CE0B6F-3539-4EAF-A0AF-590FF4C8EC8C}"/>
    <dgm:cxn modelId="{16EC4162-2567-4C10-BB0D-DB315518CC7B}" type="presOf" srcId="{F0A885BE-6529-4B3C-A59E-36546147FBDC}" destId="{AE9BB406-3776-4A14-8D82-451CC408A2AF}" srcOrd="0" destOrd="0" presId="urn:microsoft.com/office/officeart/2005/8/layout/list1"/>
    <dgm:cxn modelId="{E5428765-9079-419A-9DAD-1BAD195B7E08}" srcId="{B3634CD1-0D87-41D5-9602-57D2E4F29D14}" destId="{F4ED3B42-074A-4BC5-8C62-A23D1B1B5D02}" srcOrd="1" destOrd="0" parTransId="{1EF49FEF-C384-4AAC-B296-E11730667FB0}" sibTransId="{BEBDED4D-7CFF-4E9C-8F2F-4AACE933511A}"/>
    <dgm:cxn modelId="{03BD5546-CB3E-4FD7-A658-3AB948C4B9A2}" srcId="{A9AA3E3C-02A2-4A28-BCCA-E941BDA92C04}" destId="{DD1BE46E-45C4-4181-AEA7-871112F5D8FA}" srcOrd="1" destOrd="0" parTransId="{3BAB8002-E958-47DF-8E2F-9F26BF211471}" sibTransId="{9A81C639-7D5C-4FD7-8E62-70696E0D5FA3}"/>
    <dgm:cxn modelId="{608ECC91-8E3A-4AD5-8DB2-6884C8062340}" type="presOf" srcId="{F0A885BE-6529-4B3C-A59E-36546147FBDC}" destId="{AFBD3F20-6F47-4025-8740-6485FC1B7927}" srcOrd="1" destOrd="0" presId="urn:microsoft.com/office/officeart/2005/8/layout/list1"/>
    <dgm:cxn modelId="{E2AF4D93-175F-434B-9B2C-B2395BA9B299}" type="presOf" srcId="{F4ED3B42-074A-4BC5-8C62-A23D1B1B5D02}" destId="{7C4E3AB7-0961-4C44-9558-A7FD939EFC0F}" srcOrd="1" destOrd="0" presId="urn:microsoft.com/office/officeart/2005/8/layout/list1"/>
    <dgm:cxn modelId="{517441AB-C230-49C6-9AFA-932F3B4852E2}" type="presOf" srcId="{F4ED3B42-074A-4BC5-8C62-A23D1B1B5D02}" destId="{B1F6658B-79E7-4347-9ABE-ED8A439B3A25}" srcOrd="0" destOrd="0" presId="urn:microsoft.com/office/officeart/2005/8/layout/list1"/>
    <dgm:cxn modelId="{E39744B3-C64B-4A6E-91A7-FBF29834C510}" type="presOf" srcId="{B3634CD1-0D87-41D5-9602-57D2E4F29D14}" destId="{96778164-E31F-4272-9118-A2DA29AC74B8}" srcOrd="0" destOrd="0" presId="urn:microsoft.com/office/officeart/2005/8/layout/list1"/>
    <dgm:cxn modelId="{35AF07BE-44C5-4C14-8402-BCCFAED9011B}" type="presOf" srcId="{DD1BE46E-45C4-4181-AEA7-871112F5D8FA}" destId="{B9860B4D-CC36-4DD3-8956-8A9270F765A8}" srcOrd="0" destOrd="1" presId="urn:microsoft.com/office/officeart/2005/8/layout/list1"/>
    <dgm:cxn modelId="{149C40BE-2531-4AE8-A448-790E7E788D91}" srcId="{B3634CD1-0D87-41D5-9602-57D2E4F29D14}" destId="{F0A885BE-6529-4B3C-A59E-36546147FBDC}" srcOrd="0" destOrd="0" parTransId="{D3CC2C50-0445-4DB9-8952-50D43FA31AF0}" sibTransId="{EBD90103-16EC-4220-B2FB-92355A30C65A}"/>
    <dgm:cxn modelId="{6BBB66D2-6619-4A32-B12C-C0EF351ADE22}" type="presOf" srcId="{B90518B0-EEC4-41DC-B0F9-E769799CAAC0}" destId="{B9860B4D-CC36-4DD3-8956-8A9270F765A8}" srcOrd="0" destOrd="0" presId="urn:microsoft.com/office/officeart/2005/8/layout/list1"/>
    <dgm:cxn modelId="{5C7CB4E2-006F-484E-A835-D0C2FD49182C}" type="presOf" srcId="{A9AA3E3C-02A2-4A28-BCCA-E941BDA92C04}" destId="{3B96869F-A932-4984-B3A2-15AE38D2FCCE}" srcOrd="1" destOrd="0" presId="urn:microsoft.com/office/officeart/2005/8/layout/list1"/>
    <dgm:cxn modelId="{8B782AF2-BD73-4A26-8124-A3266D6967FF}" type="presOf" srcId="{A9AA3E3C-02A2-4A28-BCCA-E941BDA92C04}" destId="{1B3C5EFA-AC0A-4EA6-9AB3-C9496CD5C8C7}" srcOrd="0" destOrd="0" presId="urn:microsoft.com/office/officeart/2005/8/layout/list1"/>
    <dgm:cxn modelId="{58EA97E0-B29D-459F-9B8D-E2C605B8B754}" type="presParOf" srcId="{96778164-E31F-4272-9118-A2DA29AC74B8}" destId="{A43C7B6D-1A8F-4FF7-9EC4-76D3F85217DD}" srcOrd="0" destOrd="0" presId="urn:microsoft.com/office/officeart/2005/8/layout/list1"/>
    <dgm:cxn modelId="{E83A2876-F60C-4AB1-8745-5390069263BF}" type="presParOf" srcId="{A43C7B6D-1A8F-4FF7-9EC4-76D3F85217DD}" destId="{AE9BB406-3776-4A14-8D82-451CC408A2AF}" srcOrd="0" destOrd="0" presId="urn:microsoft.com/office/officeart/2005/8/layout/list1"/>
    <dgm:cxn modelId="{6066EAA9-B106-4555-BD23-1D9A8E00640F}" type="presParOf" srcId="{A43C7B6D-1A8F-4FF7-9EC4-76D3F85217DD}" destId="{AFBD3F20-6F47-4025-8740-6485FC1B7927}" srcOrd="1" destOrd="0" presId="urn:microsoft.com/office/officeart/2005/8/layout/list1"/>
    <dgm:cxn modelId="{FF4EE300-6F37-4F7B-8B46-927000BB888C}" type="presParOf" srcId="{96778164-E31F-4272-9118-A2DA29AC74B8}" destId="{F5D928E6-041D-468F-9FCC-93BA0E17CB0B}" srcOrd="1" destOrd="0" presId="urn:microsoft.com/office/officeart/2005/8/layout/list1"/>
    <dgm:cxn modelId="{AFFC813D-652B-4D4C-B4F8-0B7D8512D6BD}" type="presParOf" srcId="{96778164-E31F-4272-9118-A2DA29AC74B8}" destId="{035D590B-BE4D-4508-AEEF-632FA5D5DDA3}" srcOrd="2" destOrd="0" presId="urn:microsoft.com/office/officeart/2005/8/layout/list1"/>
    <dgm:cxn modelId="{7049D3BE-6E61-474E-B91E-95C3C1A79601}" type="presParOf" srcId="{96778164-E31F-4272-9118-A2DA29AC74B8}" destId="{0CB08C56-0CC3-4737-BB4E-8A44EEFADAA5}" srcOrd="3" destOrd="0" presId="urn:microsoft.com/office/officeart/2005/8/layout/list1"/>
    <dgm:cxn modelId="{D100270B-959D-49C2-A8BE-6B5FC619BC3A}" type="presParOf" srcId="{96778164-E31F-4272-9118-A2DA29AC74B8}" destId="{979E2B8D-DBC0-4770-B48B-877D4D2074B4}" srcOrd="4" destOrd="0" presId="urn:microsoft.com/office/officeart/2005/8/layout/list1"/>
    <dgm:cxn modelId="{F038C8E3-FDD9-4651-BD04-8A1885894886}" type="presParOf" srcId="{979E2B8D-DBC0-4770-B48B-877D4D2074B4}" destId="{B1F6658B-79E7-4347-9ABE-ED8A439B3A25}" srcOrd="0" destOrd="0" presId="urn:microsoft.com/office/officeart/2005/8/layout/list1"/>
    <dgm:cxn modelId="{2D54CAF6-2000-4F5E-BB95-115EA774B1C5}" type="presParOf" srcId="{979E2B8D-DBC0-4770-B48B-877D4D2074B4}" destId="{7C4E3AB7-0961-4C44-9558-A7FD939EFC0F}" srcOrd="1" destOrd="0" presId="urn:microsoft.com/office/officeart/2005/8/layout/list1"/>
    <dgm:cxn modelId="{99AE78B5-CF67-4C32-B660-9C9770D35B4F}" type="presParOf" srcId="{96778164-E31F-4272-9118-A2DA29AC74B8}" destId="{3E162395-39A8-4080-8C78-05C6784CA8E6}" srcOrd="5" destOrd="0" presId="urn:microsoft.com/office/officeart/2005/8/layout/list1"/>
    <dgm:cxn modelId="{1D9E8D2F-C5C7-4B66-B4BA-F2203E7B58DD}" type="presParOf" srcId="{96778164-E31F-4272-9118-A2DA29AC74B8}" destId="{2544B0D2-6704-4F9E-B413-9A11609ED21B}" srcOrd="6" destOrd="0" presId="urn:microsoft.com/office/officeart/2005/8/layout/list1"/>
    <dgm:cxn modelId="{602D8489-71A5-483E-9B3E-9A81CCC1B1FE}" type="presParOf" srcId="{96778164-E31F-4272-9118-A2DA29AC74B8}" destId="{541A525C-FB56-49D4-8ADA-3E422D552E7B}" srcOrd="7" destOrd="0" presId="urn:microsoft.com/office/officeart/2005/8/layout/list1"/>
    <dgm:cxn modelId="{314CC7A9-CFE8-4C51-B0E6-E88F3A399043}" type="presParOf" srcId="{96778164-E31F-4272-9118-A2DA29AC74B8}" destId="{0A534105-9745-4CEE-8112-9F680EEDB3C5}" srcOrd="8" destOrd="0" presId="urn:microsoft.com/office/officeart/2005/8/layout/list1"/>
    <dgm:cxn modelId="{E21D1838-5D49-4279-8B47-FB143E33AF35}" type="presParOf" srcId="{0A534105-9745-4CEE-8112-9F680EEDB3C5}" destId="{1B3C5EFA-AC0A-4EA6-9AB3-C9496CD5C8C7}" srcOrd="0" destOrd="0" presId="urn:microsoft.com/office/officeart/2005/8/layout/list1"/>
    <dgm:cxn modelId="{D8497767-5B8A-4FB6-AB88-281DF4EC31A4}" type="presParOf" srcId="{0A534105-9745-4CEE-8112-9F680EEDB3C5}" destId="{3B96869F-A932-4984-B3A2-15AE38D2FCCE}" srcOrd="1" destOrd="0" presId="urn:microsoft.com/office/officeart/2005/8/layout/list1"/>
    <dgm:cxn modelId="{0AF365DB-4F89-4A4E-8699-4E922E3D302B}" type="presParOf" srcId="{96778164-E31F-4272-9118-A2DA29AC74B8}" destId="{BA60C5A4-0A7C-41CD-B1C6-2928C2820130}" srcOrd="9" destOrd="0" presId="urn:microsoft.com/office/officeart/2005/8/layout/list1"/>
    <dgm:cxn modelId="{16501D91-3E3D-4F74-BE85-75A0B732F673}" type="presParOf" srcId="{96778164-E31F-4272-9118-A2DA29AC74B8}" destId="{B9860B4D-CC36-4DD3-8956-8A9270F765A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22494" y="1579396"/>
          <a:ext cx="1494159" cy="1494159"/>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522886" y="1929396"/>
        <a:ext cx="893375" cy="768028"/>
      </dsp:txXfrm>
    </dsp:sp>
    <dsp:sp modelId="{93300324-D62F-4E58-B882-734182BDB462}">
      <dsp:nvSpPr>
        <dsp:cNvPr id="0" name=""/>
        <dsp:cNvSpPr/>
      </dsp:nvSpPr>
      <dsp:spPr>
        <a:xfrm>
          <a:off x="512165" y="1255896"/>
          <a:ext cx="1086661" cy="1086661"/>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Black" pitchFamily="34" charset="0"/>
            </a:rPr>
            <a:t>Truth</a:t>
          </a:r>
          <a:r>
            <a:rPr lang="en-US" sz="1000" kern="1200"/>
            <a:t> </a:t>
          </a:r>
        </a:p>
      </dsp:txBody>
      <dsp:txXfrm>
        <a:off x="785735" y="1531120"/>
        <a:ext cx="539521" cy="536213"/>
      </dsp:txXfrm>
    </dsp:sp>
    <dsp:sp modelId="{59EDF28D-6C67-49D0-B5A1-DE5C3CBA2292}">
      <dsp:nvSpPr>
        <dsp:cNvPr id="0" name=""/>
        <dsp:cNvSpPr/>
      </dsp:nvSpPr>
      <dsp:spPr>
        <a:xfrm rot="20700000">
          <a:off x="961806" y="599142"/>
          <a:ext cx="1064706" cy="1064706"/>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95327" y="832663"/>
        <a:ext cx="597663" cy="597663"/>
      </dsp:txXfrm>
    </dsp:sp>
    <dsp:sp modelId="{398423B3-DD54-4226-99D7-017EFC1488DF}">
      <dsp:nvSpPr>
        <dsp:cNvPr id="0" name=""/>
        <dsp:cNvSpPr/>
      </dsp:nvSpPr>
      <dsp:spPr>
        <a:xfrm>
          <a:off x="1092137" y="1485185"/>
          <a:ext cx="1912524" cy="1912524"/>
        </a:xfrm>
        <a:prstGeom prst="circularArrow">
          <a:avLst>
            <a:gd name="adj1" fmla="val 4687"/>
            <a:gd name="adj2" fmla="val 299029"/>
            <a:gd name="adj3" fmla="val 2465910"/>
            <a:gd name="adj4" fmla="val 1597412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0719" y="1114732"/>
          <a:ext cx="1389568" cy="138956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15528" y="372272"/>
          <a:ext cx="1498234" cy="149823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6D502-16CB-4338-86AF-B863F7CF08B4}">
      <dsp:nvSpPr>
        <dsp:cNvPr id="0" name=""/>
        <dsp:cNvSpPr/>
      </dsp:nvSpPr>
      <dsp:spPr>
        <a:xfrm>
          <a:off x="0" y="404924"/>
          <a:ext cx="8229600" cy="1573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j-lt"/>
            </a:rPr>
            <a:t>if prevalence is high screening level is set at a lower level which will increase sensitivity</a:t>
          </a:r>
        </a:p>
      </dsp:txBody>
      <dsp:txXfrm>
        <a:off x="0" y="404924"/>
        <a:ext cx="8229600" cy="1573424"/>
      </dsp:txXfrm>
    </dsp:sp>
    <dsp:sp modelId="{057D5015-8D4C-48F1-8D71-21E92FF1D4CA}">
      <dsp:nvSpPr>
        <dsp:cNvPr id="0" name=""/>
        <dsp:cNvSpPr/>
      </dsp:nvSpPr>
      <dsp:spPr>
        <a:xfrm>
          <a:off x="411480" y="6404"/>
          <a:ext cx="576072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a:latin typeface="+mj-lt"/>
            </a:rPr>
            <a:t>Disease prevalence: </a:t>
          </a:r>
        </a:p>
      </dsp:txBody>
      <dsp:txXfrm>
        <a:off x="450388" y="45312"/>
        <a:ext cx="5682904" cy="719224"/>
      </dsp:txXfrm>
    </dsp:sp>
    <dsp:sp modelId="{C633C316-ECD7-4AE2-943C-2B9CB086FF4A}">
      <dsp:nvSpPr>
        <dsp:cNvPr id="0" name=""/>
        <dsp:cNvSpPr/>
      </dsp:nvSpPr>
      <dsp:spPr>
        <a:xfrm>
          <a:off x="0" y="2522670"/>
          <a:ext cx="8229600" cy="2423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62356"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j-lt"/>
            </a:rPr>
            <a:t>Lethal disease (cervical cancer, breast cancer): greater sensitivity is desired</a:t>
          </a:r>
        </a:p>
        <a:p>
          <a:pPr marL="285750" lvl="1" indent="-285750" algn="l" defTabSz="1244600">
            <a:lnSpc>
              <a:spcPct val="90000"/>
            </a:lnSpc>
            <a:spcBef>
              <a:spcPct val="0"/>
            </a:spcBef>
            <a:spcAft>
              <a:spcPct val="15000"/>
            </a:spcAft>
            <a:buChar char="•"/>
          </a:pPr>
          <a:r>
            <a:rPr lang="en-US" sz="2800" kern="1200">
              <a:latin typeface="+mj-lt"/>
            </a:rPr>
            <a:t>High specificity is desired when false positive errors must be avoided like diabetes.</a:t>
          </a:r>
        </a:p>
      </dsp:txBody>
      <dsp:txXfrm>
        <a:off x="0" y="2522670"/>
        <a:ext cx="8229600" cy="2423925"/>
      </dsp:txXfrm>
    </dsp:sp>
    <dsp:sp modelId="{6D244135-86A8-4F8C-B62F-358671506FC1}">
      <dsp:nvSpPr>
        <dsp:cNvPr id="0" name=""/>
        <dsp:cNvSpPr/>
      </dsp:nvSpPr>
      <dsp:spPr>
        <a:xfrm>
          <a:off x="411480" y="2124150"/>
          <a:ext cx="576072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a:latin typeface="+mj-lt"/>
            </a:rPr>
            <a:t>Nature of  disease: </a:t>
          </a:r>
        </a:p>
      </dsp:txBody>
      <dsp:txXfrm>
        <a:off x="450388" y="2163058"/>
        <a:ext cx="568290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C0550-5996-40AC-A99C-A6E98FC55DBC}">
      <dsp:nvSpPr>
        <dsp:cNvPr id="0" name=""/>
        <dsp:cNvSpPr/>
      </dsp:nvSpPr>
      <dsp:spPr>
        <a:xfrm>
          <a:off x="0" y="2678"/>
          <a:ext cx="8229600" cy="1252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210E8-AC85-48FA-BA1F-0C91B10F5F26}">
      <dsp:nvSpPr>
        <dsp:cNvPr id="0" name=""/>
        <dsp:cNvSpPr/>
      </dsp:nvSpPr>
      <dsp:spPr>
        <a:xfrm>
          <a:off x="378882" y="284491"/>
          <a:ext cx="688877" cy="688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554F1-6746-4346-8F66-8F40F1B1F2EF}">
      <dsp:nvSpPr>
        <dsp:cNvPr id="0" name=""/>
        <dsp:cNvSpPr/>
      </dsp:nvSpPr>
      <dsp:spPr>
        <a:xfrm>
          <a:off x="1446641" y="2678"/>
          <a:ext cx="3703320" cy="125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57" tIns="132557" rIns="132557" bIns="132557" numCol="1" spcCol="1270" anchor="ctr" anchorCtr="0">
          <a:noAutofit/>
        </a:bodyPr>
        <a:lstStyle/>
        <a:p>
          <a:pPr marL="0" lvl="0" indent="0" algn="l" defTabSz="889000">
            <a:lnSpc>
              <a:spcPct val="100000"/>
            </a:lnSpc>
            <a:spcBef>
              <a:spcPct val="0"/>
            </a:spcBef>
            <a:spcAft>
              <a:spcPct val="35000"/>
            </a:spcAft>
            <a:buNone/>
          </a:pPr>
          <a:r>
            <a:rPr lang="en-US" sz="2000" kern="1200">
              <a:latin typeface="+mj-lt"/>
            </a:rPr>
            <a:t>Performance of test depends upon</a:t>
          </a:r>
        </a:p>
      </dsp:txBody>
      <dsp:txXfrm>
        <a:off x="1446641" y="2678"/>
        <a:ext cx="3703320" cy="1252503"/>
      </dsp:txXfrm>
    </dsp:sp>
    <dsp:sp modelId="{E4C0F62E-9795-463B-B283-91D78E2DD397}">
      <dsp:nvSpPr>
        <dsp:cNvPr id="0" name=""/>
        <dsp:cNvSpPr/>
      </dsp:nvSpPr>
      <dsp:spPr>
        <a:xfrm>
          <a:off x="5149961" y="2678"/>
          <a:ext cx="3078224" cy="125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57" tIns="132557" rIns="132557" bIns="132557" numCol="1" spcCol="1270" anchor="ctr" anchorCtr="0">
          <a:noAutofit/>
        </a:bodyPr>
        <a:lstStyle/>
        <a:p>
          <a:pPr marL="0" lvl="0" indent="0" algn="l" defTabSz="889000">
            <a:lnSpc>
              <a:spcPct val="100000"/>
            </a:lnSpc>
            <a:spcBef>
              <a:spcPct val="0"/>
            </a:spcBef>
            <a:spcAft>
              <a:spcPct val="35000"/>
            </a:spcAft>
            <a:buFont typeface="Arial" panose="020B0604020202020204" pitchFamily="34" charset="0"/>
            <a:buNone/>
          </a:pPr>
          <a:r>
            <a:rPr lang="en-US" sz="2000" kern="1200" dirty="0">
              <a:latin typeface="+mj-lt"/>
            </a:rPr>
            <a:t>Sensitivity &amp; specificity</a:t>
          </a:r>
        </a:p>
        <a:p>
          <a:pPr marL="0" lvl="0" indent="0" algn="l" defTabSz="889000">
            <a:lnSpc>
              <a:spcPct val="100000"/>
            </a:lnSpc>
            <a:spcBef>
              <a:spcPct val="0"/>
            </a:spcBef>
            <a:spcAft>
              <a:spcPct val="35000"/>
            </a:spcAft>
            <a:buFont typeface="Arial" panose="020B0604020202020204" pitchFamily="34" charset="0"/>
            <a:buNone/>
          </a:pPr>
          <a:r>
            <a:rPr lang="en-US" sz="2000" kern="1200" dirty="0">
              <a:latin typeface="+mj-lt"/>
            </a:rPr>
            <a:t>Predictive value  </a:t>
          </a:r>
          <a:r>
            <a:rPr lang="en-US" sz="2000" kern="1200" dirty="0">
              <a:highlight>
                <a:srgbClr val="FFFF00"/>
              </a:highlight>
              <a:latin typeface="+mj-lt"/>
            </a:rPr>
            <a:t>(diagnostic power of the test)</a:t>
          </a:r>
        </a:p>
      </dsp:txBody>
      <dsp:txXfrm>
        <a:off x="5149961" y="2678"/>
        <a:ext cx="3078224" cy="1252503"/>
      </dsp:txXfrm>
    </dsp:sp>
    <dsp:sp modelId="{EF103648-0E00-4985-98EC-BA913200FB00}">
      <dsp:nvSpPr>
        <dsp:cNvPr id="0" name=""/>
        <dsp:cNvSpPr/>
      </dsp:nvSpPr>
      <dsp:spPr>
        <a:xfrm>
          <a:off x="0" y="1568308"/>
          <a:ext cx="8229600" cy="1252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663C9-E802-4A0B-94D8-40493B748B0B}">
      <dsp:nvSpPr>
        <dsp:cNvPr id="0" name=""/>
        <dsp:cNvSpPr/>
      </dsp:nvSpPr>
      <dsp:spPr>
        <a:xfrm>
          <a:off x="378882" y="1850121"/>
          <a:ext cx="688877" cy="688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27D3F-7ABB-4390-8C6E-A60F78BE1632}">
      <dsp:nvSpPr>
        <dsp:cNvPr id="0" name=""/>
        <dsp:cNvSpPr/>
      </dsp:nvSpPr>
      <dsp:spPr>
        <a:xfrm>
          <a:off x="1446641" y="1568308"/>
          <a:ext cx="6781544" cy="125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57" tIns="132557" rIns="132557" bIns="132557"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j-lt"/>
            </a:rPr>
            <a:t>The </a:t>
          </a:r>
          <a:r>
            <a:rPr lang="en-US" sz="2000" b="1" kern="1200" dirty="0">
              <a:latin typeface="+mj-lt"/>
            </a:rPr>
            <a:t>predictive accuracy </a:t>
          </a:r>
          <a:r>
            <a:rPr lang="en-US" sz="2000" kern="1200" dirty="0">
              <a:latin typeface="+mj-lt"/>
            </a:rPr>
            <a:t>depends upon sensitivity, specificity and disease prevalence.</a:t>
          </a:r>
        </a:p>
      </dsp:txBody>
      <dsp:txXfrm>
        <a:off x="1446641" y="1568308"/>
        <a:ext cx="6781544" cy="1252503"/>
      </dsp:txXfrm>
    </dsp:sp>
    <dsp:sp modelId="{BBE503BD-D93C-4E9D-BEF0-3BE45BE41AE2}">
      <dsp:nvSpPr>
        <dsp:cNvPr id="0" name=""/>
        <dsp:cNvSpPr/>
      </dsp:nvSpPr>
      <dsp:spPr>
        <a:xfrm>
          <a:off x="0" y="3133937"/>
          <a:ext cx="8229600" cy="12525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A9E6A-43E9-4882-9ECE-19FEEF7E86FE}">
      <dsp:nvSpPr>
        <dsp:cNvPr id="0" name=""/>
        <dsp:cNvSpPr/>
      </dsp:nvSpPr>
      <dsp:spPr>
        <a:xfrm>
          <a:off x="378882" y="3415751"/>
          <a:ext cx="688877" cy="688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BD588-9402-4F0F-9942-9E2E3F5BB403}">
      <dsp:nvSpPr>
        <dsp:cNvPr id="0" name=""/>
        <dsp:cNvSpPr/>
      </dsp:nvSpPr>
      <dsp:spPr>
        <a:xfrm>
          <a:off x="1446641" y="3133937"/>
          <a:ext cx="3703320" cy="125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57" tIns="132557" rIns="132557" bIns="132557" numCol="1" spcCol="1270" anchor="ctr" anchorCtr="0">
          <a:noAutofit/>
        </a:bodyPr>
        <a:lstStyle/>
        <a:p>
          <a:pPr marL="0" lvl="0" indent="0" algn="l" defTabSz="889000">
            <a:lnSpc>
              <a:spcPct val="100000"/>
            </a:lnSpc>
            <a:spcBef>
              <a:spcPct val="0"/>
            </a:spcBef>
            <a:spcAft>
              <a:spcPct val="35000"/>
            </a:spcAft>
            <a:buNone/>
          </a:pPr>
          <a:r>
            <a:rPr lang="en-US" sz="2000" kern="1200">
              <a:latin typeface="+mj-lt"/>
            </a:rPr>
            <a:t>There are two types of predictive values:</a:t>
          </a:r>
        </a:p>
      </dsp:txBody>
      <dsp:txXfrm>
        <a:off x="1446641" y="3133937"/>
        <a:ext cx="3703320" cy="1252503"/>
      </dsp:txXfrm>
    </dsp:sp>
    <dsp:sp modelId="{3AD2B3F5-7FC2-4086-94C4-39202BDAC73F}">
      <dsp:nvSpPr>
        <dsp:cNvPr id="0" name=""/>
        <dsp:cNvSpPr/>
      </dsp:nvSpPr>
      <dsp:spPr>
        <a:xfrm>
          <a:off x="5149961" y="3133937"/>
          <a:ext cx="3078224" cy="1252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57" tIns="132557" rIns="132557" bIns="132557"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mj-lt"/>
            </a:rPr>
            <a:t>Positive Predictive Value (PPV)</a:t>
          </a:r>
        </a:p>
        <a:p>
          <a:pPr marL="0" lvl="0" indent="0" algn="l" defTabSz="889000">
            <a:lnSpc>
              <a:spcPct val="100000"/>
            </a:lnSpc>
            <a:spcBef>
              <a:spcPct val="0"/>
            </a:spcBef>
            <a:spcAft>
              <a:spcPct val="35000"/>
            </a:spcAft>
            <a:buNone/>
          </a:pPr>
          <a:r>
            <a:rPr lang="en-US" sz="2000" kern="1200" dirty="0">
              <a:latin typeface="+mj-lt"/>
            </a:rPr>
            <a:t>Negative Predictive Value ( NPV)</a:t>
          </a:r>
        </a:p>
      </dsp:txBody>
      <dsp:txXfrm>
        <a:off x="5149961" y="3133937"/>
        <a:ext cx="3078224" cy="1252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6B75-F782-4976-9F1E-0AADFECAD3F7}">
      <dsp:nvSpPr>
        <dsp:cNvPr id="0" name=""/>
        <dsp:cNvSpPr/>
      </dsp:nvSpPr>
      <dsp:spPr>
        <a:xfrm>
          <a:off x="0" y="252118"/>
          <a:ext cx="8229600" cy="14439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F426D-89B7-47ED-B710-A83A38F82A6B}">
      <dsp:nvSpPr>
        <dsp:cNvPr id="0" name=""/>
        <dsp:cNvSpPr/>
      </dsp:nvSpPr>
      <dsp:spPr>
        <a:xfrm>
          <a:off x="436795" y="577007"/>
          <a:ext cx="794173" cy="794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2F5D0-8256-4DCE-B92C-55AE936F604A}">
      <dsp:nvSpPr>
        <dsp:cNvPr id="0" name=""/>
        <dsp:cNvSpPr/>
      </dsp:nvSpPr>
      <dsp:spPr>
        <a:xfrm>
          <a:off x="1667764" y="252118"/>
          <a:ext cx="6561835" cy="144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818" tIns="152818" rIns="152818" bIns="152818"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the probability that subjects with a positive screening test truly have the disease in question</a:t>
          </a:r>
        </a:p>
      </dsp:txBody>
      <dsp:txXfrm>
        <a:off x="1667764" y="252118"/>
        <a:ext cx="6561835" cy="1443951"/>
      </dsp:txXfrm>
    </dsp:sp>
    <dsp:sp modelId="{E8E01F9F-00C5-4A45-8B3D-3AC5022EBE57}">
      <dsp:nvSpPr>
        <dsp:cNvPr id="0" name=""/>
        <dsp:cNvSpPr/>
      </dsp:nvSpPr>
      <dsp:spPr>
        <a:xfrm>
          <a:off x="0" y="1971108"/>
          <a:ext cx="8229600" cy="14439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32F2E-1112-4785-A58A-B00D9ED52C40}">
      <dsp:nvSpPr>
        <dsp:cNvPr id="0" name=""/>
        <dsp:cNvSpPr/>
      </dsp:nvSpPr>
      <dsp:spPr>
        <a:xfrm>
          <a:off x="436795" y="2295997"/>
          <a:ext cx="794173" cy="794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B1F4F-CF2E-4265-9ADF-639FE31E7921}">
      <dsp:nvSpPr>
        <dsp:cNvPr id="0" name=""/>
        <dsp:cNvSpPr/>
      </dsp:nvSpPr>
      <dsp:spPr>
        <a:xfrm>
          <a:off x="1667764" y="1971108"/>
          <a:ext cx="6561835" cy="144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818" tIns="152818" rIns="152818" bIns="152818"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j-lt"/>
            </a:rPr>
            <a:t>more prevalent a disease is in a given population, the more accurate will be the predictive value of a positive screening test </a:t>
          </a:r>
        </a:p>
      </dsp:txBody>
      <dsp:txXfrm>
        <a:off x="1667764" y="1971108"/>
        <a:ext cx="6561835" cy="1443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1656-A0E4-40BC-B883-DF82C9C8F7C9}">
      <dsp:nvSpPr>
        <dsp:cNvPr id="0" name=""/>
        <dsp:cNvSpPr/>
      </dsp:nvSpPr>
      <dsp:spPr>
        <a:xfrm>
          <a:off x="1004" y="364663"/>
          <a:ext cx="3526110" cy="2239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EF374-FD37-4601-B52E-58A2E346C339}">
      <dsp:nvSpPr>
        <dsp:cNvPr id="0" name=""/>
        <dsp:cNvSpPr/>
      </dsp:nvSpPr>
      <dsp:spPr>
        <a:xfrm>
          <a:off x="392794" y="736864"/>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j-lt"/>
            </a:rPr>
            <a:t>the probability that subjects with a negative screening test truly will not have the disease in question</a:t>
          </a:r>
        </a:p>
      </dsp:txBody>
      <dsp:txXfrm>
        <a:off x="458374" y="802444"/>
        <a:ext cx="3394950" cy="2107920"/>
      </dsp:txXfrm>
    </dsp:sp>
    <dsp:sp modelId="{97D64189-69B2-44D8-80CC-96B719A45B63}">
      <dsp:nvSpPr>
        <dsp:cNvPr id="0" name=""/>
        <dsp:cNvSpPr/>
      </dsp:nvSpPr>
      <dsp:spPr>
        <a:xfrm>
          <a:off x="4310695" y="364663"/>
          <a:ext cx="3526110" cy="2239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13BCC5-6FDA-47E3-B159-79EC9B86E391}">
      <dsp:nvSpPr>
        <dsp:cNvPr id="0" name=""/>
        <dsp:cNvSpPr/>
      </dsp:nvSpPr>
      <dsp:spPr>
        <a:xfrm>
          <a:off x="4702485" y="736864"/>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j-lt"/>
            </a:rPr>
            <a:t>As prevalence decreases, NPV increases </a:t>
          </a:r>
        </a:p>
      </dsp:txBody>
      <dsp:txXfrm>
        <a:off x="4768065" y="802444"/>
        <a:ext cx="3394950" cy="210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93E13-2D9C-4396-891A-3BF04A487C3F}">
      <dsp:nvSpPr>
        <dsp:cNvPr id="0" name=""/>
        <dsp:cNvSpPr/>
      </dsp:nvSpPr>
      <dsp:spPr>
        <a:xfrm>
          <a:off x="0" y="528997"/>
          <a:ext cx="8229600" cy="1571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2898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rPr>
            <a:t>Interpretation</a:t>
          </a:r>
          <a:r>
            <a:rPr lang="en-US" sz="2400" kern="1200" dirty="0">
              <a:latin typeface="+mj-lt"/>
            </a:rPr>
            <a:t>: in this population, 66.6% of people whose test result is positive, have the disease.</a:t>
          </a:r>
        </a:p>
      </dsp:txBody>
      <dsp:txXfrm>
        <a:off x="0" y="528997"/>
        <a:ext cx="8229600" cy="1571062"/>
      </dsp:txXfrm>
    </dsp:sp>
    <dsp:sp modelId="{8A169062-9064-4D56-9880-73563523D412}">
      <dsp:nvSpPr>
        <dsp:cNvPr id="0" name=""/>
        <dsp:cNvSpPr/>
      </dsp:nvSpPr>
      <dsp:spPr>
        <a:xfrm>
          <a:off x="411480" y="12397"/>
          <a:ext cx="5760720"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PPV: 50/75 = 0.66 or 66.6%. </a:t>
          </a:r>
        </a:p>
      </dsp:txBody>
      <dsp:txXfrm>
        <a:off x="461917" y="62834"/>
        <a:ext cx="5659846" cy="932326"/>
      </dsp:txXfrm>
    </dsp:sp>
    <dsp:sp modelId="{529CE653-62BA-4A39-A934-EF338D8EE8A6}">
      <dsp:nvSpPr>
        <dsp:cNvPr id="0" name=""/>
        <dsp:cNvSpPr/>
      </dsp:nvSpPr>
      <dsp:spPr>
        <a:xfrm>
          <a:off x="0" y="2805660"/>
          <a:ext cx="8229600" cy="15710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72898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rPr>
            <a:t>Interpretation</a:t>
          </a:r>
          <a:r>
            <a:rPr lang="en-US" sz="2400" kern="1200" dirty="0">
              <a:latin typeface="+mj-lt"/>
            </a:rPr>
            <a:t>: in this population, 100% of the people whose test result is negative, are healthy</a:t>
          </a:r>
        </a:p>
      </dsp:txBody>
      <dsp:txXfrm>
        <a:off x="0" y="2805660"/>
        <a:ext cx="8229600" cy="1571062"/>
      </dsp:txXfrm>
    </dsp:sp>
    <dsp:sp modelId="{5D77B1AA-0515-4A1A-B401-0F77B4D3B888}">
      <dsp:nvSpPr>
        <dsp:cNvPr id="0" name=""/>
        <dsp:cNvSpPr/>
      </dsp:nvSpPr>
      <dsp:spPr>
        <a:xfrm>
          <a:off x="411480" y="2289060"/>
          <a:ext cx="5760720" cy="1033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NPV: 25/25 = 100%. </a:t>
          </a:r>
        </a:p>
      </dsp:txBody>
      <dsp:txXfrm>
        <a:off x="461917" y="2339497"/>
        <a:ext cx="5659846" cy="932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DB77F-CFED-4CB5-A252-F50D1670DBB2}">
      <dsp:nvSpPr>
        <dsp:cNvPr id="0" name=""/>
        <dsp:cNvSpPr/>
      </dsp:nvSpPr>
      <dsp:spPr>
        <a:xfrm>
          <a:off x="0" y="3035388"/>
          <a:ext cx="8229600" cy="1991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Question:</a:t>
          </a:r>
          <a:r>
            <a:rPr lang="en-US" sz="2400" kern="1200" dirty="0">
              <a:latin typeface="+mj-lt"/>
            </a:rPr>
            <a:t> calculate sensitivity, specificity, accuracy, PPV, and NPV of opaque ascites fluid in prediction of SBP if the total number of SBP patients was 40 cases (50%).</a:t>
          </a:r>
        </a:p>
      </dsp:txBody>
      <dsp:txXfrm>
        <a:off x="0" y="3035388"/>
        <a:ext cx="8229600" cy="1991543"/>
      </dsp:txXfrm>
    </dsp:sp>
    <dsp:sp modelId="{FD39F250-A52A-4040-A00F-5D126A50FE44}">
      <dsp:nvSpPr>
        <dsp:cNvPr id="0" name=""/>
        <dsp:cNvSpPr/>
      </dsp:nvSpPr>
      <dsp:spPr>
        <a:xfrm rot="10800000">
          <a:off x="0" y="2267"/>
          <a:ext cx="8229600" cy="306299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In a study out of a total population of 80 cirrhotic patients, 21 (26%) had opaque ascites fluid appearance. 15 people out of the 21 had spontaneous bacterial peritonitis (SBP). </a:t>
          </a:r>
        </a:p>
      </dsp:txBody>
      <dsp:txXfrm rot="10800000">
        <a:off x="0" y="2267"/>
        <a:ext cx="8229600" cy="1990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170B2-A8F2-4559-8BF8-C585ED46C844}">
      <dsp:nvSpPr>
        <dsp:cNvPr id="0" name=""/>
        <dsp:cNvSpPr/>
      </dsp:nvSpPr>
      <dsp:spPr>
        <a:xfrm>
          <a:off x="0" y="3419"/>
          <a:ext cx="8229600" cy="840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amount of previously  unrecognized disease that is diagnosed as a  result of screening effort.</a:t>
          </a:r>
        </a:p>
      </dsp:txBody>
      <dsp:txXfrm>
        <a:off x="41031" y="44450"/>
        <a:ext cx="8147538" cy="758465"/>
      </dsp:txXfrm>
    </dsp:sp>
    <dsp:sp modelId="{172C8744-F70A-403C-AFB9-5ED5D96E62E3}">
      <dsp:nvSpPr>
        <dsp:cNvPr id="0" name=""/>
        <dsp:cNvSpPr/>
      </dsp:nvSpPr>
      <dsp:spPr>
        <a:xfrm>
          <a:off x="0" y="856562"/>
          <a:ext cx="8229600" cy="840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rPr>
            <a:t>It Depends upon</a:t>
          </a:r>
          <a:endParaRPr lang="en-US" sz="2400" kern="1200">
            <a:latin typeface="+mj-lt"/>
          </a:endParaRPr>
        </a:p>
      </dsp:txBody>
      <dsp:txXfrm>
        <a:off x="41031" y="897593"/>
        <a:ext cx="8147538" cy="758465"/>
      </dsp:txXfrm>
    </dsp:sp>
    <dsp:sp modelId="{07F6F792-94F8-4CA5-8BA7-967ADF9C2825}">
      <dsp:nvSpPr>
        <dsp:cNvPr id="0" name=""/>
        <dsp:cNvSpPr/>
      </dsp:nvSpPr>
      <dsp:spPr>
        <a:xfrm>
          <a:off x="0" y="1697089"/>
          <a:ext cx="8229600" cy="178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mj-lt"/>
            </a:rPr>
            <a:t>Sensitivity</a:t>
          </a:r>
        </a:p>
        <a:p>
          <a:pPr marL="228600" lvl="1" indent="-228600" algn="l" defTabSz="1066800">
            <a:lnSpc>
              <a:spcPct val="90000"/>
            </a:lnSpc>
            <a:spcBef>
              <a:spcPct val="0"/>
            </a:spcBef>
            <a:spcAft>
              <a:spcPct val="20000"/>
            </a:spcAft>
            <a:buChar char="•"/>
          </a:pPr>
          <a:r>
            <a:rPr lang="en-US" sz="2400" kern="1200" dirty="0">
              <a:latin typeface="+mj-lt"/>
            </a:rPr>
            <a:t>Specificity</a:t>
          </a:r>
        </a:p>
        <a:p>
          <a:pPr marL="228600" lvl="1" indent="-228600" algn="l" defTabSz="1066800">
            <a:lnSpc>
              <a:spcPct val="90000"/>
            </a:lnSpc>
            <a:spcBef>
              <a:spcPct val="0"/>
            </a:spcBef>
            <a:spcAft>
              <a:spcPct val="20000"/>
            </a:spcAft>
            <a:buChar char="•"/>
          </a:pPr>
          <a:r>
            <a:rPr lang="en-US" sz="2400" kern="1200">
              <a:latin typeface="+mj-lt"/>
            </a:rPr>
            <a:t>Prevalence of disease</a:t>
          </a:r>
        </a:p>
        <a:p>
          <a:pPr marL="228600" lvl="1" indent="-228600" algn="l" defTabSz="1066800">
            <a:lnSpc>
              <a:spcPct val="90000"/>
            </a:lnSpc>
            <a:spcBef>
              <a:spcPct val="0"/>
            </a:spcBef>
            <a:spcAft>
              <a:spcPct val="20000"/>
            </a:spcAft>
            <a:buChar char="•"/>
          </a:pPr>
          <a:r>
            <a:rPr lang="en-US" sz="2400" kern="1200">
              <a:latin typeface="+mj-lt"/>
            </a:rPr>
            <a:t>Participation of the individual in the detection programme</a:t>
          </a:r>
        </a:p>
      </dsp:txBody>
      <dsp:txXfrm>
        <a:off x="0" y="1697089"/>
        <a:ext cx="8229600" cy="1780891"/>
      </dsp:txXfrm>
    </dsp:sp>
    <dsp:sp modelId="{9CFAA0C8-C9CA-4D19-8FD9-0C660DDC20F1}">
      <dsp:nvSpPr>
        <dsp:cNvPr id="0" name=""/>
        <dsp:cNvSpPr/>
      </dsp:nvSpPr>
      <dsp:spPr>
        <a:xfrm>
          <a:off x="0" y="3477980"/>
          <a:ext cx="8229600" cy="840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rPr>
            <a:t>Calculated by</a:t>
          </a:r>
          <a:endParaRPr lang="en-US" sz="2400" kern="1200">
            <a:latin typeface="+mj-lt"/>
          </a:endParaRPr>
        </a:p>
      </dsp:txBody>
      <dsp:txXfrm>
        <a:off x="41031" y="3519011"/>
        <a:ext cx="8147538" cy="758465"/>
      </dsp:txXfrm>
    </dsp:sp>
    <dsp:sp modelId="{DF8919DD-81D7-4869-A3EE-523A7B1BEEF0}">
      <dsp:nvSpPr>
        <dsp:cNvPr id="0" name=""/>
        <dsp:cNvSpPr/>
      </dsp:nvSpPr>
      <dsp:spPr>
        <a:xfrm>
          <a:off x="0" y="4318507"/>
          <a:ext cx="8229600" cy="70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mj-lt"/>
            </a:rPr>
            <a:t>Prevalence of disease</a:t>
          </a:r>
        </a:p>
        <a:p>
          <a:pPr marL="228600" lvl="1" indent="-228600" algn="l" defTabSz="1066800">
            <a:lnSpc>
              <a:spcPct val="90000"/>
            </a:lnSpc>
            <a:spcBef>
              <a:spcPct val="0"/>
            </a:spcBef>
            <a:spcAft>
              <a:spcPct val="20000"/>
            </a:spcAft>
            <a:buChar char="•"/>
          </a:pPr>
          <a:r>
            <a:rPr lang="en-US" sz="2400" kern="1200">
              <a:latin typeface="+mj-lt"/>
            </a:rPr>
            <a:t>Positive predictive value</a:t>
          </a:r>
        </a:p>
      </dsp:txBody>
      <dsp:txXfrm>
        <a:off x="0" y="4318507"/>
        <a:ext cx="8229600" cy="707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A6687-C6F0-44E5-8143-10834D9233EC}">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BE6CA-37FF-4078-AC45-7D85722C2AE5}">
      <dsp:nvSpPr>
        <dsp:cNvPr id="0" name=""/>
        <dsp:cNvSpPr/>
      </dsp:nvSpPr>
      <dsp:spPr>
        <a:xfrm>
          <a:off x="0" y="0"/>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The following measures are used to evaluate a screening</a:t>
          </a:r>
        </a:p>
      </dsp:txBody>
      <dsp:txXfrm>
        <a:off x="0" y="0"/>
        <a:ext cx="8229600" cy="548639"/>
      </dsp:txXfrm>
    </dsp:sp>
    <dsp:sp modelId="{078020D9-9B62-496F-9D09-6135EBBBDD25}">
      <dsp:nvSpPr>
        <dsp:cNvPr id="0" name=""/>
        <dsp:cNvSpPr/>
      </dsp:nvSpPr>
      <dsp:spPr>
        <a:xfrm>
          <a:off x="0" y="54863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748A1-2A40-4D1E-A1D1-B94A6701FA42}">
      <dsp:nvSpPr>
        <dsp:cNvPr id="0" name=""/>
        <dsp:cNvSpPr/>
      </dsp:nvSpPr>
      <dsp:spPr>
        <a:xfrm>
          <a:off x="0" y="54863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test:</a:t>
          </a:r>
        </a:p>
      </dsp:txBody>
      <dsp:txXfrm>
        <a:off x="0" y="548639"/>
        <a:ext cx="8229600" cy="548639"/>
      </dsp:txXfrm>
    </dsp:sp>
    <dsp:sp modelId="{8C72C1A7-C7E4-4AE0-B72A-8E3E83F69536}">
      <dsp:nvSpPr>
        <dsp:cNvPr id="0" name=""/>
        <dsp:cNvSpPr/>
      </dsp:nvSpPr>
      <dsp:spPr>
        <a:xfrm>
          <a:off x="0" y="109727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2D14C-B1C1-4215-B4D2-8CF98E8614B2}">
      <dsp:nvSpPr>
        <dsp:cNvPr id="0" name=""/>
        <dsp:cNvSpPr/>
      </dsp:nvSpPr>
      <dsp:spPr>
        <a:xfrm>
          <a:off x="0" y="109727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(a) Sensitivity = a/ (a + c) x 100</a:t>
          </a:r>
        </a:p>
      </dsp:txBody>
      <dsp:txXfrm>
        <a:off x="0" y="1097279"/>
        <a:ext cx="8229600" cy="548639"/>
      </dsp:txXfrm>
    </dsp:sp>
    <dsp:sp modelId="{F0E7F749-A5F7-458B-A610-78AFF597B02C}">
      <dsp:nvSpPr>
        <dsp:cNvPr id="0" name=""/>
        <dsp:cNvSpPr/>
      </dsp:nvSpPr>
      <dsp:spPr>
        <a:xfrm>
          <a:off x="0" y="164592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D8890-9DCB-4218-857E-4B416BBB1D8B}">
      <dsp:nvSpPr>
        <dsp:cNvPr id="0" name=""/>
        <dsp:cNvSpPr/>
      </dsp:nvSpPr>
      <dsp:spPr>
        <a:xfrm>
          <a:off x="0" y="1645920"/>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(b) Specificity = d/(b + d) x 100</a:t>
          </a:r>
        </a:p>
      </dsp:txBody>
      <dsp:txXfrm>
        <a:off x="0" y="1645920"/>
        <a:ext cx="8229600" cy="548639"/>
      </dsp:txXfrm>
    </dsp:sp>
    <dsp:sp modelId="{C5736FEF-FBE4-41B4-AAE1-11B40BB3724C}">
      <dsp:nvSpPr>
        <dsp:cNvPr id="0" name=""/>
        <dsp:cNvSpPr/>
      </dsp:nvSpPr>
      <dsp:spPr>
        <a:xfrm>
          <a:off x="0" y="219455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96438-BA04-476E-BFC5-A08593A30AA9}">
      <dsp:nvSpPr>
        <dsp:cNvPr id="0" name=""/>
        <dsp:cNvSpPr/>
      </dsp:nvSpPr>
      <dsp:spPr>
        <a:xfrm>
          <a:off x="0" y="219455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(c) Predictive value of a positive test = a/(a + b) x 100</a:t>
          </a:r>
        </a:p>
      </dsp:txBody>
      <dsp:txXfrm>
        <a:off x="0" y="2194559"/>
        <a:ext cx="8229600" cy="548639"/>
      </dsp:txXfrm>
    </dsp:sp>
    <dsp:sp modelId="{B57E1847-8D4C-4011-9686-20C4D8E89881}">
      <dsp:nvSpPr>
        <dsp:cNvPr id="0" name=""/>
        <dsp:cNvSpPr/>
      </dsp:nvSpPr>
      <dsp:spPr>
        <a:xfrm>
          <a:off x="0" y="27432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549-E827-47D7-9721-DC648E2C1EAC}">
      <dsp:nvSpPr>
        <dsp:cNvPr id="0" name=""/>
        <dsp:cNvSpPr/>
      </dsp:nvSpPr>
      <dsp:spPr>
        <a:xfrm>
          <a:off x="0" y="274319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(d) Predictive value of a negative test = d/(c + d) x 100</a:t>
          </a:r>
        </a:p>
      </dsp:txBody>
      <dsp:txXfrm>
        <a:off x="0" y="2743199"/>
        <a:ext cx="8229600" cy="548639"/>
      </dsp:txXfrm>
    </dsp:sp>
    <dsp:sp modelId="{F9756B73-8DC5-47C2-A9B5-54B1A65F79BA}">
      <dsp:nvSpPr>
        <dsp:cNvPr id="0" name=""/>
        <dsp:cNvSpPr/>
      </dsp:nvSpPr>
      <dsp:spPr>
        <a:xfrm>
          <a:off x="0" y="329183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E020B-C369-49DF-9F91-3BD2A37691BB}">
      <dsp:nvSpPr>
        <dsp:cNvPr id="0" name=""/>
        <dsp:cNvSpPr/>
      </dsp:nvSpPr>
      <dsp:spPr>
        <a:xfrm>
          <a:off x="0" y="329183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(e) Percentage of false-negatives = c/ (a + c) x 100</a:t>
          </a:r>
        </a:p>
      </dsp:txBody>
      <dsp:txXfrm>
        <a:off x="0" y="3291839"/>
        <a:ext cx="8229600" cy="548639"/>
      </dsp:txXfrm>
    </dsp:sp>
    <dsp:sp modelId="{B9D4F187-EEFC-40B7-A34F-5722459CCD48}">
      <dsp:nvSpPr>
        <dsp:cNvPr id="0" name=""/>
        <dsp:cNvSpPr/>
      </dsp:nvSpPr>
      <dsp:spPr>
        <a:xfrm>
          <a:off x="0" y="384047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22FA3-34B2-4DD3-BB19-5F802951DF8D}">
      <dsp:nvSpPr>
        <dsp:cNvPr id="0" name=""/>
        <dsp:cNvSpPr/>
      </dsp:nvSpPr>
      <dsp:spPr>
        <a:xfrm>
          <a:off x="0" y="3840479"/>
          <a:ext cx="8229600" cy="54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(f) Percentage of false-positive = b/(b + d) x 100</a:t>
          </a:r>
        </a:p>
      </dsp:txBody>
      <dsp:txXfrm>
        <a:off x="0" y="3840479"/>
        <a:ext cx="8229600" cy="5486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D590B-BE4D-4508-AEEF-632FA5D5DDA3}">
      <dsp:nvSpPr>
        <dsp:cNvPr id="0" name=""/>
        <dsp:cNvSpPr/>
      </dsp:nvSpPr>
      <dsp:spPr>
        <a:xfrm>
          <a:off x="0" y="438742"/>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D3F20-6F47-4025-8740-6485FC1B7927}">
      <dsp:nvSpPr>
        <dsp:cNvPr id="0" name=""/>
        <dsp:cNvSpPr/>
      </dsp:nvSpPr>
      <dsp:spPr>
        <a:xfrm>
          <a:off x="411480" y="10702"/>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Randomized control trials</a:t>
          </a:r>
        </a:p>
      </dsp:txBody>
      <dsp:txXfrm>
        <a:off x="453270" y="52492"/>
        <a:ext cx="5677140" cy="772500"/>
      </dsp:txXfrm>
    </dsp:sp>
    <dsp:sp modelId="{2544B0D2-6704-4F9E-B413-9A11609ED21B}">
      <dsp:nvSpPr>
        <dsp:cNvPr id="0" name=""/>
        <dsp:cNvSpPr/>
      </dsp:nvSpPr>
      <dsp:spPr>
        <a:xfrm>
          <a:off x="0" y="1754182"/>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E3AB7-0961-4C44-9558-A7FD939EFC0F}">
      <dsp:nvSpPr>
        <dsp:cNvPr id="0" name=""/>
        <dsp:cNvSpPr/>
      </dsp:nvSpPr>
      <dsp:spPr>
        <a:xfrm>
          <a:off x="411480" y="1326142"/>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Uncontrolled trials</a:t>
          </a:r>
        </a:p>
      </dsp:txBody>
      <dsp:txXfrm>
        <a:off x="453270" y="1367932"/>
        <a:ext cx="5677140" cy="772500"/>
      </dsp:txXfrm>
    </dsp:sp>
    <dsp:sp modelId="{B9860B4D-CC36-4DD3-8956-8A9270F765A8}">
      <dsp:nvSpPr>
        <dsp:cNvPr id="0" name=""/>
        <dsp:cNvSpPr/>
      </dsp:nvSpPr>
      <dsp:spPr>
        <a:xfrm>
          <a:off x="0" y="3069622"/>
          <a:ext cx="8229600" cy="18726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04012"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j-lt"/>
            </a:rPr>
            <a:t>Case control studies</a:t>
          </a:r>
        </a:p>
        <a:p>
          <a:pPr marL="228600" lvl="1" indent="-228600" algn="l" defTabSz="1066800">
            <a:lnSpc>
              <a:spcPct val="90000"/>
            </a:lnSpc>
            <a:spcBef>
              <a:spcPct val="0"/>
            </a:spcBef>
            <a:spcAft>
              <a:spcPct val="15000"/>
            </a:spcAft>
            <a:buChar char="•"/>
          </a:pPr>
          <a:r>
            <a:rPr lang="en-US" sz="2400" kern="1200">
              <a:latin typeface="+mj-lt"/>
            </a:rPr>
            <a:t>Comparison in trends between areas with different degree of screening coverage</a:t>
          </a:r>
        </a:p>
      </dsp:txBody>
      <dsp:txXfrm>
        <a:off x="0" y="3069622"/>
        <a:ext cx="8229600" cy="1872675"/>
      </dsp:txXfrm>
    </dsp:sp>
    <dsp:sp modelId="{3B96869F-A932-4984-B3A2-15AE38D2FCCE}">
      <dsp:nvSpPr>
        <dsp:cNvPr id="0" name=""/>
        <dsp:cNvSpPr/>
      </dsp:nvSpPr>
      <dsp:spPr>
        <a:xfrm>
          <a:off x="411480" y="2641582"/>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Other methods:</a:t>
          </a:r>
        </a:p>
      </dsp:txBody>
      <dsp:txXfrm>
        <a:off x="453270" y="2683372"/>
        <a:ext cx="567714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2DB59-A1AF-460E-B2B3-94FC004AA08F}" type="datetimeFigureOut">
              <a:rPr lang="en-US" smtClean="0"/>
              <a:t>4/1/2024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4FF50-EB06-4F6B-9D6A-957546F75F3E}" type="slidenum">
              <a:rPr lang="en-US" smtClean="0"/>
              <a:t>‹#›</a:t>
            </a:fld>
            <a:endParaRPr lang="en-US"/>
          </a:p>
        </p:txBody>
      </p:sp>
    </p:spTree>
    <p:extLst>
      <p:ext uri="{BB962C8B-B14F-4D97-AF65-F5344CB8AC3E}">
        <p14:creationId xmlns:p14="http://schemas.microsoft.com/office/powerpoint/2010/main" val="294839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4FF50-EB06-4F6B-9D6A-957546F75F3E}" type="slidenum">
              <a:rPr lang="en-US" smtClean="0"/>
              <a:t>18</a:t>
            </a:fld>
            <a:endParaRPr lang="en-US"/>
          </a:p>
        </p:txBody>
      </p:sp>
    </p:spTree>
    <p:extLst>
      <p:ext uri="{BB962C8B-B14F-4D97-AF65-F5344CB8AC3E}">
        <p14:creationId xmlns:p14="http://schemas.microsoft.com/office/powerpoint/2010/main" val="188780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BD9C9EA-22F1-49AA-8DA3-B24323E3BD5C}" type="datetime1">
              <a:rPr lang="en-US" smtClean="0"/>
              <a:t>4/1/2024</a:t>
            </a:fld>
            <a:endParaRPr lang="en-US"/>
          </a:p>
        </p:txBody>
      </p:sp>
      <p:sp>
        <p:nvSpPr>
          <p:cNvPr id="19" name="Footer Placeholder 18"/>
          <p:cNvSpPr>
            <a:spLocks noGrp="1"/>
          </p:cNvSpPr>
          <p:nvPr>
            <p:ph type="ftr" sz="quarter" idx="11"/>
          </p:nvPr>
        </p:nvSpPr>
        <p:spPr/>
        <p:txBody>
          <a:bodyPr/>
          <a:lstStyle/>
          <a:p>
            <a:r>
              <a:rPr lang="en-US"/>
              <a:t>Prof. Dr. Arshad sabir</a:t>
            </a:r>
          </a:p>
        </p:txBody>
      </p:sp>
      <p:sp>
        <p:nvSpPr>
          <p:cNvPr id="27" name="Slide Number Placeholder 26"/>
          <p:cNvSpPr>
            <a:spLocks noGrp="1"/>
          </p:cNvSpPr>
          <p:nvPr>
            <p:ph type="sldNum" sz="quarter" idx="12"/>
          </p:nvPr>
        </p:nvSpPr>
        <p:spPr/>
        <p:txBody>
          <a:bodyPr/>
          <a:lstStyle/>
          <a:p>
            <a:fld id="{83989A0D-E021-4BEE-BA47-8848A3AF856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A48CCD-C020-4FB4-848C-A60A5A130075}" type="datetime1">
              <a:rPr lang="en-US" smtClean="0"/>
              <a:t>4/1/2024</a:t>
            </a:fld>
            <a:endParaRPr lang="en-US"/>
          </a:p>
        </p:txBody>
      </p:sp>
      <p:sp>
        <p:nvSpPr>
          <p:cNvPr id="5" name="Footer Placeholder 4"/>
          <p:cNvSpPr>
            <a:spLocks noGrp="1"/>
          </p:cNvSpPr>
          <p:nvPr>
            <p:ph type="ftr" sz="quarter" idx="11"/>
          </p:nvPr>
        </p:nvSpPr>
        <p:spPr/>
        <p:txBody>
          <a:bodyPr/>
          <a:lstStyle/>
          <a:p>
            <a:r>
              <a:rPr lang="en-US"/>
              <a:t>Prof. Dr. Arshad sabir</a:t>
            </a:r>
          </a:p>
        </p:txBody>
      </p:sp>
      <p:sp>
        <p:nvSpPr>
          <p:cNvPr id="6" name="Slide Number Placeholder 5"/>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7A5E02-9B44-40E2-B953-B7A4F0F43416}" type="datetime1">
              <a:rPr lang="en-US" smtClean="0"/>
              <a:t>4/1/2024</a:t>
            </a:fld>
            <a:endParaRPr lang="en-US"/>
          </a:p>
        </p:txBody>
      </p:sp>
      <p:sp>
        <p:nvSpPr>
          <p:cNvPr id="5" name="Footer Placeholder 4"/>
          <p:cNvSpPr>
            <a:spLocks noGrp="1"/>
          </p:cNvSpPr>
          <p:nvPr>
            <p:ph type="ftr" sz="quarter" idx="11"/>
          </p:nvPr>
        </p:nvSpPr>
        <p:spPr/>
        <p:txBody>
          <a:bodyPr/>
          <a:lstStyle/>
          <a:p>
            <a:r>
              <a:rPr lang="en-US"/>
              <a:t>Prof. Dr. Arshad sabir</a:t>
            </a:r>
          </a:p>
        </p:txBody>
      </p:sp>
      <p:sp>
        <p:nvSpPr>
          <p:cNvPr id="6" name="Slide Number Placeholder 5"/>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73145-BA4B-4FC4-BC8A-22A0439A21CD}" type="datetime1">
              <a:rPr lang="en-US" smtClean="0"/>
              <a:t>4/1/2024</a:t>
            </a:fld>
            <a:endParaRPr lang="en-US"/>
          </a:p>
        </p:txBody>
      </p:sp>
      <p:sp>
        <p:nvSpPr>
          <p:cNvPr id="5" name="Footer Placeholder 4"/>
          <p:cNvSpPr>
            <a:spLocks noGrp="1"/>
          </p:cNvSpPr>
          <p:nvPr>
            <p:ph type="ftr" sz="quarter" idx="11"/>
          </p:nvPr>
        </p:nvSpPr>
        <p:spPr/>
        <p:txBody>
          <a:bodyPr/>
          <a:lstStyle/>
          <a:p>
            <a:r>
              <a:rPr lang="en-US"/>
              <a:t>Prof. Dr. Arshad sabir</a:t>
            </a:r>
          </a:p>
        </p:txBody>
      </p:sp>
      <p:sp>
        <p:nvSpPr>
          <p:cNvPr id="6" name="Slide Number Placeholder 5"/>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A58252-FBDE-4334-B7D5-4EC50DB8D8F8}" type="datetime1">
              <a:rPr lang="en-US" smtClean="0"/>
              <a:t>4/1/2024</a:t>
            </a:fld>
            <a:endParaRPr lang="en-US"/>
          </a:p>
        </p:txBody>
      </p:sp>
      <p:sp>
        <p:nvSpPr>
          <p:cNvPr id="5" name="Footer Placeholder 4"/>
          <p:cNvSpPr>
            <a:spLocks noGrp="1"/>
          </p:cNvSpPr>
          <p:nvPr>
            <p:ph type="ftr" sz="quarter" idx="11"/>
          </p:nvPr>
        </p:nvSpPr>
        <p:spPr/>
        <p:txBody>
          <a:bodyPr/>
          <a:lstStyle/>
          <a:p>
            <a:r>
              <a:rPr lang="en-US"/>
              <a:t>Prof. Dr. Arshad sabir</a:t>
            </a:r>
          </a:p>
        </p:txBody>
      </p:sp>
      <p:sp>
        <p:nvSpPr>
          <p:cNvPr id="6" name="Slide Number Placeholder 5"/>
          <p:cNvSpPr>
            <a:spLocks noGrp="1"/>
          </p:cNvSpPr>
          <p:nvPr>
            <p:ph type="sldNum" sz="quarter" idx="12"/>
          </p:nvPr>
        </p:nvSpPr>
        <p:spPr/>
        <p:txBody>
          <a:bodyPr/>
          <a:lstStyle/>
          <a:p>
            <a:fld id="{83989A0D-E021-4BEE-BA47-8848A3AF856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1C7952-3FAB-4242-A02C-D24AA4612026}" type="datetime1">
              <a:rPr lang="en-US" smtClean="0"/>
              <a:t>4/1/2024</a:t>
            </a:fld>
            <a:endParaRPr lang="en-US"/>
          </a:p>
        </p:txBody>
      </p:sp>
      <p:sp>
        <p:nvSpPr>
          <p:cNvPr id="6" name="Footer Placeholder 5"/>
          <p:cNvSpPr>
            <a:spLocks noGrp="1"/>
          </p:cNvSpPr>
          <p:nvPr>
            <p:ph type="ftr" sz="quarter" idx="11"/>
          </p:nvPr>
        </p:nvSpPr>
        <p:spPr/>
        <p:txBody>
          <a:bodyPr/>
          <a:lstStyle/>
          <a:p>
            <a:r>
              <a:rPr lang="en-US"/>
              <a:t>Prof. Dr. Arshad sabir</a:t>
            </a:r>
          </a:p>
        </p:txBody>
      </p:sp>
      <p:sp>
        <p:nvSpPr>
          <p:cNvPr id="7" name="Slide Number Placeholder 6"/>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1020C7C-EE98-4015-B7BB-5CC16CACADF9}" type="datetime1">
              <a:rPr lang="en-US" smtClean="0"/>
              <a:t>4/1/2024</a:t>
            </a:fld>
            <a:endParaRPr lang="en-US"/>
          </a:p>
        </p:txBody>
      </p:sp>
      <p:sp>
        <p:nvSpPr>
          <p:cNvPr id="8" name="Footer Placeholder 7"/>
          <p:cNvSpPr>
            <a:spLocks noGrp="1"/>
          </p:cNvSpPr>
          <p:nvPr>
            <p:ph type="ftr" sz="quarter" idx="11"/>
          </p:nvPr>
        </p:nvSpPr>
        <p:spPr/>
        <p:txBody>
          <a:bodyPr/>
          <a:lstStyle/>
          <a:p>
            <a:r>
              <a:rPr lang="en-US"/>
              <a:t>Prof. Dr. Arshad sabir</a:t>
            </a:r>
          </a:p>
        </p:txBody>
      </p:sp>
      <p:sp>
        <p:nvSpPr>
          <p:cNvPr id="9" name="Slide Number Placeholder 8"/>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77C6A3A-D473-42B9-87C6-FC1D7E9DE1CF}" type="datetime1">
              <a:rPr lang="en-US" smtClean="0"/>
              <a:t>4/1/2024</a:t>
            </a:fld>
            <a:endParaRPr lang="en-US"/>
          </a:p>
        </p:txBody>
      </p:sp>
      <p:sp>
        <p:nvSpPr>
          <p:cNvPr id="4" name="Footer Placeholder 3"/>
          <p:cNvSpPr>
            <a:spLocks noGrp="1"/>
          </p:cNvSpPr>
          <p:nvPr>
            <p:ph type="ftr" sz="quarter" idx="11"/>
          </p:nvPr>
        </p:nvSpPr>
        <p:spPr/>
        <p:txBody>
          <a:bodyPr/>
          <a:lstStyle/>
          <a:p>
            <a:r>
              <a:rPr lang="en-US"/>
              <a:t>Prof. Dr. Arshad sabir</a:t>
            </a:r>
          </a:p>
        </p:txBody>
      </p:sp>
      <p:sp>
        <p:nvSpPr>
          <p:cNvPr id="5" name="Slide Number Placeholder 4"/>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61BF1-B390-4DF1-9DB3-D7684006F940}" type="datetime1">
              <a:rPr lang="en-US" smtClean="0"/>
              <a:t>4/1/2024</a:t>
            </a:fld>
            <a:endParaRPr lang="en-US"/>
          </a:p>
        </p:txBody>
      </p:sp>
      <p:sp>
        <p:nvSpPr>
          <p:cNvPr id="3" name="Footer Placeholder 2"/>
          <p:cNvSpPr>
            <a:spLocks noGrp="1"/>
          </p:cNvSpPr>
          <p:nvPr>
            <p:ph type="ftr" sz="quarter" idx="11"/>
          </p:nvPr>
        </p:nvSpPr>
        <p:spPr/>
        <p:txBody>
          <a:bodyPr/>
          <a:lstStyle/>
          <a:p>
            <a:r>
              <a:rPr lang="en-US"/>
              <a:t>Prof. Dr. Arshad sabir</a:t>
            </a:r>
          </a:p>
        </p:txBody>
      </p:sp>
      <p:sp>
        <p:nvSpPr>
          <p:cNvPr id="4" name="Slide Number Placeholder 3"/>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CC9F778-6C15-4BDA-8B97-9C5135FCE1C5}" type="datetime1">
              <a:rPr lang="en-US" smtClean="0"/>
              <a:t>4/1/2024</a:t>
            </a:fld>
            <a:endParaRPr lang="en-US"/>
          </a:p>
        </p:txBody>
      </p:sp>
      <p:sp>
        <p:nvSpPr>
          <p:cNvPr id="6" name="Footer Placeholder 5"/>
          <p:cNvSpPr>
            <a:spLocks noGrp="1"/>
          </p:cNvSpPr>
          <p:nvPr>
            <p:ph type="ftr" sz="quarter" idx="11"/>
          </p:nvPr>
        </p:nvSpPr>
        <p:spPr/>
        <p:txBody>
          <a:bodyPr/>
          <a:lstStyle/>
          <a:p>
            <a:r>
              <a:rPr lang="en-US"/>
              <a:t>Prof. Dr. Arshad sabir</a:t>
            </a:r>
          </a:p>
        </p:txBody>
      </p:sp>
      <p:sp>
        <p:nvSpPr>
          <p:cNvPr id="7" name="Slide Number Placeholder 6"/>
          <p:cNvSpPr>
            <a:spLocks noGrp="1"/>
          </p:cNvSpPr>
          <p:nvPr>
            <p:ph type="sldNum" sz="quarter" idx="12"/>
          </p:nvPr>
        </p:nvSpPr>
        <p:spPr/>
        <p:txBody>
          <a:bodyPr/>
          <a:lstStyle/>
          <a:p>
            <a:fld id="{83989A0D-E021-4BEE-BA47-8848A3AF85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8EB40D-149A-4F55-859F-FABAD6A3B909}" type="datetime1">
              <a:rPr lang="en-US" smtClean="0"/>
              <a:t>4/1/2024</a:t>
            </a:fld>
            <a:endParaRPr lang="en-US"/>
          </a:p>
        </p:txBody>
      </p:sp>
      <p:sp>
        <p:nvSpPr>
          <p:cNvPr id="6" name="Footer Placeholder 5"/>
          <p:cNvSpPr>
            <a:spLocks noGrp="1"/>
          </p:cNvSpPr>
          <p:nvPr>
            <p:ph type="ftr" sz="quarter" idx="11"/>
          </p:nvPr>
        </p:nvSpPr>
        <p:spPr/>
        <p:txBody>
          <a:bodyPr/>
          <a:lstStyle/>
          <a:p>
            <a:r>
              <a:rPr lang="en-US"/>
              <a:t>Prof. Dr. Arshad sabir</a:t>
            </a:r>
          </a:p>
        </p:txBody>
      </p:sp>
      <p:sp>
        <p:nvSpPr>
          <p:cNvPr id="7" name="Slide Number Placeholder 6"/>
          <p:cNvSpPr>
            <a:spLocks noGrp="1"/>
          </p:cNvSpPr>
          <p:nvPr>
            <p:ph type="sldNum" sz="quarter" idx="12"/>
          </p:nvPr>
        </p:nvSpPr>
        <p:spPr>
          <a:xfrm>
            <a:off x="8077200" y="6356350"/>
            <a:ext cx="609600" cy="365125"/>
          </a:xfrm>
        </p:spPr>
        <p:txBody>
          <a:bodyPr/>
          <a:lstStyle/>
          <a:p>
            <a:fld id="{83989A0D-E021-4BEE-BA47-8848A3AF856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D66235-79A8-451B-A11A-A25D50034373}" type="datetime1">
              <a:rPr lang="en-US" smtClean="0"/>
              <a:t>4/1/2024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Prof. Dr. Arshad sabir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989A0D-E021-4BEE-BA47-8848A3AF856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cid:385989857149904629238415"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iencedirect.com/science/article/abs/pii/002196818690126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ciencedirect.com/science/article/abs/pii/S016635422300218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SCREENING-II</a:t>
            </a:r>
            <a:br>
              <a:rPr lang="en-US" dirty="0"/>
            </a:br>
            <a:r>
              <a:rPr lang="en-US" dirty="0"/>
              <a:t>(Interpretation of screening tests)</a:t>
            </a:r>
          </a:p>
        </p:txBody>
      </p:sp>
      <p:sp>
        <p:nvSpPr>
          <p:cNvPr id="3" name="Subtitle 2"/>
          <p:cNvSpPr>
            <a:spLocks noGrp="1"/>
          </p:cNvSpPr>
          <p:nvPr>
            <p:ph type="subTitle" idx="1"/>
          </p:nvPr>
        </p:nvSpPr>
        <p:spPr>
          <a:xfrm>
            <a:off x="533400" y="3228536"/>
            <a:ext cx="7854696" cy="2334064"/>
          </a:xfrm>
        </p:spPr>
        <p:txBody>
          <a:bodyPr>
            <a:normAutofit/>
          </a:bodyPr>
          <a:lstStyle/>
          <a:p>
            <a:r>
              <a:rPr lang="en-US" sz="3600" dirty="0"/>
              <a:t>Block II-ophthalmology( Eye)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4636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516D50FE-C077-E06C-A815-BD8B3058CB41}"/>
              </a:ext>
            </a:extLst>
          </p:cNvPr>
          <p:cNvSpPr>
            <a:spLocks noGrp="1"/>
          </p:cNvSpPr>
          <p:nvPr>
            <p:ph type="dt" sz="half" idx="10"/>
          </p:nvPr>
        </p:nvSpPr>
        <p:spPr/>
        <p:txBody>
          <a:bodyPr/>
          <a:lstStyle/>
          <a:p>
            <a:fld id="{69476BB8-9455-4559-BC9E-9A0C24CE0359}" type="datetime1">
              <a:rPr lang="en-US" smtClean="0"/>
              <a:t>4/1/2024</a:t>
            </a:fld>
            <a:endParaRPr lang="en-US"/>
          </a:p>
        </p:txBody>
      </p:sp>
      <p:sp>
        <p:nvSpPr>
          <p:cNvPr id="6" name="Slide Number Placeholder 5">
            <a:extLst>
              <a:ext uri="{FF2B5EF4-FFF2-40B4-BE49-F238E27FC236}">
                <a16:creationId xmlns:a16="http://schemas.microsoft.com/office/drawing/2014/main" id="{8809444B-4BC8-EA7B-F8C0-891CB0CC2B9B}"/>
              </a:ext>
            </a:extLst>
          </p:cNvPr>
          <p:cNvSpPr>
            <a:spLocks noGrp="1"/>
          </p:cNvSpPr>
          <p:nvPr>
            <p:ph type="sldNum" sz="quarter" idx="12"/>
          </p:nvPr>
        </p:nvSpPr>
        <p:spPr/>
        <p:txBody>
          <a:bodyPr/>
          <a:lstStyle/>
          <a:p>
            <a:fld id="{83989A0D-E021-4BEE-BA47-8848A3AF8569}"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Negative Predictive Value (NPV)</a:t>
            </a:r>
          </a:p>
        </p:txBody>
      </p:sp>
      <p:graphicFrame>
        <p:nvGraphicFramePr>
          <p:cNvPr id="5" name="Content Placeholder 2">
            <a:extLst>
              <a:ext uri="{FF2B5EF4-FFF2-40B4-BE49-F238E27FC236}">
                <a16:creationId xmlns:a16="http://schemas.microsoft.com/office/drawing/2014/main" id="{647C5BD8-ACB5-96C5-E9B5-8CE7767D4291}"/>
              </a:ext>
            </a:extLst>
          </p:cNvPr>
          <p:cNvGraphicFramePr>
            <a:graphicFrameLocks noGrp="1"/>
          </p:cNvGraphicFramePr>
          <p:nvPr>
            <p:ph idx="1"/>
            <p:extLst>
              <p:ext uri="{D42A27DB-BD31-4B8C-83A1-F6EECF244321}">
                <p14:modId xmlns:p14="http://schemas.microsoft.com/office/powerpoint/2010/main" val="2993430490"/>
              </p:ext>
            </p:extLst>
          </p:nvPr>
        </p:nvGraphicFramePr>
        <p:xfrm>
          <a:off x="446314" y="1764792"/>
          <a:ext cx="8229600" cy="3340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A4C43BC-69E9-90B4-E847-872DF6A9837E}"/>
              </a:ext>
            </a:extLst>
          </p:cNvPr>
          <p:cNvPicPr>
            <a:picLocks noChangeAspect="1"/>
          </p:cNvPicPr>
          <p:nvPr/>
        </p:nvPicPr>
        <p:blipFill>
          <a:blip r:embed="rId7"/>
          <a:stretch>
            <a:fillRect/>
          </a:stretch>
        </p:blipFill>
        <p:spPr>
          <a:xfrm>
            <a:off x="1397016" y="5084935"/>
            <a:ext cx="6328196" cy="1371719"/>
          </a:xfrm>
          <a:prstGeom prst="rect">
            <a:avLst/>
          </a:prstGeom>
        </p:spPr>
      </p:pic>
      <p:sp>
        <p:nvSpPr>
          <p:cNvPr id="3" name="Date Placeholder 2">
            <a:extLst>
              <a:ext uri="{FF2B5EF4-FFF2-40B4-BE49-F238E27FC236}">
                <a16:creationId xmlns:a16="http://schemas.microsoft.com/office/drawing/2014/main" id="{09F5AE48-47CE-2129-E8E1-215AFF3DCA45}"/>
              </a:ext>
            </a:extLst>
          </p:cNvPr>
          <p:cNvSpPr>
            <a:spLocks noGrp="1"/>
          </p:cNvSpPr>
          <p:nvPr>
            <p:ph type="dt" sz="half" idx="10"/>
          </p:nvPr>
        </p:nvSpPr>
        <p:spPr/>
        <p:txBody>
          <a:bodyPr/>
          <a:lstStyle/>
          <a:p>
            <a:fld id="{D1AB9151-C903-494D-943E-D2A908ACE2B5}" type="datetime1">
              <a:rPr lang="en-US" smtClean="0"/>
              <a:t>4/1/2024</a:t>
            </a:fld>
            <a:endParaRPr lang="en-US"/>
          </a:p>
        </p:txBody>
      </p:sp>
      <p:sp>
        <p:nvSpPr>
          <p:cNvPr id="7" name="Slide Number Placeholder 6">
            <a:extLst>
              <a:ext uri="{FF2B5EF4-FFF2-40B4-BE49-F238E27FC236}">
                <a16:creationId xmlns:a16="http://schemas.microsoft.com/office/drawing/2014/main" id="{CA3295A5-BC29-51A2-1100-F3407008A1D1}"/>
              </a:ext>
            </a:extLst>
          </p:cNvPr>
          <p:cNvSpPr>
            <a:spLocks noGrp="1"/>
          </p:cNvSpPr>
          <p:nvPr>
            <p:ph type="sldNum" sz="quarter" idx="12"/>
          </p:nvPr>
        </p:nvSpPr>
        <p:spPr/>
        <p:txBody>
          <a:bodyPr/>
          <a:lstStyle/>
          <a:p>
            <a:fld id="{83989A0D-E021-4BEE-BA47-8848A3AF8569}" type="slidenum">
              <a:rPr lang="en-US" smtClean="0"/>
              <a:pPr/>
              <a:t>10</a:t>
            </a:fld>
            <a:endParaRPr lang="en-US"/>
          </a:p>
        </p:txBody>
      </p:sp>
    </p:spTree>
    <p:extLst>
      <p:ext uri="{BB962C8B-B14F-4D97-AF65-F5344CB8AC3E}">
        <p14:creationId xmlns:p14="http://schemas.microsoft.com/office/powerpoint/2010/main" val="34117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0724-D1F4-B1B7-AB3A-A3A39C1BD2E6}"/>
              </a:ext>
            </a:extLst>
          </p:cNvPr>
          <p:cNvSpPr>
            <a:spLocks noGrp="1"/>
          </p:cNvSpPr>
          <p:nvPr>
            <p:ph type="title"/>
          </p:nvPr>
        </p:nvSpPr>
        <p:spPr/>
        <p:txBody>
          <a:bodyPr>
            <a:normAutofit/>
          </a:bodyPr>
          <a:lstStyle/>
          <a:p>
            <a:pPr algn="ctr"/>
            <a:r>
              <a:rPr lang="en-US" sz="3600" b="1" dirty="0"/>
              <a:t>Confused about sensitivity &amp; PPV???</a:t>
            </a:r>
          </a:p>
        </p:txBody>
      </p:sp>
      <p:sp>
        <p:nvSpPr>
          <p:cNvPr id="3" name="Content Placeholder 2">
            <a:extLst>
              <a:ext uri="{FF2B5EF4-FFF2-40B4-BE49-F238E27FC236}">
                <a16:creationId xmlns:a16="http://schemas.microsoft.com/office/drawing/2014/main" id="{7EF2FFA6-7F6E-0E51-905D-0609EE845897}"/>
              </a:ext>
            </a:extLst>
          </p:cNvPr>
          <p:cNvSpPr>
            <a:spLocks noGrp="1"/>
          </p:cNvSpPr>
          <p:nvPr>
            <p:ph idx="1"/>
          </p:nvPr>
        </p:nvSpPr>
        <p:spPr/>
        <p:txBody>
          <a:bodyPr>
            <a:normAutofit/>
          </a:bodyPr>
          <a:lstStyle/>
          <a:p>
            <a:pPr algn="l">
              <a:buFont typeface="+mj-lt"/>
              <a:buAutoNum type="arabicPeriod"/>
            </a:pPr>
            <a:r>
              <a:rPr lang="en-US" sz="2400" b="1" dirty="0">
                <a:solidFill>
                  <a:srgbClr val="313131"/>
                </a:solidFill>
                <a:effectLst/>
                <a:latin typeface="+mj-lt"/>
              </a:rPr>
              <a:t>Sensitivity: </a:t>
            </a:r>
            <a:r>
              <a:rPr lang="en-US" sz="2400" dirty="0">
                <a:solidFill>
                  <a:srgbClr val="313131"/>
                </a:solidFill>
                <a:effectLst/>
                <a:latin typeface="+mj-lt"/>
              </a:rPr>
              <a:t>“I know my patient has the dis-ease. What is the chance that the test will show that my patient has it?”</a:t>
            </a:r>
          </a:p>
          <a:p>
            <a:pPr algn="l">
              <a:buFont typeface="+mj-lt"/>
              <a:buAutoNum type="arabicPeriod"/>
            </a:pPr>
            <a:r>
              <a:rPr lang="en-US" sz="2400" dirty="0">
                <a:solidFill>
                  <a:srgbClr val="313131"/>
                </a:solidFill>
                <a:effectLst/>
                <a:latin typeface="+mj-lt"/>
              </a:rPr>
              <a:t>PPV: “I just got a positive test result back on my patient. What is the chance that my patient has the disease?”</a:t>
            </a:r>
          </a:p>
          <a:p>
            <a:endParaRPr lang="en-US" dirty="0"/>
          </a:p>
        </p:txBody>
      </p:sp>
      <p:sp>
        <p:nvSpPr>
          <p:cNvPr id="4" name="Date Placeholder 3">
            <a:extLst>
              <a:ext uri="{FF2B5EF4-FFF2-40B4-BE49-F238E27FC236}">
                <a16:creationId xmlns:a16="http://schemas.microsoft.com/office/drawing/2014/main" id="{40F98657-A0BF-6CF2-5A97-8EF7EE364858}"/>
              </a:ext>
            </a:extLst>
          </p:cNvPr>
          <p:cNvSpPr>
            <a:spLocks noGrp="1"/>
          </p:cNvSpPr>
          <p:nvPr>
            <p:ph type="dt" sz="half" idx="10"/>
          </p:nvPr>
        </p:nvSpPr>
        <p:spPr/>
        <p:txBody>
          <a:bodyPr/>
          <a:lstStyle/>
          <a:p>
            <a:fld id="{1C96081E-DA51-4147-BE57-533A551EC172}" type="datetime1">
              <a:rPr lang="en-US" smtClean="0"/>
              <a:t>4/1/2024</a:t>
            </a:fld>
            <a:endParaRPr lang="en-US"/>
          </a:p>
        </p:txBody>
      </p:sp>
      <p:sp>
        <p:nvSpPr>
          <p:cNvPr id="6" name="Slide Number Placeholder 5">
            <a:extLst>
              <a:ext uri="{FF2B5EF4-FFF2-40B4-BE49-F238E27FC236}">
                <a16:creationId xmlns:a16="http://schemas.microsoft.com/office/drawing/2014/main" id="{D594FE14-279D-DA4A-62F7-4942EB48E0D3}"/>
              </a:ext>
            </a:extLst>
          </p:cNvPr>
          <p:cNvSpPr>
            <a:spLocks noGrp="1"/>
          </p:cNvSpPr>
          <p:nvPr>
            <p:ph type="sldNum" sz="quarter" idx="12"/>
          </p:nvPr>
        </p:nvSpPr>
        <p:spPr/>
        <p:txBody>
          <a:bodyPr/>
          <a:lstStyle/>
          <a:p>
            <a:fld id="{83989A0D-E021-4BEE-BA47-8848A3AF8569}" type="slidenum">
              <a:rPr lang="en-US" smtClean="0"/>
              <a:pPr/>
              <a:t>11</a:t>
            </a:fld>
            <a:endParaRPr lang="en-US"/>
          </a:p>
        </p:txBody>
      </p:sp>
    </p:spTree>
    <p:extLst>
      <p:ext uri="{BB962C8B-B14F-4D97-AF65-F5344CB8AC3E}">
        <p14:creationId xmlns:p14="http://schemas.microsoft.com/office/powerpoint/2010/main" val="2378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600" b="1" dirty="0"/>
              <a:t>Example 1</a:t>
            </a:r>
          </a:p>
        </p:txBody>
      </p:sp>
      <p:sp>
        <p:nvSpPr>
          <p:cNvPr id="4" name="Content Placeholder 3"/>
          <p:cNvSpPr>
            <a:spLocks noGrp="1"/>
          </p:cNvSpPr>
          <p:nvPr>
            <p:ph idx="1"/>
          </p:nvPr>
        </p:nvSpPr>
        <p:spPr/>
        <p:txBody>
          <a:bodyPr>
            <a:normAutofit/>
          </a:bodyPr>
          <a:lstStyle/>
          <a:p>
            <a:pPr>
              <a:buFont typeface="Wingdings" pitchFamily="2" charset="2"/>
              <a:buChar char="Ø"/>
            </a:pPr>
            <a:r>
              <a:rPr lang="en-US" sz="2400" dirty="0">
                <a:latin typeface="+mj-lt"/>
              </a:rPr>
              <a:t>Imagine we have a sample population of 100 people, 50 healthy and the other patients. If the test was positive for 75 people of this population, the PPV and NPV of test are as follows:</a:t>
            </a:r>
          </a:p>
        </p:txBody>
      </p:sp>
      <p:sp>
        <p:nvSpPr>
          <p:cNvPr id="3" name="Date Placeholder 2">
            <a:extLst>
              <a:ext uri="{FF2B5EF4-FFF2-40B4-BE49-F238E27FC236}">
                <a16:creationId xmlns:a16="http://schemas.microsoft.com/office/drawing/2014/main" id="{F576A43B-FD06-F13E-4E3A-4781F778C34C}"/>
              </a:ext>
            </a:extLst>
          </p:cNvPr>
          <p:cNvSpPr>
            <a:spLocks noGrp="1"/>
          </p:cNvSpPr>
          <p:nvPr>
            <p:ph type="dt" sz="half" idx="10"/>
          </p:nvPr>
        </p:nvSpPr>
        <p:spPr/>
        <p:txBody>
          <a:bodyPr/>
          <a:lstStyle/>
          <a:p>
            <a:fld id="{2D644413-8B0A-452B-8109-4F59F24A8562}" type="datetime1">
              <a:rPr lang="en-US" smtClean="0"/>
              <a:t>4/1/2024</a:t>
            </a:fld>
            <a:endParaRPr lang="en-US"/>
          </a:p>
        </p:txBody>
      </p:sp>
      <p:sp>
        <p:nvSpPr>
          <p:cNvPr id="6" name="Slide Number Placeholder 5">
            <a:extLst>
              <a:ext uri="{FF2B5EF4-FFF2-40B4-BE49-F238E27FC236}">
                <a16:creationId xmlns:a16="http://schemas.microsoft.com/office/drawing/2014/main" id="{AEC43146-271F-803A-738C-C3A37CC4DC62}"/>
              </a:ext>
            </a:extLst>
          </p:cNvPr>
          <p:cNvSpPr>
            <a:spLocks noGrp="1"/>
          </p:cNvSpPr>
          <p:nvPr>
            <p:ph type="sldNum" sz="quarter" idx="12"/>
          </p:nvPr>
        </p:nvSpPr>
        <p:spPr/>
        <p:txBody>
          <a:bodyPr/>
          <a:lstStyle/>
          <a:p>
            <a:fld id="{83989A0D-E021-4BEE-BA47-8848A3AF8569}" type="slidenum">
              <a:rPr lang="en-US" smtClean="0"/>
              <a:pPr/>
              <a:t>12</a:t>
            </a:fld>
            <a:endParaRPr lang="en-US"/>
          </a:p>
        </p:txBody>
      </p:sp>
    </p:spTree>
    <p:extLst>
      <p:ext uri="{BB962C8B-B14F-4D97-AF65-F5344CB8AC3E}">
        <p14:creationId xmlns:p14="http://schemas.microsoft.com/office/powerpoint/2010/main" val="327113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Interpretation of PPV &amp; NPV</a:t>
            </a:r>
          </a:p>
        </p:txBody>
      </p:sp>
      <p:graphicFrame>
        <p:nvGraphicFramePr>
          <p:cNvPr id="5" name="Content Placeholder 2">
            <a:extLst>
              <a:ext uri="{FF2B5EF4-FFF2-40B4-BE49-F238E27FC236}">
                <a16:creationId xmlns:a16="http://schemas.microsoft.com/office/drawing/2014/main" id="{DABD5241-3E7A-57E9-5E5F-6AB5F64C2719}"/>
              </a:ext>
            </a:extLst>
          </p:cNvPr>
          <p:cNvGraphicFramePr>
            <a:graphicFrameLocks noGrp="1"/>
          </p:cNvGraphicFramePr>
          <p:nvPr>
            <p:ph idx="1"/>
            <p:extLst>
              <p:ext uri="{D42A27DB-BD31-4B8C-83A1-F6EECF244321}">
                <p14:modId xmlns:p14="http://schemas.microsoft.com/office/powerpoint/2010/main" val="362525403"/>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44C623B-E33F-394B-1C1B-163EF91363A6}"/>
              </a:ext>
            </a:extLst>
          </p:cNvPr>
          <p:cNvSpPr>
            <a:spLocks noGrp="1"/>
          </p:cNvSpPr>
          <p:nvPr>
            <p:ph type="dt" sz="half" idx="10"/>
          </p:nvPr>
        </p:nvSpPr>
        <p:spPr/>
        <p:txBody>
          <a:bodyPr/>
          <a:lstStyle/>
          <a:p>
            <a:fld id="{E34CCA41-4FAA-49B9-9A47-39E4CFA341EB}" type="datetime1">
              <a:rPr lang="en-US" smtClean="0"/>
              <a:t>4/1/2024</a:t>
            </a:fld>
            <a:endParaRPr lang="en-US"/>
          </a:p>
        </p:txBody>
      </p:sp>
      <p:sp>
        <p:nvSpPr>
          <p:cNvPr id="6" name="Slide Number Placeholder 5">
            <a:extLst>
              <a:ext uri="{FF2B5EF4-FFF2-40B4-BE49-F238E27FC236}">
                <a16:creationId xmlns:a16="http://schemas.microsoft.com/office/drawing/2014/main" id="{E5297808-7683-2DBB-8FCC-0F8713DAFA04}"/>
              </a:ext>
            </a:extLst>
          </p:cNvPr>
          <p:cNvSpPr>
            <a:spLocks noGrp="1"/>
          </p:cNvSpPr>
          <p:nvPr>
            <p:ph type="sldNum" sz="quarter" idx="12"/>
          </p:nvPr>
        </p:nvSpPr>
        <p:spPr/>
        <p:txBody>
          <a:bodyPr/>
          <a:lstStyle/>
          <a:p>
            <a:fld id="{83989A0D-E021-4BEE-BA47-8848A3AF8569}" type="slidenum">
              <a:rPr lang="en-US" smtClean="0"/>
              <a:pPr/>
              <a:t>13</a:t>
            </a:fld>
            <a:endParaRPr lang="en-US"/>
          </a:p>
        </p:txBody>
      </p:sp>
    </p:spTree>
    <p:extLst>
      <p:ext uri="{BB962C8B-B14F-4D97-AF65-F5344CB8AC3E}">
        <p14:creationId xmlns:p14="http://schemas.microsoft.com/office/powerpoint/2010/main" val="2276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600" b="1" dirty="0"/>
              <a:t>Example 2</a:t>
            </a:r>
          </a:p>
        </p:txBody>
      </p:sp>
      <p:graphicFrame>
        <p:nvGraphicFramePr>
          <p:cNvPr id="5" name="Content Placeholder 2">
            <a:extLst>
              <a:ext uri="{FF2B5EF4-FFF2-40B4-BE49-F238E27FC236}">
                <a16:creationId xmlns:a16="http://schemas.microsoft.com/office/drawing/2014/main" id="{5959DFF0-B525-4E89-76A0-9C66E60EE1CD}"/>
              </a:ext>
            </a:extLst>
          </p:cNvPr>
          <p:cNvGraphicFramePr>
            <a:graphicFrameLocks noGrp="1"/>
          </p:cNvGraphicFramePr>
          <p:nvPr>
            <p:ph idx="1"/>
            <p:extLst>
              <p:ext uri="{D42A27DB-BD31-4B8C-83A1-F6EECF244321}">
                <p14:modId xmlns:p14="http://schemas.microsoft.com/office/powerpoint/2010/main" val="245394568"/>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4BD5CF28-039A-1764-ABEC-777A322FB47E}"/>
              </a:ext>
            </a:extLst>
          </p:cNvPr>
          <p:cNvSpPr>
            <a:spLocks noGrp="1"/>
          </p:cNvSpPr>
          <p:nvPr>
            <p:ph type="dt" sz="half" idx="10"/>
          </p:nvPr>
        </p:nvSpPr>
        <p:spPr/>
        <p:txBody>
          <a:bodyPr/>
          <a:lstStyle/>
          <a:p>
            <a:fld id="{E83F4BD8-E176-4D58-82FE-9EEFFB8538CA}" type="datetime1">
              <a:rPr lang="en-US" smtClean="0"/>
              <a:t>4/1/2024</a:t>
            </a:fld>
            <a:endParaRPr lang="en-US"/>
          </a:p>
        </p:txBody>
      </p:sp>
      <p:sp>
        <p:nvSpPr>
          <p:cNvPr id="6" name="Slide Number Placeholder 5">
            <a:extLst>
              <a:ext uri="{FF2B5EF4-FFF2-40B4-BE49-F238E27FC236}">
                <a16:creationId xmlns:a16="http://schemas.microsoft.com/office/drawing/2014/main" id="{28AEA1B2-1C2F-7C61-FAD1-CA682510759A}"/>
              </a:ext>
            </a:extLst>
          </p:cNvPr>
          <p:cNvSpPr>
            <a:spLocks noGrp="1"/>
          </p:cNvSpPr>
          <p:nvPr>
            <p:ph type="sldNum" sz="quarter" idx="12"/>
          </p:nvPr>
        </p:nvSpPr>
        <p:spPr/>
        <p:txBody>
          <a:bodyPr/>
          <a:lstStyle/>
          <a:p>
            <a:fld id="{83989A0D-E021-4BEE-BA47-8848A3AF8569}" type="slidenum">
              <a:rPr lang="en-US" smtClean="0"/>
              <a:pPr/>
              <a:t>14</a:t>
            </a:fld>
            <a:endParaRPr lang="en-US"/>
          </a:p>
        </p:txBody>
      </p:sp>
    </p:spTree>
    <p:extLst>
      <p:ext uri="{BB962C8B-B14F-4D97-AF65-F5344CB8AC3E}">
        <p14:creationId xmlns:p14="http://schemas.microsoft.com/office/powerpoint/2010/main" val="111585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Calculations</a:t>
            </a:r>
          </a:p>
        </p:txBody>
      </p:sp>
      <p:pic>
        <p:nvPicPr>
          <p:cNvPr id="4" name="Content Placeholder 3"/>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57200" y="2438400"/>
            <a:ext cx="8229600" cy="4267200"/>
          </a:xfrm>
          <a:prstGeom prst="rect">
            <a:avLst/>
          </a:prstGeom>
          <a:noFill/>
          <a:ln>
            <a:noFill/>
          </a:ln>
        </p:spPr>
      </p:pic>
      <p:sp>
        <p:nvSpPr>
          <p:cNvPr id="3" name="Date Placeholder 2">
            <a:extLst>
              <a:ext uri="{FF2B5EF4-FFF2-40B4-BE49-F238E27FC236}">
                <a16:creationId xmlns:a16="http://schemas.microsoft.com/office/drawing/2014/main" id="{701DDC90-A150-3421-1683-B85DAD14B872}"/>
              </a:ext>
            </a:extLst>
          </p:cNvPr>
          <p:cNvSpPr>
            <a:spLocks noGrp="1"/>
          </p:cNvSpPr>
          <p:nvPr>
            <p:ph type="dt" sz="half" idx="10"/>
          </p:nvPr>
        </p:nvSpPr>
        <p:spPr/>
        <p:txBody>
          <a:bodyPr/>
          <a:lstStyle/>
          <a:p>
            <a:fld id="{8CFB016E-F09E-48D2-A3B5-D9EF1CD73D10}" type="datetime1">
              <a:rPr lang="en-US" smtClean="0"/>
              <a:t>4/1/2024</a:t>
            </a:fld>
            <a:endParaRPr lang="en-US"/>
          </a:p>
        </p:txBody>
      </p:sp>
      <p:sp>
        <p:nvSpPr>
          <p:cNvPr id="6" name="Slide Number Placeholder 5">
            <a:extLst>
              <a:ext uri="{FF2B5EF4-FFF2-40B4-BE49-F238E27FC236}">
                <a16:creationId xmlns:a16="http://schemas.microsoft.com/office/drawing/2014/main" id="{FB812CA6-200B-BF3E-FAE0-BD7F246115ED}"/>
              </a:ext>
            </a:extLst>
          </p:cNvPr>
          <p:cNvSpPr>
            <a:spLocks noGrp="1"/>
          </p:cNvSpPr>
          <p:nvPr>
            <p:ph type="sldNum" sz="quarter" idx="12"/>
          </p:nvPr>
        </p:nvSpPr>
        <p:spPr/>
        <p:txBody>
          <a:bodyPr/>
          <a:lstStyle/>
          <a:p>
            <a:fld id="{83989A0D-E021-4BEE-BA47-8848A3AF8569}" type="slidenum">
              <a:rPr lang="en-US" smtClean="0"/>
              <a:pPr/>
              <a:t>15</a:t>
            </a:fld>
            <a:endParaRPr lang="en-US"/>
          </a:p>
        </p:txBody>
      </p:sp>
    </p:spTree>
    <p:extLst>
      <p:ext uri="{BB962C8B-B14F-4D97-AF65-F5344CB8AC3E}">
        <p14:creationId xmlns:p14="http://schemas.microsoft.com/office/powerpoint/2010/main" val="67275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Calculations (</a:t>
            </a:r>
            <a:r>
              <a:rPr lang="en-US" sz="3600" b="1" dirty="0" err="1"/>
              <a:t>Contd</a:t>
            </a:r>
            <a:r>
              <a:rPr lang="en-US" sz="3600" b="1" dirty="0"/>
              <a:t>)</a:t>
            </a:r>
          </a:p>
        </p:txBody>
      </p:sp>
      <p:sp>
        <p:nvSpPr>
          <p:cNvPr id="3" name="Content Placeholder 2"/>
          <p:cNvSpPr>
            <a:spLocks noGrp="1"/>
          </p:cNvSpPr>
          <p:nvPr>
            <p:ph idx="1"/>
          </p:nvPr>
        </p:nvSpPr>
        <p:spPr/>
        <p:txBody>
          <a:bodyPr>
            <a:normAutofit/>
          </a:bodyPr>
          <a:lstStyle/>
          <a:p>
            <a:r>
              <a:rPr lang="en-US" sz="2400" dirty="0">
                <a:latin typeface="+mj-lt"/>
              </a:rPr>
              <a:t>Sensitivity: 15/40 = 37.5%</a:t>
            </a:r>
          </a:p>
          <a:p>
            <a:endParaRPr lang="en-US" sz="2400" dirty="0">
              <a:latin typeface="+mj-lt"/>
            </a:endParaRPr>
          </a:p>
          <a:p>
            <a:r>
              <a:rPr lang="en-US" sz="2400" dirty="0">
                <a:latin typeface="+mj-lt"/>
              </a:rPr>
              <a:t>Specificity: 34/40 = 85%</a:t>
            </a:r>
          </a:p>
          <a:p>
            <a:endParaRPr lang="en-US" sz="2400" dirty="0">
              <a:latin typeface="+mj-lt"/>
            </a:endParaRPr>
          </a:p>
          <a:p>
            <a:r>
              <a:rPr lang="en-US" sz="2400" dirty="0">
                <a:latin typeface="+mj-lt"/>
              </a:rPr>
              <a:t>Accuracy: (15 + 34) / 80 = 61.2%</a:t>
            </a:r>
          </a:p>
          <a:p>
            <a:endParaRPr lang="en-US" sz="2400" dirty="0">
              <a:latin typeface="+mj-lt"/>
            </a:endParaRPr>
          </a:p>
          <a:p>
            <a:r>
              <a:rPr lang="en-US" sz="2400" dirty="0">
                <a:latin typeface="+mj-lt"/>
              </a:rPr>
              <a:t>PPV: 15/21= 71.4%</a:t>
            </a:r>
          </a:p>
          <a:p>
            <a:endParaRPr lang="en-US" sz="2400" dirty="0">
              <a:latin typeface="+mj-lt"/>
            </a:endParaRPr>
          </a:p>
          <a:p>
            <a:r>
              <a:rPr lang="en-US" sz="2400" dirty="0">
                <a:latin typeface="+mj-lt"/>
              </a:rPr>
              <a:t>NPV: 34/59 = 57.6%</a:t>
            </a:r>
          </a:p>
        </p:txBody>
      </p:sp>
      <p:sp>
        <p:nvSpPr>
          <p:cNvPr id="4" name="Date Placeholder 3">
            <a:extLst>
              <a:ext uri="{FF2B5EF4-FFF2-40B4-BE49-F238E27FC236}">
                <a16:creationId xmlns:a16="http://schemas.microsoft.com/office/drawing/2014/main" id="{0987E8E8-7899-236C-5111-834A5D353505}"/>
              </a:ext>
            </a:extLst>
          </p:cNvPr>
          <p:cNvSpPr>
            <a:spLocks noGrp="1"/>
          </p:cNvSpPr>
          <p:nvPr>
            <p:ph type="dt" sz="half" idx="10"/>
          </p:nvPr>
        </p:nvSpPr>
        <p:spPr/>
        <p:txBody>
          <a:bodyPr/>
          <a:lstStyle/>
          <a:p>
            <a:fld id="{83E94B2E-589B-472B-9D11-EF624FC91261}" type="datetime1">
              <a:rPr lang="en-US" smtClean="0"/>
              <a:t>4/1/2024</a:t>
            </a:fld>
            <a:endParaRPr lang="en-US"/>
          </a:p>
        </p:txBody>
      </p:sp>
      <p:sp>
        <p:nvSpPr>
          <p:cNvPr id="6" name="Slide Number Placeholder 5">
            <a:extLst>
              <a:ext uri="{FF2B5EF4-FFF2-40B4-BE49-F238E27FC236}">
                <a16:creationId xmlns:a16="http://schemas.microsoft.com/office/drawing/2014/main" id="{1275F3C3-B189-402E-C65C-4352B0729820}"/>
              </a:ext>
            </a:extLst>
          </p:cNvPr>
          <p:cNvSpPr>
            <a:spLocks noGrp="1"/>
          </p:cNvSpPr>
          <p:nvPr>
            <p:ph type="sldNum" sz="quarter" idx="12"/>
          </p:nvPr>
        </p:nvSpPr>
        <p:spPr/>
        <p:txBody>
          <a:bodyPr/>
          <a:lstStyle/>
          <a:p>
            <a:fld id="{83989A0D-E021-4BEE-BA47-8848A3AF8569}" type="slidenum">
              <a:rPr lang="en-US" smtClean="0"/>
              <a:pPr/>
              <a:t>16</a:t>
            </a:fld>
            <a:endParaRPr lang="en-US"/>
          </a:p>
        </p:txBody>
      </p:sp>
    </p:spTree>
    <p:extLst>
      <p:ext uri="{BB962C8B-B14F-4D97-AF65-F5344CB8AC3E}">
        <p14:creationId xmlns:p14="http://schemas.microsoft.com/office/powerpoint/2010/main" val="421921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en-US" sz="3600" b="1" dirty="0"/>
              <a:t>Yield of Screening test</a:t>
            </a:r>
          </a:p>
        </p:txBody>
      </p:sp>
      <p:graphicFrame>
        <p:nvGraphicFramePr>
          <p:cNvPr id="6" name="Content Placeholder 3">
            <a:extLst>
              <a:ext uri="{FF2B5EF4-FFF2-40B4-BE49-F238E27FC236}">
                <a16:creationId xmlns:a16="http://schemas.microsoft.com/office/drawing/2014/main" id="{53F18E2C-544E-B5AD-4E58-FBBBE8BA1E80}"/>
              </a:ext>
            </a:extLst>
          </p:cNvPr>
          <p:cNvGraphicFramePr>
            <a:graphicFrameLocks noGrp="1"/>
          </p:cNvGraphicFramePr>
          <p:nvPr>
            <p:ph idx="1"/>
            <p:extLst>
              <p:ext uri="{D42A27DB-BD31-4B8C-83A1-F6EECF244321}">
                <p14:modId xmlns:p14="http://schemas.microsoft.com/office/powerpoint/2010/main" val="1231329448"/>
              </p:ext>
            </p:extLst>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C0E0AA1-211E-3E2D-228B-10361FA865F0}"/>
              </a:ext>
            </a:extLst>
          </p:cNvPr>
          <p:cNvSpPr>
            <a:spLocks noGrp="1"/>
          </p:cNvSpPr>
          <p:nvPr>
            <p:ph type="dt" sz="half" idx="10"/>
          </p:nvPr>
        </p:nvSpPr>
        <p:spPr/>
        <p:txBody>
          <a:bodyPr/>
          <a:lstStyle/>
          <a:p>
            <a:fld id="{7054AB44-5A6D-4D25-8F7D-2C3824E2FC25}" type="datetime1">
              <a:rPr lang="en-US" smtClean="0"/>
              <a:t>4/1/2024</a:t>
            </a:fld>
            <a:endParaRPr lang="en-US"/>
          </a:p>
        </p:txBody>
      </p:sp>
      <p:sp>
        <p:nvSpPr>
          <p:cNvPr id="5" name="Slide Number Placeholder 4">
            <a:extLst>
              <a:ext uri="{FF2B5EF4-FFF2-40B4-BE49-F238E27FC236}">
                <a16:creationId xmlns:a16="http://schemas.microsoft.com/office/drawing/2014/main" id="{17C7FF1D-1209-CEB7-929A-0AEDA4184BCA}"/>
              </a:ext>
            </a:extLst>
          </p:cNvPr>
          <p:cNvSpPr>
            <a:spLocks noGrp="1"/>
          </p:cNvSpPr>
          <p:nvPr>
            <p:ph type="sldNum" sz="quarter" idx="12"/>
          </p:nvPr>
        </p:nvSpPr>
        <p:spPr/>
        <p:txBody>
          <a:bodyPr/>
          <a:lstStyle/>
          <a:p>
            <a:fld id="{83989A0D-E021-4BEE-BA47-8848A3AF8569}" type="slidenum">
              <a:rPr lang="en-US" smtClean="0"/>
              <a:pPr/>
              <a:t>17</a:t>
            </a:fld>
            <a:endParaRPr lang="en-US"/>
          </a:p>
        </p:txBody>
      </p:sp>
    </p:spTree>
    <p:extLst>
      <p:ext uri="{BB962C8B-B14F-4D97-AF65-F5344CB8AC3E}">
        <p14:creationId xmlns:p14="http://schemas.microsoft.com/office/powerpoint/2010/main" val="30341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600" b="1" dirty="0"/>
              <a:t>Evaluation of screening tests</a:t>
            </a:r>
          </a:p>
        </p:txBody>
      </p:sp>
      <p:graphicFrame>
        <p:nvGraphicFramePr>
          <p:cNvPr id="5" name="Content Placeholder 2">
            <a:extLst>
              <a:ext uri="{FF2B5EF4-FFF2-40B4-BE49-F238E27FC236}">
                <a16:creationId xmlns:a16="http://schemas.microsoft.com/office/drawing/2014/main" id="{4A4AE1C7-6493-CEEE-D053-FC10E1F2AE47}"/>
              </a:ext>
            </a:extLst>
          </p:cNvPr>
          <p:cNvGraphicFramePr>
            <a:graphicFrameLocks noGrp="1"/>
          </p:cNvGraphicFramePr>
          <p:nvPr>
            <p:ph idx="1"/>
            <p:extLst>
              <p:ext uri="{D42A27DB-BD31-4B8C-83A1-F6EECF244321}">
                <p14:modId xmlns:p14="http://schemas.microsoft.com/office/powerpoint/2010/main" val="3670068686"/>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8438603B-F660-B91F-4FBE-62AF705AB299}"/>
              </a:ext>
            </a:extLst>
          </p:cNvPr>
          <p:cNvSpPr>
            <a:spLocks noGrp="1"/>
          </p:cNvSpPr>
          <p:nvPr>
            <p:ph type="dt" sz="half" idx="10"/>
          </p:nvPr>
        </p:nvSpPr>
        <p:spPr/>
        <p:txBody>
          <a:bodyPr/>
          <a:lstStyle/>
          <a:p>
            <a:fld id="{4248ED7C-AFE8-46D3-87D3-B6BC390E58C9}" type="datetime1">
              <a:rPr lang="en-US" smtClean="0"/>
              <a:t>4/1/2024</a:t>
            </a:fld>
            <a:endParaRPr lang="en-US"/>
          </a:p>
        </p:txBody>
      </p:sp>
      <p:sp>
        <p:nvSpPr>
          <p:cNvPr id="6" name="Slide Number Placeholder 5">
            <a:extLst>
              <a:ext uri="{FF2B5EF4-FFF2-40B4-BE49-F238E27FC236}">
                <a16:creationId xmlns:a16="http://schemas.microsoft.com/office/drawing/2014/main" id="{9D413753-13E4-DA91-9665-21348BD15AF3}"/>
              </a:ext>
            </a:extLst>
          </p:cNvPr>
          <p:cNvSpPr>
            <a:spLocks noGrp="1"/>
          </p:cNvSpPr>
          <p:nvPr>
            <p:ph type="sldNum" sz="quarter" idx="12"/>
          </p:nvPr>
        </p:nvSpPr>
        <p:spPr/>
        <p:txBody>
          <a:bodyPr/>
          <a:lstStyle/>
          <a:p>
            <a:fld id="{83989A0D-E021-4BEE-BA47-8848A3AF8569}" type="slidenum">
              <a:rPr lang="en-US" smtClean="0"/>
              <a:pPr/>
              <a:t>18</a:t>
            </a:fld>
            <a:endParaRPr lang="en-US"/>
          </a:p>
        </p:txBody>
      </p:sp>
    </p:spTree>
    <p:extLst>
      <p:ext uri="{BB962C8B-B14F-4D97-AF65-F5344CB8AC3E}">
        <p14:creationId xmlns:p14="http://schemas.microsoft.com/office/powerpoint/2010/main" val="146123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600" b="1" dirty="0"/>
              <a:t>Evaluation of screening program</a:t>
            </a:r>
          </a:p>
        </p:txBody>
      </p:sp>
      <p:graphicFrame>
        <p:nvGraphicFramePr>
          <p:cNvPr id="7" name="Content Placeholder 2">
            <a:extLst>
              <a:ext uri="{FF2B5EF4-FFF2-40B4-BE49-F238E27FC236}">
                <a16:creationId xmlns:a16="http://schemas.microsoft.com/office/drawing/2014/main" id="{9DAF8A9F-E165-B486-2B79-3B92151138D3}"/>
              </a:ext>
            </a:extLst>
          </p:cNvPr>
          <p:cNvGraphicFramePr>
            <a:graphicFrameLocks noGrp="1"/>
          </p:cNvGraphicFramePr>
          <p:nvPr>
            <p:ph idx="1"/>
            <p:extLst>
              <p:ext uri="{D42A27DB-BD31-4B8C-83A1-F6EECF244321}">
                <p14:modId xmlns:p14="http://schemas.microsoft.com/office/powerpoint/2010/main" val="1809531636"/>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7391EA52-5C89-0CF4-B4EE-A53700F92B9F}"/>
              </a:ext>
            </a:extLst>
          </p:cNvPr>
          <p:cNvSpPr>
            <a:spLocks noGrp="1"/>
          </p:cNvSpPr>
          <p:nvPr>
            <p:ph type="dt" sz="half" idx="10"/>
          </p:nvPr>
        </p:nvSpPr>
        <p:spPr/>
        <p:txBody>
          <a:bodyPr/>
          <a:lstStyle/>
          <a:p>
            <a:fld id="{C8EE5300-F307-4A88-8348-17E685E9A199}" type="datetime1">
              <a:rPr lang="en-US" smtClean="0"/>
              <a:t>4/1/2024</a:t>
            </a:fld>
            <a:endParaRPr lang="en-US"/>
          </a:p>
        </p:txBody>
      </p:sp>
      <p:sp>
        <p:nvSpPr>
          <p:cNvPr id="5" name="Slide Number Placeholder 4">
            <a:extLst>
              <a:ext uri="{FF2B5EF4-FFF2-40B4-BE49-F238E27FC236}">
                <a16:creationId xmlns:a16="http://schemas.microsoft.com/office/drawing/2014/main" id="{8EEE64C1-0A91-A54E-0427-087EA44677E0}"/>
              </a:ext>
            </a:extLst>
          </p:cNvPr>
          <p:cNvSpPr>
            <a:spLocks noGrp="1"/>
          </p:cNvSpPr>
          <p:nvPr>
            <p:ph type="sldNum" sz="quarter" idx="12"/>
          </p:nvPr>
        </p:nvSpPr>
        <p:spPr/>
        <p:txBody>
          <a:bodyPr/>
          <a:lstStyle/>
          <a:p>
            <a:fld id="{83989A0D-E021-4BEE-BA47-8848A3AF8569}" type="slidenum">
              <a:rPr lang="en-US" smtClean="0"/>
              <a:pPr/>
              <a:t>19</a:t>
            </a:fld>
            <a:endParaRPr lang="en-US"/>
          </a:p>
        </p:txBody>
      </p:sp>
    </p:spTree>
    <p:extLst>
      <p:ext uri="{BB962C8B-B14F-4D97-AF65-F5344CB8AC3E}">
        <p14:creationId xmlns:p14="http://schemas.microsoft.com/office/powerpoint/2010/main" val="2079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a:t> </a:t>
            </a:r>
            <a:endParaRPr lang="en-US" dirty="0"/>
          </a:p>
          <a:p>
            <a:pPr>
              <a:buNone/>
            </a:pPr>
            <a:br>
              <a:rPr lang="en-US" b="1" dirty="0"/>
            </a:b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834ECCD3-52E6-C87B-59B3-62AB7BC9B6FE}"/>
              </a:ext>
            </a:extLst>
          </p:cNvPr>
          <p:cNvSpPr>
            <a:spLocks noGrp="1"/>
          </p:cNvSpPr>
          <p:nvPr>
            <p:ph type="dt" sz="half" idx="10"/>
          </p:nvPr>
        </p:nvSpPr>
        <p:spPr/>
        <p:txBody>
          <a:bodyPr/>
          <a:lstStyle/>
          <a:p>
            <a:fld id="{154E2D65-C8CB-4081-AA6D-CEFD3D75FC79}" type="datetime1">
              <a:rPr lang="en-US" smtClean="0"/>
              <a:t>4/1/2024</a:t>
            </a:fld>
            <a:endParaRPr lang="en-US"/>
          </a:p>
        </p:txBody>
      </p:sp>
      <p:sp>
        <p:nvSpPr>
          <p:cNvPr id="5" name="Slide Number Placeholder 4">
            <a:extLst>
              <a:ext uri="{FF2B5EF4-FFF2-40B4-BE49-F238E27FC236}">
                <a16:creationId xmlns:a16="http://schemas.microsoft.com/office/drawing/2014/main" id="{29DD181E-C906-8B20-7C9F-0EACD9DAD539}"/>
              </a:ext>
            </a:extLst>
          </p:cNvPr>
          <p:cNvSpPr>
            <a:spLocks noGrp="1"/>
          </p:cNvSpPr>
          <p:nvPr>
            <p:ph type="sldNum" sz="quarter" idx="12"/>
          </p:nvPr>
        </p:nvSpPr>
        <p:spPr/>
        <p:txBody>
          <a:bodyPr/>
          <a:lstStyle/>
          <a:p>
            <a:fld id="{83989A0D-E021-4BEE-BA47-8848A3AF856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600" b="1" dirty="0"/>
              <a:t>Problem of Borderline</a:t>
            </a:r>
          </a:p>
        </p:txBody>
      </p:sp>
      <p:sp>
        <p:nvSpPr>
          <p:cNvPr id="3" name="Content Placeholder 2"/>
          <p:cNvSpPr>
            <a:spLocks noGrp="1"/>
          </p:cNvSpPr>
          <p:nvPr>
            <p:ph idx="1"/>
          </p:nvPr>
        </p:nvSpPr>
        <p:spPr/>
        <p:txBody>
          <a:bodyPr>
            <a:noAutofit/>
          </a:bodyPr>
          <a:lstStyle/>
          <a:p>
            <a:r>
              <a:rPr lang="en-US" sz="2400" dirty="0">
                <a:latin typeface="+mj-lt"/>
              </a:rPr>
              <a:t>In the screening of the disease, a prior decision is made about the cut off point</a:t>
            </a:r>
          </a:p>
          <a:p>
            <a:r>
              <a:rPr lang="en-US" sz="2400" dirty="0">
                <a:latin typeface="+mj-lt"/>
              </a:rPr>
              <a:t>The following factors are taken into consideration :</a:t>
            </a:r>
          </a:p>
          <a:p>
            <a:pPr lvl="1"/>
            <a:r>
              <a:rPr lang="en-US" b="1" dirty="0">
                <a:latin typeface="+mj-lt"/>
              </a:rPr>
              <a:t>Disease Prevalence: </a:t>
            </a:r>
            <a:r>
              <a:rPr lang="en-US" dirty="0">
                <a:latin typeface="+mj-lt"/>
              </a:rPr>
              <a:t>high prevalence its screening level is set at lowest level, increase sensitivity</a:t>
            </a:r>
          </a:p>
          <a:p>
            <a:pPr lvl="1"/>
            <a:r>
              <a:rPr lang="en-US" b="1" dirty="0">
                <a:latin typeface="+mj-lt"/>
              </a:rPr>
              <a:t>The Disease: </a:t>
            </a:r>
            <a:r>
              <a:rPr lang="en-US" dirty="0">
                <a:latin typeface="+mj-lt"/>
              </a:rPr>
              <a:t>If the disease is lethal and early detection markedly improves prognosis, a greater degree of sensitivity, Even at the expense of specificity is desired.</a:t>
            </a:r>
            <a:endParaRPr lang="en-US" b="1" dirty="0">
              <a:latin typeface="+mj-lt"/>
            </a:endParaRPr>
          </a:p>
        </p:txBody>
      </p:sp>
      <p:sp>
        <p:nvSpPr>
          <p:cNvPr id="4" name="Date Placeholder 3">
            <a:extLst>
              <a:ext uri="{FF2B5EF4-FFF2-40B4-BE49-F238E27FC236}">
                <a16:creationId xmlns:a16="http://schemas.microsoft.com/office/drawing/2014/main" id="{9C01C7E0-9D45-3063-7DE0-91FCEB487658}"/>
              </a:ext>
            </a:extLst>
          </p:cNvPr>
          <p:cNvSpPr>
            <a:spLocks noGrp="1"/>
          </p:cNvSpPr>
          <p:nvPr>
            <p:ph type="dt" sz="half" idx="10"/>
          </p:nvPr>
        </p:nvSpPr>
        <p:spPr/>
        <p:txBody>
          <a:bodyPr/>
          <a:lstStyle/>
          <a:p>
            <a:fld id="{294602C8-DB57-4DE8-80B2-38B1E250C23C}" type="datetime1">
              <a:rPr lang="en-US" smtClean="0"/>
              <a:t>4/1/2024</a:t>
            </a:fld>
            <a:endParaRPr lang="en-US"/>
          </a:p>
        </p:txBody>
      </p:sp>
      <p:sp>
        <p:nvSpPr>
          <p:cNvPr id="6" name="Slide Number Placeholder 5">
            <a:extLst>
              <a:ext uri="{FF2B5EF4-FFF2-40B4-BE49-F238E27FC236}">
                <a16:creationId xmlns:a16="http://schemas.microsoft.com/office/drawing/2014/main" id="{6B9B835F-FDF7-32CB-7A5F-CE6760E60CE4}"/>
              </a:ext>
            </a:extLst>
          </p:cNvPr>
          <p:cNvSpPr>
            <a:spLocks noGrp="1"/>
          </p:cNvSpPr>
          <p:nvPr>
            <p:ph type="sldNum" sz="quarter" idx="12"/>
          </p:nvPr>
        </p:nvSpPr>
        <p:spPr/>
        <p:txBody>
          <a:bodyPr/>
          <a:lstStyle/>
          <a:p>
            <a:fld id="{83989A0D-E021-4BEE-BA47-8848A3AF8569}" type="slidenum">
              <a:rPr lang="en-US" smtClean="0"/>
              <a:pPr/>
              <a:t>20</a:t>
            </a:fld>
            <a:endParaRPr lang="en-US"/>
          </a:p>
        </p:txBody>
      </p:sp>
    </p:spTree>
    <p:extLst>
      <p:ext uri="{BB962C8B-B14F-4D97-AF65-F5344CB8AC3E}">
        <p14:creationId xmlns:p14="http://schemas.microsoft.com/office/powerpoint/2010/main" val="30411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Problem of Borderline</a:t>
            </a:r>
            <a:endParaRPr lang="en-US" sz="3600" dirty="0"/>
          </a:p>
        </p:txBody>
      </p:sp>
      <p:pic>
        <p:nvPicPr>
          <p:cNvPr id="4" name="Content Placeholder 3"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847088"/>
            <a:ext cx="4267200" cy="4858511"/>
          </a:xfrm>
          <a:prstGeom prst="rect">
            <a:avLst/>
          </a:prstGeom>
          <a:noFill/>
          <a:ln>
            <a:noFill/>
          </a:ln>
        </p:spPr>
      </p:pic>
      <p:sp>
        <p:nvSpPr>
          <p:cNvPr id="5" name="Rectangle 4"/>
          <p:cNvSpPr/>
          <p:nvPr/>
        </p:nvSpPr>
        <p:spPr>
          <a:xfrm>
            <a:off x="0" y="2274839"/>
            <a:ext cx="5257800" cy="4832092"/>
          </a:xfrm>
          <a:prstGeom prst="rect">
            <a:avLst/>
          </a:prstGeom>
        </p:spPr>
        <p:txBody>
          <a:bodyPr wrap="square">
            <a:spAutoFit/>
          </a:bodyPr>
          <a:lstStyle/>
          <a:p>
            <a:r>
              <a:rPr lang="en-US" sz="2200" b="1" dirty="0">
                <a:latin typeface="+mj-lt"/>
              </a:rPr>
              <a:t>Bimodal distribution</a:t>
            </a:r>
          </a:p>
          <a:p>
            <a:pPr marL="342900" indent="-342900">
              <a:buFont typeface="Arial" pitchFamily="34" charset="0"/>
              <a:buChar char="•"/>
            </a:pPr>
            <a:r>
              <a:rPr lang="en-US" sz="2200" dirty="0">
                <a:latin typeface="+mj-lt"/>
              </a:rPr>
              <a:t>Shades area ( A&amp;B) mixture of false positive and false negative</a:t>
            </a:r>
          </a:p>
          <a:p>
            <a:pPr marL="342900" indent="-342900">
              <a:buFont typeface="Arial" pitchFamily="34" charset="0"/>
              <a:buChar char="•"/>
            </a:pPr>
            <a:r>
              <a:rPr lang="en-US" sz="2200" dirty="0">
                <a:latin typeface="+mj-lt"/>
              </a:rPr>
              <a:t>Level E cut off point between normal and diseased </a:t>
            </a:r>
            <a:r>
              <a:rPr lang="en-US" sz="2200" dirty="0" err="1">
                <a:latin typeface="+mj-lt"/>
              </a:rPr>
              <a:t>e.g</a:t>
            </a:r>
            <a:r>
              <a:rPr lang="en-US" sz="2200" dirty="0">
                <a:latin typeface="+mj-lt"/>
              </a:rPr>
              <a:t> tuberculin test</a:t>
            </a:r>
          </a:p>
          <a:p>
            <a:pPr marL="342900" indent="-342900">
              <a:buFont typeface="Arial" pitchFamily="34" charset="0"/>
              <a:buChar char="•"/>
            </a:pPr>
            <a:endParaRPr lang="en-US" sz="2200" dirty="0">
              <a:latin typeface="+mj-lt"/>
            </a:endParaRPr>
          </a:p>
          <a:p>
            <a:r>
              <a:rPr lang="en-US" sz="2200" b="1" dirty="0">
                <a:latin typeface="+mj-lt"/>
              </a:rPr>
              <a:t>Unimodal distribution</a:t>
            </a:r>
          </a:p>
          <a:p>
            <a:pPr marL="342900" indent="-342900">
              <a:buFont typeface="Wingdings" pitchFamily="2" charset="2"/>
              <a:buChar char="Ø"/>
            </a:pPr>
            <a:r>
              <a:rPr lang="en-US" sz="2200" dirty="0">
                <a:latin typeface="+mj-lt"/>
              </a:rPr>
              <a:t>If screening level set at: </a:t>
            </a:r>
          </a:p>
          <a:p>
            <a:pPr marL="342900" indent="-342900">
              <a:buFont typeface="Arial" pitchFamily="34" charset="0"/>
              <a:buChar char="•"/>
            </a:pPr>
            <a:r>
              <a:rPr lang="en-US" sz="2200" dirty="0">
                <a:latin typeface="+mj-lt"/>
              </a:rPr>
              <a:t>Point A or C Good sensitivity, poor specificity</a:t>
            </a:r>
          </a:p>
          <a:p>
            <a:pPr marL="342900" indent="-342900">
              <a:buFont typeface="Arial" pitchFamily="34" charset="0"/>
              <a:buChar char="•"/>
            </a:pPr>
            <a:r>
              <a:rPr lang="en-US" sz="2200" dirty="0">
                <a:latin typeface="+mj-lt"/>
              </a:rPr>
              <a:t>Point B or D Poor sensitivity, Good specificity</a:t>
            </a:r>
          </a:p>
          <a:p>
            <a:r>
              <a:rPr lang="en-US" sz="2200" dirty="0" err="1">
                <a:latin typeface="+mj-lt"/>
              </a:rPr>
              <a:t>e.g</a:t>
            </a:r>
            <a:r>
              <a:rPr lang="en-US" sz="2200" dirty="0">
                <a:latin typeface="+mj-lt"/>
              </a:rPr>
              <a:t>  blood pressure, blood sugar and serum cholesterol</a:t>
            </a:r>
          </a:p>
        </p:txBody>
      </p:sp>
      <p:sp>
        <p:nvSpPr>
          <p:cNvPr id="3" name="Date Placeholder 2">
            <a:extLst>
              <a:ext uri="{FF2B5EF4-FFF2-40B4-BE49-F238E27FC236}">
                <a16:creationId xmlns:a16="http://schemas.microsoft.com/office/drawing/2014/main" id="{D973BC5E-7753-4851-ABF9-9EB6AC2C8F71}"/>
              </a:ext>
            </a:extLst>
          </p:cNvPr>
          <p:cNvSpPr>
            <a:spLocks noGrp="1"/>
          </p:cNvSpPr>
          <p:nvPr>
            <p:ph type="dt" sz="half" idx="10"/>
          </p:nvPr>
        </p:nvSpPr>
        <p:spPr/>
        <p:txBody>
          <a:bodyPr/>
          <a:lstStyle/>
          <a:p>
            <a:fld id="{2E933FCC-8EC2-4F61-A790-45D5587DE3FD}" type="datetime1">
              <a:rPr lang="en-US" smtClean="0"/>
              <a:t>4/1/2024</a:t>
            </a:fld>
            <a:endParaRPr lang="en-US"/>
          </a:p>
        </p:txBody>
      </p:sp>
      <p:sp>
        <p:nvSpPr>
          <p:cNvPr id="7" name="Slide Number Placeholder 6">
            <a:extLst>
              <a:ext uri="{FF2B5EF4-FFF2-40B4-BE49-F238E27FC236}">
                <a16:creationId xmlns:a16="http://schemas.microsoft.com/office/drawing/2014/main" id="{44DD8C6E-F3A6-F5AF-F5CC-009B2E108DEA}"/>
              </a:ext>
            </a:extLst>
          </p:cNvPr>
          <p:cNvSpPr>
            <a:spLocks noGrp="1"/>
          </p:cNvSpPr>
          <p:nvPr>
            <p:ph type="sldNum" sz="quarter" idx="12"/>
          </p:nvPr>
        </p:nvSpPr>
        <p:spPr/>
        <p:txBody>
          <a:bodyPr/>
          <a:lstStyle/>
          <a:p>
            <a:fld id="{83989A0D-E021-4BEE-BA47-8848A3AF8569}" type="slidenum">
              <a:rPr lang="en-US" smtClean="0"/>
              <a:pPr/>
              <a:t>21</a:t>
            </a:fld>
            <a:endParaRPr lang="en-US"/>
          </a:p>
        </p:txBody>
      </p:sp>
    </p:spTree>
    <p:extLst>
      <p:ext uri="{BB962C8B-B14F-4D97-AF65-F5344CB8AC3E}">
        <p14:creationId xmlns:p14="http://schemas.microsoft.com/office/powerpoint/2010/main" val="38355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a:t>Cut off point decision </a:t>
            </a:r>
          </a:p>
        </p:txBody>
      </p:sp>
      <p:graphicFrame>
        <p:nvGraphicFramePr>
          <p:cNvPr id="5" name="Content Placeholder 2">
            <a:extLst>
              <a:ext uri="{FF2B5EF4-FFF2-40B4-BE49-F238E27FC236}">
                <a16:creationId xmlns:a16="http://schemas.microsoft.com/office/drawing/2014/main" id="{AAECFDDD-1C94-E3B5-35F2-6D4167A2749C}"/>
              </a:ext>
            </a:extLst>
          </p:cNvPr>
          <p:cNvGraphicFramePr>
            <a:graphicFrameLocks noGrp="1"/>
          </p:cNvGraphicFramePr>
          <p:nvPr>
            <p:ph idx="1"/>
            <p:extLst>
              <p:ext uri="{D42A27DB-BD31-4B8C-83A1-F6EECF244321}">
                <p14:modId xmlns:p14="http://schemas.microsoft.com/office/powerpoint/2010/main" val="1106691024"/>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F3194972-04FC-37E4-52A1-A345F3A3516C}"/>
              </a:ext>
            </a:extLst>
          </p:cNvPr>
          <p:cNvSpPr>
            <a:spLocks noGrp="1"/>
          </p:cNvSpPr>
          <p:nvPr>
            <p:ph type="dt" sz="half" idx="10"/>
          </p:nvPr>
        </p:nvSpPr>
        <p:spPr/>
        <p:txBody>
          <a:bodyPr/>
          <a:lstStyle/>
          <a:p>
            <a:fld id="{DF17BCF1-DCE0-4224-98EE-1F28B7D2DB33}" type="datetime1">
              <a:rPr lang="en-US" smtClean="0"/>
              <a:t>4/1/2024</a:t>
            </a:fld>
            <a:endParaRPr lang="en-US"/>
          </a:p>
        </p:txBody>
      </p:sp>
      <p:sp>
        <p:nvSpPr>
          <p:cNvPr id="6" name="Slide Number Placeholder 5">
            <a:extLst>
              <a:ext uri="{FF2B5EF4-FFF2-40B4-BE49-F238E27FC236}">
                <a16:creationId xmlns:a16="http://schemas.microsoft.com/office/drawing/2014/main" id="{64EB6F20-754E-DA17-499C-08D536BFA2A5}"/>
              </a:ext>
            </a:extLst>
          </p:cNvPr>
          <p:cNvSpPr>
            <a:spLocks noGrp="1"/>
          </p:cNvSpPr>
          <p:nvPr>
            <p:ph type="sldNum" sz="quarter" idx="12"/>
          </p:nvPr>
        </p:nvSpPr>
        <p:spPr/>
        <p:txBody>
          <a:bodyPr/>
          <a:lstStyle/>
          <a:p>
            <a:fld id="{83989A0D-E021-4BEE-BA47-8848A3AF8569}" type="slidenum">
              <a:rPr lang="en-US" smtClean="0"/>
              <a:pPr/>
              <a:t>22</a:t>
            </a:fld>
            <a:endParaRPr lang="en-US"/>
          </a:p>
        </p:txBody>
      </p:sp>
    </p:spTree>
    <p:extLst>
      <p:ext uri="{BB962C8B-B14F-4D97-AF65-F5344CB8AC3E}">
        <p14:creationId xmlns:p14="http://schemas.microsoft.com/office/powerpoint/2010/main" val="279503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Receiver operating characteristic curve      ROC Curve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2511253"/>
            <a:ext cx="4800600"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676400"/>
            <a:ext cx="304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27519248-3E35-38E7-25E8-4CDFFF4A7852}"/>
              </a:ext>
            </a:extLst>
          </p:cNvPr>
          <p:cNvSpPr>
            <a:spLocks noGrp="1"/>
          </p:cNvSpPr>
          <p:nvPr>
            <p:ph type="dt" sz="half" idx="10"/>
          </p:nvPr>
        </p:nvSpPr>
        <p:spPr/>
        <p:txBody>
          <a:bodyPr/>
          <a:lstStyle/>
          <a:p>
            <a:fld id="{D3667512-9EB8-40D1-9701-3BCA9CB9D904}" type="datetime1">
              <a:rPr lang="en-US" smtClean="0"/>
              <a:t>4/1/2024</a:t>
            </a:fld>
            <a:endParaRPr lang="en-US"/>
          </a:p>
        </p:txBody>
      </p:sp>
      <p:sp>
        <p:nvSpPr>
          <p:cNvPr id="5" name="Slide Number Placeholder 4">
            <a:extLst>
              <a:ext uri="{FF2B5EF4-FFF2-40B4-BE49-F238E27FC236}">
                <a16:creationId xmlns:a16="http://schemas.microsoft.com/office/drawing/2014/main" id="{59F1FB35-07DA-C00C-9F9F-7A6ED74B15F3}"/>
              </a:ext>
            </a:extLst>
          </p:cNvPr>
          <p:cNvSpPr>
            <a:spLocks noGrp="1"/>
          </p:cNvSpPr>
          <p:nvPr>
            <p:ph type="sldNum" sz="quarter" idx="12"/>
          </p:nvPr>
        </p:nvSpPr>
        <p:spPr/>
        <p:txBody>
          <a:bodyPr/>
          <a:lstStyle/>
          <a:p>
            <a:fld id="{83989A0D-E021-4BEE-BA47-8848A3AF8569}" type="slidenum">
              <a:rPr lang="en-US" smtClean="0"/>
              <a:pPr/>
              <a:t>23</a:t>
            </a:fld>
            <a:endParaRPr lang="en-US"/>
          </a:p>
        </p:txBody>
      </p:sp>
    </p:spTree>
    <p:extLst>
      <p:ext uri="{BB962C8B-B14F-4D97-AF65-F5344CB8AC3E}">
        <p14:creationId xmlns:p14="http://schemas.microsoft.com/office/powerpoint/2010/main" val="228307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research</a:t>
            </a:r>
          </a:p>
        </p:txBody>
      </p:sp>
      <p:sp>
        <p:nvSpPr>
          <p:cNvPr id="3" name="Content Placeholder 2"/>
          <p:cNvSpPr>
            <a:spLocks noGrp="1"/>
          </p:cNvSpPr>
          <p:nvPr>
            <p:ph idx="1"/>
          </p:nvPr>
        </p:nvSpPr>
        <p:spPr>
          <a:xfrm>
            <a:off x="457200" y="1935480"/>
            <a:ext cx="8229600" cy="6522720"/>
          </a:xfrm>
        </p:spPr>
        <p:txBody>
          <a:bodyPr>
            <a:normAutofit fontScale="85000" lnSpcReduction="20000"/>
          </a:bodyPr>
          <a:lstStyle/>
          <a:p>
            <a:r>
              <a:rPr lang="en-US" sz="3600" dirty="0">
                <a:solidFill>
                  <a:srgbClr val="000000"/>
                </a:solidFill>
                <a:latin typeface="+mj-lt"/>
                <a:hlinkClick r:id="rId2"/>
              </a:rPr>
              <a:t>https://www.sciencedirect.com/science/article/abs/pii/0021968186901268</a:t>
            </a:r>
            <a:endParaRPr lang="en-US" sz="3600" dirty="0">
              <a:solidFill>
                <a:srgbClr val="000000"/>
              </a:solidFill>
              <a:latin typeface="+mj-lt"/>
            </a:endParaRPr>
          </a:p>
          <a:p>
            <a:endParaRPr lang="en-US" sz="3600" dirty="0">
              <a:solidFill>
                <a:srgbClr val="000000"/>
              </a:solidFill>
              <a:latin typeface="+mj-lt"/>
            </a:endParaRPr>
          </a:p>
          <a:p>
            <a:pPr algn="l"/>
            <a:r>
              <a:rPr lang="en-US" sz="3600" b="0" i="0" dirty="0">
                <a:solidFill>
                  <a:srgbClr val="2E2E2E"/>
                </a:solidFill>
                <a:effectLst/>
                <a:latin typeface="+mj-lt"/>
              </a:rPr>
              <a:t>Abstract</a:t>
            </a:r>
          </a:p>
          <a:p>
            <a:pPr marL="0" indent="0" algn="l">
              <a:buNone/>
            </a:pPr>
            <a:r>
              <a:rPr lang="en-US" sz="3600" b="0" i="0" dirty="0">
                <a:solidFill>
                  <a:srgbClr val="2E2E2E"/>
                </a:solidFill>
                <a:effectLst/>
                <a:highlight>
                  <a:srgbClr val="FFFF00"/>
                </a:highlight>
                <a:latin typeface="+mj-lt"/>
              </a:rPr>
              <a:t>The case-control approach has been proposed for the evaluation of the efficacy of screening for cancer.</a:t>
            </a:r>
            <a:r>
              <a:rPr lang="en-US" sz="3600" b="0" i="0" dirty="0">
                <a:solidFill>
                  <a:srgbClr val="2E2E2E"/>
                </a:solidFill>
                <a:effectLst/>
                <a:latin typeface="+mj-lt"/>
              </a:rPr>
              <a:t> It provides information at the level of the individual subject and allows direct estimation of the relative risk of not being screened. </a:t>
            </a:r>
          </a:p>
          <a:p>
            <a:pPr marL="0" indent="0">
              <a:buNone/>
            </a:pPr>
            <a:endParaRPr lang="en-US" sz="3500" dirty="0">
              <a:solidFill>
                <a:srgbClr val="000000"/>
              </a:solidFill>
              <a:latin typeface="+mj-lt"/>
            </a:endParaRPr>
          </a:p>
          <a:p>
            <a:pPr>
              <a:buFont typeface="Wingdings" pitchFamily="2" charset="2"/>
              <a:buChar char="ü"/>
            </a:pPr>
            <a:endParaRPr lang="en-US" u="sng" dirty="0">
              <a:solidFill>
                <a:srgbClr val="000000"/>
              </a:solidFill>
            </a:endParaRPr>
          </a:p>
          <a:p>
            <a:pPr>
              <a:buFont typeface="Wingdings" pitchFamily="2" charset="2"/>
              <a:buChar char="ü"/>
            </a:pPr>
            <a:endParaRPr lang="en-US" dirty="0">
              <a:solidFill>
                <a:schemeClr val="tx1">
                  <a:lumMod val="95000"/>
                  <a:lumOff val="5000"/>
                </a:schemeClr>
              </a:solidFill>
            </a:endParaRPr>
          </a:p>
          <a:p>
            <a:pPr>
              <a:buFont typeface="Wingdings" pitchFamily="2" charset="2"/>
              <a:buChar char="ü"/>
            </a:pPr>
            <a:endParaRPr lang="en-US" dirty="0"/>
          </a:p>
          <a:p>
            <a:pPr marL="0" indent="0">
              <a:buNone/>
            </a:pPr>
            <a:endParaRPr lang="en-US" dirty="0"/>
          </a:p>
          <a:p>
            <a:pPr>
              <a:buFont typeface="Wingdings" pitchFamily="2" charset="2"/>
              <a:buChar char="ü"/>
            </a:pPr>
            <a:endParaRPr lang="en-US" dirty="0"/>
          </a:p>
          <a:p>
            <a:pPr algn="ctr">
              <a:buNone/>
            </a:pPr>
            <a:r>
              <a:rPr lang="en-US" dirty="0"/>
              <a:t>  </a:t>
            </a:r>
          </a:p>
        </p:txBody>
      </p:sp>
      <p:sp>
        <p:nvSpPr>
          <p:cNvPr id="4" name="Date Placeholder 3">
            <a:extLst>
              <a:ext uri="{FF2B5EF4-FFF2-40B4-BE49-F238E27FC236}">
                <a16:creationId xmlns:a16="http://schemas.microsoft.com/office/drawing/2014/main" id="{F60C706F-412A-FEE1-EFAE-EC4934DB725C}"/>
              </a:ext>
            </a:extLst>
          </p:cNvPr>
          <p:cNvSpPr>
            <a:spLocks noGrp="1"/>
          </p:cNvSpPr>
          <p:nvPr>
            <p:ph type="dt" sz="half" idx="10"/>
          </p:nvPr>
        </p:nvSpPr>
        <p:spPr/>
        <p:txBody>
          <a:bodyPr/>
          <a:lstStyle/>
          <a:p>
            <a:fld id="{0BE8EB87-CC0A-49A1-AA2C-953B1F799434}" type="datetime1">
              <a:rPr lang="en-US" smtClean="0"/>
              <a:t>4/1/2024</a:t>
            </a:fld>
            <a:endParaRPr lang="en-US"/>
          </a:p>
        </p:txBody>
      </p:sp>
      <p:sp>
        <p:nvSpPr>
          <p:cNvPr id="6" name="Slide Number Placeholder 5">
            <a:extLst>
              <a:ext uri="{FF2B5EF4-FFF2-40B4-BE49-F238E27FC236}">
                <a16:creationId xmlns:a16="http://schemas.microsoft.com/office/drawing/2014/main" id="{6FD8405E-F720-C06E-E557-45E32DF0E1DC}"/>
              </a:ext>
            </a:extLst>
          </p:cNvPr>
          <p:cNvSpPr>
            <a:spLocks noGrp="1"/>
          </p:cNvSpPr>
          <p:nvPr>
            <p:ph type="sldNum" sz="quarter" idx="12"/>
          </p:nvPr>
        </p:nvSpPr>
        <p:spPr/>
        <p:txBody>
          <a:bodyPr/>
          <a:lstStyle/>
          <a:p>
            <a:fld id="{83989A0D-E021-4BEE-BA47-8848A3AF856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7020-610D-4A67-9881-6C7D87C48ED1}"/>
              </a:ext>
            </a:extLst>
          </p:cNvPr>
          <p:cNvSpPr>
            <a:spLocks noGrp="1"/>
          </p:cNvSpPr>
          <p:nvPr>
            <p:ph type="title"/>
          </p:nvPr>
        </p:nvSpPr>
        <p:spPr/>
        <p:txBody>
          <a:bodyPr>
            <a:normAutofit/>
          </a:bodyPr>
          <a:lstStyle/>
          <a:p>
            <a:pPr algn="ctr"/>
            <a:r>
              <a:rPr lang="en-US" sz="3600" b="1" dirty="0"/>
              <a:t>Ethical aspects of screening</a:t>
            </a:r>
          </a:p>
        </p:txBody>
      </p:sp>
      <p:graphicFrame>
        <p:nvGraphicFramePr>
          <p:cNvPr id="4" name="Content Placeholder 3">
            <a:extLst>
              <a:ext uri="{FF2B5EF4-FFF2-40B4-BE49-F238E27FC236}">
                <a16:creationId xmlns:a16="http://schemas.microsoft.com/office/drawing/2014/main" id="{039478D0-CDF4-891D-5343-C6A649EFA782}"/>
              </a:ext>
            </a:extLst>
          </p:cNvPr>
          <p:cNvGraphicFramePr>
            <a:graphicFrameLocks noGrp="1"/>
          </p:cNvGraphicFramePr>
          <p:nvPr>
            <p:ph idx="1"/>
            <p:extLst>
              <p:ext uri="{D42A27DB-BD31-4B8C-83A1-F6EECF244321}">
                <p14:modId xmlns:p14="http://schemas.microsoft.com/office/powerpoint/2010/main" val="1490801418"/>
              </p:ext>
            </p:extLst>
          </p:nvPr>
        </p:nvGraphicFramePr>
        <p:xfrm>
          <a:off x="114300" y="1935163"/>
          <a:ext cx="8915400" cy="5250817"/>
        </p:xfrm>
        <a:graphic>
          <a:graphicData uri="http://schemas.openxmlformats.org/drawingml/2006/table">
            <a:tbl>
              <a:tblPr/>
              <a:tblGrid>
                <a:gridCol w="4457700">
                  <a:extLst>
                    <a:ext uri="{9D8B030D-6E8A-4147-A177-3AD203B41FA5}">
                      <a16:colId xmlns:a16="http://schemas.microsoft.com/office/drawing/2014/main" val="477134939"/>
                    </a:ext>
                  </a:extLst>
                </a:gridCol>
                <a:gridCol w="4457700">
                  <a:extLst>
                    <a:ext uri="{9D8B030D-6E8A-4147-A177-3AD203B41FA5}">
                      <a16:colId xmlns:a16="http://schemas.microsoft.com/office/drawing/2014/main" val="1260710220"/>
                    </a:ext>
                  </a:extLst>
                </a:gridCol>
              </a:tblGrid>
              <a:tr h="204617">
                <a:tc>
                  <a:txBody>
                    <a:bodyPr/>
                    <a:lstStyle/>
                    <a:p>
                      <a:r>
                        <a:rPr lang="en-US" sz="1800" b="1" dirty="0">
                          <a:effectLst/>
                          <a:latin typeface="+mj-lt"/>
                        </a:rPr>
                        <a:t>Principle</a:t>
                      </a:r>
                      <a:endParaRPr lang="en-US" sz="1800" dirty="0">
                        <a:effectLst/>
                        <a:latin typeface="+mj-lt"/>
                      </a:endParaRPr>
                    </a:p>
                  </a:txBody>
                  <a:tcPr marL="26830" marR="26830" marT="26830" marB="26830">
                    <a:lnL>
                      <a:noFill/>
                    </a:lnL>
                    <a:lnR>
                      <a:noFill/>
                    </a:lnR>
                    <a:lnT>
                      <a:noFill/>
                    </a:lnT>
                    <a:lnB>
                      <a:noFill/>
                    </a:lnB>
                    <a:solidFill>
                      <a:srgbClr val="008080"/>
                    </a:solidFill>
                  </a:tcPr>
                </a:tc>
                <a:tc>
                  <a:txBody>
                    <a:bodyPr/>
                    <a:lstStyle/>
                    <a:p>
                      <a:r>
                        <a:rPr lang="en-US" sz="1800" b="1" dirty="0">
                          <a:effectLst/>
                          <a:latin typeface="+mj-lt"/>
                        </a:rPr>
                        <a:t>Potential harm</a:t>
                      </a:r>
                      <a:endParaRPr lang="en-US" sz="1800" dirty="0">
                        <a:effectLst/>
                        <a:latin typeface="+mj-lt"/>
                      </a:endParaRPr>
                    </a:p>
                  </a:txBody>
                  <a:tcPr marL="26830" marR="26830" marT="26830" marB="26830">
                    <a:lnL>
                      <a:noFill/>
                    </a:lnL>
                    <a:lnR>
                      <a:noFill/>
                    </a:lnR>
                    <a:lnT>
                      <a:noFill/>
                    </a:lnT>
                    <a:lnB>
                      <a:noFill/>
                    </a:lnB>
                    <a:solidFill>
                      <a:srgbClr val="008080"/>
                    </a:solidFill>
                  </a:tcPr>
                </a:tc>
                <a:extLst>
                  <a:ext uri="{0D108BD9-81ED-4DB2-BD59-A6C34878D82A}">
                    <a16:rowId xmlns:a16="http://schemas.microsoft.com/office/drawing/2014/main" val="1668844380"/>
                  </a:ext>
                </a:extLst>
              </a:tr>
              <a:tr h="926793">
                <a:tc>
                  <a:txBody>
                    <a:bodyPr/>
                    <a:lstStyle/>
                    <a:p>
                      <a:r>
                        <a:rPr lang="en-US" sz="1800" dirty="0">
                          <a:effectLst/>
                          <a:latin typeface="+mj-lt"/>
                        </a:rPr>
                        <a:t>Beneficence</a:t>
                      </a: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None/>
                      </a:pPr>
                      <a:r>
                        <a:rPr lang="en-US" sz="1800" dirty="0">
                          <a:effectLst/>
                          <a:latin typeface="+mj-lt"/>
                        </a:rPr>
                        <a:t>large benefits at population level for those who can be offered early treatment but not every case will benefit</a:t>
                      </a:r>
                    </a:p>
                  </a:txBody>
                  <a:tcPr marL="26830" marR="26830" marT="26830" marB="26830">
                    <a:lnL>
                      <a:noFill/>
                    </a:lnL>
                    <a:lnR>
                      <a:noFill/>
                    </a:lnR>
                    <a:lnT>
                      <a:noFill/>
                    </a:lnT>
                    <a:lnB>
                      <a:noFill/>
                    </a:lnB>
                    <a:solidFill>
                      <a:srgbClr val="FFFFFF"/>
                    </a:solidFill>
                  </a:tcPr>
                </a:tc>
                <a:extLst>
                  <a:ext uri="{0D108BD9-81ED-4DB2-BD59-A6C34878D82A}">
                    <a16:rowId xmlns:a16="http://schemas.microsoft.com/office/drawing/2014/main" val="917086188"/>
                  </a:ext>
                </a:extLst>
              </a:tr>
              <a:tr h="1360099">
                <a:tc>
                  <a:txBody>
                    <a:bodyPr/>
                    <a:lstStyle/>
                    <a:p>
                      <a:r>
                        <a:rPr lang="en-US" sz="1800" dirty="0">
                          <a:effectLst/>
                          <a:latin typeface="+mj-lt"/>
                        </a:rPr>
                        <a:t>Non-</a:t>
                      </a:r>
                      <a:r>
                        <a:rPr lang="en-US" sz="1800" dirty="0" err="1">
                          <a:effectLst/>
                          <a:latin typeface="+mj-lt"/>
                        </a:rPr>
                        <a:t>malfecence</a:t>
                      </a:r>
                      <a:endParaRPr lang="en-US" sz="1800" dirty="0">
                        <a:effectLst/>
                        <a:latin typeface="+mj-lt"/>
                      </a:endParaRP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Char char="•"/>
                      </a:pPr>
                      <a:r>
                        <a:rPr lang="en-US" sz="1800" dirty="0">
                          <a:effectLst/>
                          <a:latin typeface="+mj-lt"/>
                        </a:rPr>
                        <a:t>Psychological harm from false positives </a:t>
                      </a:r>
                    </a:p>
                    <a:p>
                      <a:pPr>
                        <a:buFont typeface="Arial" panose="020B0604020202020204" pitchFamily="34" charset="0"/>
                        <a:buChar char="•"/>
                      </a:pPr>
                      <a:r>
                        <a:rPr lang="en-US" sz="1800" dirty="0">
                          <a:effectLst/>
                          <a:latin typeface="+mj-lt"/>
                        </a:rPr>
                        <a:t>Preventable death resulting from false-negative test</a:t>
                      </a:r>
                    </a:p>
                  </a:txBody>
                  <a:tcPr marL="26830" marR="26830" marT="26830" marB="26830">
                    <a:lnL>
                      <a:noFill/>
                    </a:lnL>
                    <a:lnR>
                      <a:noFill/>
                    </a:lnR>
                    <a:lnT>
                      <a:noFill/>
                    </a:lnT>
                    <a:lnB>
                      <a:noFill/>
                    </a:lnB>
                    <a:solidFill>
                      <a:srgbClr val="FFFFFF"/>
                    </a:solidFill>
                  </a:tcPr>
                </a:tc>
                <a:extLst>
                  <a:ext uri="{0D108BD9-81ED-4DB2-BD59-A6C34878D82A}">
                    <a16:rowId xmlns:a16="http://schemas.microsoft.com/office/drawing/2014/main" val="3465269600"/>
                  </a:ext>
                </a:extLst>
              </a:tr>
              <a:tr h="1485005">
                <a:tc>
                  <a:txBody>
                    <a:bodyPr/>
                    <a:lstStyle/>
                    <a:p>
                      <a:r>
                        <a:rPr lang="en-US" sz="1800" dirty="0">
                          <a:effectLst/>
                          <a:latin typeface="+mj-lt"/>
                        </a:rPr>
                        <a:t>Justice</a:t>
                      </a: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None/>
                      </a:pPr>
                      <a:r>
                        <a:rPr lang="en-US" sz="1800" dirty="0">
                          <a:effectLst/>
                          <a:latin typeface="+mj-lt"/>
                        </a:rPr>
                        <a:t>A challenge to ensure equality in uptake into care pathways among deprived and affluent populations</a:t>
                      </a:r>
                    </a:p>
                  </a:txBody>
                  <a:tcPr marL="26830" marR="26830" marT="26830" marB="26830">
                    <a:lnL>
                      <a:noFill/>
                    </a:lnL>
                    <a:lnR>
                      <a:noFill/>
                    </a:lnR>
                    <a:lnT>
                      <a:noFill/>
                    </a:lnT>
                    <a:lnB>
                      <a:noFill/>
                    </a:lnB>
                    <a:solidFill>
                      <a:srgbClr val="FFFFFF"/>
                    </a:solidFill>
                  </a:tcPr>
                </a:tc>
                <a:extLst>
                  <a:ext uri="{0D108BD9-81ED-4DB2-BD59-A6C34878D82A}">
                    <a16:rowId xmlns:a16="http://schemas.microsoft.com/office/drawing/2014/main" val="291349887"/>
                  </a:ext>
                </a:extLst>
              </a:tr>
              <a:tr h="1071229">
                <a:tc>
                  <a:txBody>
                    <a:bodyPr/>
                    <a:lstStyle/>
                    <a:p>
                      <a:r>
                        <a:rPr lang="en-US" sz="1800" dirty="0">
                          <a:effectLst/>
                          <a:latin typeface="+mj-lt"/>
                        </a:rPr>
                        <a:t>Autonomy</a:t>
                      </a:r>
                    </a:p>
                  </a:txBody>
                  <a:tcPr marL="26830" marR="26830" marT="26830" marB="26830">
                    <a:lnL>
                      <a:noFill/>
                    </a:lnL>
                    <a:lnR>
                      <a:noFill/>
                    </a:lnR>
                    <a:lnT>
                      <a:noFill/>
                    </a:lnT>
                    <a:lnB>
                      <a:noFill/>
                    </a:lnB>
                    <a:solidFill>
                      <a:srgbClr val="008080"/>
                    </a:solidFill>
                  </a:tcPr>
                </a:tc>
                <a:tc>
                  <a:txBody>
                    <a:bodyPr/>
                    <a:lstStyle/>
                    <a:p>
                      <a:pPr>
                        <a:buFont typeface="Arial" panose="020B0604020202020204" pitchFamily="34" charset="0"/>
                        <a:buChar char="•"/>
                      </a:pPr>
                      <a:r>
                        <a:rPr lang="en-US" sz="1800" dirty="0">
                          <a:effectLst/>
                          <a:latin typeface="+mj-lt"/>
                        </a:rPr>
                        <a:t>Communicating risk to patients is difficult, and questionable whether people who partake in a screening </a:t>
                      </a:r>
                      <a:r>
                        <a:rPr lang="en-US" sz="1800" dirty="0" err="1">
                          <a:effectLst/>
                          <a:latin typeface="+mj-lt"/>
                        </a:rPr>
                        <a:t>programme</a:t>
                      </a:r>
                      <a:r>
                        <a:rPr lang="en-US" sz="1800" dirty="0">
                          <a:effectLst/>
                          <a:latin typeface="+mj-lt"/>
                        </a:rPr>
                        <a:t> truly understand the consequences of their participation </a:t>
                      </a:r>
                    </a:p>
                  </a:txBody>
                  <a:tcPr marL="26830" marR="26830" marT="26830" marB="26830">
                    <a:lnL>
                      <a:noFill/>
                    </a:lnL>
                    <a:lnR>
                      <a:noFill/>
                    </a:lnR>
                    <a:lnT>
                      <a:noFill/>
                    </a:lnT>
                    <a:lnB>
                      <a:noFill/>
                    </a:lnB>
                    <a:solidFill>
                      <a:srgbClr val="FFFFFF"/>
                    </a:solidFill>
                  </a:tcPr>
                </a:tc>
                <a:extLst>
                  <a:ext uri="{0D108BD9-81ED-4DB2-BD59-A6C34878D82A}">
                    <a16:rowId xmlns:a16="http://schemas.microsoft.com/office/drawing/2014/main" val="4113424662"/>
                  </a:ext>
                </a:extLst>
              </a:tr>
            </a:tbl>
          </a:graphicData>
        </a:graphic>
      </p:graphicFrame>
      <p:sp>
        <p:nvSpPr>
          <p:cNvPr id="3" name="Date Placeholder 2">
            <a:extLst>
              <a:ext uri="{FF2B5EF4-FFF2-40B4-BE49-F238E27FC236}">
                <a16:creationId xmlns:a16="http://schemas.microsoft.com/office/drawing/2014/main" id="{D10ADDFA-BD97-760D-C182-7DB6821D9235}"/>
              </a:ext>
            </a:extLst>
          </p:cNvPr>
          <p:cNvSpPr>
            <a:spLocks noGrp="1"/>
          </p:cNvSpPr>
          <p:nvPr>
            <p:ph type="dt" sz="half" idx="10"/>
          </p:nvPr>
        </p:nvSpPr>
        <p:spPr/>
        <p:txBody>
          <a:bodyPr/>
          <a:lstStyle/>
          <a:p>
            <a:fld id="{3D6994B4-11BE-47FF-AA19-E3F361EFFC4A}" type="datetime1">
              <a:rPr lang="en-US" smtClean="0"/>
              <a:t>4/1/2024</a:t>
            </a:fld>
            <a:endParaRPr lang="en-US"/>
          </a:p>
        </p:txBody>
      </p:sp>
      <p:sp>
        <p:nvSpPr>
          <p:cNvPr id="6" name="Slide Number Placeholder 5">
            <a:extLst>
              <a:ext uri="{FF2B5EF4-FFF2-40B4-BE49-F238E27FC236}">
                <a16:creationId xmlns:a16="http://schemas.microsoft.com/office/drawing/2014/main" id="{EB815505-CDA0-2BFA-17BE-BC04E5BF74C8}"/>
              </a:ext>
            </a:extLst>
          </p:cNvPr>
          <p:cNvSpPr>
            <a:spLocks noGrp="1"/>
          </p:cNvSpPr>
          <p:nvPr>
            <p:ph type="sldNum" sz="quarter" idx="12"/>
          </p:nvPr>
        </p:nvSpPr>
        <p:spPr/>
        <p:txBody>
          <a:bodyPr/>
          <a:lstStyle/>
          <a:p>
            <a:fld id="{83989A0D-E021-4BEE-BA47-8848A3AF8569}" type="slidenum">
              <a:rPr lang="en-US" smtClean="0"/>
              <a:pPr/>
              <a:t>25</a:t>
            </a:fld>
            <a:endParaRPr lang="en-US"/>
          </a:p>
        </p:txBody>
      </p:sp>
    </p:spTree>
    <p:extLst>
      <p:ext uri="{BB962C8B-B14F-4D97-AF65-F5344CB8AC3E}">
        <p14:creationId xmlns:p14="http://schemas.microsoft.com/office/powerpoint/2010/main" val="116056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4955-2F3C-2F25-433B-35B6114EBB45}"/>
              </a:ext>
            </a:extLst>
          </p:cNvPr>
          <p:cNvSpPr>
            <a:spLocks noGrp="1"/>
          </p:cNvSpPr>
          <p:nvPr>
            <p:ph type="title"/>
          </p:nvPr>
        </p:nvSpPr>
        <p:spPr>
          <a:xfrm>
            <a:off x="304800" y="1524000"/>
            <a:ext cx="8229600" cy="1143000"/>
          </a:xfrm>
        </p:spPr>
        <p:txBody>
          <a:bodyPr>
            <a:normAutofit fontScale="90000"/>
          </a:bodyPr>
          <a:lstStyle/>
          <a:p>
            <a:pPr algn="ct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br>
              <a:rPr lang="en-US" sz="4000" b="0" i="0" dirty="0">
                <a:solidFill>
                  <a:srgbClr val="1F1F1F"/>
                </a:solidFill>
                <a:effectLst/>
              </a:rPr>
            </a:br>
            <a:r>
              <a:rPr lang="en-US" sz="4000" b="0" i="0" dirty="0">
                <a:solidFill>
                  <a:srgbClr val="1F1F1F"/>
                </a:solidFill>
                <a:effectLst/>
              </a:rPr>
              <a:t>Artificial intelligence: Machine learning approach for screening large database and drug discovery</a:t>
            </a:r>
            <a:br>
              <a:rPr lang="en-US" b="0" i="0" dirty="0">
                <a:solidFill>
                  <a:srgbClr val="1F1F1F"/>
                </a:solidFill>
                <a:effectLst/>
                <a:latin typeface="ElsevierGulliver"/>
              </a:rPr>
            </a:br>
            <a:endParaRPr lang="en-US" dirty="0"/>
          </a:p>
        </p:txBody>
      </p:sp>
      <p:sp>
        <p:nvSpPr>
          <p:cNvPr id="3" name="Content Placeholder 2">
            <a:extLst>
              <a:ext uri="{FF2B5EF4-FFF2-40B4-BE49-F238E27FC236}">
                <a16:creationId xmlns:a16="http://schemas.microsoft.com/office/drawing/2014/main" id="{4BE53D29-F4D4-05DC-18F5-76F7125CA5D9}"/>
              </a:ext>
            </a:extLst>
          </p:cNvPr>
          <p:cNvSpPr>
            <a:spLocks noGrp="1"/>
          </p:cNvSpPr>
          <p:nvPr>
            <p:ph idx="1"/>
          </p:nvPr>
        </p:nvSpPr>
        <p:spPr/>
        <p:txBody>
          <a:bodyPr>
            <a:normAutofit lnSpcReduction="10000"/>
          </a:bodyPr>
          <a:lstStyle/>
          <a:p>
            <a:pPr marL="0" indent="0" algn="l">
              <a:buNone/>
            </a:pPr>
            <a:r>
              <a:rPr lang="en-US" sz="2400" b="0" i="0" dirty="0">
                <a:solidFill>
                  <a:srgbClr val="1F1F1F"/>
                </a:solidFill>
                <a:effectLst/>
                <a:latin typeface="+mj-lt"/>
              </a:rPr>
              <a:t>Highlights</a:t>
            </a:r>
          </a:p>
          <a:p>
            <a:pPr algn="l">
              <a:buFont typeface="Arial" panose="020B0604020202020204" pitchFamily="34" charset="0"/>
              <a:buChar char="•"/>
            </a:pPr>
            <a:r>
              <a:rPr lang="en-US" sz="2400" b="0" i="0" dirty="0">
                <a:solidFill>
                  <a:srgbClr val="1F1F1F"/>
                </a:solidFill>
                <a:effectLst/>
                <a:latin typeface="+mj-lt"/>
              </a:rPr>
              <a:t>ML can be applied for virtual screening for </a:t>
            </a:r>
            <a:r>
              <a:rPr lang="en-US" sz="2400" b="0" i="0" dirty="0" err="1">
                <a:solidFill>
                  <a:srgbClr val="1F1F1F"/>
                </a:solidFill>
                <a:effectLst/>
                <a:latin typeface="+mj-lt"/>
              </a:rPr>
              <a:t>analysing</a:t>
            </a:r>
            <a:r>
              <a:rPr lang="en-US" sz="2400" b="0" i="0" dirty="0">
                <a:solidFill>
                  <a:srgbClr val="1F1F1F"/>
                </a:solidFill>
                <a:effectLst/>
                <a:latin typeface="+mj-lt"/>
              </a:rPr>
              <a:t> the structural characteristics.</a:t>
            </a:r>
          </a:p>
          <a:p>
            <a:pPr algn="l">
              <a:buFont typeface="Arial" panose="020B0604020202020204" pitchFamily="34" charset="0"/>
              <a:buChar char="•"/>
            </a:pPr>
            <a:r>
              <a:rPr lang="en-US" sz="2400" b="0" i="0" dirty="0">
                <a:solidFill>
                  <a:srgbClr val="1F1F1F"/>
                </a:solidFill>
                <a:effectLst/>
                <a:latin typeface="+mj-lt"/>
              </a:rPr>
              <a:t>To develop safe, effective, affordably treatments AI based tool can be used.</a:t>
            </a:r>
          </a:p>
          <a:p>
            <a:pPr algn="l">
              <a:buFont typeface="Arial" panose="020B0604020202020204" pitchFamily="34" charset="0"/>
              <a:buChar char="•"/>
            </a:pPr>
            <a:r>
              <a:rPr lang="en-US" sz="2400" b="0" i="1" dirty="0">
                <a:solidFill>
                  <a:srgbClr val="1F1F1F"/>
                </a:solidFill>
                <a:effectLst/>
                <a:latin typeface="+mj-lt"/>
              </a:rPr>
              <a:t>In-vivo</a:t>
            </a:r>
            <a:r>
              <a:rPr lang="en-US" sz="2400" b="0" i="0" dirty="0">
                <a:solidFill>
                  <a:srgbClr val="1F1F1F"/>
                </a:solidFill>
                <a:effectLst/>
                <a:latin typeface="+mj-lt"/>
              </a:rPr>
              <a:t> relevant drug characteristics need to be properly taken into account in future AI drug development methods.</a:t>
            </a:r>
          </a:p>
          <a:p>
            <a:pPr algn="l">
              <a:buFont typeface="Arial" panose="020B0604020202020204" pitchFamily="34" charset="0"/>
              <a:buChar char="•"/>
            </a:pPr>
            <a:r>
              <a:rPr lang="en-US" sz="2400" b="0" i="0" dirty="0">
                <a:solidFill>
                  <a:srgbClr val="1F1F1F"/>
                </a:solidFill>
                <a:effectLst/>
                <a:latin typeface="+mj-lt"/>
              </a:rPr>
              <a:t>Future challenges and direction in machine-learning-based drug discovery.</a:t>
            </a:r>
          </a:p>
          <a:p>
            <a:pPr marL="0" indent="0">
              <a:buNone/>
            </a:pPr>
            <a:r>
              <a:rPr lang="en-US" dirty="0">
                <a:latin typeface="+mj-lt"/>
                <a:hlinkClick r:id="rId2"/>
              </a:rPr>
              <a:t>https://www.sciencedirect.com/science/article/abs/pii/S0166354223002188</a:t>
            </a:r>
            <a:endParaRPr lang="en-US" dirty="0">
              <a:latin typeface="+mj-lt"/>
            </a:endParaRPr>
          </a:p>
          <a:p>
            <a:endParaRPr lang="en-US" dirty="0"/>
          </a:p>
        </p:txBody>
      </p:sp>
      <p:sp>
        <p:nvSpPr>
          <p:cNvPr id="4" name="Date Placeholder 3">
            <a:extLst>
              <a:ext uri="{FF2B5EF4-FFF2-40B4-BE49-F238E27FC236}">
                <a16:creationId xmlns:a16="http://schemas.microsoft.com/office/drawing/2014/main" id="{CA1F4E8C-0DF3-A004-8427-43F330EF018C}"/>
              </a:ext>
            </a:extLst>
          </p:cNvPr>
          <p:cNvSpPr>
            <a:spLocks noGrp="1"/>
          </p:cNvSpPr>
          <p:nvPr>
            <p:ph type="dt" sz="half" idx="10"/>
          </p:nvPr>
        </p:nvSpPr>
        <p:spPr/>
        <p:txBody>
          <a:bodyPr/>
          <a:lstStyle/>
          <a:p>
            <a:fld id="{789D3EA6-D1C3-4763-921C-217BA0502EB7}" type="datetime1">
              <a:rPr lang="en-US" smtClean="0"/>
              <a:t>4/1/2024</a:t>
            </a:fld>
            <a:endParaRPr lang="en-US"/>
          </a:p>
        </p:txBody>
      </p:sp>
      <p:sp>
        <p:nvSpPr>
          <p:cNvPr id="5" name="Footer Placeholder 4">
            <a:extLst>
              <a:ext uri="{FF2B5EF4-FFF2-40B4-BE49-F238E27FC236}">
                <a16:creationId xmlns:a16="http://schemas.microsoft.com/office/drawing/2014/main" id="{1B9BA8A1-4D87-13BF-DE8E-8D4C62F9249D}"/>
              </a:ext>
            </a:extLst>
          </p:cNvPr>
          <p:cNvSpPr>
            <a:spLocks noGrp="1"/>
          </p:cNvSpPr>
          <p:nvPr>
            <p:ph type="ftr" sz="quarter" idx="11"/>
          </p:nvPr>
        </p:nvSpPr>
        <p:spPr/>
        <p:txBody>
          <a:bodyPr/>
          <a:lstStyle/>
          <a:p>
            <a:r>
              <a:rPr lang="en-US"/>
              <a:t>Prof Dr Arshad Sabir</a:t>
            </a:r>
          </a:p>
        </p:txBody>
      </p:sp>
      <p:sp>
        <p:nvSpPr>
          <p:cNvPr id="6" name="Slide Number Placeholder 5">
            <a:extLst>
              <a:ext uri="{FF2B5EF4-FFF2-40B4-BE49-F238E27FC236}">
                <a16:creationId xmlns:a16="http://schemas.microsoft.com/office/drawing/2014/main" id="{FC1EC7AF-A0D7-1E7F-4E61-D02E24A82BBA}"/>
              </a:ext>
            </a:extLst>
          </p:cNvPr>
          <p:cNvSpPr>
            <a:spLocks noGrp="1"/>
          </p:cNvSpPr>
          <p:nvPr>
            <p:ph type="sldNum" sz="quarter" idx="12"/>
          </p:nvPr>
        </p:nvSpPr>
        <p:spPr/>
        <p:txBody>
          <a:bodyPr/>
          <a:lstStyle/>
          <a:p>
            <a:fld id="{83989A0D-E021-4BEE-BA47-8848A3AF8569}" type="slidenum">
              <a:rPr lang="en-US" smtClean="0"/>
              <a:pPr/>
              <a:t>26</a:t>
            </a:fld>
            <a:endParaRPr lang="en-US"/>
          </a:p>
        </p:txBody>
      </p:sp>
    </p:spTree>
    <p:extLst>
      <p:ext uri="{BB962C8B-B14F-4D97-AF65-F5344CB8AC3E}">
        <p14:creationId xmlns:p14="http://schemas.microsoft.com/office/powerpoint/2010/main" val="1551649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End of lecture assessment </a:t>
            </a:r>
            <a:br>
              <a:rPr lang="en-US" dirty="0"/>
            </a:br>
            <a:r>
              <a:rPr lang="en-US" dirty="0"/>
              <a:t>MCQ</a:t>
            </a:r>
          </a:p>
        </p:txBody>
      </p:sp>
      <p:sp>
        <p:nvSpPr>
          <p:cNvPr id="3" name="Content Placeholder 2"/>
          <p:cNvSpPr>
            <a:spLocks noGrp="1"/>
          </p:cNvSpPr>
          <p:nvPr>
            <p:ph idx="1"/>
          </p:nvPr>
        </p:nvSpPr>
        <p:spPr/>
        <p:txBody>
          <a:bodyPr/>
          <a:lstStyle/>
          <a:p>
            <a:pPr marL="0" indent="0">
              <a:buNone/>
            </a:pPr>
            <a:r>
              <a:rPr lang="en-US" dirty="0"/>
              <a:t>Q- The probability of a persons having the disease when the test is positive:</a:t>
            </a:r>
          </a:p>
          <a:p>
            <a:pPr marL="0" indent="0">
              <a:buNone/>
            </a:pPr>
            <a:endParaRPr lang="en-US" dirty="0"/>
          </a:p>
          <a:p>
            <a:pPr marL="514350" indent="-514350">
              <a:buFont typeface="+mj-lt"/>
              <a:buAutoNum type="arabicPeriod"/>
            </a:pPr>
            <a:r>
              <a:rPr lang="en-US" dirty="0"/>
              <a:t>Sensitivity</a:t>
            </a:r>
          </a:p>
          <a:p>
            <a:pPr marL="514350" indent="-514350">
              <a:buFont typeface="+mj-lt"/>
              <a:buAutoNum type="arabicPeriod"/>
            </a:pPr>
            <a:r>
              <a:rPr lang="en-US" dirty="0"/>
              <a:t>Specificity</a:t>
            </a:r>
          </a:p>
          <a:p>
            <a:pPr marL="514350" indent="-514350">
              <a:buFont typeface="+mj-lt"/>
              <a:buAutoNum type="arabicPeriod"/>
            </a:pPr>
            <a:r>
              <a:rPr lang="en-US" dirty="0"/>
              <a:t>Positive predictive value</a:t>
            </a:r>
          </a:p>
          <a:p>
            <a:pPr marL="514350" indent="-514350">
              <a:buFont typeface="+mj-lt"/>
              <a:buAutoNum type="arabicPeriod"/>
            </a:pPr>
            <a:r>
              <a:rPr lang="en-US" dirty="0"/>
              <a:t>Negative predictive value</a:t>
            </a:r>
          </a:p>
          <a:p>
            <a:pPr marL="514350" indent="-514350">
              <a:buFont typeface="+mj-lt"/>
              <a:buAutoNum type="arabicPeriod"/>
            </a:pPr>
            <a:r>
              <a:rPr lang="en-US" dirty="0"/>
              <a:t>False positives</a:t>
            </a:r>
          </a:p>
          <a:p>
            <a:pPr marL="0" indent="0">
              <a:buNone/>
            </a:pPr>
            <a:endParaRPr lang="en-US" dirty="0"/>
          </a:p>
        </p:txBody>
      </p:sp>
      <p:sp>
        <p:nvSpPr>
          <p:cNvPr id="4" name="Date Placeholder 3">
            <a:extLst>
              <a:ext uri="{FF2B5EF4-FFF2-40B4-BE49-F238E27FC236}">
                <a16:creationId xmlns:a16="http://schemas.microsoft.com/office/drawing/2014/main" id="{018D623C-D1CA-D310-A19E-B54C3B264EEF}"/>
              </a:ext>
            </a:extLst>
          </p:cNvPr>
          <p:cNvSpPr>
            <a:spLocks noGrp="1"/>
          </p:cNvSpPr>
          <p:nvPr>
            <p:ph type="dt" sz="half" idx="10"/>
          </p:nvPr>
        </p:nvSpPr>
        <p:spPr/>
        <p:txBody>
          <a:bodyPr/>
          <a:lstStyle/>
          <a:p>
            <a:fld id="{C36EE558-EC07-41BF-BF79-B0A4FBDB611A}" type="datetime1">
              <a:rPr lang="en-US" smtClean="0"/>
              <a:t>4/1/2024</a:t>
            </a:fld>
            <a:endParaRPr lang="en-US"/>
          </a:p>
        </p:txBody>
      </p:sp>
      <p:sp>
        <p:nvSpPr>
          <p:cNvPr id="6" name="Slide Number Placeholder 5">
            <a:extLst>
              <a:ext uri="{FF2B5EF4-FFF2-40B4-BE49-F238E27FC236}">
                <a16:creationId xmlns:a16="http://schemas.microsoft.com/office/drawing/2014/main" id="{B5A28270-417B-AE4D-BC18-DCDD655B7C4E}"/>
              </a:ext>
            </a:extLst>
          </p:cNvPr>
          <p:cNvSpPr>
            <a:spLocks noGrp="1"/>
          </p:cNvSpPr>
          <p:nvPr>
            <p:ph type="sldNum" sz="quarter" idx="12"/>
          </p:nvPr>
        </p:nvSpPr>
        <p:spPr/>
        <p:txBody>
          <a:bodyPr/>
          <a:lstStyle/>
          <a:p>
            <a:fld id="{83989A0D-E021-4BEE-BA47-8848A3AF8569}" type="slidenum">
              <a:rPr lang="en-US" smtClean="0"/>
              <a:pPr/>
              <a:t>27</a:t>
            </a:fld>
            <a:endParaRPr lang="en-US"/>
          </a:p>
        </p:txBody>
      </p:sp>
    </p:spTree>
    <p:extLst>
      <p:ext uri="{BB962C8B-B14F-4D97-AF65-F5344CB8AC3E}">
        <p14:creationId xmlns:p14="http://schemas.microsoft.com/office/powerpoint/2010/main" val="118839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7583-44FD-A30E-0B9A-AE1E7F1F5503}"/>
              </a:ext>
            </a:extLst>
          </p:cNvPr>
          <p:cNvSpPr>
            <a:spLocks noGrp="1"/>
          </p:cNvSpPr>
          <p:nvPr>
            <p:ph type="title"/>
          </p:nvPr>
        </p:nvSpPr>
        <p:spPr/>
        <p:txBody>
          <a:bodyPr>
            <a:normAutofit/>
          </a:bodyPr>
          <a:lstStyle/>
          <a:p>
            <a:pPr algn="ctr"/>
            <a:r>
              <a:rPr lang="en-US" sz="3600" b="1" dirty="0"/>
              <a:t>Suggested reading</a:t>
            </a:r>
          </a:p>
        </p:txBody>
      </p:sp>
      <p:sp>
        <p:nvSpPr>
          <p:cNvPr id="3" name="Content Placeholder 2">
            <a:extLst>
              <a:ext uri="{FF2B5EF4-FFF2-40B4-BE49-F238E27FC236}">
                <a16:creationId xmlns:a16="http://schemas.microsoft.com/office/drawing/2014/main" id="{52A5D70A-594E-5903-CA35-6171B87B689D}"/>
              </a:ext>
            </a:extLst>
          </p:cNvPr>
          <p:cNvSpPr>
            <a:spLocks noGrp="1"/>
          </p:cNvSpPr>
          <p:nvPr>
            <p:ph idx="1"/>
          </p:nvPr>
        </p:nvSpPr>
        <p:spPr/>
        <p:txBody>
          <a:bodyPr/>
          <a:lstStyle/>
          <a:p>
            <a:r>
              <a:rPr lang="en-US" sz="2800" dirty="0">
                <a:solidFill>
                  <a:srgbClr val="000000"/>
                </a:solidFill>
                <a:latin typeface="+mj-lt"/>
              </a:rPr>
              <a:t>The 25th edition </a:t>
            </a:r>
            <a:r>
              <a:rPr lang="en-US" sz="2800" dirty="0" err="1">
                <a:solidFill>
                  <a:srgbClr val="000000"/>
                </a:solidFill>
                <a:latin typeface="+mj-lt"/>
              </a:rPr>
              <a:t>K.Park</a:t>
            </a:r>
            <a:r>
              <a:rPr lang="en-US" sz="2800" dirty="0">
                <a:solidFill>
                  <a:srgbClr val="000000"/>
                </a:solidFill>
                <a:latin typeface="+mj-lt"/>
              </a:rPr>
              <a:t> "Textbook o f Preventive and Social Medicine" chapter: screening</a:t>
            </a:r>
          </a:p>
          <a:p>
            <a:pPr marL="0" indent="0">
              <a:buNone/>
            </a:pPr>
            <a:endParaRPr lang="en-US" dirty="0"/>
          </a:p>
        </p:txBody>
      </p:sp>
      <p:sp>
        <p:nvSpPr>
          <p:cNvPr id="4" name="Date Placeholder 3">
            <a:extLst>
              <a:ext uri="{FF2B5EF4-FFF2-40B4-BE49-F238E27FC236}">
                <a16:creationId xmlns:a16="http://schemas.microsoft.com/office/drawing/2014/main" id="{57EC80B2-5D4E-EE8D-9F97-017D5C3FADAE}"/>
              </a:ext>
            </a:extLst>
          </p:cNvPr>
          <p:cNvSpPr>
            <a:spLocks noGrp="1"/>
          </p:cNvSpPr>
          <p:nvPr>
            <p:ph type="dt" sz="half" idx="10"/>
          </p:nvPr>
        </p:nvSpPr>
        <p:spPr/>
        <p:txBody>
          <a:bodyPr/>
          <a:lstStyle/>
          <a:p>
            <a:fld id="{4525C3FA-E0F7-427F-AECD-B8A4AAE5AD9B}" type="datetime1">
              <a:rPr lang="en-US" smtClean="0"/>
              <a:t>4/1/2024</a:t>
            </a:fld>
            <a:endParaRPr lang="en-US"/>
          </a:p>
        </p:txBody>
      </p:sp>
      <p:sp>
        <p:nvSpPr>
          <p:cNvPr id="6" name="Slide Number Placeholder 5">
            <a:extLst>
              <a:ext uri="{FF2B5EF4-FFF2-40B4-BE49-F238E27FC236}">
                <a16:creationId xmlns:a16="http://schemas.microsoft.com/office/drawing/2014/main" id="{16F954F6-DA7E-67D8-E702-3747DFBBD362}"/>
              </a:ext>
            </a:extLst>
          </p:cNvPr>
          <p:cNvSpPr>
            <a:spLocks noGrp="1"/>
          </p:cNvSpPr>
          <p:nvPr>
            <p:ph type="sldNum" sz="quarter" idx="12"/>
          </p:nvPr>
        </p:nvSpPr>
        <p:spPr/>
        <p:txBody>
          <a:bodyPr/>
          <a:lstStyle/>
          <a:p>
            <a:fld id="{83989A0D-E021-4BEE-BA47-8848A3AF8569}" type="slidenum">
              <a:rPr lang="en-US" smtClean="0"/>
              <a:pPr/>
              <a:t>28</a:t>
            </a:fld>
            <a:endParaRPr lang="en-US"/>
          </a:p>
        </p:txBody>
      </p:sp>
    </p:spTree>
    <p:extLst>
      <p:ext uri="{BB962C8B-B14F-4D97-AF65-F5344CB8AC3E}">
        <p14:creationId xmlns:p14="http://schemas.microsoft.com/office/powerpoint/2010/main" val="1583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6021766" y="1876010"/>
          <a:ext cx="2716654" cy="3675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288761" y="2189045"/>
            <a:ext cx="3078296" cy="3190076"/>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a:lnSpc>
                <a:spcPct val="107000"/>
              </a:lnSpc>
              <a:spcAft>
                <a:spcPts val="6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Vision</a:t>
            </a:r>
            <a:endParaRPr lang="en-PK"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en-PK" dirty="0">
              <a:latin typeface="Times New Roman" panose="02020603050405020304" pitchFamily="18"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endParaRPr lang="en-PK" altLang="en-PK" sz="27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4441" y="1139267"/>
            <a:ext cx="932974" cy="970121"/>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2730776" y="1478879"/>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endParaRPr lang="en-PK" sz="2100" b="1" dirty="0"/>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3432535" y="2989131"/>
            <a:ext cx="2982124" cy="2739527"/>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a:spcAft>
                <a:spcPts val="6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Mission Statement</a:t>
            </a:r>
            <a:endParaRPr lang="en-PK"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en-PK" dirty="0">
              <a:latin typeface="Times New Roman" panose="02020603050405020304" pitchFamily="18"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endParaRPr lang="en-PK" altLang="en-PK" sz="2700"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0EE4C9BC-8989-4CD3-A758-28DF1731EDA3}"/>
              </a:ext>
            </a:extLst>
          </p:cNvPr>
          <p:cNvSpPr>
            <a:spLocks noGrp="1"/>
          </p:cNvSpPr>
          <p:nvPr>
            <p:ph type="sldNum" sz="quarter" idx="12"/>
          </p:nvPr>
        </p:nvSpPr>
        <p:spPr/>
        <p:txBody>
          <a:bodyPr/>
          <a:lstStyle/>
          <a:p>
            <a:fld id="{AF3B0C12-A1D2-4DBD-A152-1F9F94832883}" type="slidenum">
              <a:rPr lang="en-PK" smtClean="0"/>
              <a:t>3</a:t>
            </a:fld>
            <a:endParaRPr lang="en-PK"/>
          </a:p>
        </p:txBody>
      </p:sp>
      <p:sp>
        <p:nvSpPr>
          <p:cNvPr id="9" name="Date Placeholder 8">
            <a:extLst>
              <a:ext uri="{FF2B5EF4-FFF2-40B4-BE49-F238E27FC236}">
                <a16:creationId xmlns:a16="http://schemas.microsoft.com/office/drawing/2014/main" id="{E228F866-2751-017B-C273-AF179AF686DE}"/>
              </a:ext>
            </a:extLst>
          </p:cNvPr>
          <p:cNvSpPr>
            <a:spLocks noGrp="1"/>
          </p:cNvSpPr>
          <p:nvPr>
            <p:ph type="dt" sz="half" idx="10"/>
          </p:nvPr>
        </p:nvSpPr>
        <p:spPr/>
        <p:txBody>
          <a:bodyPr/>
          <a:lstStyle/>
          <a:p>
            <a:fld id="{0CBC587B-E46B-4976-A740-F238E52E47BD}" type="datetime1">
              <a:rPr lang="en-US" smtClean="0"/>
              <a:t>4/1/2024</a:t>
            </a:fld>
            <a:endParaRPr lang="en-US"/>
          </a:p>
        </p:txBody>
      </p:sp>
    </p:spTree>
    <p:extLst>
      <p:ext uri="{BB962C8B-B14F-4D97-AF65-F5344CB8AC3E}">
        <p14:creationId xmlns:p14="http://schemas.microsoft.com/office/powerpoint/2010/main" val="22990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CF1FF-D2D7-1546-E402-225239013911}"/>
              </a:ext>
            </a:extLst>
          </p:cNvPr>
          <p:cNvSpPr>
            <a:spLocks noGrp="1"/>
          </p:cNvSpPr>
          <p:nvPr>
            <p:ph type="title"/>
          </p:nvPr>
        </p:nvSpPr>
        <p:spPr>
          <a:xfrm>
            <a:off x="457200" y="116821"/>
            <a:ext cx="7886700" cy="774986"/>
          </a:xfrm>
        </p:spPr>
        <p:txBody>
          <a:bodyPr>
            <a:normAutofit fontScale="90000"/>
          </a:bodyPr>
          <a:lstStyle/>
          <a:p>
            <a:pPr algn="ctr"/>
            <a:r>
              <a:rPr lang="en-US" b="1" dirty="0"/>
              <a:t>Prof Umar model</a:t>
            </a:r>
          </a:p>
        </p:txBody>
      </p:sp>
      <p:sp>
        <p:nvSpPr>
          <p:cNvPr id="5" name="Content Placeholder 4">
            <a:extLst>
              <a:ext uri="{FF2B5EF4-FFF2-40B4-BE49-F238E27FC236}">
                <a16:creationId xmlns:a16="http://schemas.microsoft.com/office/drawing/2014/main" id="{727409CE-3BBE-1B64-15DD-A528EE741889}"/>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74D58C9C-AB71-7A95-C96C-EE59F6D9E938}"/>
              </a:ext>
            </a:extLst>
          </p:cNvPr>
          <p:cNvSpPr>
            <a:spLocks noGrp="1"/>
          </p:cNvSpPr>
          <p:nvPr>
            <p:ph type="sldNum" sz="quarter" idx="12"/>
          </p:nvPr>
        </p:nvSpPr>
        <p:spPr/>
        <p:txBody>
          <a:bodyPr/>
          <a:lstStyle/>
          <a:p>
            <a:pPr defTabSz="685800"/>
            <a:fld id="{2D5C020B-3824-4DA7-B187-CD40A9B409A2}" type="slidenum">
              <a:rPr lang="en-US">
                <a:solidFill>
                  <a:srgbClr val="B13F9A"/>
                </a:solidFill>
                <a:latin typeface="Calibri" panose="020F0502020204030204"/>
              </a:rPr>
              <a:pPr defTabSz="685800"/>
              <a:t>4</a:t>
            </a:fld>
            <a:endParaRPr lang="en-US">
              <a:solidFill>
                <a:srgbClr val="B13F9A"/>
              </a:solidFill>
              <a:latin typeface="Calibri" panose="020F0502020204030204"/>
            </a:endParaRPr>
          </a:p>
        </p:txBody>
      </p:sp>
      <p:pic>
        <p:nvPicPr>
          <p:cNvPr id="3" name="Picture 2">
            <a:extLst>
              <a:ext uri="{FF2B5EF4-FFF2-40B4-BE49-F238E27FC236}">
                <a16:creationId xmlns:a16="http://schemas.microsoft.com/office/drawing/2014/main" id="{35004B9C-4586-2F87-73D7-4601127E5A81}"/>
              </a:ext>
            </a:extLst>
          </p:cNvPr>
          <p:cNvPicPr>
            <a:picLocks noChangeAspect="1"/>
          </p:cNvPicPr>
          <p:nvPr/>
        </p:nvPicPr>
        <p:blipFill>
          <a:blip r:embed="rId2"/>
          <a:stretch>
            <a:fillRect/>
          </a:stretch>
        </p:blipFill>
        <p:spPr>
          <a:xfrm>
            <a:off x="0" y="681038"/>
            <a:ext cx="9144000" cy="6176962"/>
          </a:xfrm>
          <a:prstGeom prst="rect">
            <a:avLst/>
          </a:prstGeom>
        </p:spPr>
      </p:pic>
      <p:sp>
        <p:nvSpPr>
          <p:cNvPr id="6" name="Date Placeholder 5">
            <a:extLst>
              <a:ext uri="{FF2B5EF4-FFF2-40B4-BE49-F238E27FC236}">
                <a16:creationId xmlns:a16="http://schemas.microsoft.com/office/drawing/2014/main" id="{383FB01E-E346-3A9F-D49A-87BB9ED6A22B}"/>
              </a:ext>
            </a:extLst>
          </p:cNvPr>
          <p:cNvSpPr>
            <a:spLocks noGrp="1"/>
          </p:cNvSpPr>
          <p:nvPr>
            <p:ph type="dt" sz="half" idx="10"/>
          </p:nvPr>
        </p:nvSpPr>
        <p:spPr/>
        <p:txBody>
          <a:bodyPr/>
          <a:lstStyle/>
          <a:p>
            <a:fld id="{7DF7E919-DA58-4DB0-BC63-C3385D6F3A42}" type="datetime1">
              <a:rPr lang="en-US" smtClean="0"/>
              <a:t>4/1/2024</a:t>
            </a:fld>
            <a:endParaRPr lang="en-PK"/>
          </a:p>
        </p:txBody>
      </p:sp>
    </p:spTree>
    <p:extLst>
      <p:ext uri="{BB962C8B-B14F-4D97-AF65-F5344CB8AC3E}">
        <p14:creationId xmlns:p14="http://schemas.microsoft.com/office/powerpoint/2010/main" val="49500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Sequence Of Lecture</a:t>
            </a:r>
          </a:p>
        </p:txBody>
      </p:sp>
      <p:sp>
        <p:nvSpPr>
          <p:cNvPr id="3" name="Content Placeholder 2"/>
          <p:cNvSpPr>
            <a:spLocks noGrp="1"/>
          </p:cNvSpPr>
          <p:nvPr>
            <p:ph idx="1"/>
          </p:nvPr>
        </p:nvSpPr>
        <p:spPr/>
        <p:txBody>
          <a:bodyPr/>
          <a:lstStyle/>
          <a:p>
            <a:r>
              <a:rPr lang="en-US" dirty="0"/>
              <a:t> </a:t>
            </a:r>
            <a:r>
              <a:rPr lang="en-US" dirty="0">
                <a:latin typeface="+mj-lt"/>
              </a:rPr>
              <a:t>Learning objectives ( 1 slide)</a:t>
            </a:r>
          </a:p>
          <a:p>
            <a:r>
              <a:rPr lang="en-US" dirty="0">
                <a:latin typeface="+mj-lt"/>
              </a:rPr>
              <a:t>Core Subject ( 15 slide)</a:t>
            </a:r>
          </a:p>
          <a:p>
            <a:r>
              <a:rPr lang="en-US" dirty="0">
                <a:latin typeface="+mj-lt"/>
              </a:rPr>
              <a:t>EOLA (End of lecture assessment 1 slides)</a:t>
            </a:r>
          </a:p>
          <a:p>
            <a:r>
              <a:rPr lang="en-US" dirty="0">
                <a:latin typeface="+mj-lt"/>
              </a:rPr>
              <a:t>Digital Library reference ( 3 slide)</a:t>
            </a:r>
          </a:p>
          <a:p>
            <a:r>
              <a:rPr lang="en-US" dirty="0">
                <a:latin typeface="+mj-lt"/>
              </a:rPr>
              <a:t>( Research , Bioethics, artificial intelligence)</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90A7D614-9386-B293-6ADD-C7E90F0356E1}"/>
              </a:ext>
            </a:extLst>
          </p:cNvPr>
          <p:cNvSpPr>
            <a:spLocks noGrp="1"/>
          </p:cNvSpPr>
          <p:nvPr>
            <p:ph type="dt" sz="half" idx="10"/>
          </p:nvPr>
        </p:nvSpPr>
        <p:spPr/>
        <p:txBody>
          <a:bodyPr/>
          <a:lstStyle/>
          <a:p>
            <a:fld id="{03DEE906-4FFA-4491-8D19-507B99DC921B}" type="datetime1">
              <a:rPr lang="en-US" smtClean="0"/>
              <a:t>4/1/2024</a:t>
            </a:fld>
            <a:endParaRPr lang="en-US"/>
          </a:p>
        </p:txBody>
      </p:sp>
      <p:sp>
        <p:nvSpPr>
          <p:cNvPr id="6" name="Slide Number Placeholder 5">
            <a:extLst>
              <a:ext uri="{FF2B5EF4-FFF2-40B4-BE49-F238E27FC236}">
                <a16:creationId xmlns:a16="http://schemas.microsoft.com/office/drawing/2014/main" id="{837F9A6A-B2B0-3ACB-F56C-70B7B1695480}"/>
              </a:ext>
            </a:extLst>
          </p:cNvPr>
          <p:cNvSpPr>
            <a:spLocks noGrp="1"/>
          </p:cNvSpPr>
          <p:nvPr>
            <p:ph type="sldNum" sz="quarter" idx="12"/>
          </p:nvPr>
        </p:nvSpPr>
        <p:spPr/>
        <p:txBody>
          <a:bodyPr/>
          <a:lstStyle/>
          <a:p>
            <a:fld id="{83989A0D-E021-4BEE-BA47-8848A3AF8569}"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Learning objectives</a:t>
            </a:r>
          </a:p>
        </p:txBody>
      </p:sp>
      <p:sp>
        <p:nvSpPr>
          <p:cNvPr id="7" name="Content Placeholder 6"/>
          <p:cNvSpPr>
            <a:spLocks noGrp="1"/>
          </p:cNvSpPr>
          <p:nvPr>
            <p:ph idx="1"/>
          </p:nvPr>
        </p:nvSpPr>
        <p:spPr>
          <a:xfrm>
            <a:off x="228600" y="1935480"/>
            <a:ext cx="8610600" cy="4389120"/>
          </a:xfrm>
        </p:spPr>
        <p:txBody>
          <a:bodyPr>
            <a:normAutofit/>
          </a:bodyPr>
          <a:lstStyle/>
          <a:p>
            <a:r>
              <a:rPr lang="en-US" dirty="0">
                <a:latin typeface="+mj-lt"/>
              </a:rPr>
              <a:t>Calculate and interpret sensitivity &amp; specificity of screening test from given data </a:t>
            </a:r>
          </a:p>
          <a:p>
            <a:r>
              <a:rPr lang="en-US" dirty="0">
                <a:latin typeface="+mj-lt"/>
              </a:rPr>
              <a:t>Calculate and interpret Positive predictive value&amp; Neg. predictive value of screening test from given data </a:t>
            </a:r>
          </a:p>
          <a:p>
            <a:r>
              <a:rPr lang="en-US" dirty="0">
                <a:latin typeface="+mj-lt"/>
              </a:rPr>
              <a:t>Explain yield of screening tests </a:t>
            </a:r>
          </a:p>
          <a:p>
            <a:r>
              <a:rPr lang="en-US" dirty="0">
                <a:latin typeface="+mj-lt"/>
              </a:rPr>
              <a:t>Discuss measures used to evaluate screening tests &amp; program </a:t>
            </a:r>
          </a:p>
          <a:p>
            <a:r>
              <a:rPr lang="en-US" dirty="0">
                <a:latin typeface="+mj-lt"/>
              </a:rPr>
              <a:t>Discuss problems of borderline with emphasis on cut-off point decision. </a:t>
            </a:r>
          </a:p>
          <a:p>
            <a:endParaRPr lang="en-US" dirty="0"/>
          </a:p>
        </p:txBody>
      </p:sp>
      <p:sp>
        <p:nvSpPr>
          <p:cNvPr id="3" name="Date Placeholder 2">
            <a:extLst>
              <a:ext uri="{FF2B5EF4-FFF2-40B4-BE49-F238E27FC236}">
                <a16:creationId xmlns:a16="http://schemas.microsoft.com/office/drawing/2014/main" id="{57987EC1-C680-A060-D448-010E87562B79}"/>
              </a:ext>
            </a:extLst>
          </p:cNvPr>
          <p:cNvSpPr>
            <a:spLocks noGrp="1"/>
          </p:cNvSpPr>
          <p:nvPr>
            <p:ph type="dt" sz="half" idx="10"/>
          </p:nvPr>
        </p:nvSpPr>
        <p:spPr/>
        <p:txBody>
          <a:bodyPr/>
          <a:lstStyle/>
          <a:p>
            <a:fld id="{B8BB13DB-1739-4E4C-986E-408F5A4852EF}" type="datetime1">
              <a:rPr lang="en-US" smtClean="0"/>
              <a:t>4/1/2024</a:t>
            </a:fld>
            <a:endParaRPr lang="en-US"/>
          </a:p>
        </p:txBody>
      </p:sp>
      <p:sp>
        <p:nvSpPr>
          <p:cNvPr id="5" name="Slide Number Placeholder 4">
            <a:extLst>
              <a:ext uri="{FF2B5EF4-FFF2-40B4-BE49-F238E27FC236}">
                <a16:creationId xmlns:a16="http://schemas.microsoft.com/office/drawing/2014/main" id="{DB4DD621-3127-9365-9B2D-8A91250B6ADB}"/>
              </a:ext>
            </a:extLst>
          </p:cNvPr>
          <p:cNvSpPr>
            <a:spLocks noGrp="1"/>
          </p:cNvSpPr>
          <p:nvPr>
            <p:ph type="sldNum" sz="quarter" idx="12"/>
          </p:nvPr>
        </p:nvSpPr>
        <p:spPr/>
        <p:txBody>
          <a:bodyPr/>
          <a:lstStyle/>
          <a:p>
            <a:fld id="{83989A0D-E021-4BEE-BA47-8848A3AF856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819400"/>
            <a:ext cx="8229600" cy="3505200"/>
          </a:xfrm>
        </p:spPr>
        <p:txBody>
          <a:bodyPr>
            <a:normAutofit/>
          </a:bodyPr>
          <a:lstStyle/>
          <a:p>
            <a:pPr marL="0" indent="0" algn="ctr">
              <a:buNone/>
            </a:pPr>
            <a:r>
              <a:rPr lang="en-US" sz="8000" dirty="0"/>
              <a:t>Core Subject</a:t>
            </a:r>
          </a:p>
        </p:txBody>
      </p:sp>
      <p:sp>
        <p:nvSpPr>
          <p:cNvPr id="2" name="Date Placeholder 1">
            <a:extLst>
              <a:ext uri="{FF2B5EF4-FFF2-40B4-BE49-F238E27FC236}">
                <a16:creationId xmlns:a16="http://schemas.microsoft.com/office/drawing/2014/main" id="{016D52FF-2F4B-BBC6-7144-A500F04AC618}"/>
              </a:ext>
            </a:extLst>
          </p:cNvPr>
          <p:cNvSpPr>
            <a:spLocks noGrp="1"/>
          </p:cNvSpPr>
          <p:nvPr>
            <p:ph type="dt" sz="half" idx="10"/>
          </p:nvPr>
        </p:nvSpPr>
        <p:spPr/>
        <p:txBody>
          <a:bodyPr/>
          <a:lstStyle/>
          <a:p>
            <a:fld id="{1240A1A7-E6D9-4DB8-A560-27C5E3653C5B}" type="datetime1">
              <a:rPr lang="en-US" smtClean="0"/>
              <a:t>4/1/2024</a:t>
            </a:fld>
            <a:endParaRPr lang="en-US"/>
          </a:p>
        </p:txBody>
      </p:sp>
      <p:sp>
        <p:nvSpPr>
          <p:cNvPr id="5" name="Slide Number Placeholder 4">
            <a:extLst>
              <a:ext uri="{FF2B5EF4-FFF2-40B4-BE49-F238E27FC236}">
                <a16:creationId xmlns:a16="http://schemas.microsoft.com/office/drawing/2014/main" id="{D8048D72-D6F8-CB3A-5D24-19C9CB082BE7}"/>
              </a:ext>
            </a:extLst>
          </p:cNvPr>
          <p:cNvSpPr>
            <a:spLocks noGrp="1"/>
          </p:cNvSpPr>
          <p:nvPr>
            <p:ph type="sldNum" sz="quarter" idx="12"/>
          </p:nvPr>
        </p:nvSpPr>
        <p:spPr/>
        <p:txBody>
          <a:bodyPr/>
          <a:lstStyle/>
          <a:p>
            <a:fld id="{83989A0D-E021-4BEE-BA47-8848A3AF8569}" type="slidenum">
              <a:rPr lang="en-US" smtClean="0"/>
              <a:pPr/>
              <a:t>7</a:t>
            </a:fld>
            <a:endParaRPr lang="en-US"/>
          </a:p>
        </p:txBody>
      </p:sp>
    </p:spTree>
    <p:extLst>
      <p:ext uri="{BB962C8B-B14F-4D97-AF65-F5344CB8AC3E}">
        <p14:creationId xmlns:p14="http://schemas.microsoft.com/office/powerpoint/2010/main" val="38652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52E1-E3CF-7AD9-9642-470F8763394D}"/>
              </a:ext>
            </a:extLst>
          </p:cNvPr>
          <p:cNvSpPr>
            <a:spLocks noGrp="1"/>
          </p:cNvSpPr>
          <p:nvPr>
            <p:ph type="title"/>
          </p:nvPr>
        </p:nvSpPr>
        <p:spPr/>
        <p:txBody>
          <a:bodyPr>
            <a:normAutofit/>
          </a:bodyPr>
          <a:lstStyle/>
          <a:p>
            <a:pPr algn="ctr"/>
            <a:r>
              <a:rPr lang="en-US" sz="3600" b="1" dirty="0"/>
              <a:t>Predictive Value</a:t>
            </a:r>
            <a:endParaRPr lang="en-US" sz="3600" dirty="0"/>
          </a:p>
        </p:txBody>
      </p:sp>
      <p:graphicFrame>
        <p:nvGraphicFramePr>
          <p:cNvPr id="5" name="Content Placeholder 2">
            <a:extLst>
              <a:ext uri="{FF2B5EF4-FFF2-40B4-BE49-F238E27FC236}">
                <a16:creationId xmlns:a16="http://schemas.microsoft.com/office/drawing/2014/main" id="{7285403D-5C85-F192-D7B4-D696F9288990}"/>
              </a:ext>
            </a:extLst>
          </p:cNvPr>
          <p:cNvGraphicFramePr>
            <a:graphicFrameLocks noGrp="1"/>
          </p:cNvGraphicFramePr>
          <p:nvPr>
            <p:ph idx="1"/>
            <p:extLst>
              <p:ext uri="{D42A27DB-BD31-4B8C-83A1-F6EECF244321}">
                <p14:modId xmlns:p14="http://schemas.microsoft.com/office/powerpoint/2010/main" val="1204811250"/>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9C3FA1C-CD97-3778-C4F8-150FC1191F00}"/>
              </a:ext>
            </a:extLst>
          </p:cNvPr>
          <p:cNvSpPr>
            <a:spLocks noGrp="1"/>
          </p:cNvSpPr>
          <p:nvPr>
            <p:ph type="dt" sz="half" idx="10"/>
          </p:nvPr>
        </p:nvSpPr>
        <p:spPr/>
        <p:txBody>
          <a:bodyPr/>
          <a:lstStyle/>
          <a:p>
            <a:fld id="{425129E6-78D2-46C6-92CD-0F286F1A0281}" type="datetime1">
              <a:rPr lang="en-US" smtClean="0"/>
              <a:t>4/1/2024</a:t>
            </a:fld>
            <a:endParaRPr lang="en-US"/>
          </a:p>
        </p:txBody>
      </p:sp>
      <p:sp>
        <p:nvSpPr>
          <p:cNvPr id="6" name="Slide Number Placeholder 5">
            <a:extLst>
              <a:ext uri="{FF2B5EF4-FFF2-40B4-BE49-F238E27FC236}">
                <a16:creationId xmlns:a16="http://schemas.microsoft.com/office/drawing/2014/main" id="{534F76BB-4B0D-369D-ECF9-B86DA41CE75F}"/>
              </a:ext>
            </a:extLst>
          </p:cNvPr>
          <p:cNvSpPr>
            <a:spLocks noGrp="1"/>
          </p:cNvSpPr>
          <p:nvPr>
            <p:ph type="sldNum" sz="quarter" idx="12"/>
          </p:nvPr>
        </p:nvSpPr>
        <p:spPr/>
        <p:txBody>
          <a:bodyPr/>
          <a:lstStyle/>
          <a:p>
            <a:fld id="{83989A0D-E021-4BEE-BA47-8848A3AF8569}" type="slidenum">
              <a:rPr lang="en-US" smtClean="0"/>
              <a:pPr/>
              <a:t>8</a:t>
            </a:fld>
            <a:endParaRPr lang="en-US"/>
          </a:p>
        </p:txBody>
      </p:sp>
    </p:spTree>
    <p:extLst>
      <p:ext uri="{BB962C8B-B14F-4D97-AF65-F5344CB8AC3E}">
        <p14:creationId xmlns:p14="http://schemas.microsoft.com/office/powerpoint/2010/main" val="149719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2B0F-5678-DD84-C29E-E6D259597F06}"/>
              </a:ext>
            </a:extLst>
          </p:cNvPr>
          <p:cNvSpPr>
            <a:spLocks noGrp="1"/>
          </p:cNvSpPr>
          <p:nvPr>
            <p:ph type="title"/>
          </p:nvPr>
        </p:nvSpPr>
        <p:spPr/>
        <p:txBody>
          <a:bodyPr>
            <a:normAutofit/>
          </a:bodyPr>
          <a:lstStyle/>
          <a:p>
            <a:pPr algn="ctr"/>
            <a:r>
              <a:rPr lang="en-US" sz="3600" b="1" dirty="0"/>
              <a:t>Positive Predictive Value (PPV)</a:t>
            </a:r>
            <a:endParaRPr lang="en-US" sz="3600" dirty="0"/>
          </a:p>
        </p:txBody>
      </p:sp>
      <p:graphicFrame>
        <p:nvGraphicFramePr>
          <p:cNvPr id="5" name="Content Placeholder 2">
            <a:extLst>
              <a:ext uri="{FF2B5EF4-FFF2-40B4-BE49-F238E27FC236}">
                <a16:creationId xmlns:a16="http://schemas.microsoft.com/office/drawing/2014/main" id="{CC26B4BF-FDA8-268F-C942-F10F6CA1C80D}"/>
              </a:ext>
            </a:extLst>
          </p:cNvPr>
          <p:cNvGraphicFramePr>
            <a:graphicFrameLocks noGrp="1"/>
          </p:cNvGraphicFramePr>
          <p:nvPr>
            <p:ph idx="1"/>
            <p:extLst>
              <p:ext uri="{D42A27DB-BD31-4B8C-83A1-F6EECF244321}">
                <p14:modId xmlns:p14="http://schemas.microsoft.com/office/powerpoint/2010/main" val="339586494"/>
              </p:ext>
            </p:extLst>
          </p:nvPr>
        </p:nvGraphicFramePr>
        <p:xfrm>
          <a:off x="457200" y="1743021"/>
          <a:ext cx="8229600" cy="3667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tatistics | Sensitivity, Specificity, PPV and NPV | Geeky Medics">
            <a:extLst>
              <a:ext uri="{FF2B5EF4-FFF2-40B4-BE49-F238E27FC236}">
                <a16:creationId xmlns:a16="http://schemas.microsoft.com/office/drawing/2014/main" id="{84754D6B-764F-2FF6-8C5B-0CD46F81E8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34" t="35715" r="12666" b="35714"/>
          <a:stretch/>
        </p:blipFill>
        <p:spPr bwMode="auto">
          <a:xfrm>
            <a:off x="1828800" y="5334000"/>
            <a:ext cx="5715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268C88D-49E8-A6FE-10C9-E7DC675A036F}"/>
              </a:ext>
            </a:extLst>
          </p:cNvPr>
          <p:cNvSpPr>
            <a:spLocks noGrp="1"/>
          </p:cNvSpPr>
          <p:nvPr>
            <p:ph type="dt" sz="half" idx="10"/>
          </p:nvPr>
        </p:nvSpPr>
        <p:spPr/>
        <p:txBody>
          <a:bodyPr/>
          <a:lstStyle/>
          <a:p>
            <a:fld id="{4C0F7773-41BF-491F-B252-F32025F98FD3}" type="datetime1">
              <a:rPr lang="en-US" smtClean="0"/>
              <a:t>4/1/2024</a:t>
            </a:fld>
            <a:endParaRPr lang="en-US"/>
          </a:p>
        </p:txBody>
      </p:sp>
      <p:sp>
        <p:nvSpPr>
          <p:cNvPr id="6" name="Slide Number Placeholder 5">
            <a:extLst>
              <a:ext uri="{FF2B5EF4-FFF2-40B4-BE49-F238E27FC236}">
                <a16:creationId xmlns:a16="http://schemas.microsoft.com/office/drawing/2014/main" id="{C2F462BD-3072-9A7C-09A3-A0241F1EAE94}"/>
              </a:ext>
            </a:extLst>
          </p:cNvPr>
          <p:cNvSpPr>
            <a:spLocks noGrp="1"/>
          </p:cNvSpPr>
          <p:nvPr>
            <p:ph type="sldNum" sz="quarter" idx="12"/>
          </p:nvPr>
        </p:nvSpPr>
        <p:spPr/>
        <p:txBody>
          <a:bodyPr/>
          <a:lstStyle/>
          <a:p>
            <a:fld id="{83989A0D-E021-4BEE-BA47-8848A3AF8569}" type="slidenum">
              <a:rPr lang="en-US" smtClean="0"/>
              <a:pPr/>
              <a:t>9</a:t>
            </a:fld>
            <a:endParaRPr lang="en-US"/>
          </a:p>
        </p:txBody>
      </p:sp>
    </p:spTree>
    <p:extLst>
      <p:ext uri="{BB962C8B-B14F-4D97-AF65-F5344CB8AC3E}">
        <p14:creationId xmlns:p14="http://schemas.microsoft.com/office/powerpoint/2010/main" val="8202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1577</TotalTime>
  <Words>1313</Words>
  <Application>Microsoft Office PowerPoint</Application>
  <PresentationFormat>On-screen Show (4:3)</PresentationFormat>
  <Paragraphs>210</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Constantia</vt:lpstr>
      <vt:lpstr>ElsevierGulliver</vt:lpstr>
      <vt:lpstr>Times New Roman</vt:lpstr>
      <vt:lpstr>Wingdings</vt:lpstr>
      <vt:lpstr>Wingdings 2</vt:lpstr>
      <vt:lpstr>Flow</vt:lpstr>
      <vt:lpstr>SCREENING-II (Interpretation of screening tests)</vt:lpstr>
      <vt:lpstr>PowerPoint Presentation</vt:lpstr>
      <vt:lpstr>PowerPoint Presentation</vt:lpstr>
      <vt:lpstr>Prof Umar model</vt:lpstr>
      <vt:lpstr>Sequence Of Lecture</vt:lpstr>
      <vt:lpstr>Learning objectives</vt:lpstr>
      <vt:lpstr>PowerPoint Presentation</vt:lpstr>
      <vt:lpstr>Predictive Value</vt:lpstr>
      <vt:lpstr>Positive Predictive Value (PPV)</vt:lpstr>
      <vt:lpstr>Negative Predictive Value (NPV)</vt:lpstr>
      <vt:lpstr>Confused about sensitivity &amp; PPV???</vt:lpstr>
      <vt:lpstr>Example 1</vt:lpstr>
      <vt:lpstr>Interpretation of PPV &amp; NPV</vt:lpstr>
      <vt:lpstr>Example 2</vt:lpstr>
      <vt:lpstr>Calculations</vt:lpstr>
      <vt:lpstr>Calculations (Contd)</vt:lpstr>
      <vt:lpstr>Yield of Screening test</vt:lpstr>
      <vt:lpstr>Evaluation of screening tests</vt:lpstr>
      <vt:lpstr>Evaluation of screening program</vt:lpstr>
      <vt:lpstr>Problem of Borderline</vt:lpstr>
      <vt:lpstr>Problem of Borderline</vt:lpstr>
      <vt:lpstr>Cut off point decision </vt:lpstr>
      <vt:lpstr>Receiver operating characteristic curve      ROC Curve</vt:lpstr>
      <vt:lpstr>research</vt:lpstr>
      <vt:lpstr>Ethical aspects of screening</vt:lpstr>
      <vt:lpstr>      Artificial intelligence: Machine learning approach for screening large database and drug discovery </vt:lpstr>
      <vt:lpstr>End of lecture assessment  MCQ</vt:lpstr>
      <vt:lpstr>Suggested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&amp; effect modification</dc:title>
  <dc:creator>alshifa</dc:creator>
  <cp:lastModifiedBy>Sana Bilal</cp:lastModifiedBy>
  <cp:revision>172</cp:revision>
  <dcterms:created xsi:type="dcterms:W3CDTF">2016-09-27T04:05:50Z</dcterms:created>
  <dcterms:modified xsi:type="dcterms:W3CDTF">2024-04-01T17:19:02Z</dcterms:modified>
</cp:coreProperties>
</file>