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7"/>
  </p:notesMasterIdLst>
  <p:sldIdLst>
    <p:sldId id="318" r:id="rId3"/>
    <p:sldId id="317" r:id="rId4"/>
    <p:sldId id="297" r:id="rId5"/>
    <p:sldId id="296" r:id="rId6"/>
    <p:sldId id="686" r:id="rId7"/>
    <p:sldId id="756" r:id="rId8"/>
    <p:sldId id="791" r:id="rId9"/>
    <p:sldId id="792" r:id="rId10"/>
    <p:sldId id="793" r:id="rId11"/>
    <p:sldId id="794" r:id="rId12"/>
    <p:sldId id="795" r:id="rId13"/>
    <p:sldId id="796" r:id="rId14"/>
    <p:sldId id="797" r:id="rId15"/>
    <p:sldId id="798" r:id="rId16"/>
    <p:sldId id="799" r:id="rId17"/>
    <p:sldId id="800" r:id="rId18"/>
    <p:sldId id="801" r:id="rId19"/>
    <p:sldId id="802" r:id="rId20"/>
    <p:sldId id="803" r:id="rId21"/>
    <p:sldId id="807" r:id="rId22"/>
    <p:sldId id="809" r:id="rId23"/>
    <p:sldId id="810" r:id="rId24"/>
    <p:sldId id="569" r:id="rId25"/>
    <p:sldId id="570" r:id="rId26"/>
    <p:sldId id="815" r:id="rId27"/>
    <p:sldId id="742" r:id="rId28"/>
    <p:sldId id="790" r:id="rId29"/>
    <p:sldId id="612" r:id="rId30"/>
    <p:sldId id="613" r:id="rId31"/>
    <p:sldId id="624" r:id="rId32"/>
    <p:sldId id="611" r:id="rId33"/>
    <p:sldId id="314" r:id="rId34"/>
    <p:sldId id="562"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8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AB0F87-B4FA-42DE-85AF-E95ECD9848F2}" type="slidenum">
              <a:rPr lang="en-US" smtClean="0">
                <a:latin typeface="Times" charset="0"/>
              </a:rPr>
              <a:pPr fontAlgn="base">
                <a:spcBef>
                  <a:spcPct val="0"/>
                </a:spcBef>
                <a:spcAft>
                  <a:spcPct val="0"/>
                </a:spcAft>
                <a:defRPr/>
              </a:pPr>
              <a:t>6</a:t>
            </a:fld>
            <a:endParaRPr lang="en-US">
              <a:latin typeface="Times" charset="0"/>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B7B537-7766-4A61-91E4-D48EE28976D9}" type="slidenum">
              <a:rPr lang="en-US" smtClean="0">
                <a:latin typeface="Times" charset="0"/>
              </a:rPr>
              <a:pPr fontAlgn="base">
                <a:spcBef>
                  <a:spcPct val="0"/>
                </a:spcBef>
                <a:spcAft>
                  <a:spcPct val="0"/>
                </a:spcAft>
                <a:defRPr/>
              </a:pPr>
              <a:t>7</a:t>
            </a:fld>
            <a:endParaRPr lang="en-US">
              <a:latin typeface="Times" charset="0"/>
            </a:endParaRPr>
          </a:p>
        </p:txBody>
      </p:sp>
      <p:sp>
        <p:nvSpPr>
          <p:cNvPr id="1269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6980"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marL="169863" indent="-169863" eaLnBrk="1" hangingPunct="1">
              <a:spcBef>
                <a:spcPct val="0"/>
              </a:spcBef>
              <a:buFont typeface="Wingdings" pitchFamily="2" charset="2"/>
              <a:buChar char="§"/>
            </a:pPr>
            <a:r>
              <a:rPr lang="en-US"/>
              <a:t>Pumping H+ across membrane … what is energy to fuel that?</a:t>
            </a:r>
          </a:p>
          <a:p>
            <a:pPr marL="169863" indent="-169863" eaLnBrk="1" hangingPunct="1">
              <a:spcBef>
                <a:spcPct val="0"/>
              </a:spcBef>
              <a:buFont typeface="Wingdings" pitchFamily="2" charset="2"/>
              <a:buChar char="§"/>
            </a:pPr>
            <a:r>
              <a:rPr lang="en-US"/>
              <a:t>Can’t be ATP!</a:t>
            </a:r>
            <a:br>
              <a:rPr lang="en-US"/>
            </a:br>
            <a:r>
              <a:rPr lang="en-US"/>
              <a:t>that would cost you what you want to make!  </a:t>
            </a:r>
          </a:p>
          <a:p>
            <a:pPr marL="625475" lvl="1" indent="-168275" eaLnBrk="1" hangingPunct="1">
              <a:spcBef>
                <a:spcPct val="0"/>
              </a:spcBef>
            </a:pPr>
            <a:r>
              <a:rPr lang="en-US"/>
              <a:t>Its like cutting off your leg to buy a new pair of shoes. :-(</a:t>
            </a:r>
          </a:p>
          <a:p>
            <a:pPr marL="169863" indent="-169863" eaLnBrk="1" hangingPunct="1">
              <a:spcBef>
                <a:spcPct val="0"/>
              </a:spcBef>
              <a:buFont typeface="Wingdings" pitchFamily="2" charset="2"/>
              <a:buChar char="§"/>
            </a:pPr>
            <a:r>
              <a:rPr lang="en-US"/>
              <a:t>Flow of electrons powers pumping of H</a:t>
            </a:r>
            <a:r>
              <a:rPr lang="en-US" baseline="30000"/>
              <a:t>+</a:t>
            </a:r>
          </a:p>
          <a:p>
            <a:pPr marL="169863" indent="-169863" eaLnBrk="1" hangingPunct="1">
              <a:spcBef>
                <a:spcPct val="0"/>
              </a:spcBef>
              <a:buFont typeface="Wingdings" pitchFamily="2" charset="2"/>
              <a:buChar char="§"/>
            </a:pPr>
            <a:endParaRPr lang="en-US" baseline="30000"/>
          </a:p>
          <a:p>
            <a:pPr marL="169863" indent="-169863" algn="ctr" eaLnBrk="1" hangingPunct="1">
              <a:spcBef>
                <a:spcPct val="0"/>
              </a:spcBef>
            </a:pPr>
            <a:r>
              <a:rPr lang="en-US"/>
              <a:t>O</a:t>
            </a:r>
            <a:r>
              <a:rPr lang="en-US" baseline="-25000"/>
              <a:t>2</a:t>
            </a:r>
            <a:r>
              <a:rPr lang="en-US"/>
              <a:t> is 2 oxygen atoms both looking for electrons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defRPr/>
            </a:pPr>
            <a:fld id="{202B0931-D4A9-4D54-98FB-1B141BF1D0B5}" type="slidenum">
              <a:rPr lang="en-US" sz="1200"/>
              <a:pPr>
                <a:defRPr/>
              </a:pPr>
              <a:t>14</a:t>
            </a:fld>
            <a:endParaRPr lang="en-US" sz="120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defRPr/>
            </a:pPr>
            <a:fld id="{48FB8FE5-3767-4BF4-A9B3-2176570793FD}" type="slidenum">
              <a:rPr lang="en-US" sz="1200"/>
              <a:pPr>
                <a:defRPr/>
              </a:pPr>
              <a:t>15</a:t>
            </a:fld>
            <a:endParaRPr lang="en-US" sz="120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C024AA6-CB81-4714-9FB3-98F7601A7E01}" type="slidenum">
              <a:rPr lang="en-US"/>
              <a:pPr>
                <a:defRPr/>
              </a:pPr>
              <a:t>‹#›</a:t>
            </a:fld>
            <a:endParaRPr lang="en-US"/>
          </a:p>
        </p:txBody>
      </p:sp>
    </p:spTree>
    <p:extLst>
      <p:ext uri="{BB962C8B-B14F-4D97-AF65-F5344CB8AC3E}">
        <p14:creationId xmlns:p14="http://schemas.microsoft.com/office/powerpoint/2010/main" val="370154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www.sciencedirect.com/science/article/pii/S0074774202530038"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t> </a:t>
            </a:r>
          </a:p>
        </p:txBody>
      </p:sp>
      <p:sp>
        <p:nvSpPr>
          <p:cNvPr id="70659" name="Content Placeholder 2"/>
          <p:cNvSpPr>
            <a:spLocks noGrp="1"/>
          </p:cNvSpPr>
          <p:nvPr>
            <p:ph idx="1"/>
          </p:nvPr>
        </p:nvSpPr>
        <p:spPr/>
        <p:txBody>
          <a:bodyPr/>
          <a:lstStyle/>
          <a:p>
            <a:pPr marL="0" indent="0">
              <a:buFont typeface="Arial" pitchFamily="34" charset="0"/>
              <a:buNone/>
            </a:pPr>
            <a:r>
              <a:rPr lang="en-US"/>
              <a:t> </a:t>
            </a:r>
          </a:p>
        </p:txBody>
      </p:sp>
      <p:pic>
        <p:nvPicPr>
          <p:cNvPr id="70660" name="Picture 1"/>
          <p:cNvPicPr>
            <a:picLocks noChangeAspect="1" noChangeArrowheads="1"/>
          </p:cNvPicPr>
          <p:nvPr/>
        </p:nvPicPr>
        <p:blipFill>
          <a:blip r:embed="rId2"/>
          <a:srcRect t="12512"/>
          <a:stretch>
            <a:fillRect/>
          </a:stretch>
        </p:blipFill>
        <p:spPr bwMode="auto">
          <a:xfrm>
            <a:off x="0" y="381000"/>
            <a:ext cx="9144000" cy="62484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ADCDA0C-690E-40C3-870A-3CAB6BA11B89}"/>
              </a:ext>
            </a:extLst>
          </p:cNvPr>
          <p:cNvSpPr/>
          <p:nvPr/>
        </p:nvSpPr>
        <p:spPr>
          <a:xfrm>
            <a:off x="762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28650" y="327026"/>
            <a:ext cx="7886700" cy="1325563"/>
          </a:xfrm>
        </p:spPr>
        <p:txBody>
          <a:bodyPr/>
          <a:lstStyle/>
          <a:p>
            <a:r>
              <a:rPr lang="en-US"/>
              <a:t> </a:t>
            </a:r>
          </a:p>
        </p:txBody>
      </p:sp>
      <p:sp>
        <p:nvSpPr>
          <p:cNvPr id="71683" name="Content Placeholder 2"/>
          <p:cNvSpPr>
            <a:spLocks noGrp="1"/>
          </p:cNvSpPr>
          <p:nvPr>
            <p:ph idx="1"/>
          </p:nvPr>
        </p:nvSpPr>
        <p:spPr/>
        <p:txBody>
          <a:bodyPr/>
          <a:lstStyle/>
          <a:p>
            <a:pPr marL="0" indent="0">
              <a:buFont typeface="Arial" pitchFamily="34" charset="0"/>
              <a:buNone/>
            </a:pPr>
            <a:r>
              <a:rPr lang="en-US"/>
              <a:t> </a:t>
            </a:r>
          </a:p>
        </p:txBody>
      </p:sp>
      <p:pic>
        <p:nvPicPr>
          <p:cNvPr id="71684" name="Picture 2"/>
          <p:cNvPicPr>
            <a:picLocks noChangeAspect="1" noChangeArrowheads="1"/>
          </p:cNvPicPr>
          <p:nvPr/>
        </p:nvPicPr>
        <p:blipFill>
          <a:blip r:embed="rId2"/>
          <a:srcRect/>
          <a:stretch>
            <a:fillRect/>
          </a:stretch>
        </p:blipFill>
        <p:spPr bwMode="auto">
          <a:xfrm>
            <a:off x="173038" y="1066800"/>
            <a:ext cx="8818562" cy="4583113"/>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30CE236B-4863-4094-A74B-95C35B1B65F1}"/>
              </a:ext>
            </a:extLst>
          </p:cNvPr>
          <p:cNvSpPr/>
          <p:nvPr/>
        </p:nvSpPr>
        <p:spPr>
          <a:xfrm>
            <a:off x="38100" y="13494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28650" y="304800"/>
            <a:ext cx="7886700" cy="1325563"/>
          </a:xfrm>
        </p:spPr>
        <p:txBody>
          <a:bodyPr/>
          <a:lstStyle/>
          <a:p>
            <a:r>
              <a:rPr lang="en-US"/>
              <a:t> </a:t>
            </a:r>
          </a:p>
        </p:txBody>
      </p:sp>
      <p:sp>
        <p:nvSpPr>
          <p:cNvPr id="73731" name="Content Placeholder 2"/>
          <p:cNvSpPr>
            <a:spLocks noGrp="1"/>
          </p:cNvSpPr>
          <p:nvPr>
            <p:ph idx="1"/>
          </p:nvPr>
        </p:nvSpPr>
        <p:spPr/>
        <p:txBody>
          <a:bodyPr/>
          <a:lstStyle/>
          <a:p>
            <a:pPr marL="0" indent="0">
              <a:buFont typeface="Arial" pitchFamily="34" charset="0"/>
              <a:buNone/>
            </a:pPr>
            <a:r>
              <a:rPr lang="en-US"/>
              <a:t> </a:t>
            </a:r>
          </a:p>
        </p:txBody>
      </p:sp>
      <p:pic>
        <p:nvPicPr>
          <p:cNvPr id="73732" name="Picture 5"/>
          <p:cNvPicPr>
            <a:picLocks noChangeAspect="1" noChangeArrowheads="1"/>
          </p:cNvPicPr>
          <p:nvPr/>
        </p:nvPicPr>
        <p:blipFill>
          <a:blip r:embed="rId2"/>
          <a:srcRect l="5191" t="2757" r="4520"/>
          <a:stretch>
            <a:fillRect/>
          </a:stretch>
        </p:blipFill>
        <p:spPr bwMode="auto">
          <a:xfrm>
            <a:off x="152400" y="411163"/>
            <a:ext cx="8805863" cy="6446837"/>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DAC9D6F-11C9-4775-BDA2-F549BA222BD3}"/>
              </a:ext>
            </a:extLst>
          </p:cNvPr>
          <p:cNvSpPr/>
          <p:nvPr/>
        </p:nvSpPr>
        <p:spPr>
          <a:xfrm>
            <a:off x="142875" y="8080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t> </a:t>
            </a:r>
          </a:p>
        </p:txBody>
      </p:sp>
      <p:sp>
        <p:nvSpPr>
          <p:cNvPr id="75779" name="Content Placeholder 2"/>
          <p:cNvSpPr>
            <a:spLocks noGrp="1"/>
          </p:cNvSpPr>
          <p:nvPr>
            <p:ph idx="1"/>
          </p:nvPr>
        </p:nvSpPr>
        <p:spPr/>
        <p:txBody>
          <a:bodyPr/>
          <a:lstStyle/>
          <a:p>
            <a:pPr marL="0" indent="0">
              <a:buFont typeface="Arial" pitchFamily="34" charset="0"/>
              <a:buNone/>
            </a:pPr>
            <a:r>
              <a:rPr lang="en-US"/>
              <a:t> </a:t>
            </a:r>
          </a:p>
        </p:txBody>
      </p:sp>
      <p:pic>
        <p:nvPicPr>
          <p:cNvPr id="75780" name="Picture 2"/>
          <p:cNvPicPr>
            <a:picLocks noChangeAspect="1" noChangeArrowheads="1"/>
          </p:cNvPicPr>
          <p:nvPr/>
        </p:nvPicPr>
        <p:blipFill>
          <a:blip r:embed="rId2"/>
          <a:srcRect b="9570"/>
          <a:stretch>
            <a:fillRect/>
          </a:stretch>
        </p:blipFill>
        <p:spPr bwMode="auto">
          <a:xfrm>
            <a:off x="1371600" y="457200"/>
            <a:ext cx="5592762" cy="6096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CBC301FB-58C7-400D-AC7C-D5BE45387D7D}"/>
              </a:ext>
            </a:extLst>
          </p:cNvPr>
          <p:cNvSpPr/>
          <p:nvPr/>
        </p:nvSpPr>
        <p:spPr>
          <a:xfrm>
            <a:off x="195884"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7" descr="figure-19-24.jpg"/>
          <p:cNvPicPr>
            <a:picLocks noChangeAspect="1"/>
          </p:cNvPicPr>
          <p:nvPr/>
        </p:nvPicPr>
        <p:blipFill>
          <a:blip r:embed="rId3"/>
          <a:srcRect b="61765"/>
          <a:stretch>
            <a:fillRect/>
          </a:stretch>
        </p:blipFill>
        <p:spPr bwMode="auto">
          <a:xfrm>
            <a:off x="1227138" y="2057400"/>
            <a:ext cx="7110412" cy="3352800"/>
          </a:xfrm>
          <a:prstGeom prst="rect">
            <a:avLst/>
          </a:prstGeom>
          <a:noFill/>
          <a:ln w="9525">
            <a:noFill/>
            <a:miter lim="800000"/>
            <a:headEnd/>
            <a:tailEnd/>
          </a:ln>
        </p:spPr>
      </p:pic>
      <p:sp>
        <p:nvSpPr>
          <p:cNvPr id="10" name="Rectangle 9"/>
          <p:cNvSpPr/>
          <p:nvPr/>
        </p:nvSpPr>
        <p:spPr>
          <a:xfrm>
            <a:off x="2895600" y="3733800"/>
            <a:ext cx="685800" cy="8382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2" name="Rectangle 11"/>
          <p:cNvSpPr/>
          <p:nvPr/>
        </p:nvSpPr>
        <p:spPr>
          <a:xfrm>
            <a:off x="5105400" y="3886200"/>
            <a:ext cx="533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4823" name="TextBox 12"/>
          <p:cNvSpPr txBox="1">
            <a:spLocks noChangeArrowheads="1"/>
          </p:cNvSpPr>
          <p:nvPr/>
        </p:nvSpPr>
        <p:spPr bwMode="auto">
          <a:xfrm>
            <a:off x="609600" y="381000"/>
            <a:ext cx="6705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nSpc>
                <a:spcPct val="150000"/>
              </a:lnSpc>
              <a:defRPr/>
            </a:pPr>
            <a:r>
              <a:rPr lang="en-US" sz="2800" dirty="0">
                <a:latin typeface="Andalus" pitchFamily="18" charset="-78"/>
                <a:ea typeface="+mn-ea"/>
                <a:cs typeface="Andalus" pitchFamily="18" charset="-78"/>
              </a:rPr>
              <a:t>Each β subunit has a different conformation </a:t>
            </a:r>
          </a:p>
          <a:p>
            <a:pPr lvl="1">
              <a:lnSpc>
                <a:spcPct val="150000"/>
              </a:lnSpc>
              <a:buClr>
                <a:schemeClr val="accent1"/>
              </a:buClr>
              <a:buFont typeface="Wingdings" pitchFamily="2" charset="2"/>
              <a:buChar char="²"/>
              <a:defRPr/>
            </a:pPr>
            <a:r>
              <a:rPr lang="en-US" sz="2800" dirty="0">
                <a:latin typeface="Andalus" pitchFamily="18" charset="-78"/>
                <a:ea typeface="+mn-ea"/>
                <a:cs typeface="Andalus" pitchFamily="18" charset="-78"/>
              </a:rPr>
              <a:t>β-ADP</a:t>
            </a:r>
          </a:p>
          <a:p>
            <a:pPr lvl="1">
              <a:lnSpc>
                <a:spcPct val="150000"/>
              </a:lnSpc>
              <a:buClr>
                <a:schemeClr val="accent1"/>
              </a:buClr>
              <a:buFont typeface="Wingdings" pitchFamily="2" charset="2"/>
              <a:buChar char="²"/>
              <a:defRPr/>
            </a:pPr>
            <a:r>
              <a:rPr lang="en-US" sz="2800" dirty="0">
                <a:latin typeface="Andalus" pitchFamily="18" charset="-78"/>
                <a:ea typeface="+mn-ea"/>
                <a:cs typeface="Andalus" pitchFamily="18" charset="-78"/>
              </a:rPr>
              <a:t>β-ATP</a:t>
            </a:r>
          </a:p>
          <a:p>
            <a:pPr lvl="1">
              <a:lnSpc>
                <a:spcPct val="150000"/>
              </a:lnSpc>
              <a:buClr>
                <a:schemeClr val="accent1"/>
              </a:buClr>
              <a:buFont typeface="Wingdings" pitchFamily="2" charset="2"/>
              <a:buChar char="²"/>
              <a:defRPr/>
            </a:pPr>
            <a:r>
              <a:rPr lang="en-US" sz="2800" dirty="0">
                <a:latin typeface="Andalus" pitchFamily="18" charset="-78"/>
                <a:ea typeface="+mn-ea"/>
                <a:cs typeface="Andalus" pitchFamily="18" charset="-78"/>
              </a:rPr>
              <a:t>β-empty</a:t>
            </a:r>
          </a:p>
          <a:p>
            <a:pPr>
              <a:defRPr/>
            </a:pPr>
            <a:endParaRPr lang="en-US" sz="2800" dirty="0">
              <a:latin typeface="Andalus" pitchFamily="18" charset="-78"/>
              <a:ea typeface="+mn-ea"/>
              <a:cs typeface="Andalus" pitchFamily="18" charset="-78"/>
            </a:endParaRPr>
          </a:p>
        </p:txBody>
      </p:sp>
      <p:sp>
        <p:nvSpPr>
          <p:cNvPr id="76806" name="TextBox 1"/>
          <p:cNvSpPr txBox="1">
            <a:spLocks noChangeArrowheads="1"/>
          </p:cNvSpPr>
          <p:nvPr/>
        </p:nvSpPr>
        <p:spPr bwMode="auto">
          <a:xfrm>
            <a:off x="5791200" y="4876800"/>
            <a:ext cx="2057400" cy="369888"/>
          </a:xfrm>
          <a:prstGeom prst="rect">
            <a:avLst/>
          </a:prstGeom>
          <a:solidFill>
            <a:schemeClr val="bg1"/>
          </a:solidFill>
          <a:ln w="9525">
            <a:noFill/>
            <a:miter lim="800000"/>
            <a:headEnd/>
            <a:tailEnd/>
          </a:ln>
        </p:spPr>
        <p:txBody>
          <a:bodyPr>
            <a:spAutoFit/>
          </a:bodyPr>
          <a:lstStyle/>
          <a:p>
            <a:endParaRPr lang="en-US"/>
          </a:p>
        </p:txBody>
      </p:sp>
      <p:pic>
        <p:nvPicPr>
          <p:cNvPr id="76807" name="Picture 2"/>
          <p:cNvPicPr>
            <a:picLocks noChangeAspect="1" noChangeArrowheads="1"/>
          </p:cNvPicPr>
          <p:nvPr/>
        </p:nvPicPr>
        <p:blipFill>
          <a:blip r:embed="rId4"/>
          <a:srcRect/>
          <a:stretch>
            <a:fillRect/>
          </a:stretch>
        </p:blipFill>
        <p:spPr bwMode="auto">
          <a:xfrm>
            <a:off x="5467350" y="5111750"/>
            <a:ext cx="2060575" cy="371475"/>
          </a:xfrm>
          <a:prstGeom prst="rect">
            <a:avLst/>
          </a:prstGeom>
          <a:noFill/>
          <a:ln w="9525">
            <a:noFill/>
            <a:miter lim="800000"/>
            <a:headEnd/>
            <a:tailEnd/>
          </a:ln>
          <a:effectLst/>
        </p:spPr>
      </p:pic>
      <p:pic>
        <p:nvPicPr>
          <p:cNvPr id="76808" name="Picture 3"/>
          <p:cNvPicPr>
            <a:picLocks noChangeAspect="1" noChangeArrowheads="1"/>
          </p:cNvPicPr>
          <p:nvPr/>
        </p:nvPicPr>
        <p:blipFill>
          <a:blip r:embed="rId4"/>
          <a:srcRect/>
          <a:stretch>
            <a:fillRect/>
          </a:stretch>
        </p:blipFill>
        <p:spPr bwMode="auto">
          <a:xfrm>
            <a:off x="1676400" y="4806950"/>
            <a:ext cx="2060575" cy="371475"/>
          </a:xfrm>
          <a:prstGeom prst="rect">
            <a:avLst/>
          </a:prstGeom>
          <a:noFill/>
          <a:ln w="9525">
            <a:noFill/>
            <a:miter lim="800000"/>
            <a:headEnd/>
            <a:tailEnd/>
          </a:ln>
          <a:effectLst/>
        </p:spPr>
      </p:pic>
      <p:pic>
        <p:nvPicPr>
          <p:cNvPr id="76809" name="Picture 4"/>
          <p:cNvPicPr>
            <a:picLocks noChangeAspect="1" noChangeArrowheads="1"/>
          </p:cNvPicPr>
          <p:nvPr/>
        </p:nvPicPr>
        <p:blipFill>
          <a:blip r:embed="rId4"/>
          <a:srcRect/>
          <a:stretch>
            <a:fillRect/>
          </a:stretch>
        </p:blipFill>
        <p:spPr bwMode="auto">
          <a:xfrm>
            <a:off x="2141538" y="5146675"/>
            <a:ext cx="2060575" cy="371475"/>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08D8DFF5-CCCF-44B7-8C91-D5E612B884A8}"/>
              </a:ext>
            </a:extLst>
          </p:cNvPr>
          <p:cNvSpPr/>
          <p:nvPr/>
        </p:nvSpPr>
        <p:spPr>
          <a:xfrm>
            <a:off x="1588" y="9270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7" descr="figure-19-24.jpg"/>
          <p:cNvPicPr>
            <a:picLocks noChangeAspect="1"/>
          </p:cNvPicPr>
          <p:nvPr/>
        </p:nvPicPr>
        <p:blipFill>
          <a:blip r:embed="rId3"/>
          <a:srcRect/>
          <a:stretch>
            <a:fillRect/>
          </a:stretch>
        </p:blipFill>
        <p:spPr bwMode="auto">
          <a:xfrm>
            <a:off x="2103438" y="381000"/>
            <a:ext cx="4906962" cy="6051550"/>
          </a:xfrm>
          <a:prstGeom prst="rect">
            <a:avLst/>
          </a:prstGeom>
          <a:noFill/>
          <a:ln w="9525">
            <a:noFill/>
            <a:miter lim="800000"/>
            <a:headEnd/>
            <a:tailEnd/>
          </a:ln>
        </p:spPr>
      </p:pic>
      <p:sp>
        <p:nvSpPr>
          <p:cNvPr id="43010" name="TextBox 8"/>
          <p:cNvSpPr txBox="1">
            <a:spLocks noChangeArrowheads="1"/>
          </p:cNvSpPr>
          <p:nvPr/>
        </p:nvSpPr>
        <p:spPr bwMode="auto">
          <a:xfrm>
            <a:off x="5943600" y="5334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marL="0" indent="0" algn="ctr">
              <a:buClr>
                <a:srgbClr val="B32C16"/>
              </a:buClr>
              <a:defRPr/>
            </a:pPr>
            <a:r>
              <a:rPr lang="en-US" sz="2000" dirty="0">
                <a:latin typeface="Andalus" pitchFamily="18" charset="-78"/>
                <a:ea typeface="+mn-ea"/>
                <a:cs typeface="Andalus" pitchFamily="18" charset="-78"/>
              </a:rPr>
              <a:t>Conformation changes back to initial state so that cycle continues</a:t>
            </a:r>
          </a:p>
        </p:txBody>
      </p:sp>
      <p:sp>
        <p:nvSpPr>
          <p:cNvPr id="77828" name="Rectangle 1"/>
          <p:cNvSpPr>
            <a:spLocks noChangeArrowheads="1"/>
          </p:cNvSpPr>
          <p:nvPr/>
        </p:nvSpPr>
        <p:spPr bwMode="auto">
          <a:xfrm>
            <a:off x="6553200" y="4800600"/>
            <a:ext cx="2563813" cy="1631950"/>
          </a:xfrm>
          <a:prstGeom prst="rect">
            <a:avLst/>
          </a:prstGeom>
          <a:noFill/>
          <a:ln w="9525">
            <a:noFill/>
            <a:miter lim="800000"/>
            <a:headEnd/>
            <a:tailEnd/>
          </a:ln>
        </p:spPr>
        <p:txBody>
          <a:bodyPr>
            <a:spAutoFit/>
          </a:bodyPr>
          <a:lstStyle/>
          <a:p>
            <a:pPr algn="ctr"/>
            <a:r>
              <a:rPr lang="en-US" sz="2000">
                <a:latin typeface="Andalus" pitchFamily="18" charset="-78"/>
                <a:cs typeface="Andalus" pitchFamily="18" charset="-78"/>
              </a:rPr>
              <a:t>Conformation changes; ATP dissociates; energy provided by proton movement</a:t>
            </a:r>
          </a:p>
        </p:txBody>
      </p:sp>
      <p:sp>
        <p:nvSpPr>
          <p:cNvPr id="77829" name="Rectangle 2"/>
          <p:cNvSpPr>
            <a:spLocks noChangeArrowheads="1"/>
          </p:cNvSpPr>
          <p:nvPr/>
        </p:nvSpPr>
        <p:spPr bwMode="auto">
          <a:xfrm>
            <a:off x="0" y="4800600"/>
            <a:ext cx="2362200" cy="1631950"/>
          </a:xfrm>
          <a:prstGeom prst="rect">
            <a:avLst/>
          </a:prstGeom>
          <a:noFill/>
          <a:ln w="9525">
            <a:noFill/>
            <a:miter lim="800000"/>
            <a:headEnd/>
            <a:tailEnd/>
          </a:ln>
        </p:spPr>
        <p:txBody>
          <a:bodyPr>
            <a:spAutoFit/>
          </a:bodyPr>
          <a:lstStyle/>
          <a:p>
            <a:pPr algn="ctr"/>
            <a:r>
              <a:rPr lang="en-US" sz="2000">
                <a:latin typeface="Andalus" pitchFamily="18" charset="-78"/>
                <a:cs typeface="Andalus" pitchFamily="18" charset="-78"/>
              </a:rPr>
              <a:t>Conformation changes, ATP formation; energy provided by proton movement</a:t>
            </a:r>
          </a:p>
        </p:txBody>
      </p:sp>
      <p:sp>
        <p:nvSpPr>
          <p:cNvPr id="77830" name="Rectangle 3"/>
          <p:cNvSpPr>
            <a:spLocks noChangeArrowheads="1"/>
          </p:cNvSpPr>
          <p:nvPr/>
        </p:nvSpPr>
        <p:spPr bwMode="auto">
          <a:xfrm>
            <a:off x="685800" y="538163"/>
            <a:ext cx="1893888" cy="400050"/>
          </a:xfrm>
          <a:prstGeom prst="rect">
            <a:avLst/>
          </a:prstGeom>
          <a:noFill/>
          <a:ln w="9525">
            <a:noFill/>
            <a:miter lim="800000"/>
            <a:headEnd/>
            <a:tailEnd/>
          </a:ln>
        </p:spPr>
        <p:txBody>
          <a:bodyPr wrap="none">
            <a:spAutoFit/>
          </a:bodyPr>
          <a:lstStyle/>
          <a:p>
            <a:r>
              <a:rPr lang="en-US" sz="2000">
                <a:latin typeface="Andalus" pitchFamily="18" charset="-78"/>
                <a:cs typeface="Andalus" pitchFamily="18" charset="-78"/>
              </a:rPr>
              <a:t>ADP and Pi bind</a:t>
            </a:r>
          </a:p>
        </p:txBody>
      </p:sp>
      <p:sp>
        <p:nvSpPr>
          <p:cNvPr id="2" name="Rectangle 1">
            <a:extLst>
              <a:ext uri="{FF2B5EF4-FFF2-40B4-BE49-F238E27FC236}">
                <a16:creationId xmlns:a16="http://schemas.microsoft.com/office/drawing/2014/main" id="{25AB644E-F52E-47C4-B41F-D7A7189F390C}"/>
              </a:ext>
            </a:extLst>
          </p:cNvPr>
          <p:cNvSpPr/>
          <p:nvPr/>
        </p:nvSpPr>
        <p:spPr>
          <a:xfrm>
            <a:off x="110159"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81000" y="114300"/>
            <a:ext cx="8229600" cy="1143000"/>
          </a:xfrm>
        </p:spPr>
        <p:txBody>
          <a:bodyPr/>
          <a:lstStyle/>
          <a:p>
            <a:pPr algn="ctr"/>
            <a:r>
              <a:rPr lang="en-US" b="1" dirty="0">
                <a:latin typeface="Eras Bold ITC" pitchFamily="34" charset="0"/>
              </a:rPr>
              <a:t>Uncouplers</a:t>
            </a:r>
          </a:p>
        </p:txBody>
      </p:sp>
      <p:sp>
        <p:nvSpPr>
          <p:cNvPr id="83971" name="Content Placeholder 2"/>
          <p:cNvSpPr>
            <a:spLocks noGrp="1"/>
          </p:cNvSpPr>
          <p:nvPr>
            <p:ph idx="1"/>
          </p:nvPr>
        </p:nvSpPr>
        <p:spPr>
          <a:xfrm>
            <a:off x="381000" y="1066800"/>
            <a:ext cx="8229600" cy="4525963"/>
          </a:xfrm>
        </p:spPr>
        <p:txBody>
          <a:bodyPr>
            <a:normAutofit fontScale="85000" lnSpcReduction="10000"/>
          </a:bodyPr>
          <a:lstStyle/>
          <a:p>
            <a:pPr algn="just">
              <a:lnSpc>
                <a:spcPct val="150000"/>
              </a:lnSpc>
            </a:pPr>
            <a:r>
              <a:rPr lang="en-US" sz="2800" b="1">
                <a:latin typeface="Andalus" pitchFamily="18" charset="-78"/>
                <a:cs typeface="Andalus" pitchFamily="18" charset="-78"/>
              </a:rPr>
              <a:t>Natural </a:t>
            </a:r>
          </a:p>
          <a:p>
            <a:pPr lvl="1" algn="just">
              <a:lnSpc>
                <a:spcPct val="150000"/>
              </a:lnSpc>
              <a:buFont typeface="Wingdings" pitchFamily="2" charset="2"/>
              <a:buChar char="Ø"/>
            </a:pPr>
            <a:r>
              <a:rPr lang="en-US" sz="2400">
                <a:latin typeface="Andalus" pitchFamily="18" charset="-78"/>
                <a:cs typeface="Andalus" pitchFamily="18" charset="-78"/>
              </a:rPr>
              <a:t>Thermogenin</a:t>
            </a:r>
          </a:p>
          <a:p>
            <a:pPr lvl="1" algn="just">
              <a:lnSpc>
                <a:spcPct val="150000"/>
              </a:lnSpc>
              <a:buFont typeface="Wingdings" pitchFamily="2" charset="2"/>
              <a:buChar char="Ø"/>
            </a:pPr>
            <a:r>
              <a:rPr lang="en-US" sz="2400">
                <a:latin typeface="Andalus" pitchFamily="18" charset="-78"/>
                <a:cs typeface="Andalus" pitchFamily="18" charset="-78"/>
              </a:rPr>
              <a:t>Thyroxin when increased </a:t>
            </a:r>
          </a:p>
          <a:p>
            <a:pPr lvl="1" algn="just">
              <a:lnSpc>
                <a:spcPct val="150000"/>
              </a:lnSpc>
              <a:buFont typeface="Wingdings" pitchFamily="2" charset="2"/>
              <a:buChar char="Ø"/>
            </a:pPr>
            <a:r>
              <a:rPr lang="en-US" sz="2400">
                <a:latin typeface="Andalus" pitchFamily="18" charset="-78"/>
                <a:cs typeface="Andalus" pitchFamily="18" charset="-78"/>
              </a:rPr>
              <a:t>Oligomycin </a:t>
            </a:r>
          </a:p>
          <a:p>
            <a:pPr algn="just">
              <a:lnSpc>
                <a:spcPct val="150000"/>
              </a:lnSpc>
            </a:pPr>
            <a:r>
              <a:rPr lang="en-US" sz="2800" b="1">
                <a:latin typeface="Andalus" pitchFamily="18" charset="-78"/>
                <a:cs typeface="Andalus" pitchFamily="18" charset="-78"/>
              </a:rPr>
              <a:t>Synthetic</a:t>
            </a:r>
          </a:p>
          <a:p>
            <a:pPr lvl="1" algn="just">
              <a:lnSpc>
                <a:spcPct val="150000"/>
              </a:lnSpc>
              <a:buFont typeface="Wingdings" pitchFamily="2" charset="2"/>
              <a:buChar char="Ø"/>
            </a:pPr>
            <a:r>
              <a:rPr lang="en-US" sz="2400">
                <a:latin typeface="Andalus" pitchFamily="18" charset="-78"/>
                <a:cs typeface="Andalus" pitchFamily="18" charset="-78"/>
              </a:rPr>
              <a:t>2,4-dinitrophenol</a:t>
            </a:r>
          </a:p>
          <a:p>
            <a:pPr lvl="1" algn="just">
              <a:lnSpc>
                <a:spcPct val="150000"/>
              </a:lnSpc>
              <a:buFont typeface="Wingdings" pitchFamily="2" charset="2"/>
              <a:buChar char="Ø"/>
            </a:pPr>
            <a:r>
              <a:rPr lang="en-US" sz="2400">
                <a:latin typeface="Andalus" pitchFamily="18" charset="-78"/>
                <a:cs typeface="Andalus" pitchFamily="18" charset="-78"/>
              </a:rPr>
              <a:t>Dinitrocresol </a:t>
            </a:r>
          </a:p>
          <a:p>
            <a:pPr lvl="1" algn="just">
              <a:lnSpc>
                <a:spcPct val="150000"/>
              </a:lnSpc>
              <a:buFont typeface="Wingdings" pitchFamily="2" charset="2"/>
              <a:buChar char="Ø"/>
            </a:pPr>
            <a:r>
              <a:rPr lang="en-US" sz="2400">
                <a:latin typeface="Andalus" pitchFamily="18" charset="-78"/>
                <a:cs typeface="Andalus" pitchFamily="18" charset="-78"/>
              </a:rPr>
              <a:t>Ionophores (valinomycin)</a:t>
            </a:r>
          </a:p>
          <a:p>
            <a:pPr lvl="1" algn="just">
              <a:lnSpc>
                <a:spcPct val="150000"/>
              </a:lnSpc>
              <a:buFont typeface="Wingdings" pitchFamily="2" charset="2"/>
              <a:buChar char="Ø"/>
            </a:pPr>
            <a:r>
              <a:rPr lang="en-US" sz="2400">
                <a:latin typeface="Andalus" pitchFamily="18" charset="-78"/>
                <a:cs typeface="Andalus" pitchFamily="18" charset="-78"/>
              </a:rPr>
              <a:t>Aspirin </a:t>
            </a:r>
          </a:p>
        </p:txBody>
      </p:sp>
      <p:sp>
        <p:nvSpPr>
          <p:cNvPr id="2" name="Rectangle 1">
            <a:extLst>
              <a:ext uri="{FF2B5EF4-FFF2-40B4-BE49-F238E27FC236}">
                <a16:creationId xmlns:a16="http://schemas.microsoft.com/office/drawing/2014/main" id="{E980D397-BC63-4906-BCC2-2136757ECF27}"/>
              </a:ext>
            </a:extLst>
          </p:cNvPr>
          <p:cNvSpPr/>
          <p:nvPr/>
        </p:nvSpPr>
        <p:spPr>
          <a:xfrm>
            <a:off x="76200" y="857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t> </a:t>
            </a:r>
          </a:p>
        </p:txBody>
      </p:sp>
      <p:sp>
        <p:nvSpPr>
          <p:cNvPr id="86019" name="Content Placeholder 2"/>
          <p:cNvSpPr>
            <a:spLocks noGrp="1"/>
          </p:cNvSpPr>
          <p:nvPr>
            <p:ph idx="1"/>
          </p:nvPr>
        </p:nvSpPr>
        <p:spPr/>
        <p:txBody>
          <a:bodyPr/>
          <a:lstStyle/>
          <a:p>
            <a:pPr marL="0" indent="0">
              <a:buFont typeface="Arial" pitchFamily="34" charset="0"/>
              <a:buNone/>
            </a:pPr>
            <a:r>
              <a:rPr lang="en-US"/>
              <a:t> </a:t>
            </a:r>
          </a:p>
        </p:txBody>
      </p:sp>
      <p:pic>
        <p:nvPicPr>
          <p:cNvPr id="86020" name="Picture 2"/>
          <p:cNvPicPr>
            <a:picLocks noChangeAspect="1" noChangeArrowheads="1"/>
          </p:cNvPicPr>
          <p:nvPr/>
        </p:nvPicPr>
        <p:blipFill>
          <a:blip r:embed="rId2"/>
          <a:srcRect/>
          <a:stretch>
            <a:fillRect/>
          </a:stretch>
        </p:blipFill>
        <p:spPr bwMode="auto">
          <a:xfrm>
            <a:off x="1981200" y="634252"/>
            <a:ext cx="4800600" cy="6071347"/>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713D9AF6-E578-4483-A247-A59E11BEF3B8}"/>
              </a:ext>
            </a:extLst>
          </p:cNvPr>
          <p:cNvSpPr/>
          <p:nvPr/>
        </p:nvSpPr>
        <p:spPr>
          <a:xfrm>
            <a:off x="152400" y="15240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5" descr="figure-18-45.JPG                                               0003CDE5projects                       B63F1671:"/>
          <p:cNvPicPr>
            <a:picLocks noGrp="1" noChangeAspect="1" noChangeArrowheads="1"/>
          </p:cNvPicPr>
          <p:nvPr>
            <p:ph sz="half" idx="2"/>
          </p:nvPr>
        </p:nvPicPr>
        <p:blipFill>
          <a:blip r:embed="rId2"/>
          <a:srcRect/>
          <a:stretch>
            <a:fillRect/>
          </a:stretch>
        </p:blipFill>
        <p:spPr>
          <a:xfrm>
            <a:off x="0" y="990600"/>
            <a:ext cx="9129713" cy="4572000"/>
          </a:xfrm>
          <a:noFill/>
        </p:spPr>
      </p:pic>
      <p:sp>
        <p:nvSpPr>
          <p:cNvPr id="88067" name="Title 1"/>
          <p:cNvSpPr>
            <a:spLocks noGrp="1"/>
          </p:cNvSpPr>
          <p:nvPr>
            <p:ph type="title"/>
          </p:nvPr>
        </p:nvSpPr>
        <p:spPr>
          <a:xfrm>
            <a:off x="609600" y="22225"/>
            <a:ext cx="7772400" cy="1143000"/>
          </a:xfrm>
        </p:spPr>
        <p:txBody>
          <a:bodyPr/>
          <a:lstStyle/>
          <a:p>
            <a:r>
              <a:rPr lang="en-US"/>
              <a:t> </a:t>
            </a:r>
          </a:p>
        </p:txBody>
      </p:sp>
      <p:sp>
        <p:nvSpPr>
          <p:cNvPr id="88068" name="Text Placeholder 2"/>
          <p:cNvSpPr>
            <a:spLocks noGrp="1"/>
          </p:cNvSpPr>
          <p:nvPr>
            <p:ph type="body" sz="half" idx="1"/>
          </p:nvPr>
        </p:nvSpPr>
        <p:spPr/>
        <p:txBody>
          <a:bodyPr/>
          <a:lstStyle/>
          <a:p>
            <a:pPr marL="0" indent="0">
              <a:buFont typeface="Arial" pitchFamily="34" charset="0"/>
              <a:buNone/>
            </a:pPr>
            <a:r>
              <a:rPr lang="en-US"/>
              <a:t> </a:t>
            </a:r>
          </a:p>
        </p:txBody>
      </p:sp>
      <p:sp>
        <p:nvSpPr>
          <p:cNvPr id="2" name="Rectangle 1">
            <a:extLst>
              <a:ext uri="{FF2B5EF4-FFF2-40B4-BE49-F238E27FC236}">
                <a16:creationId xmlns:a16="http://schemas.microsoft.com/office/drawing/2014/main" id="{1DE907F8-55A0-4A62-9F1F-0AC7159ACFD2}"/>
              </a:ext>
            </a:extLst>
          </p:cNvPr>
          <p:cNvSpPr/>
          <p:nvPr/>
        </p:nvSpPr>
        <p:spPr>
          <a:xfrm>
            <a:off x="228600" y="14605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figure-19-30.jpg"/>
          <p:cNvPicPr>
            <a:picLocks noChangeAspect="1"/>
          </p:cNvPicPr>
          <p:nvPr/>
        </p:nvPicPr>
        <p:blipFill>
          <a:blip r:embed="rId2"/>
          <a:srcRect/>
          <a:stretch>
            <a:fillRect/>
          </a:stretch>
        </p:blipFill>
        <p:spPr bwMode="auto">
          <a:xfrm>
            <a:off x="838200" y="457200"/>
            <a:ext cx="3503613" cy="5791200"/>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5008563" y="836613"/>
            <a:ext cx="2971800" cy="2516187"/>
          </a:xfrm>
          <a:prstGeom prst="rect">
            <a:avLst/>
          </a:prstGeom>
          <a:noFill/>
          <a:ln w="9525">
            <a:noFill/>
            <a:miter lim="800000"/>
            <a:headEnd/>
            <a:tailEnd/>
          </a:ln>
        </p:spPr>
      </p:pic>
      <p:sp>
        <p:nvSpPr>
          <p:cNvPr id="22533" name="TextBox 3"/>
          <p:cNvSpPr txBox="1">
            <a:spLocks noChangeArrowheads="1"/>
          </p:cNvSpPr>
          <p:nvPr/>
        </p:nvSpPr>
        <p:spPr bwMode="auto">
          <a:xfrm>
            <a:off x="4495800" y="4343400"/>
            <a:ext cx="403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ctr">
              <a:buClr>
                <a:srgbClr val="B32C16"/>
              </a:buClr>
              <a:defRPr/>
            </a:pPr>
            <a:r>
              <a:rPr lang="en-US" sz="2800" dirty="0">
                <a:latin typeface="Andalus" pitchFamily="18" charset="-78"/>
                <a:ea typeface="+mn-ea"/>
                <a:cs typeface="Andalus" pitchFamily="18" charset="-78"/>
              </a:rPr>
              <a:t>Protects newborn from cold</a:t>
            </a:r>
          </a:p>
        </p:txBody>
      </p:sp>
      <p:sp>
        <p:nvSpPr>
          <p:cNvPr id="2" name="Rectangle 1">
            <a:extLst>
              <a:ext uri="{FF2B5EF4-FFF2-40B4-BE49-F238E27FC236}">
                <a16:creationId xmlns:a16="http://schemas.microsoft.com/office/drawing/2014/main" id="{E6A5C2E1-417C-41BB-A15D-58196766187B}"/>
              </a:ext>
            </a:extLst>
          </p:cNvPr>
          <p:cNvSpPr/>
          <p:nvPr/>
        </p:nvSpPr>
        <p:spPr>
          <a:xfrm>
            <a:off x="161925"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Respiratory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Oxidative Phosphorylation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l="1535" t="2184" r="1224" b="2531"/>
          <a:stretch>
            <a:fillRect/>
          </a:stretch>
        </p:blipFill>
        <p:spPr bwMode="auto">
          <a:xfrm>
            <a:off x="506413" y="838200"/>
            <a:ext cx="7948612" cy="49863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76A98AD4-C8BB-4BBD-B0AC-FD533B057E90}"/>
              </a:ext>
            </a:extLst>
          </p:cNvPr>
          <p:cNvSpPr/>
          <p:nvPr/>
        </p:nvSpPr>
        <p:spPr>
          <a:xfrm>
            <a:off x="152400" y="1524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304800" y="914400"/>
            <a:ext cx="8405813" cy="45720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31BF871-9169-4070-926A-D89AE609AC58}"/>
              </a:ext>
            </a:extLst>
          </p:cNvPr>
          <p:cNvSpPr/>
          <p:nvPr/>
        </p:nvSpPr>
        <p:spPr>
          <a:xfrm>
            <a:off x="1524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srcRect/>
          <a:stretch>
            <a:fillRect/>
          </a:stretch>
        </p:blipFill>
        <p:spPr bwMode="auto">
          <a:xfrm>
            <a:off x="1524000" y="685800"/>
            <a:ext cx="5010150" cy="593307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D085D786-74EB-48EE-AAF6-3E69D7C66569}"/>
              </a:ext>
            </a:extLst>
          </p:cNvPr>
          <p:cNvSpPr/>
          <p:nvPr/>
        </p:nvSpPr>
        <p:spPr>
          <a:xfrm>
            <a:off x="76200" y="6831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8229600" cy="1143000"/>
          </a:xfrm>
        </p:spPr>
        <p:txBody>
          <a:bodyPr>
            <a:normAutofit/>
          </a:bodyPr>
          <a:lstStyle/>
          <a:p>
            <a:r>
              <a:rPr lang="en-US" sz="3600" b="1" dirty="0">
                <a:latin typeface="Andalus" pitchFamily="18" charset="-78"/>
                <a:cs typeface="Andalus" pitchFamily="18" charset="-78"/>
              </a:rPr>
              <a:t>Anatomical Aspects </a:t>
            </a:r>
          </a:p>
        </p:txBody>
      </p:sp>
      <p:sp>
        <p:nvSpPr>
          <p:cNvPr id="30722" name="AutoShape 2" descr="Components of blood (article) | Kha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lstStyle/>
          <a:p>
            <a:pPr>
              <a:buNone/>
            </a:pPr>
            <a:r>
              <a:rPr lang="en-US" dirty="0"/>
              <a:t> </a:t>
            </a:r>
          </a:p>
        </p:txBody>
      </p:sp>
      <p:sp>
        <p:nvSpPr>
          <p:cNvPr id="7" name="TextBox 6"/>
          <p:cNvSpPr txBox="1"/>
          <p:nvPr/>
        </p:nvSpPr>
        <p:spPr>
          <a:xfrm>
            <a:off x="1676400" y="3505200"/>
            <a:ext cx="4953000"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8B69ED83-A45D-4C93-BE3F-032A27DB1915}"/>
              </a:ext>
            </a:extLst>
          </p:cNvPr>
          <p:cNvSpPr/>
          <p:nvPr/>
        </p:nvSpPr>
        <p:spPr>
          <a:xfrm>
            <a:off x="267393" y="123506"/>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9" name="Picture 5" descr="C:\Users\dell\Desktop\Mitochondrion.png">
            <a:extLst>
              <a:ext uri="{FF2B5EF4-FFF2-40B4-BE49-F238E27FC236}">
                <a16:creationId xmlns:a16="http://schemas.microsoft.com/office/drawing/2014/main" id="{FC0AB2AB-A62F-43FC-B650-D645940C2987}"/>
              </a:ext>
            </a:extLst>
          </p:cNvPr>
          <p:cNvPicPr>
            <a:picLocks noChangeAspect="1" noChangeArrowheads="1"/>
          </p:cNvPicPr>
          <p:nvPr/>
        </p:nvPicPr>
        <p:blipFill>
          <a:blip r:embed="rId2"/>
          <a:srcRect t="12869"/>
          <a:stretch>
            <a:fillRect/>
          </a:stretch>
        </p:blipFill>
        <p:spPr bwMode="auto">
          <a:xfrm>
            <a:off x="533400" y="1828800"/>
            <a:ext cx="7968097" cy="34528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71500"/>
            <a:ext cx="8229600" cy="1143000"/>
          </a:xfrm>
        </p:spPr>
        <p:txBody>
          <a:bodyPr/>
          <a:lstStyle/>
          <a:p>
            <a:r>
              <a:rPr lang="en-US"/>
              <a:t> </a:t>
            </a:r>
          </a:p>
        </p:txBody>
      </p:sp>
      <p:sp>
        <p:nvSpPr>
          <p:cNvPr id="5123" name="Content Placeholder 3"/>
          <p:cNvSpPr>
            <a:spLocks noGrp="1"/>
          </p:cNvSpPr>
          <p:nvPr>
            <p:ph idx="1"/>
          </p:nvPr>
        </p:nvSpPr>
        <p:spPr/>
        <p:txBody>
          <a:bodyPr/>
          <a:lstStyle/>
          <a:p>
            <a:pPr>
              <a:buFont typeface="Arial" charset="0"/>
              <a:buNone/>
            </a:pPr>
            <a:r>
              <a:rPr lang="en-US" dirty="0"/>
              <a:t> </a:t>
            </a:r>
          </a:p>
        </p:txBody>
      </p:sp>
      <p:sp>
        <p:nvSpPr>
          <p:cNvPr id="6" name="Rectangle 5"/>
          <p:cNvSpPr/>
          <p:nvPr/>
        </p:nvSpPr>
        <p:spPr>
          <a:xfrm>
            <a:off x="2438400" y="6858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7" name="Rectangle 6"/>
          <p:cNvSpPr/>
          <p:nvPr/>
        </p:nvSpPr>
        <p:spPr>
          <a:xfrm>
            <a:off x="304800" y="1524000"/>
            <a:ext cx="8382000" cy="2597827"/>
          </a:xfrm>
          <a:prstGeom prst="rect">
            <a:avLst/>
          </a:prstGeom>
        </p:spPr>
        <p:txBody>
          <a:bodyPr wrap="square">
            <a:spAutoFit/>
          </a:bodyPr>
          <a:lstStyle/>
          <a:p>
            <a:pPr>
              <a:lnSpc>
                <a:spcPct val="150000"/>
              </a:lnSpc>
            </a:pPr>
            <a:r>
              <a:rPr lang="en-US" sz="2800" b="1" u="sng" dirty="0">
                <a:latin typeface="Times New Roman" pitchFamily="18" charset="0"/>
              </a:rPr>
              <a:t>Functions of Mitochondria </a:t>
            </a:r>
          </a:p>
          <a:p>
            <a:pPr>
              <a:lnSpc>
                <a:spcPct val="150000"/>
              </a:lnSpc>
              <a:buFont typeface="Arial" pitchFamily="34" charset="0"/>
              <a:buChar char="•"/>
            </a:pPr>
            <a:r>
              <a:rPr lang="en-US" sz="2800" dirty="0">
                <a:latin typeface="Times New Roman" pitchFamily="18" charset="0"/>
              </a:rPr>
              <a:t>   Power house of cell (ATP production)</a:t>
            </a:r>
          </a:p>
          <a:p>
            <a:pPr>
              <a:lnSpc>
                <a:spcPct val="150000"/>
              </a:lnSpc>
              <a:buFont typeface="Arial" pitchFamily="34" charset="0"/>
              <a:buChar char="•"/>
            </a:pPr>
            <a:r>
              <a:rPr lang="en-US" sz="2800" dirty="0">
                <a:latin typeface="Times New Roman" pitchFamily="18" charset="0"/>
              </a:rPr>
              <a:t>  Site of different metabolic pathways </a:t>
            </a:r>
            <a:endParaRPr lang="en-US" sz="2800" dirty="0">
              <a:latin typeface="Andalus" pitchFamily="18" charset="-78"/>
              <a:cs typeface="Andalus" pitchFamily="18" charset="-78"/>
            </a:endParaRPr>
          </a:p>
          <a:p>
            <a:pPr>
              <a:lnSpc>
                <a:spcPct val="150000"/>
              </a:lnSpc>
              <a:buFont typeface="Arial" pitchFamily="34" charset="0"/>
              <a:buChar char="•"/>
            </a:pPr>
            <a:endParaRPr lang="en-US" sz="2800"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id="{B364513E-A3E1-4506-897E-676DDED90C46}"/>
              </a:ext>
            </a:extLst>
          </p:cNvPr>
          <p:cNvSpPr/>
          <p:nvPr/>
        </p:nvSpPr>
        <p:spPr>
          <a:xfrm>
            <a:off x="76200" y="117663"/>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381000" y="990600"/>
            <a:ext cx="8382000" cy="4525963"/>
          </a:xfrm>
        </p:spPr>
        <p:txBody>
          <a:bodyPr/>
          <a:lstStyle/>
          <a:p>
            <a:pPr algn="just">
              <a:lnSpc>
                <a:spcPct val="150000"/>
              </a:lnSpc>
            </a:pPr>
            <a:endParaRPr lang="en-US" sz="2800" dirty="0">
              <a:latin typeface="Andalus" pitchFamily="18" charset="-78"/>
              <a:cs typeface="Andalus" pitchFamily="18" charset="-78"/>
            </a:endParaRPr>
          </a:p>
          <a:p>
            <a:pPr algn="just">
              <a:lnSpc>
                <a:spcPct val="150000"/>
              </a:lnSpc>
            </a:pPr>
            <a:r>
              <a:rPr lang="en-US" sz="2800" dirty="0">
                <a:latin typeface="Andalus" pitchFamily="18" charset="-78"/>
                <a:cs typeface="Andalus" pitchFamily="18" charset="-78"/>
              </a:rPr>
              <a:t>Mutations in mtDNA are responsible for several  diseases, including some cases of mitochondrial myopathies and Leber hereditary optic neuropathy</a:t>
            </a:r>
          </a:p>
        </p:txBody>
      </p:sp>
      <p:sp>
        <p:nvSpPr>
          <p:cNvPr id="98307" name="Title 1"/>
          <p:cNvSpPr>
            <a:spLocks noGrp="1"/>
          </p:cNvSpPr>
          <p:nvPr>
            <p:ph type="title"/>
          </p:nvPr>
        </p:nvSpPr>
        <p:spPr/>
        <p:txBody>
          <a:bodyPr/>
          <a:lstStyle/>
          <a:p>
            <a:r>
              <a:rPr lang="en-US"/>
              <a:t> </a:t>
            </a:r>
          </a:p>
        </p:txBody>
      </p:sp>
      <p:sp>
        <p:nvSpPr>
          <p:cNvPr id="2" name="Rectangle 1">
            <a:extLst>
              <a:ext uri="{FF2B5EF4-FFF2-40B4-BE49-F238E27FC236}">
                <a16:creationId xmlns:a16="http://schemas.microsoft.com/office/drawing/2014/main" id="{9EAD8178-D2DE-4731-A432-8A4CCDC280AE}"/>
              </a:ext>
            </a:extLst>
          </p:cNvPr>
          <p:cNvSpPr/>
          <p:nvPr/>
        </p:nvSpPr>
        <p:spPr>
          <a:xfrm>
            <a:off x="38100" y="19431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7" name="Content Placeholder 6"/>
          <p:cNvSpPr>
            <a:spLocks noGrp="1"/>
          </p:cNvSpPr>
          <p:nvPr>
            <p:ph idx="1"/>
          </p:nvPr>
        </p:nvSpPr>
        <p:spPr/>
        <p:txBody>
          <a:bodyPr/>
          <a:lstStyle/>
          <a:p>
            <a:pPr>
              <a:buNone/>
            </a:pPr>
            <a:r>
              <a:rPr lang="en-US" dirty="0"/>
              <a:t> </a:t>
            </a:r>
          </a:p>
        </p:txBody>
      </p:sp>
      <p:pic>
        <p:nvPicPr>
          <p:cNvPr id="11266" name="Picture 2" descr="Mitochondrial effects of CO poisoning. Under normal conditions,... |  Download Scientific Diagram"/>
          <p:cNvPicPr>
            <a:picLocks noChangeAspect="1" noChangeArrowheads="1"/>
          </p:cNvPicPr>
          <p:nvPr/>
        </p:nvPicPr>
        <p:blipFill>
          <a:blip r:embed="rId2"/>
          <a:srcRect/>
          <a:stretch>
            <a:fillRect/>
          </a:stretch>
        </p:blipFill>
        <p:spPr bwMode="auto">
          <a:xfrm>
            <a:off x="381000" y="691627"/>
            <a:ext cx="7696200" cy="5975874"/>
          </a:xfrm>
          <a:prstGeom prst="rect">
            <a:avLst/>
          </a:prstGeom>
          <a:noFill/>
        </p:spPr>
      </p:pic>
      <p:sp>
        <p:nvSpPr>
          <p:cNvPr id="3" name="Rectangle 2">
            <a:extLst>
              <a:ext uri="{FF2B5EF4-FFF2-40B4-BE49-F238E27FC236}">
                <a16:creationId xmlns:a16="http://schemas.microsoft.com/office/drawing/2014/main" id="{B3400DA1-1FE3-4B00-8A30-851CBCFE7AA5}"/>
              </a:ext>
            </a:extLst>
          </p:cNvPr>
          <p:cNvSpPr/>
          <p:nvPr/>
        </p:nvSpPr>
        <p:spPr>
          <a:xfrm>
            <a:off x="228600" y="111711"/>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188"/>
            <a:ext cx="7886700" cy="1325563"/>
          </a:xfrm>
        </p:spPr>
        <p:txBody>
          <a:bodyPr/>
          <a:lstStyle/>
          <a:p>
            <a:r>
              <a:rPr lang="en-US" dirty="0"/>
              <a:t> </a:t>
            </a:r>
          </a:p>
        </p:txBody>
      </p:sp>
      <p:sp>
        <p:nvSpPr>
          <p:cNvPr id="7" name="Content Placeholder 6"/>
          <p:cNvSpPr>
            <a:spLocks noGrp="1"/>
          </p:cNvSpPr>
          <p:nvPr>
            <p:ph idx="1"/>
          </p:nvPr>
        </p:nvSpPr>
        <p:spPr/>
        <p:txBody>
          <a:bodyPr/>
          <a:lstStyle/>
          <a:p>
            <a:pPr>
              <a:buNone/>
            </a:pPr>
            <a:r>
              <a:rPr lang="en-US" dirty="0"/>
              <a:t> </a:t>
            </a:r>
          </a:p>
        </p:txBody>
      </p:sp>
      <p:pic>
        <p:nvPicPr>
          <p:cNvPr id="114690" name="Picture 2" descr="Carbon Monoxide Poisoning: Signs, Symptoms, and Complications"/>
          <p:cNvPicPr>
            <a:picLocks noChangeAspect="1" noChangeArrowheads="1"/>
          </p:cNvPicPr>
          <p:nvPr/>
        </p:nvPicPr>
        <p:blipFill>
          <a:blip r:embed="rId2"/>
          <a:srcRect/>
          <a:stretch>
            <a:fillRect/>
          </a:stretch>
        </p:blipFill>
        <p:spPr bwMode="auto">
          <a:xfrm>
            <a:off x="304800" y="685800"/>
            <a:ext cx="7898321" cy="5638800"/>
          </a:xfrm>
          <a:prstGeom prst="rect">
            <a:avLst/>
          </a:prstGeom>
          <a:noFill/>
        </p:spPr>
      </p:pic>
      <p:sp>
        <p:nvSpPr>
          <p:cNvPr id="3" name="Rectangle 2">
            <a:extLst>
              <a:ext uri="{FF2B5EF4-FFF2-40B4-BE49-F238E27FC236}">
                <a16:creationId xmlns:a16="http://schemas.microsoft.com/office/drawing/2014/main" id="{D495846D-3321-4177-870D-66DFBA70FC68}"/>
              </a:ext>
            </a:extLst>
          </p:cNvPr>
          <p:cNvSpPr/>
          <p:nvPr/>
        </p:nvSpPr>
        <p:spPr>
          <a:xfrm>
            <a:off x="152400" y="100342"/>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29</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4000" dirty="0">
                <a:hlinkClick r:id="rId2"/>
              </a:rPr>
              <a:t>https://www.sciencedirect.com/science/article/pii/S0074774202530038</a:t>
            </a:r>
            <a:endParaRPr lang="en-US" sz="4000" dirty="0"/>
          </a:p>
          <a:p>
            <a:pPr marL="0" indent="0">
              <a:buNone/>
            </a:pPr>
            <a:endParaRPr lang="en-US" sz="3800" dirty="0"/>
          </a:p>
          <a:p>
            <a:pPr marL="0" indent="0">
              <a:buNone/>
            </a:pPr>
            <a:r>
              <a:rPr lang="en-US" sz="3800" dirty="0"/>
              <a:t>Journal Name : International Review of Neurobiology </a:t>
            </a:r>
          </a:p>
          <a:p>
            <a:pPr marL="0" indent="0" algn="l">
              <a:buNone/>
            </a:pPr>
            <a:r>
              <a:rPr lang="en-US" sz="3800" dirty="0"/>
              <a:t> </a:t>
            </a:r>
          </a:p>
          <a:p>
            <a:pPr marL="0" indent="0">
              <a:buNone/>
            </a:pPr>
            <a:r>
              <a:rPr lang="en-US" sz="3800" dirty="0"/>
              <a:t>Title: Oxidative phosphorylation: Structure, function, and intermediary metabolism</a:t>
            </a:r>
          </a:p>
          <a:p>
            <a:pPr marL="0" indent="0">
              <a:buNone/>
            </a:pPr>
            <a:endParaRPr lang="en" sz="3800" dirty="0"/>
          </a:p>
          <a:p>
            <a:pPr marL="0" indent="0">
              <a:buNone/>
            </a:pPr>
            <a:endParaRPr lang="en-US" sz="3800" dirty="0"/>
          </a:p>
          <a:p>
            <a:pPr marL="0" indent="0">
              <a:buNone/>
            </a:pPr>
            <a:r>
              <a:rPr lang="en-US" sz="3800" dirty="0"/>
              <a:t>Author Name</a:t>
            </a:r>
            <a:r>
              <a:rPr lang="en-US" sz="3800"/>
              <a:t>: </a:t>
            </a:r>
            <a:r>
              <a:rPr lang="en-US" sz="4000"/>
              <a:t>Simon J.R</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400" dirty="0"/>
              <a:t>The inner mitochondrial membrane is the site of the electron-transport chain (ETC), and is where the process of oxidative phosphorylation (OXPHOS) occurs that facilitates ATP synthesis. In view of the key role the ETC plays in energy metabolism, damage to one or more of the respiratory-chain complexes could lead to an impairment of cellular ATP formation. However, each of the complexes of the ETC appears to exert varying degrees of control over respiration. </a:t>
            </a:r>
            <a:r>
              <a:rPr lang="en-US" sz="2400" i="1" dirty="0"/>
              <a:t>In vitro</a:t>
            </a:r>
            <a:r>
              <a:rPr lang="en-US" sz="2400" dirty="0"/>
              <a:t> studies suggest that substantial loss of activity of an individual complex may be required before ATP synthesis is compromised. However, the degree of control a particular complex exerts over respiration may differ between cell types. The chapter presents descriptions of the predominant metabolic pathways located to mitochondria that are responsible for NADH and FADH</a:t>
            </a:r>
            <a:r>
              <a:rPr lang="en-US" sz="2400" baseline="-25000" dirty="0"/>
              <a:t>2</a:t>
            </a:r>
            <a:r>
              <a:rPr lang="en-US" sz="2400" dirty="0"/>
              <a:t> generation. The optimal mitochondrial function is essential for cell survival. There is an increasing body of evidence to suggest that mitochondrial dysfunction occurs in a number of neurodegenerative disorders.</a:t>
            </a:r>
            <a:endParaRPr lang="en-US" sz="2500" dirty="0"/>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
        <p:nvSpPr>
          <p:cNvPr id="6" name="Rectangle 1">
            <a:extLst>
              <a:ext uri="{FF2B5EF4-FFF2-40B4-BE49-F238E27FC236}">
                <a16:creationId xmlns:a16="http://schemas.microsoft.com/office/drawing/2014/main" id="{6BDCF8F3-0D18-46B9-884E-F2B08341001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a:ln>
                  <a:noFill/>
                </a:ln>
                <a:solidFill>
                  <a:schemeClr val="tx1"/>
                </a:solidFill>
                <a:effectLst/>
                <a:latin typeface="Arial" panose="020B0604020202020204" pitchFamily="34" charset="0"/>
              </a:rPr>
              <a:t>, </a:t>
            </a:r>
          </a:p>
        </p:txBody>
      </p:sp>
      <p:sp>
        <p:nvSpPr>
          <p:cNvPr id="7" name="Rectangle 2">
            <a:extLst>
              <a:ext uri="{FF2B5EF4-FFF2-40B4-BE49-F238E27FC236}">
                <a16:creationId xmlns:a16="http://schemas.microsoft.com/office/drawing/2014/main" id="{5411AB8D-1EAE-4531-8805-E1AFC04F5E8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46429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77743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r>
              <a:rPr lang="en-GB" sz="2400" dirty="0">
                <a:latin typeface="Andalus" pitchFamily="18" charset="-78"/>
                <a:cs typeface="Andalus" pitchFamily="18" charset="-78"/>
              </a:rPr>
              <a:t>Lippincott Illustrated Review, Biochemistry (Eighth edition, chapter 06)</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86772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0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000" dirty="0">
                <a:cs typeface="Andalus" pitchFamily="18" charset="-78"/>
              </a:rPr>
              <a:t>Explain Chemiosmotic hypothesis</a:t>
            </a:r>
          </a:p>
          <a:p>
            <a:pPr lvl="2" algn="just">
              <a:lnSpc>
                <a:spcPct val="150000"/>
              </a:lnSpc>
              <a:buFont typeface="Wingdings" pitchFamily="2" charset="2"/>
              <a:buChar char="Ø"/>
              <a:defRPr/>
            </a:pPr>
            <a:r>
              <a:rPr lang="en-US" sz="2000" dirty="0">
                <a:cs typeface="Andalus" pitchFamily="18" charset="-78"/>
              </a:rPr>
              <a:t>Understand uncouplers</a:t>
            </a:r>
          </a:p>
          <a:p>
            <a:pPr lvl="2" algn="just">
              <a:lnSpc>
                <a:spcPct val="150000"/>
              </a:lnSpc>
              <a:buFont typeface="Wingdings" pitchFamily="2" charset="2"/>
              <a:buChar char="Ø"/>
              <a:defRPr/>
            </a:pPr>
            <a:r>
              <a:rPr lang="en-US" sz="2000" dirty="0">
                <a:cs typeface="Andalus" pitchFamily="18" charset="-78"/>
              </a:rPr>
              <a:t>Vertically integrate related disorder</a:t>
            </a:r>
          </a:p>
          <a:p>
            <a:pPr lvl="2" algn="just">
              <a:lnSpc>
                <a:spcPct val="150000"/>
              </a:lnSpc>
              <a:buFont typeface="Wingdings" pitchFamily="2" charset="2"/>
              <a:buChar char="Ø"/>
              <a:defRPr/>
            </a:pPr>
            <a:endParaRPr lang="en-US" sz="2000" dirty="0">
              <a:latin typeface="Andalus" pitchFamily="18" charset="-78"/>
              <a:cs typeface="Andalus" pitchFamily="18" charset="-78"/>
            </a:endParaRP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srcRect b="4889"/>
          <a:stretch>
            <a:fillRect/>
          </a:stretch>
        </p:blipFill>
        <p:spPr bwMode="auto">
          <a:xfrm>
            <a:off x="0" y="-3175"/>
            <a:ext cx="9144000" cy="6861175"/>
          </a:xfrm>
          <a:prstGeom prst="rect">
            <a:avLst/>
          </a:prstGeom>
          <a:noFill/>
          <a:ln w="9525">
            <a:noFill/>
            <a:miter lim="800000"/>
            <a:headEnd/>
            <a:tailEnd/>
          </a:ln>
        </p:spPr>
      </p:pic>
      <p:sp>
        <p:nvSpPr>
          <p:cNvPr id="21507" name="Title 1"/>
          <p:cNvSpPr>
            <a:spLocks noGrp="1"/>
          </p:cNvSpPr>
          <p:nvPr>
            <p:ph type="title"/>
          </p:nvPr>
        </p:nvSpPr>
        <p:spPr/>
        <p:txBody>
          <a:bodyPr/>
          <a:lstStyle/>
          <a:p>
            <a:r>
              <a:rPr lang="en-US"/>
              <a:t> </a:t>
            </a:r>
          </a:p>
        </p:txBody>
      </p:sp>
      <p:pic>
        <p:nvPicPr>
          <p:cNvPr id="21508" name="Picture 2"/>
          <p:cNvPicPr>
            <a:picLocks noChangeAspect="1" noChangeArrowheads="1"/>
          </p:cNvPicPr>
          <p:nvPr/>
        </p:nvPicPr>
        <p:blipFill>
          <a:blip r:embed="rId4"/>
          <a:srcRect l="32471" t="43182" r="52258" b="48163"/>
          <a:stretch>
            <a:fillRect/>
          </a:stretch>
        </p:blipFill>
        <p:spPr bwMode="auto">
          <a:xfrm>
            <a:off x="2971800" y="1882775"/>
            <a:ext cx="1087438" cy="896938"/>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EE482327-C389-47AE-ABB7-CA2F42F0E833}"/>
              </a:ext>
            </a:extLst>
          </p:cNvPr>
          <p:cNvSpPr/>
          <p:nvPr/>
        </p:nvSpPr>
        <p:spPr>
          <a:xfrm>
            <a:off x="0" y="234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type="body" idx="1"/>
          </p:nvPr>
        </p:nvPicPr>
        <p:blipFill>
          <a:blip r:embed="rId4"/>
          <a:srcRect b="3944"/>
          <a:stretch>
            <a:fillRect/>
          </a:stretch>
        </p:blipFill>
        <p:spPr>
          <a:xfrm>
            <a:off x="76200" y="490538"/>
            <a:ext cx="8839200" cy="5529262"/>
          </a:xfrm>
        </p:spPr>
      </p:pic>
      <p:sp>
        <p:nvSpPr>
          <p:cNvPr id="388100" name="Oval 4"/>
          <p:cNvSpPr>
            <a:spLocks noChangeArrowheads="1"/>
          </p:cNvSpPr>
          <p:nvPr/>
        </p:nvSpPr>
        <p:spPr bwMode="auto">
          <a:xfrm>
            <a:off x="4868863" y="3952875"/>
            <a:ext cx="762000" cy="762000"/>
          </a:xfrm>
          <a:prstGeom prst="ellipse">
            <a:avLst/>
          </a:prstGeom>
          <a:solidFill>
            <a:srgbClr val="FF0000">
              <a:alpha val="30196"/>
            </a:srgbClr>
          </a:solidFill>
          <a:ln w="9525">
            <a:noFill/>
            <a:round/>
            <a:headEnd/>
            <a:tailEnd/>
          </a:ln>
        </p:spPr>
        <p:txBody>
          <a:bodyPr wrap="none" anchor="ctr"/>
          <a:lstStyle/>
          <a:p>
            <a:endParaRPr lang="en-US"/>
          </a:p>
        </p:txBody>
      </p:sp>
      <p:sp>
        <p:nvSpPr>
          <p:cNvPr id="2" name="Rectangle 1">
            <a:extLst>
              <a:ext uri="{FF2B5EF4-FFF2-40B4-BE49-F238E27FC236}">
                <a16:creationId xmlns:a16="http://schemas.microsoft.com/office/drawing/2014/main" id="{B7902962-0803-4951-B1D4-283F95F4E29B}"/>
              </a:ext>
            </a:extLst>
          </p:cNvPr>
          <p:cNvSpPr/>
          <p:nvPr/>
        </p:nvSpPr>
        <p:spPr>
          <a:xfrm>
            <a:off x="104775" y="1465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810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figure-19-17.jpg"/>
          <p:cNvPicPr>
            <a:picLocks noChangeAspect="1"/>
          </p:cNvPicPr>
          <p:nvPr/>
        </p:nvPicPr>
        <p:blipFill>
          <a:blip r:embed="rId2"/>
          <a:srcRect/>
          <a:stretch>
            <a:fillRect/>
          </a:stretch>
        </p:blipFill>
        <p:spPr bwMode="auto">
          <a:xfrm>
            <a:off x="842963" y="1070477"/>
            <a:ext cx="7310437" cy="5658936"/>
          </a:xfrm>
          <a:prstGeom prst="rect">
            <a:avLst/>
          </a:prstGeom>
          <a:noFill/>
          <a:ln w="9525">
            <a:noFill/>
            <a:miter lim="800000"/>
            <a:headEnd/>
            <a:tailEnd/>
          </a:ln>
        </p:spPr>
      </p:pic>
      <p:sp>
        <p:nvSpPr>
          <p:cNvPr id="3" name="Text Box 3"/>
          <p:cNvSpPr txBox="1">
            <a:spLocks noChangeArrowheads="1"/>
          </p:cNvSpPr>
          <p:nvPr/>
        </p:nvSpPr>
        <p:spPr bwMode="auto">
          <a:xfrm>
            <a:off x="304800" y="457200"/>
            <a:ext cx="4876800" cy="585787"/>
          </a:xfrm>
          <a:prstGeom prst="rect">
            <a:avLst/>
          </a:prstGeom>
          <a:solidFill>
            <a:schemeClr val="accent1">
              <a:lumMod val="20000"/>
              <a:lumOff val="80000"/>
            </a:schemeClr>
          </a:solidFill>
          <a:ln w="9525">
            <a:solidFill>
              <a:schemeClr val="accent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200" b="1" dirty="0">
                <a:latin typeface="Eras Bold ITC" pitchFamily="34" charset="0"/>
                <a:ea typeface="+mj-ea"/>
                <a:cs typeface="+mj-cs"/>
              </a:rPr>
              <a:t>Chemiosmotic Theory</a:t>
            </a:r>
          </a:p>
        </p:txBody>
      </p:sp>
      <p:sp>
        <p:nvSpPr>
          <p:cNvPr id="2" name="Rectangle 1">
            <a:extLst>
              <a:ext uri="{FF2B5EF4-FFF2-40B4-BE49-F238E27FC236}">
                <a16:creationId xmlns:a16="http://schemas.microsoft.com/office/drawing/2014/main" id="{99B4E4AE-BC9D-4FAB-946D-0C2FC7D66D2A}"/>
              </a:ext>
            </a:extLst>
          </p:cNvPr>
          <p:cNvSpPr/>
          <p:nvPr/>
        </p:nvSpPr>
        <p:spPr>
          <a:xfrm>
            <a:off x="38100" y="10182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 </a:t>
            </a:r>
          </a:p>
        </p:txBody>
      </p:sp>
      <p:sp>
        <p:nvSpPr>
          <p:cNvPr id="67587" name="Content Placeholder 2"/>
          <p:cNvSpPr>
            <a:spLocks noGrp="1"/>
          </p:cNvSpPr>
          <p:nvPr>
            <p:ph idx="1"/>
          </p:nvPr>
        </p:nvSpPr>
        <p:spPr/>
        <p:txBody>
          <a:bodyPr/>
          <a:lstStyle/>
          <a:p>
            <a:pPr marL="0" indent="0">
              <a:buFont typeface="Arial" pitchFamily="34" charset="0"/>
              <a:buNone/>
            </a:pPr>
            <a:r>
              <a:rPr lang="en-US"/>
              <a:t> </a:t>
            </a:r>
          </a:p>
        </p:txBody>
      </p:sp>
      <p:pic>
        <p:nvPicPr>
          <p:cNvPr id="67588" name="Picture 2"/>
          <p:cNvPicPr>
            <a:picLocks noChangeAspect="1" noChangeArrowheads="1"/>
          </p:cNvPicPr>
          <p:nvPr/>
        </p:nvPicPr>
        <p:blipFill>
          <a:blip r:embed="rId2"/>
          <a:srcRect r="25690" b="10266"/>
          <a:stretch>
            <a:fillRect/>
          </a:stretch>
        </p:blipFill>
        <p:spPr bwMode="auto">
          <a:xfrm>
            <a:off x="152400" y="838200"/>
            <a:ext cx="8686800" cy="5191125"/>
          </a:xfrm>
          <a:prstGeom prst="rect">
            <a:avLst/>
          </a:prstGeom>
          <a:noFill/>
          <a:ln w="9525">
            <a:noFill/>
            <a:miter lim="800000"/>
            <a:headEnd/>
            <a:tailEnd/>
          </a:ln>
          <a:effectLst/>
        </p:spPr>
      </p:pic>
      <p:sp>
        <p:nvSpPr>
          <p:cNvPr id="67589" name="TextBox 1"/>
          <p:cNvSpPr txBox="1">
            <a:spLocks noChangeArrowheads="1"/>
          </p:cNvSpPr>
          <p:nvPr/>
        </p:nvSpPr>
        <p:spPr bwMode="auto">
          <a:xfrm>
            <a:off x="8458200" y="4038600"/>
            <a:ext cx="533400" cy="369888"/>
          </a:xfrm>
          <a:prstGeom prst="rect">
            <a:avLst/>
          </a:prstGeom>
          <a:solidFill>
            <a:schemeClr val="bg1"/>
          </a:solidFill>
          <a:ln w="9525">
            <a:noFill/>
            <a:miter lim="800000"/>
            <a:headEnd/>
            <a:tailEnd/>
          </a:ln>
        </p:spPr>
        <p:txBody>
          <a:bodyPr>
            <a:spAutoFit/>
          </a:bodyPr>
          <a:lstStyle/>
          <a:p>
            <a:endParaRPr lang="en-US"/>
          </a:p>
        </p:txBody>
      </p:sp>
      <p:sp>
        <p:nvSpPr>
          <p:cNvPr id="2" name="Rectangle 1">
            <a:extLst>
              <a:ext uri="{FF2B5EF4-FFF2-40B4-BE49-F238E27FC236}">
                <a16:creationId xmlns:a16="http://schemas.microsoft.com/office/drawing/2014/main" id="{E7421C6C-E4D9-40C1-AF68-E9975D89D679}"/>
              </a:ext>
            </a:extLst>
          </p:cNvPr>
          <p:cNvSpPr/>
          <p:nvPr/>
        </p:nvSpPr>
        <p:spPr>
          <a:xfrm>
            <a:off x="1524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1191</TotalTime>
  <Words>765</Words>
  <Application>Microsoft Office PowerPoint</Application>
  <PresentationFormat>On-screen Show (4:3)</PresentationFormat>
  <Paragraphs>159</Paragraphs>
  <Slides>34</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ＭＳ Ｐゴシック</vt:lpstr>
      <vt:lpstr>ＭＳ Ｐゴシック</vt:lpstr>
      <vt:lpstr>Andalus</vt:lpstr>
      <vt:lpstr>Arial</vt:lpstr>
      <vt:lpstr>Arial Black</vt:lpstr>
      <vt:lpstr>Calibri</vt:lpstr>
      <vt:lpstr>Calibri Light</vt:lpstr>
      <vt:lpstr>Cambria</vt:lpstr>
      <vt:lpstr>Eras Bold ITC</vt:lpstr>
      <vt:lpstr>Segoe UI</vt:lpstr>
      <vt:lpstr>Times</vt:lpstr>
      <vt:lpstr>Times New Roman</vt:lpstr>
      <vt:lpstr>Wingdings</vt:lpstr>
      <vt:lpstr>Office Theme</vt:lpstr>
      <vt:lpstr>1_Office Theme</vt:lpstr>
      <vt:lpstr>PowerPoint Presentation</vt:lpstr>
      <vt:lpstr>Respiratory Module 1st Year MBBS (LGIS) Oxidative Phosphorylation </vt:lpstr>
      <vt:lpstr>Motto, Vision, Dream</vt:lpstr>
      <vt:lpstr>PowerPoint Presentation</vt:lpstr>
      <vt:lpstr>PowerPoint Presentation</vt:lpstr>
      <vt:lpstr> </vt:lpstr>
      <vt:lpstr>PowerPoint Presentation</vt:lpstr>
      <vt:lpstr>PowerPoint Presentation</vt:lpstr>
      <vt:lpstr> </vt:lpstr>
      <vt:lpstr> </vt:lpstr>
      <vt:lpstr> </vt:lpstr>
      <vt:lpstr> </vt:lpstr>
      <vt:lpstr> </vt:lpstr>
      <vt:lpstr>PowerPoint Presentation</vt:lpstr>
      <vt:lpstr>PowerPoint Presentation</vt:lpstr>
      <vt:lpstr>Uncouplers</vt:lpstr>
      <vt:lpstr> </vt:lpstr>
      <vt:lpstr> </vt:lpstr>
      <vt:lpstr>PowerPoint Presentation</vt:lpstr>
      <vt:lpstr>PowerPoint Presentation</vt:lpstr>
      <vt:lpstr>PowerPoint Presentation</vt:lpstr>
      <vt:lpstr>PowerPoint Presentation</vt:lpstr>
      <vt:lpstr>Anatomical Aspects </vt:lpstr>
      <vt:lpstr>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119</cp:revision>
  <dcterms:created xsi:type="dcterms:W3CDTF">2006-08-16T00:00:00Z</dcterms:created>
  <dcterms:modified xsi:type="dcterms:W3CDTF">2025-02-25T06:16:08Z</dcterms:modified>
</cp:coreProperties>
</file>