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8"/>
  </p:notesMasterIdLst>
  <p:sldIdLst>
    <p:sldId id="318" r:id="rId3"/>
    <p:sldId id="317" r:id="rId4"/>
    <p:sldId id="297" r:id="rId5"/>
    <p:sldId id="296" r:id="rId6"/>
    <p:sldId id="686" r:id="rId7"/>
    <p:sldId id="761" r:id="rId8"/>
    <p:sldId id="762" r:id="rId9"/>
    <p:sldId id="763" r:id="rId10"/>
    <p:sldId id="764" r:id="rId11"/>
    <p:sldId id="765" r:id="rId12"/>
    <p:sldId id="787" r:id="rId13"/>
    <p:sldId id="788" r:id="rId14"/>
    <p:sldId id="789" r:id="rId15"/>
    <p:sldId id="767" r:id="rId16"/>
    <p:sldId id="769" r:id="rId17"/>
    <p:sldId id="771" r:id="rId18"/>
    <p:sldId id="772" r:id="rId19"/>
    <p:sldId id="774" r:id="rId20"/>
    <p:sldId id="775" r:id="rId21"/>
    <p:sldId id="777" r:id="rId22"/>
    <p:sldId id="783" r:id="rId23"/>
    <p:sldId id="784" r:id="rId24"/>
    <p:sldId id="785" r:id="rId25"/>
    <p:sldId id="786" r:id="rId26"/>
    <p:sldId id="569" r:id="rId27"/>
    <p:sldId id="570" r:id="rId28"/>
    <p:sldId id="742" r:id="rId29"/>
    <p:sldId id="790" r:id="rId30"/>
    <p:sldId id="612" r:id="rId31"/>
    <p:sldId id="613" r:id="rId32"/>
    <p:sldId id="624" r:id="rId33"/>
    <p:sldId id="611" r:id="rId34"/>
    <p:sldId id="314" r:id="rId35"/>
    <p:sldId id="562" r:id="rId36"/>
    <p:sldId id="27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364" autoAdjust="0"/>
  </p:normalViewPr>
  <p:slideViewPr>
    <p:cSldViewPr>
      <p:cViewPr varScale="1">
        <p:scale>
          <a:sx n="80" d="100"/>
          <a:sy n="80" d="100"/>
        </p:scale>
        <p:origin x="1526" y="67"/>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0AB0F87-B4FA-42DE-85AF-E95ECD9848F2}" type="slidenum">
              <a:rPr lang="en-US" smtClean="0">
                <a:latin typeface="Times" charset="0"/>
              </a:rPr>
              <a:pPr fontAlgn="base">
                <a:spcBef>
                  <a:spcPct val="0"/>
                </a:spcBef>
                <a:spcAft>
                  <a:spcPct val="0"/>
                </a:spcAft>
                <a:defRPr/>
              </a:pPr>
              <a:t>7</a:t>
            </a:fld>
            <a:endParaRPr lang="en-US">
              <a:latin typeface="Times" charset="0"/>
            </a:endParaRPr>
          </a:p>
        </p:txBody>
      </p:sp>
      <p:sp>
        <p:nvSpPr>
          <p:cNvPr id="1034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3428"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72751A6-044F-4AB8-968F-E9DC3DA57CF4}" type="slidenum">
              <a:rPr lang="en-US" smtClean="0">
                <a:latin typeface="Times" charset="0"/>
              </a:rPr>
              <a:pPr fontAlgn="base">
                <a:spcBef>
                  <a:spcPct val="0"/>
                </a:spcBef>
                <a:spcAft>
                  <a:spcPct val="0"/>
                </a:spcAft>
                <a:defRPr/>
              </a:pPr>
              <a:t>19</a:t>
            </a:fld>
            <a:endParaRPr lang="en-US">
              <a:latin typeface="Times" charset="0"/>
            </a:endParaRPr>
          </a:p>
        </p:txBody>
      </p:sp>
      <p:sp>
        <p:nvSpPr>
          <p:cNvPr id="1187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8788"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D75671E-6540-41B3-8AFF-D70F8EA9D1CD}" type="slidenum">
              <a:rPr lang="en-US" smtClean="0">
                <a:latin typeface="Times" charset="0"/>
              </a:rPr>
              <a:pPr fontAlgn="base">
                <a:spcBef>
                  <a:spcPct val="0"/>
                </a:spcBef>
                <a:spcAft>
                  <a:spcPct val="0"/>
                </a:spcAft>
                <a:defRPr/>
              </a:pPr>
              <a:t>20</a:t>
            </a:fld>
            <a:endParaRPr lang="en-US">
              <a:latin typeface="Times" charset="0"/>
            </a:endParaRPr>
          </a:p>
        </p:txBody>
      </p:sp>
      <p:sp>
        <p:nvSpPr>
          <p:cNvPr id="12083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0836"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defRPr/>
            </a:pPr>
            <a:fld id="{23F1000D-98C5-4E84-AEA6-B58538B8E4F8}" type="slidenum">
              <a:rPr lang="en-US" sz="1200" smtClean="0">
                <a:latin typeface="Times" pitchFamily="1" charset="0"/>
              </a:rPr>
              <a:pPr>
                <a:defRPr/>
              </a:pPr>
              <a:t>8</a:t>
            </a:fld>
            <a:endParaRPr lang="en-US" sz="1200">
              <a:latin typeface="Times" pitchFamily="1" charset="0"/>
            </a:endParaRPr>
          </a:p>
        </p:txBody>
      </p:sp>
      <p:sp>
        <p:nvSpPr>
          <p:cNvPr id="10649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6500"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pPr eaLnBrk="1" hangingPunct="1"/>
            <a:endParaRPr 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9121B0-2EA6-4AD4-827F-55CB4EA6FBB1}" type="slidenum">
              <a:rPr lang="en-US" smtClean="0">
                <a:latin typeface="Times" charset="0"/>
              </a:rPr>
              <a:pPr fontAlgn="base">
                <a:spcBef>
                  <a:spcPct val="0"/>
                </a:spcBef>
                <a:spcAft>
                  <a:spcPct val="0"/>
                </a:spcAft>
                <a:defRPr/>
              </a:pPr>
              <a:t>10</a:t>
            </a:fld>
            <a:endParaRPr lang="en-US">
              <a:latin typeface="Times" charset="0"/>
            </a:endParaRPr>
          </a:p>
        </p:txBody>
      </p:sp>
      <p:sp>
        <p:nvSpPr>
          <p:cNvPr id="1095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9572"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defRPr/>
            </a:pPr>
            <a:fld id="{24673340-F80A-4EA6-A89F-A6AE479301E0}" type="slidenum">
              <a:rPr lang="en-US" sz="1200" smtClean="0"/>
              <a:pPr eaLnBrk="1" hangingPunct="1">
                <a:defRPr/>
              </a:pPr>
              <a:t>11</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B839650-8889-46AF-87B1-F33F6DCF42A6}" type="slidenum">
              <a:rPr lang="en-US" smtClean="0">
                <a:latin typeface="Times" charset="0"/>
              </a:rPr>
              <a:pPr fontAlgn="base">
                <a:spcBef>
                  <a:spcPct val="0"/>
                </a:spcBef>
                <a:spcAft>
                  <a:spcPct val="0"/>
                </a:spcAft>
                <a:defRPr/>
              </a:pPr>
              <a:t>13</a:t>
            </a:fld>
            <a:endParaRPr lang="en-US">
              <a:latin typeface="Times" charset="0"/>
            </a:endParaRPr>
          </a:p>
        </p:txBody>
      </p:sp>
      <p:sp>
        <p:nvSpPr>
          <p:cNvPr id="1105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0596"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DA193C1-B757-4E33-9B73-69CA3ED8EA5A}" type="slidenum">
              <a:rPr lang="en-US" smtClean="0">
                <a:latin typeface="Times" charset="0"/>
              </a:rPr>
              <a:pPr fontAlgn="base">
                <a:spcBef>
                  <a:spcPct val="0"/>
                </a:spcBef>
                <a:spcAft>
                  <a:spcPct val="0"/>
                </a:spcAft>
                <a:defRPr/>
              </a:pPr>
              <a:t>14</a:t>
            </a:fld>
            <a:endParaRPr lang="en-US">
              <a:latin typeface="Times" charset="0"/>
            </a:endParaRPr>
          </a:p>
        </p:txBody>
      </p:sp>
      <p:sp>
        <p:nvSpPr>
          <p:cNvPr id="11161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1620"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A890607-96D3-438C-9911-6D664916F686}" type="slidenum">
              <a:rPr lang="en-US" smtClean="0">
                <a:latin typeface="Times" charset="0"/>
              </a:rPr>
              <a:pPr fontAlgn="base">
                <a:spcBef>
                  <a:spcPct val="0"/>
                </a:spcBef>
                <a:spcAft>
                  <a:spcPct val="0"/>
                </a:spcAft>
                <a:defRPr/>
              </a:pPr>
              <a:t>15</a:t>
            </a:fld>
            <a:endParaRPr lang="en-US">
              <a:latin typeface="Times" charset="0"/>
            </a:endParaRPr>
          </a:p>
        </p:txBody>
      </p:sp>
      <p:sp>
        <p:nvSpPr>
          <p:cNvPr id="11366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3668"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E91F9B7-39D2-440C-A8F4-DCF74AE04C87}" type="slidenum">
              <a:rPr lang="en-US" smtClean="0">
                <a:latin typeface="Times" charset="0"/>
              </a:rPr>
              <a:pPr fontAlgn="base">
                <a:spcBef>
                  <a:spcPct val="0"/>
                </a:spcBef>
                <a:spcAft>
                  <a:spcPct val="0"/>
                </a:spcAft>
                <a:defRPr/>
              </a:pPr>
              <a:t>17</a:t>
            </a:fld>
            <a:endParaRPr lang="en-US">
              <a:latin typeface="Times" charset="0"/>
            </a:endParaRPr>
          </a:p>
        </p:txBody>
      </p:sp>
      <p:sp>
        <p:nvSpPr>
          <p:cNvPr id="1157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5716"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3B8D1A9-D394-4D9A-B82B-D7360F687ED7}" type="slidenum">
              <a:rPr lang="en-US" smtClean="0">
                <a:latin typeface="Times" charset="0"/>
              </a:rPr>
              <a:pPr fontAlgn="base">
                <a:spcBef>
                  <a:spcPct val="0"/>
                </a:spcBef>
                <a:spcAft>
                  <a:spcPct val="0"/>
                </a:spcAft>
                <a:defRPr/>
              </a:pPr>
              <a:t>18</a:t>
            </a:fld>
            <a:endParaRPr lang="en-US">
              <a:latin typeface="Times" charset="0"/>
            </a:endParaRPr>
          </a:p>
        </p:txBody>
      </p:sp>
      <p:sp>
        <p:nvSpPr>
          <p:cNvPr id="11776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7764"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hyperlink" Target="https://faseb.onlinelibrary.wiley.com/doi/10.1096/fj.202101161R" TargetMode="Externa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04800" y="1422400"/>
            <a:ext cx="8229600" cy="1143000"/>
          </a:xfrm>
        </p:spPr>
        <p:txBody>
          <a:bodyPr/>
          <a:lstStyle/>
          <a:p>
            <a:r>
              <a:rPr lang="en-US"/>
              <a:t> </a:t>
            </a:r>
          </a:p>
        </p:txBody>
      </p:sp>
      <p:sp>
        <p:nvSpPr>
          <p:cNvPr id="30723" name="TextBox 1"/>
          <p:cNvSpPr txBox="1">
            <a:spLocks noChangeArrowheads="1"/>
          </p:cNvSpPr>
          <p:nvPr/>
        </p:nvSpPr>
        <p:spPr bwMode="auto">
          <a:xfrm>
            <a:off x="381000" y="457200"/>
            <a:ext cx="8305800" cy="684213"/>
          </a:xfrm>
          <a:prstGeom prst="rect">
            <a:avLst/>
          </a:prstGeom>
          <a:noFill/>
          <a:ln w="9525">
            <a:noFill/>
            <a:miter lim="800000"/>
            <a:headEnd/>
            <a:tailEnd/>
          </a:ln>
        </p:spPr>
        <p:txBody>
          <a:bodyPr>
            <a:spAutoFit/>
          </a:bodyPr>
          <a:lstStyle/>
          <a:p>
            <a:pPr algn="just" eaLnBrk="0" hangingPunct="0">
              <a:lnSpc>
                <a:spcPct val="150000"/>
              </a:lnSpc>
            </a:pPr>
            <a:r>
              <a:rPr lang="en-US" sz="2800">
                <a:latin typeface="Andalus" pitchFamily="18" charset="-78"/>
                <a:cs typeface="Andalus" pitchFamily="18" charset="-78"/>
              </a:rPr>
              <a:t> </a:t>
            </a:r>
          </a:p>
        </p:txBody>
      </p:sp>
      <p:pic>
        <p:nvPicPr>
          <p:cNvPr id="30724" name="Picture 2"/>
          <p:cNvPicPr>
            <a:picLocks noChangeAspect="1" noChangeArrowheads="1"/>
          </p:cNvPicPr>
          <p:nvPr/>
        </p:nvPicPr>
        <p:blipFill>
          <a:blip r:embed="rId3"/>
          <a:srcRect b="14986"/>
          <a:stretch>
            <a:fillRect/>
          </a:stretch>
        </p:blipFill>
        <p:spPr bwMode="auto">
          <a:xfrm>
            <a:off x="152400" y="1600200"/>
            <a:ext cx="8763000" cy="3665538"/>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7EE5099A-9798-414B-A3A9-6C621024C4E8}"/>
              </a:ext>
            </a:extLst>
          </p:cNvPr>
          <p:cNvSpPr/>
          <p:nvPr/>
        </p:nvSpPr>
        <p:spPr>
          <a:xfrm>
            <a:off x="152400" y="19748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l="42261" r="2499" b="2499"/>
          <a:stretch>
            <a:fillRect/>
          </a:stretch>
        </p:blipFill>
        <p:spPr bwMode="auto">
          <a:xfrm>
            <a:off x="1981200" y="381000"/>
            <a:ext cx="5387975" cy="6477000"/>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C9E4AB57-7297-4E02-81B5-1A102156656F}"/>
              </a:ext>
            </a:extLst>
          </p:cNvPr>
          <p:cNvSpPr/>
          <p:nvPr/>
        </p:nvSpPr>
        <p:spPr>
          <a:xfrm>
            <a:off x="76200" y="1524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t> </a:t>
            </a:r>
          </a:p>
        </p:txBody>
      </p:sp>
      <p:sp>
        <p:nvSpPr>
          <p:cNvPr id="3" name="Content Placeholder 2"/>
          <p:cNvSpPr>
            <a:spLocks noGrp="1"/>
          </p:cNvSpPr>
          <p:nvPr>
            <p:ph idx="1"/>
          </p:nvPr>
        </p:nvSpPr>
        <p:spPr>
          <a:xfrm>
            <a:off x="381000" y="1066800"/>
            <a:ext cx="4495800" cy="4525963"/>
          </a:xfrm>
        </p:spPr>
        <p:txBody>
          <a:bodyPr>
            <a:normAutofit/>
          </a:bodyPr>
          <a:lstStyle/>
          <a:p>
            <a:pPr algn="just">
              <a:lnSpc>
                <a:spcPct val="150000"/>
              </a:lnSpc>
              <a:buFont typeface="Arial" charset="0"/>
              <a:buChar char="•"/>
              <a:defRPr/>
            </a:pPr>
            <a:r>
              <a:rPr lang="en-US" sz="2800" b="1" dirty="0">
                <a:latin typeface="Andalus" pitchFamily="18" charset="-78"/>
                <a:cs typeface="Andalus" pitchFamily="18" charset="-78"/>
              </a:rPr>
              <a:t>Redox Potential</a:t>
            </a:r>
          </a:p>
          <a:p>
            <a:pPr algn="just">
              <a:lnSpc>
                <a:spcPct val="150000"/>
              </a:lnSpc>
              <a:buFont typeface="Arial" charset="0"/>
              <a:buChar char="•"/>
              <a:defRPr/>
            </a:pPr>
            <a:endParaRPr lang="en-US" sz="2800" dirty="0">
              <a:latin typeface="Andalus" pitchFamily="18" charset="-78"/>
              <a:cs typeface="Andalus" pitchFamily="18" charset="-78"/>
            </a:endParaRPr>
          </a:p>
          <a:p>
            <a:pPr>
              <a:lnSpc>
                <a:spcPct val="150000"/>
              </a:lnSpc>
              <a:buNone/>
              <a:defRPr/>
            </a:pPr>
            <a:r>
              <a:rPr lang="en-US" dirty="0"/>
              <a:t> </a:t>
            </a:r>
          </a:p>
        </p:txBody>
      </p:sp>
      <p:pic>
        <p:nvPicPr>
          <p:cNvPr id="32772" name="Picture 2"/>
          <p:cNvPicPr>
            <a:picLocks noChangeAspect="1" noChangeArrowheads="1"/>
          </p:cNvPicPr>
          <p:nvPr/>
        </p:nvPicPr>
        <p:blipFill>
          <a:blip r:embed="rId2"/>
          <a:srcRect/>
          <a:stretch>
            <a:fillRect/>
          </a:stretch>
        </p:blipFill>
        <p:spPr bwMode="auto">
          <a:xfrm>
            <a:off x="4953000" y="422275"/>
            <a:ext cx="4005263" cy="6096000"/>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B44904B0-9C51-46BC-980D-DACA431CB9B5}"/>
              </a:ext>
            </a:extLst>
          </p:cNvPr>
          <p:cNvSpPr/>
          <p:nvPr/>
        </p:nvSpPr>
        <p:spPr>
          <a:xfrm>
            <a:off x="173268" y="177191"/>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4800" y="1422400"/>
            <a:ext cx="8229600" cy="1143000"/>
          </a:xfrm>
        </p:spPr>
        <p:txBody>
          <a:bodyPr/>
          <a:lstStyle/>
          <a:p>
            <a:r>
              <a:rPr lang="en-US"/>
              <a:t> </a:t>
            </a:r>
          </a:p>
        </p:txBody>
      </p:sp>
      <p:sp>
        <p:nvSpPr>
          <p:cNvPr id="35843" name="TextBox 1"/>
          <p:cNvSpPr txBox="1">
            <a:spLocks noChangeArrowheads="1"/>
          </p:cNvSpPr>
          <p:nvPr/>
        </p:nvSpPr>
        <p:spPr bwMode="auto">
          <a:xfrm>
            <a:off x="228600" y="609600"/>
            <a:ext cx="8153400" cy="1200329"/>
          </a:xfrm>
          <a:prstGeom prst="rect">
            <a:avLst/>
          </a:prstGeom>
          <a:noFill/>
          <a:ln w="9525">
            <a:noFill/>
            <a:miter lim="800000"/>
            <a:headEnd/>
            <a:tailEnd/>
          </a:ln>
        </p:spPr>
        <p:txBody>
          <a:bodyPr>
            <a:spAutoFit/>
          </a:bodyPr>
          <a:lstStyle/>
          <a:p>
            <a:pPr marL="914400" lvl="1" indent="-457200" algn="just">
              <a:buFont typeface="Wingdings" pitchFamily="2" charset="2"/>
              <a:buChar char="Ø"/>
            </a:pPr>
            <a:endParaRPr lang="en-US" sz="2400" dirty="0">
              <a:latin typeface="Andalus" pitchFamily="18" charset="-78"/>
              <a:cs typeface="Andalus" pitchFamily="18" charset="-78"/>
            </a:endParaRPr>
          </a:p>
          <a:p>
            <a:pPr marL="457200" indent="-457200" algn="just">
              <a:lnSpc>
                <a:spcPct val="150000"/>
              </a:lnSpc>
              <a:buFont typeface="Arial" pitchFamily="34" charset="0"/>
              <a:buChar char="•"/>
            </a:pPr>
            <a:r>
              <a:rPr lang="en-US" sz="2800" dirty="0">
                <a:latin typeface="Andalus" pitchFamily="18" charset="-78"/>
                <a:cs typeface="Andalus" pitchFamily="18" charset="-78"/>
              </a:rPr>
              <a:t> </a:t>
            </a:r>
            <a:r>
              <a:rPr lang="en-US" sz="3200" b="1" dirty="0">
                <a:latin typeface="Andalus" pitchFamily="18" charset="-78"/>
                <a:cs typeface="Andalus" pitchFamily="18" charset="-78"/>
              </a:rPr>
              <a:t>Formation of NADH</a:t>
            </a:r>
            <a:r>
              <a:rPr lang="en-US" sz="2400" b="1" dirty="0">
                <a:latin typeface="Andalus" pitchFamily="18" charset="-78"/>
                <a:cs typeface="Andalus" pitchFamily="18" charset="-78"/>
              </a:rPr>
              <a:t> </a:t>
            </a:r>
            <a:endParaRPr lang="en-US" sz="3200" b="1" dirty="0">
              <a:latin typeface="Andalus" pitchFamily="18" charset="-78"/>
              <a:cs typeface="Andalus" pitchFamily="18" charset="-78"/>
            </a:endParaRPr>
          </a:p>
        </p:txBody>
      </p:sp>
      <p:pic>
        <p:nvPicPr>
          <p:cNvPr id="35844" name="Picture 2"/>
          <p:cNvPicPr>
            <a:picLocks noChangeAspect="1" noChangeArrowheads="1"/>
          </p:cNvPicPr>
          <p:nvPr/>
        </p:nvPicPr>
        <p:blipFill>
          <a:blip r:embed="rId3"/>
          <a:srcRect l="52959" t="61884" r="3084" b="1967"/>
          <a:stretch>
            <a:fillRect/>
          </a:stretch>
        </p:blipFill>
        <p:spPr bwMode="auto">
          <a:xfrm>
            <a:off x="1905000" y="2209800"/>
            <a:ext cx="5486400" cy="3382962"/>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80249835-6479-4164-ADB9-97E9905A373D}"/>
              </a:ext>
            </a:extLst>
          </p:cNvPr>
          <p:cNvSpPr/>
          <p:nvPr/>
        </p:nvSpPr>
        <p:spPr>
          <a:xfrm>
            <a:off x="76200" y="19171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4800" y="1422400"/>
            <a:ext cx="8229600" cy="1143000"/>
          </a:xfrm>
        </p:spPr>
        <p:txBody>
          <a:bodyPr/>
          <a:lstStyle/>
          <a:p>
            <a:r>
              <a:rPr lang="en-US"/>
              <a:t> </a:t>
            </a:r>
          </a:p>
        </p:txBody>
      </p:sp>
      <p:sp>
        <p:nvSpPr>
          <p:cNvPr id="36867" name="TextBox 1"/>
          <p:cNvSpPr txBox="1">
            <a:spLocks noChangeArrowheads="1"/>
          </p:cNvSpPr>
          <p:nvPr/>
        </p:nvSpPr>
        <p:spPr bwMode="auto">
          <a:xfrm>
            <a:off x="533400" y="247650"/>
            <a:ext cx="8153400" cy="461963"/>
          </a:xfrm>
          <a:prstGeom prst="rect">
            <a:avLst/>
          </a:prstGeom>
          <a:noFill/>
          <a:ln w="9525">
            <a:noFill/>
            <a:miter lim="800000"/>
            <a:headEnd/>
            <a:tailEnd/>
          </a:ln>
        </p:spPr>
        <p:txBody>
          <a:bodyPr>
            <a:spAutoFit/>
          </a:bodyPr>
          <a:lstStyle/>
          <a:p>
            <a:pPr lvl="1" algn="just"/>
            <a:r>
              <a:rPr lang="en-US" sz="2400">
                <a:latin typeface="Andalus" pitchFamily="18" charset="-78"/>
                <a:cs typeface="Andalus" pitchFamily="18" charset="-78"/>
              </a:rPr>
              <a:t> </a:t>
            </a:r>
          </a:p>
        </p:txBody>
      </p:sp>
      <p:pic>
        <p:nvPicPr>
          <p:cNvPr id="36868" name="Picture 2"/>
          <p:cNvPicPr>
            <a:picLocks noChangeAspect="1" noChangeArrowheads="1"/>
          </p:cNvPicPr>
          <p:nvPr/>
        </p:nvPicPr>
        <p:blipFill>
          <a:blip r:embed="rId3"/>
          <a:srcRect/>
          <a:stretch>
            <a:fillRect/>
          </a:stretch>
        </p:blipFill>
        <p:spPr bwMode="auto">
          <a:xfrm>
            <a:off x="0" y="6350"/>
            <a:ext cx="9144000" cy="6858000"/>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E69DD558-0F91-40AF-9AA7-61233A4BF8C5}"/>
              </a:ext>
            </a:extLst>
          </p:cNvPr>
          <p:cNvSpPr/>
          <p:nvPr/>
        </p:nvSpPr>
        <p:spPr>
          <a:xfrm>
            <a:off x="92825" y="7683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4800" y="1422400"/>
            <a:ext cx="8229600" cy="1143000"/>
          </a:xfrm>
        </p:spPr>
        <p:txBody>
          <a:bodyPr/>
          <a:lstStyle/>
          <a:p>
            <a:r>
              <a:rPr lang="en-US"/>
              <a:t> </a:t>
            </a:r>
          </a:p>
        </p:txBody>
      </p:sp>
      <p:sp>
        <p:nvSpPr>
          <p:cNvPr id="38915" name="TextBox 1"/>
          <p:cNvSpPr txBox="1">
            <a:spLocks noChangeArrowheads="1"/>
          </p:cNvSpPr>
          <p:nvPr/>
        </p:nvSpPr>
        <p:spPr bwMode="auto">
          <a:xfrm>
            <a:off x="496888" y="838201"/>
            <a:ext cx="8153400" cy="5755422"/>
          </a:xfrm>
          <a:prstGeom prst="rect">
            <a:avLst/>
          </a:prstGeom>
          <a:noFill/>
          <a:ln w="9525">
            <a:noFill/>
            <a:miter lim="800000"/>
            <a:headEnd/>
            <a:tailEnd/>
          </a:ln>
        </p:spPr>
        <p:txBody>
          <a:bodyPr wrap="square">
            <a:spAutoFit/>
          </a:bodyPr>
          <a:lstStyle/>
          <a:p>
            <a:pPr marL="914400" lvl="1" indent="-457200" algn="just">
              <a:buFont typeface="Wingdings" pitchFamily="2" charset="2"/>
              <a:buChar char="Ø"/>
            </a:pPr>
            <a:endParaRPr lang="en-US" sz="2400" dirty="0">
              <a:latin typeface="Andalus" pitchFamily="18" charset="-78"/>
              <a:cs typeface="Andalus" pitchFamily="18" charset="-78"/>
            </a:endParaRPr>
          </a:p>
          <a:p>
            <a:pPr marL="457200" indent="-457200" algn="just">
              <a:buFont typeface="Arial" pitchFamily="34" charset="0"/>
              <a:buChar char="•"/>
            </a:pPr>
            <a:r>
              <a:rPr lang="en-US" sz="2800" dirty="0">
                <a:latin typeface="Andalus" pitchFamily="18" charset="-78"/>
                <a:cs typeface="Andalus" pitchFamily="18" charset="-78"/>
              </a:rPr>
              <a:t> </a:t>
            </a:r>
            <a:r>
              <a:rPr lang="en-US" sz="3200" b="1" dirty="0">
                <a:latin typeface="Andalus" pitchFamily="18" charset="-78"/>
                <a:cs typeface="Andalus" pitchFamily="18" charset="-78"/>
              </a:rPr>
              <a:t>Complex I (NADH Dehydrogenase)</a:t>
            </a:r>
          </a:p>
          <a:p>
            <a:pPr marL="457200" indent="-457200" eaLnBrk="0" hangingPunct="0">
              <a:lnSpc>
                <a:spcPct val="150000"/>
              </a:lnSpc>
            </a:pPr>
            <a:r>
              <a:rPr lang="en-US" sz="2400" dirty="0">
                <a:latin typeface="Andalus" pitchFamily="18" charset="-78"/>
                <a:cs typeface="Andalus" pitchFamily="18" charset="-78"/>
              </a:rPr>
              <a:t>Complex I has</a:t>
            </a:r>
          </a:p>
          <a:p>
            <a:pPr marL="914400" lvl="1" indent="-457200" eaLnBrk="0" hangingPunct="0">
              <a:lnSpc>
                <a:spcPct val="150000"/>
              </a:lnSpc>
              <a:buFont typeface="Wingdings" pitchFamily="2" charset="2"/>
              <a:buChar char="Ø"/>
            </a:pPr>
            <a:r>
              <a:rPr lang="en-US" sz="2400" dirty="0">
                <a:latin typeface="Andalus" pitchFamily="18" charset="-78"/>
                <a:cs typeface="Andalus" pitchFamily="18" charset="-78"/>
              </a:rPr>
              <a:t>a tightly bound flavin mono nucleotide </a:t>
            </a:r>
          </a:p>
          <a:p>
            <a:pPr marL="914400" lvl="1" indent="-457200" eaLnBrk="0" hangingPunct="0">
              <a:lnSpc>
                <a:spcPct val="150000"/>
              </a:lnSpc>
              <a:buFont typeface="Wingdings" pitchFamily="2" charset="2"/>
              <a:buChar char="Ø"/>
            </a:pPr>
            <a:r>
              <a:rPr lang="en-US" sz="2400" dirty="0">
                <a:latin typeface="Andalus" pitchFamily="18" charset="-78"/>
                <a:cs typeface="Andalus" pitchFamily="18" charset="-78"/>
              </a:rPr>
              <a:t>six iron–sulfur centers</a:t>
            </a:r>
          </a:p>
          <a:p>
            <a:pPr marL="457200" indent="-457200" algn="just" eaLnBrk="0" hangingPunct="0">
              <a:lnSpc>
                <a:spcPct val="150000"/>
              </a:lnSpc>
            </a:pPr>
            <a:r>
              <a:rPr lang="en-US" sz="2400" dirty="0">
                <a:latin typeface="Andalus" pitchFamily="18" charset="-78"/>
                <a:cs typeface="Andalus" pitchFamily="18" charset="-78"/>
              </a:rPr>
              <a:t>Electrons are transferred to</a:t>
            </a:r>
          </a:p>
          <a:p>
            <a:pPr marL="914400" lvl="1" indent="-457200" eaLnBrk="0" hangingPunct="0">
              <a:lnSpc>
                <a:spcPct val="150000"/>
              </a:lnSpc>
              <a:buFont typeface="Wingdings" pitchFamily="2" charset="2"/>
              <a:buChar char="Ø"/>
            </a:pPr>
            <a:r>
              <a:rPr lang="en-US" sz="2400" dirty="0">
                <a:latin typeface="Andalus" pitchFamily="18" charset="-78"/>
                <a:cs typeface="Andalus" pitchFamily="18" charset="-78"/>
              </a:rPr>
              <a:t>FMN to produce FMNH2</a:t>
            </a:r>
          </a:p>
          <a:p>
            <a:pPr marL="914400" lvl="1" indent="-457200" eaLnBrk="0" hangingPunct="0">
              <a:lnSpc>
                <a:spcPct val="150000"/>
              </a:lnSpc>
              <a:buFont typeface="Wingdings" pitchFamily="2" charset="2"/>
              <a:buChar char="Ø"/>
            </a:pPr>
            <a:r>
              <a:rPr lang="en-US" sz="2400" dirty="0">
                <a:latin typeface="Andalus" pitchFamily="18" charset="-78"/>
                <a:cs typeface="Andalus" pitchFamily="18" charset="-78"/>
              </a:rPr>
              <a:t>iron-sulfur centers </a:t>
            </a:r>
          </a:p>
          <a:p>
            <a:pPr marL="914400" lvl="1" indent="-457200" eaLnBrk="0" hangingPunct="0">
              <a:lnSpc>
                <a:spcPct val="150000"/>
              </a:lnSpc>
              <a:buFont typeface="Wingdings" pitchFamily="2" charset="2"/>
              <a:buChar char="Ø"/>
            </a:pPr>
            <a:r>
              <a:rPr lang="en-US" sz="2400" dirty="0">
                <a:latin typeface="Andalus" pitchFamily="18" charset="-78"/>
                <a:cs typeface="Andalus" pitchFamily="18" charset="-78"/>
              </a:rPr>
              <a:t>coenzyme Q</a:t>
            </a:r>
          </a:p>
          <a:p>
            <a:pPr marL="914400" lvl="1" indent="-457200" eaLnBrk="0" hangingPunct="0">
              <a:lnSpc>
                <a:spcPct val="150000"/>
              </a:lnSpc>
            </a:pPr>
            <a:endParaRPr lang="en-US" sz="2400" dirty="0">
              <a:latin typeface="Andalus" pitchFamily="18" charset="-78"/>
              <a:cs typeface="Andalus" pitchFamily="18" charset="-78"/>
            </a:endParaRPr>
          </a:p>
          <a:p>
            <a:pPr marL="457200" indent="-457200" algn="just">
              <a:buFont typeface="Arial" pitchFamily="34" charset="0"/>
              <a:buChar char="•"/>
            </a:pPr>
            <a:endParaRPr lang="en-US" sz="2400" dirty="0">
              <a:latin typeface="Andalus" pitchFamily="18" charset="-78"/>
              <a:cs typeface="Andalus" pitchFamily="18" charset="-78"/>
            </a:endParaRPr>
          </a:p>
        </p:txBody>
      </p:sp>
      <p:pic>
        <p:nvPicPr>
          <p:cNvPr id="38916" name="Picture 2"/>
          <p:cNvPicPr>
            <a:picLocks noChangeAspect="1" noChangeArrowheads="1"/>
          </p:cNvPicPr>
          <p:nvPr/>
        </p:nvPicPr>
        <p:blipFill>
          <a:blip r:embed="rId3"/>
          <a:srcRect/>
          <a:stretch>
            <a:fillRect/>
          </a:stretch>
        </p:blipFill>
        <p:spPr bwMode="auto">
          <a:xfrm>
            <a:off x="5029200" y="2895600"/>
            <a:ext cx="3660775" cy="3121847"/>
          </a:xfrm>
          <a:prstGeom prst="rect">
            <a:avLst/>
          </a:prstGeom>
          <a:noFill/>
          <a:ln w="9525">
            <a:noFill/>
            <a:miter lim="800000"/>
            <a:headEnd/>
            <a:tailEnd/>
          </a:ln>
          <a:effectLst/>
        </p:spPr>
      </p:pic>
      <p:sp>
        <p:nvSpPr>
          <p:cNvPr id="38917" name="TextBox 1"/>
          <p:cNvSpPr txBox="1">
            <a:spLocks noChangeArrowheads="1"/>
          </p:cNvSpPr>
          <p:nvPr/>
        </p:nvSpPr>
        <p:spPr bwMode="auto">
          <a:xfrm>
            <a:off x="6400800" y="6248400"/>
            <a:ext cx="762000" cy="369888"/>
          </a:xfrm>
          <a:prstGeom prst="rect">
            <a:avLst/>
          </a:prstGeom>
          <a:solidFill>
            <a:schemeClr val="bg1"/>
          </a:solidFill>
          <a:ln w="9525">
            <a:noFill/>
            <a:miter lim="800000"/>
            <a:headEnd/>
            <a:tailEnd/>
          </a:ln>
        </p:spPr>
        <p:txBody>
          <a:bodyPr>
            <a:spAutoFit/>
          </a:bodyPr>
          <a:lstStyle/>
          <a:p>
            <a:endParaRPr lang="en-US"/>
          </a:p>
        </p:txBody>
      </p:sp>
      <p:sp>
        <p:nvSpPr>
          <p:cNvPr id="2" name="Rectangle 1">
            <a:extLst>
              <a:ext uri="{FF2B5EF4-FFF2-40B4-BE49-F238E27FC236}">
                <a16:creationId xmlns:a16="http://schemas.microsoft.com/office/drawing/2014/main" id="{964EEA98-8CA7-4CAA-9357-55D15B8EEF81}"/>
              </a:ext>
            </a:extLst>
          </p:cNvPr>
          <p:cNvSpPr/>
          <p:nvPr/>
        </p:nvSpPr>
        <p:spPr>
          <a:xfrm>
            <a:off x="152400" y="14835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t> </a:t>
            </a:r>
          </a:p>
        </p:txBody>
      </p:sp>
      <p:sp>
        <p:nvSpPr>
          <p:cNvPr id="40963" name="Content Placeholder 2"/>
          <p:cNvSpPr>
            <a:spLocks noGrp="1"/>
          </p:cNvSpPr>
          <p:nvPr>
            <p:ph idx="1"/>
          </p:nvPr>
        </p:nvSpPr>
        <p:spPr>
          <a:xfrm>
            <a:off x="381000" y="685800"/>
            <a:ext cx="8229600" cy="4525963"/>
          </a:xfrm>
        </p:spPr>
        <p:txBody>
          <a:bodyPr/>
          <a:lstStyle/>
          <a:p>
            <a:r>
              <a:rPr lang="en-US" b="1">
                <a:latin typeface="Andalus" pitchFamily="18" charset="-78"/>
                <a:cs typeface="Andalus" pitchFamily="18" charset="-78"/>
              </a:rPr>
              <a:t>Formation of FADH2</a:t>
            </a:r>
          </a:p>
        </p:txBody>
      </p:sp>
      <p:pic>
        <p:nvPicPr>
          <p:cNvPr id="40964" name="Picture 2"/>
          <p:cNvPicPr>
            <a:picLocks noChangeAspect="1" noChangeArrowheads="1"/>
          </p:cNvPicPr>
          <p:nvPr/>
        </p:nvPicPr>
        <p:blipFill>
          <a:blip r:embed="rId2"/>
          <a:srcRect/>
          <a:stretch>
            <a:fillRect/>
          </a:stretch>
        </p:blipFill>
        <p:spPr bwMode="auto">
          <a:xfrm>
            <a:off x="762000" y="1600200"/>
            <a:ext cx="7610475" cy="4662488"/>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BCB8E3CD-F877-4B6B-9FEE-091E77D63B26}"/>
              </a:ext>
            </a:extLst>
          </p:cNvPr>
          <p:cNvSpPr/>
          <p:nvPr/>
        </p:nvSpPr>
        <p:spPr>
          <a:xfrm>
            <a:off x="-4156" y="46266"/>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04800" y="1422400"/>
            <a:ext cx="8229600" cy="1143000"/>
          </a:xfrm>
        </p:spPr>
        <p:txBody>
          <a:bodyPr/>
          <a:lstStyle/>
          <a:p>
            <a:r>
              <a:rPr lang="en-US"/>
              <a:t> </a:t>
            </a:r>
          </a:p>
        </p:txBody>
      </p:sp>
      <p:sp>
        <p:nvSpPr>
          <p:cNvPr id="41987" name="TextBox 1"/>
          <p:cNvSpPr txBox="1">
            <a:spLocks noChangeArrowheads="1"/>
          </p:cNvSpPr>
          <p:nvPr/>
        </p:nvSpPr>
        <p:spPr bwMode="auto">
          <a:xfrm>
            <a:off x="420688" y="228600"/>
            <a:ext cx="8382000" cy="5324535"/>
          </a:xfrm>
          <a:prstGeom prst="rect">
            <a:avLst/>
          </a:prstGeom>
          <a:noFill/>
          <a:ln w="9525">
            <a:noFill/>
            <a:miter lim="800000"/>
            <a:headEnd/>
            <a:tailEnd/>
          </a:ln>
        </p:spPr>
        <p:txBody>
          <a:bodyPr>
            <a:spAutoFit/>
          </a:bodyPr>
          <a:lstStyle/>
          <a:p>
            <a:pPr marL="914400" lvl="1" indent="-457200" algn="just">
              <a:buFont typeface="Wingdings" pitchFamily="2" charset="2"/>
              <a:buChar char="Ø"/>
            </a:pPr>
            <a:endParaRPr lang="en-US" sz="2400" dirty="0">
              <a:latin typeface="Andalus" pitchFamily="18" charset="-78"/>
              <a:cs typeface="Andalus" pitchFamily="18" charset="-78"/>
            </a:endParaRPr>
          </a:p>
          <a:p>
            <a:pPr marL="457200" indent="-457200" algn="just">
              <a:buFont typeface="Arial" pitchFamily="34" charset="0"/>
              <a:buChar char="•"/>
            </a:pPr>
            <a:r>
              <a:rPr lang="en-US" sz="2800" dirty="0">
                <a:latin typeface="Andalus" pitchFamily="18" charset="-78"/>
                <a:cs typeface="Andalus" pitchFamily="18" charset="-78"/>
              </a:rPr>
              <a:t> </a:t>
            </a:r>
            <a:r>
              <a:rPr lang="en-US" sz="3200" b="1" dirty="0">
                <a:latin typeface="Andalus" pitchFamily="18" charset="-78"/>
                <a:cs typeface="Andalus" pitchFamily="18" charset="-78"/>
              </a:rPr>
              <a:t>Complex II (Succinate Dehydrogenase)</a:t>
            </a:r>
          </a:p>
          <a:p>
            <a:pPr marL="457200" indent="-457200" algn="just">
              <a:buFont typeface="Arial" pitchFamily="34" charset="0"/>
              <a:buChar char="•"/>
            </a:pPr>
            <a:endParaRPr lang="en-US" sz="3200" b="1" dirty="0">
              <a:latin typeface="Andalus" pitchFamily="18" charset="-78"/>
              <a:cs typeface="Andalus" pitchFamily="18" charset="-78"/>
            </a:endParaRPr>
          </a:p>
          <a:p>
            <a:pPr marL="457200" indent="-457200" algn="just" eaLnBrk="0" hangingPunct="0">
              <a:lnSpc>
                <a:spcPct val="150000"/>
              </a:lnSpc>
            </a:pPr>
            <a:r>
              <a:rPr lang="en-US" sz="2800" dirty="0">
                <a:latin typeface="Andalus" pitchFamily="18" charset="-78"/>
                <a:cs typeface="Andalus" pitchFamily="18" charset="-78"/>
              </a:rPr>
              <a:t>Complex II has</a:t>
            </a:r>
          </a:p>
          <a:p>
            <a:pPr marL="914400" lvl="1" indent="-457200" eaLnBrk="0" hangingPunct="0">
              <a:lnSpc>
                <a:spcPct val="150000"/>
              </a:lnSpc>
              <a:buFont typeface="Wingdings" pitchFamily="2" charset="2"/>
              <a:buChar char="Ø"/>
            </a:pPr>
            <a:r>
              <a:rPr lang="en-US" sz="2400" dirty="0">
                <a:latin typeface="Andalus" pitchFamily="18" charset="-78"/>
                <a:cs typeface="Andalus" pitchFamily="18" charset="-78"/>
              </a:rPr>
              <a:t>tightly bound flavin adenine dinucleotide</a:t>
            </a:r>
          </a:p>
          <a:p>
            <a:pPr marL="914400" lvl="1" indent="-457200" eaLnBrk="0" hangingPunct="0">
              <a:lnSpc>
                <a:spcPct val="150000"/>
              </a:lnSpc>
              <a:buFont typeface="Wingdings" pitchFamily="2" charset="2"/>
              <a:buChar char="Ø"/>
            </a:pPr>
            <a:r>
              <a:rPr lang="en-US" sz="2400" dirty="0">
                <a:latin typeface="Andalus" pitchFamily="18" charset="-78"/>
                <a:cs typeface="Andalus" pitchFamily="18" charset="-78"/>
              </a:rPr>
              <a:t>iron-sulfur centers </a:t>
            </a:r>
          </a:p>
          <a:p>
            <a:pPr marL="457200" indent="-457200" algn="just" eaLnBrk="0" hangingPunct="0">
              <a:lnSpc>
                <a:spcPct val="150000"/>
              </a:lnSpc>
            </a:pPr>
            <a:r>
              <a:rPr lang="en-US" sz="2800" dirty="0">
                <a:latin typeface="Andalus" pitchFamily="18" charset="-78"/>
                <a:cs typeface="Andalus" pitchFamily="18" charset="-78"/>
              </a:rPr>
              <a:t>Electrons are transferred to </a:t>
            </a:r>
          </a:p>
          <a:p>
            <a:pPr marL="914400" lvl="1" indent="-457200" eaLnBrk="0" hangingPunct="0">
              <a:lnSpc>
                <a:spcPct val="150000"/>
              </a:lnSpc>
              <a:buFont typeface="Wingdings" pitchFamily="2" charset="2"/>
              <a:buChar char="Ø"/>
            </a:pPr>
            <a:r>
              <a:rPr lang="en-US" sz="2400" dirty="0">
                <a:latin typeface="Andalus" pitchFamily="18" charset="-78"/>
                <a:cs typeface="Andalus" pitchFamily="18" charset="-78"/>
              </a:rPr>
              <a:t>iron-sulfur centers </a:t>
            </a:r>
          </a:p>
          <a:p>
            <a:pPr marL="914400" lvl="1" indent="-457200" eaLnBrk="0" hangingPunct="0">
              <a:lnSpc>
                <a:spcPct val="150000"/>
              </a:lnSpc>
              <a:buFont typeface="Wingdings" pitchFamily="2" charset="2"/>
              <a:buChar char="Ø"/>
            </a:pPr>
            <a:r>
              <a:rPr lang="en-US" sz="2400" dirty="0">
                <a:latin typeface="Andalus" pitchFamily="18" charset="-78"/>
                <a:cs typeface="Andalus" pitchFamily="18" charset="-78"/>
              </a:rPr>
              <a:t>coenzyme Q</a:t>
            </a:r>
          </a:p>
          <a:p>
            <a:pPr marL="457200" indent="-457200" algn="just">
              <a:buFont typeface="Arial" pitchFamily="34" charset="0"/>
              <a:buChar char="•"/>
            </a:pPr>
            <a:endParaRPr lang="en-US" sz="2400" dirty="0">
              <a:latin typeface="Andalus" pitchFamily="18" charset="-78"/>
              <a:cs typeface="Andalus" pitchFamily="18" charset="-78"/>
            </a:endParaRPr>
          </a:p>
        </p:txBody>
      </p:sp>
      <p:sp>
        <p:nvSpPr>
          <p:cNvPr id="41988" name="TextBox 1"/>
          <p:cNvSpPr txBox="1">
            <a:spLocks noChangeArrowheads="1"/>
          </p:cNvSpPr>
          <p:nvPr/>
        </p:nvSpPr>
        <p:spPr bwMode="auto">
          <a:xfrm>
            <a:off x="6324600" y="6103938"/>
            <a:ext cx="685800" cy="369887"/>
          </a:xfrm>
          <a:prstGeom prst="rect">
            <a:avLst/>
          </a:prstGeom>
          <a:solidFill>
            <a:schemeClr val="bg1"/>
          </a:solidFill>
          <a:ln w="9525">
            <a:noFill/>
            <a:miter lim="800000"/>
            <a:headEnd/>
            <a:tailEnd/>
          </a:ln>
        </p:spPr>
        <p:txBody>
          <a:bodyPr>
            <a:spAutoFit/>
          </a:bodyPr>
          <a:lstStyle/>
          <a:p>
            <a:endParaRPr lang="en-US"/>
          </a:p>
        </p:txBody>
      </p:sp>
      <p:sp>
        <p:nvSpPr>
          <p:cNvPr id="41989" name="TextBox 3"/>
          <p:cNvSpPr txBox="1">
            <a:spLocks noChangeArrowheads="1"/>
          </p:cNvSpPr>
          <p:nvPr/>
        </p:nvSpPr>
        <p:spPr bwMode="auto">
          <a:xfrm>
            <a:off x="7308850" y="2874963"/>
            <a:ext cx="609600" cy="369887"/>
          </a:xfrm>
          <a:prstGeom prst="rect">
            <a:avLst/>
          </a:prstGeom>
          <a:solidFill>
            <a:schemeClr val="bg1"/>
          </a:solidFill>
          <a:ln w="9525">
            <a:noFill/>
            <a:miter lim="800000"/>
            <a:headEnd/>
            <a:tailEnd/>
          </a:ln>
        </p:spPr>
        <p:txBody>
          <a:bodyPr>
            <a:spAutoFit/>
          </a:bodyPr>
          <a:lstStyle/>
          <a:p>
            <a:endParaRPr lang="en-US"/>
          </a:p>
        </p:txBody>
      </p:sp>
      <p:pic>
        <p:nvPicPr>
          <p:cNvPr id="41990" name="Picture 6"/>
          <p:cNvPicPr>
            <a:picLocks noChangeAspect="1" noChangeArrowheads="1"/>
          </p:cNvPicPr>
          <p:nvPr/>
        </p:nvPicPr>
        <p:blipFill>
          <a:blip r:embed="rId3"/>
          <a:srcRect/>
          <a:stretch>
            <a:fillRect/>
          </a:stretch>
        </p:blipFill>
        <p:spPr bwMode="auto">
          <a:xfrm>
            <a:off x="6240463" y="6353175"/>
            <a:ext cx="762000" cy="371475"/>
          </a:xfrm>
          <a:prstGeom prst="rect">
            <a:avLst/>
          </a:prstGeom>
          <a:noFill/>
          <a:ln w="9525">
            <a:noFill/>
            <a:miter lim="800000"/>
            <a:headEnd/>
            <a:tailEnd/>
          </a:ln>
          <a:effectLst/>
        </p:spPr>
      </p:pic>
      <p:pic>
        <p:nvPicPr>
          <p:cNvPr id="41991" name="Picture 2"/>
          <p:cNvPicPr>
            <a:picLocks noChangeAspect="1" noChangeArrowheads="1"/>
          </p:cNvPicPr>
          <p:nvPr/>
        </p:nvPicPr>
        <p:blipFill>
          <a:blip r:embed="rId4"/>
          <a:srcRect/>
          <a:stretch>
            <a:fillRect/>
          </a:stretch>
        </p:blipFill>
        <p:spPr bwMode="auto">
          <a:xfrm>
            <a:off x="5029200" y="2971800"/>
            <a:ext cx="3468688" cy="3496877"/>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FB6B8E6F-B67B-4966-8F3A-1259CACF5AE0}"/>
              </a:ext>
            </a:extLst>
          </p:cNvPr>
          <p:cNvSpPr/>
          <p:nvPr/>
        </p:nvSpPr>
        <p:spPr>
          <a:xfrm>
            <a:off x="76200" y="165226"/>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04800" y="1422400"/>
            <a:ext cx="8229600" cy="1143000"/>
          </a:xfrm>
        </p:spPr>
        <p:txBody>
          <a:bodyPr/>
          <a:lstStyle/>
          <a:p>
            <a:r>
              <a:rPr lang="en-US"/>
              <a:t> </a:t>
            </a:r>
          </a:p>
        </p:txBody>
      </p:sp>
      <p:sp>
        <p:nvSpPr>
          <p:cNvPr id="16387" name="TextBox 1"/>
          <p:cNvSpPr txBox="1">
            <a:spLocks noChangeArrowheads="1"/>
          </p:cNvSpPr>
          <p:nvPr/>
        </p:nvSpPr>
        <p:spPr bwMode="auto">
          <a:xfrm>
            <a:off x="420688" y="203661"/>
            <a:ext cx="8382000"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itchFamily="34" charset="0"/>
                <a:cs typeface="Arial" pitchFamily="34" charset="0"/>
              </a:defRPr>
            </a:lvl1pPr>
            <a:lvl2pPr marL="914400" indent="-45720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lvl="1" algn="just" eaLnBrk="1" hangingPunct="1">
              <a:buFont typeface="Wingdings" pitchFamily="2" charset="2"/>
              <a:buChar char="Ø"/>
              <a:defRPr/>
            </a:pPr>
            <a:endParaRPr lang="en-US" sz="2400" dirty="0">
              <a:latin typeface="Andalus" pitchFamily="18" charset="-78"/>
              <a:cs typeface="Andalus" pitchFamily="18" charset="-78"/>
            </a:endParaRPr>
          </a:p>
          <a:p>
            <a:pPr marL="0" indent="0" algn="just" eaLnBrk="1" hangingPunct="1">
              <a:lnSpc>
                <a:spcPct val="150000"/>
              </a:lnSpc>
              <a:defRPr/>
            </a:pPr>
            <a:r>
              <a:rPr lang="en-US" sz="3200" b="1" dirty="0">
                <a:latin typeface="Andalus" pitchFamily="18" charset="-78"/>
                <a:cs typeface="Andalus" pitchFamily="18" charset="-78"/>
              </a:rPr>
              <a:t>Coenzyme Q</a:t>
            </a:r>
          </a:p>
          <a:p>
            <a:pPr algn="just">
              <a:lnSpc>
                <a:spcPct val="150000"/>
              </a:lnSpc>
              <a:buFont typeface="Arial" pitchFamily="34" charset="0"/>
              <a:buChar char="•"/>
              <a:defRPr/>
            </a:pPr>
            <a:r>
              <a:rPr lang="en-US" sz="2800" dirty="0">
                <a:latin typeface="Andalus" pitchFamily="18" charset="-78"/>
                <a:cs typeface="Andalus" pitchFamily="18" charset="-78"/>
              </a:rPr>
              <a:t>Quinone derivative</a:t>
            </a:r>
          </a:p>
          <a:p>
            <a:pPr algn="just">
              <a:lnSpc>
                <a:spcPct val="150000"/>
              </a:lnSpc>
              <a:buFont typeface="Arial" pitchFamily="34" charset="0"/>
              <a:buChar char="•"/>
              <a:defRPr/>
            </a:pPr>
            <a:r>
              <a:rPr lang="en-US" sz="2800" dirty="0">
                <a:latin typeface="Andalus" pitchFamily="18" charset="-78"/>
                <a:cs typeface="Andalus" pitchFamily="18" charset="-78"/>
              </a:rPr>
              <a:t>Mobile electron carrier</a:t>
            </a:r>
          </a:p>
          <a:p>
            <a:pPr algn="just">
              <a:lnSpc>
                <a:spcPct val="150000"/>
              </a:lnSpc>
              <a:buFont typeface="Arial" pitchFamily="34" charset="0"/>
              <a:buChar char="•"/>
              <a:defRPr/>
            </a:pPr>
            <a:r>
              <a:rPr lang="en-US" sz="2800" dirty="0">
                <a:latin typeface="Andalus" pitchFamily="18" charset="-78"/>
                <a:cs typeface="Andalus" pitchFamily="18" charset="-78"/>
              </a:rPr>
              <a:t>Can accept hydrogen atoms both from FMNH</a:t>
            </a:r>
            <a:r>
              <a:rPr lang="en-US" sz="2800" baseline="-25000" dirty="0">
                <a:latin typeface="Andalus" pitchFamily="18" charset="-78"/>
                <a:cs typeface="Andalus" pitchFamily="18" charset="-78"/>
              </a:rPr>
              <a:t>2</a:t>
            </a:r>
            <a:r>
              <a:rPr lang="en-US" sz="2800" dirty="0">
                <a:latin typeface="Andalus" pitchFamily="18" charset="-78"/>
                <a:cs typeface="Andalus" pitchFamily="18" charset="-78"/>
              </a:rPr>
              <a:t> (Complex I) and from FADH</a:t>
            </a:r>
            <a:r>
              <a:rPr lang="en-US" sz="2800" baseline="-25000" dirty="0">
                <a:latin typeface="Andalus" pitchFamily="18" charset="-78"/>
                <a:cs typeface="Andalus" pitchFamily="18" charset="-78"/>
              </a:rPr>
              <a:t>2</a:t>
            </a:r>
            <a:r>
              <a:rPr lang="en-US" sz="2800" dirty="0">
                <a:latin typeface="Andalus" pitchFamily="18" charset="-78"/>
                <a:cs typeface="Andalus" pitchFamily="18" charset="-78"/>
              </a:rPr>
              <a:t> </a:t>
            </a:r>
            <a:r>
              <a:rPr lang="fr-FR" sz="2800" dirty="0">
                <a:latin typeface="Andalus" pitchFamily="18" charset="-78"/>
                <a:cs typeface="Andalus" pitchFamily="18" charset="-78"/>
              </a:rPr>
              <a:t>(Complex II) </a:t>
            </a:r>
          </a:p>
          <a:p>
            <a:pPr algn="just">
              <a:lnSpc>
                <a:spcPct val="150000"/>
              </a:lnSpc>
              <a:buFont typeface="Arial" pitchFamily="34" charset="0"/>
              <a:buChar char="•"/>
              <a:defRPr/>
            </a:pPr>
            <a:r>
              <a:rPr lang="en-US" sz="2800" dirty="0">
                <a:latin typeface="Andalus" pitchFamily="18" charset="-78"/>
                <a:cs typeface="Andalus" pitchFamily="18" charset="-78"/>
              </a:rPr>
              <a:t>Transfers electrons to Complex III</a:t>
            </a:r>
          </a:p>
          <a:p>
            <a:pPr algn="just">
              <a:lnSpc>
                <a:spcPct val="150000"/>
              </a:lnSpc>
              <a:buFont typeface="Arial" pitchFamily="34" charset="0"/>
              <a:buChar char="•"/>
              <a:defRPr/>
            </a:pPr>
            <a:r>
              <a:rPr lang="en-US" sz="3200" b="1" dirty="0">
                <a:solidFill>
                  <a:srgbClr val="FF0000"/>
                </a:solidFill>
                <a:latin typeface="Andalus" pitchFamily="18" charset="-78"/>
                <a:cs typeface="Andalus" pitchFamily="18" charset="-78"/>
              </a:rPr>
              <a:t>Links flavoproteins to the cytochromes</a:t>
            </a:r>
          </a:p>
          <a:p>
            <a:pPr algn="just" eaLnBrk="1" hangingPunct="1">
              <a:buFont typeface="Arial" pitchFamily="34" charset="0"/>
              <a:buChar char="•"/>
              <a:defRPr/>
            </a:pPr>
            <a:endParaRPr lang="en-US" sz="2800" dirty="0">
              <a:latin typeface="Andalus" pitchFamily="18" charset="-78"/>
              <a:cs typeface="Andalus" pitchFamily="18" charset="-78"/>
            </a:endParaRPr>
          </a:p>
        </p:txBody>
      </p:sp>
      <p:sp>
        <p:nvSpPr>
          <p:cNvPr id="44036" name="TextBox 1"/>
          <p:cNvSpPr txBox="1">
            <a:spLocks noChangeArrowheads="1"/>
          </p:cNvSpPr>
          <p:nvPr/>
        </p:nvSpPr>
        <p:spPr bwMode="auto">
          <a:xfrm>
            <a:off x="6324600" y="6103938"/>
            <a:ext cx="685800" cy="369887"/>
          </a:xfrm>
          <a:prstGeom prst="rect">
            <a:avLst/>
          </a:prstGeom>
          <a:solidFill>
            <a:schemeClr val="bg1"/>
          </a:solidFill>
          <a:ln w="9525">
            <a:noFill/>
            <a:miter lim="800000"/>
            <a:headEnd/>
            <a:tailEnd/>
          </a:ln>
        </p:spPr>
        <p:txBody>
          <a:bodyPr>
            <a:spAutoFit/>
          </a:bodyPr>
          <a:lstStyle/>
          <a:p>
            <a:endParaRPr lang="en-US"/>
          </a:p>
        </p:txBody>
      </p:sp>
      <p:sp>
        <p:nvSpPr>
          <p:cNvPr id="2" name="Rectangle 1">
            <a:extLst>
              <a:ext uri="{FF2B5EF4-FFF2-40B4-BE49-F238E27FC236}">
                <a16:creationId xmlns:a16="http://schemas.microsoft.com/office/drawing/2014/main" id="{88DB8C7B-CB57-4DE0-909D-21E60089F37B}"/>
              </a:ext>
            </a:extLst>
          </p:cNvPr>
          <p:cNvSpPr/>
          <p:nvPr/>
        </p:nvSpPr>
        <p:spPr>
          <a:xfrm>
            <a:off x="0" y="203661"/>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04800" y="1422400"/>
            <a:ext cx="8229600" cy="1143000"/>
          </a:xfrm>
        </p:spPr>
        <p:txBody>
          <a:bodyPr/>
          <a:lstStyle/>
          <a:p>
            <a:r>
              <a:rPr lang="en-US"/>
              <a:t> </a:t>
            </a:r>
          </a:p>
        </p:txBody>
      </p:sp>
      <p:sp>
        <p:nvSpPr>
          <p:cNvPr id="45059" name="TextBox 1"/>
          <p:cNvSpPr txBox="1">
            <a:spLocks noChangeArrowheads="1"/>
          </p:cNvSpPr>
          <p:nvPr/>
        </p:nvSpPr>
        <p:spPr bwMode="auto">
          <a:xfrm>
            <a:off x="420688" y="414338"/>
            <a:ext cx="8570912" cy="6271717"/>
          </a:xfrm>
          <a:prstGeom prst="rect">
            <a:avLst/>
          </a:prstGeom>
          <a:noFill/>
          <a:ln w="9525">
            <a:noFill/>
            <a:miter lim="800000"/>
            <a:headEnd/>
            <a:tailEnd/>
          </a:ln>
        </p:spPr>
        <p:txBody>
          <a:bodyPr>
            <a:spAutoFit/>
          </a:bodyPr>
          <a:lstStyle/>
          <a:p>
            <a:pPr marL="914400" lvl="1" indent="-457200" algn="just">
              <a:buFont typeface="Wingdings" pitchFamily="2" charset="2"/>
              <a:buChar char="Ø"/>
            </a:pPr>
            <a:endParaRPr lang="en-US" sz="2400" dirty="0">
              <a:latin typeface="Andalus" pitchFamily="18" charset="-78"/>
              <a:cs typeface="Andalus" pitchFamily="18" charset="-78"/>
            </a:endParaRPr>
          </a:p>
          <a:p>
            <a:pPr marL="457200" indent="-457200" algn="just">
              <a:buFont typeface="Arial" pitchFamily="34" charset="0"/>
              <a:buChar char="•"/>
            </a:pPr>
            <a:r>
              <a:rPr lang="en-US" sz="2800" dirty="0">
                <a:latin typeface="Andalus" pitchFamily="18" charset="-78"/>
                <a:cs typeface="Andalus" pitchFamily="18" charset="-78"/>
              </a:rPr>
              <a:t> </a:t>
            </a:r>
            <a:r>
              <a:rPr lang="en-US" sz="2800" b="1" dirty="0">
                <a:latin typeface="Andalus" pitchFamily="18" charset="-78"/>
                <a:cs typeface="Andalus" pitchFamily="18" charset="-78"/>
              </a:rPr>
              <a:t>Complex III (Cytochrome bc1 Oxidoreductase)</a:t>
            </a:r>
          </a:p>
          <a:p>
            <a:pPr marL="457200" indent="-457200" algn="just" eaLnBrk="0" hangingPunct="0">
              <a:lnSpc>
                <a:spcPct val="150000"/>
              </a:lnSpc>
            </a:pPr>
            <a:r>
              <a:rPr lang="en-US" sz="2400" dirty="0">
                <a:latin typeface="Andalus" pitchFamily="18" charset="-78"/>
                <a:cs typeface="Andalus" pitchFamily="18" charset="-78"/>
              </a:rPr>
              <a:t>Complex III has</a:t>
            </a:r>
          </a:p>
          <a:p>
            <a:pPr marL="914400" lvl="1" indent="-457200" eaLnBrk="0" hangingPunct="0">
              <a:lnSpc>
                <a:spcPct val="150000"/>
              </a:lnSpc>
              <a:buFont typeface="Wingdings" pitchFamily="2" charset="2"/>
              <a:buChar char="Ø"/>
            </a:pPr>
            <a:r>
              <a:rPr lang="en-US" sz="2000" dirty="0">
                <a:latin typeface="Andalus" pitchFamily="18" charset="-78"/>
                <a:cs typeface="Andalus" pitchFamily="18" charset="-78"/>
              </a:rPr>
              <a:t>cytochrome b</a:t>
            </a:r>
          </a:p>
          <a:p>
            <a:pPr marL="914400" lvl="1" indent="-457200" eaLnBrk="0" hangingPunct="0">
              <a:lnSpc>
                <a:spcPct val="150000"/>
              </a:lnSpc>
              <a:buFont typeface="Wingdings" pitchFamily="2" charset="2"/>
              <a:buChar char="Ø"/>
            </a:pPr>
            <a:r>
              <a:rPr lang="en-US" sz="2000" dirty="0">
                <a:latin typeface="Andalus" pitchFamily="18" charset="-78"/>
                <a:cs typeface="Andalus" pitchFamily="18" charset="-78"/>
              </a:rPr>
              <a:t>cytochrome c1</a:t>
            </a:r>
          </a:p>
          <a:p>
            <a:pPr marL="914400" lvl="1" indent="-457200" eaLnBrk="0" hangingPunct="0">
              <a:lnSpc>
                <a:spcPct val="150000"/>
              </a:lnSpc>
              <a:buFont typeface="Wingdings" pitchFamily="2" charset="2"/>
              <a:buChar char="Ø"/>
            </a:pPr>
            <a:r>
              <a:rPr lang="en-US" sz="2000" dirty="0">
                <a:latin typeface="Andalus" pitchFamily="18" charset="-78"/>
                <a:cs typeface="Andalus" pitchFamily="18" charset="-78"/>
              </a:rPr>
              <a:t>iron-sulfur center</a:t>
            </a:r>
          </a:p>
          <a:p>
            <a:pPr marL="457200" indent="-457200" algn="just" eaLnBrk="0" hangingPunct="0">
              <a:lnSpc>
                <a:spcPct val="150000"/>
              </a:lnSpc>
            </a:pPr>
            <a:r>
              <a:rPr lang="en-US" sz="2400" dirty="0">
                <a:latin typeface="Andalus" pitchFamily="18" charset="-78"/>
                <a:cs typeface="Andalus" pitchFamily="18" charset="-78"/>
              </a:rPr>
              <a:t>Electrons are transferred to </a:t>
            </a:r>
          </a:p>
          <a:p>
            <a:pPr marL="914400" lvl="1" indent="-457200" eaLnBrk="0" hangingPunct="0">
              <a:lnSpc>
                <a:spcPct val="150000"/>
              </a:lnSpc>
              <a:buFont typeface="Wingdings" pitchFamily="2" charset="2"/>
              <a:buChar char="Ø"/>
            </a:pPr>
            <a:r>
              <a:rPr lang="en-US" sz="2000" dirty="0">
                <a:latin typeface="Andalus" pitchFamily="18" charset="-78"/>
                <a:cs typeface="Andalus" pitchFamily="18" charset="-78"/>
              </a:rPr>
              <a:t>cytochrome b</a:t>
            </a:r>
          </a:p>
          <a:p>
            <a:pPr marL="914400" lvl="1" indent="-457200" eaLnBrk="0" hangingPunct="0">
              <a:lnSpc>
                <a:spcPct val="150000"/>
              </a:lnSpc>
              <a:buFont typeface="Wingdings" pitchFamily="2" charset="2"/>
              <a:buChar char="Ø"/>
            </a:pPr>
            <a:r>
              <a:rPr lang="en-US" sz="2000" dirty="0">
                <a:latin typeface="Andalus" pitchFamily="18" charset="-78"/>
                <a:cs typeface="Andalus" pitchFamily="18" charset="-78"/>
              </a:rPr>
              <a:t>iron-sulfur center</a:t>
            </a:r>
          </a:p>
          <a:p>
            <a:pPr marL="914400" lvl="1" indent="-457200" eaLnBrk="0" hangingPunct="0">
              <a:lnSpc>
                <a:spcPct val="150000"/>
              </a:lnSpc>
              <a:buFont typeface="Wingdings" pitchFamily="2" charset="2"/>
              <a:buChar char="Ø"/>
            </a:pPr>
            <a:r>
              <a:rPr lang="en-US" sz="2000" dirty="0">
                <a:latin typeface="Andalus" pitchFamily="18" charset="-78"/>
                <a:cs typeface="Andalus" pitchFamily="18" charset="-78"/>
              </a:rPr>
              <a:t>cytochrome c1</a:t>
            </a:r>
          </a:p>
          <a:p>
            <a:pPr marL="914400" lvl="1" indent="-457200" eaLnBrk="0" hangingPunct="0">
              <a:lnSpc>
                <a:spcPct val="150000"/>
              </a:lnSpc>
              <a:buFont typeface="Wingdings" pitchFamily="2" charset="2"/>
              <a:buChar char="Ø"/>
            </a:pPr>
            <a:r>
              <a:rPr lang="en-US" sz="2000" dirty="0">
                <a:latin typeface="Andalus" pitchFamily="18" charset="-78"/>
                <a:cs typeface="Andalus" pitchFamily="18" charset="-78"/>
              </a:rPr>
              <a:t>cytochrome C</a:t>
            </a:r>
          </a:p>
          <a:p>
            <a:pPr marL="914400" lvl="1" indent="-457200" eaLnBrk="0" hangingPunct="0">
              <a:lnSpc>
                <a:spcPct val="150000"/>
              </a:lnSpc>
            </a:pPr>
            <a:endParaRPr lang="en-US" sz="2400" dirty="0">
              <a:latin typeface="Andalus" pitchFamily="18" charset="-78"/>
              <a:cs typeface="Andalus" pitchFamily="18" charset="-78"/>
            </a:endParaRPr>
          </a:p>
          <a:p>
            <a:pPr marL="457200" indent="-457200" algn="just">
              <a:lnSpc>
                <a:spcPct val="150000"/>
              </a:lnSpc>
              <a:buFont typeface="Arial" pitchFamily="34" charset="0"/>
              <a:buChar char="•"/>
            </a:pPr>
            <a:endParaRPr lang="en-US" sz="2400" dirty="0">
              <a:latin typeface="Andalus" pitchFamily="18" charset="-78"/>
              <a:cs typeface="Andalus" pitchFamily="18" charset="-78"/>
            </a:endParaRPr>
          </a:p>
        </p:txBody>
      </p:sp>
      <p:sp>
        <p:nvSpPr>
          <p:cNvPr id="45060" name="TextBox 1"/>
          <p:cNvSpPr txBox="1">
            <a:spLocks noChangeArrowheads="1"/>
          </p:cNvSpPr>
          <p:nvPr/>
        </p:nvSpPr>
        <p:spPr bwMode="auto">
          <a:xfrm>
            <a:off x="6324600" y="6103938"/>
            <a:ext cx="685800" cy="369887"/>
          </a:xfrm>
          <a:prstGeom prst="rect">
            <a:avLst/>
          </a:prstGeom>
          <a:solidFill>
            <a:schemeClr val="bg1"/>
          </a:solidFill>
          <a:ln w="9525">
            <a:noFill/>
            <a:miter lim="800000"/>
            <a:headEnd/>
            <a:tailEnd/>
          </a:ln>
        </p:spPr>
        <p:txBody>
          <a:bodyPr>
            <a:spAutoFit/>
          </a:bodyPr>
          <a:lstStyle/>
          <a:p>
            <a:endParaRPr lang="en-US"/>
          </a:p>
        </p:txBody>
      </p:sp>
      <p:sp>
        <p:nvSpPr>
          <p:cNvPr id="45061" name="TextBox 3"/>
          <p:cNvSpPr txBox="1">
            <a:spLocks noChangeArrowheads="1"/>
          </p:cNvSpPr>
          <p:nvPr/>
        </p:nvSpPr>
        <p:spPr bwMode="auto">
          <a:xfrm>
            <a:off x="7308850" y="2874963"/>
            <a:ext cx="609600" cy="369887"/>
          </a:xfrm>
          <a:prstGeom prst="rect">
            <a:avLst/>
          </a:prstGeom>
          <a:solidFill>
            <a:schemeClr val="bg1"/>
          </a:solidFill>
          <a:ln w="9525">
            <a:noFill/>
            <a:miter lim="800000"/>
            <a:headEnd/>
            <a:tailEnd/>
          </a:ln>
        </p:spPr>
        <p:txBody>
          <a:bodyPr>
            <a:spAutoFit/>
          </a:bodyPr>
          <a:lstStyle/>
          <a:p>
            <a:endParaRPr lang="en-US"/>
          </a:p>
        </p:txBody>
      </p:sp>
      <p:pic>
        <p:nvPicPr>
          <p:cNvPr id="45062" name="Picture 8"/>
          <p:cNvPicPr>
            <a:picLocks noChangeAspect="1" noChangeArrowheads="1"/>
          </p:cNvPicPr>
          <p:nvPr/>
        </p:nvPicPr>
        <p:blipFill>
          <a:blip r:embed="rId3"/>
          <a:srcRect/>
          <a:stretch>
            <a:fillRect/>
          </a:stretch>
        </p:blipFill>
        <p:spPr bwMode="auto">
          <a:xfrm>
            <a:off x="5105400" y="2133600"/>
            <a:ext cx="3615006" cy="3578225"/>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129BF2EB-82B0-4390-A62C-BE5503A6BDB5}"/>
              </a:ext>
            </a:extLst>
          </p:cNvPr>
          <p:cNvSpPr/>
          <p:nvPr/>
        </p:nvSpPr>
        <p:spPr>
          <a:xfrm>
            <a:off x="152400" y="24352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772400" cy="1470025"/>
          </a:xfrm>
        </p:spPr>
        <p:txBody>
          <a:bodyPr>
            <a:normAutofit fontScale="90000"/>
          </a:bodyPr>
          <a:lstStyle/>
          <a:p>
            <a:r>
              <a:rPr lang="en-US" sz="4000" b="1" dirty="0">
                <a:cs typeface="Times New Roman" pitchFamily="18" charset="0"/>
              </a:rPr>
              <a:t>Respiratory Module</a:t>
            </a:r>
            <a:br>
              <a:rPr lang="en-US" sz="4000" u="sng" dirty="0">
                <a:cs typeface="Times New Roman" pitchFamily="18" charset="0"/>
              </a:rPr>
            </a:br>
            <a:r>
              <a:rPr lang="en-US" sz="3200" dirty="0">
                <a:cs typeface="Times New Roman" pitchFamily="18" charset="0"/>
              </a:rPr>
              <a:t>1</a:t>
            </a:r>
            <a:r>
              <a:rPr lang="en-US" sz="3200" baseline="30000" dirty="0">
                <a:cs typeface="Times New Roman" pitchFamily="18" charset="0"/>
              </a:rPr>
              <a:t>st</a:t>
            </a:r>
            <a:r>
              <a:rPr lang="en-US" sz="3200" dirty="0">
                <a:cs typeface="Times New Roman" pitchFamily="18" charset="0"/>
              </a:rPr>
              <a:t> Year MBBS (LGIS)</a:t>
            </a:r>
            <a:br>
              <a:rPr lang="en-US" sz="4000" u="sng" dirty="0">
                <a:cs typeface="Times New Roman" pitchFamily="18" charset="0"/>
              </a:rPr>
            </a:br>
            <a:r>
              <a:rPr lang="en-US" sz="4000" b="1" dirty="0">
                <a:cs typeface="Times New Roman" pitchFamily="18" charset="0"/>
              </a:rPr>
              <a:t>Electron Transport Chain </a:t>
            </a:r>
            <a:endParaRPr lang="en-US" dirty="0"/>
          </a:p>
        </p:txBody>
      </p:sp>
      <p:sp>
        <p:nvSpPr>
          <p:cNvPr id="3" name="Subtitle 2"/>
          <p:cNvSpPr>
            <a:spLocks noGrp="1"/>
          </p:cNvSpPr>
          <p:nvPr>
            <p:ph type="subTitle" idx="1"/>
          </p:nvPr>
        </p:nvSpPr>
        <p:spPr>
          <a:xfrm>
            <a:off x="381000" y="5153025"/>
            <a:ext cx="8534400" cy="762000"/>
          </a:xfrm>
        </p:spPr>
        <p:txBody>
          <a:bodyPr>
            <a:normAutofit fontScale="25000" lnSpcReduction="20000"/>
          </a:bodyPr>
          <a:lstStyle/>
          <a:p>
            <a:pPr algn="l"/>
            <a:r>
              <a:rPr lang="en-US" sz="7200" b="1" dirty="0">
                <a:cs typeface="Times New Roman" pitchFamily="18" charset="0"/>
              </a:rPr>
              <a:t>Presenter: Dr. Aneela Jamil					Date: 24-02-25</a:t>
            </a:r>
          </a:p>
          <a:p>
            <a:pPr algn="l"/>
            <a:r>
              <a:rPr lang="en-US" sz="7200" b="1" dirty="0">
                <a:cs typeface="Times New Roman" pitchFamily="18" charset="0"/>
              </a:rPr>
              <a:t>(Assistant Professor)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20163957-82BD-4959-9A3E-7FEFAE099A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3711576"/>
            <a:ext cx="1977887" cy="1177461"/>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04800" y="1422400"/>
            <a:ext cx="8229600" cy="1143000"/>
          </a:xfrm>
        </p:spPr>
        <p:txBody>
          <a:bodyPr/>
          <a:lstStyle/>
          <a:p>
            <a:r>
              <a:rPr lang="en-US"/>
              <a:t> </a:t>
            </a:r>
          </a:p>
        </p:txBody>
      </p:sp>
      <p:sp>
        <p:nvSpPr>
          <p:cNvPr id="47107" name="TextBox 1"/>
          <p:cNvSpPr txBox="1">
            <a:spLocks noChangeArrowheads="1"/>
          </p:cNvSpPr>
          <p:nvPr/>
        </p:nvSpPr>
        <p:spPr bwMode="auto">
          <a:xfrm>
            <a:off x="381000" y="381000"/>
            <a:ext cx="8570912" cy="5648213"/>
          </a:xfrm>
          <a:prstGeom prst="rect">
            <a:avLst/>
          </a:prstGeom>
          <a:noFill/>
          <a:ln w="9525">
            <a:noFill/>
            <a:miter lim="800000"/>
            <a:headEnd/>
            <a:tailEnd/>
          </a:ln>
        </p:spPr>
        <p:txBody>
          <a:bodyPr wrap="square">
            <a:spAutoFit/>
          </a:bodyPr>
          <a:lstStyle/>
          <a:p>
            <a:pPr marL="457200" indent="-457200" algn="just">
              <a:buFont typeface="Arial" pitchFamily="34" charset="0"/>
              <a:buChar char="•"/>
            </a:pPr>
            <a:r>
              <a:rPr lang="en-US" sz="2800" dirty="0">
                <a:latin typeface="Andalus" pitchFamily="18" charset="-78"/>
                <a:cs typeface="Andalus" pitchFamily="18" charset="-78"/>
              </a:rPr>
              <a:t> </a:t>
            </a:r>
            <a:r>
              <a:rPr lang="en-US" sz="2800" b="1" dirty="0">
                <a:latin typeface="Andalus" pitchFamily="18" charset="-78"/>
                <a:cs typeface="Andalus" pitchFamily="18" charset="-78"/>
              </a:rPr>
              <a:t>Complex IV(Cytochrome Oxidase)</a:t>
            </a:r>
          </a:p>
          <a:p>
            <a:pPr marL="457200" indent="-457200" algn="just" eaLnBrk="0" hangingPunct="0">
              <a:lnSpc>
                <a:spcPct val="150000"/>
              </a:lnSpc>
            </a:pPr>
            <a:r>
              <a:rPr lang="en-US" sz="2400" dirty="0">
                <a:latin typeface="Andalus" pitchFamily="18" charset="-78"/>
                <a:cs typeface="Andalus" pitchFamily="18" charset="-78"/>
              </a:rPr>
              <a:t>Complex IV has</a:t>
            </a:r>
          </a:p>
          <a:p>
            <a:pPr marL="914400" lvl="1" indent="-457200" eaLnBrk="0" hangingPunct="0">
              <a:lnSpc>
                <a:spcPct val="150000"/>
              </a:lnSpc>
              <a:buFont typeface="Wingdings" pitchFamily="2" charset="2"/>
              <a:buChar char="Ø"/>
            </a:pPr>
            <a:r>
              <a:rPr lang="en-US" sz="2000" dirty="0" err="1">
                <a:latin typeface="Andalus" pitchFamily="18" charset="-78"/>
                <a:cs typeface="Andalus" pitchFamily="18" charset="-78"/>
              </a:rPr>
              <a:t>Cu</a:t>
            </a:r>
            <a:r>
              <a:rPr lang="en-US" sz="2000" baseline="-25000" dirty="0" err="1">
                <a:latin typeface="Andalus" pitchFamily="18" charset="-78"/>
                <a:cs typeface="Andalus" pitchFamily="18" charset="-78"/>
              </a:rPr>
              <a:t>A</a:t>
            </a:r>
            <a:r>
              <a:rPr lang="en-US" sz="2000" baseline="-25000" dirty="0">
                <a:latin typeface="Andalus" pitchFamily="18" charset="-78"/>
                <a:cs typeface="Andalus" pitchFamily="18" charset="-78"/>
              </a:rPr>
              <a:t> ,</a:t>
            </a:r>
            <a:r>
              <a:rPr lang="en-US" sz="2000" dirty="0">
                <a:latin typeface="Andalus" pitchFamily="18" charset="-78"/>
                <a:cs typeface="Andalus" pitchFamily="18" charset="-78"/>
              </a:rPr>
              <a:t> </a:t>
            </a:r>
            <a:r>
              <a:rPr lang="en-US" sz="2000" dirty="0" err="1">
                <a:latin typeface="Andalus" pitchFamily="18" charset="-78"/>
                <a:cs typeface="Andalus" pitchFamily="18" charset="-78"/>
              </a:rPr>
              <a:t>Cu</a:t>
            </a:r>
            <a:r>
              <a:rPr lang="en-US" sz="2000" baseline="-25000" dirty="0" err="1">
                <a:latin typeface="Andalus" pitchFamily="18" charset="-78"/>
                <a:cs typeface="Andalus" pitchFamily="18" charset="-78"/>
              </a:rPr>
              <a:t>B</a:t>
            </a:r>
            <a:endParaRPr lang="en-US" sz="2000" baseline="-25000" dirty="0">
              <a:latin typeface="Andalus" pitchFamily="18" charset="-78"/>
              <a:cs typeface="Andalus" pitchFamily="18" charset="-78"/>
            </a:endParaRPr>
          </a:p>
          <a:p>
            <a:pPr marL="914400" lvl="1" indent="-457200" eaLnBrk="0" hangingPunct="0">
              <a:lnSpc>
                <a:spcPct val="150000"/>
              </a:lnSpc>
              <a:buFont typeface="Wingdings" pitchFamily="2" charset="2"/>
              <a:buChar char="Ø"/>
            </a:pPr>
            <a:r>
              <a:rPr lang="en-US" sz="2000" dirty="0">
                <a:latin typeface="Andalus" pitchFamily="18" charset="-78"/>
                <a:cs typeface="Andalus" pitchFamily="18" charset="-78"/>
              </a:rPr>
              <a:t>cytochrome a</a:t>
            </a:r>
          </a:p>
          <a:p>
            <a:pPr marL="914400" lvl="1" indent="-457200" eaLnBrk="0" hangingPunct="0">
              <a:lnSpc>
                <a:spcPct val="150000"/>
              </a:lnSpc>
              <a:buFont typeface="Wingdings" pitchFamily="2" charset="2"/>
              <a:buChar char="Ø"/>
            </a:pPr>
            <a:r>
              <a:rPr lang="en-US" sz="2000" dirty="0">
                <a:latin typeface="Andalus" pitchFamily="18" charset="-78"/>
                <a:cs typeface="Andalus" pitchFamily="18" charset="-78"/>
              </a:rPr>
              <a:t>cytochrome a</a:t>
            </a:r>
            <a:r>
              <a:rPr lang="en-US" sz="2000" baseline="-25000" dirty="0">
                <a:latin typeface="Andalus" pitchFamily="18" charset="-78"/>
                <a:cs typeface="Andalus" pitchFamily="18" charset="-78"/>
              </a:rPr>
              <a:t>3</a:t>
            </a:r>
          </a:p>
          <a:p>
            <a:pPr marL="457200" indent="-457200" algn="just" eaLnBrk="0" hangingPunct="0">
              <a:lnSpc>
                <a:spcPct val="150000"/>
              </a:lnSpc>
            </a:pPr>
            <a:r>
              <a:rPr lang="en-US" sz="2400" dirty="0">
                <a:latin typeface="Andalus" pitchFamily="18" charset="-78"/>
                <a:cs typeface="Andalus" pitchFamily="18" charset="-78"/>
              </a:rPr>
              <a:t>Electrons are transferred to </a:t>
            </a:r>
          </a:p>
          <a:p>
            <a:pPr marL="914400" lvl="1" indent="-457200" eaLnBrk="0" hangingPunct="0">
              <a:lnSpc>
                <a:spcPct val="150000"/>
              </a:lnSpc>
              <a:buFont typeface="Wingdings" pitchFamily="2" charset="2"/>
              <a:buChar char="Ø"/>
            </a:pPr>
            <a:r>
              <a:rPr lang="en-US" sz="2000" dirty="0" err="1">
                <a:latin typeface="Andalus" pitchFamily="18" charset="-78"/>
                <a:cs typeface="Andalus" pitchFamily="18" charset="-78"/>
              </a:rPr>
              <a:t>Cu</a:t>
            </a:r>
            <a:r>
              <a:rPr lang="en-US" sz="2000" baseline="-25000" dirty="0" err="1">
                <a:latin typeface="Andalus" pitchFamily="18" charset="-78"/>
                <a:cs typeface="Andalus" pitchFamily="18" charset="-78"/>
              </a:rPr>
              <a:t>A</a:t>
            </a:r>
            <a:endParaRPr lang="en-US" sz="2000" baseline="-25000" dirty="0">
              <a:latin typeface="Andalus" pitchFamily="18" charset="-78"/>
              <a:cs typeface="Andalus" pitchFamily="18" charset="-78"/>
            </a:endParaRPr>
          </a:p>
          <a:p>
            <a:pPr marL="914400" lvl="1" indent="-457200" eaLnBrk="0" hangingPunct="0">
              <a:lnSpc>
                <a:spcPct val="150000"/>
              </a:lnSpc>
              <a:buFont typeface="Wingdings" pitchFamily="2" charset="2"/>
              <a:buChar char="Ø"/>
            </a:pPr>
            <a:r>
              <a:rPr lang="en-US" sz="2000" dirty="0">
                <a:latin typeface="Andalus" pitchFamily="18" charset="-78"/>
                <a:cs typeface="Andalus" pitchFamily="18" charset="-78"/>
              </a:rPr>
              <a:t>cytochrome a</a:t>
            </a:r>
          </a:p>
          <a:p>
            <a:pPr marL="914400" lvl="1" indent="-457200" eaLnBrk="0" hangingPunct="0">
              <a:lnSpc>
                <a:spcPct val="150000"/>
              </a:lnSpc>
              <a:buFont typeface="Wingdings" pitchFamily="2" charset="2"/>
              <a:buChar char="Ø"/>
            </a:pPr>
            <a:r>
              <a:rPr lang="en-US" sz="2000" dirty="0">
                <a:latin typeface="Andalus" pitchFamily="18" charset="-78"/>
                <a:cs typeface="Andalus" pitchFamily="18" charset="-78"/>
              </a:rPr>
              <a:t>cytochrome a</a:t>
            </a:r>
            <a:r>
              <a:rPr lang="en-US" sz="2000" baseline="-25000" dirty="0">
                <a:latin typeface="Andalus" pitchFamily="18" charset="-78"/>
                <a:cs typeface="Andalus" pitchFamily="18" charset="-78"/>
              </a:rPr>
              <a:t>3</a:t>
            </a:r>
          </a:p>
          <a:p>
            <a:pPr marL="914400" lvl="1" indent="-457200" eaLnBrk="0" hangingPunct="0">
              <a:lnSpc>
                <a:spcPct val="150000"/>
              </a:lnSpc>
              <a:buFont typeface="Wingdings" pitchFamily="2" charset="2"/>
              <a:buChar char="Ø"/>
            </a:pPr>
            <a:r>
              <a:rPr lang="en-US" sz="2000" dirty="0" err="1">
                <a:latin typeface="Andalus" pitchFamily="18" charset="-78"/>
                <a:cs typeface="Andalus" pitchFamily="18" charset="-78"/>
              </a:rPr>
              <a:t>Cu</a:t>
            </a:r>
            <a:r>
              <a:rPr lang="en-US" sz="2000" baseline="-25000" dirty="0" err="1">
                <a:latin typeface="Andalus" pitchFamily="18" charset="-78"/>
                <a:cs typeface="Andalus" pitchFamily="18" charset="-78"/>
              </a:rPr>
              <a:t>B</a:t>
            </a:r>
            <a:endParaRPr lang="en-US" sz="2000" baseline="-25000" dirty="0">
              <a:latin typeface="Andalus" pitchFamily="18" charset="-78"/>
              <a:cs typeface="Andalus" pitchFamily="18" charset="-78"/>
            </a:endParaRPr>
          </a:p>
          <a:p>
            <a:pPr marL="914400" lvl="1" indent="-457200" eaLnBrk="0" hangingPunct="0">
              <a:lnSpc>
                <a:spcPct val="150000"/>
              </a:lnSpc>
              <a:buFont typeface="Wingdings" pitchFamily="2" charset="2"/>
              <a:buChar char="Ø"/>
            </a:pPr>
            <a:r>
              <a:rPr lang="en-US" sz="2000" dirty="0">
                <a:latin typeface="Andalus" pitchFamily="18" charset="-78"/>
                <a:cs typeface="Andalus" pitchFamily="18" charset="-78"/>
              </a:rPr>
              <a:t>oxygen </a:t>
            </a:r>
          </a:p>
          <a:p>
            <a:pPr marL="914400" lvl="1" indent="-457200" eaLnBrk="0" hangingPunct="0">
              <a:lnSpc>
                <a:spcPct val="150000"/>
              </a:lnSpc>
            </a:pPr>
            <a:endParaRPr lang="en-US" sz="2400" baseline="-25000" dirty="0">
              <a:latin typeface="Andalus" pitchFamily="18" charset="-78"/>
              <a:cs typeface="Andalus" pitchFamily="18" charset="-78"/>
            </a:endParaRPr>
          </a:p>
        </p:txBody>
      </p:sp>
      <p:sp>
        <p:nvSpPr>
          <p:cNvPr id="47108" name="TextBox 1"/>
          <p:cNvSpPr txBox="1">
            <a:spLocks noChangeArrowheads="1"/>
          </p:cNvSpPr>
          <p:nvPr/>
        </p:nvSpPr>
        <p:spPr bwMode="auto">
          <a:xfrm>
            <a:off x="6324600" y="6103938"/>
            <a:ext cx="685800" cy="369887"/>
          </a:xfrm>
          <a:prstGeom prst="rect">
            <a:avLst/>
          </a:prstGeom>
          <a:solidFill>
            <a:schemeClr val="bg1"/>
          </a:solidFill>
          <a:ln w="9525">
            <a:noFill/>
            <a:miter lim="800000"/>
            <a:headEnd/>
            <a:tailEnd/>
          </a:ln>
        </p:spPr>
        <p:txBody>
          <a:bodyPr>
            <a:spAutoFit/>
          </a:bodyPr>
          <a:lstStyle/>
          <a:p>
            <a:endParaRPr lang="en-US"/>
          </a:p>
        </p:txBody>
      </p:sp>
      <p:sp>
        <p:nvSpPr>
          <p:cNvPr id="47109" name="TextBox 3"/>
          <p:cNvSpPr txBox="1">
            <a:spLocks noChangeArrowheads="1"/>
          </p:cNvSpPr>
          <p:nvPr/>
        </p:nvSpPr>
        <p:spPr bwMode="auto">
          <a:xfrm>
            <a:off x="7308850" y="2874963"/>
            <a:ext cx="609600" cy="369887"/>
          </a:xfrm>
          <a:prstGeom prst="rect">
            <a:avLst/>
          </a:prstGeom>
          <a:solidFill>
            <a:schemeClr val="bg1"/>
          </a:solidFill>
          <a:ln w="9525">
            <a:noFill/>
            <a:miter lim="800000"/>
            <a:headEnd/>
            <a:tailEnd/>
          </a:ln>
        </p:spPr>
        <p:txBody>
          <a:bodyPr>
            <a:spAutoFit/>
          </a:bodyPr>
          <a:lstStyle/>
          <a:p>
            <a:endParaRPr lang="en-US"/>
          </a:p>
        </p:txBody>
      </p:sp>
      <p:pic>
        <p:nvPicPr>
          <p:cNvPr id="47110" name="Picture 7"/>
          <p:cNvPicPr>
            <a:picLocks noChangeAspect="1" noChangeArrowheads="1"/>
          </p:cNvPicPr>
          <p:nvPr/>
        </p:nvPicPr>
        <p:blipFill>
          <a:blip r:embed="rId3"/>
          <a:srcRect r="11613"/>
          <a:stretch>
            <a:fillRect/>
          </a:stretch>
        </p:blipFill>
        <p:spPr bwMode="auto">
          <a:xfrm>
            <a:off x="4800600" y="1752600"/>
            <a:ext cx="3847547" cy="3384550"/>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3F4DC2CB-1C8B-4235-A055-45007E9EF41C}"/>
              </a:ext>
            </a:extLst>
          </p:cNvPr>
          <p:cNvSpPr/>
          <p:nvPr/>
        </p:nvSpPr>
        <p:spPr>
          <a:xfrm>
            <a:off x="36022" y="135459"/>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t> </a:t>
            </a:r>
          </a:p>
        </p:txBody>
      </p:sp>
      <p:sp>
        <p:nvSpPr>
          <p:cNvPr id="53251" name="Content Placeholder 2"/>
          <p:cNvSpPr>
            <a:spLocks noGrp="1"/>
          </p:cNvSpPr>
          <p:nvPr>
            <p:ph idx="1"/>
          </p:nvPr>
        </p:nvSpPr>
        <p:spPr/>
        <p:txBody>
          <a:bodyPr/>
          <a:lstStyle/>
          <a:p>
            <a:pPr marL="0" indent="0">
              <a:buFont typeface="Arial" pitchFamily="34" charset="0"/>
              <a:buNone/>
            </a:pPr>
            <a:r>
              <a:rPr lang="en-US"/>
              <a:t> </a:t>
            </a:r>
          </a:p>
        </p:txBody>
      </p:sp>
      <p:pic>
        <p:nvPicPr>
          <p:cNvPr id="53252" name="Picture 2"/>
          <p:cNvPicPr>
            <a:picLocks noChangeAspect="1" noChangeArrowheads="1"/>
          </p:cNvPicPr>
          <p:nvPr/>
        </p:nvPicPr>
        <p:blipFill>
          <a:blip r:embed="rId2"/>
          <a:srcRect l="1077" t="24203" r="1538" b="12616"/>
          <a:stretch>
            <a:fillRect/>
          </a:stretch>
        </p:blipFill>
        <p:spPr bwMode="auto">
          <a:xfrm>
            <a:off x="0" y="1066800"/>
            <a:ext cx="9144000" cy="4773613"/>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311C47BD-F94B-4C8F-97CB-AB3F936E5F17}"/>
              </a:ext>
            </a:extLst>
          </p:cNvPr>
          <p:cNvSpPr/>
          <p:nvPr/>
        </p:nvSpPr>
        <p:spPr>
          <a:xfrm>
            <a:off x="76200" y="19431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28650" y="340188"/>
            <a:ext cx="7886700" cy="1325563"/>
          </a:xfrm>
        </p:spPr>
        <p:txBody>
          <a:bodyPr/>
          <a:lstStyle/>
          <a:p>
            <a:r>
              <a:rPr lang="en-US"/>
              <a:t> </a:t>
            </a:r>
          </a:p>
        </p:txBody>
      </p:sp>
      <p:sp>
        <p:nvSpPr>
          <p:cNvPr id="54275" name="Content Placeholder 2"/>
          <p:cNvSpPr>
            <a:spLocks noGrp="1"/>
          </p:cNvSpPr>
          <p:nvPr>
            <p:ph idx="1"/>
          </p:nvPr>
        </p:nvSpPr>
        <p:spPr/>
        <p:txBody>
          <a:bodyPr/>
          <a:lstStyle/>
          <a:p>
            <a:pPr marL="0" indent="0">
              <a:buFont typeface="Arial" pitchFamily="34" charset="0"/>
              <a:buNone/>
            </a:pPr>
            <a:r>
              <a:rPr lang="en-US"/>
              <a:t> </a:t>
            </a:r>
          </a:p>
        </p:txBody>
      </p:sp>
      <p:pic>
        <p:nvPicPr>
          <p:cNvPr id="54276" name="Picture 2"/>
          <p:cNvPicPr>
            <a:picLocks noChangeAspect="1" noChangeArrowheads="1"/>
          </p:cNvPicPr>
          <p:nvPr/>
        </p:nvPicPr>
        <p:blipFill>
          <a:blip r:embed="rId2"/>
          <a:srcRect/>
          <a:stretch>
            <a:fillRect/>
          </a:stretch>
        </p:blipFill>
        <p:spPr bwMode="auto">
          <a:xfrm>
            <a:off x="152400" y="990600"/>
            <a:ext cx="8839200" cy="4800600"/>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C9396452-FE41-400A-B89A-D2618DC10A54}"/>
              </a:ext>
            </a:extLst>
          </p:cNvPr>
          <p:cNvSpPr/>
          <p:nvPr/>
        </p:nvSpPr>
        <p:spPr>
          <a:xfrm>
            <a:off x="152400" y="152946"/>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28650" y="340188"/>
            <a:ext cx="7886700" cy="1325563"/>
          </a:xfrm>
        </p:spPr>
        <p:txBody>
          <a:bodyPr/>
          <a:lstStyle/>
          <a:p>
            <a:r>
              <a:rPr lang="en-US"/>
              <a:t> </a:t>
            </a:r>
          </a:p>
        </p:txBody>
      </p:sp>
      <p:sp>
        <p:nvSpPr>
          <p:cNvPr id="55299" name="Content Placeholder 2"/>
          <p:cNvSpPr>
            <a:spLocks noGrp="1"/>
          </p:cNvSpPr>
          <p:nvPr>
            <p:ph idx="1"/>
          </p:nvPr>
        </p:nvSpPr>
        <p:spPr/>
        <p:txBody>
          <a:bodyPr/>
          <a:lstStyle/>
          <a:p>
            <a:pPr marL="0" indent="0">
              <a:buFont typeface="Arial" pitchFamily="34" charset="0"/>
              <a:buNone/>
            </a:pPr>
            <a:r>
              <a:rPr lang="en-US"/>
              <a:t> </a:t>
            </a:r>
          </a:p>
        </p:txBody>
      </p:sp>
      <p:pic>
        <p:nvPicPr>
          <p:cNvPr id="55300" name="Picture 2"/>
          <p:cNvPicPr>
            <a:picLocks noChangeAspect="1" noChangeArrowheads="1"/>
          </p:cNvPicPr>
          <p:nvPr/>
        </p:nvPicPr>
        <p:blipFill>
          <a:blip r:embed="rId2"/>
          <a:srcRect/>
          <a:stretch>
            <a:fillRect/>
          </a:stretch>
        </p:blipFill>
        <p:spPr bwMode="auto">
          <a:xfrm>
            <a:off x="457200" y="1219200"/>
            <a:ext cx="8081963" cy="4419600"/>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3D2C7C1D-E775-4FC3-A3D2-AB670D74BF53}"/>
              </a:ext>
            </a:extLst>
          </p:cNvPr>
          <p:cNvSpPr/>
          <p:nvPr/>
        </p:nvSpPr>
        <p:spPr>
          <a:xfrm>
            <a:off x="76200" y="16937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t> </a:t>
            </a:r>
          </a:p>
        </p:txBody>
      </p:sp>
      <p:sp>
        <p:nvSpPr>
          <p:cNvPr id="56323" name="Content Placeholder 2"/>
          <p:cNvSpPr>
            <a:spLocks noGrp="1"/>
          </p:cNvSpPr>
          <p:nvPr>
            <p:ph idx="1"/>
          </p:nvPr>
        </p:nvSpPr>
        <p:spPr/>
        <p:txBody>
          <a:bodyPr/>
          <a:lstStyle/>
          <a:p>
            <a:pPr marL="0" indent="0">
              <a:buFont typeface="Arial" pitchFamily="34" charset="0"/>
              <a:buNone/>
            </a:pPr>
            <a:r>
              <a:rPr lang="en-US"/>
              <a:t> </a:t>
            </a:r>
          </a:p>
        </p:txBody>
      </p:sp>
      <p:pic>
        <p:nvPicPr>
          <p:cNvPr id="56324" name="Picture 2"/>
          <p:cNvPicPr>
            <a:picLocks noChangeAspect="1" noChangeArrowheads="1"/>
          </p:cNvPicPr>
          <p:nvPr/>
        </p:nvPicPr>
        <p:blipFill>
          <a:blip r:embed="rId2"/>
          <a:srcRect/>
          <a:stretch>
            <a:fillRect/>
          </a:stretch>
        </p:blipFill>
        <p:spPr bwMode="auto">
          <a:xfrm>
            <a:off x="2514600" y="609600"/>
            <a:ext cx="4038600" cy="5791200"/>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62143E5E-0ED0-4722-B175-BBE2542294A1}"/>
              </a:ext>
            </a:extLst>
          </p:cNvPr>
          <p:cNvSpPr/>
          <p:nvPr/>
        </p:nvSpPr>
        <p:spPr>
          <a:xfrm>
            <a:off x="76200" y="19431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304800"/>
            <a:ext cx="8229600" cy="1143000"/>
          </a:xfrm>
        </p:spPr>
        <p:txBody>
          <a:bodyPr>
            <a:normAutofit/>
          </a:bodyPr>
          <a:lstStyle/>
          <a:p>
            <a:r>
              <a:rPr lang="en-US" sz="3600" b="1" dirty="0">
                <a:latin typeface="Andalus" pitchFamily="18" charset="-78"/>
                <a:cs typeface="Andalus" pitchFamily="18" charset="-78"/>
              </a:rPr>
              <a:t>Anatomical Aspects </a:t>
            </a:r>
          </a:p>
        </p:txBody>
      </p:sp>
      <p:sp>
        <p:nvSpPr>
          <p:cNvPr id="30722" name="AutoShape 2" descr="Components of blood (article) | Khan Acade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Content Placeholder 4"/>
          <p:cNvSpPr>
            <a:spLocks noGrp="1"/>
          </p:cNvSpPr>
          <p:nvPr>
            <p:ph idx="1"/>
          </p:nvPr>
        </p:nvSpPr>
        <p:spPr/>
        <p:txBody>
          <a:bodyPr/>
          <a:lstStyle/>
          <a:p>
            <a:pPr>
              <a:buNone/>
            </a:pPr>
            <a:r>
              <a:rPr lang="en-US" dirty="0"/>
              <a:t> </a:t>
            </a:r>
          </a:p>
        </p:txBody>
      </p:sp>
      <p:sp>
        <p:nvSpPr>
          <p:cNvPr id="7" name="TextBox 6"/>
          <p:cNvSpPr txBox="1"/>
          <p:nvPr/>
        </p:nvSpPr>
        <p:spPr>
          <a:xfrm>
            <a:off x="1676400" y="3505200"/>
            <a:ext cx="4953000" cy="369332"/>
          </a:xfrm>
          <a:prstGeom prst="rect">
            <a:avLst/>
          </a:prstGeom>
          <a:solidFill>
            <a:schemeClr val="bg1"/>
          </a:solidFill>
        </p:spPr>
        <p:txBody>
          <a:bodyPr wrap="square" rtlCol="0">
            <a:spAutoFit/>
          </a:bodyPr>
          <a:lstStyle/>
          <a:p>
            <a:endParaRPr lang="en-US" dirty="0"/>
          </a:p>
        </p:txBody>
      </p:sp>
      <p:sp>
        <p:nvSpPr>
          <p:cNvPr id="2" name="Rectangle 1">
            <a:extLst>
              <a:ext uri="{FF2B5EF4-FFF2-40B4-BE49-F238E27FC236}">
                <a16:creationId xmlns:a16="http://schemas.microsoft.com/office/drawing/2014/main" id="{8B69ED83-A45D-4C93-BE3F-032A27DB1915}"/>
              </a:ext>
            </a:extLst>
          </p:cNvPr>
          <p:cNvSpPr/>
          <p:nvPr/>
        </p:nvSpPr>
        <p:spPr>
          <a:xfrm>
            <a:off x="267393" y="123506"/>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pic>
        <p:nvPicPr>
          <p:cNvPr id="9" name="Picture 5" descr="C:\Users\dell\Desktop\Mitochondrion.png">
            <a:extLst>
              <a:ext uri="{FF2B5EF4-FFF2-40B4-BE49-F238E27FC236}">
                <a16:creationId xmlns:a16="http://schemas.microsoft.com/office/drawing/2014/main" id="{FC0AB2AB-A62F-43FC-B650-D645940C2987}"/>
              </a:ext>
            </a:extLst>
          </p:cNvPr>
          <p:cNvPicPr>
            <a:picLocks noChangeAspect="1" noChangeArrowheads="1"/>
          </p:cNvPicPr>
          <p:nvPr/>
        </p:nvPicPr>
        <p:blipFill>
          <a:blip r:embed="rId2"/>
          <a:srcRect t="12869"/>
          <a:stretch>
            <a:fillRect/>
          </a:stretch>
        </p:blipFill>
        <p:spPr bwMode="auto">
          <a:xfrm>
            <a:off x="533400" y="1828800"/>
            <a:ext cx="7968097" cy="345281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571500"/>
            <a:ext cx="8229600" cy="1143000"/>
          </a:xfrm>
        </p:spPr>
        <p:txBody>
          <a:bodyPr/>
          <a:lstStyle/>
          <a:p>
            <a:r>
              <a:rPr lang="en-US"/>
              <a:t> </a:t>
            </a:r>
          </a:p>
        </p:txBody>
      </p:sp>
      <p:sp>
        <p:nvSpPr>
          <p:cNvPr id="5123" name="Content Placeholder 3"/>
          <p:cNvSpPr>
            <a:spLocks noGrp="1"/>
          </p:cNvSpPr>
          <p:nvPr>
            <p:ph idx="1"/>
          </p:nvPr>
        </p:nvSpPr>
        <p:spPr/>
        <p:txBody>
          <a:bodyPr/>
          <a:lstStyle/>
          <a:p>
            <a:pPr>
              <a:buFont typeface="Arial" charset="0"/>
              <a:buNone/>
            </a:pPr>
            <a:r>
              <a:rPr lang="en-US" dirty="0"/>
              <a:t> </a:t>
            </a:r>
          </a:p>
        </p:txBody>
      </p:sp>
      <p:sp>
        <p:nvSpPr>
          <p:cNvPr id="6" name="Rectangle 5"/>
          <p:cNvSpPr/>
          <p:nvPr/>
        </p:nvSpPr>
        <p:spPr>
          <a:xfrm>
            <a:off x="2438400" y="685800"/>
            <a:ext cx="4168129" cy="646331"/>
          </a:xfrm>
          <a:prstGeom prst="rect">
            <a:avLst/>
          </a:prstGeom>
        </p:spPr>
        <p:txBody>
          <a:bodyPr wrap="none">
            <a:spAutoFit/>
          </a:bodyPr>
          <a:lstStyle/>
          <a:p>
            <a:pPr algn="ctr">
              <a:spcBef>
                <a:spcPct val="0"/>
              </a:spcBef>
            </a:pPr>
            <a:r>
              <a:rPr lang="en-US" sz="3600" b="1" dirty="0">
                <a:latin typeface="Andalus" pitchFamily="18" charset="-78"/>
                <a:ea typeface="+mj-ea"/>
                <a:cs typeface="Andalus" pitchFamily="18" charset="-78"/>
              </a:rPr>
              <a:t>Physiological Aspects</a:t>
            </a:r>
          </a:p>
        </p:txBody>
      </p:sp>
      <p:sp>
        <p:nvSpPr>
          <p:cNvPr id="7" name="Rectangle 6"/>
          <p:cNvSpPr/>
          <p:nvPr/>
        </p:nvSpPr>
        <p:spPr>
          <a:xfrm>
            <a:off x="304800" y="1524000"/>
            <a:ext cx="8382000" cy="2597827"/>
          </a:xfrm>
          <a:prstGeom prst="rect">
            <a:avLst/>
          </a:prstGeom>
        </p:spPr>
        <p:txBody>
          <a:bodyPr wrap="square">
            <a:spAutoFit/>
          </a:bodyPr>
          <a:lstStyle/>
          <a:p>
            <a:pPr>
              <a:lnSpc>
                <a:spcPct val="150000"/>
              </a:lnSpc>
            </a:pPr>
            <a:r>
              <a:rPr lang="en-US" sz="2800" b="1" u="sng" dirty="0">
                <a:latin typeface="Times New Roman" pitchFamily="18" charset="0"/>
              </a:rPr>
              <a:t>Functions of Mitochondria </a:t>
            </a:r>
          </a:p>
          <a:p>
            <a:pPr>
              <a:lnSpc>
                <a:spcPct val="150000"/>
              </a:lnSpc>
              <a:buFont typeface="Arial" pitchFamily="34" charset="0"/>
              <a:buChar char="•"/>
            </a:pPr>
            <a:r>
              <a:rPr lang="en-US" sz="2800" dirty="0">
                <a:latin typeface="Times New Roman" pitchFamily="18" charset="0"/>
              </a:rPr>
              <a:t>   Power house of cell (ATP production)</a:t>
            </a:r>
          </a:p>
          <a:p>
            <a:pPr>
              <a:lnSpc>
                <a:spcPct val="150000"/>
              </a:lnSpc>
              <a:buFont typeface="Arial" pitchFamily="34" charset="0"/>
              <a:buChar char="•"/>
            </a:pPr>
            <a:r>
              <a:rPr lang="en-US" sz="2800" dirty="0">
                <a:latin typeface="Times New Roman" pitchFamily="18" charset="0"/>
              </a:rPr>
              <a:t>  Site of different metabolic pathways </a:t>
            </a:r>
            <a:endParaRPr lang="en-US" sz="2800" dirty="0">
              <a:latin typeface="Andalus" pitchFamily="18" charset="-78"/>
              <a:cs typeface="Andalus" pitchFamily="18" charset="-78"/>
            </a:endParaRPr>
          </a:p>
          <a:p>
            <a:pPr>
              <a:lnSpc>
                <a:spcPct val="150000"/>
              </a:lnSpc>
              <a:buFont typeface="Arial" pitchFamily="34" charset="0"/>
              <a:buChar char="•"/>
            </a:pPr>
            <a:endParaRPr lang="en-US" sz="2800" dirty="0">
              <a:latin typeface="Andalus" pitchFamily="18" charset="-78"/>
              <a:cs typeface="Andalus" pitchFamily="18" charset="-78"/>
            </a:endParaRPr>
          </a:p>
        </p:txBody>
      </p:sp>
      <p:sp>
        <p:nvSpPr>
          <p:cNvPr id="2" name="Rectangle 1">
            <a:extLst>
              <a:ext uri="{FF2B5EF4-FFF2-40B4-BE49-F238E27FC236}">
                <a16:creationId xmlns:a16="http://schemas.microsoft.com/office/drawing/2014/main" id="{B364513E-A3E1-4506-897E-676DDED90C46}"/>
              </a:ext>
            </a:extLst>
          </p:cNvPr>
          <p:cNvSpPr/>
          <p:nvPr/>
        </p:nvSpPr>
        <p:spPr>
          <a:xfrm>
            <a:off x="76200" y="117663"/>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7" name="Content Placeholder 6"/>
          <p:cNvSpPr>
            <a:spLocks noGrp="1"/>
          </p:cNvSpPr>
          <p:nvPr>
            <p:ph idx="1"/>
          </p:nvPr>
        </p:nvSpPr>
        <p:spPr/>
        <p:txBody>
          <a:bodyPr/>
          <a:lstStyle/>
          <a:p>
            <a:pPr>
              <a:buNone/>
            </a:pPr>
            <a:r>
              <a:rPr lang="en-US" dirty="0"/>
              <a:t> </a:t>
            </a:r>
          </a:p>
        </p:txBody>
      </p:sp>
      <p:pic>
        <p:nvPicPr>
          <p:cNvPr id="11266" name="Picture 2" descr="Mitochondrial effects of CO poisoning. Under normal conditions,... |  Download Scientific Diagram"/>
          <p:cNvPicPr>
            <a:picLocks noChangeAspect="1" noChangeArrowheads="1"/>
          </p:cNvPicPr>
          <p:nvPr/>
        </p:nvPicPr>
        <p:blipFill>
          <a:blip r:embed="rId2"/>
          <a:srcRect/>
          <a:stretch>
            <a:fillRect/>
          </a:stretch>
        </p:blipFill>
        <p:spPr bwMode="auto">
          <a:xfrm>
            <a:off x="381000" y="691627"/>
            <a:ext cx="7696200" cy="5975874"/>
          </a:xfrm>
          <a:prstGeom prst="rect">
            <a:avLst/>
          </a:prstGeom>
          <a:noFill/>
        </p:spPr>
      </p:pic>
      <p:sp>
        <p:nvSpPr>
          <p:cNvPr id="3" name="Rectangle 2">
            <a:extLst>
              <a:ext uri="{FF2B5EF4-FFF2-40B4-BE49-F238E27FC236}">
                <a16:creationId xmlns:a16="http://schemas.microsoft.com/office/drawing/2014/main" id="{B3400DA1-1FE3-4B00-8A30-851CBCFE7AA5}"/>
              </a:ext>
            </a:extLst>
          </p:cNvPr>
          <p:cNvSpPr/>
          <p:nvPr/>
        </p:nvSpPr>
        <p:spPr>
          <a:xfrm>
            <a:off x="228600" y="111711"/>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0188"/>
            <a:ext cx="7886700" cy="1325563"/>
          </a:xfrm>
        </p:spPr>
        <p:txBody>
          <a:bodyPr/>
          <a:lstStyle/>
          <a:p>
            <a:r>
              <a:rPr lang="en-US" dirty="0"/>
              <a:t> </a:t>
            </a:r>
          </a:p>
        </p:txBody>
      </p:sp>
      <p:sp>
        <p:nvSpPr>
          <p:cNvPr id="7" name="Content Placeholder 6"/>
          <p:cNvSpPr>
            <a:spLocks noGrp="1"/>
          </p:cNvSpPr>
          <p:nvPr>
            <p:ph idx="1"/>
          </p:nvPr>
        </p:nvSpPr>
        <p:spPr/>
        <p:txBody>
          <a:bodyPr/>
          <a:lstStyle/>
          <a:p>
            <a:pPr>
              <a:buNone/>
            </a:pPr>
            <a:r>
              <a:rPr lang="en-US" dirty="0"/>
              <a:t> </a:t>
            </a:r>
          </a:p>
        </p:txBody>
      </p:sp>
      <p:pic>
        <p:nvPicPr>
          <p:cNvPr id="114690" name="Picture 2" descr="Carbon Monoxide Poisoning: Signs, Symptoms, and Complications"/>
          <p:cNvPicPr>
            <a:picLocks noChangeAspect="1" noChangeArrowheads="1"/>
          </p:cNvPicPr>
          <p:nvPr/>
        </p:nvPicPr>
        <p:blipFill>
          <a:blip r:embed="rId2"/>
          <a:srcRect/>
          <a:stretch>
            <a:fillRect/>
          </a:stretch>
        </p:blipFill>
        <p:spPr bwMode="auto">
          <a:xfrm>
            <a:off x="304800" y="685800"/>
            <a:ext cx="7898321" cy="5638800"/>
          </a:xfrm>
          <a:prstGeom prst="rect">
            <a:avLst/>
          </a:prstGeom>
          <a:noFill/>
        </p:spPr>
      </p:pic>
      <p:sp>
        <p:nvSpPr>
          <p:cNvPr id="3" name="Rectangle 2">
            <a:extLst>
              <a:ext uri="{FF2B5EF4-FFF2-40B4-BE49-F238E27FC236}">
                <a16:creationId xmlns:a16="http://schemas.microsoft.com/office/drawing/2014/main" id="{D495846D-3321-4177-870D-66DFBA70FC68}"/>
              </a:ext>
            </a:extLst>
          </p:cNvPr>
          <p:cNvSpPr/>
          <p:nvPr/>
        </p:nvSpPr>
        <p:spPr>
          <a:xfrm>
            <a:off x="152400" y="100342"/>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219200"/>
            <a:ext cx="8001000" cy="5211762"/>
          </a:xfrm>
        </p:spPr>
        <p:txBody>
          <a:bodyPr>
            <a:normAutofit/>
          </a:bodyPr>
          <a:lstStyle/>
          <a:p>
            <a:pPr marL="0" indent="0" algn="just">
              <a:lnSpc>
                <a:spcPct val="150000"/>
              </a:lnSpc>
              <a:buNone/>
            </a:pPr>
            <a:r>
              <a:rPr lang="en-US" altLang="en-US" sz="2800" dirty="0">
                <a:latin typeface="Andalus" panose="02020603050405020304" pitchFamily="18" charset="-78"/>
                <a:cs typeface="Andalus" panose="02020603050405020304" pitchFamily="18" charset="-78"/>
              </a:rPr>
              <a:t>Family Medicine plays important role in following manner:</a:t>
            </a:r>
          </a:p>
          <a:p>
            <a:pPr algn="just">
              <a:lnSpc>
                <a:spcPct val="150000"/>
              </a:lnSpc>
            </a:pPr>
            <a:r>
              <a:rPr lang="en-US" altLang="en-US" sz="2800" dirty="0">
                <a:latin typeface="Andalus" panose="02020603050405020304" pitchFamily="18" charset="-78"/>
                <a:cs typeface="Andalus" panose="02020603050405020304" pitchFamily="18" charset="-78"/>
              </a:rPr>
              <a:t>Early Diagnosis</a:t>
            </a:r>
          </a:p>
          <a:p>
            <a:pPr algn="just">
              <a:lnSpc>
                <a:spcPct val="150000"/>
              </a:lnSpc>
            </a:pPr>
            <a:r>
              <a:rPr lang="en-US" altLang="en-US" sz="2800" dirty="0">
                <a:latin typeface="Andalus" panose="02020603050405020304" pitchFamily="18" charset="-78"/>
                <a:cs typeface="Andalus" panose="02020603050405020304" pitchFamily="18" charset="-78"/>
              </a:rPr>
              <a:t>Education</a:t>
            </a:r>
          </a:p>
          <a:p>
            <a:pPr algn="just">
              <a:lnSpc>
                <a:spcPct val="150000"/>
              </a:lnSpc>
            </a:pPr>
            <a:r>
              <a:rPr lang="en-US" altLang="en-US" sz="2800" dirty="0">
                <a:latin typeface="Andalus" panose="02020603050405020304" pitchFamily="18" charset="-78"/>
                <a:cs typeface="Andalus" panose="02020603050405020304" pitchFamily="18" charset="-78"/>
              </a:rPr>
              <a:t>Dietary Guidance</a:t>
            </a:r>
          </a:p>
          <a:p>
            <a:pPr algn="just">
              <a:lnSpc>
                <a:spcPct val="150000"/>
              </a:lnSpc>
            </a:pPr>
            <a:r>
              <a:rPr lang="en-US" altLang="en-US" sz="2800" dirty="0">
                <a:latin typeface="Andalus" panose="02020603050405020304" pitchFamily="18" charset="-78"/>
                <a:cs typeface="Andalus" panose="02020603050405020304" pitchFamily="18" charset="-78"/>
              </a:rPr>
              <a:t>Monitoring</a:t>
            </a:r>
          </a:p>
          <a:p>
            <a:pPr algn="just">
              <a:lnSpc>
                <a:spcPct val="150000"/>
              </a:lnSpc>
            </a:pPr>
            <a:r>
              <a:rPr lang="en-US" altLang="en-US" sz="2800" dirty="0">
                <a:latin typeface="Andalus" panose="02020603050405020304" pitchFamily="18" charset="-78"/>
                <a:cs typeface="Andalus" panose="02020603050405020304" pitchFamily="18" charset="-78"/>
              </a:rPr>
              <a:t>Refer to Specialists </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29</a:t>
            </a:fld>
            <a:endParaRPr lang="en-US" dirty="0"/>
          </a:p>
        </p:txBody>
      </p:sp>
      <p:sp>
        <p:nvSpPr>
          <p:cNvPr id="5" name="Rectangle 4">
            <a:extLst>
              <a:ext uri="{FF2B5EF4-FFF2-40B4-BE49-F238E27FC236}">
                <a16:creationId xmlns:a16="http://schemas.microsoft.com/office/drawing/2014/main" id="{BC308DE0-ED53-4552-93DC-3221A55A37C3}"/>
              </a:ext>
            </a:extLst>
          </p:cNvPr>
          <p:cNvSpPr/>
          <p:nvPr/>
        </p:nvSpPr>
        <p:spPr>
          <a:xfrm>
            <a:off x="228600" y="10445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3901179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457200" y="1600200"/>
            <a:ext cx="8077200" cy="4525963"/>
          </a:xfrm>
        </p:spPr>
        <p:txBody>
          <a:bodyPr>
            <a:normAutofit/>
          </a:bodyPr>
          <a:lstStyle/>
          <a:p>
            <a:pPr marL="0" indent="0" algn="just">
              <a:buNone/>
            </a:pPr>
            <a:r>
              <a:rPr lang="en-US" altLang="en-US" dirty="0">
                <a:latin typeface="Andalus" panose="02020603050405020304" pitchFamily="18" charset="-78"/>
                <a:cs typeface="Andalus" panose="02020603050405020304" pitchFamily="18" charset="-78"/>
              </a:rPr>
              <a:t>Artificial Intelligence </a:t>
            </a:r>
            <a:r>
              <a:rPr lang="en-GB" altLang="en-US" dirty="0">
                <a:latin typeface="Andalus" panose="02020603050405020304" pitchFamily="18" charset="-78"/>
                <a:cs typeface="Andalus" panose="02020603050405020304" pitchFamily="18" charset="-78"/>
              </a:rPr>
              <a:t>plays role </a:t>
            </a:r>
            <a:r>
              <a:rPr lang="en-US" altLang="en-US" dirty="0">
                <a:latin typeface="Andalus" panose="02020603050405020304" pitchFamily="18" charset="-78"/>
                <a:cs typeface="Andalus" panose="02020603050405020304" pitchFamily="18" charset="-78"/>
              </a:rPr>
              <a:t>in following </a:t>
            </a:r>
            <a:r>
              <a:rPr lang="en-GB" altLang="en-US" dirty="0">
                <a:latin typeface="Andalus" panose="02020603050405020304" pitchFamily="18" charset="-78"/>
                <a:cs typeface="Andalus" panose="02020603050405020304" pitchFamily="18" charset="-78"/>
              </a:rPr>
              <a:t>aspects:</a:t>
            </a:r>
            <a:endParaRPr lang="en-US" altLang="en-US" dirty="0">
              <a:latin typeface="Andalus" panose="02020603050405020304" pitchFamily="18" charset="-78"/>
              <a:cs typeface="Andalus" panose="02020603050405020304" pitchFamily="18" charset="-78"/>
            </a:endParaRPr>
          </a:p>
          <a:p>
            <a:pPr algn="just">
              <a:lnSpc>
                <a:spcPct val="120000"/>
              </a:lnSpc>
            </a:pPr>
            <a:r>
              <a:rPr lang="en-US" altLang="en-US" dirty="0">
                <a:latin typeface="Andalus" panose="02020603050405020304" pitchFamily="18" charset="-78"/>
                <a:cs typeface="Andalus" panose="02020603050405020304" pitchFamily="18" charset="-78"/>
              </a:rPr>
              <a:t>Decoding DNA sequences to </a:t>
            </a:r>
          </a:p>
          <a:p>
            <a:pPr lvl="2" algn="just">
              <a:lnSpc>
                <a:spcPct val="120000"/>
              </a:lnSpc>
              <a:buFont typeface="Wingdings" pitchFamily="2" charset="2"/>
              <a:buChar char="Ø"/>
            </a:pPr>
            <a:r>
              <a:rPr lang="en-US" altLang="en-US" sz="2400" dirty="0">
                <a:latin typeface="Andalus" panose="02020603050405020304" pitchFamily="18" charset="-78"/>
                <a:cs typeface="Andalus" panose="02020603050405020304" pitchFamily="18" charset="-78"/>
              </a:rPr>
              <a:t>pinpoint genetic variations </a:t>
            </a:r>
          </a:p>
          <a:p>
            <a:pPr lvl="2" algn="just">
              <a:lnSpc>
                <a:spcPct val="120000"/>
              </a:lnSpc>
              <a:buFont typeface="Wingdings" pitchFamily="2" charset="2"/>
              <a:buChar char="Ø"/>
            </a:pPr>
            <a:r>
              <a:rPr lang="en-US" altLang="en-US" sz="2400" dirty="0">
                <a:latin typeface="Andalus" panose="02020603050405020304" pitchFamily="18" charset="-78"/>
                <a:cs typeface="Andalus" panose="02020603050405020304" pitchFamily="18" charset="-78"/>
              </a:rPr>
              <a:t>identify genetic abnormalities </a:t>
            </a:r>
          </a:p>
          <a:p>
            <a:pPr algn="just"/>
            <a:r>
              <a:rPr lang="en-US" altLang="en-US" dirty="0">
                <a:latin typeface="Andalus" panose="02020603050405020304" pitchFamily="18" charset="-78"/>
                <a:cs typeface="Andalus" panose="02020603050405020304" pitchFamily="18" charset="-78"/>
              </a:rPr>
              <a:t>Utilizes extensive data from patient thereby enhancing prevention, diagnosis &amp; treatment based on individual genetic profiles</a:t>
            </a:r>
          </a:p>
          <a:p>
            <a:pPr marL="0" indent="0" algn="just">
              <a:buNone/>
            </a:pPr>
            <a:r>
              <a:rPr lang="en-US" sz="2400" dirty="0"/>
              <a:t> </a:t>
            </a:r>
          </a:p>
          <a:p>
            <a:pPr marL="0" indent="0">
              <a:buNone/>
            </a:pPr>
            <a:endParaRPr lang="en-US" dirty="0"/>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30</a:t>
            </a:fld>
            <a:endParaRPr lang="en-US"/>
          </a:p>
        </p:txBody>
      </p:sp>
      <p:sp>
        <p:nvSpPr>
          <p:cNvPr id="4" name="Rectangle 3">
            <a:extLst>
              <a:ext uri="{FF2B5EF4-FFF2-40B4-BE49-F238E27FC236}">
                <a16:creationId xmlns:a16="http://schemas.microsoft.com/office/drawing/2014/main" id="{A891923C-78E3-4C35-9C3A-3598632CE359}"/>
              </a:ext>
            </a:extLst>
          </p:cNvPr>
          <p:cNvSpPr/>
          <p:nvPr/>
        </p:nvSpPr>
        <p:spPr>
          <a:xfrm>
            <a:off x="228600" y="65722"/>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003524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p:txBody>
          <a:bodyPr>
            <a:normAutofit/>
          </a:bodyPr>
          <a:lstStyle/>
          <a:p>
            <a:r>
              <a:rPr lang="en-US" sz="4000">
                <a:solidFill>
                  <a:schemeClr val="accent4">
                    <a:lumMod val="75000"/>
                  </a:schemeClr>
                </a:solidFill>
                <a:latin typeface="Calibri" pitchFamily="34" charset="0"/>
              </a:rPr>
              <a:t>Suggested Research Article</a:t>
            </a:r>
            <a:endParaRPr lang="en-US" sz="4000" dirty="0"/>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sz="half" idx="1"/>
          </p:nvPr>
        </p:nvSpPr>
        <p:spPr>
          <a:xfrm>
            <a:off x="457200" y="1524000"/>
            <a:ext cx="4038600" cy="4906962"/>
          </a:xfrm>
        </p:spPr>
        <p:txBody>
          <a:bodyPr>
            <a:normAutofit fontScale="55000" lnSpcReduction="20000"/>
          </a:bodyPr>
          <a:lstStyle/>
          <a:p>
            <a:pPr marL="0" indent="0">
              <a:buNone/>
            </a:pPr>
            <a:r>
              <a:rPr lang="en-US" sz="3800" dirty="0"/>
              <a:t>Link: </a:t>
            </a:r>
            <a:r>
              <a:rPr lang="en-US" sz="4000" dirty="0">
                <a:hlinkClick r:id="rId2"/>
              </a:rPr>
              <a:t>https://faseb.onlinelibrary.wiley.com/doi/10.1096/fj.202101161R</a:t>
            </a:r>
            <a:endParaRPr lang="en-US" sz="4000" dirty="0"/>
          </a:p>
          <a:p>
            <a:pPr marL="0" indent="0">
              <a:buNone/>
            </a:pPr>
            <a:endParaRPr lang="en-US" sz="3800" dirty="0"/>
          </a:p>
          <a:p>
            <a:pPr marL="0" indent="0">
              <a:buNone/>
            </a:pPr>
            <a:r>
              <a:rPr lang="en-US" sz="3800" dirty="0"/>
              <a:t>Journal Name : FASEB  </a:t>
            </a:r>
          </a:p>
          <a:p>
            <a:pPr marL="0" indent="0" algn="l">
              <a:buNone/>
            </a:pPr>
            <a:r>
              <a:rPr lang="en-US" sz="3800" dirty="0"/>
              <a:t> </a:t>
            </a:r>
          </a:p>
          <a:p>
            <a:pPr marL="0" indent="0">
              <a:buNone/>
            </a:pPr>
            <a:r>
              <a:rPr lang="en-US" sz="3800" dirty="0"/>
              <a:t>Title: </a:t>
            </a:r>
            <a:r>
              <a:rPr lang="en" sz="3800" dirty="0"/>
              <a:t>The role of the electron transport chain in immunity</a:t>
            </a:r>
          </a:p>
          <a:p>
            <a:pPr marL="0" indent="0">
              <a:buNone/>
            </a:pPr>
            <a:endParaRPr lang="en-US" sz="3800" dirty="0"/>
          </a:p>
          <a:p>
            <a:pPr marL="0" indent="0">
              <a:buNone/>
            </a:pPr>
            <a:r>
              <a:rPr lang="en-US" sz="3800" dirty="0"/>
              <a:t>Author Name: </a:t>
            </a:r>
            <a:r>
              <a:rPr lang="en-US" sz="4000" dirty="0"/>
              <a:t>Maureen Yin</a:t>
            </a:r>
            <a:endParaRPr lang="en-US" dirty="0"/>
          </a:p>
          <a:p>
            <a:pPr marL="0" indent="0">
              <a:buNone/>
            </a:pPr>
            <a:endParaRPr lang="en-US" dirty="0"/>
          </a:p>
        </p:txBody>
      </p:sp>
      <p:sp>
        <p:nvSpPr>
          <p:cNvPr id="4" name="Content Placeholder 3">
            <a:extLst>
              <a:ext uri="{FF2B5EF4-FFF2-40B4-BE49-F238E27FC236}">
                <a16:creationId xmlns:a16="http://schemas.microsoft.com/office/drawing/2014/main" id="{19F370F6-C32D-2F2E-BC26-CEB3F52C05CE}"/>
              </a:ext>
            </a:extLst>
          </p:cNvPr>
          <p:cNvSpPr>
            <a:spLocks noGrp="1"/>
          </p:cNvSpPr>
          <p:nvPr>
            <p:ph sz="half" idx="2"/>
          </p:nvPr>
        </p:nvSpPr>
        <p:spPr>
          <a:xfrm>
            <a:off x="4648200" y="1447800"/>
            <a:ext cx="4038600" cy="4756150"/>
          </a:xfrm>
        </p:spPr>
        <p:txBody>
          <a:bodyPr>
            <a:normAutofit fontScale="55000" lnSpcReduction="20000"/>
          </a:bodyPr>
          <a:lstStyle/>
          <a:p>
            <a:pPr algn="l">
              <a:lnSpc>
                <a:spcPts val="2250"/>
              </a:lnSpc>
              <a:spcBef>
                <a:spcPts val="2000"/>
              </a:spcBef>
              <a:spcAft>
                <a:spcPts val="1000"/>
              </a:spcAft>
              <a:buNone/>
            </a:pPr>
            <a:r>
              <a:rPr lang="en-US" sz="3300" b="0" i="0" dirty="0">
                <a:solidFill>
                  <a:srgbClr val="995733"/>
                </a:solidFill>
                <a:effectLst/>
                <a:latin typeface="Cambria" panose="02040503050406030204" pitchFamily="18" charset="0"/>
              </a:rPr>
              <a:t>Abstract</a:t>
            </a:r>
          </a:p>
          <a:p>
            <a:pPr algn="just">
              <a:spcBef>
                <a:spcPts val="2000"/>
              </a:spcBef>
              <a:spcAft>
                <a:spcPts val="2000"/>
              </a:spcAft>
            </a:pPr>
            <a:r>
              <a:rPr lang="en-US" sz="2400" dirty="0"/>
              <a:t>The electron transport chain (ETC) couples oxidative phosphorylation (OXPHOS) with ATP synthase to drive the generation of ATP. In immune cells, research surrounding the ETC has drifted away from bioenergetics since the discovery of cytochrome </a:t>
            </a:r>
            <a:r>
              <a:rPr lang="en-US" sz="2400" i="1" dirty="0"/>
              <a:t>c</a:t>
            </a:r>
            <a:r>
              <a:rPr lang="en-US" sz="2400" dirty="0"/>
              <a:t> (</a:t>
            </a:r>
            <a:r>
              <a:rPr lang="en-US" sz="2400" dirty="0" err="1"/>
              <a:t>Cyt</a:t>
            </a:r>
            <a:r>
              <a:rPr lang="en-US" sz="2400" dirty="0"/>
              <a:t> </a:t>
            </a:r>
            <a:r>
              <a:rPr lang="en-US" sz="2400" i="1" dirty="0"/>
              <a:t>c</a:t>
            </a:r>
            <a:r>
              <a:rPr lang="en-US" sz="2400" dirty="0"/>
              <a:t>) release as a signal for programmed cell death. Complex I has been shown to generate reactive oxygen species (ROS), with key roles identified in inflammatory macrophages and T helper 17 cells (T</a:t>
            </a:r>
            <a:r>
              <a:rPr lang="en-US" sz="2400" baseline="-25000" dirty="0"/>
              <a:t>H</a:t>
            </a:r>
            <a:r>
              <a:rPr lang="en-US" sz="2400" dirty="0"/>
              <a:t>17) cells. Complex II is the site of reverse electron transport (RET) in inflammatory macrophages and is also responsible for regulating fumarate levels linking to epigenetic changes. Complex III also produces ROS which activate hypoxia-inducible factor 1-alpha (HIF-1α) and can participate in regulatory T cell (</a:t>
            </a:r>
            <a:r>
              <a:rPr lang="en-US" sz="2400" dirty="0" err="1"/>
              <a:t>T</a:t>
            </a:r>
            <a:r>
              <a:rPr lang="en-US" sz="2400" baseline="-25000" dirty="0" err="1"/>
              <a:t>reg</a:t>
            </a:r>
            <a:r>
              <a:rPr lang="en-US" sz="2400" dirty="0"/>
              <a:t>) function. Complex IV is required for T cell activation and differentiation and the proper development of </a:t>
            </a:r>
            <a:r>
              <a:rPr lang="en-US" sz="2400" dirty="0" err="1"/>
              <a:t>T</a:t>
            </a:r>
            <a:r>
              <a:rPr lang="en-US" sz="2400" baseline="-25000" dirty="0" err="1"/>
              <a:t>reg</a:t>
            </a:r>
            <a:r>
              <a:rPr lang="en-US" sz="2400" dirty="0"/>
              <a:t> subsets.</a:t>
            </a:r>
            <a:endParaRPr lang="en-US" sz="2500" dirty="0"/>
          </a:p>
        </p:txBody>
      </p:sp>
      <p:sp>
        <p:nvSpPr>
          <p:cNvPr id="5" name="Rectangle 4">
            <a:extLst>
              <a:ext uri="{FF2B5EF4-FFF2-40B4-BE49-F238E27FC236}">
                <a16:creationId xmlns:a16="http://schemas.microsoft.com/office/drawing/2014/main" id="{BF4D7422-0FCE-45A9-B047-BA917AFDEC01}"/>
              </a:ext>
            </a:extLst>
          </p:cNvPr>
          <p:cNvSpPr/>
          <p:nvPr/>
        </p:nvSpPr>
        <p:spPr>
          <a:xfrm>
            <a:off x="152400" y="1682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46429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579-8F2A-586B-93E3-8061CF00F0F3}"/>
              </a:ext>
            </a:extLst>
          </p:cNvPr>
          <p:cNvSpPr>
            <a:spLocks noGrp="1"/>
          </p:cNvSpPr>
          <p:nvPr>
            <p:ph type="title"/>
          </p:nvPr>
        </p:nvSpPr>
        <p:spPr/>
        <p:txBody>
          <a:bodyPr>
            <a:normAutofit/>
          </a:bodyPr>
          <a:lstStyle/>
          <a:p>
            <a:r>
              <a:rPr lang="en-US" sz="4000" dirty="0">
                <a:solidFill>
                  <a:schemeClr val="accent4"/>
                </a:solidFill>
                <a:latin typeface="Andalus" pitchFamily="18" charset="-78"/>
                <a:cs typeface="Andalus" pitchFamily="18" charset="-78"/>
              </a:rPr>
              <a:t>Bioethics</a:t>
            </a:r>
          </a:p>
        </p:txBody>
      </p:sp>
      <p:sp>
        <p:nvSpPr>
          <p:cNvPr id="3" name="Content Placeholder 2">
            <a:extLst>
              <a:ext uri="{FF2B5EF4-FFF2-40B4-BE49-F238E27FC236}">
                <a16:creationId xmlns:a16="http://schemas.microsoft.com/office/drawing/2014/main" id="{6AFB51A8-F386-B13E-5CA8-44BEE1C148DF}"/>
              </a:ext>
            </a:extLst>
          </p:cNvPr>
          <p:cNvSpPr>
            <a:spLocks noGrp="1"/>
          </p:cNvSpPr>
          <p:nvPr>
            <p:ph idx="1"/>
          </p:nvPr>
        </p:nvSpPr>
        <p:spPr/>
        <p:txBody>
          <a:bodyPr>
            <a:normAutofit/>
          </a:bodyPr>
          <a:lstStyle/>
          <a:p>
            <a:pPr marL="342900" lvl="2" indent="-342900">
              <a:lnSpc>
                <a:spcPct val="150000"/>
              </a:lnSpc>
            </a:pPr>
            <a:r>
              <a:rPr lang="en-US" altLang="en-US" sz="2600" dirty="0">
                <a:latin typeface="Andalus" panose="02020603050405020304" pitchFamily="18" charset="-78"/>
                <a:cs typeface="Andalus" panose="02020603050405020304" pitchFamily="18" charset="-78"/>
              </a:rPr>
              <a:t>Appropriate information</a:t>
            </a:r>
          </a:p>
          <a:p>
            <a:pPr marL="800100" lvl="3" indent="-342900">
              <a:lnSpc>
                <a:spcPct val="150000"/>
              </a:lnSpc>
              <a:buFont typeface="Wingdings" pitchFamily="2" charset="2"/>
              <a:buChar char="Ø"/>
            </a:pPr>
            <a:r>
              <a:rPr lang="en-US" altLang="en-US" dirty="0">
                <a:latin typeface="Andalus" panose="02020603050405020304" pitchFamily="18" charset="-78"/>
                <a:cs typeface="Andalus" panose="02020603050405020304" pitchFamily="18" charset="-78"/>
              </a:rPr>
              <a:t>Explain to patient or his family the genetic aspects of the condition </a:t>
            </a:r>
          </a:p>
          <a:p>
            <a:pPr>
              <a:lnSpc>
                <a:spcPct val="150000"/>
              </a:lnSpc>
            </a:pPr>
            <a:r>
              <a:rPr lang="en-US" altLang="en-US" sz="2600" dirty="0">
                <a:latin typeface="Andalus" panose="02020603050405020304" pitchFamily="18" charset="-78"/>
                <a:cs typeface="Andalus" panose="02020603050405020304" pitchFamily="18" charset="-78"/>
              </a:rPr>
              <a:t>Counselling </a:t>
            </a:r>
          </a:p>
          <a:p>
            <a:pPr>
              <a:lnSpc>
                <a:spcPct val="150000"/>
              </a:lnSpc>
            </a:pPr>
            <a:endParaRPr lang="en-US" altLang="en-US" sz="2600" dirty="0">
              <a:latin typeface="Andalus" panose="02020603050405020304" pitchFamily="18" charset="-78"/>
              <a:cs typeface="Andalus" panose="02020603050405020304" pitchFamily="18" charset="-78"/>
            </a:endParaRPr>
          </a:p>
          <a:p>
            <a:endParaRPr lang="en-US" altLang="en-US" sz="2600" dirty="0">
              <a:latin typeface="Andalus" panose="02020603050405020304" pitchFamily="18" charset="-78"/>
              <a:cs typeface="Andalus" panose="02020603050405020304" pitchFamily="18" charset="-78"/>
            </a:endParaRPr>
          </a:p>
        </p:txBody>
      </p:sp>
      <p:sp>
        <p:nvSpPr>
          <p:cNvPr id="5" name="Slide Number Placeholder 4">
            <a:extLst>
              <a:ext uri="{FF2B5EF4-FFF2-40B4-BE49-F238E27FC236}">
                <a16:creationId xmlns:a16="http://schemas.microsoft.com/office/drawing/2014/main"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32</a:t>
            </a:fld>
            <a:endParaRPr lang="en-US" dirty="0"/>
          </a:p>
        </p:txBody>
      </p:sp>
      <p:sp>
        <p:nvSpPr>
          <p:cNvPr id="4" name="Rectangle 3">
            <a:extLst>
              <a:ext uri="{FF2B5EF4-FFF2-40B4-BE49-F238E27FC236}">
                <a16:creationId xmlns:a16="http://schemas.microsoft.com/office/drawing/2014/main" id="{5ACDD5CB-95F6-4CA4-82C2-86DE4CEA9440}"/>
              </a:ext>
            </a:extLst>
          </p:cNvPr>
          <p:cNvSpPr/>
          <p:nvPr/>
        </p:nvSpPr>
        <p:spPr>
          <a:xfrm>
            <a:off x="152400" y="539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938551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12192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777431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latin typeface="Andalus" pitchFamily="18" charset="-78"/>
                <a:cs typeface="Andalus" pitchFamily="18" charset="-78"/>
              </a:rPr>
              <a:t>Learning Resources</a:t>
            </a:r>
          </a:p>
        </p:txBody>
      </p:sp>
      <p:sp>
        <p:nvSpPr>
          <p:cNvPr id="3" name="Content Placeholder 2"/>
          <p:cNvSpPr>
            <a:spLocks noGrp="1"/>
          </p:cNvSpPr>
          <p:nvPr>
            <p:ph idx="1"/>
          </p:nvPr>
        </p:nvSpPr>
        <p:spPr/>
        <p:txBody>
          <a:bodyPr/>
          <a:lstStyle/>
          <a:p>
            <a:r>
              <a:rPr lang="en-GB" sz="2400" dirty="0">
                <a:latin typeface="Andalus" pitchFamily="18" charset="-78"/>
                <a:cs typeface="Andalus" pitchFamily="18" charset="-78"/>
              </a:rPr>
              <a:t>Lippincott Illustrated Review, Biochemistry (Eighth edition, chapter 06)</a:t>
            </a:r>
          </a:p>
          <a:p>
            <a:pPr>
              <a:lnSpc>
                <a:spcPct val="150000"/>
              </a:lnSpc>
            </a:pPr>
            <a:r>
              <a:rPr lang="en-US" sz="2400" dirty="0"/>
              <a:t>Google scholar</a:t>
            </a:r>
          </a:p>
          <a:p>
            <a:pPr>
              <a:lnSpc>
                <a:spcPct val="150000"/>
              </a:lnSpc>
            </a:pPr>
            <a:r>
              <a:rPr lang="en-US" sz="2400" dirty="0"/>
              <a:t>Google images</a:t>
            </a:r>
          </a:p>
          <a:p>
            <a:endParaRPr lang="en-US" dirty="0"/>
          </a:p>
          <a:p>
            <a:endParaRPr lang="en-US" dirty="0"/>
          </a:p>
        </p:txBody>
      </p:sp>
      <p:sp>
        <p:nvSpPr>
          <p:cNvPr id="9" name="Slide Number Placeholder 8">
            <a:extLst>
              <a:ext uri="{FF2B5EF4-FFF2-40B4-BE49-F238E27FC236}">
                <a16:creationId xmlns:a16="http://schemas.microsoft.com/office/drawing/2014/main" id="{AFA1E52D-D55D-CDB3-35AB-2433C222412D}"/>
              </a:ext>
            </a:extLst>
          </p:cNvPr>
          <p:cNvSpPr>
            <a:spLocks noGrp="1"/>
          </p:cNvSpPr>
          <p:nvPr>
            <p:ph type="sldNum" sz="quarter" idx="12"/>
          </p:nvPr>
        </p:nvSpPr>
        <p:spPr/>
        <p:txBody>
          <a:bodyPr/>
          <a:lstStyle/>
          <a:p>
            <a:pPr>
              <a:defRPr/>
            </a:pPr>
            <a:fld id="{BDA394D7-9785-4BE5-AFD5-4F918A689025}" type="slidenum">
              <a:rPr lang="en-US" smtClean="0"/>
              <a:pPr>
                <a:defRPr/>
              </a:pPr>
              <a:t>34</a:t>
            </a:fld>
            <a:endParaRPr lang="en-US"/>
          </a:p>
        </p:txBody>
      </p:sp>
    </p:spTree>
    <p:extLst>
      <p:ext uri="{BB962C8B-B14F-4D97-AF65-F5344CB8AC3E}">
        <p14:creationId xmlns:p14="http://schemas.microsoft.com/office/powerpoint/2010/main" val="867726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35</a:t>
            </a:fld>
            <a:endParaRPr lang="en-US"/>
          </a:p>
        </p:txBody>
      </p:sp>
      <p:sp>
        <p:nvSpPr>
          <p:cNvPr id="4" name="Title 3">
            <a:extLst>
              <a:ext uri="{FF2B5EF4-FFF2-40B4-BE49-F238E27FC236}">
                <a16:creationId xmlns:a16="http://schemas.microsoft.com/office/drawing/2014/main" id="{0310D2D6-D333-4C63-B40A-A5A892A718DB}"/>
              </a:ext>
            </a:extLst>
          </p:cNvPr>
          <p:cNvSpPr>
            <a:spLocks noGrp="1"/>
          </p:cNvSpPr>
          <p:nvPr>
            <p:ph type="title"/>
          </p:nvPr>
        </p:nvSpPr>
        <p:spPr/>
        <p:txBody>
          <a:bodyPr/>
          <a:lstStyle/>
          <a:p>
            <a:r>
              <a:rPr lang="en-US" dirty="0"/>
              <a:t> </a:t>
            </a:r>
            <a:endParaRPr lang="en-PK" dirty="0"/>
          </a:p>
        </p:txBody>
      </p:sp>
      <p:pic>
        <p:nvPicPr>
          <p:cNvPr id="7" name="Picture 2" descr="Image result for THANKS">
            <a:extLst>
              <a:ext uri="{FF2B5EF4-FFF2-40B4-BE49-F238E27FC236}">
                <a16:creationId xmlns:a16="http://schemas.microsoft.com/office/drawing/2014/main" id="{1EEEC2D6-8D42-441E-95E2-4E75E5F4C24C}"/>
              </a:ext>
            </a:extLst>
          </p:cNvPr>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extLst>
      <p:ext uri="{BB962C8B-B14F-4D97-AF65-F5344CB8AC3E}">
        <p14:creationId xmlns:p14="http://schemas.microsoft.com/office/powerpoint/2010/main" val="13548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99434" y="762000"/>
            <a:ext cx="8625625" cy="6096000"/>
          </a:xfrm>
          <a:prstGeom prst="rect">
            <a:avLst/>
          </a:prstGeom>
        </p:spPr>
        <p:txBody>
          <a:bodyPr>
            <a:normAutofit/>
          </a:bodyPr>
          <a:lstStyle/>
          <a:p>
            <a:pPr marL="0" indent="0" algn="ctr">
              <a:buNone/>
            </a:pPr>
            <a:r>
              <a:rPr lang="en-US" sz="4000" dirty="0">
                <a:latin typeface="Andalus" pitchFamily="18" charset="-78"/>
                <a:cs typeface="Andalus" pitchFamily="18" charset="-78"/>
              </a:rPr>
              <a:t>Learning Objectives</a:t>
            </a:r>
          </a:p>
          <a:p>
            <a:pPr marL="0" indent="0" algn="just">
              <a:buNone/>
            </a:pPr>
            <a:endParaRPr lang="en-US" sz="1800" dirty="0"/>
          </a:p>
          <a:p>
            <a:pPr algn="just">
              <a:lnSpc>
                <a:spcPct val="150000"/>
              </a:lnSpc>
              <a:buFont typeface="Arial" charset="0"/>
              <a:buChar char="•"/>
              <a:defRPr/>
            </a:pPr>
            <a:r>
              <a:rPr lang="en-US" sz="2000" dirty="0">
                <a:latin typeface="Andalus" pitchFamily="18" charset="-78"/>
                <a:cs typeface="Andalus" pitchFamily="18" charset="-78"/>
              </a:rPr>
              <a:t>At the end of this lecture students should be able to </a:t>
            </a:r>
          </a:p>
          <a:p>
            <a:pPr lvl="2" algn="just">
              <a:lnSpc>
                <a:spcPct val="150000"/>
              </a:lnSpc>
              <a:buFont typeface="Wingdings" pitchFamily="2" charset="2"/>
              <a:buChar char="Ø"/>
              <a:defRPr/>
            </a:pPr>
            <a:r>
              <a:rPr lang="en-US" sz="2000" dirty="0">
                <a:cs typeface="Andalus" pitchFamily="18" charset="-78"/>
              </a:rPr>
              <a:t>Understand complexes of electron transport chain </a:t>
            </a:r>
          </a:p>
          <a:p>
            <a:pPr lvl="2" algn="just">
              <a:lnSpc>
                <a:spcPct val="150000"/>
              </a:lnSpc>
              <a:buFont typeface="Wingdings" pitchFamily="2" charset="2"/>
              <a:buChar char="Ø"/>
              <a:defRPr/>
            </a:pPr>
            <a:r>
              <a:rPr lang="en-US" sz="2000" dirty="0">
                <a:cs typeface="Andalus" pitchFamily="18" charset="-78"/>
              </a:rPr>
              <a:t>Discuss the flow of electrons across electron transport chain </a:t>
            </a:r>
          </a:p>
          <a:p>
            <a:pPr lvl="2" algn="just">
              <a:lnSpc>
                <a:spcPct val="150000"/>
              </a:lnSpc>
              <a:buFont typeface="Wingdings" pitchFamily="2" charset="2"/>
              <a:buChar char="Ø"/>
              <a:defRPr/>
            </a:pPr>
            <a:r>
              <a:rPr lang="en-US" sz="2000" dirty="0">
                <a:cs typeface="Andalus" pitchFamily="18" charset="-78"/>
              </a:rPr>
              <a:t>Vertically integrate related disorder</a:t>
            </a:r>
          </a:p>
          <a:p>
            <a:pPr lvl="2" algn="just">
              <a:lnSpc>
                <a:spcPct val="150000"/>
              </a:lnSpc>
              <a:buFont typeface="Wingdings" pitchFamily="2" charset="2"/>
              <a:buChar char="Ø"/>
              <a:defRPr/>
            </a:pPr>
            <a:endParaRPr lang="en-US" sz="2000" dirty="0">
              <a:latin typeface="Andalus" pitchFamily="18" charset="-78"/>
              <a:cs typeface="Andalus" pitchFamily="18" charset="-78"/>
            </a:endParaRPr>
          </a:p>
          <a:p>
            <a:pPr>
              <a:lnSpc>
                <a:spcPct val="150000"/>
              </a:lnSpc>
              <a:buNone/>
            </a:pPr>
            <a:endParaRPr lang="en-US" sz="2400" dirty="0"/>
          </a:p>
        </p:txBody>
      </p:sp>
      <p:sp>
        <p:nvSpPr>
          <p:cNvPr id="9" name="Slide Number Placeholder 8">
            <a:extLst>
              <a:ext uri="{FF2B5EF4-FFF2-40B4-BE49-F238E27FC236}">
                <a16:creationId xmlns:a16="http://schemas.microsoft.com/office/drawing/2014/main" id="{D42BD85A-21F8-9D50-AC01-8943F13144B0}"/>
              </a:ext>
            </a:extLst>
          </p:cNvPr>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3333579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lstStyle/>
          <a:p>
            <a:pPr marL="0" indent="0">
              <a:buFont typeface="Arial" pitchFamily="34" charset="0"/>
              <a:buNone/>
            </a:pPr>
            <a:r>
              <a:rPr lang="en-US"/>
              <a:t> </a:t>
            </a:r>
          </a:p>
        </p:txBody>
      </p:sp>
      <p:pic>
        <p:nvPicPr>
          <p:cNvPr id="7172" name="Picture 2"/>
          <p:cNvPicPr>
            <a:picLocks noChangeAspect="1" noChangeArrowheads="1"/>
          </p:cNvPicPr>
          <p:nvPr/>
        </p:nvPicPr>
        <p:blipFill>
          <a:blip r:embed="rId2"/>
          <a:srcRect/>
          <a:stretch>
            <a:fillRect/>
          </a:stretch>
        </p:blipFill>
        <p:spPr bwMode="auto">
          <a:xfrm>
            <a:off x="304800" y="1371600"/>
            <a:ext cx="8572500" cy="4468813"/>
          </a:xfrm>
          <a:prstGeom prst="rect">
            <a:avLst/>
          </a:prstGeom>
          <a:noFill/>
          <a:ln w="9525">
            <a:noFill/>
            <a:miter lim="800000"/>
            <a:headEnd/>
            <a:tailEnd/>
          </a:ln>
          <a:effectLst/>
        </p:spPr>
      </p:pic>
      <p:sp>
        <p:nvSpPr>
          <p:cNvPr id="5" name="Title 4"/>
          <p:cNvSpPr>
            <a:spLocks noGrp="1"/>
          </p:cNvSpPr>
          <p:nvPr>
            <p:ph type="title"/>
          </p:nvPr>
        </p:nvSpPr>
        <p:spPr>
          <a:xfrm>
            <a:off x="628650" y="340188"/>
            <a:ext cx="7886700" cy="1325563"/>
          </a:xfrm>
        </p:spPr>
        <p:txBody>
          <a:bodyPr/>
          <a:lstStyle/>
          <a:p>
            <a:r>
              <a:rPr lang="en-US" dirty="0"/>
              <a:t> </a:t>
            </a:r>
          </a:p>
        </p:txBody>
      </p:sp>
      <p:sp>
        <p:nvSpPr>
          <p:cNvPr id="2" name="Rectangle 1">
            <a:extLst>
              <a:ext uri="{FF2B5EF4-FFF2-40B4-BE49-F238E27FC236}">
                <a16:creationId xmlns:a16="http://schemas.microsoft.com/office/drawing/2014/main" id="{6FA84929-AE66-4748-88E3-6EAF59D0B4A1}"/>
              </a:ext>
            </a:extLst>
          </p:cNvPr>
          <p:cNvSpPr/>
          <p:nvPr/>
        </p:nvSpPr>
        <p:spPr>
          <a:xfrm>
            <a:off x="152400" y="19001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a:srcRect b="4889"/>
          <a:stretch>
            <a:fillRect/>
          </a:stretch>
        </p:blipFill>
        <p:spPr bwMode="auto">
          <a:xfrm>
            <a:off x="0" y="-3175"/>
            <a:ext cx="9144000" cy="6861175"/>
          </a:xfrm>
          <a:prstGeom prst="rect">
            <a:avLst/>
          </a:prstGeom>
          <a:noFill/>
          <a:ln w="9525">
            <a:noFill/>
            <a:miter lim="800000"/>
            <a:headEnd/>
            <a:tailEnd/>
          </a:ln>
        </p:spPr>
      </p:pic>
      <p:sp>
        <p:nvSpPr>
          <p:cNvPr id="21507" name="Title 1"/>
          <p:cNvSpPr>
            <a:spLocks noGrp="1"/>
          </p:cNvSpPr>
          <p:nvPr>
            <p:ph type="title"/>
          </p:nvPr>
        </p:nvSpPr>
        <p:spPr/>
        <p:txBody>
          <a:bodyPr/>
          <a:lstStyle/>
          <a:p>
            <a:r>
              <a:rPr lang="en-US"/>
              <a:t> </a:t>
            </a:r>
          </a:p>
        </p:txBody>
      </p:sp>
      <p:pic>
        <p:nvPicPr>
          <p:cNvPr id="21508" name="Picture 2"/>
          <p:cNvPicPr>
            <a:picLocks noChangeAspect="1" noChangeArrowheads="1"/>
          </p:cNvPicPr>
          <p:nvPr/>
        </p:nvPicPr>
        <p:blipFill>
          <a:blip r:embed="rId4"/>
          <a:srcRect l="32471" t="43182" r="52258" b="48163"/>
          <a:stretch>
            <a:fillRect/>
          </a:stretch>
        </p:blipFill>
        <p:spPr bwMode="auto">
          <a:xfrm>
            <a:off x="2971800" y="1882775"/>
            <a:ext cx="1087438" cy="896938"/>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28E134E5-1449-4BFF-83C4-5B3E6BF4C8A6}"/>
              </a:ext>
            </a:extLst>
          </p:cNvPr>
          <p:cNvSpPr/>
          <p:nvPr/>
        </p:nvSpPr>
        <p:spPr>
          <a:xfrm>
            <a:off x="152400" y="14095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srcRect b="9998"/>
          <a:stretch>
            <a:fillRect/>
          </a:stretch>
        </p:blipFill>
        <p:spPr bwMode="auto">
          <a:xfrm>
            <a:off x="1816100" y="533400"/>
            <a:ext cx="5580063" cy="6096000"/>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4D0DDE93-2734-4C43-ACBA-FB60E98EC7A2}"/>
              </a:ext>
            </a:extLst>
          </p:cNvPr>
          <p:cNvSpPr/>
          <p:nvPr/>
        </p:nvSpPr>
        <p:spPr>
          <a:xfrm>
            <a:off x="228600" y="16544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28650" y="340188"/>
            <a:ext cx="7886700" cy="1325563"/>
          </a:xfrm>
        </p:spPr>
        <p:txBody>
          <a:bodyPr/>
          <a:lstStyle/>
          <a:p>
            <a:r>
              <a:rPr lang="en-US"/>
              <a:t> </a:t>
            </a:r>
          </a:p>
        </p:txBody>
      </p:sp>
      <p:sp>
        <p:nvSpPr>
          <p:cNvPr id="3" name="Content Placeholder 2"/>
          <p:cNvSpPr>
            <a:spLocks noGrp="1"/>
          </p:cNvSpPr>
          <p:nvPr>
            <p:ph sz="half" idx="1"/>
          </p:nvPr>
        </p:nvSpPr>
        <p:spPr>
          <a:xfrm>
            <a:off x="228600" y="533400"/>
            <a:ext cx="4267200" cy="4525963"/>
          </a:xfrm>
        </p:spPr>
        <p:txBody>
          <a:bodyPr/>
          <a:lstStyle/>
          <a:p>
            <a:pPr marL="457200" indent="-457200" algn="just">
              <a:defRPr/>
            </a:pPr>
            <a:r>
              <a:rPr lang="en-US" b="1" dirty="0">
                <a:solidFill>
                  <a:srgbClr val="FF0000"/>
                </a:solidFill>
                <a:latin typeface="Andalus" pitchFamily="18" charset="-78"/>
                <a:cs typeface="Andalus" pitchFamily="18" charset="-78"/>
              </a:rPr>
              <a:t>4 </a:t>
            </a:r>
            <a:r>
              <a:rPr lang="en-US" dirty="0">
                <a:latin typeface="Andalus" pitchFamily="18" charset="-78"/>
                <a:cs typeface="Andalus" pitchFamily="18" charset="-78"/>
              </a:rPr>
              <a:t>protein complexes </a:t>
            </a:r>
          </a:p>
          <a:p>
            <a:pPr marL="914400" lvl="1" indent="-457200" algn="just">
              <a:buFont typeface="Wingdings" pitchFamily="2" charset="2"/>
              <a:buChar char="Ø"/>
              <a:defRPr/>
            </a:pPr>
            <a:r>
              <a:rPr lang="en-US" dirty="0">
                <a:latin typeface="Andalus" pitchFamily="18" charset="-78"/>
                <a:cs typeface="Andalus" pitchFamily="18" charset="-78"/>
              </a:rPr>
              <a:t>complex I</a:t>
            </a:r>
          </a:p>
          <a:p>
            <a:pPr marL="914400" lvl="1" indent="-457200" algn="just">
              <a:buFont typeface="Wingdings" pitchFamily="2" charset="2"/>
              <a:buChar char="Ø"/>
              <a:defRPr/>
            </a:pPr>
            <a:r>
              <a:rPr lang="en-US" dirty="0">
                <a:latin typeface="Andalus" pitchFamily="18" charset="-78"/>
                <a:cs typeface="Andalus" pitchFamily="18" charset="-78"/>
              </a:rPr>
              <a:t>complex II</a:t>
            </a:r>
          </a:p>
          <a:p>
            <a:pPr marL="914400" lvl="1" indent="-457200" algn="just">
              <a:buFont typeface="Wingdings" pitchFamily="2" charset="2"/>
              <a:buChar char="Ø"/>
              <a:defRPr/>
            </a:pPr>
            <a:r>
              <a:rPr lang="en-US" dirty="0">
                <a:latin typeface="Andalus" pitchFamily="18" charset="-78"/>
                <a:cs typeface="Andalus" pitchFamily="18" charset="-78"/>
              </a:rPr>
              <a:t>complex III</a:t>
            </a:r>
          </a:p>
          <a:p>
            <a:pPr marL="914400" lvl="1" indent="-457200" algn="just">
              <a:buFont typeface="Wingdings" pitchFamily="2" charset="2"/>
              <a:buChar char="Ø"/>
              <a:defRPr/>
            </a:pPr>
            <a:r>
              <a:rPr lang="en-US" dirty="0">
                <a:latin typeface="Andalus" pitchFamily="18" charset="-78"/>
                <a:cs typeface="Andalus" pitchFamily="18" charset="-78"/>
              </a:rPr>
              <a:t>complex IV</a:t>
            </a:r>
          </a:p>
          <a:p>
            <a:pPr marL="914400" lvl="1" indent="-457200" algn="just">
              <a:buFont typeface="Wingdings" pitchFamily="2" charset="2"/>
              <a:buChar char="Ø"/>
              <a:defRPr/>
            </a:pPr>
            <a:endParaRPr lang="en-US" dirty="0">
              <a:latin typeface="Andalus" pitchFamily="18" charset="-78"/>
              <a:cs typeface="Andalus" pitchFamily="18" charset="-78"/>
            </a:endParaRPr>
          </a:p>
          <a:p>
            <a:pPr>
              <a:defRPr/>
            </a:pPr>
            <a:endParaRPr lang="en-US" dirty="0"/>
          </a:p>
        </p:txBody>
      </p:sp>
      <p:sp>
        <p:nvSpPr>
          <p:cNvPr id="4" name="Content Placeholder 3"/>
          <p:cNvSpPr>
            <a:spLocks noGrp="1"/>
          </p:cNvSpPr>
          <p:nvPr>
            <p:ph sz="half" idx="2"/>
          </p:nvPr>
        </p:nvSpPr>
        <p:spPr>
          <a:xfrm>
            <a:off x="4114800" y="609600"/>
            <a:ext cx="4800600" cy="4525963"/>
          </a:xfrm>
        </p:spPr>
        <p:txBody>
          <a:bodyPr/>
          <a:lstStyle/>
          <a:p>
            <a:pPr marL="457200" indent="-457200" algn="just">
              <a:defRPr/>
            </a:pPr>
            <a:r>
              <a:rPr lang="en-US" sz="3200" b="1" dirty="0">
                <a:solidFill>
                  <a:srgbClr val="FF0000"/>
                </a:solidFill>
                <a:latin typeface="Andalus" pitchFamily="18" charset="-78"/>
                <a:cs typeface="Andalus" pitchFamily="18" charset="-78"/>
              </a:rPr>
              <a:t>2 </a:t>
            </a:r>
            <a:r>
              <a:rPr lang="en-US" dirty="0">
                <a:latin typeface="Andalus" pitchFamily="18" charset="-78"/>
                <a:cs typeface="Andalus" pitchFamily="18" charset="-78"/>
              </a:rPr>
              <a:t>mobile electron carriers </a:t>
            </a:r>
          </a:p>
          <a:p>
            <a:pPr marL="914400" lvl="1" indent="-457200" algn="just">
              <a:buFont typeface="Wingdings" pitchFamily="2" charset="2"/>
              <a:buChar char="Ø"/>
              <a:defRPr/>
            </a:pPr>
            <a:r>
              <a:rPr lang="en-US" dirty="0">
                <a:latin typeface="Andalus" pitchFamily="18" charset="-78"/>
                <a:cs typeface="Andalus" pitchFamily="18" charset="-78"/>
              </a:rPr>
              <a:t>coenzyme Q &amp; cytochrome C</a:t>
            </a:r>
          </a:p>
          <a:p>
            <a:pPr>
              <a:defRPr/>
            </a:pPr>
            <a:endParaRPr lang="en-US" dirty="0"/>
          </a:p>
        </p:txBody>
      </p:sp>
      <p:pic>
        <p:nvPicPr>
          <p:cNvPr id="27653" name="Picture 2"/>
          <p:cNvPicPr>
            <a:picLocks noChangeAspect="1" noChangeArrowheads="1"/>
          </p:cNvPicPr>
          <p:nvPr/>
        </p:nvPicPr>
        <p:blipFill>
          <a:blip r:embed="rId2"/>
          <a:srcRect/>
          <a:stretch>
            <a:fillRect/>
          </a:stretch>
        </p:blipFill>
        <p:spPr bwMode="auto">
          <a:xfrm>
            <a:off x="762000" y="2743200"/>
            <a:ext cx="7785100" cy="3868738"/>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4EF4BBA0-92BE-44A3-BFEB-1A57F2E126E0}"/>
              </a:ext>
            </a:extLst>
          </p:cNvPr>
          <p:cNvSpPr/>
          <p:nvPr/>
        </p:nvSpPr>
        <p:spPr>
          <a:xfrm>
            <a:off x="33251" y="97557"/>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1171</TotalTime>
  <Words>803</Words>
  <Application>Microsoft Office PowerPoint</Application>
  <PresentationFormat>On-screen Show (4:3)</PresentationFormat>
  <Paragraphs>204</Paragraphs>
  <Slides>35</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Andalus</vt:lpstr>
      <vt:lpstr>Arial</vt:lpstr>
      <vt:lpstr>Arial Black</vt:lpstr>
      <vt:lpstr>Calibri</vt:lpstr>
      <vt:lpstr>Calibri Light</vt:lpstr>
      <vt:lpstr>Cambria</vt:lpstr>
      <vt:lpstr>Segoe UI</vt:lpstr>
      <vt:lpstr>Times</vt:lpstr>
      <vt:lpstr>Times New Roman</vt:lpstr>
      <vt:lpstr>Wingdings</vt:lpstr>
      <vt:lpstr>Office Theme</vt:lpstr>
      <vt:lpstr>1_Office Theme</vt:lpstr>
      <vt:lpstr>PowerPoint Presentation</vt:lpstr>
      <vt:lpstr>Respiratory Module 1st Year MBBS (LGIS) Electron Transport Chain </vt:lpstr>
      <vt:lpstr>Motto, Vision, Dream</vt:lpstr>
      <vt:lpstr>PowerPoint Presentation</vt:lpstr>
      <vt:lpstr>PowerPoint Presentation</vt:lpstr>
      <vt:lpstr> </vt:lpstr>
      <vt:lpstr> </vt:lpstr>
      <vt:lpstr>PowerPoint Presentation</vt:lpstr>
      <vt:lpstr> </vt:lpstr>
      <vt:lpstr> </vt:lpstr>
      <vt:lpstr>PowerPoint Presentation</vt:lpstr>
      <vt:lpstr> </vt:lpstr>
      <vt:lpstr> </vt:lpstr>
      <vt:lpstr> </vt:lpstr>
      <vt:lpstr> </vt:lpstr>
      <vt:lpstr> </vt:lpstr>
      <vt:lpstr> </vt:lpstr>
      <vt:lpstr> </vt:lpstr>
      <vt:lpstr> </vt:lpstr>
      <vt:lpstr> </vt:lpstr>
      <vt:lpstr> </vt:lpstr>
      <vt:lpstr> </vt:lpstr>
      <vt:lpstr> </vt:lpstr>
      <vt:lpstr> </vt:lpstr>
      <vt:lpstr>Anatomical Aspects </vt:lpstr>
      <vt:lpstr> </vt:lpstr>
      <vt:lpstr> </vt:lpstr>
      <vt:lpstr> </vt:lpstr>
      <vt:lpstr>Family Medicine</vt:lpstr>
      <vt:lpstr>Artificial Intelligence</vt:lpstr>
      <vt:lpstr>Suggested Research Article</vt:lpstr>
      <vt:lpstr>Bioethics</vt:lpstr>
      <vt:lpstr>PowerPoint Presentation</vt:lpstr>
      <vt:lpstr>Learning Resources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Dell</cp:lastModifiedBy>
  <cp:revision>116</cp:revision>
  <dcterms:created xsi:type="dcterms:W3CDTF">2006-08-16T00:00:00Z</dcterms:created>
  <dcterms:modified xsi:type="dcterms:W3CDTF">2025-02-25T05:53:02Z</dcterms:modified>
</cp:coreProperties>
</file>