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6"/>
  </p:notesMasterIdLst>
  <p:sldIdLst>
    <p:sldId id="318" r:id="rId3"/>
    <p:sldId id="317" r:id="rId4"/>
    <p:sldId id="297" r:id="rId5"/>
    <p:sldId id="296" r:id="rId6"/>
    <p:sldId id="625" r:id="rId7"/>
    <p:sldId id="538" r:id="rId8"/>
    <p:sldId id="532" r:id="rId9"/>
    <p:sldId id="536" r:id="rId10"/>
    <p:sldId id="548" r:id="rId11"/>
    <p:sldId id="494" r:id="rId12"/>
    <p:sldId id="489" r:id="rId13"/>
    <p:sldId id="549" r:id="rId14"/>
    <p:sldId id="553" r:id="rId15"/>
    <p:sldId id="555" r:id="rId16"/>
    <p:sldId id="579" r:id="rId17"/>
    <p:sldId id="577" r:id="rId18"/>
    <p:sldId id="580" r:id="rId19"/>
    <p:sldId id="576" r:id="rId20"/>
    <p:sldId id="582" r:id="rId21"/>
    <p:sldId id="583" r:id="rId22"/>
    <p:sldId id="585" r:id="rId23"/>
    <p:sldId id="589" r:id="rId24"/>
    <p:sldId id="590" r:id="rId25"/>
    <p:sldId id="594" r:id="rId26"/>
    <p:sldId id="680" r:id="rId27"/>
    <p:sldId id="540" r:id="rId28"/>
    <p:sldId id="612" r:id="rId29"/>
    <p:sldId id="613" r:id="rId30"/>
    <p:sldId id="645" r:id="rId31"/>
    <p:sldId id="611" r:id="rId32"/>
    <p:sldId id="314" r:id="rId33"/>
    <p:sldId id="562"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317" autoAdjust="0"/>
  </p:normalViewPr>
  <p:slideViewPr>
    <p:cSldViewPr>
      <p:cViewPr varScale="1">
        <p:scale>
          <a:sx n="80" d="100"/>
          <a:sy n="80" d="100"/>
        </p:scale>
        <p:origin x="1526"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7</a:t>
            </a:fld>
            <a:endParaRPr lang="en-US"/>
          </a:p>
        </p:txBody>
      </p:sp>
    </p:spTree>
    <p:extLst>
      <p:ext uri="{BB962C8B-B14F-4D97-AF65-F5344CB8AC3E}">
        <p14:creationId xmlns:p14="http://schemas.microsoft.com/office/powerpoint/2010/main" val="209547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hyperlink" Target="https://pmc.ncbi.nlm.nih.gov/articles/PMC309050/"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1F05-0EF4-BD24-1535-F24500B5BADE}"/>
              </a:ext>
            </a:extLst>
          </p:cNvPr>
          <p:cNvSpPr>
            <a:spLocks noGrp="1"/>
          </p:cNvSpPr>
          <p:nvPr>
            <p:ph type="title"/>
          </p:nvPr>
        </p:nvSpPr>
        <p:spPr>
          <a:xfrm>
            <a:off x="1600200" y="718102"/>
            <a:ext cx="6553200" cy="1325563"/>
          </a:xfrm>
        </p:spPr>
        <p:txBody>
          <a:bodyPr>
            <a:noAutofit/>
          </a:bodyPr>
          <a:lstStyle/>
          <a:p>
            <a:pPr algn="ctr"/>
            <a:r>
              <a:rPr lang="en-US" sz="4000" b="1" dirty="0">
                <a:latin typeface="Times New Roman" panose="02020603050405020304" pitchFamily="18" charset="0"/>
                <a:cs typeface="Times New Roman" panose="02020603050405020304" pitchFamily="18" charset="0"/>
              </a:rPr>
              <a:t>Regulatory Sequences</a:t>
            </a:r>
            <a:br>
              <a:rPr lang="en-US" sz="4000" dirty="0"/>
            </a:br>
            <a:endParaRPr lang="en-US" sz="4000" dirty="0"/>
          </a:p>
        </p:txBody>
      </p:sp>
      <p:sp>
        <p:nvSpPr>
          <p:cNvPr id="3" name="Content Placeholder 2">
            <a:extLst>
              <a:ext uri="{FF2B5EF4-FFF2-40B4-BE49-F238E27FC236}">
                <a16:creationId xmlns:a16="http://schemas.microsoft.com/office/drawing/2014/main" id="{35DEA210-578B-4D2B-61AA-671A71446C8D}"/>
              </a:ext>
            </a:extLst>
          </p:cNvPr>
          <p:cNvSpPr>
            <a:spLocks noGrp="1"/>
          </p:cNvSpPr>
          <p:nvPr>
            <p:ph sz="half" idx="1"/>
          </p:nvPr>
        </p:nvSpPr>
        <p:spPr>
          <a:xfrm>
            <a:off x="76200" y="1634331"/>
            <a:ext cx="4495800" cy="4351338"/>
          </a:xfrm>
        </p:spPr>
        <p:txBody>
          <a:bodyPr>
            <a:normAutofit fontScale="92500" lnSpcReduction="10000"/>
          </a:bodyPr>
          <a:lstStyle/>
          <a:p>
            <a:pPr marL="0" indent="0">
              <a:buNone/>
            </a:pPr>
            <a:r>
              <a:rPr lang="en-US" dirty="0"/>
              <a:t>	</a:t>
            </a:r>
          </a:p>
          <a:p>
            <a:pPr>
              <a:buFont typeface="Wingdings" panose="05000000000000000000" pitchFamily="2" charset="2"/>
              <a:buChar char="§"/>
            </a:pPr>
            <a:r>
              <a:rPr lang="en-GB" sz="3200" b="1" dirty="0">
                <a:solidFill>
                  <a:srgbClr val="00B0F0"/>
                </a:solidFill>
                <a:latin typeface="Times New Roman" panose="02020603050405020304" pitchFamily="18" charset="0"/>
                <a:cs typeface="Times New Roman" panose="02020603050405020304" pitchFamily="18" charset="0"/>
              </a:rPr>
              <a:t>cis</a:t>
            </a:r>
            <a:r>
              <a:rPr lang="en-GB" sz="3200" dirty="0">
                <a:latin typeface="Times New Roman" panose="02020603050405020304" pitchFamily="18" charset="0"/>
                <a:cs typeface="Times New Roman" panose="02020603050405020304" pitchFamily="18" charset="0"/>
              </a:rPr>
              <a:t>-acting, </a:t>
            </a:r>
            <a:r>
              <a:rPr lang="en-GB" sz="3200" b="1" dirty="0">
                <a:solidFill>
                  <a:srgbClr val="00B0F0"/>
                </a:solidFill>
                <a:latin typeface="Times New Roman" panose="02020603050405020304" pitchFamily="18" charset="0"/>
                <a:cs typeface="Times New Roman" panose="02020603050405020304" pitchFamily="18" charset="0"/>
              </a:rPr>
              <a:t>trans</a:t>
            </a:r>
            <a:r>
              <a:rPr lang="en-GB" sz="3200" dirty="0">
                <a:latin typeface="Times New Roman" panose="02020603050405020304" pitchFamily="18" charset="0"/>
                <a:cs typeface="Times New Roman" panose="02020603050405020304" pitchFamily="18" charset="0"/>
              </a:rPr>
              <a:t>-acting</a:t>
            </a:r>
          </a:p>
          <a:p>
            <a:pPr>
              <a:buFont typeface="Wingdings" panose="05000000000000000000" pitchFamily="2" charset="2"/>
              <a:buChar char="§"/>
            </a:pPr>
            <a:endParaRPr lang="en-GB"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3200" dirty="0">
                <a:latin typeface="Times New Roman" panose="02020603050405020304" pitchFamily="18" charset="0"/>
                <a:cs typeface="Times New Roman" panose="02020603050405020304" pitchFamily="18" charset="0"/>
              </a:rPr>
              <a:t> Activate or Repress</a:t>
            </a:r>
          </a:p>
          <a:p>
            <a:pPr>
              <a:buFont typeface="Wingdings" panose="05000000000000000000" pitchFamily="2" charset="2"/>
              <a:buChar char="§"/>
            </a:pPr>
            <a:endParaRPr lang="en-GB"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3200" dirty="0">
                <a:latin typeface="Times New Roman" panose="02020603050405020304" pitchFamily="18" charset="0"/>
                <a:cs typeface="Times New Roman" panose="02020603050405020304" pitchFamily="18" charset="0"/>
              </a:rPr>
              <a:t> Interaction/binding takes place with the help of structural motifs </a:t>
            </a:r>
            <a:r>
              <a:rPr lang="en-GB" sz="3200" b="1" dirty="0">
                <a:solidFill>
                  <a:srgbClr val="00B0F0"/>
                </a:solidFill>
                <a:latin typeface="Times New Roman" panose="02020603050405020304" pitchFamily="18" charset="0"/>
                <a:cs typeface="Times New Roman" panose="02020603050405020304" pitchFamily="18" charset="0"/>
              </a:rPr>
              <a:t>(zinc finger, leucine finger, helix-turn-helix)</a:t>
            </a:r>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76A0295-A815-4125-A8FC-C900A980E919}"/>
              </a:ext>
            </a:extLst>
          </p:cNvPr>
          <p:cNvPicPr>
            <a:picLocks noChangeAspect="1"/>
          </p:cNvPicPr>
          <p:nvPr/>
        </p:nvPicPr>
        <p:blipFill rotWithShape="1">
          <a:blip r:embed="rId2"/>
          <a:srcRect l="3333" t="17280" r="834" b="14444"/>
          <a:stretch/>
        </p:blipFill>
        <p:spPr>
          <a:xfrm>
            <a:off x="4457700" y="1898132"/>
            <a:ext cx="4343400" cy="3823736"/>
          </a:xfrm>
          <a:prstGeom prst="rect">
            <a:avLst/>
          </a:prstGeom>
        </p:spPr>
      </p:pic>
      <p:sp>
        <p:nvSpPr>
          <p:cNvPr id="7" name="Rectangle 6">
            <a:extLst>
              <a:ext uri="{FF2B5EF4-FFF2-40B4-BE49-F238E27FC236}">
                <a16:creationId xmlns:a16="http://schemas.microsoft.com/office/drawing/2014/main" id="{DE9ECB8D-843E-4357-A499-623D477BA588}"/>
              </a:ext>
            </a:extLst>
          </p:cNvPr>
          <p:cNvSpPr/>
          <p:nvPr/>
        </p:nvSpPr>
        <p:spPr>
          <a:xfrm>
            <a:off x="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6544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4CF43-27CE-CA9B-417D-AD7AE5855DA4}"/>
              </a:ext>
            </a:extLst>
          </p:cNvPr>
          <p:cNvSpPr>
            <a:spLocks noGrp="1"/>
          </p:cNvSpPr>
          <p:nvPr>
            <p:ph type="title"/>
          </p:nvPr>
        </p:nvSpPr>
        <p:spPr>
          <a:xfrm>
            <a:off x="3581400" y="465466"/>
            <a:ext cx="6248400" cy="763985"/>
          </a:xfrm>
        </p:spPr>
        <p:txBody>
          <a:bodyPr>
            <a:normAutofit fontScale="90000"/>
          </a:bodyPr>
          <a:lstStyle/>
          <a:p>
            <a:r>
              <a:rPr lang="en-US" b="1" dirty="0"/>
              <a:t> </a:t>
            </a:r>
            <a:br>
              <a:rPr lang="en-US" dirty="0"/>
            </a:br>
            <a:r>
              <a:rPr lang="en-US" sz="4900" b="1" dirty="0">
                <a:latin typeface="Times New Roman" panose="02020603050405020304" pitchFamily="18" charset="0"/>
                <a:cs typeface="Times New Roman" panose="02020603050405020304" pitchFamily="18" charset="0"/>
              </a:rPr>
              <a:t>Operon</a:t>
            </a:r>
          </a:p>
        </p:txBody>
      </p:sp>
      <p:sp>
        <p:nvSpPr>
          <p:cNvPr id="5" name="Content Placeholder 4">
            <a:extLst>
              <a:ext uri="{FF2B5EF4-FFF2-40B4-BE49-F238E27FC236}">
                <a16:creationId xmlns:a16="http://schemas.microsoft.com/office/drawing/2014/main" id="{8805C2A9-3126-2F50-8EC8-C4DED4F614D4}"/>
              </a:ext>
            </a:extLst>
          </p:cNvPr>
          <p:cNvSpPr>
            <a:spLocks noGrp="1"/>
          </p:cNvSpPr>
          <p:nvPr>
            <p:ph sz="half" idx="1"/>
          </p:nvPr>
        </p:nvSpPr>
        <p:spPr>
          <a:xfrm>
            <a:off x="152400" y="1688531"/>
            <a:ext cx="4714878" cy="4864669"/>
          </a:xfrm>
        </p:spPr>
        <p:txBody>
          <a:bodyPr>
            <a:normAutofit/>
          </a:bodyPr>
          <a:lstStyle/>
          <a:p>
            <a:pPr marL="0" indent="0" algn="just">
              <a:buNone/>
            </a:pPr>
            <a:endParaRPr lang="en-US" b="1" dirty="0"/>
          </a:p>
          <a:p>
            <a:endParaRPr lang="en-US" dirty="0"/>
          </a:p>
          <a:p>
            <a:endParaRPr lang="en-US" dirty="0"/>
          </a:p>
          <a:p>
            <a:pPr>
              <a:buNone/>
            </a:pPr>
            <a:endParaRPr lang="en-US" b="1" dirty="0"/>
          </a:p>
          <a:p>
            <a:endParaRPr lang="en-US" dirty="0"/>
          </a:p>
          <a:p>
            <a:endParaRPr lang="en-US" dirty="0"/>
          </a:p>
          <a:p>
            <a:endParaRPr lang="en-US" dirty="0"/>
          </a:p>
        </p:txBody>
      </p:sp>
      <p:sp>
        <p:nvSpPr>
          <p:cNvPr id="6" name="Title 1">
            <a:extLst>
              <a:ext uri="{FF2B5EF4-FFF2-40B4-BE49-F238E27FC236}">
                <a16:creationId xmlns:a16="http://schemas.microsoft.com/office/drawing/2014/main" id="{BF82E9AA-49A6-B826-CD7A-14443649359F}"/>
              </a:ext>
            </a:extLst>
          </p:cNvPr>
          <p:cNvSpPr>
            <a:spLocks noGrp="1"/>
          </p:cNvSpPr>
          <p:nvPr/>
        </p:nvSpPr>
        <p:spPr>
          <a:xfrm>
            <a:off x="1828800" y="480219"/>
            <a:ext cx="5334000" cy="7639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0" name="Content Placeholder 9">
            <a:extLst>
              <a:ext uri="{FF2B5EF4-FFF2-40B4-BE49-F238E27FC236}">
                <a16:creationId xmlns:a16="http://schemas.microsoft.com/office/drawing/2014/main" id="{8EBF9E08-0A0E-4B4C-9ACC-247B45B0B845}"/>
              </a:ext>
            </a:extLst>
          </p:cNvPr>
          <p:cNvPicPr>
            <a:picLocks noGrp="1" noChangeAspect="1"/>
          </p:cNvPicPr>
          <p:nvPr>
            <p:ph sz="half" idx="2"/>
          </p:nvPr>
        </p:nvPicPr>
        <p:blipFill rotWithShape="1">
          <a:blip r:embed="rId2"/>
          <a:srcRect l="8734" t="11464" r="9171" b="1875"/>
          <a:stretch/>
        </p:blipFill>
        <p:spPr>
          <a:xfrm>
            <a:off x="4436165" y="1718348"/>
            <a:ext cx="4362448" cy="4054523"/>
          </a:xfrm>
          <a:prstGeom prst="rect">
            <a:avLst/>
          </a:prstGeom>
        </p:spPr>
      </p:pic>
      <p:sp>
        <p:nvSpPr>
          <p:cNvPr id="9" name="Rectangle 8">
            <a:extLst>
              <a:ext uri="{FF2B5EF4-FFF2-40B4-BE49-F238E27FC236}">
                <a16:creationId xmlns:a16="http://schemas.microsoft.com/office/drawing/2014/main" id="{9157987B-716A-4CA5-B125-31EC976AB5F0}"/>
              </a:ext>
            </a:extLst>
          </p:cNvPr>
          <p:cNvSpPr/>
          <p:nvPr/>
        </p:nvSpPr>
        <p:spPr>
          <a:xfrm>
            <a:off x="504830" y="1617887"/>
            <a:ext cx="4362448" cy="4154984"/>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An operon is </a:t>
            </a:r>
            <a:r>
              <a:rPr lang="en-GB" sz="2400" b="1" dirty="0">
                <a:solidFill>
                  <a:srgbClr val="00B0F0"/>
                </a:solidFill>
                <a:latin typeface="Times New Roman" panose="02020603050405020304" pitchFamily="18" charset="0"/>
                <a:cs typeface="Times New Roman" panose="02020603050405020304" pitchFamily="18" charset="0"/>
              </a:rPr>
              <a:t>a cluster of genes</a:t>
            </a:r>
            <a:r>
              <a:rPr lang="en-GB" sz="2400" dirty="0">
                <a:latin typeface="Times New Roman" panose="02020603050405020304" pitchFamily="18" charset="0"/>
                <a:cs typeface="Times New Roman" panose="02020603050405020304" pitchFamily="18" charset="0"/>
              </a:rPr>
              <a:t> that are transcribed together </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 give a single mRNA</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t>
            </a:r>
          </a:p>
          <a:p>
            <a:r>
              <a:rPr lang="en-GB" sz="2400" dirty="0">
                <a:latin typeface="Times New Roman" panose="02020603050405020304" pitchFamily="18" charset="0"/>
                <a:cs typeface="Times New Roman" panose="02020603050405020304" pitchFamily="18" charset="0"/>
              </a:rPr>
              <a:t>Which encodes multiple proteins </a:t>
            </a:r>
          </a:p>
          <a:p>
            <a:endParaRPr lang="en-GB" sz="2400" dirty="0">
              <a:latin typeface="Times New Roman" panose="02020603050405020304" pitchFamily="18" charset="0"/>
              <a:cs typeface="Times New Roman" panose="02020603050405020304" pitchFamily="18" charset="0"/>
            </a:endParaRPr>
          </a:p>
          <a:p>
            <a:r>
              <a:rPr lang="en-GB" sz="2400" b="1" dirty="0">
                <a:solidFill>
                  <a:srgbClr val="00B0F0"/>
                </a:solidFill>
                <a:latin typeface="Times New Roman" panose="02020603050405020304" pitchFamily="18" charset="0"/>
                <a:cs typeface="Times New Roman" panose="02020603050405020304" pitchFamily="18" charset="0"/>
              </a:rPr>
              <a:t>Such polycistronic mRNA is typically found in prokaryotes</a:t>
            </a:r>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11" name="Arrow: Down 10">
            <a:extLst>
              <a:ext uri="{FF2B5EF4-FFF2-40B4-BE49-F238E27FC236}">
                <a16:creationId xmlns:a16="http://schemas.microsoft.com/office/drawing/2014/main" id="{BF028228-1319-4AE3-BCAE-5CC77740C58C}"/>
              </a:ext>
            </a:extLst>
          </p:cNvPr>
          <p:cNvSpPr/>
          <p:nvPr/>
        </p:nvSpPr>
        <p:spPr>
          <a:xfrm>
            <a:off x="2294654" y="2567180"/>
            <a:ext cx="43036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B58DCED7-ACA7-4EC1-BBBC-7FE5F96CD411}"/>
              </a:ext>
            </a:extLst>
          </p:cNvPr>
          <p:cNvSpPr/>
          <p:nvPr/>
        </p:nvSpPr>
        <p:spPr>
          <a:xfrm>
            <a:off x="2310350" y="3617282"/>
            <a:ext cx="43036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338CF6A-28B1-445E-AC09-332469BCBCF1}"/>
              </a:ext>
            </a:extLst>
          </p:cNvPr>
          <p:cNvSpPr/>
          <p:nvPr/>
        </p:nvSpPr>
        <p:spPr>
          <a:xfrm>
            <a:off x="228600" y="293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9688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500"/>
                                        <p:tgtEl>
                                          <p:spTgt spid="9">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Effect transition="in" filter="fade">
                                      <p:cBhvr>
                                        <p:cTn id="23" dur="500"/>
                                        <p:tgtEl>
                                          <p:spTgt spid="9">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623F-02AD-122E-546C-9EC93EEE84B6}"/>
              </a:ext>
            </a:extLst>
          </p:cNvPr>
          <p:cNvSpPr>
            <a:spLocks noGrp="1"/>
          </p:cNvSpPr>
          <p:nvPr>
            <p:ph type="title"/>
          </p:nvPr>
        </p:nvSpPr>
        <p:spPr>
          <a:xfrm>
            <a:off x="851615" y="3003270"/>
            <a:ext cx="7543800" cy="685801"/>
          </a:xfrm>
        </p:spPr>
        <p:txBody>
          <a:bodyPr>
            <a:normAutofit/>
          </a:bodyPr>
          <a:lstStyle/>
          <a:p>
            <a:r>
              <a:rPr lang="en-US" b="1" dirty="0"/>
              <a:t> </a:t>
            </a:r>
            <a:endParaRPr lang="en-US" sz="4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CE41CC2E-556E-CEBE-2581-C0F39DC845B5}"/>
              </a:ext>
            </a:extLst>
          </p:cNvPr>
          <p:cNvSpPr>
            <a:spLocks noGrp="1"/>
          </p:cNvSpPr>
          <p:nvPr>
            <p:ph sz="half" idx="1"/>
          </p:nvPr>
        </p:nvSpPr>
        <p:spPr>
          <a:xfrm>
            <a:off x="-2209800" y="2895600"/>
            <a:ext cx="1093631" cy="838199"/>
          </a:xfrm>
        </p:spPr>
        <p:txBody>
          <a:bodyPr/>
          <a:lstStyle/>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8F2EDCC5-260B-4D95-94F2-D1995E94BC65}"/>
              </a:ext>
            </a:extLst>
          </p:cNvPr>
          <p:cNvSpPr/>
          <p:nvPr/>
        </p:nvSpPr>
        <p:spPr>
          <a:xfrm>
            <a:off x="685800" y="1729600"/>
            <a:ext cx="1633781" cy="1077218"/>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Lactose </a:t>
            </a:r>
          </a:p>
          <a:p>
            <a:r>
              <a:rPr lang="en-US" sz="3200" b="1" dirty="0">
                <a:latin typeface="Times New Roman" panose="02020603050405020304" pitchFamily="18" charset="0"/>
                <a:cs typeface="Times New Roman" panose="02020603050405020304" pitchFamily="18" charset="0"/>
              </a:rPr>
              <a:t>Operon</a:t>
            </a:r>
          </a:p>
        </p:txBody>
      </p:sp>
      <p:pic>
        <p:nvPicPr>
          <p:cNvPr id="8" name="Picture 7">
            <a:extLst>
              <a:ext uri="{FF2B5EF4-FFF2-40B4-BE49-F238E27FC236}">
                <a16:creationId xmlns:a16="http://schemas.microsoft.com/office/drawing/2014/main" id="{21FBF5FE-4310-48BB-9937-A5086D967626}"/>
              </a:ext>
            </a:extLst>
          </p:cNvPr>
          <p:cNvPicPr>
            <a:picLocks noChangeAspect="1"/>
          </p:cNvPicPr>
          <p:nvPr/>
        </p:nvPicPr>
        <p:blipFill rotWithShape="1">
          <a:blip r:embed="rId2"/>
          <a:srcRect l="8974" t="7953" r="11539"/>
          <a:stretch/>
        </p:blipFill>
        <p:spPr>
          <a:xfrm>
            <a:off x="2667000" y="1194595"/>
            <a:ext cx="6096000" cy="2615406"/>
          </a:xfrm>
          <a:prstGeom prst="rect">
            <a:avLst/>
          </a:prstGeom>
        </p:spPr>
      </p:pic>
      <p:sp>
        <p:nvSpPr>
          <p:cNvPr id="9" name="Rectangle 8">
            <a:extLst>
              <a:ext uri="{FF2B5EF4-FFF2-40B4-BE49-F238E27FC236}">
                <a16:creationId xmlns:a16="http://schemas.microsoft.com/office/drawing/2014/main" id="{4132A6D9-B93B-445F-B450-612ACEB87F16}"/>
              </a:ext>
            </a:extLst>
          </p:cNvPr>
          <p:cNvSpPr/>
          <p:nvPr/>
        </p:nvSpPr>
        <p:spPr>
          <a:xfrm>
            <a:off x="718930" y="4620815"/>
            <a:ext cx="2375971" cy="1077218"/>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Tryptophan </a:t>
            </a:r>
          </a:p>
          <a:p>
            <a:r>
              <a:rPr lang="en-US" sz="3200" b="1" dirty="0">
                <a:latin typeface="Times New Roman" panose="02020603050405020304" pitchFamily="18" charset="0"/>
                <a:cs typeface="Times New Roman" panose="02020603050405020304" pitchFamily="18" charset="0"/>
              </a:rPr>
              <a:t>Operon</a:t>
            </a:r>
          </a:p>
        </p:txBody>
      </p:sp>
      <p:pic>
        <p:nvPicPr>
          <p:cNvPr id="10" name="Picture 9">
            <a:extLst>
              <a:ext uri="{FF2B5EF4-FFF2-40B4-BE49-F238E27FC236}">
                <a16:creationId xmlns:a16="http://schemas.microsoft.com/office/drawing/2014/main" id="{E8AA8E5E-4B08-4F90-80AF-201939368419}"/>
              </a:ext>
            </a:extLst>
          </p:cNvPr>
          <p:cNvPicPr>
            <a:picLocks noChangeAspect="1"/>
          </p:cNvPicPr>
          <p:nvPr/>
        </p:nvPicPr>
        <p:blipFill>
          <a:blip r:embed="rId3"/>
          <a:stretch>
            <a:fillRect/>
          </a:stretch>
        </p:blipFill>
        <p:spPr>
          <a:xfrm>
            <a:off x="3048000" y="4114800"/>
            <a:ext cx="5829300" cy="2038350"/>
          </a:xfrm>
          <a:prstGeom prst="rect">
            <a:avLst/>
          </a:prstGeom>
        </p:spPr>
      </p:pic>
      <p:sp>
        <p:nvSpPr>
          <p:cNvPr id="3" name="Rectangle 2">
            <a:extLst>
              <a:ext uri="{FF2B5EF4-FFF2-40B4-BE49-F238E27FC236}">
                <a16:creationId xmlns:a16="http://schemas.microsoft.com/office/drawing/2014/main" id="{C9DFD1DF-57A1-400A-B8E5-521AFB05D863}"/>
              </a:ext>
            </a:extLst>
          </p:cNvPr>
          <p:cNvSpPr/>
          <p:nvPr/>
        </p:nvSpPr>
        <p:spPr>
          <a:xfrm>
            <a:off x="326302"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1980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623F-02AD-122E-546C-9EC93EEE84B6}"/>
              </a:ext>
            </a:extLst>
          </p:cNvPr>
          <p:cNvSpPr>
            <a:spLocks noGrp="1"/>
          </p:cNvSpPr>
          <p:nvPr>
            <p:ph type="title"/>
          </p:nvPr>
        </p:nvSpPr>
        <p:spPr>
          <a:xfrm>
            <a:off x="851615" y="3003270"/>
            <a:ext cx="7543800" cy="685801"/>
          </a:xfrm>
        </p:spPr>
        <p:txBody>
          <a:bodyPr>
            <a:normAutofit/>
          </a:bodyPr>
          <a:lstStyle/>
          <a:p>
            <a:r>
              <a:rPr lang="en-US" b="1" dirty="0"/>
              <a:t> </a:t>
            </a:r>
            <a:endParaRPr lang="en-US" sz="4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CE41CC2E-556E-CEBE-2581-C0F39DC845B5}"/>
              </a:ext>
            </a:extLst>
          </p:cNvPr>
          <p:cNvSpPr>
            <a:spLocks noGrp="1"/>
          </p:cNvSpPr>
          <p:nvPr>
            <p:ph sz="half" idx="1"/>
          </p:nvPr>
        </p:nvSpPr>
        <p:spPr>
          <a:xfrm>
            <a:off x="-2209800" y="2895600"/>
            <a:ext cx="1093631" cy="838199"/>
          </a:xfrm>
        </p:spPr>
        <p:txBody>
          <a:bodyPr/>
          <a:lstStyle/>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8099E091-EE01-4BED-AD3D-5B2DFEECBC5C}"/>
              </a:ext>
            </a:extLst>
          </p:cNvPr>
          <p:cNvPicPr>
            <a:picLocks noChangeAspect="1"/>
          </p:cNvPicPr>
          <p:nvPr/>
        </p:nvPicPr>
        <p:blipFill>
          <a:blip r:embed="rId2"/>
          <a:stretch>
            <a:fillRect/>
          </a:stretch>
        </p:blipFill>
        <p:spPr>
          <a:xfrm>
            <a:off x="2991057" y="597296"/>
            <a:ext cx="5954160" cy="6108303"/>
          </a:xfrm>
          <a:prstGeom prst="rect">
            <a:avLst/>
          </a:prstGeom>
        </p:spPr>
      </p:pic>
      <p:sp>
        <p:nvSpPr>
          <p:cNvPr id="8" name="Rectangle 7">
            <a:extLst>
              <a:ext uri="{FF2B5EF4-FFF2-40B4-BE49-F238E27FC236}">
                <a16:creationId xmlns:a16="http://schemas.microsoft.com/office/drawing/2014/main" id="{F7D9AD5E-8E40-4EDF-96CD-FEF07A261CB5}"/>
              </a:ext>
            </a:extLst>
          </p:cNvPr>
          <p:cNvSpPr/>
          <p:nvPr/>
        </p:nvSpPr>
        <p:spPr>
          <a:xfrm>
            <a:off x="657740" y="2740611"/>
            <a:ext cx="2173993" cy="1446550"/>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Lactose </a:t>
            </a:r>
          </a:p>
          <a:p>
            <a:r>
              <a:rPr lang="en-US" sz="4400" b="1" dirty="0">
                <a:latin typeface="Times New Roman" panose="02020603050405020304" pitchFamily="18" charset="0"/>
                <a:cs typeface="Times New Roman" panose="02020603050405020304" pitchFamily="18" charset="0"/>
              </a:rPr>
              <a:t>Operon</a:t>
            </a:r>
          </a:p>
        </p:txBody>
      </p:sp>
      <p:sp>
        <p:nvSpPr>
          <p:cNvPr id="10" name="Rectangle 9">
            <a:extLst>
              <a:ext uri="{FF2B5EF4-FFF2-40B4-BE49-F238E27FC236}">
                <a16:creationId xmlns:a16="http://schemas.microsoft.com/office/drawing/2014/main" id="{9914735A-EDD7-459C-8EF8-8C3B1939BC81}"/>
              </a:ext>
            </a:extLst>
          </p:cNvPr>
          <p:cNvSpPr/>
          <p:nvPr/>
        </p:nvSpPr>
        <p:spPr>
          <a:xfrm>
            <a:off x="3962400" y="4800600"/>
            <a:ext cx="12192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Operon</a:t>
            </a:r>
          </a:p>
          <a:p>
            <a:pPr algn="ctr"/>
            <a:r>
              <a:rPr lang="en-US" sz="1100" b="1" dirty="0">
                <a:solidFill>
                  <a:schemeClr val="tx1"/>
                </a:solidFill>
                <a:latin typeface="Times New Roman" panose="02020603050405020304" pitchFamily="18" charset="0"/>
                <a:cs typeface="Times New Roman" panose="02020603050405020304" pitchFamily="18" charset="0"/>
              </a:rPr>
              <a:t>Uninduced</a:t>
            </a:r>
          </a:p>
        </p:txBody>
      </p:sp>
      <p:sp>
        <p:nvSpPr>
          <p:cNvPr id="7" name="Rectangle 6">
            <a:extLst>
              <a:ext uri="{FF2B5EF4-FFF2-40B4-BE49-F238E27FC236}">
                <a16:creationId xmlns:a16="http://schemas.microsoft.com/office/drawing/2014/main" id="{D2E361C9-6C21-419D-B694-EA87B2F78357}"/>
              </a:ext>
            </a:extLst>
          </p:cNvPr>
          <p:cNvSpPr/>
          <p:nvPr/>
        </p:nvSpPr>
        <p:spPr>
          <a:xfrm>
            <a:off x="1524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87620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2209800" y="635397"/>
            <a:ext cx="6096000" cy="762000"/>
          </a:xfrm>
        </p:spPr>
        <p:txBody>
          <a:bodyPr/>
          <a:lstStyle/>
          <a:p>
            <a:r>
              <a:rPr lang="en-US" b="1" dirty="0"/>
              <a:t> </a:t>
            </a:r>
            <a:r>
              <a:rPr lang="en-US" sz="4400" b="1" dirty="0">
                <a:latin typeface="Times New Roman" panose="02020603050405020304" pitchFamily="18" charset="0"/>
                <a:cs typeface="Times New Roman" panose="02020603050405020304" pitchFamily="18" charset="0"/>
              </a:rPr>
              <a:t>Tryptophan Operon</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20714" y="1600200"/>
            <a:ext cx="3179686" cy="5029200"/>
          </a:xfrm>
        </p:spPr>
        <p:txBody>
          <a:bodyPr/>
          <a:lstStyle/>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D90FFA08-C457-4C93-95CA-A806915600E0}"/>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ED59D2A7-D828-491D-99DB-C7FD2BF2D3B0}"/>
              </a:ext>
            </a:extLst>
          </p:cNvPr>
          <p:cNvPicPr>
            <a:picLocks noChangeAspect="1"/>
          </p:cNvPicPr>
          <p:nvPr/>
        </p:nvPicPr>
        <p:blipFill>
          <a:blip r:embed="rId2"/>
          <a:stretch>
            <a:fillRect/>
          </a:stretch>
        </p:blipFill>
        <p:spPr>
          <a:xfrm>
            <a:off x="0" y="1600201"/>
            <a:ext cx="9144000" cy="5029200"/>
          </a:xfrm>
          <a:prstGeom prst="rect">
            <a:avLst/>
          </a:prstGeom>
        </p:spPr>
      </p:pic>
      <p:pic>
        <p:nvPicPr>
          <p:cNvPr id="7" name="Picture 6">
            <a:extLst>
              <a:ext uri="{FF2B5EF4-FFF2-40B4-BE49-F238E27FC236}">
                <a16:creationId xmlns:a16="http://schemas.microsoft.com/office/drawing/2014/main" id="{D07A59BB-0A2C-4796-BB5B-EFDA239F890D}"/>
              </a:ext>
            </a:extLst>
          </p:cNvPr>
          <p:cNvPicPr>
            <a:picLocks noChangeAspect="1"/>
          </p:cNvPicPr>
          <p:nvPr/>
        </p:nvPicPr>
        <p:blipFill>
          <a:blip r:embed="rId3"/>
          <a:stretch>
            <a:fillRect/>
          </a:stretch>
        </p:blipFill>
        <p:spPr>
          <a:xfrm>
            <a:off x="317727" y="3819118"/>
            <a:ext cx="1156904" cy="752882"/>
          </a:xfrm>
          <a:prstGeom prst="rect">
            <a:avLst/>
          </a:prstGeom>
        </p:spPr>
      </p:pic>
      <p:pic>
        <p:nvPicPr>
          <p:cNvPr id="8" name="Picture 7">
            <a:extLst>
              <a:ext uri="{FF2B5EF4-FFF2-40B4-BE49-F238E27FC236}">
                <a16:creationId xmlns:a16="http://schemas.microsoft.com/office/drawing/2014/main" id="{7B12EDF0-078E-4C0E-83B5-1761D29D2D4C}"/>
              </a:ext>
            </a:extLst>
          </p:cNvPr>
          <p:cNvPicPr>
            <a:picLocks noChangeAspect="1"/>
          </p:cNvPicPr>
          <p:nvPr/>
        </p:nvPicPr>
        <p:blipFill>
          <a:blip r:embed="rId3"/>
          <a:stretch>
            <a:fillRect/>
          </a:stretch>
        </p:blipFill>
        <p:spPr>
          <a:xfrm>
            <a:off x="317726" y="2118296"/>
            <a:ext cx="1156903" cy="752882"/>
          </a:xfrm>
          <a:prstGeom prst="rect">
            <a:avLst/>
          </a:prstGeom>
        </p:spPr>
      </p:pic>
      <p:pic>
        <p:nvPicPr>
          <p:cNvPr id="9" name="Picture 8">
            <a:extLst>
              <a:ext uri="{FF2B5EF4-FFF2-40B4-BE49-F238E27FC236}">
                <a16:creationId xmlns:a16="http://schemas.microsoft.com/office/drawing/2014/main" id="{6CE5BB9A-3539-4DBF-87FF-28A2A20FE01A}"/>
              </a:ext>
            </a:extLst>
          </p:cNvPr>
          <p:cNvPicPr>
            <a:picLocks noChangeAspect="1"/>
          </p:cNvPicPr>
          <p:nvPr/>
        </p:nvPicPr>
        <p:blipFill>
          <a:blip r:embed="rId3"/>
          <a:stretch>
            <a:fillRect/>
          </a:stretch>
        </p:blipFill>
        <p:spPr>
          <a:xfrm>
            <a:off x="2046470" y="3819118"/>
            <a:ext cx="772930" cy="591363"/>
          </a:xfrm>
          <a:prstGeom prst="rect">
            <a:avLst/>
          </a:prstGeom>
        </p:spPr>
      </p:pic>
      <p:sp>
        <p:nvSpPr>
          <p:cNvPr id="10" name="Rectangle 9">
            <a:extLst>
              <a:ext uri="{FF2B5EF4-FFF2-40B4-BE49-F238E27FC236}">
                <a16:creationId xmlns:a16="http://schemas.microsoft.com/office/drawing/2014/main" id="{2EB50698-1346-4B22-919D-E2BB0D238C8A}"/>
              </a:ext>
            </a:extLst>
          </p:cNvPr>
          <p:cNvSpPr/>
          <p:nvPr/>
        </p:nvSpPr>
        <p:spPr>
          <a:xfrm>
            <a:off x="152400" y="1491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75390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261730" y="2443163"/>
            <a:ext cx="8229600" cy="3581400"/>
          </a:xfrm>
        </p:spPr>
        <p:txBody>
          <a:bodyPr>
            <a:normAutofit fontScale="92500" lnSpcReduction="20000"/>
          </a:bodyPr>
          <a:lstStyle/>
          <a:p>
            <a:r>
              <a:rPr lang="en-GB" sz="2800" dirty="0">
                <a:latin typeface="Times New Roman" panose="02020603050405020304" pitchFamily="18" charset="0"/>
                <a:cs typeface="Times New Roman" panose="02020603050405020304" pitchFamily="18" charset="0"/>
              </a:rPr>
              <a:t>Eukaryotic mRNA undergoes multiple changes before it is exported into the cytosol</a:t>
            </a:r>
          </a:p>
          <a:p>
            <a:r>
              <a:rPr lang="en-GB" sz="2800" dirty="0">
                <a:latin typeface="Times New Roman" panose="02020603050405020304" pitchFamily="18" charset="0"/>
                <a:cs typeface="Times New Roman" panose="02020603050405020304" pitchFamily="18" charset="0"/>
              </a:rPr>
              <a:t> Capping at 5′-end</a:t>
            </a:r>
          </a:p>
          <a:p>
            <a:r>
              <a:rPr lang="en-GB" sz="2800" dirty="0">
                <a:latin typeface="Times New Roman" panose="02020603050405020304" pitchFamily="18" charset="0"/>
                <a:cs typeface="Times New Roman" panose="02020603050405020304" pitchFamily="18" charset="0"/>
              </a:rPr>
              <a:t> Polyadenylation at 3′-end</a:t>
            </a:r>
          </a:p>
          <a:p>
            <a:r>
              <a:rPr lang="en-GB" sz="2800" dirty="0">
                <a:latin typeface="Times New Roman" panose="02020603050405020304" pitchFamily="18" charset="0"/>
                <a:cs typeface="Times New Roman" panose="02020603050405020304" pitchFamily="18" charset="0"/>
              </a:rPr>
              <a:t> Splicing</a:t>
            </a:r>
          </a:p>
          <a:p>
            <a:endParaRPr lang="en-GB"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B4909D6-ACDE-4171-8F92-5DF25E07CA8A}"/>
              </a:ext>
            </a:extLst>
          </p:cNvPr>
          <p:cNvSpPr/>
          <p:nvPr/>
        </p:nvSpPr>
        <p:spPr>
          <a:xfrm>
            <a:off x="1066800" y="685800"/>
            <a:ext cx="7086599" cy="1323439"/>
          </a:xfrm>
          <a:prstGeom prst="rect">
            <a:avLst/>
          </a:prstGeom>
        </p:spPr>
        <p:txBody>
          <a:bodyPr wrap="square">
            <a:spAutoFit/>
          </a:bodyPr>
          <a:lstStyle/>
          <a:p>
            <a:pPr algn="ctr"/>
            <a:r>
              <a:rPr lang="en-GB" sz="4000" b="1" dirty="0">
                <a:latin typeface="Times New Roman" panose="02020603050405020304" pitchFamily="18" charset="0"/>
                <a:cs typeface="Times New Roman" panose="02020603050405020304" pitchFamily="18" charset="0"/>
              </a:rPr>
              <a:t>Regulation by Processing </a:t>
            </a:r>
          </a:p>
          <a:p>
            <a:pPr algn="ctr"/>
            <a:r>
              <a:rPr lang="en-GB" sz="4000" b="1" dirty="0">
                <a:latin typeface="Times New Roman" panose="02020603050405020304" pitchFamily="18" charset="0"/>
                <a:cs typeface="Times New Roman" panose="02020603050405020304" pitchFamily="18" charset="0"/>
              </a:rPr>
              <a:t>of mRNA</a:t>
            </a:r>
            <a:endParaRPr lang="en-US" sz="40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DD23289-5393-4C20-B5FD-8B87F076FFBE}"/>
              </a:ext>
            </a:extLst>
          </p:cNvPr>
          <p:cNvSpPr/>
          <p:nvPr/>
        </p:nvSpPr>
        <p:spPr>
          <a:xfrm>
            <a:off x="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75814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261730" y="2443163"/>
            <a:ext cx="8229600" cy="3581400"/>
          </a:xfrm>
        </p:spPr>
        <p:txBody>
          <a:bodyPr>
            <a:normAutofit fontScale="92500" lnSpcReduction="20000"/>
          </a:bodyPr>
          <a:lstStyle/>
          <a:p>
            <a:endParaRPr lang="en-GB"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B4909D6-ACDE-4171-8F92-5DF25E07CA8A}"/>
              </a:ext>
            </a:extLst>
          </p:cNvPr>
          <p:cNvSpPr/>
          <p:nvPr/>
        </p:nvSpPr>
        <p:spPr>
          <a:xfrm>
            <a:off x="2438400" y="838200"/>
            <a:ext cx="4289957"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Alternate Splicing </a:t>
            </a:r>
          </a:p>
        </p:txBody>
      </p:sp>
      <p:pic>
        <p:nvPicPr>
          <p:cNvPr id="7" name="Picture 6">
            <a:extLst>
              <a:ext uri="{FF2B5EF4-FFF2-40B4-BE49-F238E27FC236}">
                <a16:creationId xmlns:a16="http://schemas.microsoft.com/office/drawing/2014/main" id="{3F8F75E7-CFAE-4B6A-A8F3-1D84330BC388}"/>
              </a:ext>
            </a:extLst>
          </p:cNvPr>
          <p:cNvPicPr>
            <a:picLocks noChangeAspect="1"/>
          </p:cNvPicPr>
          <p:nvPr/>
        </p:nvPicPr>
        <p:blipFill>
          <a:blip r:embed="rId2"/>
          <a:stretch>
            <a:fillRect/>
          </a:stretch>
        </p:blipFill>
        <p:spPr>
          <a:xfrm>
            <a:off x="0" y="1626299"/>
            <a:ext cx="9144000" cy="4398264"/>
          </a:xfrm>
          <a:prstGeom prst="rect">
            <a:avLst/>
          </a:prstGeom>
        </p:spPr>
      </p:pic>
      <p:sp>
        <p:nvSpPr>
          <p:cNvPr id="8" name="Rectangle 7">
            <a:extLst>
              <a:ext uri="{FF2B5EF4-FFF2-40B4-BE49-F238E27FC236}">
                <a16:creationId xmlns:a16="http://schemas.microsoft.com/office/drawing/2014/main" id="{5ECDA808-4D63-4C89-96A7-3AC269086D05}"/>
              </a:ext>
            </a:extLst>
          </p:cNvPr>
          <p:cNvSpPr/>
          <p:nvPr/>
        </p:nvSpPr>
        <p:spPr>
          <a:xfrm>
            <a:off x="26173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7602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9097A0D-76BA-4232-BE4E-EA8A72E0B70A}"/>
              </a:ext>
            </a:extLst>
          </p:cNvPr>
          <p:cNvPicPr>
            <a:picLocks noGrp="1" noChangeAspect="1"/>
          </p:cNvPicPr>
          <p:nvPr>
            <p:ph sz="half" idx="1"/>
          </p:nvPr>
        </p:nvPicPr>
        <p:blipFill>
          <a:blip r:embed="rId2"/>
          <a:stretch>
            <a:fillRect/>
          </a:stretch>
        </p:blipFill>
        <p:spPr>
          <a:xfrm>
            <a:off x="381000" y="2130287"/>
            <a:ext cx="8096250" cy="3648075"/>
          </a:xfrm>
          <a:prstGeom prst="rect">
            <a:avLst/>
          </a:prstGeom>
        </p:spPr>
      </p:pic>
      <p:sp>
        <p:nvSpPr>
          <p:cNvPr id="4" name="Rectangle 3">
            <a:extLst>
              <a:ext uri="{FF2B5EF4-FFF2-40B4-BE49-F238E27FC236}">
                <a16:creationId xmlns:a16="http://schemas.microsoft.com/office/drawing/2014/main" id="{6347C364-A892-456C-9C03-331CD79C2691}"/>
              </a:ext>
            </a:extLst>
          </p:cNvPr>
          <p:cNvSpPr/>
          <p:nvPr/>
        </p:nvSpPr>
        <p:spPr>
          <a:xfrm>
            <a:off x="1650538" y="757050"/>
            <a:ext cx="6300123"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Alternative polyadenylation</a:t>
            </a:r>
          </a:p>
        </p:txBody>
      </p:sp>
      <p:sp>
        <p:nvSpPr>
          <p:cNvPr id="3" name="Rectangle 2">
            <a:extLst>
              <a:ext uri="{FF2B5EF4-FFF2-40B4-BE49-F238E27FC236}">
                <a16:creationId xmlns:a16="http://schemas.microsoft.com/office/drawing/2014/main" id="{57F65FA9-B6FE-4B0D-B21F-920FC83E417B}"/>
              </a:ext>
            </a:extLst>
          </p:cNvPr>
          <p:cNvSpPr/>
          <p:nvPr/>
        </p:nvSpPr>
        <p:spPr>
          <a:xfrm>
            <a:off x="381000" y="25355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06390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DE959AC9-E446-44B7-9488-A24ED0F0302A}"/>
              </a:ext>
            </a:extLst>
          </p:cNvPr>
          <p:cNvPicPr>
            <a:picLocks noGrp="1" noChangeAspect="1"/>
          </p:cNvPicPr>
          <p:nvPr>
            <p:ph sz="half" idx="1"/>
          </p:nvPr>
        </p:nvPicPr>
        <p:blipFill rotWithShape="1">
          <a:blip r:embed="rId2"/>
          <a:srcRect r="39489"/>
          <a:stretch/>
        </p:blipFill>
        <p:spPr>
          <a:xfrm>
            <a:off x="4224110" y="1600200"/>
            <a:ext cx="3948113" cy="4486275"/>
          </a:xfrm>
          <a:prstGeom prst="rect">
            <a:avLst/>
          </a:prstGeom>
          <a:effectLst>
            <a:outerShdw sx="102000" sy="102000" algn="ctr" rotWithShape="0">
              <a:srgbClr val="0070C0"/>
            </a:outerShdw>
          </a:effectLst>
        </p:spPr>
      </p:pic>
      <p:sp>
        <p:nvSpPr>
          <p:cNvPr id="4" name="Rectangle 3">
            <a:extLst>
              <a:ext uri="{FF2B5EF4-FFF2-40B4-BE49-F238E27FC236}">
                <a16:creationId xmlns:a16="http://schemas.microsoft.com/office/drawing/2014/main" id="{BB11C4CC-52CA-44BB-8DCD-8EAA3E592866}"/>
              </a:ext>
            </a:extLst>
          </p:cNvPr>
          <p:cNvSpPr/>
          <p:nvPr/>
        </p:nvSpPr>
        <p:spPr>
          <a:xfrm>
            <a:off x="2302387" y="533400"/>
            <a:ext cx="4438423"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mRNA Editing</a:t>
            </a:r>
          </a:p>
        </p:txBody>
      </p:sp>
      <p:sp>
        <p:nvSpPr>
          <p:cNvPr id="3" name="Rectangle 2">
            <a:extLst>
              <a:ext uri="{FF2B5EF4-FFF2-40B4-BE49-F238E27FC236}">
                <a16:creationId xmlns:a16="http://schemas.microsoft.com/office/drawing/2014/main" id="{013CFD11-FCB6-47AB-889B-D72B2724E0E1}"/>
              </a:ext>
            </a:extLst>
          </p:cNvPr>
          <p:cNvSpPr/>
          <p:nvPr/>
        </p:nvSpPr>
        <p:spPr>
          <a:xfrm>
            <a:off x="5280991" y="1600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F2AB55-7713-4B4C-85CD-9BED63F8F08C}"/>
              </a:ext>
            </a:extLst>
          </p:cNvPr>
          <p:cNvSpPr/>
          <p:nvPr/>
        </p:nvSpPr>
        <p:spPr>
          <a:xfrm>
            <a:off x="381000" y="3048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06556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533400" y="1447800"/>
            <a:ext cx="8229600" cy="5029200"/>
          </a:xfrm>
        </p:spPr>
        <p:txBody>
          <a:bodyPr>
            <a:normAutofit/>
          </a:bodyPr>
          <a:lstStyle/>
          <a:p>
            <a:r>
              <a:rPr lang="en-GB" sz="2800" dirty="0">
                <a:latin typeface="Times New Roman" panose="02020603050405020304" pitchFamily="18" charset="0"/>
                <a:cs typeface="Times New Roman" panose="02020603050405020304" pitchFamily="18" charset="0"/>
              </a:rPr>
              <a:t>Iron metabolism: </a:t>
            </a:r>
          </a:p>
          <a:p>
            <a:endParaRPr lang="en-GB"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5DAAC7-D8D6-4230-9DA7-7166B0FB824D}"/>
              </a:ext>
            </a:extLst>
          </p:cNvPr>
          <p:cNvSpPr/>
          <p:nvPr/>
        </p:nvSpPr>
        <p:spPr>
          <a:xfrm>
            <a:off x="2514600" y="551756"/>
            <a:ext cx="3930178" cy="769441"/>
          </a:xfrm>
          <a:prstGeom prst="rect">
            <a:avLst/>
          </a:prstGeom>
        </p:spPr>
        <p:txBody>
          <a:bodyPr wrap="none">
            <a:spAutoFit/>
          </a:bodyPr>
          <a:lstStyle/>
          <a:p>
            <a:pPr algn="just"/>
            <a:r>
              <a:rPr lang="en-US" sz="4400" b="1" dirty="0">
                <a:latin typeface="Times New Roman" panose="02020603050405020304" pitchFamily="18" charset="0"/>
                <a:cs typeface="Times New Roman" panose="02020603050405020304" pitchFamily="18" charset="0"/>
              </a:rPr>
              <a:t>mRNA stability</a:t>
            </a:r>
          </a:p>
        </p:txBody>
      </p:sp>
      <p:pic>
        <p:nvPicPr>
          <p:cNvPr id="7" name="Picture 6">
            <a:extLst>
              <a:ext uri="{FF2B5EF4-FFF2-40B4-BE49-F238E27FC236}">
                <a16:creationId xmlns:a16="http://schemas.microsoft.com/office/drawing/2014/main" id="{1B68ED24-ABBA-4436-83BA-ADBEDAD4604C}"/>
              </a:ext>
            </a:extLst>
          </p:cNvPr>
          <p:cNvPicPr>
            <a:picLocks noChangeAspect="1"/>
          </p:cNvPicPr>
          <p:nvPr/>
        </p:nvPicPr>
        <p:blipFill rotWithShape="1">
          <a:blip r:embed="rId2"/>
          <a:srcRect l="2500" t="3135" r="2500" b="23220"/>
          <a:stretch/>
        </p:blipFill>
        <p:spPr>
          <a:xfrm>
            <a:off x="0" y="2217181"/>
            <a:ext cx="9144000" cy="4063206"/>
          </a:xfrm>
          <a:prstGeom prst="rect">
            <a:avLst/>
          </a:prstGeom>
        </p:spPr>
      </p:pic>
      <p:sp>
        <p:nvSpPr>
          <p:cNvPr id="8" name="Rectangle 7">
            <a:extLst>
              <a:ext uri="{FF2B5EF4-FFF2-40B4-BE49-F238E27FC236}">
                <a16:creationId xmlns:a16="http://schemas.microsoft.com/office/drawing/2014/main" id="{0B94A10C-C072-4D32-9A38-D2959C8B76D3}"/>
              </a:ext>
            </a:extLst>
          </p:cNvPr>
          <p:cNvSpPr/>
          <p:nvPr/>
        </p:nvSpPr>
        <p:spPr>
          <a:xfrm>
            <a:off x="1524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54162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43313"/>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Reproduction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Regulation of Gene Expression </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26-02-25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5DAAC7-D8D6-4230-9DA7-7166B0FB824D}"/>
              </a:ext>
            </a:extLst>
          </p:cNvPr>
          <p:cNvSpPr/>
          <p:nvPr/>
        </p:nvSpPr>
        <p:spPr>
          <a:xfrm>
            <a:off x="593963" y="1635204"/>
            <a:ext cx="2857866" cy="2215991"/>
          </a:xfrm>
          <a:prstGeom prst="rect">
            <a:avLst/>
          </a:prstGeom>
        </p:spPr>
        <p:txBody>
          <a:bodyPr wrap="square">
            <a:spAutoFit/>
          </a:bodyPr>
          <a:lstStyle/>
          <a:p>
            <a:pPr algn="ctr"/>
            <a:r>
              <a:rPr lang="en-US" sz="4000" b="1" dirty="0">
                <a:latin typeface="Times New Roman" panose="02020603050405020304" pitchFamily="18" charset="0"/>
                <a:cs typeface="Times New Roman" panose="02020603050405020304" pitchFamily="18" charset="0"/>
              </a:rPr>
              <a:t>RNA </a:t>
            </a:r>
          </a:p>
          <a:p>
            <a:pPr algn="ctr"/>
            <a:r>
              <a:rPr lang="en-US" sz="4000" b="1" dirty="0">
                <a:latin typeface="Times New Roman" panose="02020603050405020304" pitchFamily="18" charset="0"/>
                <a:cs typeface="Times New Roman" panose="02020603050405020304" pitchFamily="18" charset="0"/>
              </a:rPr>
              <a:t>Interference </a:t>
            </a:r>
          </a:p>
          <a:p>
            <a:pPr algn="ctr"/>
            <a:r>
              <a:rPr lang="en-US" sz="4000" b="1" dirty="0">
                <a:latin typeface="Times New Roman" panose="02020603050405020304" pitchFamily="18" charset="0"/>
                <a:cs typeface="Times New Roman" panose="02020603050405020304" pitchFamily="18" charset="0"/>
              </a:rPr>
              <a:t>(RNAi)</a:t>
            </a:r>
          </a:p>
          <a:p>
            <a:pPr algn="just"/>
            <a:endParaRPr lang="en-US" b="1" dirty="0">
              <a:solidFill>
                <a:srgbClr val="00B0F0"/>
              </a:solidFill>
            </a:endParaRPr>
          </a:p>
        </p:txBody>
      </p:sp>
      <p:sp>
        <p:nvSpPr>
          <p:cNvPr id="10" name="Content Placeholder 9">
            <a:extLst>
              <a:ext uri="{FF2B5EF4-FFF2-40B4-BE49-F238E27FC236}">
                <a16:creationId xmlns:a16="http://schemas.microsoft.com/office/drawing/2014/main" id="{AD7E7C17-FA53-4F44-9B8C-C5F273297808}"/>
              </a:ext>
            </a:extLst>
          </p:cNvPr>
          <p:cNvSpPr>
            <a:spLocks noGrp="1"/>
          </p:cNvSpPr>
          <p:nvPr>
            <p:ph sz="half" idx="1"/>
          </p:nvPr>
        </p:nvSpPr>
        <p:spPr>
          <a:xfrm>
            <a:off x="3755656" y="1825625"/>
            <a:ext cx="759193" cy="4351338"/>
          </a:xfrm>
        </p:spPr>
        <p:txBody>
          <a:bodyPr>
            <a:normAutofit fontScale="77500" lnSpcReduction="20000"/>
          </a:bodyPr>
          <a:lstStyle/>
          <a:p>
            <a:endParaRPr lang="en-US" dirty="0"/>
          </a:p>
        </p:txBody>
      </p:sp>
      <p:pic>
        <p:nvPicPr>
          <p:cNvPr id="11" name="Picture 10">
            <a:extLst>
              <a:ext uri="{FF2B5EF4-FFF2-40B4-BE49-F238E27FC236}">
                <a16:creationId xmlns:a16="http://schemas.microsoft.com/office/drawing/2014/main" id="{04E8EA6A-4B31-4DB6-8F5B-27D75CC6A40D}"/>
              </a:ext>
            </a:extLst>
          </p:cNvPr>
          <p:cNvPicPr>
            <a:picLocks noChangeAspect="1"/>
          </p:cNvPicPr>
          <p:nvPr/>
        </p:nvPicPr>
        <p:blipFill>
          <a:blip r:embed="rId2"/>
          <a:stretch>
            <a:fillRect/>
          </a:stretch>
        </p:blipFill>
        <p:spPr>
          <a:xfrm>
            <a:off x="3780700" y="749728"/>
            <a:ext cx="4629150" cy="6024562"/>
          </a:xfrm>
          <a:prstGeom prst="rect">
            <a:avLst/>
          </a:prstGeom>
        </p:spPr>
      </p:pic>
      <p:sp>
        <p:nvSpPr>
          <p:cNvPr id="7" name="Oval 6">
            <a:extLst>
              <a:ext uri="{FF2B5EF4-FFF2-40B4-BE49-F238E27FC236}">
                <a16:creationId xmlns:a16="http://schemas.microsoft.com/office/drawing/2014/main" id="{0C4F85F2-DF45-4F42-A546-776ADF8945FC}"/>
              </a:ext>
            </a:extLst>
          </p:cNvPr>
          <p:cNvSpPr/>
          <p:nvPr/>
        </p:nvSpPr>
        <p:spPr>
          <a:xfrm>
            <a:off x="7162800" y="1558925"/>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A5B192-763E-4CB0-B10E-8DD70671029F}"/>
              </a:ext>
            </a:extLst>
          </p:cNvPr>
          <p:cNvPicPr>
            <a:picLocks noChangeAspect="1"/>
          </p:cNvPicPr>
          <p:nvPr/>
        </p:nvPicPr>
        <p:blipFill>
          <a:blip r:embed="rId3"/>
          <a:stretch>
            <a:fillRect/>
          </a:stretch>
        </p:blipFill>
        <p:spPr>
          <a:xfrm>
            <a:off x="7010399" y="2357697"/>
            <a:ext cx="1399451" cy="542591"/>
          </a:xfrm>
          <a:prstGeom prst="rect">
            <a:avLst/>
          </a:prstGeom>
        </p:spPr>
      </p:pic>
      <p:pic>
        <p:nvPicPr>
          <p:cNvPr id="12" name="Picture 11">
            <a:extLst>
              <a:ext uri="{FF2B5EF4-FFF2-40B4-BE49-F238E27FC236}">
                <a16:creationId xmlns:a16="http://schemas.microsoft.com/office/drawing/2014/main" id="{02407F40-7C33-4965-A11B-D1044A3999A3}"/>
              </a:ext>
            </a:extLst>
          </p:cNvPr>
          <p:cNvPicPr>
            <a:picLocks noChangeAspect="1"/>
          </p:cNvPicPr>
          <p:nvPr/>
        </p:nvPicPr>
        <p:blipFill>
          <a:blip r:embed="rId3"/>
          <a:stretch>
            <a:fillRect/>
          </a:stretch>
        </p:blipFill>
        <p:spPr>
          <a:xfrm>
            <a:off x="7082167" y="3276601"/>
            <a:ext cx="1158340" cy="485408"/>
          </a:xfrm>
          <a:prstGeom prst="rect">
            <a:avLst/>
          </a:prstGeom>
        </p:spPr>
      </p:pic>
      <p:pic>
        <p:nvPicPr>
          <p:cNvPr id="13" name="Picture 12">
            <a:extLst>
              <a:ext uri="{FF2B5EF4-FFF2-40B4-BE49-F238E27FC236}">
                <a16:creationId xmlns:a16="http://schemas.microsoft.com/office/drawing/2014/main" id="{2D817219-44C0-4A00-98B7-B16D50A63203}"/>
              </a:ext>
            </a:extLst>
          </p:cNvPr>
          <p:cNvPicPr>
            <a:picLocks noChangeAspect="1"/>
          </p:cNvPicPr>
          <p:nvPr/>
        </p:nvPicPr>
        <p:blipFill>
          <a:blip r:embed="rId3"/>
          <a:stretch>
            <a:fillRect/>
          </a:stretch>
        </p:blipFill>
        <p:spPr>
          <a:xfrm>
            <a:off x="5170474" y="4953000"/>
            <a:ext cx="1158340" cy="542591"/>
          </a:xfrm>
          <a:prstGeom prst="rect">
            <a:avLst/>
          </a:prstGeom>
        </p:spPr>
      </p:pic>
      <p:sp>
        <p:nvSpPr>
          <p:cNvPr id="14" name="Arrow: Right 13">
            <a:extLst>
              <a:ext uri="{FF2B5EF4-FFF2-40B4-BE49-F238E27FC236}">
                <a16:creationId xmlns:a16="http://schemas.microsoft.com/office/drawing/2014/main" id="{85A7D2FF-66A4-4AA8-9279-268BEAEAB1B3}"/>
              </a:ext>
            </a:extLst>
          </p:cNvPr>
          <p:cNvSpPr/>
          <p:nvPr/>
        </p:nvSpPr>
        <p:spPr>
          <a:xfrm>
            <a:off x="4892170" y="1982307"/>
            <a:ext cx="946654"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BDF02D7-9731-44F4-BF11-286DEA3D28F1}"/>
              </a:ext>
            </a:extLst>
          </p:cNvPr>
          <p:cNvPicPr>
            <a:picLocks noChangeAspect="1"/>
          </p:cNvPicPr>
          <p:nvPr/>
        </p:nvPicPr>
        <p:blipFill>
          <a:blip r:embed="rId4"/>
          <a:stretch>
            <a:fillRect/>
          </a:stretch>
        </p:blipFill>
        <p:spPr>
          <a:xfrm>
            <a:off x="4892170" y="3190133"/>
            <a:ext cx="963251" cy="238867"/>
          </a:xfrm>
          <a:prstGeom prst="rect">
            <a:avLst/>
          </a:prstGeom>
        </p:spPr>
      </p:pic>
      <p:pic>
        <p:nvPicPr>
          <p:cNvPr id="16" name="Picture 15">
            <a:extLst>
              <a:ext uri="{FF2B5EF4-FFF2-40B4-BE49-F238E27FC236}">
                <a16:creationId xmlns:a16="http://schemas.microsoft.com/office/drawing/2014/main" id="{3F107C9F-6930-477D-8607-DA699753DE28}"/>
              </a:ext>
            </a:extLst>
          </p:cNvPr>
          <p:cNvPicPr>
            <a:picLocks noChangeAspect="1"/>
          </p:cNvPicPr>
          <p:nvPr/>
        </p:nvPicPr>
        <p:blipFill>
          <a:blip r:embed="rId4"/>
          <a:stretch>
            <a:fillRect/>
          </a:stretch>
        </p:blipFill>
        <p:spPr>
          <a:xfrm rot="2551159">
            <a:off x="3701516" y="5495591"/>
            <a:ext cx="963251" cy="420660"/>
          </a:xfrm>
          <a:prstGeom prst="rect">
            <a:avLst/>
          </a:prstGeom>
        </p:spPr>
      </p:pic>
      <p:pic>
        <p:nvPicPr>
          <p:cNvPr id="17" name="Picture 16">
            <a:extLst>
              <a:ext uri="{FF2B5EF4-FFF2-40B4-BE49-F238E27FC236}">
                <a16:creationId xmlns:a16="http://schemas.microsoft.com/office/drawing/2014/main" id="{E71290FF-74A4-4558-994C-FAF008E732AF}"/>
              </a:ext>
            </a:extLst>
          </p:cNvPr>
          <p:cNvPicPr>
            <a:picLocks noChangeAspect="1"/>
          </p:cNvPicPr>
          <p:nvPr/>
        </p:nvPicPr>
        <p:blipFill>
          <a:blip r:embed="rId4"/>
          <a:stretch>
            <a:fillRect/>
          </a:stretch>
        </p:blipFill>
        <p:spPr>
          <a:xfrm rot="7645813">
            <a:off x="7364423" y="5524258"/>
            <a:ext cx="963251" cy="420660"/>
          </a:xfrm>
          <a:prstGeom prst="rect">
            <a:avLst/>
          </a:prstGeom>
        </p:spPr>
      </p:pic>
      <p:sp>
        <p:nvSpPr>
          <p:cNvPr id="3" name="Rectangle 2">
            <a:extLst>
              <a:ext uri="{FF2B5EF4-FFF2-40B4-BE49-F238E27FC236}">
                <a16:creationId xmlns:a16="http://schemas.microsoft.com/office/drawing/2014/main" id="{41BD7905-BF68-4F16-8DC2-800696A12714}"/>
              </a:ext>
            </a:extLst>
          </p:cNvPr>
          <p:cNvSpPr/>
          <p:nvPr/>
        </p:nvSpPr>
        <p:spPr>
          <a:xfrm>
            <a:off x="1524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1713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457200" y="3009900"/>
            <a:ext cx="8229600" cy="4540250"/>
          </a:xfrm>
        </p:spPr>
        <p:txBody>
          <a:bodyPr>
            <a:normAutofit fontScale="92500" lnSpcReduction="20000"/>
          </a:bodyPr>
          <a:lstStyle/>
          <a:p>
            <a:pPr marL="0" indent="0">
              <a:buNone/>
            </a:pPr>
            <a:r>
              <a:rPr lang="en-GB" sz="2800" dirty="0">
                <a:latin typeface="Times New Roman" panose="02020603050405020304" pitchFamily="18" charset="0"/>
                <a:cs typeface="Times New Roman" panose="02020603050405020304" pitchFamily="18" charset="0"/>
              </a:rPr>
              <a:t>Gene expression in eukaryotes is also influenced by</a:t>
            </a:r>
          </a:p>
          <a:p>
            <a:pPr>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Access to DNA</a:t>
            </a:r>
          </a:p>
          <a:p>
            <a:pPr>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Amount of DNA</a:t>
            </a:r>
          </a:p>
          <a:p>
            <a:pPr>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Arrangement of DNA</a:t>
            </a:r>
          </a:p>
          <a:p>
            <a:pPr>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Mobile DNA elements</a:t>
            </a:r>
          </a:p>
        </p:txBody>
      </p:sp>
      <p:sp>
        <p:nvSpPr>
          <p:cNvPr id="4" name="Rectangle 3">
            <a:extLst>
              <a:ext uri="{FF2B5EF4-FFF2-40B4-BE49-F238E27FC236}">
                <a16:creationId xmlns:a16="http://schemas.microsoft.com/office/drawing/2014/main" id="{8A5DAAC7-D8D6-4230-9DA7-7166B0FB824D}"/>
              </a:ext>
            </a:extLst>
          </p:cNvPr>
          <p:cNvSpPr/>
          <p:nvPr/>
        </p:nvSpPr>
        <p:spPr>
          <a:xfrm>
            <a:off x="609600" y="762000"/>
            <a:ext cx="7848600" cy="1323439"/>
          </a:xfrm>
          <a:prstGeom prst="rect">
            <a:avLst/>
          </a:prstGeom>
        </p:spPr>
        <p:txBody>
          <a:bodyPr wrap="square">
            <a:spAutoFit/>
          </a:bodyPr>
          <a:lstStyle/>
          <a:p>
            <a:pPr algn="ctr"/>
            <a:r>
              <a:rPr lang="en-US" sz="4000" b="1" dirty="0">
                <a:latin typeface="Times New Roman" panose="02020603050405020304" pitchFamily="18" charset="0"/>
                <a:cs typeface="Times New Roman" panose="02020603050405020304" pitchFamily="18" charset="0"/>
              </a:rPr>
              <a:t>Regulation through DNA modification</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E5984E-139B-4F91-B089-8ED704437449}"/>
              </a:ext>
            </a:extLst>
          </p:cNvPr>
          <p:cNvSpPr/>
          <p:nvPr/>
        </p:nvSpPr>
        <p:spPr>
          <a:xfrm>
            <a:off x="152400" y="762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24973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69D2C8-6EBE-AC04-601C-2ECB282E4F96}"/>
              </a:ext>
            </a:extLst>
          </p:cNvPr>
          <p:cNvSpPr>
            <a:spLocks noGrp="1"/>
          </p:cNvSpPr>
          <p:nvPr>
            <p:ph sz="half" idx="1"/>
          </p:nvPr>
        </p:nvSpPr>
        <p:spPr>
          <a:xfrm>
            <a:off x="533400" y="1936750"/>
            <a:ext cx="8229600" cy="4540250"/>
          </a:xfrm>
        </p:spPr>
        <p:txBody>
          <a:bodyPr>
            <a:normAutofit fontScale="92500" lnSpcReduction="20000"/>
          </a:bodyPr>
          <a:lstStyle/>
          <a:p>
            <a:pPr marL="0" indent="0">
              <a:buNone/>
            </a:pPr>
            <a:endParaRPr lang="en-GB"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BFB0FEB-587F-4839-AEE4-92655F1D8928}"/>
              </a:ext>
            </a:extLst>
          </p:cNvPr>
          <p:cNvPicPr>
            <a:picLocks noChangeAspect="1"/>
          </p:cNvPicPr>
          <p:nvPr/>
        </p:nvPicPr>
        <p:blipFill>
          <a:blip r:embed="rId2"/>
          <a:stretch>
            <a:fillRect/>
          </a:stretch>
        </p:blipFill>
        <p:spPr>
          <a:xfrm>
            <a:off x="0" y="1936750"/>
            <a:ext cx="9144000" cy="4540250"/>
          </a:xfrm>
          <a:prstGeom prst="rect">
            <a:avLst/>
          </a:prstGeom>
        </p:spPr>
      </p:pic>
      <p:sp>
        <p:nvSpPr>
          <p:cNvPr id="8" name="Rectangle 7">
            <a:extLst>
              <a:ext uri="{FF2B5EF4-FFF2-40B4-BE49-F238E27FC236}">
                <a16:creationId xmlns:a16="http://schemas.microsoft.com/office/drawing/2014/main" id="{4F8C9EC6-9990-4D2C-832D-5F3775156F66}"/>
              </a:ext>
            </a:extLst>
          </p:cNvPr>
          <p:cNvSpPr/>
          <p:nvPr/>
        </p:nvSpPr>
        <p:spPr>
          <a:xfrm>
            <a:off x="2786152" y="729548"/>
            <a:ext cx="3724096"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Access to DNA</a:t>
            </a:r>
          </a:p>
        </p:txBody>
      </p:sp>
      <p:sp>
        <p:nvSpPr>
          <p:cNvPr id="4" name="Rectangle 3">
            <a:extLst>
              <a:ext uri="{FF2B5EF4-FFF2-40B4-BE49-F238E27FC236}">
                <a16:creationId xmlns:a16="http://schemas.microsoft.com/office/drawing/2014/main" id="{3365FB6E-F8A2-4FE9-A603-FF3AF79FB113}"/>
              </a:ext>
            </a:extLst>
          </p:cNvPr>
          <p:cNvSpPr/>
          <p:nvPr/>
        </p:nvSpPr>
        <p:spPr>
          <a:xfrm>
            <a:off x="1524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31383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1369-58F9-B998-1D16-227C03179A45}"/>
              </a:ext>
            </a:extLst>
          </p:cNvPr>
          <p:cNvSpPr>
            <a:spLocks noGrp="1"/>
          </p:cNvSpPr>
          <p:nvPr>
            <p:ph type="title"/>
          </p:nvPr>
        </p:nvSpPr>
        <p:spPr>
          <a:xfrm>
            <a:off x="9829800" y="2743200"/>
            <a:ext cx="533400" cy="533400"/>
          </a:xfrm>
        </p:spPr>
        <p:txBody>
          <a:bodyPr>
            <a:noAutofit/>
          </a:bodyPr>
          <a:lstStyle/>
          <a:p>
            <a:r>
              <a:rPr lang="en-US" sz="4000" b="1" dirty="0"/>
              <a:t> </a:t>
            </a:r>
            <a:endParaRPr lang="en-US" sz="4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C9F7255-7A04-4B9A-87CD-D80182DF3C32}"/>
              </a:ext>
            </a:extLst>
          </p:cNvPr>
          <p:cNvPicPr>
            <a:picLocks noChangeAspect="1"/>
          </p:cNvPicPr>
          <p:nvPr/>
        </p:nvPicPr>
        <p:blipFill>
          <a:blip r:embed="rId2"/>
          <a:stretch>
            <a:fillRect/>
          </a:stretch>
        </p:blipFill>
        <p:spPr>
          <a:xfrm>
            <a:off x="762000" y="1524000"/>
            <a:ext cx="7467600" cy="5029200"/>
          </a:xfrm>
          <a:prstGeom prst="rect">
            <a:avLst/>
          </a:prstGeom>
        </p:spPr>
      </p:pic>
      <p:sp>
        <p:nvSpPr>
          <p:cNvPr id="4" name="Rectangle 3">
            <a:extLst>
              <a:ext uri="{FF2B5EF4-FFF2-40B4-BE49-F238E27FC236}">
                <a16:creationId xmlns:a16="http://schemas.microsoft.com/office/drawing/2014/main" id="{FD90B5E8-598A-4CB8-B836-64E16E5417A7}"/>
              </a:ext>
            </a:extLst>
          </p:cNvPr>
          <p:cNvSpPr/>
          <p:nvPr/>
        </p:nvSpPr>
        <p:spPr>
          <a:xfrm>
            <a:off x="2505568" y="551756"/>
            <a:ext cx="4132863"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Amount of DNA</a:t>
            </a:r>
          </a:p>
        </p:txBody>
      </p:sp>
      <p:sp>
        <p:nvSpPr>
          <p:cNvPr id="8" name="Rectangle 7">
            <a:extLst>
              <a:ext uri="{FF2B5EF4-FFF2-40B4-BE49-F238E27FC236}">
                <a16:creationId xmlns:a16="http://schemas.microsoft.com/office/drawing/2014/main" id="{A6B628FB-3B1B-45E2-823C-B2DFB3B24B6A}"/>
              </a:ext>
            </a:extLst>
          </p:cNvPr>
          <p:cNvSpPr/>
          <p:nvPr/>
        </p:nvSpPr>
        <p:spPr>
          <a:xfrm>
            <a:off x="152400" y="18154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98716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3600" b="1"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24</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8" name="Picture 7">
            <a:extLst>
              <a:ext uri="{FF2B5EF4-FFF2-40B4-BE49-F238E27FC236}">
                <a16:creationId xmlns:a16="http://schemas.microsoft.com/office/drawing/2014/main" id="{1D62463B-D054-435C-ACBE-AB015C1B0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726" y="1825625"/>
            <a:ext cx="5718147" cy="3490913"/>
          </a:xfrm>
          <a:prstGeom prst="rect">
            <a:avLst/>
          </a:prstGeom>
        </p:spPr>
      </p:pic>
    </p:spTree>
    <p:extLst>
      <p:ext uri="{BB962C8B-B14F-4D97-AF65-F5344CB8AC3E}">
        <p14:creationId xmlns:p14="http://schemas.microsoft.com/office/powerpoint/2010/main" val="93780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447800"/>
            <a:ext cx="8465344" cy="4732734"/>
          </a:xfrm>
        </p:spPr>
        <p:txBody>
          <a:bodyPr rtlCol="0">
            <a:noAutofit/>
          </a:bodyPr>
          <a:lstStyle/>
          <a:p>
            <a:pPr marL="553621" indent="-401822" algn="just" defTabSz="914353">
              <a:lnSpc>
                <a:spcPct val="150000"/>
              </a:lnSpc>
              <a:defRPr/>
            </a:pPr>
            <a:r>
              <a:rPr lang="en-US" sz="2800" dirty="0">
                <a:latin typeface="Andalus" pitchFamily="18" charset="-78"/>
                <a:cs typeface="Andalus" pitchFamily="18" charset="-78"/>
              </a:rPr>
              <a:t>Cell division and cell cycle </a:t>
            </a:r>
          </a:p>
          <a:p>
            <a:pPr marL="553621" indent="-401822" algn="just" defTabSz="914353">
              <a:lnSpc>
                <a:spcPct val="150000"/>
              </a:lnSpc>
              <a:defRPr/>
            </a:pPr>
            <a:r>
              <a:rPr lang="en-US" sz="2800" dirty="0">
                <a:latin typeface="Andalus" pitchFamily="18" charset="-78"/>
                <a:cs typeface="Andalus" pitchFamily="18" charset="-78"/>
              </a:rPr>
              <a:t>Control house of cell</a:t>
            </a: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2" name="Rectangle 1">
            <a:extLst>
              <a:ext uri="{FF2B5EF4-FFF2-40B4-BE49-F238E27FC236}">
                <a16:creationId xmlns:a16="http://schemas.microsoft.com/office/drawing/2014/main" id="{67C9B734-6F66-4591-9F58-13970C40FDBF}"/>
              </a:ext>
            </a:extLst>
          </p:cNvPr>
          <p:cNvSpPr/>
          <p:nvPr/>
        </p:nvSpPr>
        <p:spPr>
          <a:xfrm>
            <a:off x="0" y="104852"/>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E6DB8B-6AD5-26E4-DB49-AD75AAEC5053}"/>
              </a:ext>
            </a:extLst>
          </p:cNvPr>
          <p:cNvSpPr>
            <a:spLocks noGrp="1"/>
          </p:cNvSpPr>
          <p:nvPr>
            <p:ph type="title"/>
          </p:nvPr>
        </p:nvSpPr>
        <p:spPr>
          <a:xfrm>
            <a:off x="2057400" y="448321"/>
            <a:ext cx="5715000" cy="762001"/>
          </a:xfrm>
        </p:spPr>
        <p:txBody>
          <a:bodyPr>
            <a:noAutofit/>
          </a:bodyPr>
          <a:lstStyle/>
          <a:p>
            <a:r>
              <a:rPr lang="en-US" sz="4400" b="1" dirty="0">
                <a:latin typeface="Times New Roman" panose="02020603050405020304" pitchFamily="18" charset="0"/>
                <a:cs typeface="Times New Roman" panose="02020603050405020304" pitchFamily="18" charset="0"/>
              </a:rPr>
              <a:t>Applications of RNAi</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CA29F2-EA6A-7A62-554B-0622FB14D705}"/>
              </a:ext>
            </a:extLst>
          </p:cNvPr>
          <p:cNvSpPr>
            <a:spLocks noGrp="1"/>
          </p:cNvSpPr>
          <p:nvPr>
            <p:ph sz="half" idx="1"/>
          </p:nvPr>
        </p:nvSpPr>
        <p:spPr>
          <a:xfrm>
            <a:off x="189375" y="1498820"/>
            <a:ext cx="4902239" cy="4576763"/>
          </a:xfrm>
        </p:spPr>
        <p:txBody>
          <a:bodyPr>
            <a:normAutofit lnSpcReduction="10000"/>
          </a:bodyPr>
          <a:lstStyle/>
          <a:p>
            <a:pPr marL="0" indent="0">
              <a:buNone/>
            </a:pPr>
            <a:r>
              <a:rPr lang="en-GB" sz="2200" dirty="0">
                <a:latin typeface="Times New Roman" panose="02020603050405020304" pitchFamily="18" charset="0"/>
                <a:cs typeface="Times New Roman" panose="02020603050405020304" pitchFamily="18" charset="0"/>
              </a:rPr>
              <a:t>The first clinical trial of RNAi-based therapy in patients with age-related macular degeneration </a:t>
            </a:r>
            <a:r>
              <a:rPr lang="en-GB" sz="2200" b="1" dirty="0">
                <a:solidFill>
                  <a:srgbClr val="00B0F0"/>
                </a:solidFill>
                <a:latin typeface="Times New Roman" panose="02020603050405020304" pitchFamily="18" charset="0"/>
                <a:cs typeface="Times New Roman" panose="02020603050405020304" pitchFamily="18" charset="0"/>
              </a:rPr>
              <a:t>(AMD)</a:t>
            </a:r>
          </a:p>
          <a:p>
            <a:pPr marL="0" indent="0">
              <a:buNone/>
            </a:pPr>
            <a:r>
              <a:rPr lang="en-GB" sz="2200" dirty="0">
                <a:latin typeface="Times New Roman" panose="02020603050405020304" pitchFamily="18" charset="0"/>
                <a:cs typeface="Times New Roman" panose="02020603050405020304" pitchFamily="18" charset="0"/>
              </a:rPr>
              <a:t>AMD is triggered by overproduction of vascular endothelial growth factor </a:t>
            </a:r>
            <a:r>
              <a:rPr lang="en-GB" sz="2200" b="1" dirty="0">
                <a:solidFill>
                  <a:srgbClr val="00B0F0"/>
                </a:solidFill>
                <a:latin typeface="Times New Roman" panose="02020603050405020304" pitchFamily="18" charset="0"/>
                <a:cs typeface="Times New Roman" panose="02020603050405020304" pitchFamily="18" charset="0"/>
              </a:rPr>
              <a:t>(VEGF)</a:t>
            </a:r>
          </a:p>
          <a:p>
            <a:pPr marL="0" indent="0">
              <a:buNone/>
            </a:pPr>
            <a:r>
              <a:rPr lang="en-GB" sz="2200" b="1" dirty="0">
                <a:solidFill>
                  <a:srgbClr val="00B0F0"/>
                </a:solidFill>
                <a:latin typeface="Times New Roman" panose="02020603050405020304" pitchFamily="18" charset="0"/>
                <a:cs typeface="Times New Roman" panose="02020603050405020304" pitchFamily="18" charset="0"/>
              </a:rPr>
              <a:t>↑VEGF </a:t>
            </a:r>
            <a:r>
              <a:rPr lang="en-GB" sz="2200" dirty="0">
                <a:latin typeface="Times New Roman" panose="02020603050405020304" pitchFamily="18" charset="0"/>
                <a:cs typeface="Times New Roman" panose="02020603050405020304" pitchFamily="18" charset="0"/>
              </a:rPr>
              <a:t>leads to the </a:t>
            </a:r>
            <a:r>
              <a:rPr lang="en-GB" sz="2200" b="1" dirty="0">
                <a:solidFill>
                  <a:srgbClr val="00B0F0"/>
                </a:solidFill>
                <a:latin typeface="Times New Roman" panose="02020603050405020304" pitchFamily="18" charset="0"/>
                <a:cs typeface="Times New Roman" panose="02020603050405020304" pitchFamily="18" charset="0"/>
              </a:rPr>
              <a:t>sprouting of excess blood vessels</a:t>
            </a:r>
            <a:r>
              <a:rPr lang="en-GB" sz="2200" dirty="0">
                <a:latin typeface="Times New Roman" panose="02020603050405020304" pitchFamily="18" charset="0"/>
                <a:cs typeface="Times New Roman" panose="02020603050405020304" pitchFamily="18" charset="0"/>
              </a:rPr>
              <a:t> behind the retina</a:t>
            </a:r>
          </a:p>
          <a:p>
            <a:pPr marL="0" indent="0">
              <a:buNone/>
            </a:pPr>
            <a:r>
              <a:rPr lang="en-GB" sz="2200" dirty="0">
                <a:latin typeface="Times New Roman" panose="02020603050405020304" pitchFamily="18" charset="0"/>
                <a:cs typeface="Times New Roman" panose="02020603050405020304" pitchFamily="18" charset="0"/>
              </a:rPr>
              <a:t>The blood vessels </a:t>
            </a:r>
            <a:r>
              <a:rPr lang="en-GB" sz="2200" b="1" dirty="0">
                <a:solidFill>
                  <a:srgbClr val="00B0F0"/>
                </a:solidFill>
                <a:latin typeface="Times New Roman" panose="02020603050405020304" pitchFamily="18" charset="0"/>
                <a:cs typeface="Times New Roman" panose="02020603050405020304" pitchFamily="18" charset="0"/>
              </a:rPr>
              <a:t>leak</a:t>
            </a:r>
            <a:r>
              <a:rPr lang="en-GB" sz="2200" dirty="0">
                <a:latin typeface="Times New Roman" panose="02020603050405020304" pitchFamily="18" charset="0"/>
                <a:cs typeface="Times New Roman" panose="02020603050405020304" pitchFamily="18" charset="0"/>
              </a:rPr>
              <a:t>→ entirely </a:t>
            </a:r>
            <a:r>
              <a:rPr lang="en-GB" sz="2200" b="1" dirty="0">
                <a:solidFill>
                  <a:srgbClr val="00B0F0"/>
                </a:solidFill>
                <a:latin typeface="Times New Roman" panose="02020603050405020304" pitchFamily="18" charset="0"/>
                <a:cs typeface="Times New Roman" panose="02020603050405020304" pitchFamily="18" charset="0"/>
              </a:rPr>
              <a:t>destroying vision</a:t>
            </a:r>
            <a:r>
              <a:rPr lang="en-GB" sz="2200" dirty="0">
                <a:latin typeface="Times New Roman" panose="02020603050405020304" pitchFamily="18" charset="0"/>
                <a:cs typeface="Times New Roman" panose="02020603050405020304" pitchFamily="18" charset="0"/>
              </a:rPr>
              <a:t> (“wet” macular degeneration)</a:t>
            </a:r>
          </a:p>
          <a:p>
            <a:pPr marL="0" indent="0">
              <a:buNone/>
            </a:pPr>
            <a:r>
              <a:rPr lang="en-GB" sz="2200" b="1" dirty="0">
                <a:solidFill>
                  <a:srgbClr val="C00000"/>
                </a:solidFill>
                <a:latin typeface="Times New Roman" panose="02020603050405020304" pitchFamily="18" charset="0"/>
                <a:cs typeface="Times New Roman" panose="02020603050405020304" pitchFamily="18" charset="0"/>
              </a:rPr>
              <a:t>siRNA drug</a:t>
            </a:r>
            <a:r>
              <a:rPr lang="en-GB" sz="2200" dirty="0">
                <a:latin typeface="Times New Roman" panose="02020603050405020304" pitchFamily="18" charset="0"/>
                <a:cs typeface="Times New Roman" panose="02020603050405020304" pitchFamily="18" charset="0"/>
              </a:rPr>
              <a:t>—a short dsRNA that specifically targets the </a:t>
            </a:r>
            <a:r>
              <a:rPr lang="en-GB" sz="2200" b="1" dirty="0">
                <a:solidFill>
                  <a:srgbClr val="00B0F0"/>
                </a:solidFill>
                <a:latin typeface="Times New Roman" panose="02020603050405020304" pitchFamily="18" charset="0"/>
                <a:cs typeface="Times New Roman" panose="02020603050405020304" pitchFamily="18" charset="0"/>
              </a:rPr>
              <a:t>mRNA of VEGF </a:t>
            </a:r>
            <a:r>
              <a:rPr lang="en-GB" sz="2200" dirty="0">
                <a:latin typeface="Times New Roman" panose="02020603050405020304" pitchFamily="18" charset="0"/>
                <a:cs typeface="Times New Roman" panose="02020603050405020304" pitchFamily="18" charset="0"/>
              </a:rPr>
              <a:t>and promotes its degradation—is injected into the eye</a:t>
            </a:r>
          </a:p>
          <a:p>
            <a:pPr marL="0" indent="0">
              <a:buNone/>
            </a:pPr>
            <a:endParaRPr lang="en-US" dirty="0"/>
          </a:p>
        </p:txBody>
      </p:sp>
      <p:pic>
        <p:nvPicPr>
          <p:cNvPr id="2" name="Content Placeholder 1">
            <a:extLst>
              <a:ext uri="{FF2B5EF4-FFF2-40B4-BE49-F238E27FC236}">
                <a16:creationId xmlns:a16="http://schemas.microsoft.com/office/drawing/2014/main" id="{6E808887-8BD3-4BF2-B3A5-FD6DDAF63823}"/>
              </a:ext>
            </a:extLst>
          </p:cNvPr>
          <p:cNvPicPr>
            <a:picLocks noGrp="1" noChangeAspect="1"/>
          </p:cNvPicPr>
          <p:nvPr>
            <p:ph sz="half" idx="2"/>
          </p:nvPr>
        </p:nvPicPr>
        <p:blipFill>
          <a:blip r:embed="rId2"/>
          <a:stretch>
            <a:fillRect/>
          </a:stretch>
        </p:blipFill>
        <p:spPr>
          <a:xfrm>
            <a:off x="5207570" y="1653601"/>
            <a:ext cx="3886201" cy="4267200"/>
          </a:xfrm>
          <a:prstGeom prst="rect">
            <a:avLst/>
          </a:prstGeom>
        </p:spPr>
      </p:pic>
      <p:sp>
        <p:nvSpPr>
          <p:cNvPr id="6" name="Rectangle 5">
            <a:extLst>
              <a:ext uri="{FF2B5EF4-FFF2-40B4-BE49-F238E27FC236}">
                <a16:creationId xmlns:a16="http://schemas.microsoft.com/office/drawing/2014/main" id="{0CAD83AA-7F15-4751-BF81-69822F9DA278}"/>
              </a:ext>
            </a:extLst>
          </p:cNvPr>
          <p:cNvSpPr/>
          <p:nvPr/>
        </p:nvSpPr>
        <p:spPr>
          <a:xfrm>
            <a:off x="7798904" y="4419600"/>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45564C-349A-4FBA-A434-155BA3163D4C}"/>
              </a:ext>
            </a:extLst>
          </p:cNvPr>
          <p:cNvSpPr/>
          <p:nvPr/>
        </p:nvSpPr>
        <p:spPr>
          <a:xfrm>
            <a:off x="7935595" y="4295092"/>
            <a:ext cx="81500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(VEGF)</a:t>
            </a:r>
          </a:p>
        </p:txBody>
      </p:sp>
      <p:sp>
        <p:nvSpPr>
          <p:cNvPr id="10" name="Rectangle 9">
            <a:extLst>
              <a:ext uri="{FF2B5EF4-FFF2-40B4-BE49-F238E27FC236}">
                <a16:creationId xmlns:a16="http://schemas.microsoft.com/office/drawing/2014/main" id="{17A5CDDB-7A04-44EC-A1C1-312D27A7B3E1}"/>
              </a:ext>
            </a:extLst>
          </p:cNvPr>
          <p:cNvSpPr/>
          <p:nvPr/>
        </p:nvSpPr>
        <p:spPr>
          <a:xfrm>
            <a:off x="7314399" y="3785821"/>
            <a:ext cx="82740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(siRNA)</a:t>
            </a:r>
          </a:p>
        </p:txBody>
      </p:sp>
      <p:sp>
        <p:nvSpPr>
          <p:cNvPr id="5" name="Rectangle 4">
            <a:extLst>
              <a:ext uri="{FF2B5EF4-FFF2-40B4-BE49-F238E27FC236}">
                <a16:creationId xmlns:a16="http://schemas.microsoft.com/office/drawing/2014/main" id="{19150B96-BBD5-43BE-996D-9D0E4CBAD81C}"/>
              </a:ext>
            </a:extLst>
          </p:cNvPr>
          <p:cNvSpPr/>
          <p:nvPr/>
        </p:nvSpPr>
        <p:spPr>
          <a:xfrm>
            <a:off x="76200" y="133256"/>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extLst>
      <p:ext uri="{BB962C8B-B14F-4D97-AF65-F5344CB8AC3E}">
        <p14:creationId xmlns:p14="http://schemas.microsoft.com/office/powerpoint/2010/main" val="20632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algn="just"/>
            <a:r>
              <a:rPr lang="en-US" dirty="0">
                <a:cs typeface="Andalus" panose="02020603050405020304" pitchFamily="18" charset="-78"/>
              </a:rPr>
              <a:t>Food recommendations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7500" lnSpcReduction="20000"/>
          </a:bodyPr>
          <a:lstStyle/>
          <a:p>
            <a:pPr marL="0" indent="0">
              <a:buNone/>
            </a:pPr>
            <a:r>
              <a:rPr lang="en-US" sz="5100" dirty="0"/>
              <a:t>Link: </a:t>
            </a:r>
            <a:r>
              <a:rPr lang="en-US" sz="5400" dirty="0">
                <a:hlinkClick r:id="rId2"/>
              </a:rPr>
              <a:t>https://pmc.ncbi.nlm.nih.gov/articles/PMC309050/</a:t>
            </a:r>
            <a:endParaRPr lang="en-US" sz="5400" dirty="0"/>
          </a:p>
          <a:p>
            <a:pPr marL="0" indent="0">
              <a:buNone/>
            </a:pPr>
            <a:endParaRPr lang="en-US" sz="5400" dirty="0"/>
          </a:p>
          <a:p>
            <a:pPr marL="0" indent="0">
              <a:buNone/>
            </a:pPr>
            <a:r>
              <a:rPr lang="en-US" sz="5100" dirty="0"/>
              <a:t>Journal Name: Microbiology and Molecular Biology Reviews  </a:t>
            </a:r>
          </a:p>
          <a:p>
            <a:pPr marL="0" indent="0" algn="l">
              <a:buNone/>
            </a:pPr>
            <a:r>
              <a:rPr lang="en-US" sz="5100" dirty="0"/>
              <a:t> </a:t>
            </a:r>
          </a:p>
          <a:p>
            <a:pPr marL="0" indent="0">
              <a:buNone/>
            </a:pPr>
            <a:r>
              <a:rPr lang="en-US" sz="5000" dirty="0"/>
              <a:t>Title: RNA Interference: Biology, Mechanism, and Applications</a:t>
            </a:r>
          </a:p>
          <a:p>
            <a:pPr marL="0" indent="0">
              <a:buNone/>
            </a:pPr>
            <a:endParaRPr lang="en-US" sz="5100" dirty="0"/>
          </a:p>
          <a:p>
            <a:pPr marL="0" indent="0">
              <a:buNone/>
            </a:pPr>
            <a:r>
              <a:rPr lang="en-US" sz="5100" dirty="0"/>
              <a:t>Author Name: Oluwafemi </a:t>
            </a:r>
            <a:r>
              <a:rPr lang="en-US" sz="5100" dirty="0" err="1"/>
              <a:t>Ojo</a:t>
            </a:r>
            <a:r>
              <a:rPr lang="en-US" sz="5100" dirty="0"/>
              <a:t> </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75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Double-stranded RNA-mediated interference (RNAi) is a simple and rapid method of silencing gene expression in a range of organisms. The silencing of a gene is a consequence of degradation of RNA into short RNAs that activate ribonucleases to target homologous mRNA. The resulting phenotypes either are identical to those of genetic null mutants or resemble an allelic series of mutants. Specific gene silencing has been shown to be related to two ancient processes, suppression in plants and quelling in fungi, and has also been associated with regulatory processes such as transposon silencing, antiviral defense mechanisms, gene regulation, and chromosomal modification. </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29</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
        <p:nvSpPr>
          <p:cNvPr id="6" name="Rectangle 1">
            <a:extLst>
              <a:ext uri="{FF2B5EF4-FFF2-40B4-BE49-F238E27FC236}">
                <a16:creationId xmlns:a16="http://schemas.microsoft.com/office/drawing/2014/main" id="{F97CA0D0-D16B-43AB-9F3C-BC983C0B015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a:ln>
                  <a:noFill/>
                </a:ln>
                <a:solidFill>
                  <a:schemeClr val="tx1"/>
                </a:solidFill>
                <a:effectLst/>
                <a:latin typeface="Arial" panose="020B0604020202020204" pitchFamily="34" charset="0"/>
              </a:rPr>
              <a:t>. </a:t>
            </a:r>
          </a:p>
        </p:txBody>
      </p:sp>
      <p:sp>
        <p:nvSpPr>
          <p:cNvPr id="7" name="Rectangle 2">
            <a:extLst>
              <a:ext uri="{FF2B5EF4-FFF2-40B4-BE49-F238E27FC236}">
                <a16:creationId xmlns:a16="http://schemas.microsoft.com/office/drawing/2014/main" id="{582CC484-EF5A-41FB-BAA3-E57434E06548}"/>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6624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777431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a:t>
            </a:r>
            <a:r>
              <a:rPr lang="en-US" sz="2400" dirty="0">
                <a:cs typeface="Andalus" pitchFamily="18" charset="-78"/>
              </a:rPr>
              <a:t>Chapter 33, pages 465-480</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Tree>
    <p:extLst>
      <p:ext uri="{BB962C8B-B14F-4D97-AF65-F5344CB8AC3E}">
        <p14:creationId xmlns:p14="http://schemas.microsoft.com/office/powerpoint/2010/main" val="86772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itchFamily="2" charset="2"/>
              <a:buChar char="Ø"/>
              <a:defRPr/>
            </a:pPr>
            <a:r>
              <a:rPr lang="en-US" sz="2400" dirty="0">
                <a:latin typeface="Times New Roman" panose="02020603050405020304" pitchFamily="18" charset="0"/>
                <a:cs typeface="Times New Roman" panose="02020603050405020304" pitchFamily="18" charset="0"/>
              </a:rPr>
              <a:t>Explain Lac and Try operon</a:t>
            </a:r>
          </a:p>
          <a:p>
            <a:pPr lvl="2">
              <a:lnSpc>
                <a:spcPct val="150000"/>
              </a:lnSpc>
              <a:buFont typeface="Wingdings" pitchFamily="2" charset="2"/>
              <a:buChar char="Ø"/>
              <a:defRPr/>
            </a:pPr>
            <a:r>
              <a:rPr lang="en-US" sz="2400" dirty="0">
                <a:latin typeface="Times New Roman" panose="02020603050405020304" pitchFamily="18" charset="0"/>
                <a:cs typeface="Times New Roman" panose="02020603050405020304" pitchFamily="18" charset="0"/>
              </a:rPr>
              <a:t>Explain eukaryotic gene expression</a:t>
            </a:r>
          </a:p>
          <a:p>
            <a:pPr lvl="2">
              <a:lnSpc>
                <a:spcPct val="150000"/>
              </a:lnSpc>
              <a:buFont typeface="Wingdings" pitchFamily="2" charset="2"/>
              <a:buChar char="Ø"/>
              <a:defRPr/>
            </a:pPr>
            <a:r>
              <a:rPr lang="en-US" sz="2400" dirty="0">
                <a:latin typeface="Times New Roman" panose="02020603050405020304" pitchFamily="18" charset="0"/>
                <a:cs typeface="Times New Roman" panose="02020603050405020304" pitchFamily="18" charset="0"/>
              </a:rPr>
              <a:t>Describe RNAi and its applications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36F7-A525-DE60-5619-7A7484029D3D}"/>
              </a:ext>
            </a:extLst>
          </p:cNvPr>
          <p:cNvSpPr>
            <a:spLocks noGrp="1"/>
          </p:cNvSpPr>
          <p:nvPr>
            <p:ph type="title"/>
          </p:nvPr>
        </p:nvSpPr>
        <p:spPr>
          <a:xfrm>
            <a:off x="1143000" y="561974"/>
            <a:ext cx="6172200" cy="838201"/>
          </a:xfrm>
        </p:spPr>
        <p:txBody>
          <a:bodyPr>
            <a:normAutofit/>
          </a:bodyPr>
          <a:lstStyle/>
          <a:p>
            <a:pPr algn="ctr"/>
            <a:r>
              <a:rPr lang="en-US" sz="4400" b="1" dirty="0"/>
              <a:t>        </a:t>
            </a:r>
            <a:r>
              <a:rPr lang="en-US" sz="4400" b="1" dirty="0">
                <a:latin typeface="Times New Roman" panose="02020603050405020304" pitchFamily="18" charset="0"/>
                <a:cs typeface="Times New Roman" panose="02020603050405020304" pitchFamily="18" charset="0"/>
              </a:rPr>
              <a:t>Overview</a:t>
            </a:r>
          </a:p>
        </p:txBody>
      </p:sp>
      <p:pic>
        <p:nvPicPr>
          <p:cNvPr id="7" name="Content Placeholder 6">
            <a:extLst>
              <a:ext uri="{FF2B5EF4-FFF2-40B4-BE49-F238E27FC236}">
                <a16:creationId xmlns:a16="http://schemas.microsoft.com/office/drawing/2014/main" id="{82BE64F7-71B6-48E1-88C5-FC223602BB1D}"/>
              </a:ext>
            </a:extLst>
          </p:cNvPr>
          <p:cNvPicPr>
            <a:picLocks noGrp="1" noChangeAspect="1"/>
          </p:cNvPicPr>
          <p:nvPr>
            <p:ph idx="1"/>
          </p:nvPr>
        </p:nvPicPr>
        <p:blipFill>
          <a:blip r:embed="rId2" cstate="print"/>
          <a:stretch>
            <a:fillRect/>
          </a:stretch>
        </p:blipFill>
        <p:spPr>
          <a:xfrm>
            <a:off x="1524000" y="1825625"/>
            <a:ext cx="6019799" cy="4351338"/>
          </a:xfrm>
          <a:prstGeom prst="rect">
            <a:avLst/>
          </a:prstGeom>
        </p:spPr>
      </p:pic>
      <p:sp>
        <p:nvSpPr>
          <p:cNvPr id="3" name="Rectangle 2">
            <a:extLst>
              <a:ext uri="{FF2B5EF4-FFF2-40B4-BE49-F238E27FC236}">
                <a16:creationId xmlns:a16="http://schemas.microsoft.com/office/drawing/2014/main" id="{6AD081FD-9810-472E-9724-F6CD1DDD0FDF}"/>
              </a:ext>
            </a:extLst>
          </p:cNvPr>
          <p:cNvSpPr/>
          <p:nvPr/>
        </p:nvSpPr>
        <p:spPr>
          <a:xfrm>
            <a:off x="160648" y="24891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1073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99E1-4CDA-65A9-A0E3-811FCA6803D9}"/>
              </a:ext>
            </a:extLst>
          </p:cNvPr>
          <p:cNvSpPr>
            <a:spLocks noGrp="1"/>
          </p:cNvSpPr>
          <p:nvPr>
            <p:ph type="title"/>
          </p:nvPr>
        </p:nvSpPr>
        <p:spPr>
          <a:xfrm>
            <a:off x="1981200" y="609600"/>
            <a:ext cx="5791200" cy="762000"/>
          </a:xfrm>
        </p:spPr>
        <p:txBody>
          <a:bodyPr/>
          <a:lstStyle/>
          <a:p>
            <a:r>
              <a:rPr lang="en-US" b="1" dirty="0"/>
              <a:t>      </a:t>
            </a:r>
            <a:r>
              <a:rPr lang="en-US" sz="4400" b="1" dirty="0">
                <a:latin typeface="Times New Roman" panose="02020603050405020304" pitchFamily="18" charset="0"/>
                <a:cs typeface="Times New Roman" panose="02020603050405020304" pitchFamily="18" charset="0"/>
              </a:rPr>
              <a:t>Gene expression</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9F4969-FB28-9989-5F0F-0A8C73BFA8E5}"/>
              </a:ext>
            </a:extLst>
          </p:cNvPr>
          <p:cNvSpPr>
            <a:spLocks noGrp="1"/>
          </p:cNvSpPr>
          <p:nvPr>
            <p:ph idx="1"/>
          </p:nvPr>
        </p:nvSpPr>
        <p:spPr>
          <a:xfrm>
            <a:off x="304800" y="1345096"/>
            <a:ext cx="8534400" cy="5074754"/>
          </a:xfrm>
        </p:spPr>
        <p:txBody>
          <a:bodyPr>
            <a:normAutofit/>
          </a:bodyPr>
          <a:lstStyle/>
          <a:p>
            <a:pPr marL="0" indent="0">
              <a:buNone/>
            </a:pPr>
            <a:endParaRPr lang="en-US" dirty="0"/>
          </a:p>
          <a:p>
            <a:pPr marL="0" indent="0">
              <a:buNone/>
            </a:pPr>
            <a:r>
              <a:rPr lang="en-GB" sz="2800" b="1" u="sng" dirty="0">
                <a:latin typeface="Times New Roman" panose="02020603050405020304" pitchFamily="18" charset="0"/>
                <a:cs typeface="Times New Roman" panose="02020603050405020304" pitchFamily="18" charset="0"/>
              </a:rPr>
              <a:t>Regulation of gene expression</a:t>
            </a:r>
            <a:r>
              <a:rPr lang="en-GB" sz="2800" dirty="0">
                <a:latin typeface="Times New Roman" panose="02020603050405020304" pitchFamily="18" charset="0"/>
                <a:cs typeface="Times New Roman" panose="02020603050405020304" pitchFamily="18" charset="0"/>
              </a:rPr>
              <a:t>: includes a wide range of mechanisms that are used by cells to increase or decrease the production of specific gene products (protein or RNA)</a:t>
            </a:r>
          </a:p>
          <a:p>
            <a:endParaRPr lang="en-GB" sz="2800" dirty="0">
              <a:latin typeface="Times New Roman" panose="02020603050405020304" pitchFamily="18" charset="0"/>
              <a:cs typeface="Times New Roman" panose="02020603050405020304" pitchFamily="18" charset="0"/>
            </a:endParaRPr>
          </a:p>
          <a:p>
            <a:pPr marL="0" indent="0">
              <a:buNone/>
            </a:pPr>
            <a:r>
              <a:rPr lang="en-GB" sz="2800" b="1" u="sng" dirty="0">
                <a:latin typeface="Times New Roman" panose="02020603050405020304" pitchFamily="18" charset="0"/>
                <a:cs typeface="Times New Roman" panose="02020603050405020304" pitchFamily="18" charset="0"/>
              </a:rPr>
              <a:t>Primary site of regulation</a:t>
            </a:r>
            <a:r>
              <a:rPr lang="en-GB" sz="2800" dirty="0">
                <a:latin typeface="Times New Roman" panose="02020603050405020304" pitchFamily="18" charset="0"/>
                <a:cs typeface="Times New Roman" panose="02020603050405020304" pitchFamily="18" charset="0"/>
              </a:rPr>
              <a:t> in prokaryotes and eukaryotes is TRANSCRIPTION</a:t>
            </a:r>
          </a:p>
          <a:p>
            <a:endParaRPr lang="en-GB" sz="2800" dirty="0">
              <a:latin typeface="Times New Roman" panose="02020603050405020304" pitchFamily="18" charset="0"/>
              <a:cs typeface="Times New Roman" panose="02020603050405020304" pitchFamily="18" charset="0"/>
            </a:endParaRPr>
          </a:p>
          <a:p>
            <a:pPr marL="0" indent="0">
              <a:buNone/>
            </a:pPr>
            <a:r>
              <a:rPr lang="en-GB" sz="2800" b="1" u="sng" dirty="0">
                <a:latin typeface="Times New Roman" panose="02020603050405020304" pitchFamily="18" charset="0"/>
                <a:cs typeface="Times New Roman" panose="02020603050405020304" pitchFamily="18" charset="0"/>
              </a:rPr>
              <a:t>In eukaryotes</a:t>
            </a:r>
            <a:r>
              <a:rPr lang="en-GB" sz="2800" dirty="0">
                <a:latin typeface="Times New Roman" panose="02020603050405020304" pitchFamily="18" charset="0"/>
                <a:cs typeface="Times New Roman" panose="02020603050405020304" pitchFamily="18" charset="0"/>
              </a:rPr>
              <a:t>: posttranscriptional and posttranslational modifications play an important role as well</a:t>
            </a:r>
          </a:p>
          <a:p>
            <a:endParaRPr lang="en-US" dirty="0"/>
          </a:p>
          <a:p>
            <a:endParaRPr lang="en-US" dirty="0"/>
          </a:p>
        </p:txBody>
      </p:sp>
      <p:sp>
        <p:nvSpPr>
          <p:cNvPr id="5" name="Rectangle 4">
            <a:extLst>
              <a:ext uri="{FF2B5EF4-FFF2-40B4-BE49-F238E27FC236}">
                <a16:creationId xmlns:a16="http://schemas.microsoft.com/office/drawing/2014/main" id="{8F74FD64-75CA-4B18-8664-E772735D6CEC}"/>
              </a:ext>
            </a:extLst>
          </p:cNvPr>
          <p:cNvSpPr/>
          <p:nvPr/>
        </p:nvSpPr>
        <p:spPr>
          <a:xfrm>
            <a:off x="1524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00510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C0A2D-A0FF-A080-52B5-333325FD63E1}"/>
              </a:ext>
            </a:extLst>
          </p:cNvPr>
          <p:cNvSpPr>
            <a:spLocks noGrp="1"/>
          </p:cNvSpPr>
          <p:nvPr>
            <p:ph type="title"/>
          </p:nvPr>
        </p:nvSpPr>
        <p:spPr>
          <a:xfrm>
            <a:off x="1504950" y="681038"/>
            <a:ext cx="7010400" cy="1295401"/>
          </a:xfrm>
        </p:spPr>
        <p:txBody>
          <a:bodyPr>
            <a:noAutofit/>
          </a:bodyPr>
          <a:lstStyle/>
          <a:p>
            <a:r>
              <a:rPr lang="en-GB" sz="4000" b="1" dirty="0">
                <a:latin typeface="Times New Roman" panose="02020603050405020304" pitchFamily="18" charset="0"/>
                <a:cs typeface="Times New Roman" panose="02020603050405020304" pitchFamily="18" charset="0"/>
              </a:rPr>
              <a:t>Classification of genes with respect to their expression</a:t>
            </a:r>
            <a:endParaRPr lang="en-US" sz="40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DA5A7B6-43A5-A3B2-E124-17E68644FFAB}"/>
              </a:ext>
            </a:extLst>
          </p:cNvPr>
          <p:cNvSpPr>
            <a:spLocks noGrp="1"/>
          </p:cNvSpPr>
          <p:nvPr>
            <p:ph sz="half" idx="1"/>
          </p:nvPr>
        </p:nvSpPr>
        <p:spPr>
          <a:xfrm>
            <a:off x="685800" y="2586038"/>
            <a:ext cx="8153400" cy="3886200"/>
          </a:xfrm>
        </p:spPr>
        <p:txBody>
          <a:bodyPr>
            <a:normAutofit/>
          </a:bodyPr>
          <a:lstStyle/>
          <a:p>
            <a:pPr>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Constitutive (house keeping) genes:</a:t>
            </a:r>
          </a:p>
          <a:p>
            <a:pPr marL="0" indent="0">
              <a:buNone/>
            </a:pPr>
            <a:r>
              <a:rPr lang="en-GB" sz="2400" dirty="0">
                <a:latin typeface="Times New Roman" panose="02020603050405020304" pitchFamily="18" charset="0"/>
                <a:cs typeface="Times New Roman" panose="02020603050405020304" pitchFamily="18" charset="0"/>
              </a:rPr>
              <a:t>Are expressed at a fixed rate, irrespective of the cell condition</a:t>
            </a:r>
          </a:p>
          <a:p>
            <a:pPr marL="0" indent="0">
              <a:buNone/>
            </a:pPr>
            <a:endParaRPr lang="en-GB"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Regulatory genes:</a:t>
            </a:r>
          </a:p>
          <a:p>
            <a:pPr>
              <a:buFont typeface="Wingdings" panose="05000000000000000000" pitchFamily="2" charset="2"/>
              <a:buChar char="§"/>
            </a:pPr>
            <a:r>
              <a:rPr lang="en-GB" sz="2400" dirty="0">
                <a:latin typeface="Times New Roman" panose="02020603050405020304" pitchFamily="18" charset="0"/>
                <a:cs typeface="Times New Roman" panose="02020603050405020304" pitchFamily="18" charset="0"/>
              </a:rPr>
              <a:t>Are expressed only as needed</a:t>
            </a:r>
          </a:p>
          <a:p>
            <a:pPr>
              <a:buFont typeface="Wingdings" panose="05000000000000000000" pitchFamily="2" charset="2"/>
              <a:buChar char="§"/>
            </a:pPr>
            <a:r>
              <a:rPr lang="en-GB" sz="2400" dirty="0">
                <a:latin typeface="Times New Roman" panose="02020603050405020304" pitchFamily="18" charset="0"/>
                <a:cs typeface="Times New Roman" panose="02020603050405020304" pitchFamily="18" charset="0"/>
              </a:rPr>
              <a:t>Their amount may increase or decrease with respect to their basal level in different conditions</a:t>
            </a:r>
          </a:p>
          <a:p>
            <a:pPr marL="0" indent="0">
              <a:buNone/>
            </a:pPr>
            <a:endParaRPr lang="en-US" dirty="0"/>
          </a:p>
        </p:txBody>
      </p:sp>
      <p:sp>
        <p:nvSpPr>
          <p:cNvPr id="3" name="Content Placeholder 2">
            <a:extLst>
              <a:ext uri="{FF2B5EF4-FFF2-40B4-BE49-F238E27FC236}">
                <a16:creationId xmlns:a16="http://schemas.microsoft.com/office/drawing/2014/main" id="{07F60C55-F50C-4821-8287-E1C4C75CCAB8}"/>
              </a:ext>
            </a:extLst>
          </p:cNvPr>
          <p:cNvSpPr>
            <a:spLocks noGrp="1"/>
          </p:cNvSpPr>
          <p:nvPr>
            <p:ph sz="half" idx="2"/>
          </p:nvPr>
        </p:nvSpPr>
        <p:spPr>
          <a:xfrm>
            <a:off x="10210800" y="2586038"/>
            <a:ext cx="590550" cy="842962"/>
          </a:xfrm>
        </p:spPr>
        <p:txBody>
          <a:bodyPr/>
          <a:lstStyle/>
          <a:p>
            <a:pPr>
              <a:buNone/>
            </a:pPr>
            <a:r>
              <a:rPr lang="en-US" dirty="0"/>
              <a:t> </a:t>
            </a:r>
          </a:p>
        </p:txBody>
      </p:sp>
      <p:sp>
        <p:nvSpPr>
          <p:cNvPr id="2" name="Rectangle 1">
            <a:extLst>
              <a:ext uri="{FF2B5EF4-FFF2-40B4-BE49-F238E27FC236}">
                <a16:creationId xmlns:a16="http://schemas.microsoft.com/office/drawing/2014/main" id="{4B8CCD2D-0A1C-45E0-AC98-388B74FA1E1B}"/>
              </a:ext>
            </a:extLst>
          </p:cNvPr>
          <p:cNvSpPr/>
          <p:nvPr/>
        </p:nvSpPr>
        <p:spPr>
          <a:xfrm>
            <a:off x="152400" y="17684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6865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additive="base">
                                        <p:cTn id="2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5BB53-5350-99AF-BB89-C86204051B5E}"/>
              </a:ext>
            </a:extLst>
          </p:cNvPr>
          <p:cNvSpPr>
            <a:spLocks noGrp="1"/>
          </p:cNvSpPr>
          <p:nvPr>
            <p:ph type="title"/>
          </p:nvPr>
        </p:nvSpPr>
        <p:spPr>
          <a:xfrm>
            <a:off x="1600200" y="571500"/>
            <a:ext cx="6400800" cy="838200"/>
          </a:xfrm>
        </p:spPr>
        <p:txBody>
          <a:bodyPr>
            <a:normAutofit fontScale="90000"/>
          </a:bodyPr>
          <a:lstStyle/>
          <a:p>
            <a:r>
              <a:rPr lang="en-US" b="1" dirty="0"/>
              <a:t> </a:t>
            </a:r>
            <a:r>
              <a:rPr lang="en-GB" sz="4400" b="1" dirty="0">
                <a:latin typeface="Times New Roman" panose="02020603050405020304" pitchFamily="18" charset="0"/>
                <a:cs typeface="Times New Roman" panose="02020603050405020304" pitchFamily="18" charset="0"/>
              </a:rPr>
              <a:t>Types of regulation of gene</a:t>
            </a:r>
            <a:endParaRPr lang="en-US" sz="44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CC4AE37E-4BE2-4A62-9A8B-65969B1DFA04}"/>
              </a:ext>
            </a:extLst>
          </p:cNvPr>
          <p:cNvPicPr>
            <a:picLocks noGrp="1" noChangeAspect="1"/>
          </p:cNvPicPr>
          <p:nvPr>
            <p:ph idx="1"/>
          </p:nvPr>
        </p:nvPicPr>
        <p:blipFill>
          <a:blip r:embed="rId2"/>
          <a:stretch>
            <a:fillRect/>
          </a:stretch>
        </p:blipFill>
        <p:spPr>
          <a:xfrm>
            <a:off x="628650" y="2333820"/>
            <a:ext cx="7886700" cy="3334947"/>
          </a:xfrm>
          <a:prstGeom prst="rect">
            <a:avLst/>
          </a:prstGeom>
          <a:effectLst>
            <a:outerShdw sx="101000" sy="101000" algn="ctr" rotWithShape="0">
              <a:srgbClr val="0070C0"/>
            </a:outerShdw>
          </a:effectLst>
        </p:spPr>
      </p:pic>
      <p:sp>
        <p:nvSpPr>
          <p:cNvPr id="2" name="Rectangle 1">
            <a:extLst>
              <a:ext uri="{FF2B5EF4-FFF2-40B4-BE49-F238E27FC236}">
                <a16:creationId xmlns:a16="http://schemas.microsoft.com/office/drawing/2014/main" id="{AB4C26F9-146E-484A-A0C5-F61796FAE36E}"/>
              </a:ext>
            </a:extLst>
          </p:cNvPr>
          <p:cNvSpPr/>
          <p:nvPr/>
        </p:nvSpPr>
        <p:spPr>
          <a:xfrm>
            <a:off x="160648"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65372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892</Words>
  <Application>Microsoft Office PowerPoint</Application>
  <PresentationFormat>On-screen Show (4:3)</PresentationFormat>
  <Paragraphs>201</Paragraphs>
  <Slides>33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 Reproduction Module 2nd Year MBBS (LGIS) Regulation of Gene Expression </vt:lpstr>
      <vt:lpstr>Motto, Vision, Dream</vt:lpstr>
      <vt:lpstr>PowerPoint Presentation</vt:lpstr>
      <vt:lpstr>PowerPoint Presentation</vt:lpstr>
      <vt:lpstr>        Overview</vt:lpstr>
      <vt:lpstr>      Gene expression</vt:lpstr>
      <vt:lpstr>Classification of genes with respect to their expression</vt:lpstr>
      <vt:lpstr> Types of regulation of gene</vt:lpstr>
      <vt:lpstr>Regulatory Sequences </vt:lpstr>
      <vt:lpstr>  Operon</vt:lpstr>
      <vt:lpstr> </vt:lpstr>
      <vt:lpstr> </vt:lpstr>
      <vt:lpstr> Tryptophan Operon</vt:lpstr>
      <vt:lpstr> </vt:lpstr>
      <vt:lpstr> </vt:lpstr>
      <vt:lpstr> </vt:lpstr>
      <vt:lpstr> </vt:lpstr>
      <vt:lpstr> </vt:lpstr>
      <vt:lpstr> </vt:lpstr>
      <vt:lpstr> </vt:lpstr>
      <vt:lpstr> </vt:lpstr>
      <vt:lpstr> </vt:lpstr>
      <vt:lpstr>Anatomical &amp; Physiological Aspects </vt:lpstr>
      <vt:lpstr> </vt:lpstr>
      <vt:lpstr>Applications of RNAi</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131</cp:revision>
  <dcterms:created xsi:type="dcterms:W3CDTF">2006-08-16T00:00:00Z</dcterms:created>
  <dcterms:modified xsi:type="dcterms:W3CDTF">2025-02-26T06:38:05Z</dcterms:modified>
</cp:coreProperties>
</file>