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346" r:id="rId2"/>
    <p:sldId id="257" r:id="rId3"/>
    <p:sldId id="258" r:id="rId4"/>
    <p:sldId id="259" r:id="rId5"/>
    <p:sldId id="260" r:id="rId6"/>
    <p:sldId id="261" r:id="rId7"/>
    <p:sldId id="262" r:id="rId8"/>
    <p:sldId id="41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16" r:id="rId39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CE23-A553-99C0-FCF7-3D28606F7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FFDD8-1A36-A035-6D1F-E54CCE58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E14FF-0FF8-60D3-3259-A6824C95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8D0E-E009-58A1-6D08-981E6744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7204A-4CE9-1AF0-DD59-66C2FA0C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8354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D57C-0E8D-0E6E-209A-BA01CCCE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39D5E-EB74-580E-357E-8D26B0E44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2D2C-66AA-2846-6831-128CBA58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54E7-CE0B-0900-0C1F-8F28F1FE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1B8F-015C-98B8-2D7B-F9B629D1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0317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B7D16-B954-F96D-9CEA-F03620E7B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530B5-939B-CB46-94D3-1D63D831A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A5796-1627-68F3-6589-7B838585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C5005-1D44-961E-D499-F29818E0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91E3-A478-7860-D0EB-2C35801A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5603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3366" y="3055442"/>
            <a:ext cx="749998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31490" y="4412729"/>
            <a:ext cx="4081018" cy="88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94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CC05-E711-2FE7-12D9-AB1ECE6A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F851-34DF-C73D-D152-B52050A3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6C272-BB79-7C27-3427-E4E969C6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F6269-3F16-6A07-9682-D7EFE348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7667-C71C-BAF3-5FA0-356024AE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4951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8976-D4F9-8C09-7BC8-8B4AA704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2A715-5A36-63FF-DBE1-C119ACF9A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13AB9-3360-0E83-FEC8-02F0311D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FF8FB-C272-A96C-F432-D17E0506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D3C5-043E-599B-0DF6-4A713ED7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9707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7836-0F51-5F3F-13E7-42953D93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97D8-6798-A637-A0E4-21726DED7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527F0-1091-8767-A2C9-6CB7AF5F0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40063-57B6-7FCF-A018-053EC5BB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6ECC-E8EE-2487-6C0E-8F420450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930F8-AF2A-9893-F35E-8B4F307B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136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FCDC-7728-6116-426B-71B87C47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D3294-9840-553A-D70B-2C7370D2C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543BB-92AF-D62E-AF8B-6B1C75999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3701A-35F9-1003-AAA8-B64EAC765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0EE01-4BAE-3C5B-9A0A-677EC2C3B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8E2F1-1717-A81C-263F-BE7B7333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9281F-0938-4242-262B-BFA1C35E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D9B56-BEE0-423A-6BFF-ED448B95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6894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1803D-6856-BE30-935A-61A85116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251A2-4FF2-66BD-014A-06D5B0AC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750CF-F860-D4FC-9FA5-FC6CDD12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C2DE8-5F79-533E-881E-D2F6AEFE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659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424C8-13B3-49A2-219B-6BB78C12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C2027-1C95-EF76-1B39-8E1ECF17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0286-7EA1-B689-B896-469B19AE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495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28B7-5945-6019-D5AB-71CACCD9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B64D-3ABB-5143-CAAB-F8ED8AE2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7783D-0C7D-9CFA-AE8D-A7A2BC777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8E508-31B9-2B6E-AF83-AC430351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C122B-8BE0-B5E7-40B1-C7A58DC9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24036-F59C-DD17-B978-4149F5CA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7164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023-89E8-E798-88CC-D1CEB310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5D36A-9610-AD04-E736-F6AD89009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CE7F4-B4DC-01E8-2EE8-42A5DD70A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F7E3B-1FF1-C6C9-CB00-310CAEF1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F6D4B-CAF5-D1EB-2AE5-1A9E1663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85B25-2A67-4C2A-DBA0-9C657562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2210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79100-A26F-2E55-D82F-69A1C1E7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F013C-C358-5EB0-AA79-86030F210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33EE9-10BD-E05D-0F8B-BB14210E9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88B3-4042-ABC3-EFF9-B7037307A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E193A-4B04-EA02-14D5-FBEE6F450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662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535404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38200" y="1594247"/>
            <a:ext cx="8109225" cy="1855797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34290" marR="3810" indent="-25241" algn="ctr">
              <a:lnSpc>
                <a:spcPct val="100000"/>
              </a:lnSpc>
              <a:spcBef>
                <a:spcPts val="71"/>
              </a:spcBef>
            </a:pPr>
            <a:r>
              <a:rPr lang="en-US" sz="4000" dirty="0"/>
              <a:t>Cystic</a:t>
            </a:r>
            <a:r>
              <a:rPr lang="en-US" sz="4000" spc="-10" dirty="0"/>
              <a:t> </a:t>
            </a:r>
            <a:r>
              <a:rPr lang="en-US" sz="4000" dirty="0"/>
              <a:t>Diseases</a:t>
            </a:r>
            <a:r>
              <a:rPr lang="en-US" sz="4000" spc="-10" dirty="0"/>
              <a:t> </a:t>
            </a:r>
            <a:r>
              <a:rPr lang="en-US" sz="4000" dirty="0"/>
              <a:t>Of</a:t>
            </a:r>
            <a:r>
              <a:rPr lang="en-US" sz="4000" spc="-15" dirty="0"/>
              <a:t> </a:t>
            </a:r>
            <a:r>
              <a:rPr lang="en-US" sz="4000" spc="-10" dirty="0"/>
              <a:t>Kidney</a:t>
            </a:r>
            <a:br>
              <a:rPr lang="en-US" sz="4000" spc="-10" dirty="0"/>
            </a:br>
            <a:r>
              <a:rPr lang="en-US" sz="4000" spc="-10" dirty="0">
                <a:solidFill>
                  <a:schemeClr val="tx2"/>
                </a:solidFill>
              </a:rPr>
              <a:t>Renal Module</a:t>
            </a:r>
            <a:br>
              <a:rPr lang="en-US" sz="4000" spc="-10" dirty="0"/>
            </a:br>
            <a:r>
              <a:rPr lang="en-US" sz="4000" spc="-10" dirty="0"/>
              <a:t>4</a:t>
            </a:r>
            <a:r>
              <a:rPr lang="en-US" sz="4000" spc="-10" baseline="30000" dirty="0"/>
              <a:t>th</a:t>
            </a:r>
            <a:r>
              <a:rPr lang="en-US" sz="4000" spc="-10" dirty="0"/>
              <a:t> Year MBBS</a:t>
            </a:r>
            <a:endParaRPr lang="en-US" sz="4000" spc="-8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000" y="3657600"/>
            <a:ext cx="4101086" cy="1254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55258" algn="ctr">
              <a:lnSpc>
                <a:spcPct val="120100"/>
              </a:lnSpc>
              <a:spcBef>
                <a:spcPts val="75"/>
              </a:spcBef>
            </a:pPr>
            <a:r>
              <a:rPr sz="2250" spc="-68" dirty="0">
                <a:solidFill>
                  <a:srgbClr val="888888"/>
                </a:solidFill>
                <a:latin typeface="Calibri"/>
                <a:cs typeface="Calibri"/>
              </a:rPr>
              <a:t>Dr.</a:t>
            </a:r>
            <a:r>
              <a:rPr sz="2250" spc="-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en-US" sz="2250" spc="-4" dirty="0">
                <a:solidFill>
                  <a:srgbClr val="888888"/>
                </a:solidFill>
                <a:latin typeface="Calibri"/>
                <a:cs typeface="Calibri"/>
              </a:rPr>
              <a:t>Kiran </a:t>
            </a:r>
            <a:r>
              <a:rPr sz="2250" spc="-23" dirty="0">
                <a:solidFill>
                  <a:srgbClr val="888888"/>
                </a:solidFill>
                <a:latin typeface="Calibri"/>
                <a:cs typeface="Calibri"/>
              </a:rPr>
              <a:t>Fatima</a:t>
            </a:r>
            <a:endParaRPr lang="en-US" sz="2250" spc="-23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9525" marR="3810" indent="155258" algn="ctr">
              <a:lnSpc>
                <a:spcPct val="120100"/>
              </a:lnSpc>
              <a:spcBef>
                <a:spcPts val="75"/>
              </a:spcBef>
            </a:pPr>
            <a:r>
              <a:rPr sz="2250" spc="-8" dirty="0">
                <a:solidFill>
                  <a:srgbClr val="888888"/>
                </a:solidFill>
                <a:latin typeface="Calibri"/>
                <a:cs typeface="Calibri"/>
              </a:rPr>
              <a:t> Pathology</a:t>
            </a:r>
            <a:r>
              <a:rPr sz="2250" spc="-86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250" spc="-8" dirty="0">
                <a:solidFill>
                  <a:srgbClr val="888888"/>
                </a:solidFill>
                <a:latin typeface="Calibri"/>
                <a:cs typeface="Calibri"/>
              </a:rPr>
              <a:t>Department</a:t>
            </a:r>
            <a:endParaRPr lang="en-US" sz="2250" spc="-8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9525" marR="3810" indent="155258" algn="ctr">
              <a:lnSpc>
                <a:spcPct val="120100"/>
              </a:lnSpc>
              <a:spcBef>
                <a:spcPts val="75"/>
              </a:spcBef>
            </a:pPr>
            <a:r>
              <a:rPr lang="en-US" sz="2250" spc="-8" dirty="0">
                <a:solidFill>
                  <a:srgbClr val="888888"/>
                </a:solidFill>
                <a:latin typeface="Calibri"/>
                <a:cs typeface="Calibri"/>
              </a:rPr>
              <a:t>Rawalpindi Medical University</a:t>
            </a:r>
            <a:endParaRPr sz="22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66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8998" y="609600"/>
            <a:ext cx="4275073" cy="58610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668169"/>
            <a:ext cx="7886700" cy="719478"/>
          </a:xfrm>
          <a:prstGeom prst="rect">
            <a:avLst/>
          </a:prstGeom>
        </p:spPr>
        <p:txBody>
          <a:bodyPr vert="horz" wrap="square" lIns="0" tIns="102920" rIns="0" bIns="0" rtlCol="0">
            <a:spAutoFit/>
          </a:bodyPr>
          <a:lstStyle/>
          <a:p>
            <a:pPr marL="934085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sz="40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US" sz="40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en-US" sz="40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545310"/>
            <a:ext cx="8219440" cy="458138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Definition: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20002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sacs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kidneys.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characterized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“simple”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cysts,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thin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contain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water-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like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fluid.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Incidence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74955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Segoe UI Symbol"/>
              <a:buChar char="⚫"/>
              <a:tabLst>
                <a:tab pos="28575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6555" indent="-363855">
              <a:lnSpc>
                <a:spcPct val="100000"/>
              </a:lnSpc>
              <a:spcBef>
                <a:spcPts val="630"/>
              </a:spcBef>
              <a:buClr>
                <a:srgbClr val="B32C16"/>
              </a:buClr>
              <a:buSzPct val="94230"/>
              <a:buFont typeface="Segoe UI Symbol"/>
              <a:buChar char="⚫"/>
              <a:tabLst>
                <a:tab pos="37655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elderly.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74955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94230"/>
              <a:buFont typeface="Segoe UI Symbol"/>
              <a:buChar char="⚫"/>
              <a:tabLst>
                <a:tab pos="28511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cysts.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52642" y="2590800"/>
            <a:ext cx="2404618" cy="3086455"/>
            <a:chOff x="6891528" y="3386264"/>
            <a:chExt cx="2252980" cy="24555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1528" y="3386264"/>
              <a:ext cx="2252472" cy="24555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3581400"/>
              <a:ext cx="2057400" cy="1905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359" y="455072"/>
            <a:ext cx="820737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1390" marR="5080" indent="-3489325">
              <a:lnSpc>
                <a:spcPct val="100000"/>
              </a:lnSpc>
              <a:spcBef>
                <a:spcPts val="100"/>
              </a:spcBef>
            </a:pPr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Predisposing</a:t>
            </a:r>
            <a:r>
              <a:rPr lang="en-US" sz="4500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spc="-10" dirty="0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en-US" sz="45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spc="-25" dirty="0">
                <a:latin typeface="Calibri" panose="020F0502020204030204" pitchFamily="34" charset="0"/>
                <a:cs typeface="Calibri" panose="020F0502020204030204" pitchFamily="34" charset="0"/>
              </a:rPr>
              <a:t>of SRC</a:t>
            </a:r>
            <a:endParaRPr lang="en-US"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2005711"/>
            <a:ext cx="8066405" cy="260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135890" indent="-281940">
              <a:lnSpc>
                <a:spcPct val="100000"/>
              </a:lnSpc>
              <a:spcBef>
                <a:spcPts val="9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Dialysis-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acquired</a:t>
            </a:r>
            <a:r>
              <a:rPr sz="26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occur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cortex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medulla,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ultimately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sz="2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causing</a:t>
            </a:r>
            <a:r>
              <a:rPr sz="26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hematuria.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B32C16"/>
              </a:buClr>
              <a:buFont typeface="Segoe UI Symbol"/>
              <a:buChar char="⚫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81940">
              <a:lnSpc>
                <a:spcPct val="100000"/>
              </a:lnSpc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Occasionally,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adenomas</a:t>
            </a:r>
            <a:r>
              <a:rPr sz="26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6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sz="26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papillary adenocarcinomas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arise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walls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these cysts.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9892" y="-40385"/>
            <a:ext cx="3526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2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Pathology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399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552320"/>
            <a:ext cx="8476615" cy="394967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Gross</a:t>
            </a:r>
            <a:r>
              <a:rPr lang="en-US" sz="2400" b="1" u="sng" spc="-13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apparence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0255" marR="1016000" indent="-64769">
              <a:lnSpc>
                <a:spcPct val="120000"/>
              </a:lnSpc>
              <a:spcBef>
                <a:spcPts val="5"/>
              </a:spcBef>
              <a:tabLst>
                <a:tab pos="5628640" algn="l"/>
              </a:tabLst>
            </a:pPr>
            <a:r>
              <a:rPr lang="en-US" sz="2400" b="1" u="sng" spc="-2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diameter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(large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cm) 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translucent</a:t>
            </a:r>
            <a:r>
              <a:rPr lang="en-US" sz="24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lined</a:t>
            </a:r>
            <a:r>
              <a:rPr lang="en-US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gray,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glistering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smooth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membrane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n-US"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filled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fluid.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Microscopic</a:t>
            </a:r>
            <a:r>
              <a:rPr lang="en-US" sz="2400" b="1" u="sng" spc="-12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findings: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>
              <a:lnSpc>
                <a:spcPct val="100000"/>
              </a:lnSpc>
              <a:spcBef>
                <a:spcPts val="575"/>
              </a:spcBef>
              <a:tabLst>
                <a:tab pos="352171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membranes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lined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cuboidal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epithelium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completely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atrophic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0"/>
            <a:ext cx="2667000" cy="1905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50941" y="14731"/>
            <a:ext cx="916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7776" y="14731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796" y="567255"/>
            <a:ext cx="73418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8035" marR="5080" indent="-2045970">
              <a:lnSpc>
                <a:spcPct val="100000"/>
              </a:lnSpc>
              <a:spcBef>
                <a:spcPts val="100"/>
              </a:spcBef>
            </a:pPr>
            <a:r>
              <a:rPr dirty="0"/>
              <a:t>2-</a:t>
            </a:r>
            <a:r>
              <a:rPr spc="-155" dirty="0"/>
              <a:t> </a:t>
            </a:r>
            <a:r>
              <a:rPr lang="en-US" sz="4000" spc="-20" dirty="0"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lang="en-US" sz="40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kidney diseases</a:t>
            </a:r>
            <a:endParaRPr sz="4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005711"/>
            <a:ext cx="8428355" cy="29309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en-US" sz="2400" b="1" u="sng" spc="-8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b="1" u="sng" spc="-8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2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lang="en-US" sz="2400" b="1" u="sng" spc="-6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n-US" sz="2400" b="1" u="sng" spc="-1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4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7100" marR="5080" indent="-541655">
              <a:lnSpc>
                <a:spcPct val="100000"/>
              </a:lnSpc>
              <a:buFont typeface="Arial"/>
              <a:buAutoNum type="romanUcPeriod"/>
              <a:tabLst>
                <a:tab pos="927100" algn="l"/>
                <a:tab pos="7328534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lang="en-US"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dominant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(adult)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kidney disease(</a:t>
            </a:r>
            <a:r>
              <a:rPr lang="en-US" sz="2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adpkd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40"/>
              </a:spcBef>
              <a:buFont typeface="Arial"/>
              <a:buAutoNum type="romanU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7100" marR="520065" indent="-640715">
              <a:lnSpc>
                <a:spcPct val="100000"/>
              </a:lnSpc>
              <a:buFont typeface="Arial"/>
              <a:buAutoNum type="romanUcPeriod"/>
              <a:tabLst>
                <a:tab pos="92710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recessive</a:t>
            </a:r>
            <a:r>
              <a:rPr lang="en-US"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(childhood)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polycystic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n-US"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disease(</a:t>
            </a:r>
            <a:r>
              <a:rPr lang="en-US" sz="2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arpkd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59" y="273177"/>
            <a:ext cx="7682230" cy="138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335"/>
              </a:lnSpc>
              <a:spcBef>
                <a:spcPts val="100"/>
              </a:spcBef>
              <a:tabLst>
                <a:tab pos="755650" algn="l"/>
              </a:tabLst>
            </a:pPr>
            <a:r>
              <a:rPr sz="4400" spc="-25" dirty="0">
                <a:latin typeface="Calibri" panose="020F0502020204030204" pitchFamily="34" charset="0"/>
                <a:cs typeface="Calibri" panose="020F0502020204030204" pitchFamily="34" charset="0"/>
              </a:rPr>
              <a:t>I-</a:t>
            </a:r>
            <a:r>
              <a:rPr sz="4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lang="en-US" sz="4400"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spc="-10" dirty="0">
                <a:latin typeface="Calibri" panose="020F0502020204030204" pitchFamily="34" charset="0"/>
                <a:cs typeface="Calibri" panose="020F0502020204030204" pitchFamily="34" charset="0"/>
              </a:rPr>
              <a:t>dominant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617220" algn="ctr">
              <a:lnSpc>
                <a:spcPts val="5335"/>
              </a:lnSpc>
            </a:pPr>
            <a:r>
              <a:rPr sz="4400" spc="-10" dirty="0">
                <a:latin typeface="Calibri" panose="020F0502020204030204" pitchFamily="34" charset="0"/>
                <a:cs typeface="Calibri" panose="020F0502020204030204" pitchFamily="34" charset="0"/>
              </a:rPr>
              <a:t>(ADULT)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072767"/>
            <a:ext cx="5659120" cy="28875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86385" marR="5080">
              <a:lnSpc>
                <a:spcPct val="80000"/>
              </a:lnSpc>
              <a:spcBef>
                <a:spcPts val="76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characterized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expanding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affecting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kidneys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ultimately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destroy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intervening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parenchyma.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615950" indent="-281940">
              <a:lnSpc>
                <a:spcPts val="2690"/>
              </a:lnSpc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allele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inherited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gets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defected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somatic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mutation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2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alleles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defective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Bilateral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55791" y="2755392"/>
            <a:ext cx="3145155" cy="2830195"/>
            <a:chOff x="5955791" y="2755392"/>
            <a:chExt cx="3145155" cy="28301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5791" y="2755392"/>
              <a:ext cx="3145155" cy="28296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799" y="2819400"/>
              <a:ext cx="2971800" cy="26574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00749" y="2800350"/>
              <a:ext cx="3009900" cy="2695575"/>
            </a:xfrm>
            <a:custGeom>
              <a:avLst/>
              <a:gdLst/>
              <a:ahLst/>
              <a:cxnLst/>
              <a:rect l="l" t="t" r="r" b="b"/>
              <a:pathLst>
                <a:path w="3009900" h="2695575">
                  <a:moveTo>
                    <a:pt x="0" y="2695575"/>
                  </a:moveTo>
                  <a:lnTo>
                    <a:pt x="3009900" y="2695575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6955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35702" y="-7873"/>
            <a:ext cx="3526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2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Pathology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504" y="384078"/>
            <a:ext cx="81940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7830" algn="l"/>
              </a:tabLst>
            </a:pPr>
            <a:r>
              <a:rPr lang="en-US" sz="44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 (ADPKD)</a:t>
            </a:r>
            <a:endParaRPr sz="44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2661215"/>
          </a:xfrm>
          <a:prstGeom prst="rect">
            <a:avLst/>
          </a:prstGeom>
        </p:spPr>
        <p:txBody>
          <a:bodyPr vert="horz" wrap="square" lIns="0" tIns="174218" rIns="0" bIns="0" rtlCol="0">
            <a:spAutoFit/>
          </a:bodyPr>
          <a:lstStyle/>
          <a:p>
            <a:pPr marL="437515" marR="1000125" indent="-281940">
              <a:lnSpc>
                <a:spcPct val="100000"/>
              </a:lnSpc>
              <a:spcBef>
                <a:spcPts val="9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437515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  <a:r>
              <a:rPr sz="2400" b="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PKD</a:t>
            </a:r>
            <a:r>
              <a:rPr sz="2400" b="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genes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sz="2400" b="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abnormal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polycystin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37515" indent="-281305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437515" algn="l"/>
                <a:tab pos="4019550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PKD</a:t>
            </a:r>
            <a:r>
              <a:rPr sz="2400" b="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400" b="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gene</a:t>
            </a:r>
            <a:r>
              <a:rPr sz="2400" b="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mutation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	=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polycystin</a:t>
            </a:r>
            <a:r>
              <a:rPr sz="2400" b="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</a:p>
          <a:p>
            <a:pPr marL="436880" indent="-280670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436880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PKD</a:t>
            </a:r>
            <a:r>
              <a:rPr sz="2400" b="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400" b="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gene</a:t>
            </a:r>
            <a:r>
              <a:rPr sz="2400" b="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mutation</a:t>
            </a:r>
            <a:r>
              <a:rPr sz="2400" b="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2400" b="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polycystin</a:t>
            </a:r>
            <a:r>
              <a:rPr sz="2400" b="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400" b="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</a:p>
          <a:p>
            <a:pPr marL="437515" marR="5080" indent="-281940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437515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b="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PKD2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2400" b="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slower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disease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progression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400" b="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sz="2400" b="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b="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sz="2400" b="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20" dirty="0">
                <a:latin typeface="Calibri" panose="020F0502020204030204" pitchFamily="34" charset="0"/>
                <a:cs typeface="Calibri" panose="020F0502020204030204" pitchFamily="34" charset="0"/>
              </a:rPr>
              <a:t>PKD1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  <a:r>
              <a:rPr b="0" spc="-10" dirty="0">
                <a:latin typeface="Arial MT"/>
                <a:cs typeface="Arial 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3526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2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Pathology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066024" cy="6400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10713"/>
            <a:ext cx="7702550" cy="2038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81940">
              <a:lnSpc>
                <a:spcPct val="100000"/>
              </a:lnSpc>
              <a:spcBef>
                <a:spcPts val="9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  <a:tab pos="4858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polycystin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result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abnormal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calcium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influx,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sz="24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polarity,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(orientation)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proliferation,</a:t>
            </a:r>
            <a:r>
              <a:rPr sz="24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cell-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B32C16"/>
              </a:buClr>
              <a:buFont typeface="Segoe UI Symbol"/>
              <a:buChar char="⚫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8828" y="370078"/>
            <a:ext cx="39801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55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0" y="373710"/>
            <a:ext cx="2286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(ADPKD)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7338" y="213390"/>
            <a:ext cx="65303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en-US" sz="4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spc="-40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537714"/>
            <a:ext cx="8373745" cy="42678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85445" indent="-372745">
              <a:lnSpc>
                <a:spcPct val="100000"/>
              </a:lnSpc>
              <a:spcBef>
                <a:spcPts val="440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38544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adolescence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marR="5080" indent="-286385">
              <a:lnSpc>
                <a:spcPts val="3020"/>
              </a:lnSpc>
              <a:spcBef>
                <a:spcPts val="725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  <a:tab pos="475615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produce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after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sz="2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decade</a:t>
            </a:r>
            <a:r>
              <a:rPr sz="24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life.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marR="456565" indent="-286385">
              <a:lnSpc>
                <a:spcPts val="3020"/>
              </a:lnSpc>
              <a:spcBef>
                <a:spcPts val="680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presenting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complaint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flank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heavy,</a:t>
            </a:r>
            <a:r>
              <a:rPr sz="24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dragging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sensation.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85750">
              <a:lnSpc>
                <a:spcPct val="100000"/>
              </a:lnSpc>
              <a:spcBef>
                <a:spcPts val="295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Palpable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abdominal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mass.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85750">
              <a:lnSpc>
                <a:spcPct val="100000"/>
              </a:lnSpc>
              <a:spcBef>
                <a:spcPts val="340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</a:tabLst>
            </a:pP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sz="24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i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urinary</a:t>
            </a:r>
            <a:r>
              <a:rPr sz="2400" i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sz="2400" i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(75%).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85750">
              <a:lnSpc>
                <a:spcPct val="100000"/>
              </a:lnSpc>
              <a:spcBef>
                <a:spcPts val="335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Subarachnoid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hemorrhage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(10%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30%)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85750">
              <a:lnSpc>
                <a:spcPct val="100000"/>
              </a:lnSpc>
              <a:spcBef>
                <a:spcPts val="340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Hematuria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85750">
              <a:lnSpc>
                <a:spcPct val="100000"/>
              </a:lnSpc>
              <a:spcBef>
                <a:spcPts val="334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</a:tabLst>
            </a:pP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End-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50.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85750">
              <a:lnSpc>
                <a:spcPct val="100000"/>
              </a:lnSpc>
              <a:spcBef>
                <a:spcPts val="335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treated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transplantation</a:t>
            </a:r>
            <a:r>
              <a:rPr sz="2800" spc="-10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9209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26297" y="-7873"/>
            <a:ext cx="66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vertical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407" y="1579880"/>
            <a:ext cx="5679313" cy="36981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7212" y="147593"/>
            <a:ext cx="753490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  <a:r>
              <a:rPr sz="40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(ADPKD</a:t>
            </a:r>
            <a:r>
              <a:rPr spc="-10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1090690"/>
            <a:ext cx="5422265" cy="39209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695"/>
              </a:spcBef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Gross</a:t>
            </a:r>
            <a:r>
              <a:rPr sz="2600" b="1" u="sng" spc="-19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u="sng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600" b="1" u="sng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pparence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marR="579120" indent="-286385">
              <a:lnSpc>
                <a:spcPct val="100000"/>
              </a:lnSpc>
              <a:spcBef>
                <a:spcPts val="600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Cystic</a:t>
            </a:r>
            <a:r>
              <a:rPr sz="2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masses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various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sizes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(up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26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6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26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sz="26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diameter).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marR="625475" indent="-286385">
              <a:lnSpc>
                <a:spcPct val="100000"/>
              </a:lnSpc>
              <a:spcBef>
                <a:spcPts val="605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  <a:tab pos="151384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kg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	and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palpable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abdominally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6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masses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extending</a:t>
            </a:r>
            <a:r>
              <a:rPr sz="2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z="2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pelvis.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marR="5080" indent="-286385">
              <a:lnSpc>
                <a:spcPct val="100000"/>
              </a:lnSpc>
              <a:spcBef>
                <a:spcPts val="600"/>
              </a:spcBef>
              <a:buClr>
                <a:srgbClr val="B32C16"/>
              </a:buClr>
              <a:buSzPct val="91071"/>
              <a:buFont typeface="Segoe UI Symbol"/>
              <a:buChar char="⚫"/>
              <a:tabLst>
                <a:tab pos="286385" algn="l"/>
                <a:tab pos="1472565" algn="l"/>
              </a:tabLst>
            </a:pP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	are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filled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fluid,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clear,</a:t>
            </a:r>
            <a:r>
              <a:rPr sz="26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turbid,</a:t>
            </a:r>
            <a:r>
              <a:rPr sz="2600" b="1" i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i="1" spc="-25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6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hemorrhagic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676400"/>
            <a:ext cx="3200400" cy="43434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866838"/>
            <a:ext cx="7543800" cy="5681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7212" y="686187"/>
            <a:ext cx="75330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  <a:r>
              <a:rPr sz="40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(ADPKD)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728111"/>
            <a:ext cx="5543550" cy="3329181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Microscopic</a:t>
            </a:r>
            <a:r>
              <a:rPr lang="en-US" sz="2400" b="1" u="sng" spc="-18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285115" indent="-281940">
              <a:lnSpc>
                <a:spcPct val="120000"/>
              </a:lnSpc>
              <a:spcBef>
                <a:spcPts val="60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arise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nephron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[from</a:t>
            </a:r>
            <a:r>
              <a:rPr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tubules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>
              <a:lnSpc>
                <a:spcPct val="120000"/>
              </a:lnSpc>
              <a:spcBef>
                <a:spcPts val="600"/>
              </a:spcBef>
            </a:pP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i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collecting</a:t>
            </a:r>
            <a:r>
              <a:rPr sz="2400" i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ducts,</a:t>
            </a:r>
            <a:r>
              <a:rPr sz="24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2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variable,</a:t>
            </a:r>
            <a:r>
              <a:rPr sz="2400" i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sz="2400" i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atrophic,</a:t>
            </a:r>
            <a:r>
              <a:rPr sz="2400" b="1" i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lining]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24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Occasionally,</a:t>
            </a:r>
            <a:r>
              <a:rPr sz="2400" b="1" i="1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Bowman’s </a:t>
            </a:r>
            <a:r>
              <a:rPr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sz="2400" b="1" i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cyst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formation.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2514599"/>
            <a:ext cx="3352800" cy="43433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250" y="737870"/>
            <a:ext cx="81915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8060" marR="5080" indent="-975994">
              <a:lnSpc>
                <a:spcPct val="100000"/>
              </a:lnSpc>
              <a:spcBef>
                <a:spcPts val="105"/>
              </a:spcBef>
              <a:tabLst>
                <a:tab pos="1015365" algn="l"/>
              </a:tabLst>
            </a:pPr>
            <a:r>
              <a:rPr sz="4400" spc="-25" dirty="0"/>
              <a:t>II-</a:t>
            </a:r>
            <a:r>
              <a:rPr sz="2900" dirty="0"/>
              <a:t>	</a:t>
            </a:r>
            <a:r>
              <a:rPr lang="en-US" sz="2900" dirty="0"/>
              <a:t>	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lang="en-US" sz="4000" spc="-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recessive</a:t>
            </a:r>
            <a:r>
              <a:rPr lang="en-US" sz="40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(childhood) </a:t>
            </a:r>
            <a:r>
              <a:rPr lang="en-US" sz="4000" spc="-25" dirty="0"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lang="en-US" sz="40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n-US" sz="40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n-US" sz="40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(ARPKD)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28650" y="2514600"/>
            <a:ext cx="7886700" cy="31329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6385" indent="-285750">
              <a:lnSpc>
                <a:spcPct val="100000"/>
              </a:lnSpc>
              <a:spcBef>
                <a:spcPts val="7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6385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b="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b="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rare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recessive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disorder</a:t>
            </a:r>
          </a:p>
          <a:p>
            <a:pPr marL="286385" marR="5080" indent="-286385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6385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b="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genetically</a:t>
            </a:r>
            <a:r>
              <a:rPr sz="2400" b="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distinct</a:t>
            </a:r>
            <a:r>
              <a:rPr sz="2400" b="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sz="2400" b="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kidney disease.</a:t>
            </a:r>
          </a:p>
          <a:p>
            <a:pPr marL="286385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compound</a:t>
            </a:r>
            <a:r>
              <a:rPr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heterozygotes</a:t>
            </a:r>
          </a:p>
          <a:p>
            <a:pPr marL="285115" indent="-281305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Commonly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involve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perinatal,</a:t>
            </a:r>
            <a:r>
              <a:rPr sz="2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neonatal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ages</a:t>
            </a:r>
          </a:p>
          <a:p>
            <a:pPr marL="286385" marR="532765" indent="-281940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6385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sz="2400" b="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b="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infantile,</a:t>
            </a:r>
            <a:r>
              <a:rPr sz="2400" b="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b="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juvenile</a:t>
            </a:r>
            <a:r>
              <a:rPr sz="2400" b="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ages,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associated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hepatic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lesions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b="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sz="2400" b="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seen.</a:t>
            </a:r>
          </a:p>
          <a:p>
            <a:pPr marL="286385" indent="-281305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6385" algn="l"/>
              </a:tabLst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Extrarenal</a:t>
            </a:r>
            <a:r>
              <a:rPr sz="2400" b="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congenital</a:t>
            </a:r>
            <a:r>
              <a:rPr sz="2400" b="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anomalies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3526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2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Pathology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405393"/>
            <a:ext cx="3492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766277"/>
            <a:ext cx="7747000" cy="32720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4480" indent="-280670">
              <a:lnSpc>
                <a:spcPct val="100000"/>
              </a:lnSpc>
              <a:spcBef>
                <a:spcPts val="7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4480" algn="l"/>
              </a:tabLst>
            </a:pP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  <a:r>
              <a:rPr sz="26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6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PKHD1</a:t>
            </a:r>
            <a:r>
              <a:rPr sz="2600" b="1" i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gene: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351155" indent="316865">
              <a:lnSpc>
                <a:spcPct val="100000"/>
              </a:lnSpc>
              <a:spcBef>
                <a:spcPts val="675"/>
              </a:spcBef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arm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chromosome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(6p).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7100" marR="335915">
              <a:lnSpc>
                <a:spcPct val="100000"/>
              </a:lnSpc>
              <a:spcBef>
                <a:spcPts val="675"/>
              </a:spcBef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Encodes</a:t>
            </a:r>
            <a:r>
              <a:rPr sz="26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6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membrane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i="1" dirty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sz="2600" i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proteins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sz="2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fibrocystin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845" marR="5080" indent="-280670">
              <a:lnSpc>
                <a:spcPct val="100000"/>
              </a:lnSpc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Fibrocystin</a:t>
            </a:r>
            <a:r>
              <a:rPr sz="26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cilia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tubular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epithelial 	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cells,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unknown.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0" y="-172330"/>
            <a:ext cx="2404745" cy="115544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spc="-10" dirty="0">
                <a:latin typeface="Times New Roman"/>
                <a:cs typeface="Times New Roman"/>
              </a:rPr>
              <a:t>Pathology</a:t>
            </a:r>
            <a:endParaRPr sz="1800" dirty="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  <a:spcBef>
                <a:spcPts val="1310"/>
              </a:spcBef>
            </a:pP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4000"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ARPKD</a:t>
            </a:r>
            <a:r>
              <a:rPr sz="40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5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619" y="262455"/>
            <a:ext cx="7861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  <a:r>
              <a:rPr sz="40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4000" spc="-1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ARPKD </a:t>
            </a:r>
            <a:r>
              <a:rPr sz="4000" spc="-5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538681"/>
            <a:ext cx="8157845" cy="4484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25"/>
              </a:lnSpc>
              <a:spcBef>
                <a:spcPts val="95"/>
              </a:spcBef>
            </a:pP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Gross</a:t>
            </a:r>
            <a:r>
              <a:rPr lang="en-US" sz="2400" b="1" u="sng" spc="-1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1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apparence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445" indent="-372745">
              <a:lnSpc>
                <a:spcPts val="3325"/>
              </a:lnSpc>
              <a:buClr>
                <a:srgbClr val="B32C16"/>
              </a:buClr>
              <a:buSzPct val="85714"/>
              <a:buFont typeface="Segoe UI Symbol"/>
              <a:buChar char="⚫"/>
              <a:tabLst>
                <a:tab pos="38544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bilateral</a:t>
            </a:r>
            <a:r>
              <a:rPr lang="en-US"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involvement.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Font typeface="Segoe UI Symbol"/>
              <a:buChar char="⚫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marR="208279" indent="-274320">
              <a:lnSpc>
                <a:spcPct val="80000"/>
              </a:lnSpc>
              <a:buClr>
                <a:srgbClr val="B32C16"/>
              </a:buClr>
              <a:buSzPct val="85714"/>
              <a:buFont typeface="Segoe UI Symbol"/>
              <a:buChar char="⚫"/>
              <a:tabLst>
                <a:tab pos="286385" algn="l"/>
                <a:tab pos="38544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Smooth</a:t>
            </a:r>
            <a:r>
              <a:rPr lang="en-US"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appearance.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Numerous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cortex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medulla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spongelike</a:t>
            </a:r>
            <a:r>
              <a:rPr lang="en-US" sz="2400" b="1" i="1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appearance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dilated,</a:t>
            </a:r>
            <a:r>
              <a:rPr lang="en-US"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elongated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angles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cortical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surface.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en-US"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organs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85750">
              <a:lnSpc>
                <a:spcPts val="3290"/>
              </a:lnSpc>
              <a:buClr>
                <a:srgbClr val="B32C16"/>
              </a:buClr>
              <a:buSzPct val="85714"/>
              <a:buFont typeface="Segoe UI Symbol"/>
              <a:buChar char="⚫"/>
              <a:tabLst>
                <a:tab pos="28638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Congenital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hepatic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fibrosis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B32C16"/>
              </a:buClr>
              <a:buFont typeface="Segoe UI Symbol"/>
              <a:buChar char="⚫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3325"/>
              </a:lnSpc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Microscopic</a:t>
            </a:r>
            <a:r>
              <a:rPr lang="en-US" sz="2400" b="1" u="sng" spc="-18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findings: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685" marR="5080" indent="-273685" algn="r">
              <a:lnSpc>
                <a:spcPts val="2990"/>
              </a:lnSpc>
              <a:buClr>
                <a:srgbClr val="B32C16"/>
              </a:buClr>
              <a:buSzPct val="85714"/>
              <a:buFont typeface="Segoe UI Symbol"/>
              <a:buChar char="⚫"/>
              <a:tabLst>
                <a:tab pos="27368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uniform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lining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cuboidal</a:t>
            </a:r>
            <a:r>
              <a:rPr lang="en-US"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cells,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25400" algn="r">
              <a:lnSpc>
                <a:spcPts val="3025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Refl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ecting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collecting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tubules</a:t>
            </a:r>
            <a:r>
              <a:rPr sz="2800" spc="-10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3526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2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Pathology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992" y="405393"/>
            <a:ext cx="876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sz="40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25" dirty="0">
                <a:latin typeface="Calibri" panose="020F0502020204030204" pitchFamily="34" charset="0"/>
                <a:cs typeface="Calibri" panose="020F0502020204030204" pitchFamily="34" charset="0"/>
              </a:rPr>
              <a:t>Medullary</a:t>
            </a:r>
            <a:r>
              <a:rPr lang="en-US" sz="40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en-US" sz="40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40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336" y="1843481"/>
            <a:ext cx="7972425" cy="36702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25"/>
              </a:spcBef>
            </a:pP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2400" b="1" u="sng" spc="-1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sz="2400" b="1" u="sng" spc="-10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cystic</a:t>
            </a:r>
            <a:r>
              <a:rPr sz="24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affecting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medulla: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047" y="3217633"/>
            <a:ext cx="342265" cy="9278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I-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II-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2594" y="3217633"/>
            <a:ext cx="3943985" cy="86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Medullary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spongy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kidney Nephronophthisis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5702" y="-7873"/>
            <a:ext cx="3526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2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Pathology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719"/>
            <a:ext cx="788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I.</a:t>
            </a:r>
            <a:r>
              <a:rPr sz="40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25" dirty="0">
                <a:latin typeface="Calibri" panose="020F0502020204030204" pitchFamily="34" charset="0"/>
                <a:cs typeface="Calibri" panose="020F0502020204030204" pitchFamily="34" charset="0"/>
              </a:rPr>
              <a:t>Medullary</a:t>
            </a:r>
            <a:r>
              <a:rPr lang="en-US" sz="40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spongy</a:t>
            </a:r>
            <a:r>
              <a:rPr lang="en-US" sz="40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690077"/>
            <a:ext cx="8505825" cy="357982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4480" indent="-280670">
              <a:lnSpc>
                <a:spcPct val="100000"/>
              </a:lnSpc>
              <a:spcBef>
                <a:spcPts val="7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448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Medullary</a:t>
            </a:r>
            <a:r>
              <a:rPr lang="en-US" sz="24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spongy</a:t>
            </a:r>
            <a:r>
              <a:rPr lang="en-US"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dominant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Affects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ages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20-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80" indent="-280670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448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Gross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papillary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ducts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medulla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dilated,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81940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Microscopy: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lined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cuboidal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epithelium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occasionally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transitional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epithelium.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59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cortical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scarring.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1741" y="262455"/>
            <a:ext cx="61626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II.</a:t>
            </a:r>
            <a:r>
              <a:rPr sz="4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Nephronophthisis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397253"/>
            <a:ext cx="812990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ESRD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variants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sporadic,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nonfamilial;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marR="609600" indent="-274320">
              <a:lnSpc>
                <a:spcPct val="100000"/>
              </a:lnSpc>
              <a:spcBef>
                <a:spcPts val="575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familial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juvenile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nephronophthisis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(most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common);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sz="24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recessive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indent="-273685">
              <a:lnSpc>
                <a:spcPct val="100000"/>
              </a:lnSpc>
              <a:spcBef>
                <a:spcPts val="580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63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renal-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dysplasia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Genetics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845" marR="1614170" indent="-271780">
              <a:lnSpc>
                <a:spcPct val="100000"/>
              </a:lnSpc>
              <a:spcBef>
                <a:spcPts val="575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loci,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encode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for 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nephrocystins,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3366" y="262455"/>
            <a:ext cx="4686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307107"/>
            <a:ext cx="6581775" cy="184665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78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Gross</a:t>
            </a:r>
            <a:r>
              <a:rPr sz="2400" b="1" u="sng" spc="-18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Appearance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80" indent="-280670">
              <a:lnSpc>
                <a:spcPct val="100000"/>
              </a:lnSpc>
              <a:spcBef>
                <a:spcPts val="68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4480" algn="l"/>
              </a:tabLst>
            </a:pPr>
            <a:r>
              <a:rPr sz="2400" b="1" i="1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sz="2400" b="1" i="1" spc="-114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contracted</a:t>
            </a:r>
            <a:r>
              <a:rPr sz="2400" b="1" i="1" spc="-8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granular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surfaces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corticomedullary</a:t>
            </a:r>
            <a:r>
              <a:rPr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junction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650" y="1582292"/>
            <a:ext cx="5750686" cy="36921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3366" y="262455"/>
            <a:ext cx="4686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307107"/>
            <a:ext cx="7606030" cy="39344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78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Microscopic</a:t>
            </a:r>
            <a:r>
              <a:rPr sz="2400" b="1" u="sng" spc="-16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indings: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845" marR="466090" indent="-280670">
              <a:lnSpc>
                <a:spcPct val="100000"/>
              </a:lnSpc>
              <a:spcBef>
                <a:spcPts val="68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Numerous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lined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flattened</a:t>
            </a:r>
            <a:r>
              <a:rPr sz="2400" b="1" i="1" spc="-75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35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	</a:t>
            </a:r>
            <a:r>
              <a:rPr sz="2400" b="1" i="1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cuboidal</a:t>
            </a:r>
            <a:r>
              <a:rPr sz="2400" b="1" i="1" spc="-11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epithelium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678180" indent="-281940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surrounded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inflammatory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fibrous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tissue.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81940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  <a:tab pos="2384425" algn="l"/>
                <a:tab pos="382968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Widespread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cortical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atrophy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thickening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tubular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basement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membranes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Interstitial</a:t>
            </a:r>
            <a:r>
              <a:rPr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fibrosis.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81305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Glomeruli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preserved</a:t>
            </a:r>
            <a:r>
              <a:rPr sz="2800" spc="-10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719"/>
            <a:ext cx="788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4569">
              <a:lnSpc>
                <a:spcPct val="100000"/>
              </a:lnSpc>
              <a:spcBef>
                <a:spcPts val="100"/>
              </a:spcBef>
            </a:pPr>
            <a:r>
              <a:rPr sz="4000" b="0" dirty="0" err="1">
                <a:latin typeface="Calibri" panose="020F0502020204030204" pitchFamily="34" charset="0"/>
                <a:cs typeface="Calibri" panose="020F0502020204030204" pitchFamily="34" charset="0"/>
              </a:rPr>
              <a:t>Multicystic</a:t>
            </a:r>
            <a:r>
              <a:rPr sz="4000" b="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en-US" sz="4000" b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dysplasia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307106"/>
            <a:ext cx="7446009" cy="37818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5115" indent="-281305">
              <a:lnSpc>
                <a:spcPct val="100000"/>
              </a:lnSpc>
              <a:spcBef>
                <a:spcPts val="7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sporadic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80" indent="-280670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448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unilateral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bilateral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1205230" indent="-281940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enlarged,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extremely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irregular,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multicystic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845" marR="132080" indent="-280670">
              <a:lnSpc>
                <a:spcPct val="100000"/>
              </a:lnSpc>
              <a:spcBef>
                <a:spcPts val="670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vary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millimeters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to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centimeters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diameter.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81940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  <a:tab pos="461137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ureteropelvic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obstruction,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agenesis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or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atresia,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anomalies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urinary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tract.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719"/>
            <a:ext cx="788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4569">
              <a:lnSpc>
                <a:spcPct val="100000"/>
              </a:lnSpc>
              <a:spcBef>
                <a:spcPts val="100"/>
              </a:spcBef>
            </a:pPr>
            <a:r>
              <a:rPr lang="en-US" sz="4000" b="0" dirty="0" err="1">
                <a:latin typeface="Calibri" panose="020F0502020204030204" pitchFamily="34" charset="0"/>
                <a:cs typeface="Calibri" panose="020F0502020204030204" pitchFamily="34" charset="0"/>
              </a:rPr>
              <a:t>Multicystic</a:t>
            </a:r>
            <a:r>
              <a:rPr sz="4000" b="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en-US" sz="4000" b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spc="-10" dirty="0">
                <a:latin typeface="Calibri" panose="020F0502020204030204" pitchFamily="34" charset="0"/>
                <a:cs typeface="Calibri" panose="020F0502020204030204" pitchFamily="34" charset="0"/>
              </a:rPr>
              <a:t>dysplasia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392681"/>
            <a:ext cx="3651885" cy="43441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419734" indent="-281940">
              <a:lnSpc>
                <a:spcPct val="100000"/>
              </a:lnSpc>
              <a:spcBef>
                <a:spcPts val="9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lined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flattened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epithelium.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634" indent="-281940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Islands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undifferentiated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mesenchyme,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cartilage,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immature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collecting ducts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80" indent="-280670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448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mimic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neoplasm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81940">
              <a:lnSpc>
                <a:spcPct val="100000"/>
              </a:lnSpc>
              <a:spcBef>
                <a:spcPts val="675"/>
              </a:spcBef>
              <a:buClr>
                <a:srgbClr val="B32C16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depends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upon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uni/bi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laterality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1752663"/>
            <a:ext cx="4889500" cy="45576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399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3435">
              <a:lnSpc>
                <a:spcPct val="100000"/>
              </a:lnSpc>
              <a:spcBef>
                <a:spcPts val="105"/>
              </a:spcBef>
            </a:pPr>
            <a:r>
              <a:rPr lang="en-US" sz="4000" spc="-25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473453"/>
            <a:ext cx="8479790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459105" indent="-271780">
              <a:lnSpc>
                <a:spcPct val="100000"/>
              </a:lnSpc>
              <a:spcBef>
                <a:spcPts val="100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autosomal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dominant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caused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genes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encoding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polycystin-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Clr>
                <a:srgbClr val="B32C16"/>
              </a:buClr>
              <a:buFont typeface="Segoe UI Symbol"/>
              <a:buChar char="⚫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845" marR="5080" indent="-271780">
              <a:lnSpc>
                <a:spcPct val="100000"/>
              </a:lnSpc>
              <a:buClr>
                <a:srgbClr val="B32C16"/>
              </a:buClr>
              <a:buSzPct val="93750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recessive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the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encoding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fibrocystin.</a:t>
            </a:r>
            <a:r>
              <a:rPr sz="24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adult.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Clr>
                <a:srgbClr val="B32C16"/>
              </a:buClr>
              <a:buFont typeface="Segoe UI Symbol"/>
              <a:buChar char="⚫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845" marR="187325" indent="-271780">
              <a:lnSpc>
                <a:spcPct val="100000"/>
              </a:lnSpc>
              <a:spcBef>
                <a:spcPts val="5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5115" algn="l"/>
              </a:tabLst>
            </a:pP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Nephronophthisis–medullary</a:t>
            </a:r>
            <a:r>
              <a:rPr sz="2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cystic</a:t>
            </a:r>
            <a:r>
              <a:rPr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i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sz="2400" i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a 	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i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recessive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inheritance,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associated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encode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epithelial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cell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nephrocystins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702" y="-7873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790" y="-7873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866" y="0"/>
            <a:ext cx="9145905" cy="6858000"/>
            <a:chOff x="-866" y="0"/>
            <a:chExt cx="914590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4" y="0"/>
              <a:ext cx="9144044" cy="1027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66" y="0"/>
              <a:ext cx="9145628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53380" y="-74548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Pathology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0595" y="-74548"/>
            <a:ext cx="40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7482" y="1112018"/>
            <a:ext cx="57480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b="0" spc="-50" dirty="0">
                <a:latin typeface="Calibri"/>
                <a:cs typeface="Calibri"/>
              </a:rPr>
              <a:t>Take</a:t>
            </a:r>
            <a:r>
              <a:rPr lang="en-US" sz="4000" b="0" spc="-130" dirty="0">
                <a:latin typeface="Calibri"/>
                <a:cs typeface="Calibri"/>
              </a:rPr>
              <a:t> </a:t>
            </a:r>
            <a:r>
              <a:rPr lang="en-US" sz="4000" b="0" dirty="0">
                <a:latin typeface="Calibri"/>
                <a:cs typeface="Calibri"/>
              </a:rPr>
              <a:t>home</a:t>
            </a:r>
            <a:r>
              <a:rPr lang="en-US" sz="4000" b="0" spc="-155" dirty="0">
                <a:latin typeface="Calibri"/>
                <a:cs typeface="Calibri"/>
              </a:rPr>
              <a:t> </a:t>
            </a:r>
            <a:r>
              <a:rPr lang="en-US" sz="4000" b="0" spc="-10" dirty="0">
                <a:latin typeface="Calibri"/>
                <a:cs typeface="Calibri"/>
              </a:rPr>
              <a:t>message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982" y="2514600"/>
            <a:ext cx="866902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 indent="-96520">
              <a:lnSpc>
                <a:spcPct val="100000"/>
              </a:lnSpc>
              <a:spcBef>
                <a:spcPts val="105"/>
              </a:spcBef>
              <a:buSzPct val="95000"/>
              <a:buFont typeface="Times New Roman"/>
              <a:buChar char="•"/>
              <a:tabLst>
                <a:tab pos="10160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refers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impair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function,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injury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(AKI)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kidney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(CKD).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indent="-7620">
              <a:lnSpc>
                <a:spcPct val="100000"/>
              </a:lnSpc>
              <a:buSzPct val="95000"/>
              <a:buFont typeface="Times New Roman"/>
              <a:buChar char="•"/>
              <a:tabLst>
                <a:tab pos="101600" algn="l"/>
              </a:tabLst>
            </a:pP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Glomerular</a:t>
            </a:r>
            <a:r>
              <a:rPr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nephrotic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nephritic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syndromes,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damage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glomeruli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lead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proteinuria,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hematuria,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complications.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89865" indent="-7620">
              <a:lnSpc>
                <a:spcPct val="100000"/>
              </a:lnSpc>
              <a:buSzPct val="95000"/>
              <a:buChar char="•"/>
              <a:tabLst>
                <a:tab pos="101600" algn="l"/>
              </a:tabLst>
            </a:pP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crucial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prevent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progression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end-stage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disease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(ESRD),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requiring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dialysis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transplantation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063" y="381000"/>
            <a:ext cx="46418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b="0" spc="-95" dirty="0">
                <a:latin typeface="Calibri"/>
                <a:cs typeface="Calibri"/>
              </a:rPr>
              <a:t>Family</a:t>
            </a:r>
            <a:r>
              <a:rPr lang="en-US" sz="4000" b="0" spc="-175" dirty="0">
                <a:latin typeface="Calibri"/>
                <a:cs typeface="Calibri"/>
              </a:rPr>
              <a:t> </a:t>
            </a:r>
            <a:r>
              <a:rPr lang="en-US" sz="4000" b="0" spc="-10" dirty="0">
                <a:latin typeface="Calibri"/>
                <a:cs typeface="Calibri"/>
              </a:rPr>
              <a:t>medicine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689" y="1219200"/>
            <a:ext cx="8309609" cy="500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B32C16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45-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year-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old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poorly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hypertension presents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fatigue,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swelling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legs,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weeks.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reveal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serum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creatinine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urea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nitrogen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(BUN),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dipstick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shows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significant proteinuria.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biopsy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shows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sclerosed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glomeruli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interstitial fibrosis.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72415">
              <a:lnSpc>
                <a:spcPct val="100000"/>
              </a:lnSpc>
              <a:spcBef>
                <a:spcPts val="480"/>
              </a:spcBef>
              <a:buClr>
                <a:srgbClr val="B32C16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diagnosis?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72415">
              <a:lnSpc>
                <a:spcPct val="100000"/>
              </a:lnSpc>
              <a:spcBef>
                <a:spcPts val="480"/>
              </a:spcBef>
              <a:buClr>
                <a:srgbClr val="B32C16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Pyelonephritis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8165" lvl="1" indent="-273050">
              <a:lnSpc>
                <a:spcPct val="100000"/>
              </a:lnSpc>
              <a:buAutoNum type="alphaUcPeriod" startAt="2"/>
              <a:tabLst>
                <a:tab pos="5581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Diabetic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Nephropathy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8485" lvl="1" indent="-293370">
              <a:lnSpc>
                <a:spcPct val="100000"/>
              </a:lnSpc>
              <a:buAutoNum type="alphaUcPeriod" startAt="2"/>
              <a:tabLst>
                <a:tab pos="57848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Focal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Segmental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Glomerulosclerosis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(FSGS)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8645" lvl="1" indent="-303530">
              <a:lnSpc>
                <a:spcPct val="100000"/>
              </a:lnSpc>
              <a:spcBef>
                <a:spcPts val="5"/>
              </a:spcBef>
              <a:buAutoNum type="alphaUcPeriod" startAt="2"/>
              <a:tabLst>
                <a:tab pos="58864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Nephropathy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6895" lvl="1" indent="-271780">
              <a:lnSpc>
                <a:spcPct val="100000"/>
              </a:lnSpc>
              <a:buAutoNum type="alphaUcPeriod" startAt="2"/>
              <a:tabLst>
                <a:tab pos="556895" algn="l"/>
              </a:tabLst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Tubular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Necrosis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(ATN)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indent="-272415">
              <a:lnSpc>
                <a:spcPct val="100000"/>
              </a:lnSpc>
              <a:spcBef>
                <a:spcPts val="475"/>
              </a:spcBef>
              <a:buClr>
                <a:srgbClr val="B32C16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Correct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Answer: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Focal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Segmental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Glomerulosclerosis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(FSGS)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48678" y="168021"/>
            <a:ext cx="120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Longitudinal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1723" y="1852041"/>
            <a:ext cx="4204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65F6C"/>
                </a:solidFill>
                <a:latin typeface="Times New Roman"/>
                <a:cs typeface="Times New Roman"/>
              </a:rPr>
              <a:t>https://</a:t>
            </a:r>
            <a:r>
              <a:rPr sz="1600" spc="-10" dirty="0">
                <a:solidFill>
                  <a:srgbClr val="565F6C"/>
                </a:solidFill>
                <a:latin typeface="Times New Roman"/>
                <a:cs typeface="Times New Roman"/>
                <a:hlinkClick r:id="rId3"/>
              </a:rPr>
              <a:t>www.ncbi.nlm.nih.gov/books/NBK535404/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3364" y="609676"/>
            <a:ext cx="26574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60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8811" y="2352662"/>
            <a:ext cx="6143879" cy="436283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/>
          <a:srcRect r="6558"/>
          <a:stretch/>
        </p:blipFill>
        <p:spPr bwMode="auto">
          <a:xfrm>
            <a:off x="2286000" y="1810941"/>
            <a:ext cx="4343400" cy="310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68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47699"/>
            <a:ext cx="7902575" cy="50984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5750" indent="-274955">
              <a:lnSpc>
                <a:spcPct val="100000"/>
              </a:lnSpc>
              <a:spcBef>
                <a:spcPts val="720"/>
              </a:spcBef>
              <a:buClr>
                <a:srgbClr val="B32C16"/>
              </a:buClr>
              <a:buSzPct val="94230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sz="26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454659" indent="-274955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Segoe UI Symbol"/>
              <a:buChar char="⚫"/>
              <a:tabLst>
                <a:tab pos="285115" algn="l"/>
              </a:tabLst>
            </a:pPr>
            <a:r>
              <a:rPr sz="2600" spc="-13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impart</a:t>
            </a:r>
            <a:r>
              <a:rPr sz="26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sz="26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sz="26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oriented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health professional</a:t>
            </a:r>
            <a:r>
              <a:rPr sz="26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6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sz="26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6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sz="26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sz="26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sz="26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sz="26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inculcate</a:t>
            </a:r>
            <a:r>
              <a:rPr sz="26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sz="26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mutual</a:t>
            </a:r>
            <a:r>
              <a:rPr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respect,</a:t>
            </a:r>
            <a:r>
              <a:rPr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z="2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sz="26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sz="26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26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accountability.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7665" indent="-354965">
              <a:lnSpc>
                <a:spcPct val="100000"/>
              </a:lnSpc>
              <a:spcBef>
                <a:spcPts val="630"/>
              </a:spcBef>
              <a:buClr>
                <a:srgbClr val="B32C16"/>
              </a:buClr>
              <a:buSzPct val="94230"/>
              <a:buFont typeface="Segoe UI Symbol"/>
              <a:buChar char="⚫"/>
              <a:tabLst>
                <a:tab pos="367665" algn="l"/>
              </a:tabLst>
            </a:pP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r>
              <a:rPr sz="26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115" marR="5080" indent="-274955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Segoe UI Symbol"/>
              <a:buChar char="⚫"/>
              <a:tabLst>
                <a:tab pos="285115" algn="l"/>
              </a:tabLst>
            </a:pP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sz="26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recognized</a:t>
            </a:r>
            <a:r>
              <a:rPr sz="26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accredited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sz="26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excellence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Education,</a:t>
            </a:r>
            <a:r>
              <a:rPr sz="2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evidence-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r>
              <a:rPr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600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sz="26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sz="26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competent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sz="26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professionals,</a:t>
            </a:r>
            <a:r>
              <a:rPr sz="26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sz="26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lifelong</a:t>
            </a:r>
            <a:r>
              <a:rPr sz="26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experiential learner</a:t>
            </a:r>
            <a:r>
              <a:rPr sz="26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6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socially</a:t>
            </a:r>
            <a:r>
              <a:rPr sz="26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accountable.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920" rIns="0" bIns="0" rtlCol="0">
            <a:spAutoFit/>
          </a:bodyPr>
          <a:lstStyle/>
          <a:p>
            <a:pPr marL="1007744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LEARNING</a:t>
            </a:r>
            <a:r>
              <a:rPr sz="3600" spc="-200" dirty="0"/>
              <a:t> </a:t>
            </a:r>
            <a:r>
              <a:rPr sz="3600" spc="-10" dirty="0"/>
              <a:t>OBJECTIVES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1587753"/>
            <a:ext cx="865441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0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Classify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cystic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80" indent="-271780">
              <a:lnSpc>
                <a:spcPct val="100000"/>
              </a:lnSpc>
              <a:spcBef>
                <a:spcPts val="2020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4480" algn="l"/>
                <a:tab pos="3980179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Correlate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etiology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pathogenesis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80" indent="-271780">
              <a:lnSpc>
                <a:spcPct val="100000"/>
              </a:lnSpc>
              <a:spcBef>
                <a:spcPts val="2014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Describes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80" indent="-271780">
              <a:lnSpc>
                <a:spcPct val="100000"/>
              </a:lnSpc>
              <a:spcBef>
                <a:spcPts val="2014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4480" algn="l"/>
                <a:tab pos="503047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Correlate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ADPKD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80" indent="-271780">
              <a:lnSpc>
                <a:spcPct val="100000"/>
              </a:lnSpc>
              <a:spcBef>
                <a:spcPts val="2020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Correlate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ARPKD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845" marR="2053589" indent="-271780">
              <a:lnSpc>
                <a:spcPct val="150100"/>
              </a:lnSpc>
              <a:spcBef>
                <a:spcPts val="570"/>
              </a:spcBef>
              <a:buClr>
                <a:srgbClr val="B32C16"/>
              </a:buClr>
              <a:buSzPct val="93750"/>
              <a:buFont typeface="Segoe UI Symbol"/>
              <a:buChar char="⚫"/>
              <a:tabLst>
                <a:tab pos="28511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Correlate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nephronophthisis.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165878"/>
            <a:ext cx="7972425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9695" algn="l"/>
              </a:tabLst>
            </a:pPr>
            <a:r>
              <a:rPr spc="-25" dirty="0">
                <a:solidFill>
                  <a:srgbClr val="565F6C"/>
                </a:solidFill>
                <a:latin typeface="Calibri"/>
                <a:cs typeface="Calibri"/>
              </a:rPr>
              <a:t>How</a:t>
            </a:r>
            <a:r>
              <a:rPr lang="en-US" spc="-25" dirty="0">
                <a:solidFill>
                  <a:srgbClr val="565F6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65F6C"/>
                </a:solidFill>
                <a:latin typeface="Calibri"/>
                <a:cs typeface="Calibri"/>
              </a:rPr>
              <a:t>to</a:t>
            </a:r>
            <a:r>
              <a:rPr spc="-90" dirty="0">
                <a:solidFill>
                  <a:srgbClr val="565F6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65F6C"/>
                </a:solidFill>
                <a:latin typeface="Calibri"/>
                <a:cs typeface="Calibri"/>
              </a:rPr>
              <a:t>use</a:t>
            </a:r>
            <a:r>
              <a:rPr spc="-75" dirty="0">
                <a:solidFill>
                  <a:srgbClr val="565F6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65F6C"/>
                </a:solidFill>
                <a:latin typeface="Calibri"/>
                <a:cs typeface="Calibri"/>
              </a:rPr>
              <a:t>HEC</a:t>
            </a:r>
            <a:r>
              <a:rPr spc="-70" dirty="0">
                <a:solidFill>
                  <a:srgbClr val="565F6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65F6C"/>
                </a:solidFill>
                <a:latin typeface="Calibri"/>
                <a:cs typeface="Calibri"/>
              </a:rPr>
              <a:t>Digital</a:t>
            </a:r>
            <a:r>
              <a:rPr spc="-105" dirty="0">
                <a:solidFill>
                  <a:srgbClr val="565F6C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65F6C"/>
                </a:solidFill>
                <a:latin typeface="Calibri"/>
                <a:cs typeface="Calibri"/>
              </a:rPr>
              <a:t>Library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2044" y="1761402"/>
            <a:ext cx="6511290" cy="35140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sz="26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6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26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HEC</a:t>
            </a:r>
            <a:r>
              <a:rPr sz="2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sz="26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8145" marR="196215" indent="-386080">
              <a:lnSpc>
                <a:spcPct val="100000"/>
              </a:lnSpc>
              <a:spcBef>
                <a:spcPts val="630"/>
              </a:spcBef>
              <a:buClr>
                <a:srgbClr val="B32C16"/>
              </a:buClr>
              <a:buSzPct val="94230"/>
              <a:buAutoNum type="arabicPeriod"/>
              <a:tabLst>
                <a:tab pos="39814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sz="26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6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  <a:r>
              <a:rPr sz="26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HEC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Digital Library.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8145" indent="-385445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AutoNum type="arabicPeriod"/>
              <a:tabLst>
                <a:tab pos="39814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sz="26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Page,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sz="26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6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INSTITUTES.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8145" marR="5080" indent="-386080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AutoNum type="arabicPeriod"/>
              <a:tabLst>
                <a:tab pos="398145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sz="26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appear</a:t>
            </a:r>
            <a:r>
              <a:rPr sz="26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showing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universities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6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sz="26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sz="26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sz="2600"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other Institutes</a:t>
            </a:r>
            <a:r>
              <a:rPr sz="26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26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45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26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26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6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HEC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sz="26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sz="26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(HNDL).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1533118"/>
            <a:ext cx="6229985" cy="31172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3060" indent="-340360">
              <a:lnSpc>
                <a:spcPct val="100000"/>
              </a:lnSpc>
              <a:spcBef>
                <a:spcPts val="725"/>
              </a:spcBef>
              <a:buFont typeface="Constantia"/>
              <a:buAutoNum type="arabicPeriod" startAt="4"/>
              <a:tabLst>
                <a:tab pos="353060" algn="l"/>
              </a:tabLst>
            </a:pP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sz="26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2600" spc="-1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desired</a:t>
            </a:r>
            <a:r>
              <a:rPr sz="2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Institute.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indent="400050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412750" algn="l"/>
              </a:tabLst>
            </a:pP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sz="26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2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appear</a:t>
            </a:r>
            <a:r>
              <a:rPr sz="26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showing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resources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6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-346075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358775" algn="l"/>
              </a:tabLst>
            </a:pP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sz="26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Researches</a:t>
            </a:r>
            <a:r>
              <a:rPr sz="26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2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appear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58750" indent="317500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330200" algn="l"/>
              </a:tabLst>
            </a:pPr>
            <a:r>
              <a:rPr sz="2600" spc="-70"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26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26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sz="26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sz="26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6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clicking</a:t>
            </a:r>
            <a:r>
              <a:rPr sz="2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5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sz="2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6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  <a:r>
              <a:rPr sz="26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keyword</a:t>
            </a:r>
            <a:r>
              <a:rPr sz="26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6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sz="26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600"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20" dirty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2600" spc="-1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dirty="0">
                <a:latin typeface="Calibri" panose="020F0502020204030204" pitchFamily="34" charset="0"/>
                <a:cs typeface="Calibri" panose="020F0502020204030204" pitchFamily="34" charset="0"/>
              </a:rPr>
              <a:t>desired</a:t>
            </a:r>
            <a:r>
              <a:rPr sz="2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latin typeface="Calibri" panose="020F0502020204030204" pitchFamily="34" charset="0"/>
                <a:cs typeface="Calibri" panose="020F0502020204030204" pitchFamily="34" charset="0"/>
              </a:rPr>
              <a:t>journal.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4FF-09D1-2D29-2F37-329D0C71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869" y="0"/>
            <a:ext cx="1733550" cy="39687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Spiral Anatomy</a:t>
            </a:r>
            <a:endParaRPr lang="en-P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63AB1-1F52-9725-7830-933D0B685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9964"/>
            <a:ext cx="5687222" cy="62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1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920" y="268615"/>
            <a:ext cx="83896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Classifications</a:t>
            </a:r>
            <a:r>
              <a:rPr lang="en-US" sz="40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40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en-US" sz="4000"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cystic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844422"/>
            <a:ext cx="7429500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8325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latin typeface="Arial"/>
                <a:cs typeface="Arial"/>
              </a:rPr>
              <a:t>diseases</a:t>
            </a:r>
            <a:endParaRPr lang="en-US" sz="3600" dirty="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3585"/>
              </a:spcBef>
              <a:buSzPct val="114285"/>
              <a:buFont typeface="Times New Roman"/>
              <a:buAutoNum type="arabicPeriod"/>
              <a:tabLst>
                <a:tab pos="92710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US" sz="24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en-US"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7100" indent="-914400">
              <a:lnSpc>
                <a:spcPct val="100000"/>
              </a:lnSpc>
              <a:buFont typeface="Arial MT"/>
              <a:buAutoNum type="arabicPeriod"/>
              <a:tabLst>
                <a:tab pos="92710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lang="en-US"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n-US" sz="2400" b="1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0470" marR="5080" lvl="1" indent="-294005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132016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dominant</a:t>
            </a:r>
            <a:r>
              <a:rPr lang="en-US" sz="2400" spc="-9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(adult)</a:t>
            </a:r>
            <a:r>
              <a:rPr lang="en-US" sz="2400" spc="-1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polycystic 	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n-US" sz="2400" spc="-9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n-US" sz="2400" spc="-10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(ADPKD)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20165" marR="392430" lvl="1" indent="-39370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1320165" algn="l"/>
                <a:tab pos="142049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Autosomal</a:t>
            </a:r>
            <a:r>
              <a:rPr lang="en-US" sz="2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recessive</a:t>
            </a:r>
            <a:r>
              <a:rPr lang="en-US" sz="2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(childhood)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polycystic</a:t>
            </a:r>
            <a:r>
              <a:rPr lang="en-US"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(ARPKD)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1345"/>
              </a:spcBef>
              <a:buFont typeface="Arial MT"/>
              <a:buAutoNum type="romanU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7100" indent="-914400">
              <a:lnSpc>
                <a:spcPct val="100000"/>
              </a:lnSpc>
              <a:buFont typeface="Arial MT"/>
              <a:buAutoNum type="arabicPeriod"/>
              <a:tabLst>
                <a:tab pos="92710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Medullary</a:t>
            </a:r>
            <a:r>
              <a:rPr lang="en-US" sz="24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en-US"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400" b="1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cysts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84592" y="1307591"/>
            <a:ext cx="1378585" cy="1429385"/>
            <a:chOff x="7784592" y="1307591"/>
            <a:chExt cx="1378585" cy="14293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4592" y="1307591"/>
              <a:ext cx="1359407" cy="1429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600" y="1371536"/>
              <a:ext cx="1295400" cy="12557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29550" y="1352549"/>
              <a:ext cx="1314450" cy="1294130"/>
            </a:xfrm>
            <a:custGeom>
              <a:avLst/>
              <a:gdLst/>
              <a:ahLst/>
              <a:cxnLst/>
              <a:rect l="l" t="t" r="r" b="b"/>
              <a:pathLst>
                <a:path w="1314450" h="1294130">
                  <a:moveTo>
                    <a:pt x="1314450" y="0"/>
                  </a:moveTo>
                  <a:lnTo>
                    <a:pt x="0" y="0"/>
                  </a:lnTo>
                  <a:lnTo>
                    <a:pt x="0" y="1293876"/>
                  </a:lnTo>
                  <a:lnTo>
                    <a:pt x="1314450" y="129387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35702" y="-7873"/>
            <a:ext cx="3526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280" algn="l"/>
              </a:tabLst>
            </a:pPr>
            <a:r>
              <a:rPr sz="1800" spc="-10" dirty="0">
                <a:latin typeface="Times New Roman"/>
                <a:cs typeface="Times New Roman"/>
              </a:rPr>
              <a:t>Pathology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core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1568</Words>
  <Application>Microsoft Office PowerPoint</Application>
  <PresentationFormat>On-screen Show (4:3)</PresentationFormat>
  <Paragraphs>230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Aptos</vt:lpstr>
      <vt:lpstr>Aptos Display</vt:lpstr>
      <vt:lpstr>Arial</vt:lpstr>
      <vt:lpstr>Arial MT</vt:lpstr>
      <vt:lpstr>Calibri</vt:lpstr>
      <vt:lpstr>Constantia</vt:lpstr>
      <vt:lpstr>Segoe UI Symbol</vt:lpstr>
      <vt:lpstr>Times New Roman</vt:lpstr>
      <vt:lpstr>Office Theme</vt:lpstr>
      <vt:lpstr>Cystic Diseases Of Kidney Renal Module 4th Year MBBS</vt:lpstr>
      <vt:lpstr>PowerPoint Presentation</vt:lpstr>
      <vt:lpstr>PowerPoint Presentation</vt:lpstr>
      <vt:lpstr>PowerPoint Presentation</vt:lpstr>
      <vt:lpstr>LEARNING OBJECTIVES</vt:lpstr>
      <vt:lpstr>How to use HEC Digital Library</vt:lpstr>
      <vt:lpstr>PowerPoint Presentation</vt:lpstr>
      <vt:lpstr>Spiral Anatomy</vt:lpstr>
      <vt:lpstr>Classifications of renal cystic</vt:lpstr>
      <vt:lpstr>PowerPoint Presentation</vt:lpstr>
      <vt:lpstr>1. Simple renal cysts</vt:lpstr>
      <vt:lpstr>Predisposing factors of SRC</vt:lpstr>
      <vt:lpstr>Morphology</vt:lpstr>
      <vt:lpstr>2- Polycystic kidney diseases</vt:lpstr>
      <vt:lpstr>I- Autosomal dominant (ADULT)</vt:lpstr>
      <vt:lpstr>Pathogenesis (ADPKD)</vt:lpstr>
      <vt:lpstr>PowerPoint Presentation</vt:lpstr>
      <vt:lpstr>Pathogenesis</vt:lpstr>
      <vt:lpstr>Clinical features</vt:lpstr>
      <vt:lpstr>Morphology (ADPKD)</vt:lpstr>
      <vt:lpstr>PowerPoint Presentation</vt:lpstr>
      <vt:lpstr>Morphology (ADPKD)</vt:lpstr>
      <vt:lpstr>II-  Autosomal recessive (childhood) polycystic kidney disease (ARPKD)</vt:lpstr>
      <vt:lpstr>Pathogenesis</vt:lpstr>
      <vt:lpstr>Morphology ( ARPKD )</vt:lpstr>
      <vt:lpstr>3. Medullary diseases with cysts</vt:lpstr>
      <vt:lpstr>I. Medullary spongy kidney</vt:lpstr>
      <vt:lpstr>II. Nephronophthisis</vt:lpstr>
      <vt:lpstr>Morphology</vt:lpstr>
      <vt:lpstr>Morphology</vt:lpstr>
      <vt:lpstr>Multicystic renal dysplasia</vt:lpstr>
      <vt:lpstr>Multicystic renal dysplasia</vt:lpstr>
      <vt:lpstr>Summary</vt:lpstr>
      <vt:lpstr>PowerPoint Presentation</vt:lpstr>
      <vt:lpstr>Take home message</vt:lpstr>
      <vt:lpstr>Family medicine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DISEASES</dc:title>
  <dc:creator>Sundeep Shah</dc:creator>
  <cp:lastModifiedBy>sammarfatima93@gmail.com</cp:lastModifiedBy>
  <cp:revision>3</cp:revision>
  <dcterms:created xsi:type="dcterms:W3CDTF">2025-02-16T06:24:03Z</dcterms:created>
  <dcterms:modified xsi:type="dcterms:W3CDTF">2025-02-16T12:56:21Z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2025-02-16T00:00:00Z</vt:filetime>
  </property>
  <property fmtid="{D5CDD505-2E9C-101B-9397-08002B2CF9AE}" pid="5" name="Producer">
    <vt:lpwstr>iLovePDF</vt:lpwstr>
  </property>
</Properties>
</file>