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85" r:id="rId2"/>
    <p:sldId id="257" r:id="rId3"/>
    <p:sldId id="258" r:id="rId4"/>
    <p:sldId id="259" r:id="rId5"/>
    <p:sldId id="260" r:id="rId6"/>
    <p:sldId id="287"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6" r:id="rId30"/>
    <p:sldId id="283" r:id="rId31"/>
    <p:sldId id="284" r:id="rId32"/>
  </p:sldIdLst>
  <p:sldSz cx="9144000" cy="6858000" type="screen4x3"/>
  <p:notesSz cx="9144000" cy="6858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42A5D-2C58-D93C-DF8D-134477EFA5C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656CC09A-3B7F-F7F6-DA22-3743F88415D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3DD9F790-A02E-F916-BBFA-4E94FC80B7A6}"/>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1C9E87DF-61E0-2C1D-A1C2-04412AEBD1C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9FD959AE-A51B-F530-0FF1-315E3081BCC8}"/>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9218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C1BC-E5E0-9097-D8BB-CD8402670DC8}"/>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B428FF2-8D7C-865E-E25A-B1999427E2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0B0D5C2-C51C-AB6F-2163-BCF3861BE443}"/>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B3FD920E-182A-E297-806E-92ACB162353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36ED14D-25F3-E22E-5A94-7E764363F352}"/>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95347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03C08A-F5E5-97C7-9FDE-94C577F1E2C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A546DD4-FBDD-BCA6-C831-887E82AFBBA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6331AE7-4152-596C-FEFE-7B21F3CA6FF9}"/>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3A23486E-8DDB-BA7B-85EB-2778EE3D999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812BAFF-064E-F7F7-686D-895985D570C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71933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5940" y="1204340"/>
            <a:ext cx="1356360" cy="513714"/>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3200" b="1" i="0" u="sng">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6602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2828-7DFA-D329-3B70-DFAB18F99F70}"/>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6F8AE983-BBBF-9AD6-F501-D3429B154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06EAD0A-E2D5-F9A9-7AE0-A3A37945A0BD}"/>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2142EE53-5FA8-B33A-ECCB-BB85A5460E5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D294F34-F082-4086-956D-064A9641F18F}"/>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243668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E1A79-A736-924B-9477-D96104FDA2D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7AF40E2C-222A-A08B-0B87-6334F7027B2B}"/>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439FC6-080E-281A-FBFE-B27F395FA9DB}"/>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B16A7443-5895-E177-0803-067938523CD9}"/>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7985B4E9-0D50-966E-E581-06D158BEE0F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91212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75EAA-06E8-1309-03E3-234C0165C6C4}"/>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A7737FA6-1278-70FB-D577-02B5656D259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6281034-7E32-4C2E-7F51-0585931BA20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5E112B71-499B-C8BE-05C9-C291C48EBBE5}"/>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6" name="Footer Placeholder 5">
            <a:extLst>
              <a:ext uri="{FF2B5EF4-FFF2-40B4-BE49-F238E27FC236}">
                <a16:creationId xmlns:a16="http://schemas.microsoft.com/office/drawing/2014/main" id="{EED5908B-8C28-7129-0329-CC0A747E31F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F4496D91-F493-54F3-FBC6-DAAF0906D85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80453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326F6-CBEE-0AAB-2CFF-6BA3B3DCE32A}"/>
              </a:ext>
            </a:extLst>
          </p:cNvPr>
          <p:cNvSpPr>
            <a:spLocks noGrp="1"/>
          </p:cNvSpPr>
          <p:nvPr>
            <p:ph type="title"/>
          </p:nvPr>
        </p:nvSpPr>
        <p:spPr>
          <a:xfrm>
            <a:off x="629841" y="365126"/>
            <a:ext cx="78867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18EF0D5-2803-11B2-2F62-7F99495A0FC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3EAE578-4980-69F9-42EB-1D69F44470F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1110BB61-BD59-D1D3-6E46-DF18282E448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43EA665-6669-A44A-2571-4A6787AC9DB9}"/>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045D004E-1891-6E67-C60D-5680AF231384}"/>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8" name="Footer Placeholder 7">
            <a:extLst>
              <a:ext uri="{FF2B5EF4-FFF2-40B4-BE49-F238E27FC236}">
                <a16:creationId xmlns:a16="http://schemas.microsoft.com/office/drawing/2014/main" id="{8075E767-755C-9517-94CB-B2BF8CFC12D2}"/>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FAC40D2F-6B08-3D54-50EB-B66AF5BB6EA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12107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25DAC-40B5-295A-3683-47789454D21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41E2DBE-B92D-5E8D-D8A3-3AB2220100AF}"/>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4" name="Footer Placeholder 3">
            <a:extLst>
              <a:ext uri="{FF2B5EF4-FFF2-40B4-BE49-F238E27FC236}">
                <a16:creationId xmlns:a16="http://schemas.microsoft.com/office/drawing/2014/main" id="{03C43CF2-63D0-8837-87F5-13BFEA32537E}"/>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74788CC9-8544-56DC-0B8C-9D98BEF0BC17}"/>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94196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1CB041-636F-27D0-822F-E15C10EED9C5}"/>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3" name="Footer Placeholder 2">
            <a:extLst>
              <a:ext uri="{FF2B5EF4-FFF2-40B4-BE49-F238E27FC236}">
                <a16:creationId xmlns:a16="http://schemas.microsoft.com/office/drawing/2014/main" id="{B47CA754-CD19-4554-16DA-1A73F4C1CC1C}"/>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92DF8C7E-EF9D-BAFA-3EBC-81C02C5FF23C}"/>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2695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5FD5-9A6D-17CC-C24D-4B4811BD946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A9A5D3ED-FB79-45D5-87C1-35BD30D3643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FC925257-CE15-2BCC-1791-CCE7EE9D4D7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0830556-D9BB-72B1-4BC0-515297A825AD}"/>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6" name="Footer Placeholder 5">
            <a:extLst>
              <a:ext uri="{FF2B5EF4-FFF2-40B4-BE49-F238E27FC236}">
                <a16:creationId xmlns:a16="http://schemas.microsoft.com/office/drawing/2014/main" id="{CDED1B69-104E-2825-7FAF-45D76844B81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33E604CB-EDBB-819A-F695-66687983CD1F}"/>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200027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E3CEC-1DBB-3E20-F7D8-8729DFA595E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B4247481-7B06-3981-6DFD-B916D4E3D04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PK"/>
          </a:p>
        </p:txBody>
      </p:sp>
      <p:sp>
        <p:nvSpPr>
          <p:cNvPr id="4" name="Text Placeholder 3">
            <a:extLst>
              <a:ext uri="{FF2B5EF4-FFF2-40B4-BE49-F238E27FC236}">
                <a16:creationId xmlns:a16="http://schemas.microsoft.com/office/drawing/2014/main" id="{34AF7F0D-3F64-3FED-40AE-65C5273840B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DD7356F-16E2-D08B-7038-4B9BAF3C06B8}"/>
              </a:ext>
            </a:extLst>
          </p:cNvPr>
          <p:cNvSpPr>
            <a:spLocks noGrp="1"/>
          </p:cNvSpPr>
          <p:nvPr>
            <p:ph type="dt" sz="half" idx="10"/>
          </p:nvPr>
        </p:nvSpPr>
        <p:spPr/>
        <p:txBody>
          <a:bodyPr/>
          <a:lstStyle/>
          <a:p>
            <a:fld id="{1D8BD707-D9CF-40AE-B4C6-C98DA3205C09}" type="datetimeFigureOut">
              <a:rPr lang="en-US" smtClean="0"/>
              <a:t>2/16/2025</a:t>
            </a:fld>
            <a:endParaRPr lang="en-US"/>
          </a:p>
        </p:txBody>
      </p:sp>
      <p:sp>
        <p:nvSpPr>
          <p:cNvPr id="6" name="Footer Placeholder 5">
            <a:extLst>
              <a:ext uri="{FF2B5EF4-FFF2-40B4-BE49-F238E27FC236}">
                <a16:creationId xmlns:a16="http://schemas.microsoft.com/office/drawing/2014/main" id="{3942BED2-F213-CE1A-F9C7-2BD3DCCE38B5}"/>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4EF56A8D-A177-D902-854C-16709210563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21874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B2060A-52C4-5CEE-BB39-AF2DD4BA001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6C86D09D-AE97-F6AE-A396-2D2BC81806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1C02D67-C0DE-70C3-3A0D-8E5F6E55133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2/16/2025</a:t>
            </a:fld>
            <a:endParaRPr lang="en-US"/>
          </a:p>
        </p:txBody>
      </p:sp>
      <p:sp>
        <p:nvSpPr>
          <p:cNvPr id="5" name="Footer Placeholder 4">
            <a:extLst>
              <a:ext uri="{FF2B5EF4-FFF2-40B4-BE49-F238E27FC236}">
                <a16:creationId xmlns:a16="http://schemas.microsoft.com/office/drawing/2014/main" id="{B7E155BC-A8E2-00F3-4CB4-13A7FDC16A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PK"/>
          </a:p>
        </p:txBody>
      </p:sp>
      <p:sp>
        <p:nvSpPr>
          <p:cNvPr id="6" name="Slide Number Placeholder 5">
            <a:extLst>
              <a:ext uri="{FF2B5EF4-FFF2-40B4-BE49-F238E27FC236}">
                <a16:creationId xmlns:a16="http://schemas.microsoft.com/office/drawing/2014/main" id="{55D9360A-6C53-0F91-6437-601B3F0DA39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PK" smtClean="0"/>
              <a:t>‹#›</a:t>
            </a:fld>
            <a:endParaRPr lang="en-PK"/>
          </a:p>
        </p:txBody>
      </p:sp>
    </p:spTree>
    <p:extLst>
      <p:ext uri="{BB962C8B-B14F-4D97-AF65-F5344CB8AC3E}">
        <p14:creationId xmlns:p14="http://schemas.microsoft.com/office/powerpoint/2010/main" val="141127211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38300"/>
            <a:ext cx="6858000" cy="1790700"/>
          </a:xfrm>
        </p:spPr>
        <p:txBody>
          <a:bodyPr>
            <a:normAutofit/>
          </a:bodyPr>
          <a:lstStyle/>
          <a:p>
            <a:r>
              <a:rPr lang="en-US" sz="3525" b="1" dirty="0"/>
              <a:t>Renal Cell Tumors</a:t>
            </a:r>
            <a:br>
              <a:rPr lang="en-US" b="1" dirty="0">
                <a:ea typeface="ＭＳ Ｐゴシック" pitchFamily="-111" charset="-128"/>
                <a:cs typeface="ＭＳ Ｐゴシック" pitchFamily="-111" charset="-128"/>
              </a:rPr>
            </a:br>
            <a:r>
              <a:rPr lang="en-US" sz="3300" b="1" dirty="0">
                <a:solidFill>
                  <a:srgbClr val="002060"/>
                </a:solidFill>
                <a:ea typeface="ＭＳ Ｐゴシック" pitchFamily="-111" charset="-128"/>
                <a:cs typeface="ＭＳ Ｐゴシック" pitchFamily="-111" charset="-128"/>
              </a:rPr>
              <a:t>Renal Module</a:t>
            </a:r>
            <a:br>
              <a:rPr lang="en-US" b="1" dirty="0">
                <a:ea typeface="ＭＳ Ｐゴシック" pitchFamily="-111" charset="-128"/>
                <a:cs typeface="ＭＳ Ｐゴシック" pitchFamily="-111" charset="-128"/>
              </a:rPr>
            </a:br>
            <a:r>
              <a:rPr lang="en-US" sz="3300" b="1" dirty="0">
                <a:ea typeface="ＭＳ Ｐゴシック" pitchFamily="-111" charset="-128"/>
                <a:cs typeface="ＭＳ Ｐゴシック" pitchFamily="-111" charset="-128"/>
              </a:rPr>
              <a:t>4</a:t>
            </a:r>
            <a:r>
              <a:rPr lang="en-US" sz="3300" b="1" baseline="30000" dirty="0">
                <a:ea typeface="ＭＳ Ｐゴシック" pitchFamily="-111" charset="-128"/>
                <a:cs typeface="ＭＳ Ｐゴシック" pitchFamily="-111" charset="-128"/>
              </a:rPr>
              <a:t>th</a:t>
            </a:r>
            <a:r>
              <a:rPr lang="en-US" sz="3300" b="1" dirty="0">
                <a:ea typeface="ＭＳ Ｐゴシック" pitchFamily="-111" charset="-128"/>
                <a:cs typeface="ＭＳ Ｐゴシック" pitchFamily="-111" charset="-128"/>
              </a:rPr>
              <a:t> Year MBBS</a:t>
            </a:r>
            <a:endParaRPr lang="en-US" sz="3300" dirty="0"/>
          </a:p>
        </p:txBody>
      </p:sp>
      <p:sp>
        <p:nvSpPr>
          <p:cNvPr id="3" name="Subtitle 2"/>
          <p:cNvSpPr>
            <a:spLocks noGrp="1"/>
          </p:cNvSpPr>
          <p:nvPr>
            <p:ph type="subTitle" idx="1"/>
          </p:nvPr>
        </p:nvSpPr>
        <p:spPr/>
        <p:txBody>
          <a:bodyPr/>
          <a:lstStyle/>
          <a:p>
            <a:r>
              <a:rPr lang="en-US" dirty="0">
                <a:solidFill>
                  <a:schemeClr val="bg1">
                    <a:lumMod val="50000"/>
                  </a:schemeClr>
                </a:solidFill>
              </a:rPr>
              <a:t>Dr Kiran Fatima</a:t>
            </a:r>
          </a:p>
          <a:p>
            <a:r>
              <a:rPr lang="en-US" dirty="0">
                <a:solidFill>
                  <a:schemeClr val="bg1">
                    <a:lumMod val="50000"/>
                  </a:schemeClr>
                </a:solidFill>
              </a:rPr>
              <a:t>Pathology Department</a:t>
            </a:r>
          </a:p>
          <a:p>
            <a:r>
              <a:rPr lang="en-US" dirty="0">
                <a:solidFill>
                  <a:schemeClr val="bg1">
                    <a:lumMod val="50000"/>
                  </a:schemeClr>
                </a:solidFill>
              </a:rPr>
              <a:t>Rawalpindi Medical University</a:t>
            </a:r>
          </a:p>
        </p:txBody>
      </p:sp>
    </p:spTree>
    <p:extLst>
      <p:ext uri="{BB962C8B-B14F-4D97-AF65-F5344CB8AC3E}">
        <p14:creationId xmlns:p14="http://schemas.microsoft.com/office/powerpoint/2010/main" val="222709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4352" y="221010"/>
            <a:ext cx="2730247" cy="689932"/>
          </a:xfrm>
          <a:prstGeom prst="rect">
            <a:avLst/>
          </a:prstGeom>
        </p:spPr>
        <p:txBody>
          <a:bodyPr vert="horz" wrap="square" lIns="0" tIns="12700" rIns="0" bIns="0" rtlCol="0">
            <a:spAutoFit/>
          </a:bodyPr>
          <a:lstStyle/>
          <a:p>
            <a:pPr marL="12700">
              <a:lnSpc>
                <a:spcPct val="100000"/>
              </a:lnSpc>
              <a:spcBef>
                <a:spcPts val="100"/>
              </a:spcBef>
            </a:pPr>
            <a:r>
              <a:rPr sz="4400" b="1" dirty="0">
                <a:latin typeface="Calibri"/>
                <a:cs typeface="Calibri"/>
              </a:rPr>
              <a:t>Risk</a:t>
            </a:r>
            <a:r>
              <a:rPr sz="4400" b="1" spc="-15" dirty="0">
                <a:latin typeface="Calibri"/>
                <a:cs typeface="Calibri"/>
              </a:rPr>
              <a:t> </a:t>
            </a:r>
            <a:r>
              <a:rPr sz="4400" b="1" spc="-10" dirty="0">
                <a:latin typeface="Calibri"/>
                <a:cs typeface="Calibri"/>
              </a:rPr>
              <a:t>factors</a:t>
            </a:r>
            <a:endParaRPr sz="4400" dirty="0">
              <a:latin typeface="Calibri"/>
              <a:cs typeface="Calibri"/>
            </a:endParaRPr>
          </a:p>
        </p:txBody>
      </p:sp>
      <p:sp>
        <p:nvSpPr>
          <p:cNvPr id="3" name="object 3"/>
          <p:cNvSpPr txBox="1"/>
          <p:nvPr/>
        </p:nvSpPr>
        <p:spPr>
          <a:xfrm>
            <a:off x="329590" y="1169130"/>
            <a:ext cx="8423910" cy="5319983"/>
          </a:xfrm>
          <a:prstGeom prst="rect">
            <a:avLst/>
          </a:prstGeom>
        </p:spPr>
        <p:txBody>
          <a:bodyPr vert="horz" wrap="square" lIns="0" tIns="12065" rIns="0" bIns="0" rtlCol="0">
            <a:spAutoFit/>
          </a:bodyPr>
          <a:lstStyle/>
          <a:p>
            <a:pPr marL="355600" marR="46990" indent="-342900">
              <a:lnSpc>
                <a:spcPct val="140100"/>
              </a:lnSpc>
              <a:spcBef>
                <a:spcPts val="95"/>
              </a:spcBef>
              <a:buFont typeface="Arial MT"/>
              <a:buChar char="•"/>
              <a:tabLst>
                <a:tab pos="355600" algn="l"/>
              </a:tabLst>
            </a:pPr>
            <a:r>
              <a:rPr sz="2400" spc="-25" dirty="0">
                <a:latin typeface="Calibri"/>
                <a:cs typeface="Calibri"/>
              </a:rPr>
              <a:t>Tobacco</a:t>
            </a:r>
            <a:r>
              <a:rPr sz="2400" spc="-45" dirty="0">
                <a:latin typeface="Calibri"/>
                <a:cs typeface="Calibri"/>
              </a:rPr>
              <a:t> </a:t>
            </a:r>
            <a:r>
              <a:rPr sz="2400" dirty="0">
                <a:latin typeface="Calibri"/>
                <a:cs typeface="Calibri"/>
              </a:rPr>
              <a:t>,</a:t>
            </a:r>
            <a:r>
              <a:rPr sz="2400" spc="-50" dirty="0">
                <a:latin typeface="Calibri"/>
                <a:cs typeface="Calibri"/>
              </a:rPr>
              <a:t> </a:t>
            </a:r>
            <a:r>
              <a:rPr sz="2400" dirty="0">
                <a:latin typeface="Calibri"/>
                <a:cs typeface="Calibri"/>
              </a:rPr>
              <a:t>urban</a:t>
            </a:r>
            <a:r>
              <a:rPr sz="2400" spc="-70" dirty="0">
                <a:latin typeface="Calibri"/>
                <a:cs typeface="Calibri"/>
              </a:rPr>
              <a:t> </a:t>
            </a:r>
            <a:r>
              <a:rPr sz="2400" spc="-20" dirty="0">
                <a:latin typeface="Calibri"/>
                <a:cs typeface="Calibri"/>
              </a:rPr>
              <a:t>environmental</a:t>
            </a:r>
            <a:r>
              <a:rPr sz="2400" spc="-45" dirty="0">
                <a:latin typeface="Calibri"/>
                <a:cs typeface="Calibri"/>
              </a:rPr>
              <a:t> </a:t>
            </a:r>
            <a:r>
              <a:rPr sz="2400" dirty="0">
                <a:latin typeface="Calibri"/>
                <a:cs typeface="Calibri"/>
              </a:rPr>
              <a:t>toxins</a:t>
            </a:r>
            <a:r>
              <a:rPr sz="2400" spc="-45" dirty="0">
                <a:latin typeface="Calibri"/>
                <a:cs typeface="Calibri"/>
              </a:rPr>
              <a:t> </a:t>
            </a:r>
            <a:r>
              <a:rPr sz="2400" spc="-10" dirty="0">
                <a:latin typeface="Calibri"/>
                <a:cs typeface="Calibri"/>
              </a:rPr>
              <a:t>(cadmium/</a:t>
            </a:r>
            <a:r>
              <a:rPr sz="2400" spc="-35" dirty="0">
                <a:latin typeface="Calibri"/>
                <a:cs typeface="Calibri"/>
              </a:rPr>
              <a:t> </a:t>
            </a:r>
            <a:r>
              <a:rPr sz="2400" spc="-10" dirty="0">
                <a:latin typeface="Calibri"/>
                <a:cs typeface="Calibri"/>
              </a:rPr>
              <a:t>asbestos/</a:t>
            </a:r>
            <a:r>
              <a:rPr sz="2400" spc="-45" dirty="0">
                <a:latin typeface="Calibri"/>
                <a:cs typeface="Calibri"/>
              </a:rPr>
              <a:t> </a:t>
            </a:r>
            <a:r>
              <a:rPr sz="2400" spc="-10" dirty="0">
                <a:latin typeface="Calibri"/>
                <a:cs typeface="Calibri"/>
              </a:rPr>
              <a:t>petrols), </a:t>
            </a:r>
            <a:r>
              <a:rPr sz="2400" spc="-20" dirty="0">
                <a:latin typeface="Calibri"/>
                <a:cs typeface="Calibri"/>
              </a:rPr>
              <a:t>obesity,</a:t>
            </a:r>
            <a:r>
              <a:rPr sz="2400" spc="-60" dirty="0">
                <a:latin typeface="Calibri"/>
                <a:cs typeface="Calibri"/>
              </a:rPr>
              <a:t> </a:t>
            </a:r>
            <a:r>
              <a:rPr sz="2400" dirty="0">
                <a:latin typeface="Calibri"/>
                <a:cs typeface="Calibri"/>
              </a:rPr>
              <a:t>high</a:t>
            </a:r>
            <a:r>
              <a:rPr sz="2400" spc="-70" dirty="0">
                <a:latin typeface="Calibri"/>
                <a:cs typeface="Calibri"/>
              </a:rPr>
              <a:t> </a:t>
            </a:r>
            <a:r>
              <a:rPr sz="2400" dirty="0">
                <a:latin typeface="Calibri"/>
                <a:cs typeface="Calibri"/>
              </a:rPr>
              <a:t>dietary</a:t>
            </a:r>
            <a:r>
              <a:rPr sz="2400" spc="-65" dirty="0">
                <a:latin typeface="Calibri"/>
                <a:cs typeface="Calibri"/>
              </a:rPr>
              <a:t> </a:t>
            </a:r>
            <a:r>
              <a:rPr sz="2400" dirty="0">
                <a:latin typeface="Calibri"/>
                <a:cs typeface="Calibri"/>
              </a:rPr>
              <a:t>fat</a:t>
            </a:r>
            <a:r>
              <a:rPr sz="2400" spc="-70" dirty="0">
                <a:latin typeface="Calibri"/>
                <a:cs typeface="Calibri"/>
              </a:rPr>
              <a:t> </a:t>
            </a:r>
            <a:r>
              <a:rPr sz="2400" spc="-10" dirty="0">
                <a:latin typeface="Calibri"/>
                <a:cs typeface="Calibri"/>
              </a:rPr>
              <a:t>intake,</a:t>
            </a:r>
            <a:r>
              <a:rPr sz="2400" spc="-50" dirty="0">
                <a:latin typeface="Calibri"/>
                <a:cs typeface="Calibri"/>
              </a:rPr>
              <a:t> </a:t>
            </a:r>
            <a:r>
              <a:rPr sz="2400" dirty="0">
                <a:latin typeface="Calibri"/>
                <a:cs typeface="Calibri"/>
              </a:rPr>
              <a:t>acquired</a:t>
            </a:r>
            <a:r>
              <a:rPr sz="2400" spc="-85" dirty="0">
                <a:latin typeface="Calibri"/>
                <a:cs typeface="Calibri"/>
              </a:rPr>
              <a:t> </a:t>
            </a:r>
            <a:r>
              <a:rPr sz="2400" dirty="0">
                <a:latin typeface="Calibri"/>
                <a:cs typeface="Calibri"/>
              </a:rPr>
              <a:t>cystic</a:t>
            </a:r>
            <a:r>
              <a:rPr sz="2400" spc="-75" dirty="0">
                <a:latin typeface="Calibri"/>
                <a:cs typeface="Calibri"/>
              </a:rPr>
              <a:t> </a:t>
            </a:r>
            <a:r>
              <a:rPr sz="2400" dirty="0">
                <a:latin typeface="Calibri"/>
                <a:cs typeface="Calibri"/>
              </a:rPr>
              <a:t>renal</a:t>
            </a:r>
            <a:r>
              <a:rPr sz="2400" spc="-75" dirty="0">
                <a:latin typeface="Calibri"/>
                <a:cs typeface="Calibri"/>
              </a:rPr>
              <a:t> </a:t>
            </a:r>
            <a:r>
              <a:rPr sz="2400" dirty="0">
                <a:latin typeface="Calibri"/>
                <a:cs typeface="Calibri"/>
              </a:rPr>
              <a:t>disease</a:t>
            </a:r>
            <a:r>
              <a:rPr sz="2400" spc="-60" dirty="0">
                <a:latin typeface="Calibri"/>
                <a:cs typeface="Calibri"/>
              </a:rPr>
              <a:t> </a:t>
            </a:r>
            <a:r>
              <a:rPr sz="2400" dirty="0">
                <a:latin typeface="Calibri"/>
                <a:cs typeface="Calibri"/>
              </a:rPr>
              <a:t>from</a:t>
            </a:r>
            <a:r>
              <a:rPr sz="2400" spc="-55" dirty="0">
                <a:latin typeface="Calibri"/>
                <a:cs typeface="Calibri"/>
              </a:rPr>
              <a:t> </a:t>
            </a:r>
            <a:r>
              <a:rPr sz="2400" spc="-10" dirty="0">
                <a:latin typeface="Calibri"/>
                <a:cs typeface="Calibri"/>
              </a:rPr>
              <a:t>renal failure</a:t>
            </a:r>
            <a:endParaRPr sz="2400" dirty="0">
              <a:latin typeface="Calibri"/>
              <a:cs typeface="Calibri"/>
            </a:endParaRPr>
          </a:p>
          <a:p>
            <a:pPr marL="354965" indent="-342265">
              <a:lnSpc>
                <a:spcPct val="100000"/>
              </a:lnSpc>
              <a:spcBef>
                <a:spcPts val="1580"/>
              </a:spcBef>
              <a:buFont typeface="Arial MT"/>
              <a:buChar char="•"/>
              <a:tabLst>
                <a:tab pos="354965" algn="l"/>
              </a:tabLst>
            </a:pPr>
            <a:r>
              <a:rPr sz="2400" dirty="0">
                <a:latin typeface="Calibri"/>
                <a:cs typeface="Calibri"/>
              </a:rPr>
              <a:t>Association</a:t>
            </a:r>
            <a:r>
              <a:rPr sz="2400" spc="-35" dirty="0">
                <a:latin typeface="Calibri"/>
                <a:cs typeface="Calibri"/>
              </a:rPr>
              <a:t> </a:t>
            </a:r>
            <a:r>
              <a:rPr sz="2400" dirty="0">
                <a:latin typeface="Calibri"/>
                <a:cs typeface="Calibri"/>
              </a:rPr>
              <a:t>with</a:t>
            </a:r>
            <a:r>
              <a:rPr sz="2400" spc="-30" dirty="0">
                <a:latin typeface="Calibri"/>
                <a:cs typeface="Calibri"/>
              </a:rPr>
              <a:t> </a:t>
            </a:r>
            <a:r>
              <a:rPr sz="2400" dirty="0">
                <a:latin typeface="Calibri"/>
                <a:cs typeface="Calibri"/>
              </a:rPr>
              <a:t>von</a:t>
            </a:r>
            <a:r>
              <a:rPr sz="2400" spc="-35" dirty="0">
                <a:latin typeface="Calibri"/>
                <a:cs typeface="Calibri"/>
              </a:rPr>
              <a:t> </a:t>
            </a:r>
            <a:r>
              <a:rPr sz="2400" spc="-10" dirty="0">
                <a:latin typeface="Calibri"/>
                <a:cs typeface="Calibri"/>
              </a:rPr>
              <a:t>Hippel-</a:t>
            </a:r>
            <a:r>
              <a:rPr sz="2400" dirty="0">
                <a:latin typeface="Calibri"/>
                <a:cs typeface="Calibri"/>
              </a:rPr>
              <a:t>Lindau</a:t>
            </a:r>
            <a:r>
              <a:rPr sz="2400" spc="-30" dirty="0">
                <a:latin typeface="Calibri"/>
                <a:cs typeface="Calibri"/>
              </a:rPr>
              <a:t> </a:t>
            </a:r>
            <a:r>
              <a:rPr sz="2400" spc="-10" dirty="0">
                <a:latin typeface="Calibri"/>
                <a:cs typeface="Calibri"/>
              </a:rPr>
              <a:t>disease:</a:t>
            </a:r>
            <a:endParaRPr sz="2400" dirty="0">
              <a:latin typeface="Calibri"/>
              <a:cs typeface="Calibri"/>
            </a:endParaRPr>
          </a:p>
          <a:p>
            <a:pPr marL="809625" lvl="1" indent="-339725">
              <a:lnSpc>
                <a:spcPct val="100000"/>
              </a:lnSpc>
              <a:spcBef>
                <a:spcPts val="1440"/>
              </a:spcBef>
              <a:buFont typeface="Arial MT"/>
              <a:buChar char="–"/>
              <a:tabLst>
                <a:tab pos="809625" algn="l"/>
              </a:tabLst>
            </a:pPr>
            <a:r>
              <a:rPr sz="2400" dirty="0">
                <a:latin typeface="Calibri"/>
                <a:cs typeface="Calibri"/>
              </a:rPr>
              <a:t>autosomal</a:t>
            </a:r>
            <a:r>
              <a:rPr sz="2400" spc="-95" dirty="0">
                <a:latin typeface="Calibri"/>
                <a:cs typeface="Calibri"/>
              </a:rPr>
              <a:t> </a:t>
            </a:r>
            <a:r>
              <a:rPr sz="2400" spc="-10" dirty="0">
                <a:latin typeface="Calibri"/>
                <a:cs typeface="Calibri"/>
              </a:rPr>
              <a:t>dominant</a:t>
            </a:r>
            <a:endParaRPr sz="2400" dirty="0">
              <a:latin typeface="Calibri"/>
              <a:cs typeface="Calibri"/>
            </a:endParaRPr>
          </a:p>
          <a:p>
            <a:pPr marL="756285" lvl="1" indent="-286385">
              <a:lnSpc>
                <a:spcPct val="100000"/>
              </a:lnSpc>
              <a:spcBef>
                <a:spcPts val="1370"/>
              </a:spcBef>
              <a:buFont typeface="Arial MT"/>
              <a:buChar char="–"/>
              <a:tabLst>
                <a:tab pos="756285" algn="l"/>
              </a:tabLst>
            </a:pPr>
            <a:r>
              <a:rPr sz="2400" dirty="0">
                <a:latin typeface="Calibri"/>
                <a:cs typeface="Calibri"/>
              </a:rPr>
              <a:t>loss</a:t>
            </a:r>
            <a:r>
              <a:rPr sz="2400" spc="-15" dirty="0">
                <a:latin typeface="Calibri"/>
                <a:cs typeface="Calibri"/>
              </a:rPr>
              <a:t> </a:t>
            </a:r>
            <a:r>
              <a:rPr sz="2400" dirty="0">
                <a:latin typeface="Calibri"/>
                <a:cs typeface="Calibri"/>
              </a:rPr>
              <a:t>of</a:t>
            </a:r>
            <a:r>
              <a:rPr sz="2400" spc="-15" dirty="0">
                <a:latin typeface="Calibri"/>
                <a:cs typeface="Calibri"/>
              </a:rPr>
              <a:t> </a:t>
            </a:r>
            <a:r>
              <a:rPr sz="2400" spc="-35" dirty="0">
                <a:latin typeface="Calibri"/>
                <a:cs typeface="Calibri"/>
              </a:rPr>
              <a:t>3p</a:t>
            </a:r>
            <a:endParaRPr sz="2400" dirty="0">
              <a:latin typeface="Calibri"/>
              <a:cs typeface="Calibri"/>
            </a:endParaRPr>
          </a:p>
          <a:p>
            <a:pPr marL="756285" marR="5080" lvl="1" indent="-287020">
              <a:lnSpc>
                <a:spcPct val="140000"/>
              </a:lnSpc>
              <a:spcBef>
                <a:spcPts val="459"/>
              </a:spcBef>
              <a:buFont typeface="Arial MT"/>
              <a:buChar char="–"/>
              <a:tabLst>
                <a:tab pos="756285" algn="l"/>
              </a:tabLst>
            </a:pPr>
            <a:r>
              <a:rPr sz="2400" dirty="0">
                <a:latin typeface="Calibri"/>
                <a:cs typeface="Calibri"/>
              </a:rPr>
              <a:t>&gt;70%</a:t>
            </a:r>
            <a:r>
              <a:rPr sz="2400" spc="-35" dirty="0">
                <a:latin typeface="Calibri"/>
                <a:cs typeface="Calibri"/>
              </a:rPr>
              <a:t> </a:t>
            </a:r>
            <a:r>
              <a:rPr sz="2400" dirty="0">
                <a:latin typeface="Calibri"/>
                <a:cs typeface="Calibri"/>
              </a:rPr>
              <a:t>chance</a:t>
            </a:r>
            <a:r>
              <a:rPr sz="2400" spc="-55" dirty="0">
                <a:latin typeface="Calibri"/>
                <a:cs typeface="Calibri"/>
              </a:rPr>
              <a:t> </a:t>
            </a:r>
            <a:r>
              <a:rPr sz="2400" dirty="0">
                <a:latin typeface="Calibri"/>
                <a:cs typeface="Calibri"/>
              </a:rPr>
              <a:t>developing</a:t>
            </a:r>
            <a:r>
              <a:rPr sz="2400" spc="10" dirty="0">
                <a:latin typeface="Calibri"/>
                <a:cs typeface="Calibri"/>
              </a:rPr>
              <a:t> </a:t>
            </a:r>
            <a:r>
              <a:rPr sz="2400" dirty="0">
                <a:latin typeface="Calibri"/>
                <a:cs typeface="Calibri"/>
              </a:rPr>
              <a:t>RCC</a:t>
            </a:r>
            <a:r>
              <a:rPr sz="2400" spc="-55" dirty="0">
                <a:latin typeface="Calibri"/>
                <a:cs typeface="Calibri"/>
              </a:rPr>
              <a:t> </a:t>
            </a:r>
            <a:r>
              <a:rPr sz="2400" dirty="0">
                <a:latin typeface="Calibri"/>
                <a:cs typeface="Calibri"/>
              </a:rPr>
              <a:t>(almost</a:t>
            </a:r>
            <a:r>
              <a:rPr sz="2400" spc="-45" dirty="0">
                <a:latin typeface="Calibri"/>
                <a:cs typeface="Calibri"/>
              </a:rPr>
              <a:t> </a:t>
            </a:r>
            <a:r>
              <a:rPr sz="2400" dirty="0">
                <a:latin typeface="Calibri"/>
                <a:cs typeface="Calibri"/>
              </a:rPr>
              <a:t>all</a:t>
            </a:r>
            <a:r>
              <a:rPr sz="2400" spc="-55" dirty="0">
                <a:latin typeface="Calibri"/>
                <a:cs typeface="Calibri"/>
              </a:rPr>
              <a:t> </a:t>
            </a:r>
            <a:r>
              <a:rPr sz="2400" dirty="0">
                <a:latin typeface="Calibri"/>
                <a:cs typeface="Calibri"/>
              </a:rPr>
              <a:t>clear</a:t>
            </a:r>
            <a:r>
              <a:rPr sz="2400" spc="-55" dirty="0">
                <a:latin typeface="Calibri"/>
                <a:cs typeface="Calibri"/>
              </a:rPr>
              <a:t> </a:t>
            </a:r>
            <a:r>
              <a:rPr sz="2400" dirty="0">
                <a:latin typeface="Calibri"/>
                <a:cs typeface="Calibri"/>
              </a:rPr>
              <a:t>cell</a:t>
            </a:r>
            <a:r>
              <a:rPr sz="2400" spc="-55" dirty="0">
                <a:latin typeface="Calibri"/>
                <a:cs typeface="Calibri"/>
              </a:rPr>
              <a:t> </a:t>
            </a:r>
            <a:r>
              <a:rPr sz="2400" dirty="0">
                <a:latin typeface="Calibri"/>
                <a:cs typeface="Calibri"/>
              </a:rPr>
              <a:t>histology)</a:t>
            </a:r>
            <a:r>
              <a:rPr sz="2400" spc="-10" dirty="0">
                <a:latin typeface="Calibri"/>
                <a:cs typeface="Calibri"/>
              </a:rPr>
              <a:t> </a:t>
            </a:r>
            <a:r>
              <a:rPr sz="2400" dirty="0">
                <a:latin typeface="Calibri"/>
                <a:cs typeface="Calibri"/>
              </a:rPr>
              <a:t>risk</a:t>
            </a:r>
            <a:r>
              <a:rPr sz="2400" spc="-50" dirty="0">
                <a:latin typeface="Calibri"/>
                <a:cs typeface="Calibri"/>
              </a:rPr>
              <a:t> </a:t>
            </a:r>
            <a:r>
              <a:rPr sz="2400" dirty="0">
                <a:latin typeface="Calibri"/>
                <a:cs typeface="Calibri"/>
              </a:rPr>
              <a:t>of</a:t>
            </a:r>
            <a:r>
              <a:rPr sz="2400" spc="-55" dirty="0">
                <a:latin typeface="Calibri"/>
                <a:cs typeface="Calibri"/>
              </a:rPr>
              <a:t> </a:t>
            </a:r>
            <a:r>
              <a:rPr sz="2400" spc="-10" dirty="0">
                <a:latin typeface="Calibri"/>
                <a:cs typeface="Calibri"/>
              </a:rPr>
              <a:t>developing </a:t>
            </a:r>
            <a:r>
              <a:rPr sz="2400" dirty="0">
                <a:latin typeface="Calibri"/>
                <a:cs typeface="Calibri"/>
              </a:rPr>
              <a:t>multiple</a:t>
            </a:r>
            <a:r>
              <a:rPr sz="2400" spc="-50" dirty="0">
                <a:latin typeface="Calibri"/>
                <a:cs typeface="Calibri"/>
              </a:rPr>
              <a:t> </a:t>
            </a:r>
            <a:r>
              <a:rPr sz="2400" dirty="0">
                <a:latin typeface="Calibri"/>
                <a:cs typeface="Calibri"/>
              </a:rPr>
              <a:t>other</a:t>
            </a:r>
            <a:r>
              <a:rPr sz="2400" spc="-70" dirty="0">
                <a:latin typeface="Calibri"/>
                <a:cs typeface="Calibri"/>
              </a:rPr>
              <a:t> </a:t>
            </a:r>
            <a:r>
              <a:rPr sz="2400" dirty="0">
                <a:latin typeface="Calibri"/>
                <a:cs typeface="Calibri"/>
              </a:rPr>
              <a:t>benign</a:t>
            </a:r>
            <a:r>
              <a:rPr sz="2400" spc="-50" dirty="0">
                <a:latin typeface="Calibri"/>
                <a:cs typeface="Calibri"/>
              </a:rPr>
              <a:t> </a:t>
            </a:r>
            <a:r>
              <a:rPr sz="2400" dirty="0">
                <a:latin typeface="Calibri"/>
                <a:cs typeface="Calibri"/>
              </a:rPr>
              <a:t>and</a:t>
            </a:r>
            <a:r>
              <a:rPr sz="2400" spc="-50" dirty="0">
                <a:latin typeface="Calibri"/>
                <a:cs typeface="Calibri"/>
              </a:rPr>
              <a:t> </a:t>
            </a:r>
            <a:r>
              <a:rPr sz="2400" dirty="0">
                <a:latin typeface="Calibri"/>
                <a:cs typeface="Calibri"/>
              </a:rPr>
              <a:t>malignant</a:t>
            </a:r>
            <a:r>
              <a:rPr sz="2400" spc="-55" dirty="0">
                <a:latin typeface="Calibri"/>
                <a:cs typeface="Calibri"/>
              </a:rPr>
              <a:t> </a:t>
            </a:r>
            <a:r>
              <a:rPr sz="2400" dirty="0">
                <a:latin typeface="Calibri"/>
                <a:cs typeface="Calibri"/>
              </a:rPr>
              <a:t>tumors</a:t>
            </a:r>
            <a:r>
              <a:rPr sz="2400" spc="-55" dirty="0">
                <a:latin typeface="Calibri"/>
                <a:cs typeface="Calibri"/>
              </a:rPr>
              <a:t> </a:t>
            </a:r>
            <a:r>
              <a:rPr sz="2400" dirty="0">
                <a:latin typeface="Calibri"/>
                <a:cs typeface="Calibri"/>
              </a:rPr>
              <a:t>(retinal</a:t>
            </a:r>
            <a:r>
              <a:rPr sz="2400" spc="-65" dirty="0">
                <a:latin typeface="Calibri"/>
                <a:cs typeface="Calibri"/>
              </a:rPr>
              <a:t> </a:t>
            </a:r>
            <a:r>
              <a:rPr sz="2400" dirty="0">
                <a:latin typeface="Calibri"/>
                <a:cs typeface="Calibri"/>
              </a:rPr>
              <a:t>angiomas,</a:t>
            </a:r>
            <a:r>
              <a:rPr sz="2400" spc="-60" dirty="0">
                <a:latin typeface="Calibri"/>
                <a:cs typeface="Calibri"/>
              </a:rPr>
              <a:t> </a:t>
            </a:r>
            <a:r>
              <a:rPr sz="2400" spc="-25" dirty="0">
                <a:latin typeface="Calibri"/>
                <a:cs typeface="Calibri"/>
              </a:rPr>
              <a:t>CNS </a:t>
            </a:r>
            <a:r>
              <a:rPr sz="2400" dirty="0">
                <a:latin typeface="Calibri"/>
                <a:cs typeface="Calibri"/>
              </a:rPr>
              <a:t>hemangioblastomas,</a:t>
            </a:r>
            <a:r>
              <a:rPr sz="2400" spc="340" dirty="0">
                <a:latin typeface="Calibri"/>
                <a:cs typeface="Calibri"/>
              </a:rPr>
              <a:t> </a:t>
            </a:r>
            <a:r>
              <a:rPr sz="2400" spc="-10" dirty="0">
                <a:latin typeface="Calibri"/>
                <a:cs typeface="Calibri"/>
              </a:rPr>
              <a:t>pheochromocytoma</a:t>
            </a:r>
            <a:r>
              <a:rPr sz="2400" spc="-30" dirty="0">
                <a:latin typeface="Calibri"/>
                <a:cs typeface="Calibri"/>
              </a:rPr>
              <a:t> </a:t>
            </a:r>
            <a:r>
              <a:rPr sz="2400" dirty="0">
                <a:latin typeface="Calibri"/>
                <a:cs typeface="Calibri"/>
              </a:rPr>
              <a:t>,</a:t>
            </a:r>
            <a:r>
              <a:rPr sz="2400" spc="-65" dirty="0">
                <a:latin typeface="Calibri"/>
                <a:cs typeface="Calibri"/>
              </a:rPr>
              <a:t> </a:t>
            </a:r>
            <a:r>
              <a:rPr sz="2400" spc="-10" dirty="0">
                <a:latin typeface="Calibri"/>
                <a:cs typeface="Calibri"/>
              </a:rPr>
              <a:t>pancreatic</a:t>
            </a:r>
            <a:r>
              <a:rPr sz="2400" spc="-55" dirty="0">
                <a:latin typeface="Calibri"/>
                <a:cs typeface="Calibri"/>
              </a:rPr>
              <a:t> </a:t>
            </a:r>
            <a:r>
              <a:rPr sz="2400" spc="-10" dirty="0">
                <a:latin typeface="Calibri"/>
                <a:cs typeface="Calibri"/>
              </a:rPr>
              <a:t>cancer)</a:t>
            </a:r>
            <a:endParaRPr sz="2400" dirty="0">
              <a:latin typeface="Calibri"/>
              <a:cs typeface="Calibri"/>
            </a:endParaRPr>
          </a:p>
        </p:txBody>
      </p:sp>
      <p:sp>
        <p:nvSpPr>
          <p:cNvPr id="4" name="TextBox 3">
            <a:extLst>
              <a:ext uri="{FF2B5EF4-FFF2-40B4-BE49-F238E27FC236}">
                <a16:creationId xmlns:a16="http://schemas.microsoft.com/office/drawing/2014/main" id="{F8FE63B5-055E-8953-C7D5-F378675D337D}"/>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344387"/>
            <a:ext cx="7886700" cy="1367041"/>
          </a:xfrm>
          <a:prstGeom prst="rect">
            <a:avLst/>
          </a:prstGeom>
        </p:spPr>
        <p:txBody>
          <a:bodyPr vert="horz" wrap="square" lIns="0" tIns="12700" rIns="0" bIns="0" rtlCol="0">
            <a:spAutoFit/>
          </a:bodyPr>
          <a:lstStyle/>
          <a:p>
            <a:pPr marL="2830195" marR="5080" indent="-2176780">
              <a:lnSpc>
                <a:spcPct val="100000"/>
              </a:lnSpc>
              <a:spcBef>
                <a:spcPts val="100"/>
              </a:spcBef>
            </a:pPr>
            <a:r>
              <a:rPr sz="4400" spc="-20" dirty="0">
                <a:latin typeface="Calibri" panose="020F0502020204030204" pitchFamily="34" charset="0"/>
                <a:cs typeface="Calibri" panose="020F0502020204030204" pitchFamily="34" charset="0"/>
              </a:rPr>
              <a:t>Histopathological</a:t>
            </a:r>
            <a:r>
              <a:rPr sz="4400" spc="-55" dirty="0">
                <a:latin typeface="Calibri" panose="020F0502020204030204" pitchFamily="34" charset="0"/>
                <a:cs typeface="Calibri" panose="020F0502020204030204" pitchFamily="34" charset="0"/>
              </a:rPr>
              <a:t> </a:t>
            </a:r>
            <a:r>
              <a:rPr sz="4400" dirty="0">
                <a:latin typeface="Calibri" panose="020F0502020204030204" pitchFamily="34" charset="0"/>
                <a:cs typeface="Calibri" panose="020F0502020204030204" pitchFamily="34" charset="0"/>
              </a:rPr>
              <a:t>types</a:t>
            </a:r>
            <a:r>
              <a:rPr sz="4400" spc="-40" dirty="0">
                <a:latin typeface="Calibri" panose="020F0502020204030204" pitchFamily="34" charset="0"/>
                <a:cs typeface="Calibri" panose="020F0502020204030204" pitchFamily="34" charset="0"/>
              </a:rPr>
              <a:t> </a:t>
            </a:r>
            <a:r>
              <a:rPr sz="4400" dirty="0">
                <a:latin typeface="Calibri" panose="020F0502020204030204" pitchFamily="34" charset="0"/>
                <a:cs typeface="Calibri" panose="020F0502020204030204" pitchFamily="34" charset="0"/>
              </a:rPr>
              <a:t>of</a:t>
            </a:r>
            <a:r>
              <a:rPr sz="4400" spc="-45" dirty="0">
                <a:latin typeface="Calibri" panose="020F0502020204030204" pitchFamily="34" charset="0"/>
                <a:cs typeface="Calibri" panose="020F0502020204030204" pitchFamily="34" charset="0"/>
              </a:rPr>
              <a:t> </a:t>
            </a:r>
            <a:r>
              <a:rPr sz="4400" spc="-10" dirty="0">
                <a:latin typeface="Calibri" panose="020F0502020204030204" pitchFamily="34" charset="0"/>
                <a:cs typeface="Calibri" panose="020F0502020204030204" pitchFamily="34" charset="0"/>
              </a:rPr>
              <a:t>renal </a:t>
            </a:r>
            <a:r>
              <a:rPr sz="4400" dirty="0">
                <a:latin typeface="Calibri" panose="020F0502020204030204" pitchFamily="34" charset="0"/>
                <a:cs typeface="Calibri" panose="020F0502020204030204" pitchFamily="34" charset="0"/>
              </a:rPr>
              <a:t>cell</a:t>
            </a:r>
            <a:r>
              <a:rPr sz="4400" spc="-10" dirty="0">
                <a:latin typeface="Calibri" panose="020F0502020204030204" pitchFamily="34" charset="0"/>
                <a:cs typeface="Calibri" panose="020F0502020204030204" pitchFamily="34" charset="0"/>
              </a:rPr>
              <a:t> tumours</a:t>
            </a:r>
          </a:p>
        </p:txBody>
      </p:sp>
      <p:sp>
        <p:nvSpPr>
          <p:cNvPr id="3" name="object 3"/>
          <p:cNvSpPr txBox="1"/>
          <p:nvPr/>
        </p:nvSpPr>
        <p:spPr>
          <a:xfrm>
            <a:off x="535940" y="2471369"/>
            <a:ext cx="5941695" cy="2597506"/>
          </a:xfrm>
          <a:prstGeom prst="rect">
            <a:avLst/>
          </a:prstGeom>
        </p:spPr>
        <p:txBody>
          <a:bodyPr vert="horz" wrap="square" lIns="0" tIns="12065" rIns="0" bIns="0" rtlCol="0">
            <a:spAutoFit/>
          </a:bodyPr>
          <a:lstStyle/>
          <a:p>
            <a:pPr marL="190500" indent="-184150">
              <a:lnSpc>
                <a:spcPct val="100000"/>
              </a:lnSpc>
              <a:spcBef>
                <a:spcPts val="95"/>
              </a:spcBef>
              <a:buSzPct val="96428"/>
              <a:buChar char="•"/>
              <a:tabLst>
                <a:tab pos="190500" algn="l"/>
              </a:tabLst>
            </a:pPr>
            <a:r>
              <a:rPr sz="2400" dirty="0">
                <a:latin typeface="Calibri"/>
                <a:cs typeface="Calibri"/>
              </a:rPr>
              <a:t>Clear</a:t>
            </a:r>
            <a:r>
              <a:rPr sz="2400" spc="-15" dirty="0">
                <a:latin typeface="Calibri"/>
                <a:cs typeface="Calibri"/>
              </a:rPr>
              <a:t> </a:t>
            </a:r>
            <a:r>
              <a:rPr sz="2400" dirty="0">
                <a:latin typeface="Calibri"/>
                <a:cs typeface="Calibri"/>
              </a:rPr>
              <a:t>Cell</a:t>
            </a:r>
            <a:r>
              <a:rPr sz="2400" spc="-2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spcBef>
                <a:spcPts val="5"/>
              </a:spcBef>
              <a:buSzPct val="96428"/>
              <a:buChar char="•"/>
              <a:tabLst>
                <a:tab pos="190500" algn="l"/>
              </a:tabLst>
            </a:pPr>
            <a:r>
              <a:rPr sz="2400" dirty="0">
                <a:latin typeface="Calibri"/>
                <a:cs typeface="Calibri"/>
              </a:rPr>
              <a:t>Papillary</a:t>
            </a:r>
            <a:r>
              <a:rPr sz="2400" spc="-85" dirty="0">
                <a:latin typeface="Calibri"/>
                <a:cs typeface="Calibri"/>
              </a:rPr>
              <a:t> </a:t>
            </a:r>
            <a:r>
              <a:rPr sz="2400" dirty="0">
                <a:latin typeface="Calibri"/>
                <a:cs typeface="Calibri"/>
              </a:rPr>
              <a:t>Carcinoma</a:t>
            </a:r>
            <a:r>
              <a:rPr sz="2400" spc="-105" dirty="0">
                <a:latin typeface="Calibri"/>
                <a:cs typeface="Calibri"/>
              </a:rPr>
              <a:t> </a:t>
            </a:r>
            <a:r>
              <a:rPr sz="2400" dirty="0">
                <a:latin typeface="Calibri"/>
                <a:cs typeface="Calibri"/>
              </a:rPr>
              <a:t>(Type</a:t>
            </a:r>
            <a:r>
              <a:rPr sz="2400" spc="-90" dirty="0">
                <a:latin typeface="Calibri"/>
                <a:cs typeface="Calibri"/>
              </a:rPr>
              <a:t> </a:t>
            </a:r>
            <a:r>
              <a:rPr sz="2400" dirty="0">
                <a:latin typeface="Calibri"/>
                <a:cs typeface="Calibri"/>
              </a:rPr>
              <a:t>1</a:t>
            </a:r>
            <a:r>
              <a:rPr sz="2400" spc="-95" dirty="0">
                <a:latin typeface="Calibri"/>
                <a:cs typeface="Calibri"/>
              </a:rPr>
              <a:t> </a:t>
            </a:r>
            <a:r>
              <a:rPr sz="2400" dirty="0">
                <a:latin typeface="Calibri"/>
                <a:cs typeface="Calibri"/>
              </a:rPr>
              <a:t>and</a:t>
            </a:r>
            <a:r>
              <a:rPr sz="2400" spc="-95" dirty="0">
                <a:latin typeface="Calibri"/>
                <a:cs typeface="Calibri"/>
              </a:rPr>
              <a:t> </a:t>
            </a:r>
            <a:r>
              <a:rPr sz="2400" dirty="0">
                <a:latin typeface="Calibri"/>
                <a:cs typeface="Calibri"/>
              </a:rPr>
              <a:t>Type</a:t>
            </a:r>
            <a:r>
              <a:rPr sz="2400" spc="-95" dirty="0">
                <a:latin typeface="Calibri"/>
                <a:cs typeface="Calibri"/>
              </a:rPr>
              <a:t> </a:t>
            </a:r>
            <a:r>
              <a:rPr sz="2400" spc="-25" dirty="0">
                <a:latin typeface="Calibri"/>
                <a:cs typeface="Calibri"/>
              </a:rPr>
              <a:t>2)</a:t>
            </a:r>
            <a:endParaRPr sz="2400" dirty="0">
              <a:latin typeface="Calibri"/>
              <a:cs typeface="Calibri"/>
            </a:endParaRPr>
          </a:p>
          <a:p>
            <a:pPr marL="190500" indent="-184150">
              <a:lnSpc>
                <a:spcPct val="100000"/>
              </a:lnSpc>
              <a:buSzPct val="96428"/>
              <a:buChar char="•"/>
              <a:tabLst>
                <a:tab pos="190500" algn="l"/>
              </a:tabLst>
            </a:pPr>
            <a:r>
              <a:rPr sz="2400" spc="-10" dirty="0">
                <a:latin typeface="Calibri"/>
                <a:cs typeface="Calibri"/>
              </a:rPr>
              <a:t>Chromophobic</a:t>
            </a:r>
            <a:r>
              <a:rPr sz="2400" spc="-5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Collecting</a:t>
            </a:r>
            <a:r>
              <a:rPr sz="2400" spc="-75" dirty="0">
                <a:latin typeface="Calibri"/>
                <a:cs typeface="Calibri"/>
              </a:rPr>
              <a:t> </a:t>
            </a:r>
            <a:r>
              <a:rPr sz="2400" dirty="0">
                <a:latin typeface="Calibri"/>
                <a:cs typeface="Calibri"/>
              </a:rPr>
              <a:t>Duct</a:t>
            </a:r>
            <a:r>
              <a:rPr sz="2400" spc="-50"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Medullary</a:t>
            </a:r>
            <a:r>
              <a:rPr sz="2400" spc="-80"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Unclassified</a:t>
            </a:r>
            <a:r>
              <a:rPr sz="2400" spc="-9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Renal</a:t>
            </a:r>
            <a:r>
              <a:rPr sz="2400" spc="-65" dirty="0">
                <a:latin typeface="Calibri"/>
                <a:cs typeface="Calibri"/>
              </a:rPr>
              <a:t> </a:t>
            </a:r>
            <a:r>
              <a:rPr sz="2400" spc="-10" dirty="0">
                <a:latin typeface="Calibri"/>
                <a:cs typeface="Calibri"/>
              </a:rPr>
              <a:t>Sarcomas</a:t>
            </a:r>
            <a:endParaRPr sz="2400" dirty="0">
              <a:latin typeface="Calibri"/>
              <a:cs typeface="Calibri"/>
            </a:endParaRPr>
          </a:p>
        </p:txBody>
      </p:sp>
      <p:sp>
        <p:nvSpPr>
          <p:cNvPr id="4" name="TextBox 3">
            <a:extLst>
              <a:ext uri="{FF2B5EF4-FFF2-40B4-BE49-F238E27FC236}">
                <a16:creationId xmlns:a16="http://schemas.microsoft.com/office/drawing/2014/main" id="{CBFC63C2-586A-1437-6879-2F73E0748B12}"/>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685799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57322" y="242061"/>
            <a:ext cx="3229610" cy="635000"/>
          </a:xfrm>
          <a:prstGeom prst="rect">
            <a:avLst/>
          </a:prstGeom>
        </p:spPr>
        <p:txBody>
          <a:bodyPr vert="horz" wrap="square" lIns="0" tIns="12065" rIns="0" bIns="0" rtlCol="0">
            <a:spAutoFit/>
          </a:bodyPr>
          <a:lstStyle/>
          <a:p>
            <a:pPr marL="12700">
              <a:lnSpc>
                <a:spcPct val="100000"/>
              </a:lnSpc>
              <a:spcBef>
                <a:spcPts val="95"/>
              </a:spcBef>
            </a:pPr>
            <a:r>
              <a:rPr sz="4000" b="1" spc="-10" dirty="0">
                <a:latin typeface="Calibri"/>
                <a:cs typeface="Calibri"/>
              </a:rPr>
              <a:t>Histopathology</a:t>
            </a:r>
            <a:endParaRPr sz="4000" dirty="0">
              <a:latin typeface="Calibri"/>
              <a:cs typeface="Calibri"/>
            </a:endParaRPr>
          </a:p>
        </p:txBody>
      </p:sp>
      <p:sp>
        <p:nvSpPr>
          <p:cNvPr id="3" name="object 3"/>
          <p:cNvSpPr txBox="1"/>
          <p:nvPr/>
        </p:nvSpPr>
        <p:spPr>
          <a:xfrm>
            <a:off x="535940" y="1612138"/>
            <a:ext cx="7169150" cy="2608022"/>
          </a:xfrm>
          <a:prstGeom prst="rect">
            <a:avLst/>
          </a:prstGeom>
        </p:spPr>
        <p:txBody>
          <a:bodyPr vert="horz" wrap="square" lIns="0" tIns="13335" rIns="0" bIns="0" rtlCol="0">
            <a:spAutoFit/>
          </a:bodyPr>
          <a:lstStyle/>
          <a:p>
            <a:pPr marL="354965" indent="-342265">
              <a:lnSpc>
                <a:spcPct val="100000"/>
              </a:lnSpc>
              <a:spcBef>
                <a:spcPts val="105"/>
              </a:spcBef>
              <a:buFont typeface="Arial MT"/>
              <a:buChar char="•"/>
              <a:tabLst>
                <a:tab pos="354965" algn="l"/>
                <a:tab pos="1370330" algn="l"/>
              </a:tabLst>
            </a:pPr>
            <a:r>
              <a:rPr sz="2400" spc="-10" dirty="0">
                <a:latin typeface="Calibri"/>
                <a:cs typeface="Calibri"/>
              </a:rPr>
              <a:t>Round</a:t>
            </a:r>
            <a:r>
              <a:rPr sz="2400" dirty="0">
                <a:latin typeface="Calibri"/>
                <a:cs typeface="Calibri"/>
              </a:rPr>
              <a:t>	to</a:t>
            </a:r>
            <a:r>
              <a:rPr sz="2400" spc="-45" dirty="0">
                <a:latin typeface="Calibri"/>
                <a:cs typeface="Calibri"/>
              </a:rPr>
              <a:t> </a:t>
            </a:r>
            <a:r>
              <a:rPr sz="2400" spc="-10" dirty="0">
                <a:latin typeface="Calibri"/>
                <a:cs typeface="Calibri"/>
              </a:rPr>
              <a:t>ovoid</a:t>
            </a:r>
            <a:endParaRPr sz="2400" dirty="0">
              <a:latin typeface="Calibri"/>
              <a:cs typeface="Calibri"/>
            </a:endParaRPr>
          </a:p>
          <a:p>
            <a:pPr>
              <a:lnSpc>
                <a:spcPct val="100000"/>
              </a:lnSpc>
              <a:spcBef>
                <a:spcPts val="570"/>
              </a:spcBef>
              <a:buFont typeface="Arial MT"/>
              <a:buChar char="•"/>
            </a:pPr>
            <a:endParaRPr sz="2400" dirty="0">
              <a:latin typeface="Calibri"/>
              <a:cs typeface="Calibri"/>
            </a:endParaRPr>
          </a:p>
          <a:p>
            <a:pPr marL="354965" marR="5080" indent="-342900">
              <a:lnSpc>
                <a:spcPct val="120000"/>
              </a:lnSpc>
              <a:buFont typeface="Arial MT"/>
              <a:buChar char="•"/>
              <a:tabLst>
                <a:tab pos="461009" algn="l"/>
                <a:tab pos="2414270" algn="l"/>
              </a:tabLst>
            </a:pPr>
            <a:r>
              <a:rPr sz="2400" spc="-10" dirty="0">
                <a:latin typeface="Calibri"/>
                <a:cs typeface="Calibri"/>
              </a:rPr>
              <a:t>Circumscribed</a:t>
            </a:r>
            <a:r>
              <a:rPr sz="2400" dirty="0">
                <a:latin typeface="Calibri"/>
                <a:cs typeface="Calibri"/>
              </a:rPr>
              <a:t>	by</a:t>
            </a:r>
            <a:r>
              <a:rPr sz="2400" spc="-35" dirty="0">
                <a:latin typeface="Calibri"/>
                <a:cs typeface="Calibri"/>
              </a:rPr>
              <a:t> </a:t>
            </a:r>
            <a:r>
              <a:rPr sz="2400" dirty="0">
                <a:latin typeface="Calibri"/>
                <a:cs typeface="Calibri"/>
              </a:rPr>
              <a:t>a</a:t>
            </a:r>
            <a:r>
              <a:rPr sz="2400" spc="-15" dirty="0">
                <a:latin typeface="Calibri"/>
                <a:cs typeface="Calibri"/>
              </a:rPr>
              <a:t> </a:t>
            </a:r>
            <a:r>
              <a:rPr sz="2400" dirty="0">
                <a:latin typeface="Calibri"/>
                <a:cs typeface="Calibri"/>
              </a:rPr>
              <a:t>pseudo</a:t>
            </a:r>
            <a:r>
              <a:rPr sz="2400" spc="-60" dirty="0">
                <a:latin typeface="Calibri"/>
                <a:cs typeface="Calibri"/>
              </a:rPr>
              <a:t> </a:t>
            </a:r>
            <a:r>
              <a:rPr sz="2400" dirty="0">
                <a:latin typeface="Calibri"/>
                <a:cs typeface="Calibri"/>
              </a:rPr>
              <a:t>capsule</a:t>
            </a:r>
            <a:r>
              <a:rPr sz="2400" spc="-45" dirty="0">
                <a:latin typeface="Calibri"/>
                <a:cs typeface="Calibri"/>
              </a:rPr>
              <a:t> </a:t>
            </a:r>
            <a:r>
              <a:rPr sz="2400" dirty="0">
                <a:latin typeface="Calibri"/>
                <a:cs typeface="Calibri"/>
              </a:rPr>
              <a:t>of</a:t>
            </a:r>
            <a:r>
              <a:rPr sz="2400" spc="-20" dirty="0">
                <a:latin typeface="Calibri"/>
                <a:cs typeface="Calibri"/>
              </a:rPr>
              <a:t> </a:t>
            </a:r>
            <a:r>
              <a:rPr sz="2400" spc="-10" dirty="0">
                <a:latin typeface="Calibri"/>
                <a:cs typeface="Calibri"/>
              </a:rPr>
              <a:t>compressed 	parenchyma</a:t>
            </a:r>
            <a:r>
              <a:rPr sz="2400" spc="-65" dirty="0">
                <a:latin typeface="Calibri"/>
                <a:cs typeface="Calibri"/>
              </a:rPr>
              <a:t> </a:t>
            </a:r>
            <a:r>
              <a:rPr sz="2400" dirty="0">
                <a:latin typeface="Calibri"/>
                <a:cs typeface="Calibri"/>
              </a:rPr>
              <a:t>and</a:t>
            </a:r>
            <a:r>
              <a:rPr sz="2400" spc="-55" dirty="0">
                <a:latin typeface="Calibri"/>
                <a:cs typeface="Calibri"/>
              </a:rPr>
              <a:t> </a:t>
            </a:r>
            <a:r>
              <a:rPr sz="2400" dirty="0">
                <a:latin typeface="Calibri"/>
                <a:cs typeface="Calibri"/>
              </a:rPr>
              <a:t>fibrous</a:t>
            </a:r>
            <a:r>
              <a:rPr sz="2400" spc="-60" dirty="0">
                <a:latin typeface="Calibri"/>
                <a:cs typeface="Calibri"/>
              </a:rPr>
              <a:t> </a:t>
            </a:r>
            <a:r>
              <a:rPr sz="2400" spc="-10" dirty="0">
                <a:latin typeface="Calibri"/>
                <a:cs typeface="Calibri"/>
              </a:rPr>
              <a:t>tissue</a:t>
            </a:r>
            <a:endParaRPr sz="2400" dirty="0">
              <a:latin typeface="Calibri"/>
              <a:cs typeface="Calibri"/>
            </a:endParaRPr>
          </a:p>
          <a:p>
            <a:pPr>
              <a:lnSpc>
                <a:spcPct val="100000"/>
              </a:lnSpc>
              <a:spcBef>
                <a:spcPts val="1225"/>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dirty="0">
                <a:latin typeface="Calibri"/>
                <a:cs typeface="Calibri"/>
              </a:rPr>
              <a:t>Nuclear</a:t>
            </a:r>
            <a:r>
              <a:rPr sz="2400" spc="-40" dirty="0">
                <a:latin typeface="Calibri"/>
                <a:cs typeface="Calibri"/>
              </a:rPr>
              <a:t> </a:t>
            </a:r>
            <a:r>
              <a:rPr sz="2400" spc="-10" dirty="0">
                <a:latin typeface="Calibri"/>
                <a:cs typeface="Calibri"/>
              </a:rPr>
              <a:t>features</a:t>
            </a:r>
            <a:r>
              <a:rPr sz="2400" spc="-45" dirty="0">
                <a:latin typeface="Calibri"/>
                <a:cs typeface="Calibri"/>
              </a:rPr>
              <a:t> </a:t>
            </a:r>
            <a:r>
              <a:rPr sz="2400" dirty="0">
                <a:latin typeface="Calibri"/>
                <a:cs typeface="Calibri"/>
              </a:rPr>
              <a:t>can</a:t>
            </a:r>
            <a:r>
              <a:rPr sz="2400" spc="-40" dirty="0">
                <a:latin typeface="Calibri"/>
                <a:cs typeface="Calibri"/>
              </a:rPr>
              <a:t> </a:t>
            </a:r>
            <a:r>
              <a:rPr sz="2400" dirty="0">
                <a:latin typeface="Calibri"/>
                <a:cs typeface="Calibri"/>
              </a:rPr>
              <a:t>be</a:t>
            </a:r>
            <a:r>
              <a:rPr sz="2400" spc="-60" dirty="0">
                <a:latin typeface="Calibri"/>
                <a:cs typeface="Calibri"/>
              </a:rPr>
              <a:t> </a:t>
            </a:r>
            <a:r>
              <a:rPr sz="2400" dirty="0">
                <a:latin typeface="Calibri"/>
                <a:cs typeface="Calibri"/>
              </a:rPr>
              <a:t>highly</a:t>
            </a:r>
            <a:r>
              <a:rPr sz="2400" spc="-40" dirty="0">
                <a:latin typeface="Calibri"/>
                <a:cs typeface="Calibri"/>
              </a:rPr>
              <a:t> </a:t>
            </a:r>
            <a:r>
              <a:rPr sz="2400" spc="-10" dirty="0">
                <a:latin typeface="Calibri"/>
                <a:cs typeface="Calibri"/>
              </a:rPr>
              <a:t>variable</a:t>
            </a:r>
            <a:endParaRPr sz="2400" dirty="0">
              <a:latin typeface="Calibri"/>
              <a:cs typeface="Calibri"/>
            </a:endParaRPr>
          </a:p>
        </p:txBody>
      </p:sp>
      <p:sp>
        <p:nvSpPr>
          <p:cNvPr id="4" name="TextBox 3">
            <a:extLst>
              <a:ext uri="{FF2B5EF4-FFF2-40B4-BE49-F238E27FC236}">
                <a16:creationId xmlns:a16="http://schemas.microsoft.com/office/drawing/2014/main" id="{62F4C201-B572-E183-4B57-84E61639D569}"/>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97688" rIns="0" bIns="0" rtlCol="0">
            <a:spAutoFit/>
          </a:bodyPr>
          <a:lstStyle/>
          <a:p>
            <a:pPr marL="3336290">
              <a:lnSpc>
                <a:spcPct val="100000"/>
              </a:lnSpc>
              <a:spcBef>
                <a:spcPts val="100"/>
              </a:spcBef>
            </a:pPr>
            <a:r>
              <a:rPr sz="3600" b="1" spc="-10" dirty="0">
                <a:latin typeface="Calibri"/>
                <a:cs typeface="Calibri"/>
              </a:rPr>
              <a:t>Diagnosis</a:t>
            </a:r>
            <a:endParaRPr sz="3600">
              <a:latin typeface="Calibri"/>
              <a:cs typeface="Calibri"/>
            </a:endParaRPr>
          </a:p>
        </p:txBody>
      </p:sp>
      <p:sp>
        <p:nvSpPr>
          <p:cNvPr id="3" name="object 3"/>
          <p:cNvSpPr txBox="1"/>
          <p:nvPr/>
        </p:nvSpPr>
        <p:spPr>
          <a:xfrm>
            <a:off x="381000" y="1524000"/>
            <a:ext cx="7620000" cy="5162952"/>
          </a:xfrm>
          <a:prstGeom prst="rect">
            <a:avLst/>
          </a:prstGeom>
        </p:spPr>
        <p:txBody>
          <a:bodyPr vert="horz" wrap="square" lIns="0" tIns="88900" rIns="0" bIns="0" rtlCol="0">
            <a:spAutoFit/>
          </a:bodyPr>
          <a:lstStyle/>
          <a:p>
            <a:pPr marL="354965" indent="-342265">
              <a:lnSpc>
                <a:spcPct val="100000"/>
              </a:lnSpc>
              <a:spcBef>
                <a:spcPts val="700"/>
              </a:spcBef>
              <a:buFont typeface="Arial MT"/>
              <a:buChar char="•"/>
              <a:tabLst>
                <a:tab pos="354965" algn="l"/>
              </a:tabLst>
            </a:pPr>
            <a:r>
              <a:rPr sz="2400" dirty="0">
                <a:latin typeface="Calibri"/>
                <a:cs typeface="Calibri"/>
              </a:rPr>
              <a:t>Common</a:t>
            </a:r>
            <a:r>
              <a:rPr sz="2400" spc="-60" dirty="0">
                <a:latin typeface="Calibri"/>
                <a:cs typeface="Calibri"/>
              </a:rPr>
              <a:t> </a:t>
            </a:r>
            <a:r>
              <a:rPr sz="2400" dirty="0">
                <a:latin typeface="Calibri"/>
                <a:cs typeface="Calibri"/>
              </a:rPr>
              <a:t>signs</a:t>
            </a:r>
            <a:r>
              <a:rPr sz="2400" spc="-50" dirty="0">
                <a:latin typeface="Calibri"/>
                <a:cs typeface="Calibri"/>
              </a:rPr>
              <a:t> </a:t>
            </a:r>
            <a:r>
              <a:rPr sz="2400" dirty="0">
                <a:latin typeface="Calibri"/>
                <a:cs typeface="Calibri"/>
              </a:rPr>
              <a:t>and</a:t>
            </a:r>
            <a:r>
              <a:rPr sz="2400" spc="-35" dirty="0">
                <a:latin typeface="Calibri"/>
                <a:cs typeface="Calibri"/>
              </a:rPr>
              <a:t> </a:t>
            </a:r>
            <a:r>
              <a:rPr sz="2400" spc="-10" dirty="0">
                <a:latin typeface="Calibri"/>
                <a:cs typeface="Calibri"/>
              </a:rPr>
              <a:t>symptoms:</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Haematuria</a:t>
            </a:r>
            <a:r>
              <a:rPr sz="2400" spc="-114" dirty="0">
                <a:latin typeface="Calibri"/>
                <a:cs typeface="Calibri"/>
              </a:rPr>
              <a:t> </a:t>
            </a:r>
            <a:r>
              <a:rPr sz="2400" spc="-10" dirty="0">
                <a:latin typeface="Calibri"/>
                <a:cs typeface="Calibri"/>
              </a:rPr>
              <a:t>(80%)</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flank</a:t>
            </a:r>
            <a:r>
              <a:rPr sz="2400" spc="-30" dirty="0">
                <a:latin typeface="Calibri"/>
                <a:cs typeface="Calibri"/>
              </a:rPr>
              <a:t> </a:t>
            </a:r>
            <a:r>
              <a:rPr sz="2400" dirty="0">
                <a:latin typeface="Calibri"/>
                <a:cs typeface="Calibri"/>
              </a:rPr>
              <a:t>pain</a:t>
            </a:r>
            <a:r>
              <a:rPr sz="2400" spc="-30" dirty="0">
                <a:latin typeface="Calibri"/>
                <a:cs typeface="Calibri"/>
              </a:rPr>
              <a:t> </a:t>
            </a:r>
            <a:r>
              <a:rPr sz="2400" spc="-10" dirty="0">
                <a:latin typeface="Calibri"/>
                <a:cs typeface="Calibri"/>
              </a:rPr>
              <a:t>(45%)</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flank</a:t>
            </a:r>
            <a:r>
              <a:rPr sz="2400" spc="-50" dirty="0">
                <a:latin typeface="Calibri"/>
                <a:cs typeface="Calibri"/>
              </a:rPr>
              <a:t> </a:t>
            </a:r>
            <a:r>
              <a:rPr sz="2400" dirty="0">
                <a:latin typeface="Calibri"/>
                <a:cs typeface="Calibri"/>
              </a:rPr>
              <a:t>mass</a:t>
            </a:r>
            <a:r>
              <a:rPr sz="2400" spc="-50" dirty="0">
                <a:latin typeface="Calibri"/>
                <a:cs typeface="Calibri"/>
              </a:rPr>
              <a:t> </a:t>
            </a:r>
            <a:r>
              <a:rPr sz="2400" spc="-20" dirty="0">
                <a:latin typeface="Calibri"/>
                <a:cs typeface="Calibri"/>
              </a:rPr>
              <a:t>(15%)</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classic</a:t>
            </a:r>
            <a:r>
              <a:rPr sz="2400" spc="-15" dirty="0">
                <a:latin typeface="Calibri"/>
                <a:cs typeface="Calibri"/>
              </a:rPr>
              <a:t> </a:t>
            </a:r>
            <a:r>
              <a:rPr sz="2400" dirty="0">
                <a:latin typeface="Calibri"/>
                <a:cs typeface="Calibri"/>
              </a:rPr>
              <a:t>triad</a:t>
            </a:r>
            <a:r>
              <a:rPr sz="2400" spc="-35" dirty="0">
                <a:latin typeface="Calibri"/>
                <a:cs typeface="Calibri"/>
              </a:rPr>
              <a:t> </a:t>
            </a:r>
            <a:r>
              <a:rPr sz="2400" dirty="0">
                <a:latin typeface="Calibri"/>
                <a:cs typeface="Calibri"/>
              </a:rPr>
              <a:t>of</a:t>
            </a:r>
            <a:r>
              <a:rPr sz="2400" spc="-45" dirty="0">
                <a:latin typeface="Calibri"/>
                <a:cs typeface="Calibri"/>
              </a:rPr>
              <a:t> </a:t>
            </a:r>
            <a:r>
              <a:rPr sz="2400" dirty="0">
                <a:latin typeface="Calibri"/>
                <a:cs typeface="Calibri"/>
              </a:rPr>
              <a:t>prior</a:t>
            </a:r>
            <a:r>
              <a:rPr sz="2400" spc="-45" dirty="0">
                <a:latin typeface="Calibri"/>
                <a:cs typeface="Calibri"/>
              </a:rPr>
              <a:t> </a:t>
            </a:r>
            <a:r>
              <a:rPr sz="2400" dirty="0">
                <a:latin typeface="Calibri"/>
                <a:cs typeface="Calibri"/>
              </a:rPr>
              <a:t>three</a:t>
            </a:r>
            <a:r>
              <a:rPr sz="2400" spc="-35" dirty="0">
                <a:latin typeface="Calibri"/>
                <a:cs typeface="Calibri"/>
              </a:rPr>
              <a:t> </a:t>
            </a:r>
            <a:r>
              <a:rPr sz="2400" dirty="0">
                <a:latin typeface="Calibri"/>
                <a:cs typeface="Calibri"/>
              </a:rPr>
              <a:t>only</a:t>
            </a:r>
            <a:r>
              <a:rPr sz="2400" spc="-60" dirty="0">
                <a:latin typeface="Calibri"/>
                <a:cs typeface="Calibri"/>
              </a:rPr>
              <a:t> </a:t>
            </a:r>
            <a:r>
              <a:rPr sz="2400" dirty="0">
                <a:latin typeface="Calibri"/>
                <a:cs typeface="Calibri"/>
              </a:rPr>
              <a:t>present</a:t>
            </a:r>
            <a:r>
              <a:rPr sz="2400" spc="-25" dirty="0">
                <a:latin typeface="Calibri"/>
                <a:cs typeface="Calibri"/>
              </a:rPr>
              <a:t> </a:t>
            </a:r>
            <a:r>
              <a:rPr sz="2400" dirty="0">
                <a:latin typeface="Calibri"/>
                <a:cs typeface="Calibri"/>
              </a:rPr>
              <a:t>in</a:t>
            </a:r>
            <a:r>
              <a:rPr sz="2400" spc="-45" dirty="0">
                <a:latin typeface="Calibri"/>
                <a:cs typeface="Calibri"/>
              </a:rPr>
              <a:t> </a:t>
            </a:r>
            <a:r>
              <a:rPr sz="2400" spc="-25" dirty="0">
                <a:latin typeface="Calibri"/>
                <a:cs typeface="Calibri"/>
              </a:rPr>
              <a:t>10%</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normocytic/normochromic</a:t>
            </a:r>
            <a:r>
              <a:rPr sz="2400" spc="-50" dirty="0">
                <a:latin typeface="Calibri"/>
                <a:cs typeface="Calibri"/>
              </a:rPr>
              <a:t> </a:t>
            </a:r>
            <a:r>
              <a:rPr sz="2400" dirty="0">
                <a:latin typeface="Calibri"/>
                <a:cs typeface="Calibri"/>
              </a:rPr>
              <a:t>anemia,</a:t>
            </a:r>
            <a:r>
              <a:rPr sz="2400" spc="-15" dirty="0">
                <a:latin typeface="Calibri"/>
                <a:cs typeface="Calibri"/>
              </a:rPr>
              <a:t> </a:t>
            </a:r>
            <a:r>
              <a:rPr sz="2400" spc="-40" dirty="0">
                <a:latin typeface="Calibri"/>
                <a:cs typeface="Calibri"/>
              </a:rPr>
              <a:t>fever,</a:t>
            </a:r>
            <a:r>
              <a:rPr sz="2400" spc="-10" dirty="0">
                <a:latin typeface="Calibri"/>
                <a:cs typeface="Calibri"/>
              </a:rPr>
              <a:t> </a:t>
            </a:r>
            <a:r>
              <a:rPr sz="2400" dirty="0">
                <a:latin typeface="Calibri"/>
                <a:cs typeface="Calibri"/>
              </a:rPr>
              <a:t>weight</a:t>
            </a:r>
            <a:r>
              <a:rPr sz="2400" spc="-30" dirty="0">
                <a:latin typeface="Calibri"/>
                <a:cs typeface="Calibri"/>
              </a:rPr>
              <a:t> </a:t>
            </a:r>
            <a:r>
              <a:rPr sz="2400" spc="-20" dirty="0">
                <a:latin typeface="Calibri"/>
                <a:cs typeface="Calibri"/>
              </a:rPr>
              <a:t>loss</a:t>
            </a:r>
            <a:endParaRPr sz="2400" dirty="0">
              <a:latin typeface="Calibri"/>
              <a:cs typeface="Calibri"/>
            </a:endParaRPr>
          </a:p>
          <a:p>
            <a:pPr lvl="1">
              <a:lnSpc>
                <a:spcPct val="100000"/>
              </a:lnSpc>
              <a:spcBef>
                <a:spcPts val="990"/>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dirty="0">
                <a:latin typeface="Calibri"/>
                <a:cs typeface="Calibri"/>
              </a:rPr>
              <a:t>Less</a:t>
            </a:r>
            <a:r>
              <a:rPr sz="2400" spc="-50" dirty="0">
                <a:latin typeface="Calibri"/>
                <a:cs typeface="Calibri"/>
              </a:rPr>
              <a:t> </a:t>
            </a:r>
            <a:r>
              <a:rPr sz="2400" dirty="0">
                <a:latin typeface="Calibri"/>
                <a:cs typeface="Calibri"/>
              </a:rPr>
              <a:t>common</a:t>
            </a:r>
            <a:r>
              <a:rPr sz="2400" spc="-65" dirty="0">
                <a:latin typeface="Calibri"/>
                <a:cs typeface="Calibri"/>
              </a:rPr>
              <a:t> </a:t>
            </a:r>
            <a:r>
              <a:rPr sz="2400" dirty="0">
                <a:latin typeface="Calibri"/>
                <a:cs typeface="Calibri"/>
              </a:rPr>
              <a:t>signs</a:t>
            </a:r>
            <a:r>
              <a:rPr sz="2400" spc="-60" dirty="0">
                <a:latin typeface="Calibri"/>
                <a:cs typeface="Calibri"/>
              </a:rPr>
              <a:t> </a:t>
            </a:r>
            <a:r>
              <a:rPr sz="2400" dirty="0">
                <a:latin typeface="Calibri"/>
                <a:cs typeface="Calibri"/>
              </a:rPr>
              <a:t>and</a:t>
            </a:r>
            <a:r>
              <a:rPr sz="2400" spc="-45" dirty="0">
                <a:latin typeface="Calibri"/>
                <a:cs typeface="Calibri"/>
              </a:rPr>
              <a:t> </a:t>
            </a:r>
            <a:r>
              <a:rPr sz="2400" spc="-10" dirty="0">
                <a:latin typeface="Calibri"/>
                <a:cs typeface="Calibri"/>
              </a:rPr>
              <a:t>symptoms:</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hepatic</a:t>
            </a:r>
            <a:r>
              <a:rPr sz="2400" spc="-50" dirty="0">
                <a:latin typeface="Calibri"/>
                <a:cs typeface="Calibri"/>
              </a:rPr>
              <a:t> </a:t>
            </a:r>
            <a:r>
              <a:rPr sz="2400" dirty="0">
                <a:latin typeface="Calibri"/>
                <a:cs typeface="Calibri"/>
              </a:rPr>
              <a:t>dysfunction</a:t>
            </a:r>
            <a:r>
              <a:rPr sz="2400" spc="-70" dirty="0">
                <a:latin typeface="Calibri"/>
                <a:cs typeface="Calibri"/>
              </a:rPr>
              <a:t> </a:t>
            </a:r>
            <a:r>
              <a:rPr sz="2400" dirty="0">
                <a:latin typeface="Calibri"/>
                <a:cs typeface="Calibri"/>
              </a:rPr>
              <a:t>without</a:t>
            </a:r>
            <a:r>
              <a:rPr sz="2400" spc="-55" dirty="0">
                <a:latin typeface="Calibri"/>
                <a:cs typeface="Calibri"/>
              </a:rPr>
              <a:t> </a:t>
            </a:r>
            <a:r>
              <a:rPr sz="2400" spc="-20" dirty="0">
                <a:latin typeface="Calibri"/>
                <a:cs typeface="Calibri"/>
              </a:rPr>
              <a:t>mets</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Polycythemia</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hypercalcemia</a:t>
            </a:r>
            <a:r>
              <a:rPr sz="2400" spc="-50" dirty="0">
                <a:latin typeface="Calibri"/>
                <a:cs typeface="Calibri"/>
              </a:rPr>
              <a:t> </a:t>
            </a:r>
            <a:r>
              <a:rPr sz="2400" dirty="0">
                <a:latin typeface="Calibri"/>
                <a:cs typeface="Calibri"/>
              </a:rPr>
              <a:t>(occurs</a:t>
            </a:r>
            <a:r>
              <a:rPr sz="2400" spc="-50" dirty="0">
                <a:latin typeface="Calibri"/>
                <a:cs typeface="Calibri"/>
              </a:rPr>
              <a:t> </a:t>
            </a:r>
            <a:r>
              <a:rPr sz="2400" dirty="0">
                <a:latin typeface="Calibri"/>
                <a:cs typeface="Calibri"/>
              </a:rPr>
              <a:t>in</a:t>
            </a:r>
            <a:r>
              <a:rPr sz="2400" spc="-35" dirty="0">
                <a:latin typeface="Calibri"/>
                <a:cs typeface="Calibri"/>
              </a:rPr>
              <a:t> </a:t>
            </a:r>
            <a:r>
              <a:rPr sz="2400" dirty="0">
                <a:latin typeface="Calibri"/>
                <a:cs typeface="Calibri"/>
              </a:rPr>
              <a:t>25%</a:t>
            </a:r>
            <a:r>
              <a:rPr sz="2400" spc="-60" dirty="0">
                <a:latin typeface="Calibri"/>
                <a:cs typeface="Calibri"/>
              </a:rPr>
              <a:t> </a:t>
            </a:r>
            <a:r>
              <a:rPr sz="2400" dirty="0">
                <a:latin typeface="Calibri"/>
                <a:cs typeface="Calibri"/>
              </a:rPr>
              <a:t>of</a:t>
            </a:r>
            <a:r>
              <a:rPr sz="2400" spc="-45" dirty="0">
                <a:latin typeface="Calibri"/>
                <a:cs typeface="Calibri"/>
              </a:rPr>
              <a:t> </a:t>
            </a:r>
            <a:r>
              <a:rPr sz="2400" dirty="0">
                <a:latin typeface="Calibri"/>
                <a:cs typeface="Calibri"/>
              </a:rPr>
              <a:t>patients</a:t>
            </a:r>
            <a:r>
              <a:rPr sz="2400" spc="-15" dirty="0">
                <a:latin typeface="Calibri"/>
                <a:cs typeface="Calibri"/>
              </a:rPr>
              <a:t> </a:t>
            </a:r>
            <a:r>
              <a:rPr sz="2400" dirty="0">
                <a:latin typeface="Calibri"/>
                <a:cs typeface="Calibri"/>
              </a:rPr>
              <a:t>with</a:t>
            </a:r>
            <a:r>
              <a:rPr sz="2400" spc="-35" dirty="0">
                <a:latin typeface="Calibri"/>
                <a:cs typeface="Calibri"/>
              </a:rPr>
              <a:t> </a:t>
            </a:r>
            <a:r>
              <a:rPr sz="2400" dirty="0">
                <a:latin typeface="Calibri"/>
                <a:cs typeface="Calibri"/>
              </a:rPr>
              <a:t>RCC</a:t>
            </a:r>
            <a:r>
              <a:rPr sz="2400" spc="-60" dirty="0">
                <a:latin typeface="Calibri"/>
                <a:cs typeface="Calibri"/>
              </a:rPr>
              <a:t> </a:t>
            </a:r>
            <a:r>
              <a:rPr sz="2400" spc="-10" dirty="0">
                <a:latin typeface="Calibri"/>
                <a:cs typeface="Calibri"/>
              </a:rPr>
              <a:t>mets</a:t>
            </a:r>
            <a:r>
              <a:rPr sz="2000" spc="-10" dirty="0">
                <a:latin typeface="Calibri"/>
                <a:cs typeface="Calibri"/>
              </a:rPr>
              <a:t>)</a:t>
            </a:r>
            <a:endParaRPr sz="2000" dirty="0">
              <a:latin typeface="Calibri"/>
              <a:cs typeface="Calibri"/>
            </a:endParaRPr>
          </a:p>
        </p:txBody>
      </p:sp>
      <p:sp>
        <p:nvSpPr>
          <p:cNvPr id="4" name="TextBox 3">
            <a:extLst>
              <a:ext uri="{FF2B5EF4-FFF2-40B4-BE49-F238E27FC236}">
                <a16:creationId xmlns:a16="http://schemas.microsoft.com/office/drawing/2014/main" id="{0CE567A4-8E14-A7AC-ECD2-974601D5AB51}"/>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61449"/>
            <a:ext cx="7886700" cy="1325563"/>
          </a:xfrm>
          <a:prstGeom prst="rect">
            <a:avLst/>
          </a:prstGeom>
        </p:spPr>
        <p:txBody>
          <a:bodyPr vert="horz" wrap="square" lIns="0" tIns="588136" rIns="0" bIns="0" rtlCol="0">
            <a:spAutoFit/>
          </a:bodyPr>
          <a:lstStyle/>
          <a:p>
            <a:pPr marL="12700">
              <a:lnSpc>
                <a:spcPct val="100000"/>
              </a:lnSpc>
              <a:spcBef>
                <a:spcPts val="95"/>
              </a:spcBef>
            </a:pPr>
            <a:r>
              <a:rPr sz="2800" spc="-20" dirty="0"/>
              <a:t>Paraneoplastic</a:t>
            </a:r>
            <a:r>
              <a:rPr sz="2800" spc="-35" dirty="0"/>
              <a:t> </a:t>
            </a:r>
            <a:r>
              <a:rPr sz="2800" spc="-20" dirty="0"/>
              <a:t>syndromes</a:t>
            </a:r>
            <a:r>
              <a:rPr sz="2800" spc="-35" dirty="0"/>
              <a:t> </a:t>
            </a:r>
            <a:r>
              <a:rPr sz="2800" dirty="0"/>
              <a:t>in</a:t>
            </a:r>
            <a:r>
              <a:rPr sz="2800" spc="-50" dirty="0"/>
              <a:t> </a:t>
            </a:r>
            <a:r>
              <a:rPr sz="2800" dirty="0"/>
              <a:t>20%</a:t>
            </a:r>
            <a:r>
              <a:rPr sz="2800" spc="-55" dirty="0"/>
              <a:t> </a:t>
            </a:r>
            <a:r>
              <a:rPr sz="2800" dirty="0"/>
              <a:t>of</a:t>
            </a:r>
            <a:r>
              <a:rPr sz="2800" spc="-65" dirty="0"/>
              <a:t> </a:t>
            </a:r>
            <a:r>
              <a:rPr sz="2800" dirty="0"/>
              <a:t>patients</a:t>
            </a:r>
            <a:r>
              <a:rPr sz="2800" spc="-55" dirty="0"/>
              <a:t> </a:t>
            </a:r>
            <a:r>
              <a:rPr sz="2800" dirty="0"/>
              <a:t>with</a:t>
            </a:r>
            <a:r>
              <a:rPr sz="2800" spc="-60" dirty="0"/>
              <a:t> </a:t>
            </a:r>
            <a:r>
              <a:rPr sz="2800" spc="-25" dirty="0"/>
              <a:t>RCC</a:t>
            </a:r>
            <a:endParaRPr sz="2800" dirty="0"/>
          </a:p>
        </p:txBody>
      </p:sp>
      <p:grpSp>
        <p:nvGrpSpPr>
          <p:cNvPr id="3" name="object 3"/>
          <p:cNvGrpSpPr/>
          <p:nvPr/>
        </p:nvGrpSpPr>
        <p:grpSpPr>
          <a:xfrm>
            <a:off x="1524000" y="1219200"/>
            <a:ext cx="4697095" cy="5182235"/>
            <a:chOff x="1132326" y="1376161"/>
            <a:chExt cx="4697095" cy="5182235"/>
          </a:xfrm>
        </p:grpSpPr>
        <p:pic>
          <p:nvPicPr>
            <p:cNvPr id="4" name="object 4"/>
            <p:cNvPicPr/>
            <p:nvPr/>
          </p:nvPicPr>
          <p:blipFill>
            <a:blip r:embed="rId2" cstate="print"/>
            <a:stretch>
              <a:fillRect/>
            </a:stretch>
          </p:blipFill>
          <p:spPr>
            <a:xfrm>
              <a:off x="1132326" y="1376161"/>
              <a:ext cx="4696979" cy="5181616"/>
            </a:xfrm>
            <a:prstGeom prst="rect">
              <a:avLst/>
            </a:prstGeom>
          </p:spPr>
        </p:pic>
        <p:pic>
          <p:nvPicPr>
            <p:cNvPr id="5" name="object 5"/>
            <p:cNvPicPr/>
            <p:nvPr/>
          </p:nvPicPr>
          <p:blipFill>
            <a:blip r:embed="rId3" cstate="print"/>
            <a:stretch>
              <a:fillRect/>
            </a:stretch>
          </p:blipFill>
          <p:spPr>
            <a:xfrm>
              <a:off x="1187196" y="1421892"/>
              <a:ext cx="4536948" cy="5030724"/>
            </a:xfrm>
            <a:prstGeom prst="rect">
              <a:avLst/>
            </a:prstGeom>
          </p:spPr>
        </p:pic>
        <p:sp>
          <p:nvSpPr>
            <p:cNvPr id="6" name="object 6"/>
            <p:cNvSpPr/>
            <p:nvPr/>
          </p:nvSpPr>
          <p:spPr>
            <a:xfrm>
              <a:off x="1168146" y="1402842"/>
              <a:ext cx="4575175" cy="5069205"/>
            </a:xfrm>
            <a:custGeom>
              <a:avLst/>
              <a:gdLst/>
              <a:ahLst/>
              <a:cxnLst/>
              <a:rect l="l" t="t" r="r" b="b"/>
              <a:pathLst>
                <a:path w="4575175" h="5069205">
                  <a:moveTo>
                    <a:pt x="0" y="5068824"/>
                  </a:moveTo>
                  <a:lnTo>
                    <a:pt x="4575048" y="5068824"/>
                  </a:lnTo>
                  <a:lnTo>
                    <a:pt x="4575048" y="0"/>
                  </a:lnTo>
                  <a:lnTo>
                    <a:pt x="0" y="0"/>
                  </a:lnTo>
                  <a:lnTo>
                    <a:pt x="0" y="5068824"/>
                  </a:lnTo>
                  <a:close/>
                </a:path>
              </a:pathLst>
            </a:custGeom>
            <a:ln w="38100">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CC7AD3EA-7C14-B123-7AC8-DCFBC9C7FC33}"/>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688085" rIns="0" bIns="0" rtlCol="0">
            <a:spAutoFit/>
          </a:bodyPr>
          <a:lstStyle/>
          <a:p>
            <a:pPr marL="3347720">
              <a:lnSpc>
                <a:spcPct val="100000"/>
              </a:lnSpc>
              <a:spcBef>
                <a:spcPts val="100"/>
              </a:spcBef>
            </a:pPr>
            <a:r>
              <a:rPr sz="4000" b="1" spc="-10" dirty="0">
                <a:latin typeface="Calibri"/>
                <a:cs typeface="Calibri"/>
              </a:rPr>
              <a:t>Diagnosis</a:t>
            </a:r>
            <a:endParaRPr sz="4000" dirty="0">
              <a:latin typeface="Calibri"/>
              <a:cs typeface="Calibri"/>
            </a:endParaRPr>
          </a:p>
        </p:txBody>
      </p:sp>
      <p:sp>
        <p:nvSpPr>
          <p:cNvPr id="3" name="object 3"/>
          <p:cNvSpPr txBox="1"/>
          <p:nvPr/>
        </p:nvSpPr>
        <p:spPr>
          <a:xfrm>
            <a:off x="618540" y="1929765"/>
            <a:ext cx="5798820" cy="4601260"/>
          </a:xfrm>
          <a:prstGeom prst="rect">
            <a:avLst/>
          </a:prstGeom>
        </p:spPr>
        <p:txBody>
          <a:bodyPr vert="horz" wrap="square" lIns="0" tIns="12700" rIns="0" bIns="0" rtlCol="0">
            <a:spAutoFit/>
          </a:bodyPr>
          <a:lstStyle/>
          <a:p>
            <a:pPr marL="354965" indent="-342265">
              <a:lnSpc>
                <a:spcPct val="100000"/>
              </a:lnSpc>
              <a:spcBef>
                <a:spcPts val="100"/>
              </a:spcBef>
              <a:buFont typeface="Arial MT"/>
              <a:buChar char="•"/>
              <a:tabLst>
                <a:tab pos="354965" algn="l"/>
              </a:tabLst>
            </a:pPr>
            <a:r>
              <a:rPr sz="2400" dirty="0">
                <a:latin typeface="Calibri"/>
                <a:cs typeface="Calibri"/>
              </a:rPr>
              <a:t>Labs:</a:t>
            </a:r>
            <a:r>
              <a:rPr sz="2400" spc="-65" dirty="0">
                <a:latin typeface="Calibri"/>
                <a:cs typeface="Calibri"/>
              </a:rPr>
              <a:t> </a:t>
            </a:r>
            <a:r>
              <a:rPr sz="2400" dirty="0">
                <a:latin typeface="Calibri"/>
                <a:cs typeface="Calibri"/>
              </a:rPr>
              <a:t>CBC,</a:t>
            </a:r>
            <a:r>
              <a:rPr sz="2400" spc="-80" dirty="0">
                <a:latin typeface="Calibri"/>
                <a:cs typeface="Calibri"/>
              </a:rPr>
              <a:t> </a:t>
            </a:r>
            <a:r>
              <a:rPr sz="2400" spc="-55" dirty="0">
                <a:latin typeface="Calibri"/>
                <a:cs typeface="Calibri"/>
              </a:rPr>
              <a:t>LFT,</a:t>
            </a:r>
            <a:r>
              <a:rPr sz="2400" spc="-45" dirty="0">
                <a:latin typeface="Calibri"/>
                <a:cs typeface="Calibri"/>
              </a:rPr>
              <a:t> </a:t>
            </a:r>
            <a:r>
              <a:rPr sz="2400" spc="-25" dirty="0">
                <a:latin typeface="Calibri"/>
                <a:cs typeface="Calibri"/>
              </a:rPr>
              <a:t>BUN/Cr,</a:t>
            </a:r>
            <a:r>
              <a:rPr sz="2400" spc="-75" dirty="0">
                <a:latin typeface="Calibri"/>
                <a:cs typeface="Calibri"/>
              </a:rPr>
              <a:t> </a:t>
            </a:r>
            <a:r>
              <a:rPr sz="2400" dirty="0">
                <a:latin typeface="Calibri"/>
                <a:cs typeface="Calibri"/>
              </a:rPr>
              <a:t>LDH,</a:t>
            </a:r>
            <a:r>
              <a:rPr sz="2400" spc="-50" dirty="0">
                <a:latin typeface="Calibri"/>
                <a:cs typeface="Calibri"/>
              </a:rPr>
              <a:t> </a:t>
            </a:r>
            <a:r>
              <a:rPr sz="2400" spc="-10" dirty="0">
                <a:latin typeface="Calibri"/>
                <a:cs typeface="Calibri"/>
              </a:rPr>
              <a:t>urinalysis</a:t>
            </a:r>
            <a:endParaRPr sz="2400" dirty="0">
              <a:latin typeface="Calibri"/>
              <a:cs typeface="Calibri"/>
            </a:endParaRPr>
          </a:p>
          <a:p>
            <a:pPr>
              <a:lnSpc>
                <a:spcPct val="100000"/>
              </a:lnSpc>
              <a:spcBef>
                <a:spcPts val="1100"/>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spc="-10" dirty="0">
                <a:latin typeface="Calibri"/>
                <a:cs typeface="Calibri"/>
              </a:rPr>
              <a:t>Imaging:</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CT</a:t>
            </a:r>
            <a:r>
              <a:rPr sz="2400" spc="-10" dirty="0">
                <a:latin typeface="Calibri"/>
                <a:cs typeface="Calibri"/>
              </a:rPr>
              <a:t> abdomen</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MRI</a:t>
            </a:r>
            <a:r>
              <a:rPr sz="2400" spc="-45" dirty="0">
                <a:latin typeface="Calibri"/>
                <a:cs typeface="Calibri"/>
              </a:rPr>
              <a:t> </a:t>
            </a:r>
            <a:r>
              <a:rPr sz="2400" dirty="0">
                <a:latin typeface="Calibri"/>
                <a:cs typeface="Calibri"/>
              </a:rPr>
              <a:t>abdomen</a:t>
            </a:r>
            <a:r>
              <a:rPr sz="2400" spc="-20" dirty="0">
                <a:latin typeface="Calibri"/>
                <a:cs typeface="Calibri"/>
              </a:rPr>
              <a:t> </a:t>
            </a:r>
            <a:r>
              <a:rPr sz="2400" dirty="0">
                <a:latin typeface="Calibri"/>
                <a:cs typeface="Calibri"/>
              </a:rPr>
              <a:t>if</a:t>
            </a:r>
            <a:r>
              <a:rPr sz="2400" spc="-15" dirty="0">
                <a:latin typeface="Calibri"/>
                <a:cs typeface="Calibri"/>
              </a:rPr>
              <a:t> </a:t>
            </a:r>
            <a:r>
              <a:rPr sz="2400" dirty="0">
                <a:latin typeface="Calibri"/>
                <a:cs typeface="Calibri"/>
              </a:rPr>
              <a:t>CT</a:t>
            </a:r>
            <a:r>
              <a:rPr sz="2400" spc="-35" dirty="0">
                <a:latin typeface="Calibri"/>
                <a:cs typeface="Calibri"/>
              </a:rPr>
              <a:t> </a:t>
            </a:r>
            <a:r>
              <a:rPr sz="2400" dirty="0">
                <a:latin typeface="Calibri"/>
                <a:cs typeface="Calibri"/>
              </a:rPr>
              <a:t>suggests</a:t>
            </a:r>
            <a:r>
              <a:rPr sz="2400" spc="-35" dirty="0">
                <a:latin typeface="Calibri"/>
                <a:cs typeface="Calibri"/>
              </a:rPr>
              <a:t> </a:t>
            </a:r>
            <a:r>
              <a:rPr sz="2400" dirty="0">
                <a:latin typeface="Calibri"/>
                <a:cs typeface="Calibri"/>
              </a:rPr>
              <a:t>IVC</a:t>
            </a:r>
            <a:r>
              <a:rPr sz="2400" spc="-35" dirty="0">
                <a:latin typeface="Calibri"/>
                <a:cs typeface="Calibri"/>
              </a:rPr>
              <a:t> </a:t>
            </a:r>
            <a:r>
              <a:rPr sz="2400" spc="-10" dirty="0">
                <a:latin typeface="Calibri"/>
                <a:cs typeface="Calibri"/>
              </a:rPr>
              <a:t>involvement</a:t>
            </a:r>
            <a:endParaRPr sz="2400" dirty="0">
              <a:latin typeface="Calibri"/>
              <a:cs typeface="Calibri"/>
            </a:endParaRPr>
          </a:p>
          <a:p>
            <a:pPr lvl="1">
              <a:lnSpc>
                <a:spcPct val="100000"/>
              </a:lnSpc>
              <a:spcBef>
                <a:spcPts val="985"/>
              </a:spcBef>
              <a:buFont typeface="Arial MT"/>
              <a:buChar char="–"/>
            </a:pPr>
            <a:endParaRPr sz="2400" dirty="0">
              <a:latin typeface="Calibri"/>
              <a:cs typeface="Calibri"/>
            </a:endParaRPr>
          </a:p>
          <a:p>
            <a:pPr marL="354965" indent="-342265">
              <a:lnSpc>
                <a:spcPct val="100000"/>
              </a:lnSpc>
              <a:spcBef>
                <a:spcPts val="5"/>
              </a:spcBef>
              <a:buFont typeface="Arial MT"/>
              <a:buChar char="•"/>
              <a:tabLst>
                <a:tab pos="354965" algn="l"/>
              </a:tabLst>
            </a:pPr>
            <a:r>
              <a:rPr sz="2400" spc="-10" dirty="0">
                <a:latin typeface="Calibri"/>
                <a:cs typeface="Calibri"/>
              </a:rPr>
              <a:t>Metastatic</a:t>
            </a:r>
            <a:r>
              <a:rPr sz="2400" spc="-105" dirty="0">
                <a:latin typeface="Calibri"/>
                <a:cs typeface="Calibri"/>
              </a:rPr>
              <a:t> </a:t>
            </a:r>
            <a:r>
              <a:rPr sz="2400" spc="-10" dirty="0">
                <a:latin typeface="Calibri"/>
                <a:cs typeface="Calibri"/>
              </a:rPr>
              <a:t>evaluation:</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Chest</a:t>
            </a:r>
            <a:r>
              <a:rPr sz="2400" spc="-30" dirty="0">
                <a:latin typeface="Calibri"/>
                <a:cs typeface="Calibri"/>
              </a:rPr>
              <a:t> </a:t>
            </a:r>
            <a:r>
              <a:rPr sz="2400" dirty="0">
                <a:latin typeface="Calibri"/>
                <a:cs typeface="Calibri"/>
              </a:rPr>
              <a:t>X</a:t>
            </a:r>
            <a:r>
              <a:rPr sz="2400" spc="-30" dirty="0">
                <a:latin typeface="Calibri"/>
                <a:cs typeface="Calibri"/>
              </a:rPr>
              <a:t> </a:t>
            </a:r>
            <a:r>
              <a:rPr sz="2400" spc="-25" dirty="0">
                <a:latin typeface="Calibri"/>
                <a:cs typeface="Calibri"/>
              </a:rPr>
              <a:t>ray</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Bone</a:t>
            </a:r>
            <a:r>
              <a:rPr sz="2400" spc="-50" dirty="0">
                <a:latin typeface="Calibri"/>
                <a:cs typeface="Calibri"/>
              </a:rPr>
              <a:t> </a:t>
            </a:r>
            <a:r>
              <a:rPr sz="2400" dirty="0">
                <a:latin typeface="Calibri"/>
                <a:cs typeface="Calibri"/>
              </a:rPr>
              <a:t>scan</a:t>
            </a:r>
            <a:r>
              <a:rPr sz="2400" spc="-20" dirty="0">
                <a:latin typeface="Calibri"/>
                <a:cs typeface="Calibri"/>
              </a:rPr>
              <a:t> </a:t>
            </a:r>
            <a:r>
              <a:rPr sz="2400" dirty="0">
                <a:latin typeface="Calibri"/>
                <a:cs typeface="Calibri"/>
              </a:rPr>
              <a:t>or</a:t>
            </a:r>
            <a:r>
              <a:rPr sz="2400" spc="-40" dirty="0">
                <a:latin typeface="Calibri"/>
                <a:cs typeface="Calibri"/>
              </a:rPr>
              <a:t> </a:t>
            </a:r>
            <a:r>
              <a:rPr sz="2400" dirty="0">
                <a:latin typeface="Calibri"/>
                <a:cs typeface="Calibri"/>
              </a:rPr>
              <a:t>MRI</a:t>
            </a:r>
            <a:r>
              <a:rPr sz="2400" spc="-40" dirty="0">
                <a:latin typeface="Calibri"/>
                <a:cs typeface="Calibri"/>
              </a:rPr>
              <a:t> </a:t>
            </a:r>
            <a:r>
              <a:rPr sz="2400" dirty="0">
                <a:latin typeface="Calibri"/>
                <a:cs typeface="Calibri"/>
              </a:rPr>
              <a:t>brain</a:t>
            </a:r>
            <a:r>
              <a:rPr sz="2400" spc="-35" dirty="0">
                <a:latin typeface="Calibri"/>
                <a:cs typeface="Calibri"/>
              </a:rPr>
              <a:t> </a:t>
            </a:r>
            <a:r>
              <a:rPr sz="2400" dirty="0">
                <a:latin typeface="Calibri"/>
                <a:cs typeface="Calibri"/>
              </a:rPr>
              <a:t>only</a:t>
            </a:r>
            <a:r>
              <a:rPr sz="2400" spc="-45" dirty="0">
                <a:latin typeface="Calibri"/>
                <a:cs typeface="Calibri"/>
              </a:rPr>
              <a:t> </a:t>
            </a:r>
            <a:r>
              <a:rPr sz="2400" dirty="0">
                <a:latin typeface="Calibri"/>
                <a:cs typeface="Calibri"/>
              </a:rPr>
              <a:t>if</a:t>
            </a:r>
            <a:r>
              <a:rPr sz="2400" spc="-25" dirty="0">
                <a:latin typeface="Calibri"/>
                <a:cs typeface="Calibri"/>
              </a:rPr>
              <a:t> </a:t>
            </a:r>
            <a:r>
              <a:rPr sz="2400" dirty="0">
                <a:latin typeface="Calibri"/>
                <a:cs typeface="Calibri"/>
              </a:rPr>
              <a:t>clinically</a:t>
            </a:r>
            <a:r>
              <a:rPr sz="2400" spc="-25" dirty="0">
                <a:latin typeface="Calibri"/>
                <a:cs typeface="Calibri"/>
              </a:rPr>
              <a:t> </a:t>
            </a:r>
            <a:r>
              <a:rPr sz="2400" spc="-10" dirty="0">
                <a:latin typeface="Calibri"/>
                <a:cs typeface="Calibri"/>
              </a:rPr>
              <a:t>indicated</a:t>
            </a:r>
            <a:endParaRPr sz="2400" dirty="0">
              <a:latin typeface="Calibri"/>
              <a:cs typeface="Calibri"/>
            </a:endParaRPr>
          </a:p>
        </p:txBody>
      </p:sp>
      <p:sp>
        <p:nvSpPr>
          <p:cNvPr id="4" name="TextBox 3">
            <a:extLst>
              <a:ext uri="{FF2B5EF4-FFF2-40B4-BE49-F238E27FC236}">
                <a16:creationId xmlns:a16="http://schemas.microsoft.com/office/drawing/2014/main" id="{A5B8A9AF-2CAA-AA17-D71C-87394A04964F}"/>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93517" y="519665"/>
            <a:ext cx="5631180" cy="4677410"/>
            <a:chOff x="1493517" y="519665"/>
            <a:chExt cx="5631180" cy="4677410"/>
          </a:xfrm>
        </p:grpSpPr>
        <p:pic>
          <p:nvPicPr>
            <p:cNvPr id="3" name="object 3"/>
            <p:cNvPicPr/>
            <p:nvPr/>
          </p:nvPicPr>
          <p:blipFill>
            <a:blip r:embed="rId2" cstate="print"/>
            <a:stretch>
              <a:fillRect/>
            </a:stretch>
          </p:blipFill>
          <p:spPr>
            <a:xfrm>
              <a:off x="1493517" y="519665"/>
              <a:ext cx="5631184" cy="4677183"/>
            </a:xfrm>
            <a:prstGeom prst="rect">
              <a:avLst/>
            </a:prstGeom>
          </p:spPr>
        </p:pic>
        <p:pic>
          <p:nvPicPr>
            <p:cNvPr id="4" name="object 4"/>
            <p:cNvPicPr/>
            <p:nvPr/>
          </p:nvPicPr>
          <p:blipFill>
            <a:blip r:embed="rId3" cstate="print"/>
            <a:stretch>
              <a:fillRect/>
            </a:stretch>
          </p:blipFill>
          <p:spPr>
            <a:xfrm>
              <a:off x="1548384" y="565403"/>
              <a:ext cx="5471160" cy="4526280"/>
            </a:xfrm>
            <a:prstGeom prst="rect">
              <a:avLst/>
            </a:prstGeom>
          </p:spPr>
        </p:pic>
        <p:sp>
          <p:nvSpPr>
            <p:cNvPr id="5" name="object 5"/>
            <p:cNvSpPr/>
            <p:nvPr/>
          </p:nvSpPr>
          <p:spPr>
            <a:xfrm>
              <a:off x="1529334" y="546353"/>
              <a:ext cx="5509260" cy="4564380"/>
            </a:xfrm>
            <a:custGeom>
              <a:avLst/>
              <a:gdLst/>
              <a:ahLst/>
              <a:cxnLst/>
              <a:rect l="l" t="t" r="r" b="b"/>
              <a:pathLst>
                <a:path w="5509259" h="4564380">
                  <a:moveTo>
                    <a:pt x="0" y="4564380"/>
                  </a:moveTo>
                  <a:lnTo>
                    <a:pt x="5509260" y="4564380"/>
                  </a:lnTo>
                  <a:lnTo>
                    <a:pt x="5509260" y="0"/>
                  </a:lnTo>
                  <a:lnTo>
                    <a:pt x="0" y="0"/>
                  </a:lnTo>
                  <a:lnTo>
                    <a:pt x="0" y="4564380"/>
                  </a:lnTo>
                  <a:close/>
                </a:path>
              </a:pathLst>
            </a:custGeom>
            <a:ln w="38100">
              <a:solidFill>
                <a:srgbClr val="000000"/>
              </a:solidFill>
            </a:ln>
          </p:spPr>
          <p:txBody>
            <a:bodyPr wrap="square" lIns="0" tIns="0" rIns="0" bIns="0" rtlCol="0"/>
            <a:lstStyle/>
            <a:p>
              <a:endParaRPr/>
            </a:p>
          </p:txBody>
        </p:sp>
      </p:grpSp>
      <p:sp>
        <p:nvSpPr>
          <p:cNvPr id="6" name="object 6"/>
          <p:cNvSpPr txBox="1"/>
          <p:nvPr/>
        </p:nvSpPr>
        <p:spPr>
          <a:xfrm>
            <a:off x="547217" y="5319521"/>
            <a:ext cx="8107045" cy="574675"/>
          </a:xfrm>
          <a:prstGeom prst="rect">
            <a:avLst/>
          </a:prstGeom>
        </p:spPr>
        <p:txBody>
          <a:bodyPr vert="horz" wrap="square" lIns="0" tIns="12700" rIns="0" bIns="0" rtlCol="0">
            <a:spAutoFit/>
          </a:bodyPr>
          <a:lstStyle/>
          <a:p>
            <a:pPr marL="12700">
              <a:lnSpc>
                <a:spcPct val="100000"/>
              </a:lnSpc>
              <a:spcBef>
                <a:spcPts val="100"/>
              </a:spcBef>
            </a:pPr>
            <a:r>
              <a:rPr sz="1800" b="1" dirty="0">
                <a:latin typeface="Calibri"/>
                <a:cs typeface="Calibri"/>
              </a:rPr>
              <a:t>CT</a:t>
            </a:r>
            <a:r>
              <a:rPr sz="1800" b="1" spc="-25" dirty="0">
                <a:latin typeface="Calibri"/>
                <a:cs typeface="Calibri"/>
              </a:rPr>
              <a:t> </a:t>
            </a:r>
            <a:r>
              <a:rPr sz="1800" b="1" dirty="0">
                <a:latin typeface="Calibri"/>
                <a:cs typeface="Calibri"/>
              </a:rPr>
              <a:t>scan</a:t>
            </a:r>
            <a:r>
              <a:rPr sz="1800" b="1" spc="-30" dirty="0">
                <a:latin typeface="Calibri"/>
                <a:cs typeface="Calibri"/>
              </a:rPr>
              <a:t> </a:t>
            </a:r>
            <a:r>
              <a:rPr sz="1800" b="1" dirty="0">
                <a:latin typeface="Calibri"/>
                <a:cs typeface="Calibri"/>
              </a:rPr>
              <a:t>shows</a:t>
            </a:r>
            <a:r>
              <a:rPr sz="1800" b="1" spc="-30" dirty="0">
                <a:latin typeface="Calibri"/>
                <a:cs typeface="Calibri"/>
              </a:rPr>
              <a:t> </a:t>
            </a:r>
            <a:r>
              <a:rPr sz="1800" b="1" dirty="0">
                <a:latin typeface="Calibri"/>
                <a:cs typeface="Calibri"/>
              </a:rPr>
              <a:t>right</a:t>
            </a:r>
            <a:r>
              <a:rPr sz="1800" b="1" spc="-60" dirty="0">
                <a:latin typeface="Calibri"/>
                <a:cs typeface="Calibri"/>
              </a:rPr>
              <a:t> </a:t>
            </a:r>
            <a:r>
              <a:rPr sz="1800" b="1" dirty="0">
                <a:latin typeface="Calibri"/>
                <a:cs typeface="Calibri"/>
              </a:rPr>
              <a:t>renal</a:t>
            </a:r>
            <a:r>
              <a:rPr sz="1800" b="1" spc="-20" dirty="0">
                <a:latin typeface="Calibri"/>
                <a:cs typeface="Calibri"/>
              </a:rPr>
              <a:t> </a:t>
            </a:r>
            <a:r>
              <a:rPr sz="1800" b="1" dirty="0">
                <a:latin typeface="Calibri"/>
                <a:cs typeface="Calibri"/>
              </a:rPr>
              <a:t>tumor</a:t>
            </a:r>
            <a:r>
              <a:rPr sz="1800" b="1" spc="-25" dirty="0">
                <a:latin typeface="Calibri"/>
                <a:cs typeface="Calibri"/>
              </a:rPr>
              <a:t> </a:t>
            </a:r>
            <a:r>
              <a:rPr sz="1800" b="1" dirty="0">
                <a:latin typeface="Calibri"/>
                <a:cs typeface="Calibri"/>
              </a:rPr>
              <a:t>with</a:t>
            </a:r>
            <a:r>
              <a:rPr sz="1800" b="1" spc="-40" dirty="0">
                <a:latin typeface="Calibri"/>
                <a:cs typeface="Calibri"/>
              </a:rPr>
              <a:t> </a:t>
            </a:r>
            <a:r>
              <a:rPr sz="1800" b="1" dirty="0">
                <a:latin typeface="Calibri"/>
                <a:cs typeface="Calibri"/>
              </a:rPr>
              <a:t>perinephric</a:t>
            </a:r>
            <a:r>
              <a:rPr sz="1800" b="1" spc="-50" dirty="0">
                <a:latin typeface="Calibri"/>
                <a:cs typeface="Calibri"/>
              </a:rPr>
              <a:t> </a:t>
            </a:r>
            <a:r>
              <a:rPr sz="1800" b="1" spc="-10" dirty="0">
                <a:latin typeface="Calibri"/>
                <a:cs typeface="Calibri"/>
              </a:rPr>
              <a:t>stranding</a:t>
            </a:r>
            <a:r>
              <a:rPr sz="1800" b="1" spc="-55" dirty="0">
                <a:latin typeface="Calibri"/>
                <a:cs typeface="Calibri"/>
              </a:rPr>
              <a:t> </a:t>
            </a:r>
            <a:r>
              <a:rPr sz="1800" b="1" dirty="0">
                <a:latin typeface="Calibri"/>
                <a:cs typeface="Calibri"/>
              </a:rPr>
              <a:t>suggesting</a:t>
            </a:r>
            <a:r>
              <a:rPr sz="1800" b="1" spc="-60" dirty="0">
                <a:latin typeface="Calibri"/>
                <a:cs typeface="Calibri"/>
              </a:rPr>
              <a:t> </a:t>
            </a:r>
            <a:r>
              <a:rPr sz="1800" b="1" dirty="0">
                <a:latin typeface="Calibri"/>
                <a:cs typeface="Calibri"/>
              </a:rPr>
              <a:t>invasion</a:t>
            </a:r>
            <a:r>
              <a:rPr sz="1800" b="1" spc="-60" dirty="0">
                <a:latin typeface="Calibri"/>
                <a:cs typeface="Calibri"/>
              </a:rPr>
              <a:t> </a:t>
            </a:r>
            <a:r>
              <a:rPr sz="1800" b="1" dirty="0">
                <a:latin typeface="Calibri"/>
                <a:cs typeface="Calibri"/>
              </a:rPr>
              <a:t>of</a:t>
            </a:r>
            <a:r>
              <a:rPr sz="1800" b="1" spc="-15" dirty="0">
                <a:latin typeface="Calibri"/>
                <a:cs typeface="Calibri"/>
              </a:rPr>
              <a:t> </a:t>
            </a:r>
            <a:r>
              <a:rPr sz="1800" b="1" spc="-25" dirty="0">
                <a:latin typeface="Calibri"/>
                <a:cs typeface="Calibri"/>
              </a:rPr>
              <a:t>the</a:t>
            </a:r>
            <a:endParaRPr sz="1800">
              <a:latin typeface="Calibri"/>
              <a:cs typeface="Calibri"/>
            </a:endParaRPr>
          </a:p>
          <a:p>
            <a:pPr marL="12700">
              <a:lnSpc>
                <a:spcPct val="100000"/>
              </a:lnSpc>
            </a:pPr>
            <a:r>
              <a:rPr sz="1800" b="1" dirty="0">
                <a:latin typeface="Calibri"/>
                <a:cs typeface="Calibri"/>
              </a:rPr>
              <a:t>perinephric</a:t>
            </a:r>
            <a:r>
              <a:rPr sz="1800" b="1" spc="-70" dirty="0">
                <a:latin typeface="Calibri"/>
                <a:cs typeface="Calibri"/>
              </a:rPr>
              <a:t> </a:t>
            </a:r>
            <a:r>
              <a:rPr sz="1800" b="1" spc="-25" dirty="0">
                <a:latin typeface="Calibri"/>
                <a:cs typeface="Calibri"/>
              </a:rPr>
              <a:t>fat</a:t>
            </a:r>
            <a:endParaRPr sz="18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141198" y="288030"/>
            <a:ext cx="3868420" cy="5046345"/>
            <a:chOff x="2141198" y="288030"/>
            <a:chExt cx="3868420" cy="5046345"/>
          </a:xfrm>
        </p:grpSpPr>
        <p:pic>
          <p:nvPicPr>
            <p:cNvPr id="3" name="object 3"/>
            <p:cNvPicPr/>
            <p:nvPr/>
          </p:nvPicPr>
          <p:blipFill>
            <a:blip r:embed="rId2" cstate="print"/>
            <a:stretch>
              <a:fillRect/>
            </a:stretch>
          </p:blipFill>
          <p:spPr>
            <a:xfrm>
              <a:off x="2141198" y="288030"/>
              <a:ext cx="3867954" cy="5045972"/>
            </a:xfrm>
            <a:prstGeom prst="rect">
              <a:avLst/>
            </a:prstGeom>
          </p:spPr>
        </p:pic>
        <p:pic>
          <p:nvPicPr>
            <p:cNvPr id="4" name="object 4"/>
            <p:cNvPicPr/>
            <p:nvPr/>
          </p:nvPicPr>
          <p:blipFill>
            <a:blip r:embed="rId3" cstate="print"/>
            <a:stretch>
              <a:fillRect/>
            </a:stretch>
          </p:blipFill>
          <p:spPr>
            <a:xfrm>
              <a:off x="2196084" y="333755"/>
              <a:ext cx="3707892" cy="4895088"/>
            </a:xfrm>
            <a:prstGeom prst="rect">
              <a:avLst/>
            </a:prstGeom>
          </p:spPr>
        </p:pic>
        <p:sp>
          <p:nvSpPr>
            <p:cNvPr id="5" name="object 5"/>
            <p:cNvSpPr/>
            <p:nvPr/>
          </p:nvSpPr>
          <p:spPr>
            <a:xfrm>
              <a:off x="2177034" y="314705"/>
              <a:ext cx="3746500" cy="4933315"/>
            </a:xfrm>
            <a:custGeom>
              <a:avLst/>
              <a:gdLst/>
              <a:ahLst/>
              <a:cxnLst/>
              <a:rect l="l" t="t" r="r" b="b"/>
              <a:pathLst>
                <a:path w="3746500" h="4933315">
                  <a:moveTo>
                    <a:pt x="0" y="4933188"/>
                  </a:moveTo>
                  <a:lnTo>
                    <a:pt x="3745992" y="4933188"/>
                  </a:lnTo>
                  <a:lnTo>
                    <a:pt x="3745992" y="0"/>
                  </a:lnTo>
                  <a:lnTo>
                    <a:pt x="0" y="0"/>
                  </a:lnTo>
                  <a:lnTo>
                    <a:pt x="0" y="4933188"/>
                  </a:lnTo>
                  <a:close/>
                </a:path>
              </a:pathLst>
            </a:custGeom>
            <a:ln w="38100">
              <a:solidFill>
                <a:srgbClr val="000000"/>
              </a:solidFill>
            </a:ln>
          </p:spPr>
          <p:txBody>
            <a:bodyPr wrap="square" lIns="0" tIns="0" rIns="0" bIns="0" rtlCol="0"/>
            <a:lstStyle/>
            <a:p>
              <a:endParaRPr/>
            </a:p>
          </p:txBody>
        </p:sp>
      </p:grpSp>
      <p:sp>
        <p:nvSpPr>
          <p:cNvPr id="6" name="object 6"/>
          <p:cNvSpPr txBox="1"/>
          <p:nvPr/>
        </p:nvSpPr>
        <p:spPr>
          <a:xfrm>
            <a:off x="520090" y="5427065"/>
            <a:ext cx="6932930" cy="574675"/>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Calibri"/>
                <a:cs typeface="Calibri"/>
              </a:rPr>
              <a:t>Contrast</a:t>
            </a:r>
            <a:r>
              <a:rPr sz="1800" b="1" spc="-50" dirty="0">
                <a:latin typeface="Calibri"/>
                <a:cs typeface="Calibri"/>
              </a:rPr>
              <a:t> </a:t>
            </a:r>
            <a:r>
              <a:rPr sz="1800" b="1" dirty="0">
                <a:latin typeface="Calibri"/>
                <a:cs typeface="Calibri"/>
              </a:rPr>
              <a:t>inferior</a:t>
            </a:r>
            <a:r>
              <a:rPr sz="1800" b="1" spc="-25" dirty="0">
                <a:latin typeface="Calibri"/>
                <a:cs typeface="Calibri"/>
              </a:rPr>
              <a:t> </a:t>
            </a:r>
            <a:r>
              <a:rPr sz="1800" b="1" spc="-10" dirty="0">
                <a:latin typeface="Calibri"/>
                <a:cs typeface="Calibri"/>
              </a:rPr>
              <a:t>venacavogram</a:t>
            </a:r>
            <a:r>
              <a:rPr sz="1800" b="1" spc="-60" dirty="0">
                <a:latin typeface="Calibri"/>
                <a:cs typeface="Calibri"/>
              </a:rPr>
              <a:t> </a:t>
            </a:r>
            <a:r>
              <a:rPr sz="1800" b="1" dirty="0">
                <a:latin typeface="Calibri"/>
                <a:cs typeface="Calibri"/>
              </a:rPr>
              <a:t>in</a:t>
            </a:r>
            <a:r>
              <a:rPr sz="1800" b="1" spc="-30" dirty="0">
                <a:latin typeface="Calibri"/>
                <a:cs typeface="Calibri"/>
              </a:rPr>
              <a:t> </a:t>
            </a:r>
            <a:r>
              <a:rPr sz="1800" b="1" dirty="0">
                <a:latin typeface="Calibri"/>
                <a:cs typeface="Calibri"/>
              </a:rPr>
              <a:t>patient</a:t>
            </a:r>
            <a:r>
              <a:rPr sz="1800" b="1" spc="-65" dirty="0">
                <a:latin typeface="Calibri"/>
                <a:cs typeface="Calibri"/>
              </a:rPr>
              <a:t> </a:t>
            </a:r>
            <a:r>
              <a:rPr sz="1800" b="1" dirty="0">
                <a:latin typeface="Calibri"/>
                <a:cs typeface="Calibri"/>
              </a:rPr>
              <a:t>with</a:t>
            </a:r>
            <a:r>
              <a:rPr sz="1800" b="1" spc="-30" dirty="0">
                <a:latin typeface="Calibri"/>
                <a:cs typeface="Calibri"/>
              </a:rPr>
              <a:t> </a:t>
            </a:r>
            <a:r>
              <a:rPr sz="1800" b="1" dirty="0">
                <a:latin typeface="Calibri"/>
                <a:cs typeface="Calibri"/>
              </a:rPr>
              <a:t>a</a:t>
            </a:r>
            <a:r>
              <a:rPr sz="1800" b="1" spc="-25" dirty="0">
                <a:latin typeface="Calibri"/>
                <a:cs typeface="Calibri"/>
              </a:rPr>
              <a:t> </a:t>
            </a:r>
            <a:r>
              <a:rPr sz="1800" b="1" dirty="0">
                <a:latin typeface="Calibri"/>
                <a:cs typeface="Calibri"/>
              </a:rPr>
              <a:t>right</a:t>
            </a:r>
            <a:r>
              <a:rPr sz="1800" b="1" spc="-35" dirty="0">
                <a:latin typeface="Calibri"/>
                <a:cs typeface="Calibri"/>
              </a:rPr>
              <a:t> </a:t>
            </a:r>
            <a:r>
              <a:rPr sz="1800" b="1" dirty="0">
                <a:latin typeface="Calibri"/>
                <a:cs typeface="Calibri"/>
              </a:rPr>
              <a:t>renal</a:t>
            </a:r>
            <a:r>
              <a:rPr sz="1800" b="1" spc="-50" dirty="0">
                <a:latin typeface="Calibri"/>
                <a:cs typeface="Calibri"/>
              </a:rPr>
              <a:t> </a:t>
            </a:r>
            <a:r>
              <a:rPr sz="1800" b="1" dirty="0">
                <a:latin typeface="Calibri"/>
                <a:cs typeface="Calibri"/>
              </a:rPr>
              <a:t>tumor</a:t>
            </a:r>
            <a:r>
              <a:rPr sz="1800" b="1" spc="-30" dirty="0">
                <a:latin typeface="Calibri"/>
                <a:cs typeface="Calibri"/>
              </a:rPr>
              <a:t> </a:t>
            </a:r>
            <a:r>
              <a:rPr sz="1800" b="1" spc="-10" dirty="0">
                <a:latin typeface="Calibri"/>
                <a:cs typeface="Calibri"/>
              </a:rPr>
              <a:t>shows</a:t>
            </a:r>
            <a:endParaRPr sz="1800">
              <a:latin typeface="Calibri"/>
              <a:cs typeface="Calibri"/>
            </a:endParaRPr>
          </a:p>
          <a:p>
            <a:pPr marL="12700">
              <a:lnSpc>
                <a:spcPct val="100000"/>
              </a:lnSpc>
              <a:spcBef>
                <a:spcPts val="5"/>
              </a:spcBef>
            </a:pPr>
            <a:r>
              <a:rPr sz="1800" b="1" spc="-10" dirty="0">
                <a:latin typeface="Calibri"/>
                <a:cs typeface="Calibri"/>
              </a:rPr>
              <a:t>involvement</a:t>
            </a:r>
            <a:r>
              <a:rPr sz="1800" b="1" spc="-65" dirty="0">
                <a:latin typeface="Calibri"/>
                <a:cs typeface="Calibri"/>
              </a:rPr>
              <a:t> </a:t>
            </a:r>
            <a:r>
              <a:rPr sz="1800" b="1" dirty="0">
                <a:latin typeface="Calibri"/>
                <a:cs typeface="Calibri"/>
              </a:rPr>
              <a:t>of</a:t>
            </a:r>
            <a:r>
              <a:rPr sz="1800" b="1" spc="-20" dirty="0">
                <a:latin typeface="Calibri"/>
                <a:cs typeface="Calibri"/>
              </a:rPr>
              <a:t> </a:t>
            </a:r>
            <a:r>
              <a:rPr sz="1800" b="1" dirty="0">
                <a:latin typeface="Calibri"/>
                <a:cs typeface="Calibri"/>
              </a:rPr>
              <a:t>the</a:t>
            </a:r>
            <a:r>
              <a:rPr sz="1800" b="1" spc="-35" dirty="0">
                <a:latin typeface="Calibri"/>
                <a:cs typeface="Calibri"/>
              </a:rPr>
              <a:t> </a:t>
            </a:r>
            <a:r>
              <a:rPr sz="1800" b="1" dirty="0">
                <a:latin typeface="Calibri"/>
                <a:cs typeface="Calibri"/>
              </a:rPr>
              <a:t>subdiaphragmatic</a:t>
            </a:r>
            <a:r>
              <a:rPr sz="1800" b="1" spc="340" dirty="0">
                <a:latin typeface="Calibri"/>
                <a:cs typeface="Calibri"/>
              </a:rPr>
              <a:t> </a:t>
            </a:r>
            <a:r>
              <a:rPr sz="1800" b="1" dirty="0">
                <a:latin typeface="Calibri"/>
                <a:cs typeface="Calibri"/>
              </a:rPr>
              <a:t>vena</a:t>
            </a:r>
            <a:r>
              <a:rPr sz="1800" b="1" spc="-50" dirty="0">
                <a:latin typeface="Calibri"/>
                <a:cs typeface="Calibri"/>
              </a:rPr>
              <a:t> </a:t>
            </a:r>
            <a:r>
              <a:rPr sz="1800" b="1" spc="-20" dirty="0">
                <a:latin typeface="Calibri"/>
                <a:cs typeface="Calibri"/>
              </a:rPr>
              <a:t>cava</a:t>
            </a:r>
            <a:endParaRPr sz="180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10309"/>
            <a:ext cx="7274559" cy="381515"/>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Lst>
            </a:pPr>
            <a:r>
              <a:rPr sz="2400" spc="-25" dirty="0">
                <a:latin typeface="Calibri"/>
                <a:cs typeface="Calibri"/>
              </a:rPr>
              <a:t>PET:</a:t>
            </a:r>
            <a:r>
              <a:rPr sz="2400" spc="-110" dirty="0">
                <a:latin typeface="Calibri"/>
                <a:cs typeface="Calibri"/>
              </a:rPr>
              <a:t> </a:t>
            </a:r>
            <a:r>
              <a:rPr sz="2400" dirty="0">
                <a:latin typeface="Calibri"/>
                <a:cs typeface="Calibri"/>
              </a:rPr>
              <a:t>equivocal</a:t>
            </a:r>
            <a:r>
              <a:rPr sz="2400" spc="-80" dirty="0">
                <a:latin typeface="Calibri"/>
                <a:cs typeface="Calibri"/>
              </a:rPr>
              <a:t> </a:t>
            </a:r>
            <a:r>
              <a:rPr sz="2400" dirty="0">
                <a:latin typeface="Calibri"/>
                <a:cs typeface="Calibri"/>
              </a:rPr>
              <a:t>findings</a:t>
            </a:r>
            <a:r>
              <a:rPr sz="2400" spc="-80" dirty="0">
                <a:latin typeface="Calibri"/>
                <a:cs typeface="Calibri"/>
              </a:rPr>
              <a:t> </a:t>
            </a:r>
            <a:r>
              <a:rPr sz="2400" dirty="0">
                <a:latin typeface="Calibri"/>
                <a:cs typeface="Calibri"/>
              </a:rPr>
              <a:t>on</a:t>
            </a:r>
            <a:r>
              <a:rPr sz="2400" spc="-90" dirty="0">
                <a:latin typeface="Calibri"/>
                <a:cs typeface="Calibri"/>
              </a:rPr>
              <a:t> </a:t>
            </a:r>
            <a:r>
              <a:rPr sz="2400" dirty="0">
                <a:latin typeface="Calibri"/>
                <a:cs typeface="Calibri"/>
              </a:rPr>
              <a:t>conventional</a:t>
            </a:r>
            <a:r>
              <a:rPr sz="2400" spc="-85" dirty="0">
                <a:latin typeface="Calibri"/>
                <a:cs typeface="Calibri"/>
              </a:rPr>
              <a:t> </a:t>
            </a:r>
            <a:r>
              <a:rPr sz="2400" spc="-10" dirty="0">
                <a:latin typeface="Calibri"/>
                <a:cs typeface="Calibri"/>
              </a:rPr>
              <a:t>imaging</a:t>
            </a:r>
            <a:endParaRPr sz="2400" dirty="0">
              <a:latin typeface="Calibri"/>
              <a:cs typeface="Calibri"/>
            </a:endParaRPr>
          </a:p>
        </p:txBody>
      </p:sp>
      <p:sp>
        <p:nvSpPr>
          <p:cNvPr id="3" name="object 3"/>
          <p:cNvSpPr txBox="1"/>
          <p:nvPr/>
        </p:nvSpPr>
        <p:spPr>
          <a:xfrm>
            <a:off x="535940" y="3146882"/>
            <a:ext cx="8002905" cy="381515"/>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 pos="2494280" algn="l"/>
              </a:tabLst>
            </a:pPr>
            <a:r>
              <a:rPr sz="2400" spc="-10" dirty="0">
                <a:latin typeface="Calibri"/>
                <a:cs typeface="Calibri"/>
              </a:rPr>
              <a:t>Percutaneous</a:t>
            </a:r>
            <a:r>
              <a:rPr sz="2400" dirty="0">
                <a:latin typeface="Calibri"/>
                <a:cs typeface="Calibri"/>
              </a:rPr>
              <a:t>	renal</a:t>
            </a:r>
            <a:r>
              <a:rPr sz="2400" spc="-85" dirty="0">
                <a:latin typeface="Calibri"/>
                <a:cs typeface="Calibri"/>
              </a:rPr>
              <a:t> </a:t>
            </a:r>
            <a:r>
              <a:rPr sz="2400" dirty="0">
                <a:latin typeface="Calibri"/>
                <a:cs typeface="Calibri"/>
              </a:rPr>
              <a:t>biopsy</a:t>
            </a:r>
            <a:r>
              <a:rPr sz="2400" spc="-50" dirty="0">
                <a:latin typeface="Calibri"/>
                <a:cs typeface="Calibri"/>
              </a:rPr>
              <a:t> </a:t>
            </a:r>
            <a:r>
              <a:rPr sz="2400" dirty="0">
                <a:latin typeface="Calibri"/>
                <a:cs typeface="Calibri"/>
              </a:rPr>
              <a:t>or</a:t>
            </a:r>
            <a:r>
              <a:rPr sz="2400" spc="-85" dirty="0">
                <a:latin typeface="Calibri"/>
                <a:cs typeface="Calibri"/>
              </a:rPr>
              <a:t> </a:t>
            </a:r>
            <a:r>
              <a:rPr sz="2400" dirty="0">
                <a:latin typeface="Calibri"/>
                <a:cs typeface="Calibri"/>
              </a:rPr>
              <a:t>aspiration:</a:t>
            </a:r>
            <a:r>
              <a:rPr sz="2400" spc="-60" dirty="0">
                <a:latin typeface="Calibri"/>
                <a:cs typeface="Calibri"/>
              </a:rPr>
              <a:t> </a:t>
            </a:r>
            <a:r>
              <a:rPr sz="2400" dirty="0">
                <a:latin typeface="Calibri"/>
                <a:cs typeface="Calibri"/>
              </a:rPr>
              <a:t>limited</a:t>
            </a:r>
            <a:r>
              <a:rPr sz="2400" spc="-65" dirty="0">
                <a:latin typeface="Calibri"/>
                <a:cs typeface="Calibri"/>
              </a:rPr>
              <a:t> </a:t>
            </a:r>
            <a:r>
              <a:rPr sz="2400" spc="-20" dirty="0">
                <a:latin typeface="Calibri"/>
                <a:cs typeface="Calibri"/>
              </a:rPr>
              <a:t>role</a:t>
            </a:r>
            <a:endParaRPr sz="2400" dirty="0">
              <a:latin typeface="Calibri"/>
              <a:cs typeface="Calibri"/>
            </a:endParaRPr>
          </a:p>
        </p:txBody>
      </p:sp>
      <p:sp>
        <p:nvSpPr>
          <p:cNvPr id="4" name="TextBox 3">
            <a:extLst>
              <a:ext uri="{FF2B5EF4-FFF2-40B4-BE49-F238E27FC236}">
                <a16:creationId xmlns:a16="http://schemas.microsoft.com/office/drawing/2014/main" id="{534E116A-2CB1-45E9-EB26-0B61DA0552B8}"/>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48614" rIns="0" bIns="0" rtlCol="0">
            <a:spAutoFit/>
          </a:bodyPr>
          <a:lstStyle/>
          <a:p>
            <a:pPr marL="2597150">
              <a:lnSpc>
                <a:spcPct val="100000"/>
              </a:lnSpc>
              <a:spcBef>
                <a:spcPts val="105"/>
              </a:spcBef>
            </a:pPr>
            <a:r>
              <a:rPr dirty="0"/>
              <a:t>Motto</a:t>
            </a:r>
            <a:r>
              <a:rPr spc="-70" dirty="0"/>
              <a:t> </a:t>
            </a:r>
            <a:r>
              <a:rPr dirty="0"/>
              <a:t>of</a:t>
            </a:r>
            <a:r>
              <a:rPr spc="-70" dirty="0"/>
              <a:t> </a:t>
            </a:r>
            <a:r>
              <a:rPr spc="-25" dirty="0"/>
              <a:t>RMU</a:t>
            </a:r>
          </a:p>
        </p:txBody>
      </p:sp>
      <p:pic>
        <p:nvPicPr>
          <p:cNvPr id="3" name="object 3"/>
          <p:cNvPicPr/>
          <p:nvPr/>
        </p:nvPicPr>
        <p:blipFill>
          <a:blip r:embed="rId2" cstate="print"/>
          <a:stretch>
            <a:fillRect/>
          </a:stretch>
        </p:blipFill>
        <p:spPr>
          <a:xfrm>
            <a:off x="2924539" y="2394148"/>
            <a:ext cx="2861343" cy="2948391"/>
          </a:xfrm>
          <a:prstGeom prst="rect">
            <a:avLst/>
          </a:prstGeom>
        </p:spPr>
      </p:pic>
      <p:pic>
        <p:nvPicPr>
          <p:cNvPr id="4" name="object 4"/>
          <p:cNvPicPr/>
          <p:nvPr/>
        </p:nvPicPr>
        <p:blipFill>
          <a:blip r:embed="rId3" cstate="print"/>
          <a:stretch>
            <a:fillRect/>
          </a:stretch>
        </p:blipFill>
        <p:spPr>
          <a:xfrm>
            <a:off x="7772400" y="284988"/>
            <a:ext cx="743711" cy="74218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3972" rIns="0" bIns="0" rtlCol="0">
            <a:spAutoFit/>
          </a:bodyPr>
          <a:lstStyle/>
          <a:p>
            <a:pPr marL="2447925">
              <a:lnSpc>
                <a:spcPct val="100000"/>
              </a:lnSpc>
              <a:spcBef>
                <a:spcPts val="105"/>
              </a:spcBef>
            </a:pPr>
            <a:r>
              <a:rPr sz="2900" b="1" dirty="0">
                <a:latin typeface="Calibri"/>
                <a:cs typeface="Calibri"/>
              </a:rPr>
              <a:t>Staging</a:t>
            </a:r>
            <a:r>
              <a:rPr sz="2900" b="1" spc="-40" dirty="0">
                <a:latin typeface="Calibri"/>
                <a:cs typeface="Calibri"/>
              </a:rPr>
              <a:t> </a:t>
            </a:r>
            <a:r>
              <a:rPr sz="2900" b="1" dirty="0">
                <a:latin typeface="Calibri"/>
                <a:cs typeface="Calibri"/>
              </a:rPr>
              <a:t>AJCC</a:t>
            </a:r>
            <a:r>
              <a:rPr sz="2900" b="1" spc="-15" dirty="0">
                <a:latin typeface="Calibri"/>
                <a:cs typeface="Calibri"/>
              </a:rPr>
              <a:t> </a:t>
            </a:r>
            <a:r>
              <a:rPr sz="2900" b="1" dirty="0">
                <a:latin typeface="Calibri"/>
                <a:cs typeface="Calibri"/>
              </a:rPr>
              <a:t>7</a:t>
            </a:r>
            <a:r>
              <a:rPr sz="2850" b="1" baseline="24853" dirty="0">
                <a:latin typeface="Calibri"/>
                <a:cs typeface="Calibri"/>
              </a:rPr>
              <a:t>th</a:t>
            </a:r>
            <a:r>
              <a:rPr sz="2850" b="1" spc="292" baseline="24853" dirty="0">
                <a:latin typeface="Calibri"/>
                <a:cs typeface="Calibri"/>
              </a:rPr>
              <a:t> </a:t>
            </a:r>
            <a:r>
              <a:rPr sz="2900" b="1" spc="-10" dirty="0">
                <a:latin typeface="Calibri"/>
                <a:cs typeface="Calibri"/>
              </a:rPr>
              <a:t>Edition</a:t>
            </a:r>
            <a:endParaRPr sz="2900">
              <a:latin typeface="Calibri"/>
              <a:cs typeface="Calibri"/>
            </a:endParaRPr>
          </a:p>
        </p:txBody>
      </p:sp>
      <p:grpSp>
        <p:nvGrpSpPr>
          <p:cNvPr id="3" name="object 3"/>
          <p:cNvGrpSpPr/>
          <p:nvPr/>
        </p:nvGrpSpPr>
        <p:grpSpPr>
          <a:xfrm>
            <a:off x="629406" y="935721"/>
            <a:ext cx="7649209" cy="5591810"/>
            <a:chOff x="629406" y="935721"/>
            <a:chExt cx="7649209" cy="5591810"/>
          </a:xfrm>
        </p:grpSpPr>
        <p:pic>
          <p:nvPicPr>
            <p:cNvPr id="4" name="object 4"/>
            <p:cNvPicPr/>
            <p:nvPr/>
          </p:nvPicPr>
          <p:blipFill>
            <a:blip r:embed="rId2" cstate="print"/>
            <a:stretch>
              <a:fillRect/>
            </a:stretch>
          </p:blipFill>
          <p:spPr>
            <a:xfrm>
              <a:off x="629406" y="935721"/>
              <a:ext cx="7648966" cy="5591578"/>
            </a:xfrm>
            <a:prstGeom prst="rect">
              <a:avLst/>
            </a:prstGeom>
          </p:spPr>
        </p:pic>
        <p:pic>
          <p:nvPicPr>
            <p:cNvPr id="5" name="object 5"/>
            <p:cNvPicPr/>
            <p:nvPr/>
          </p:nvPicPr>
          <p:blipFill>
            <a:blip r:embed="rId3" cstate="print"/>
            <a:stretch>
              <a:fillRect/>
            </a:stretch>
          </p:blipFill>
          <p:spPr>
            <a:xfrm>
              <a:off x="684275" y="981456"/>
              <a:ext cx="7488935" cy="5440680"/>
            </a:xfrm>
            <a:prstGeom prst="rect">
              <a:avLst/>
            </a:prstGeom>
          </p:spPr>
        </p:pic>
        <p:sp>
          <p:nvSpPr>
            <p:cNvPr id="6" name="object 6"/>
            <p:cNvSpPr/>
            <p:nvPr/>
          </p:nvSpPr>
          <p:spPr>
            <a:xfrm>
              <a:off x="665225" y="962406"/>
              <a:ext cx="7527290" cy="5478780"/>
            </a:xfrm>
            <a:custGeom>
              <a:avLst/>
              <a:gdLst/>
              <a:ahLst/>
              <a:cxnLst/>
              <a:rect l="l" t="t" r="r" b="b"/>
              <a:pathLst>
                <a:path w="7527290" h="5478780">
                  <a:moveTo>
                    <a:pt x="0" y="5478780"/>
                  </a:moveTo>
                  <a:lnTo>
                    <a:pt x="7527035" y="5478780"/>
                  </a:lnTo>
                  <a:lnTo>
                    <a:pt x="7527035" y="0"/>
                  </a:lnTo>
                  <a:lnTo>
                    <a:pt x="0" y="0"/>
                  </a:lnTo>
                  <a:lnTo>
                    <a:pt x="0" y="5478780"/>
                  </a:lnTo>
                  <a:close/>
                </a:path>
              </a:pathLst>
            </a:custGeom>
            <a:ln w="38100">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082FFD6D-CDA6-271F-A3A7-260153ED8EAA}"/>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2660" y="719310"/>
            <a:ext cx="7546975" cy="4759960"/>
            <a:chOff x="772660" y="719310"/>
            <a:chExt cx="7546975" cy="4759960"/>
          </a:xfrm>
        </p:grpSpPr>
        <p:pic>
          <p:nvPicPr>
            <p:cNvPr id="3" name="object 3"/>
            <p:cNvPicPr/>
            <p:nvPr/>
          </p:nvPicPr>
          <p:blipFill>
            <a:blip r:embed="rId2" cstate="print"/>
            <a:stretch>
              <a:fillRect/>
            </a:stretch>
          </p:blipFill>
          <p:spPr>
            <a:xfrm>
              <a:off x="772660" y="719310"/>
              <a:ext cx="7546862" cy="4759478"/>
            </a:xfrm>
            <a:prstGeom prst="rect">
              <a:avLst/>
            </a:prstGeom>
          </p:spPr>
        </p:pic>
        <p:pic>
          <p:nvPicPr>
            <p:cNvPr id="4" name="object 4"/>
            <p:cNvPicPr/>
            <p:nvPr/>
          </p:nvPicPr>
          <p:blipFill>
            <a:blip r:embed="rId3" cstate="print"/>
            <a:stretch>
              <a:fillRect/>
            </a:stretch>
          </p:blipFill>
          <p:spPr>
            <a:xfrm>
              <a:off x="827531" y="765047"/>
              <a:ext cx="7386828" cy="4608576"/>
            </a:xfrm>
            <a:prstGeom prst="rect">
              <a:avLst/>
            </a:prstGeom>
          </p:spPr>
        </p:pic>
        <p:sp>
          <p:nvSpPr>
            <p:cNvPr id="5" name="object 5"/>
            <p:cNvSpPr/>
            <p:nvPr/>
          </p:nvSpPr>
          <p:spPr>
            <a:xfrm>
              <a:off x="808482" y="745997"/>
              <a:ext cx="7425055" cy="4646930"/>
            </a:xfrm>
            <a:custGeom>
              <a:avLst/>
              <a:gdLst/>
              <a:ahLst/>
              <a:cxnLst/>
              <a:rect l="l" t="t" r="r" b="b"/>
              <a:pathLst>
                <a:path w="7425055" h="4646930">
                  <a:moveTo>
                    <a:pt x="0" y="4646676"/>
                  </a:moveTo>
                  <a:lnTo>
                    <a:pt x="7424928" y="4646676"/>
                  </a:lnTo>
                  <a:lnTo>
                    <a:pt x="7424928" y="0"/>
                  </a:lnTo>
                  <a:lnTo>
                    <a:pt x="0" y="0"/>
                  </a:lnTo>
                  <a:lnTo>
                    <a:pt x="0" y="4646676"/>
                  </a:lnTo>
                  <a:close/>
                </a:path>
              </a:pathLst>
            </a:custGeom>
            <a:ln w="38100">
              <a:solidFill>
                <a:srgbClr val="000000"/>
              </a:solidFill>
            </a:ln>
          </p:spPr>
          <p:txBody>
            <a:bodyPr wrap="square" lIns="0" tIns="0" rIns="0" bIns="0" rtlCol="0"/>
            <a:lstStyle/>
            <a:p>
              <a:endParaRPr/>
            </a:p>
          </p:txBody>
        </p:sp>
      </p:grpSp>
      <p:sp>
        <p:nvSpPr>
          <p:cNvPr id="6" name="TextBox 5">
            <a:extLst>
              <a:ext uri="{FF2B5EF4-FFF2-40B4-BE49-F238E27FC236}">
                <a16:creationId xmlns:a16="http://schemas.microsoft.com/office/drawing/2014/main" id="{92DE4BC6-82E0-A394-F0B3-F7E20126893D}"/>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14366" y="502905"/>
            <a:ext cx="4624070" cy="5911850"/>
            <a:chOff x="2214366" y="502905"/>
            <a:chExt cx="4624070" cy="5911850"/>
          </a:xfrm>
        </p:grpSpPr>
        <p:pic>
          <p:nvPicPr>
            <p:cNvPr id="3" name="object 3"/>
            <p:cNvPicPr/>
            <p:nvPr/>
          </p:nvPicPr>
          <p:blipFill>
            <a:blip r:embed="rId2" cstate="print"/>
            <a:stretch>
              <a:fillRect/>
            </a:stretch>
          </p:blipFill>
          <p:spPr>
            <a:xfrm>
              <a:off x="2214366" y="502905"/>
              <a:ext cx="4623828" cy="5911617"/>
            </a:xfrm>
            <a:prstGeom prst="rect">
              <a:avLst/>
            </a:prstGeom>
          </p:spPr>
        </p:pic>
        <p:pic>
          <p:nvPicPr>
            <p:cNvPr id="4" name="object 4"/>
            <p:cNvPicPr/>
            <p:nvPr/>
          </p:nvPicPr>
          <p:blipFill>
            <a:blip r:embed="rId3" cstate="print"/>
            <a:stretch>
              <a:fillRect/>
            </a:stretch>
          </p:blipFill>
          <p:spPr>
            <a:xfrm>
              <a:off x="2269235" y="548639"/>
              <a:ext cx="4463796" cy="5760720"/>
            </a:xfrm>
            <a:prstGeom prst="rect">
              <a:avLst/>
            </a:prstGeom>
          </p:spPr>
        </p:pic>
        <p:sp>
          <p:nvSpPr>
            <p:cNvPr id="5" name="object 5"/>
            <p:cNvSpPr/>
            <p:nvPr/>
          </p:nvSpPr>
          <p:spPr>
            <a:xfrm>
              <a:off x="2250186" y="529589"/>
              <a:ext cx="4502150" cy="5798820"/>
            </a:xfrm>
            <a:custGeom>
              <a:avLst/>
              <a:gdLst/>
              <a:ahLst/>
              <a:cxnLst/>
              <a:rect l="l" t="t" r="r" b="b"/>
              <a:pathLst>
                <a:path w="4502150" h="5798820">
                  <a:moveTo>
                    <a:pt x="0" y="5798820"/>
                  </a:moveTo>
                  <a:lnTo>
                    <a:pt x="4501896" y="5798820"/>
                  </a:lnTo>
                  <a:lnTo>
                    <a:pt x="4501896" y="0"/>
                  </a:lnTo>
                  <a:lnTo>
                    <a:pt x="0" y="0"/>
                  </a:lnTo>
                  <a:lnTo>
                    <a:pt x="0" y="5798820"/>
                  </a:lnTo>
                  <a:close/>
                </a:path>
              </a:pathLst>
            </a:custGeom>
            <a:ln w="38100">
              <a:solidFill>
                <a:srgbClr val="000000"/>
              </a:solidFill>
            </a:ln>
          </p:spPr>
          <p:txBody>
            <a:bodyPr wrap="square" lIns="0" tIns="0" rIns="0" bIns="0" rtlCol="0"/>
            <a:lstStyle/>
            <a:p>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40595"/>
            <a:ext cx="7886700" cy="974625"/>
          </a:xfrm>
          <a:prstGeom prst="rect">
            <a:avLst/>
          </a:prstGeom>
        </p:spPr>
        <p:txBody>
          <a:bodyPr vert="horz" wrap="square" lIns="0" tIns="416559" rIns="0" bIns="0" rtlCol="0">
            <a:spAutoFit/>
          </a:bodyPr>
          <a:lstStyle/>
          <a:p>
            <a:pPr marL="1736089">
              <a:lnSpc>
                <a:spcPct val="100000"/>
              </a:lnSpc>
              <a:spcBef>
                <a:spcPts val="100"/>
              </a:spcBef>
            </a:pPr>
            <a:r>
              <a:rPr sz="3600" b="1" spc="-10" dirty="0">
                <a:latin typeface="Calibri"/>
                <a:cs typeface="Calibri"/>
              </a:rPr>
              <a:t>Prognostic</a:t>
            </a:r>
            <a:r>
              <a:rPr sz="3600" b="1" spc="-120" dirty="0">
                <a:latin typeface="Calibri"/>
                <a:cs typeface="Calibri"/>
              </a:rPr>
              <a:t> </a:t>
            </a:r>
            <a:r>
              <a:rPr lang="en-US" sz="3600" b="1" spc="-10" dirty="0">
                <a:latin typeface="Calibri"/>
                <a:cs typeface="Calibri"/>
              </a:rPr>
              <a:t>factors</a:t>
            </a:r>
            <a:r>
              <a:rPr lang="en-US" sz="3600" b="1" spc="-120" dirty="0">
                <a:latin typeface="Calibri"/>
                <a:cs typeface="Calibri"/>
              </a:rPr>
              <a:t> </a:t>
            </a:r>
            <a:r>
              <a:rPr lang="en-US" sz="3600" b="1" dirty="0">
                <a:latin typeface="Calibri"/>
                <a:cs typeface="Calibri"/>
              </a:rPr>
              <a:t>for</a:t>
            </a:r>
            <a:r>
              <a:rPr lang="en-US" sz="3600" b="1" spc="-130" dirty="0">
                <a:latin typeface="Calibri"/>
                <a:cs typeface="Calibri"/>
              </a:rPr>
              <a:t> </a:t>
            </a:r>
            <a:r>
              <a:rPr sz="3600" b="1" spc="-25" dirty="0">
                <a:latin typeface="Calibri"/>
                <a:cs typeface="Calibri"/>
              </a:rPr>
              <a:t>RCC</a:t>
            </a:r>
            <a:endParaRPr sz="3600" dirty="0">
              <a:latin typeface="Calibri"/>
              <a:cs typeface="Calibri"/>
            </a:endParaRPr>
          </a:p>
        </p:txBody>
      </p:sp>
      <p:grpSp>
        <p:nvGrpSpPr>
          <p:cNvPr id="3" name="object 3"/>
          <p:cNvGrpSpPr/>
          <p:nvPr/>
        </p:nvGrpSpPr>
        <p:grpSpPr>
          <a:xfrm>
            <a:off x="1112510" y="2308842"/>
            <a:ext cx="6969759" cy="3170555"/>
            <a:chOff x="1112510" y="2308842"/>
            <a:chExt cx="6969759" cy="3170555"/>
          </a:xfrm>
        </p:grpSpPr>
        <p:pic>
          <p:nvPicPr>
            <p:cNvPr id="4" name="object 4"/>
            <p:cNvPicPr/>
            <p:nvPr/>
          </p:nvPicPr>
          <p:blipFill>
            <a:blip r:embed="rId2" cstate="print"/>
            <a:stretch>
              <a:fillRect/>
            </a:stretch>
          </p:blipFill>
          <p:spPr>
            <a:xfrm>
              <a:off x="1112510" y="2308842"/>
              <a:ext cx="6969271" cy="3169946"/>
            </a:xfrm>
            <a:prstGeom prst="rect">
              <a:avLst/>
            </a:prstGeom>
          </p:spPr>
        </p:pic>
        <p:pic>
          <p:nvPicPr>
            <p:cNvPr id="5" name="object 5"/>
            <p:cNvPicPr/>
            <p:nvPr/>
          </p:nvPicPr>
          <p:blipFill>
            <a:blip r:embed="rId3" cstate="print"/>
            <a:stretch>
              <a:fillRect/>
            </a:stretch>
          </p:blipFill>
          <p:spPr>
            <a:xfrm>
              <a:off x="1167383" y="2354580"/>
              <a:ext cx="6809232" cy="3019044"/>
            </a:xfrm>
            <a:prstGeom prst="rect">
              <a:avLst/>
            </a:prstGeom>
          </p:spPr>
        </p:pic>
        <p:sp>
          <p:nvSpPr>
            <p:cNvPr id="6" name="object 6"/>
            <p:cNvSpPr/>
            <p:nvPr/>
          </p:nvSpPr>
          <p:spPr>
            <a:xfrm>
              <a:off x="1148333" y="2335530"/>
              <a:ext cx="6847840" cy="3057525"/>
            </a:xfrm>
            <a:custGeom>
              <a:avLst/>
              <a:gdLst/>
              <a:ahLst/>
              <a:cxnLst/>
              <a:rect l="l" t="t" r="r" b="b"/>
              <a:pathLst>
                <a:path w="6847840" h="3057525">
                  <a:moveTo>
                    <a:pt x="0" y="3057144"/>
                  </a:moveTo>
                  <a:lnTo>
                    <a:pt x="6847332" y="3057144"/>
                  </a:lnTo>
                  <a:lnTo>
                    <a:pt x="6847332" y="0"/>
                  </a:lnTo>
                  <a:lnTo>
                    <a:pt x="0" y="0"/>
                  </a:lnTo>
                  <a:lnTo>
                    <a:pt x="0" y="3057144"/>
                  </a:lnTo>
                  <a:close/>
                </a:path>
              </a:pathLst>
            </a:custGeom>
            <a:ln w="38099">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B57B9C3C-2489-9FF1-02F5-40239463BC90}"/>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9345" y="278079"/>
            <a:ext cx="2847340" cy="635000"/>
          </a:xfrm>
          <a:prstGeom prst="rect">
            <a:avLst/>
          </a:prstGeom>
        </p:spPr>
        <p:txBody>
          <a:bodyPr vert="horz" wrap="square" lIns="0" tIns="12065" rIns="0" bIns="0" rtlCol="0">
            <a:spAutoFit/>
          </a:bodyPr>
          <a:lstStyle/>
          <a:p>
            <a:pPr marL="12700">
              <a:lnSpc>
                <a:spcPct val="100000"/>
              </a:lnSpc>
              <a:spcBef>
                <a:spcPts val="95"/>
              </a:spcBef>
            </a:pPr>
            <a:r>
              <a:rPr sz="4000" b="1" spc="-10" dirty="0">
                <a:latin typeface="Calibri"/>
                <a:cs typeface="Calibri"/>
              </a:rPr>
              <a:t>Management</a:t>
            </a:r>
            <a:endParaRPr sz="4000" dirty="0">
              <a:latin typeface="Calibri"/>
              <a:cs typeface="Calibri"/>
            </a:endParaRPr>
          </a:p>
        </p:txBody>
      </p:sp>
      <p:sp>
        <p:nvSpPr>
          <p:cNvPr id="3" name="object 3"/>
          <p:cNvSpPr txBox="1">
            <a:spLocks noGrp="1"/>
          </p:cNvSpPr>
          <p:nvPr>
            <p:ph idx="1"/>
          </p:nvPr>
        </p:nvSpPr>
        <p:spPr>
          <a:xfrm>
            <a:off x="628650" y="1825625"/>
            <a:ext cx="7886700" cy="3531094"/>
          </a:xfrm>
          <a:prstGeom prst="rect">
            <a:avLst/>
          </a:prstGeom>
        </p:spPr>
        <p:txBody>
          <a:bodyPr vert="horz" wrap="square" lIns="0" tIns="113664" rIns="0" bIns="0" rtlCol="0">
            <a:spAutoFit/>
          </a:bodyPr>
          <a:lstStyle/>
          <a:p>
            <a:pPr marL="12700">
              <a:lnSpc>
                <a:spcPct val="100000"/>
              </a:lnSpc>
              <a:spcBef>
                <a:spcPts val="894"/>
              </a:spcBef>
            </a:pPr>
            <a:r>
              <a:rPr sz="2400" dirty="0">
                <a:latin typeface="Calibri" panose="020F0502020204030204" pitchFamily="34" charset="0"/>
                <a:cs typeface="Calibri" panose="020F0502020204030204" pitchFamily="34" charset="0"/>
              </a:rPr>
              <a:t>Stage</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a:t>
            </a:r>
            <a:r>
              <a:rPr sz="2400" spc="-25" dirty="0">
                <a:latin typeface="Calibri" panose="020F0502020204030204" pitchFamily="34" charset="0"/>
                <a:cs typeface="Calibri" panose="020F0502020204030204" pitchFamily="34" charset="0"/>
              </a:rPr>
              <a:t>III</a:t>
            </a:r>
          </a:p>
          <a:p>
            <a:pPr marL="12700">
              <a:lnSpc>
                <a:spcPct val="100000"/>
              </a:lnSpc>
              <a:spcBef>
                <a:spcPts val="690"/>
              </a:spcBef>
            </a:pPr>
            <a:r>
              <a:rPr sz="2400" b="0" u="none" spc="-10" dirty="0">
                <a:latin typeface="Calibri" panose="020F0502020204030204" pitchFamily="34" charset="0"/>
                <a:cs typeface="Calibri" panose="020F0502020204030204" pitchFamily="34" charset="0"/>
              </a:rPr>
              <a:t>Nephrectomy</a:t>
            </a:r>
            <a:endParaRPr sz="2400" dirty="0">
              <a:latin typeface="Calibri" panose="020F0502020204030204" pitchFamily="34" charset="0"/>
              <a:cs typeface="Calibri" panose="020F0502020204030204" pitchFamily="34" charset="0"/>
            </a:endParaRPr>
          </a:p>
          <a:p>
            <a:pPr marL="355600" marR="5080" indent="-342900">
              <a:lnSpc>
                <a:spcPct val="100000"/>
              </a:lnSpc>
              <a:spcBef>
                <a:spcPts val="670"/>
              </a:spcBef>
              <a:buFont typeface="Arial MT"/>
              <a:buChar char="•"/>
              <a:tabLst>
                <a:tab pos="355600" algn="l"/>
              </a:tabLst>
            </a:pPr>
            <a:r>
              <a:rPr sz="2400" b="0" u="none" dirty="0">
                <a:latin typeface="Calibri" panose="020F0502020204030204" pitchFamily="34" charset="0"/>
                <a:cs typeface="Calibri" panose="020F0502020204030204" pitchFamily="34" charset="0"/>
              </a:rPr>
              <a:t>Open</a:t>
            </a:r>
            <a:r>
              <a:rPr sz="2400" b="0" u="none" spc="-8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radical</a:t>
            </a:r>
            <a:r>
              <a:rPr sz="2400" b="0" u="none" spc="-95" dirty="0">
                <a:latin typeface="Calibri" panose="020F0502020204030204" pitchFamily="34" charset="0"/>
                <a:cs typeface="Calibri" panose="020F0502020204030204" pitchFamily="34" charset="0"/>
              </a:rPr>
              <a:t> </a:t>
            </a:r>
            <a:r>
              <a:rPr sz="2400" b="0" u="none" spc="-30" dirty="0">
                <a:latin typeface="Calibri" panose="020F0502020204030204" pitchFamily="34" charset="0"/>
                <a:cs typeface="Calibri" panose="020F0502020204030204" pitchFamily="34" charset="0"/>
              </a:rPr>
              <a:t>nephrectomy,</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but</a:t>
            </a:r>
            <a:r>
              <a:rPr sz="2400" b="0" u="none" spc="-8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laparoscopic</a:t>
            </a:r>
            <a:r>
              <a:rPr sz="2400" b="0" u="none" spc="-7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gaining popularity</a:t>
            </a:r>
            <a:endParaRPr sz="2400" dirty="0">
              <a:latin typeface="Calibri" panose="020F0502020204030204" pitchFamily="34" charset="0"/>
              <a:cs typeface="Calibri" panose="020F0502020204030204" pitchFamily="34" charset="0"/>
            </a:endParaRPr>
          </a:p>
          <a:p>
            <a:pPr marL="355600" marR="62865" indent="-342900">
              <a:lnSpc>
                <a:spcPct val="100000"/>
              </a:lnSpc>
              <a:spcBef>
                <a:spcPts val="675"/>
              </a:spcBef>
              <a:buFont typeface="Arial MT"/>
              <a:buChar char="•"/>
              <a:tabLst>
                <a:tab pos="355600" algn="l"/>
              </a:tabLst>
            </a:pPr>
            <a:r>
              <a:rPr sz="2400" b="0" u="none" dirty="0">
                <a:latin typeface="Calibri" panose="020F0502020204030204" pitchFamily="34" charset="0"/>
                <a:cs typeface="Calibri" panose="020F0502020204030204" pitchFamily="34" charset="0"/>
              </a:rPr>
              <a:t>Nephron</a:t>
            </a:r>
            <a:r>
              <a:rPr sz="2400" b="0" u="none" spc="-3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sparing</a:t>
            </a:r>
            <a:r>
              <a:rPr sz="2400" b="0" u="none" spc="-4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surgery</a:t>
            </a:r>
            <a:r>
              <a:rPr sz="2400" b="0" u="none" spc="-6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via</a:t>
            </a:r>
            <a:r>
              <a:rPr sz="2400" b="0" u="none" spc="-7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partial</a:t>
            </a:r>
            <a:r>
              <a:rPr sz="2400" b="0" u="none" spc="-65" dirty="0">
                <a:latin typeface="Calibri" panose="020F0502020204030204" pitchFamily="34" charset="0"/>
                <a:cs typeface="Calibri" panose="020F0502020204030204" pitchFamily="34" charset="0"/>
              </a:rPr>
              <a:t> </a:t>
            </a:r>
            <a:r>
              <a:rPr sz="2400" b="0" u="none" spc="-30" dirty="0">
                <a:latin typeface="Calibri" panose="020F0502020204030204" pitchFamily="34" charset="0"/>
                <a:cs typeface="Calibri" panose="020F0502020204030204" pitchFamily="34" charset="0"/>
              </a:rPr>
              <a:t>nephrectomy,</a:t>
            </a:r>
            <a:r>
              <a:rPr sz="2400" b="0" u="none" spc="-40" dirty="0">
                <a:latin typeface="Calibri" panose="020F0502020204030204" pitchFamily="34" charset="0"/>
                <a:cs typeface="Calibri" panose="020F0502020204030204" pitchFamily="34" charset="0"/>
              </a:rPr>
              <a:t> </a:t>
            </a:r>
            <a:r>
              <a:rPr sz="2400" b="0" u="none" spc="-25" dirty="0">
                <a:latin typeface="Calibri" panose="020F0502020204030204" pitchFamily="34" charset="0"/>
                <a:cs typeface="Calibri" panose="020F0502020204030204" pitchFamily="34" charset="0"/>
              </a:rPr>
              <a:t>if </a:t>
            </a:r>
            <a:r>
              <a:rPr sz="2400" b="0" u="none" dirty="0">
                <a:latin typeface="Calibri" panose="020F0502020204030204" pitchFamily="34" charset="0"/>
                <a:cs typeface="Calibri" panose="020F0502020204030204" pitchFamily="34" charset="0"/>
              </a:rPr>
              <a:t>possible</a:t>
            </a:r>
            <a:r>
              <a:rPr sz="2400" b="0" u="none" spc="-3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(open</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or</a:t>
            </a:r>
            <a:r>
              <a:rPr sz="2400" b="0" u="none" spc="-5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laparoscopic)</a:t>
            </a:r>
            <a:endParaRPr sz="2400" dirty="0">
              <a:latin typeface="Calibri" panose="020F0502020204030204" pitchFamily="34" charset="0"/>
              <a:cs typeface="Calibri" panose="020F0502020204030204" pitchFamily="34" charset="0"/>
            </a:endParaRPr>
          </a:p>
          <a:p>
            <a:pPr marL="354965" indent="-342265">
              <a:lnSpc>
                <a:spcPct val="100000"/>
              </a:lnSpc>
              <a:spcBef>
                <a:spcPts val="670"/>
              </a:spcBef>
              <a:buFont typeface="Arial MT"/>
              <a:buChar char="•"/>
              <a:tabLst>
                <a:tab pos="354965" algn="l"/>
              </a:tabLst>
            </a:pPr>
            <a:r>
              <a:rPr sz="2400" b="0" u="none" dirty="0">
                <a:latin typeface="Calibri" panose="020F0502020204030204" pitchFamily="34" charset="0"/>
                <a:cs typeface="Calibri" panose="020F0502020204030204" pitchFamily="34" charset="0"/>
              </a:rPr>
              <a:t>Possible</a:t>
            </a:r>
            <a:r>
              <a:rPr sz="2400" b="0" u="none" spc="-3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to</a:t>
            </a:r>
            <a:r>
              <a:rPr sz="2400" b="0" u="none" spc="-6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spare</a:t>
            </a:r>
            <a:r>
              <a:rPr sz="2400" b="0" u="none" spc="-4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adrenal</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gland</a:t>
            </a:r>
            <a:r>
              <a:rPr sz="2400" b="0" u="none" spc="-5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in</a:t>
            </a:r>
            <a:r>
              <a:rPr sz="2400" b="0" u="none" spc="-5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~75%</a:t>
            </a:r>
            <a:r>
              <a:rPr sz="2400" b="0" u="none" spc="-35"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cases</a:t>
            </a:r>
            <a:endParaRPr sz="2400" dirty="0">
              <a:latin typeface="Calibri" panose="020F0502020204030204" pitchFamily="34" charset="0"/>
              <a:cs typeface="Calibri" panose="020F0502020204030204" pitchFamily="34" charset="0"/>
            </a:endParaRPr>
          </a:p>
          <a:p>
            <a:pPr marL="12700">
              <a:lnSpc>
                <a:spcPct val="100000"/>
              </a:lnSpc>
            </a:pPr>
            <a:r>
              <a:rPr sz="2400" b="0" u="none" dirty="0">
                <a:latin typeface="Calibri" panose="020F0502020204030204" pitchFamily="34" charset="0"/>
                <a:cs typeface="Calibri" panose="020F0502020204030204" pitchFamily="34" charset="0"/>
              </a:rPr>
              <a:t>No</a:t>
            </a:r>
            <a:r>
              <a:rPr sz="2400" b="0" u="none" spc="-7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role</a:t>
            </a:r>
            <a:r>
              <a:rPr sz="2400" b="0" u="none" spc="-7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for</a:t>
            </a:r>
            <a:r>
              <a:rPr sz="2400" b="0" u="none" spc="-6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adjuvant</a:t>
            </a:r>
            <a:r>
              <a:rPr sz="2400" b="0" u="none" spc="-6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chemo/immunotherapy</a:t>
            </a:r>
            <a:endParaRPr sz="24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F3484D40-CEB3-C522-1B7D-1D558F4A8B3B}"/>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765564"/>
            <a:ext cx="7609840" cy="1293880"/>
          </a:xfrm>
          <a:prstGeom prst="rect">
            <a:avLst/>
          </a:prstGeom>
        </p:spPr>
        <p:txBody>
          <a:bodyPr vert="horz" wrap="square" lIns="0" tIns="60325" rIns="0" bIns="0" rtlCol="0">
            <a:spAutoFit/>
          </a:bodyPr>
          <a:lstStyle/>
          <a:p>
            <a:pPr marL="12700" marR="5080">
              <a:lnSpc>
                <a:spcPts val="3030"/>
              </a:lnSpc>
              <a:spcBef>
                <a:spcPts val="475"/>
              </a:spcBef>
            </a:pPr>
            <a:r>
              <a:rPr sz="2400" dirty="0"/>
              <a:t>No</a:t>
            </a:r>
            <a:r>
              <a:rPr sz="2400" spc="-60" dirty="0"/>
              <a:t> </a:t>
            </a:r>
            <a:r>
              <a:rPr sz="2400" dirty="0"/>
              <a:t>widely</a:t>
            </a:r>
            <a:r>
              <a:rPr sz="2400" spc="-60" dirty="0"/>
              <a:t> </a:t>
            </a:r>
            <a:r>
              <a:rPr sz="2400" dirty="0"/>
              <a:t>accepted</a:t>
            </a:r>
            <a:r>
              <a:rPr sz="2400" spc="-65" dirty="0"/>
              <a:t> </a:t>
            </a:r>
            <a:r>
              <a:rPr sz="2400" dirty="0"/>
              <a:t>role</a:t>
            </a:r>
            <a:r>
              <a:rPr sz="2400" spc="-60" dirty="0"/>
              <a:t> </a:t>
            </a:r>
            <a:r>
              <a:rPr sz="2400" dirty="0"/>
              <a:t>for</a:t>
            </a:r>
            <a:r>
              <a:rPr sz="2400" spc="-55" dirty="0"/>
              <a:t> </a:t>
            </a:r>
            <a:r>
              <a:rPr sz="2400" spc="-10" dirty="0"/>
              <a:t>neoadjuvant</a:t>
            </a:r>
            <a:r>
              <a:rPr sz="2400" spc="-45" dirty="0"/>
              <a:t> </a:t>
            </a:r>
            <a:r>
              <a:rPr sz="2400" dirty="0"/>
              <a:t>or</a:t>
            </a:r>
            <a:r>
              <a:rPr sz="2400" spc="-60" dirty="0"/>
              <a:t> </a:t>
            </a:r>
            <a:r>
              <a:rPr sz="2400" spc="-10" dirty="0"/>
              <a:t>adjuvant radiotherapy.</a:t>
            </a:r>
            <a:endParaRPr sz="2400" dirty="0"/>
          </a:p>
          <a:p>
            <a:pPr marL="12700" marR="279400">
              <a:lnSpc>
                <a:spcPts val="3020"/>
              </a:lnSpc>
              <a:spcBef>
                <a:spcPts val="670"/>
              </a:spcBef>
            </a:pPr>
            <a:r>
              <a:rPr sz="2400" spc="-10" dirty="0"/>
              <a:t>Retrospective</a:t>
            </a:r>
            <a:r>
              <a:rPr sz="2400" spc="-85" dirty="0"/>
              <a:t> </a:t>
            </a:r>
            <a:r>
              <a:rPr sz="2400" dirty="0"/>
              <a:t>data</a:t>
            </a:r>
            <a:r>
              <a:rPr sz="2400" spc="-85" dirty="0"/>
              <a:t> </a:t>
            </a:r>
            <a:r>
              <a:rPr sz="2400" dirty="0"/>
              <a:t>suggest</a:t>
            </a:r>
            <a:r>
              <a:rPr sz="2400" spc="-75" dirty="0"/>
              <a:t> </a:t>
            </a:r>
            <a:r>
              <a:rPr sz="2400" dirty="0"/>
              <a:t>possible</a:t>
            </a:r>
            <a:r>
              <a:rPr sz="2400" spc="-60" dirty="0"/>
              <a:t> </a:t>
            </a:r>
            <a:r>
              <a:rPr sz="2400" dirty="0"/>
              <a:t>utility</a:t>
            </a:r>
            <a:r>
              <a:rPr sz="2400" spc="-75" dirty="0"/>
              <a:t> </a:t>
            </a:r>
            <a:r>
              <a:rPr sz="2400" dirty="0"/>
              <a:t>in</a:t>
            </a:r>
            <a:r>
              <a:rPr sz="2400" spc="-90" dirty="0"/>
              <a:t> </a:t>
            </a:r>
            <a:r>
              <a:rPr sz="2400" spc="-10" dirty="0"/>
              <a:t>select cases:</a:t>
            </a:r>
            <a:endParaRPr sz="2400" dirty="0"/>
          </a:p>
        </p:txBody>
      </p:sp>
      <p:sp>
        <p:nvSpPr>
          <p:cNvPr id="3" name="object 3"/>
          <p:cNvSpPr txBox="1"/>
          <p:nvPr/>
        </p:nvSpPr>
        <p:spPr>
          <a:xfrm>
            <a:off x="993444" y="3234130"/>
            <a:ext cx="7546975" cy="2483485"/>
          </a:xfrm>
          <a:prstGeom prst="rect">
            <a:avLst/>
          </a:prstGeom>
        </p:spPr>
        <p:txBody>
          <a:bodyPr vert="horz" wrap="square" lIns="0" tIns="52705" rIns="0" bIns="0" rtlCol="0">
            <a:spAutoFit/>
          </a:bodyPr>
          <a:lstStyle/>
          <a:p>
            <a:pPr marL="298450" indent="-285750">
              <a:lnSpc>
                <a:spcPct val="100000"/>
              </a:lnSpc>
              <a:spcBef>
                <a:spcPts val="415"/>
              </a:spcBef>
              <a:buFont typeface="Arial MT"/>
              <a:buChar char="–"/>
              <a:tabLst>
                <a:tab pos="298450" algn="l"/>
              </a:tabLst>
            </a:pPr>
            <a:r>
              <a:rPr sz="2400" dirty="0">
                <a:latin typeface="Calibri"/>
                <a:cs typeface="Calibri"/>
              </a:rPr>
              <a:t>Positive</a:t>
            </a:r>
            <a:r>
              <a:rPr sz="2400" spc="-110" dirty="0">
                <a:latin typeface="Calibri"/>
                <a:cs typeface="Calibri"/>
              </a:rPr>
              <a:t> </a:t>
            </a:r>
            <a:r>
              <a:rPr sz="2400" dirty="0">
                <a:latin typeface="Calibri"/>
                <a:cs typeface="Calibri"/>
              </a:rPr>
              <a:t>surgical</a:t>
            </a:r>
            <a:r>
              <a:rPr sz="2400" spc="-100" dirty="0">
                <a:latin typeface="Calibri"/>
                <a:cs typeface="Calibri"/>
              </a:rPr>
              <a:t> </a:t>
            </a:r>
            <a:r>
              <a:rPr sz="2400" spc="-10" dirty="0">
                <a:latin typeface="Calibri"/>
                <a:cs typeface="Calibri"/>
              </a:rPr>
              <a:t>margins</a:t>
            </a:r>
            <a:endParaRPr sz="2400" dirty="0">
              <a:latin typeface="Calibri"/>
              <a:cs typeface="Calibri"/>
            </a:endParaRPr>
          </a:p>
          <a:p>
            <a:pPr marL="299085" marR="5080" indent="-287020">
              <a:lnSpc>
                <a:spcPts val="2810"/>
              </a:lnSpc>
              <a:spcBef>
                <a:spcPts val="665"/>
              </a:spcBef>
              <a:buFont typeface="Arial MT"/>
              <a:buChar char="–"/>
              <a:tabLst>
                <a:tab pos="299085" algn="l"/>
              </a:tabLst>
            </a:pPr>
            <a:r>
              <a:rPr sz="2400" dirty="0">
                <a:latin typeface="Calibri"/>
                <a:cs typeface="Calibri"/>
              </a:rPr>
              <a:t>Locally</a:t>
            </a:r>
            <a:r>
              <a:rPr sz="2400" spc="-55" dirty="0">
                <a:latin typeface="Calibri"/>
                <a:cs typeface="Calibri"/>
              </a:rPr>
              <a:t> </a:t>
            </a:r>
            <a:r>
              <a:rPr sz="2400" dirty="0">
                <a:latin typeface="Calibri"/>
                <a:cs typeface="Calibri"/>
              </a:rPr>
              <a:t>advanced</a:t>
            </a:r>
            <a:r>
              <a:rPr sz="2400" spc="-70" dirty="0">
                <a:latin typeface="Calibri"/>
                <a:cs typeface="Calibri"/>
              </a:rPr>
              <a:t> </a:t>
            </a:r>
            <a:r>
              <a:rPr sz="2400" dirty="0">
                <a:latin typeface="Calibri"/>
                <a:cs typeface="Calibri"/>
              </a:rPr>
              <a:t>disease</a:t>
            </a:r>
            <a:r>
              <a:rPr sz="2400" spc="-80" dirty="0">
                <a:latin typeface="Calibri"/>
                <a:cs typeface="Calibri"/>
              </a:rPr>
              <a:t> </a:t>
            </a:r>
            <a:r>
              <a:rPr sz="2400" dirty="0">
                <a:latin typeface="Calibri"/>
                <a:cs typeface="Calibri"/>
              </a:rPr>
              <a:t>with</a:t>
            </a:r>
            <a:r>
              <a:rPr sz="2400" spc="-60" dirty="0">
                <a:latin typeface="Calibri"/>
                <a:cs typeface="Calibri"/>
              </a:rPr>
              <a:t> </a:t>
            </a:r>
            <a:r>
              <a:rPr sz="2400" dirty="0">
                <a:latin typeface="Calibri"/>
                <a:cs typeface="Calibri"/>
              </a:rPr>
              <a:t>perinephric</a:t>
            </a:r>
            <a:r>
              <a:rPr sz="2400" spc="-85" dirty="0">
                <a:latin typeface="Calibri"/>
                <a:cs typeface="Calibri"/>
              </a:rPr>
              <a:t> </a:t>
            </a:r>
            <a:r>
              <a:rPr sz="2400" dirty="0">
                <a:latin typeface="Calibri"/>
                <a:cs typeface="Calibri"/>
              </a:rPr>
              <a:t>fat</a:t>
            </a:r>
            <a:r>
              <a:rPr sz="2400" spc="-60" dirty="0">
                <a:latin typeface="Calibri"/>
                <a:cs typeface="Calibri"/>
              </a:rPr>
              <a:t> </a:t>
            </a:r>
            <a:r>
              <a:rPr sz="2400" spc="-10" dirty="0">
                <a:latin typeface="Calibri"/>
                <a:cs typeface="Calibri"/>
              </a:rPr>
              <a:t>invasion </a:t>
            </a:r>
            <a:r>
              <a:rPr sz="2400" dirty="0">
                <a:latin typeface="Calibri"/>
                <a:cs typeface="Calibri"/>
              </a:rPr>
              <a:t>and</a:t>
            </a:r>
            <a:r>
              <a:rPr sz="2400" spc="-85" dirty="0">
                <a:latin typeface="Calibri"/>
                <a:cs typeface="Calibri"/>
              </a:rPr>
              <a:t> </a:t>
            </a:r>
            <a:r>
              <a:rPr sz="2400" dirty="0">
                <a:latin typeface="Calibri"/>
                <a:cs typeface="Calibri"/>
              </a:rPr>
              <a:t>adrenal</a:t>
            </a:r>
            <a:r>
              <a:rPr sz="2400" spc="-75" dirty="0">
                <a:latin typeface="Calibri"/>
                <a:cs typeface="Calibri"/>
              </a:rPr>
              <a:t> </a:t>
            </a:r>
            <a:r>
              <a:rPr sz="2400" dirty="0">
                <a:latin typeface="Calibri"/>
                <a:cs typeface="Calibri"/>
              </a:rPr>
              <a:t>invasion</a:t>
            </a:r>
            <a:r>
              <a:rPr sz="2400" spc="-80" dirty="0">
                <a:latin typeface="Calibri"/>
                <a:cs typeface="Calibri"/>
              </a:rPr>
              <a:t> </a:t>
            </a:r>
            <a:r>
              <a:rPr sz="2400" dirty="0">
                <a:latin typeface="Calibri"/>
                <a:cs typeface="Calibri"/>
              </a:rPr>
              <a:t>(IVC/renal</a:t>
            </a:r>
            <a:r>
              <a:rPr sz="2400" spc="-100" dirty="0">
                <a:latin typeface="Calibri"/>
                <a:cs typeface="Calibri"/>
              </a:rPr>
              <a:t> </a:t>
            </a:r>
            <a:r>
              <a:rPr sz="2400" dirty="0">
                <a:latin typeface="Calibri"/>
                <a:cs typeface="Calibri"/>
              </a:rPr>
              <a:t>vein</a:t>
            </a:r>
            <a:r>
              <a:rPr sz="2400" spc="-85" dirty="0">
                <a:latin typeface="Calibri"/>
                <a:cs typeface="Calibri"/>
              </a:rPr>
              <a:t> </a:t>
            </a:r>
            <a:r>
              <a:rPr sz="2400" dirty="0">
                <a:latin typeface="Calibri"/>
                <a:cs typeface="Calibri"/>
              </a:rPr>
              <a:t>extension</a:t>
            </a:r>
            <a:r>
              <a:rPr sz="2400" spc="-100" dirty="0">
                <a:latin typeface="Calibri"/>
                <a:cs typeface="Calibri"/>
              </a:rPr>
              <a:t> </a:t>
            </a:r>
            <a:r>
              <a:rPr sz="2400" spc="-10" dirty="0">
                <a:latin typeface="Calibri"/>
                <a:cs typeface="Calibri"/>
              </a:rPr>
              <a:t>alone </a:t>
            </a:r>
            <a:r>
              <a:rPr sz="2400" dirty="0">
                <a:latin typeface="Calibri"/>
                <a:cs typeface="Calibri"/>
              </a:rPr>
              <a:t>does</a:t>
            </a:r>
            <a:r>
              <a:rPr sz="2400" spc="-60" dirty="0">
                <a:latin typeface="Calibri"/>
                <a:cs typeface="Calibri"/>
              </a:rPr>
              <a:t> </a:t>
            </a:r>
            <a:r>
              <a:rPr sz="2400" dirty="0">
                <a:latin typeface="Calibri"/>
                <a:cs typeface="Calibri"/>
              </a:rPr>
              <a:t>not</a:t>
            </a:r>
            <a:r>
              <a:rPr sz="2400" spc="-40" dirty="0">
                <a:latin typeface="Calibri"/>
                <a:cs typeface="Calibri"/>
              </a:rPr>
              <a:t> </a:t>
            </a:r>
            <a:r>
              <a:rPr sz="2400" dirty="0">
                <a:latin typeface="Calibri"/>
                <a:cs typeface="Calibri"/>
              </a:rPr>
              <a:t>increase</a:t>
            </a:r>
            <a:r>
              <a:rPr sz="2400" spc="-75" dirty="0">
                <a:latin typeface="Calibri"/>
                <a:cs typeface="Calibri"/>
              </a:rPr>
              <a:t> </a:t>
            </a:r>
            <a:r>
              <a:rPr sz="2400" dirty="0">
                <a:latin typeface="Calibri"/>
                <a:cs typeface="Calibri"/>
              </a:rPr>
              <a:t>local</a:t>
            </a:r>
            <a:r>
              <a:rPr sz="2400" spc="-30" dirty="0">
                <a:latin typeface="Calibri"/>
                <a:cs typeface="Calibri"/>
              </a:rPr>
              <a:t> </a:t>
            </a:r>
            <a:r>
              <a:rPr sz="2400" dirty="0">
                <a:latin typeface="Calibri"/>
                <a:cs typeface="Calibri"/>
              </a:rPr>
              <a:t>recurrence</a:t>
            </a:r>
            <a:r>
              <a:rPr sz="2400" spc="-80" dirty="0">
                <a:latin typeface="Calibri"/>
                <a:cs typeface="Calibri"/>
              </a:rPr>
              <a:t> </a:t>
            </a:r>
            <a:r>
              <a:rPr sz="2400" spc="-10" dirty="0">
                <a:latin typeface="Calibri"/>
                <a:cs typeface="Calibri"/>
              </a:rPr>
              <a:t>significantly)</a:t>
            </a:r>
            <a:endParaRPr sz="2400" dirty="0">
              <a:latin typeface="Calibri"/>
              <a:cs typeface="Calibri"/>
            </a:endParaRPr>
          </a:p>
          <a:p>
            <a:pPr marL="298450" indent="-285750">
              <a:lnSpc>
                <a:spcPct val="100000"/>
              </a:lnSpc>
              <a:spcBef>
                <a:spcPts val="265"/>
              </a:spcBef>
              <a:buFont typeface="Arial MT"/>
              <a:buChar char="–"/>
              <a:tabLst>
                <a:tab pos="298450" algn="l"/>
              </a:tabLst>
            </a:pPr>
            <a:r>
              <a:rPr sz="2400" spc="-25" dirty="0">
                <a:latin typeface="Calibri"/>
                <a:cs typeface="Calibri"/>
              </a:rPr>
              <a:t>LN+</a:t>
            </a:r>
            <a:endParaRPr sz="2400" dirty="0">
              <a:latin typeface="Calibri"/>
              <a:cs typeface="Calibri"/>
            </a:endParaRPr>
          </a:p>
          <a:p>
            <a:pPr marL="299085" indent="-286385">
              <a:lnSpc>
                <a:spcPct val="100000"/>
              </a:lnSpc>
              <a:spcBef>
                <a:spcPts val="315"/>
              </a:spcBef>
              <a:buFont typeface="Arial MT"/>
              <a:buChar char="–"/>
              <a:tabLst>
                <a:tab pos="299085" algn="l"/>
              </a:tabLst>
            </a:pPr>
            <a:r>
              <a:rPr sz="2400" dirty="0">
                <a:latin typeface="Calibri"/>
                <a:cs typeface="Calibri"/>
              </a:rPr>
              <a:t>Unresectable</a:t>
            </a:r>
            <a:r>
              <a:rPr sz="2400" spc="-60" dirty="0">
                <a:latin typeface="Calibri"/>
                <a:cs typeface="Calibri"/>
              </a:rPr>
              <a:t> </a:t>
            </a:r>
            <a:r>
              <a:rPr sz="2400" spc="-20" dirty="0">
                <a:latin typeface="Calibri"/>
                <a:cs typeface="Calibri"/>
              </a:rPr>
              <a:t>(pre-</a:t>
            </a:r>
            <a:r>
              <a:rPr sz="2400" dirty="0">
                <a:latin typeface="Calibri"/>
                <a:cs typeface="Calibri"/>
              </a:rPr>
              <a:t>op</a:t>
            </a:r>
            <a:r>
              <a:rPr sz="2400" spc="-20" dirty="0">
                <a:latin typeface="Calibri"/>
                <a:cs typeface="Calibri"/>
              </a:rPr>
              <a:t> </a:t>
            </a:r>
            <a:r>
              <a:rPr sz="2400" spc="-25" dirty="0">
                <a:latin typeface="Calibri"/>
                <a:cs typeface="Calibri"/>
              </a:rPr>
              <a:t>RT)</a:t>
            </a:r>
            <a:endParaRPr sz="2400" dirty="0">
              <a:latin typeface="Calibri"/>
              <a:cs typeface="Calibri"/>
            </a:endParaRPr>
          </a:p>
        </p:txBody>
      </p:sp>
      <p:sp>
        <p:nvSpPr>
          <p:cNvPr id="4" name="TextBox 3">
            <a:extLst>
              <a:ext uri="{FF2B5EF4-FFF2-40B4-BE49-F238E27FC236}">
                <a16:creationId xmlns:a16="http://schemas.microsoft.com/office/drawing/2014/main" id="{F7142391-8F02-2AC9-F24E-D7F2268EE8AB}"/>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685800" y="1752600"/>
            <a:ext cx="1356360" cy="382797"/>
          </a:xfrm>
          <a:prstGeom prst="rect">
            <a:avLst/>
          </a:prstGeom>
        </p:spPr>
        <p:txBody>
          <a:bodyPr vert="horz" wrap="square" lIns="0" tIns="13335" rIns="0" bIns="0" rtlCol="0">
            <a:spAutoFit/>
          </a:bodyPr>
          <a:lstStyle/>
          <a:p>
            <a:pPr marL="12700">
              <a:lnSpc>
                <a:spcPct val="100000"/>
              </a:lnSpc>
              <a:spcBef>
                <a:spcPts val="105"/>
              </a:spcBef>
            </a:pPr>
            <a:r>
              <a:rPr sz="2400" u="sng" dirty="0">
                <a:uFill>
                  <a:solidFill>
                    <a:srgbClr val="000000"/>
                  </a:solidFill>
                </a:uFill>
              </a:rPr>
              <a:t>Stage</a:t>
            </a:r>
            <a:r>
              <a:rPr sz="2400" u="sng" spc="-120" dirty="0">
                <a:uFill>
                  <a:solidFill>
                    <a:srgbClr val="000000"/>
                  </a:solidFill>
                </a:uFill>
              </a:rPr>
              <a:t> </a:t>
            </a:r>
            <a:r>
              <a:rPr sz="2400" u="sng" spc="-25" dirty="0">
                <a:uFill>
                  <a:solidFill>
                    <a:srgbClr val="000000"/>
                  </a:solidFill>
                </a:uFill>
              </a:rPr>
              <a:t>IV</a:t>
            </a:r>
            <a:endParaRPr sz="2400" dirty="0"/>
          </a:p>
        </p:txBody>
      </p:sp>
      <p:sp>
        <p:nvSpPr>
          <p:cNvPr id="3" name="object 3"/>
          <p:cNvSpPr txBox="1"/>
          <p:nvPr/>
        </p:nvSpPr>
        <p:spPr>
          <a:xfrm>
            <a:off x="535940" y="2280056"/>
            <a:ext cx="7427595" cy="1312860"/>
          </a:xfrm>
          <a:prstGeom prst="rect">
            <a:avLst/>
          </a:prstGeom>
        </p:spPr>
        <p:txBody>
          <a:bodyPr vert="horz" wrap="square" lIns="0" tIns="12700" rIns="0" bIns="0" rtlCol="0">
            <a:spAutoFit/>
          </a:bodyPr>
          <a:lstStyle/>
          <a:p>
            <a:pPr marL="12700" marR="5080">
              <a:lnSpc>
                <a:spcPct val="120000"/>
              </a:lnSpc>
              <a:spcBef>
                <a:spcPts val="100"/>
              </a:spcBef>
            </a:pPr>
            <a:r>
              <a:rPr sz="2400" i="1" spc="-10" dirty="0">
                <a:latin typeface="Calibri"/>
                <a:cs typeface="Calibri"/>
              </a:rPr>
              <a:t>Cytoreductive</a:t>
            </a:r>
            <a:r>
              <a:rPr sz="2400" i="1" spc="-95" dirty="0">
                <a:latin typeface="Calibri"/>
                <a:cs typeface="Calibri"/>
              </a:rPr>
              <a:t> </a:t>
            </a:r>
            <a:r>
              <a:rPr sz="2400" i="1" spc="-10" dirty="0">
                <a:latin typeface="Calibri"/>
                <a:cs typeface="Calibri"/>
              </a:rPr>
              <a:t>nephrectomy</a:t>
            </a:r>
            <a:r>
              <a:rPr sz="2400" spc="-10" dirty="0">
                <a:latin typeface="Calibri"/>
                <a:cs typeface="Calibri"/>
              </a:rPr>
              <a:t>:</a:t>
            </a:r>
            <a:r>
              <a:rPr sz="2400" spc="-90" dirty="0">
                <a:latin typeface="Calibri"/>
                <a:cs typeface="Calibri"/>
              </a:rPr>
              <a:t> </a:t>
            </a:r>
            <a:r>
              <a:rPr sz="2400" dirty="0">
                <a:latin typeface="Calibri"/>
                <a:cs typeface="Calibri"/>
              </a:rPr>
              <a:t>improved</a:t>
            </a:r>
            <a:r>
              <a:rPr sz="2400" spc="-85" dirty="0">
                <a:latin typeface="Calibri"/>
                <a:cs typeface="Calibri"/>
              </a:rPr>
              <a:t> </a:t>
            </a:r>
            <a:r>
              <a:rPr sz="2400" dirty="0">
                <a:latin typeface="Calibri"/>
                <a:cs typeface="Calibri"/>
              </a:rPr>
              <a:t>survival</a:t>
            </a:r>
            <a:r>
              <a:rPr sz="2400" spc="-85" dirty="0">
                <a:latin typeface="Calibri"/>
                <a:cs typeface="Calibri"/>
              </a:rPr>
              <a:t> </a:t>
            </a:r>
            <a:r>
              <a:rPr sz="2400" spc="-20" dirty="0">
                <a:latin typeface="Calibri"/>
                <a:cs typeface="Calibri"/>
              </a:rPr>
              <a:t>with nephrectomy</a:t>
            </a:r>
            <a:r>
              <a:rPr sz="2400" spc="-60" dirty="0">
                <a:latin typeface="Calibri"/>
                <a:cs typeface="Calibri"/>
              </a:rPr>
              <a:t> </a:t>
            </a:r>
            <a:r>
              <a:rPr sz="2400" spc="-10" dirty="0">
                <a:latin typeface="Calibri"/>
                <a:cs typeface="Calibri"/>
              </a:rPr>
              <a:t>followed</a:t>
            </a:r>
            <a:r>
              <a:rPr sz="2400" spc="-65" dirty="0">
                <a:latin typeface="Calibri"/>
                <a:cs typeface="Calibri"/>
              </a:rPr>
              <a:t> </a:t>
            </a:r>
            <a:r>
              <a:rPr sz="2400" dirty="0">
                <a:latin typeface="Calibri"/>
                <a:cs typeface="Calibri"/>
              </a:rPr>
              <a:t>by</a:t>
            </a:r>
            <a:r>
              <a:rPr sz="2400" spc="-65" dirty="0">
                <a:latin typeface="Calibri"/>
                <a:cs typeface="Calibri"/>
              </a:rPr>
              <a:t> </a:t>
            </a:r>
            <a:r>
              <a:rPr sz="2400" spc="-20" dirty="0">
                <a:latin typeface="Calibri"/>
                <a:cs typeface="Calibri"/>
              </a:rPr>
              <a:t>interferon</a:t>
            </a:r>
            <a:r>
              <a:rPr sz="2400" spc="-65" dirty="0">
                <a:latin typeface="Calibri"/>
                <a:cs typeface="Calibri"/>
              </a:rPr>
              <a:t> </a:t>
            </a:r>
            <a:r>
              <a:rPr sz="2400" dirty="0">
                <a:latin typeface="Calibri"/>
                <a:cs typeface="Calibri"/>
              </a:rPr>
              <a:t>alpha</a:t>
            </a:r>
            <a:r>
              <a:rPr sz="2400" spc="-55" dirty="0">
                <a:latin typeface="Calibri"/>
                <a:cs typeface="Calibri"/>
              </a:rPr>
              <a:t> </a:t>
            </a:r>
            <a:r>
              <a:rPr sz="2400" spc="-25" dirty="0">
                <a:latin typeface="Calibri"/>
                <a:cs typeface="Calibri"/>
              </a:rPr>
              <a:t>vs. </a:t>
            </a:r>
            <a:r>
              <a:rPr sz="2400" spc="-20" dirty="0">
                <a:latin typeface="Calibri"/>
                <a:cs typeface="Calibri"/>
              </a:rPr>
              <a:t>interferon</a:t>
            </a:r>
            <a:r>
              <a:rPr sz="2400" spc="-65" dirty="0">
                <a:latin typeface="Calibri"/>
                <a:cs typeface="Calibri"/>
              </a:rPr>
              <a:t> </a:t>
            </a:r>
            <a:r>
              <a:rPr sz="2400" dirty="0">
                <a:latin typeface="Calibri"/>
                <a:cs typeface="Calibri"/>
              </a:rPr>
              <a:t>alpha</a:t>
            </a:r>
            <a:r>
              <a:rPr sz="2400" spc="-55" dirty="0">
                <a:latin typeface="Calibri"/>
                <a:cs typeface="Calibri"/>
              </a:rPr>
              <a:t> </a:t>
            </a:r>
            <a:r>
              <a:rPr sz="2400" spc="-10" dirty="0">
                <a:latin typeface="Calibri"/>
                <a:cs typeface="Calibri"/>
              </a:rPr>
              <a:t>alone</a:t>
            </a:r>
            <a:endParaRPr sz="2400" dirty="0">
              <a:latin typeface="Calibri"/>
              <a:cs typeface="Calibri"/>
            </a:endParaRPr>
          </a:p>
        </p:txBody>
      </p:sp>
      <p:sp>
        <p:nvSpPr>
          <p:cNvPr id="4" name="TextBox 3">
            <a:extLst>
              <a:ext uri="{FF2B5EF4-FFF2-40B4-BE49-F238E27FC236}">
                <a16:creationId xmlns:a16="http://schemas.microsoft.com/office/drawing/2014/main" id="{FB61E90C-6F11-5006-9DD5-41978CC8BE10}"/>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29590" y="409763"/>
            <a:ext cx="7829550" cy="4904035"/>
          </a:xfrm>
          <a:prstGeom prst="rect">
            <a:avLst/>
          </a:prstGeom>
        </p:spPr>
        <p:txBody>
          <a:bodyPr vert="horz" wrap="square" lIns="0" tIns="51435" rIns="0" bIns="0" rtlCol="0">
            <a:spAutoFit/>
          </a:bodyPr>
          <a:lstStyle/>
          <a:p>
            <a:pPr marL="12700">
              <a:lnSpc>
                <a:spcPct val="100000"/>
              </a:lnSpc>
              <a:spcBef>
                <a:spcPts val="405"/>
              </a:spcBef>
            </a:pPr>
            <a:r>
              <a:rPr sz="2400" i="1" dirty="0">
                <a:latin typeface="Calibri"/>
                <a:cs typeface="Calibri"/>
              </a:rPr>
              <a:t>Systemic</a:t>
            </a:r>
            <a:r>
              <a:rPr sz="2400" i="1" spc="-130" dirty="0">
                <a:latin typeface="Calibri"/>
                <a:cs typeface="Calibri"/>
              </a:rPr>
              <a:t> </a:t>
            </a:r>
            <a:r>
              <a:rPr sz="2400" i="1" spc="-10" dirty="0">
                <a:latin typeface="Calibri"/>
                <a:cs typeface="Calibri"/>
              </a:rPr>
              <a:t>therapy</a:t>
            </a:r>
            <a:endParaRPr sz="2400" dirty="0">
              <a:latin typeface="Calibri"/>
              <a:cs typeface="Calibri"/>
            </a:endParaRPr>
          </a:p>
          <a:p>
            <a:pPr marL="354965" indent="-342265">
              <a:lnSpc>
                <a:spcPct val="100000"/>
              </a:lnSpc>
              <a:spcBef>
                <a:spcPts val="315"/>
              </a:spcBef>
              <a:buFont typeface="Arial MT"/>
              <a:buChar char="•"/>
              <a:tabLst>
                <a:tab pos="354965" algn="l"/>
              </a:tabLst>
            </a:pPr>
            <a:r>
              <a:rPr sz="2400" dirty="0">
                <a:latin typeface="Calibri"/>
                <a:cs typeface="Calibri"/>
              </a:rPr>
              <a:t>Immunotherapy</a:t>
            </a:r>
            <a:r>
              <a:rPr sz="2400" spc="-80" dirty="0">
                <a:latin typeface="Calibri"/>
                <a:cs typeface="Calibri"/>
              </a:rPr>
              <a:t> </a:t>
            </a:r>
            <a:r>
              <a:rPr sz="2400" spc="-10" dirty="0">
                <a:latin typeface="Calibri"/>
                <a:cs typeface="Calibri"/>
              </a:rPr>
              <a:t>(IL-</a:t>
            </a:r>
            <a:r>
              <a:rPr sz="2400" dirty="0">
                <a:latin typeface="Calibri"/>
                <a:cs typeface="Calibri"/>
              </a:rPr>
              <a:t>2,</a:t>
            </a:r>
            <a:r>
              <a:rPr sz="2400" spc="-65" dirty="0">
                <a:latin typeface="Calibri"/>
                <a:cs typeface="Calibri"/>
              </a:rPr>
              <a:t> </a:t>
            </a:r>
            <a:r>
              <a:rPr sz="2400" spc="-10" dirty="0">
                <a:latin typeface="Calibri"/>
                <a:cs typeface="Calibri"/>
              </a:rPr>
              <a:t>interferon</a:t>
            </a:r>
            <a:r>
              <a:rPr sz="2400" spc="-80" dirty="0">
                <a:latin typeface="Calibri"/>
                <a:cs typeface="Calibri"/>
              </a:rPr>
              <a:t> </a:t>
            </a:r>
            <a:r>
              <a:rPr sz="2400" dirty="0">
                <a:latin typeface="Calibri"/>
                <a:cs typeface="Calibri"/>
              </a:rPr>
              <a:t>alpha,</a:t>
            </a:r>
            <a:r>
              <a:rPr sz="2400" spc="-55" dirty="0">
                <a:latin typeface="Calibri"/>
                <a:cs typeface="Calibri"/>
              </a:rPr>
              <a:t> </a:t>
            </a:r>
            <a:r>
              <a:rPr sz="2400" dirty="0">
                <a:latin typeface="Calibri"/>
                <a:cs typeface="Calibri"/>
              </a:rPr>
              <a:t>or</a:t>
            </a:r>
            <a:r>
              <a:rPr sz="2400" spc="-35" dirty="0">
                <a:latin typeface="Calibri"/>
                <a:cs typeface="Calibri"/>
              </a:rPr>
              <a:t> </a:t>
            </a:r>
            <a:r>
              <a:rPr sz="2400" spc="-10" dirty="0">
                <a:latin typeface="Calibri"/>
                <a:cs typeface="Calibri"/>
              </a:rPr>
              <a:t>combination)</a:t>
            </a:r>
            <a:endParaRPr sz="2400" dirty="0">
              <a:latin typeface="Calibri"/>
              <a:cs typeface="Calibri"/>
            </a:endParaRPr>
          </a:p>
          <a:p>
            <a:pPr marL="354965" indent="-342265">
              <a:lnSpc>
                <a:spcPct val="100000"/>
              </a:lnSpc>
              <a:spcBef>
                <a:spcPts val="315"/>
              </a:spcBef>
              <a:buFont typeface="Arial MT"/>
              <a:buChar char="•"/>
              <a:tabLst>
                <a:tab pos="354965" algn="l"/>
              </a:tabLst>
            </a:pPr>
            <a:r>
              <a:rPr sz="2400" dirty="0">
                <a:latin typeface="Calibri"/>
                <a:cs typeface="Calibri"/>
              </a:rPr>
              <a:t>High</a:t>
            </a:r>
            <a:r>
              <a:rPr sz="2400" spc="-50" dirty="0">
                <a:latin typeface="Calibri"/>
                <a:cs typeface="Calibri"/>
              </a:rPr>
              <a:t> </a:t>
            </a:r>
            <a:r>
              <a:rPr sz="2400" dirty="0">
                <a:latin typeface="Calibri"/>
                <a:cs typeface="Calibri"/>
              </a:rPr>
              <a:t>dose</a:t>
            </a:r>
            <a:r>
              <a:rPr sz="2400" spc="-65" dirty="0">
                <a:latin typeface="Calibri"/>
                <a:cs typeface="Calibri"/>
              </a:rPr>
              <a:t> </a:t>
            </a:r>
            <a:r>
              <a:rPr sz="2400" spc="-10" dirty="0">
                <a:latin typeface="Calibri"/>
                <a:cs typeface="Calibri"/>
              </a:rPr>
              <a:t>IL-</a:t>
            </a:r>
            <a:r>
              <a:rPr sz="2400" dirty="0">
                <a:latin typeface="Calibri"/>
                <a:cs typeface="Calibri"/>
              </a:rPr>
              <a:t>2</a:t>
            </a:r>
            <a:r>
              <a:rPr sz="2400" spc="-60" dirty="0">
                <a:latin typeface="Calibri"/>
                <a:cs typeface="Calibri"/>
              </a:rPr>
              <a:t> </a:t>
            </a:r>
            <a:r>
              <a:rPr sz="2400" dirty="0">
                <a:latin typeface="Calibri"/>
                <a:cs typeface="Calibri"/>
              </a:rPr>
              <a:t>only</a:t>
            </a:r>
            <a:r>
              <a:rPr sz="2400" spc="-45" dirty="0">
                <a:latin typeface="Calibri"/>
                <a:cs typeface="Calibri"/>
              </a:rPr>
              <a:t> </a:t>
            </a:r>
            <a:r>
              <a:rPr sz="2400" dirty="0">
                <a:latin typeface="Calibri"/>
                <a:cs typeface="Calibri"/>
              </a:rPr>
              <a:t>FDA</a:t>
            </a:r>
            <a:r>
              <a:rPr sz="2400" spc="-60" dirty="0">
                <a:latin typeface="Calibri"/>
                <a:cs typeface="Calibri"/>
              </a:rPr>
              <a:t> </a:t>
            </a:r>
            <a:r>
              <a:rPr sz="2400" dirty="0">
                <a:latin typeface="Calibri"/>
                <a:cs typeface="Calibri"/>
              </a:rPr>
              <a:t>approved</a:t>
            </a:r>
            <a:r>
              <a:rPr sz="2400" spc="-70" dirty="0">
                <a:latin typeface="Calibri"/>
                <a:cs typeface="Calibri"/>
              </a:rPr>
              <a:t> </a:t>
            </a:r>
            <a:r>
              <a:rPr sz="2400" dirty="0">
                <a:latin typeface="Calibri"/>
                <a:cs typeface="Calibri"/>
              </a:rPr>
              <a:t>treatment</a:t>
            </a:r>
            <a:r>
              <a:rPr sz="2400" spc="-65" dirty="0">
                <a:latin typeface="Calibri"/>
                <a:cs typeface="Calibri"/>
              </a:rPr>
              <a:t> </a:t>
            </a:r>
            <a:r>
              <a:rPr sz="2400" spc="-25" dirty="0">
                <a:latin typeface="Calibri"/>
                <a:cs typeface="Calibri"/>
              </a:rPr>
              <a:t>for</a:t>
            </a:r>
            <a:endParaRPr sz="2400" dirty="0">
              <a:latin typeface="Calibri"/>
              <a:cs typeface="Calibri"/>
            </a:endParaRPr>
          </a:p>
          <a:p>
            <a:pPr marL="429895" indent="-417195">
              <a:lnSpc>
                <a:spcPct val="100000"/>
              </a:lnSpc>
              <a:spcBef>
                <a:spcPts val="310"/>
              </a:spcBef>
              <a:buFont typeface="Arial MT"/>
              <a:buChar char="•"/>
              <a:tabLst>
                <a:tab pos="429895" algn="l"/>
              </a:tabLst>
            </a:pPr>
            <a:r>
              <a:rPr sz="2400" dirty="0">
                <a:latin typeface="Calibri"/>
                <a:cs typeface="Calibri"/>
              </a:rPr>
              <a:t>Biologic</a:t>
            </a:r>
            <a:r>
              <a:rPr sz="2400" spc="-55" dirty="0">
                <a:latin typeface="Calibri"/>
                <a:cs typeface="Calibri"/>
              </a:rPr>
              <a:t> </a:t>
            </a:r>
            <a:r>
              <a:rPr sz="2400" dirty="0">
                <a:latin typeface="Calibri"/>
                <a:cs typeface="Calibri"/>
              </a:rPr>
              <a:t>agents</a:t>
            </a:r>
            <a:r>
              <a:rPr sz="2400" spc="-80" dirty="0">
                <a:latin typeface="Calibri"/>
                <a:cs typeface="Calibri"/>
              </a:rPr>
              <a:t> </a:t>
            </a:r>
            <a:r>
              <a:rPr sz="2400" dirty="0">
                <a:latin typeface="Calibri"/>
                <a:cs typeface="Calibri"/>
              </a:rPr>
              <a:t>show</a:t>
            </a:r>
            <a:r>
              <a:rPr sz="2400" spc="-65" dirty="0">
                <a:latin typeface="Calibri"/>
                <a:cs typeface="Calibri"/>
              </a:rPr>
              <a:t> </a:t>
            </a:r>
            <a:r>
              <a:rPr sz="2400" dirty="0">
                <a:latin typeface="Calibri"/>
                <a:cs typeface="Calibri"/>
              </a:rPr>
              <a:t>promise</a:t>
            </a:r>
            <a:r>
              <a:rPr sz="2400" spc="-85" dirty="0">
                <a:latin typeface="Calibri"/>
                <a:cs typeface="Calibri"/>
              </a:rPr>
              <a:t> </a:t>
            </a:r>
            <a:r>
              <a:rPr sz="2400" dirty="0">
                <a:latin typeface="Calibri"/>
                <a:cs typeface="Calibri"/>
              </a:rPr>
              <a:t>in</a:t>
            </a:r>
            <a:r>
              <a:rPr sz="2400" spc="-65" dirty="0">
                <a:latin typeface="Calibri"/>
                <a:cs typeface="Calibri"/>
              </a:rPr>
              <a:t> </a:t>
            </a:r>
            <a:r>
              <a:rPr sz="2400" dirty="0">
                <a:latin typeface="Calibri"/>
                <a:cs typeface="Calibri"/>
              </a:rPr>
              <a:t>recent</a:t>
            </a:r>
            <a:r>
              <a:rPr sz="2400" spc="-95" dirty="0">
                <a:latin typeface="Calibri"/>
                <a:cs typeface="Calibri"/>
              </a:rPr>
              <a:t> </a:t>
            </a:r>
            <a:r>
              <a:rPr sz="2400" spc="-10" dirty="0">
                <a:latin typeface="Calibri"/>
                <a:cs typeface="Calibri"/>
              </a:rPr>
              <a:t>trials</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spc="-10" dirty="0">
                <a:latin typeface="Calibri"/>
                <a:cs typeface="Calibri"/>
              </a:rPr>
              <a:t>Bevacizumab</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spc="-10" dirty="0">
                <a:latin typeface="Calibri"/>
                <a:cs typeface="Calibri"/>
              </a:rPr>
              <a:t>Sorafenib</a:t>
            </a:r>
            <a:r>
              <a:rPr sz="2400" spc="-75" dirty="0">
                <a:latin typeface="Calibri"/>
                <a:cs typeface="Calibri"/>
              </a:rPr>
              <a:t> </a:t>
            </a:r>
            <a:r>
              <a:rPr sz="2400" dirty="0">
                <a:latin typeface="Calibri"/>
                <a:cs typeface="Calibri"/>
              </a:rPr>
              <a:t>or</a:t>
            </a:r>
            <a:r>
              <a:rPr sz="2400" spc="-55" dirty="0">
                <a:latin typeface="Calibri"/>
                <a:cs typeface="Calibri"/>
              </a:rPr>
              <a:t> </a:t>
            </a:r>
            <a:r>
              <a:rPr sz="2400" spc="-10" dirty="0">
                <a:latin typeface="Calibri"/>
                <a:cs typeface="Calibri"/>
              </a:rPr>
              <a:t>sunitinib</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spc="-10" dirty="0">
                <a:latin typeface="Calibri"/>
                <a:cs typeface="Calibri"/>
              </a:rPr>
              <a:t>Temsirolimus</a:t>
            </a:r>
            <a:endParaRPr sz="2400" dirty="0">
              <a:latin typeface="Calibri"/>
              <a:cs typeface="Calibri"/>
            </a:endParaRPr>
          </a:p>
          <a:p>
            <a:pPr marL="12700" marR="624840">
              <a:lnSpc>
                <a:spcPct val="110000"/>
              </a:lnSpc>
            </a:pPr>
            <a:r>
              <a:rPr sz="2400" dirty="0">
                <a:latin typeface="Calibri"/>
                <a:cs typeface="Calibri"/>
              </a:rPr>
              <a:t>Consider</a:t>
            </a:r>
            <a:r>
              <a:rPr sz="2400" spc="-40" dirty="0">
                <a:latin typeface="Calibri"/>
                <a:cs typeface="Calibri"/>
              </a:rPr>
              <a:t> </a:t>
            </a:r>
            <a:r>
              <a:rPr sz="2400" dirty="0">
                <a:latin typeface="Calibri"/>
                <a:cs typeface="Calibri"/>
              </a:rPr>
              <a:t>chemo</a:t>
            </a:r>
            <a:r>
              <a:rPr sz="2400" spc="-40" dirty="0">
                <a:latin typeface="Calibri"/>
                <a:cs typeface="Calibri"/>
              </a:rPr>
              <a:t> </a:t>
            </a:r>
            <a:r>
              <a:rPr sz="2400" dirty="0">
                <a:latin typeface="Calibri"/>
                <a:cs typeface="Calibri"/>
              </a:rPr>
              <a:t>(gemcitabine</a:t>
            </a:r>
            <a:r>
              <a:rPr sz="2400" spc="-35" dirty="0">
                <a:latin typeface="Calibri"/>
                <a:cs typeface="Calibri"/>
              </a:rPr>
              <a:t> </a:t>
            </a:r>
            <a:r>
              <a:rPr sz="2400" dirty="0">
                <a:latin typeface="Calibri"/>
                <a:cs typeface="Calibri"/>
              </a:rPr>
              <a:t>±</a:t>
            </a:r>
            <a:r>
              <a:rPr sz="2400" spc="-25" dirty="0">
                <a:latin typeface="Calibri"/>
                <a:cs typeface="Calibri"/>
              </a:rPr>
              <a:t> </a:t>
            </a:r>
            <a:r>
              <a:rPr sz="2400" spc="-10" dirty="0">
                <a:latin typeface="Calibri"/>
                <a:cs typeface="Calibri"/>
              </a:rPr>
              <a:t>5-</a:t>
            </a:r>
            <a:r>
              <a:rPr sz="2400" dirty="0">
                <a:latin typeface="Calibri"/>
                <a:cs typeface="Calibri"/>
              </a:rPr>
              <a:t>FU</a:t>
            </a:r>
            <a:r>
              <a:rPr sz="2400" spc="-30" dirty="0">
                <a:latin typeface="Calibri"/>
                <a:cs typeface="Calibri"/>
              </a:rPr>
              <a:t> </a:t>
            </a:r>
            <a:r>
              <a:rPr sz="2400" dirty="0">
                <a:latin typeface="Calibri"/>
                <a:cs typeface="Calibri"/>
              </a:rPr>
              <a:t>or</a:t>
            </a:r>
            <a:r>
              <a:rPr sz="2400" spc="-10" dirty="0">
                <a:latin typeface="Calibri"/>
                <a:cs typeface="Calibri"/>
              </a:rPr>
              <a:t> capecitabine) </a:t>
            </a:r>
            <a:r>
              <a:rPr sz="2400" dirty="0">
                <a:latin typeface="Calibri"/>
                <a:cs typeface="Calibri"/>
              </a:rPr>
              <a:t>Focal</a:t>
            </a:r>
            <a:r>
              <a:rPr sz="2400" spc="-80" dirty="0">
                <a:latin typeface="Calibri"/>
                <a:cs typeface="Calibri"/>
              </a:rPr>
              <a:t> </a:t>
            </a:r>
            <a:r>
              <a:rPr sz="2400" dirty="0">
                <a:latin typeface="Calibri"/>
                <a:cs typeface="Calibri"/>
              </a:rPr>
              <a:t>palliation</a:t>
            </a:r>
            <a:r>
              <a:rPr sz="2400" spc="-90" dirty="0">
                <a:latin typeface="Calibri"/>
                <a:cs typeface="Calibri"/>
              </a:rPr>
              <a:t> </a:t>
            </a:r>
            <a:r>
              <a:rPr sz="2400" dirty="0">
                <a:latin typeface="Calibri"/>
                <a:cs typeface="Calibri"/>
              </a:rPr>
              <a:t>of</a:t>
            </a:r>
            <a:r>
              <a:rPr sz="2400" spc="-85" dirty="0">
                <a:latin typeface="Calibri"/>
                <a:cs typeface="Calibri"/>
              </a:rPr>
              <a:t> </a:t>
            </a:r>
            <a:r>
              <a:rPr sz="2400" spc="-10" dirty="0">
                <a:latin typeface="Calibri"/>
                <a:cs typeface="Calibri"/>
              </a:rPr>
              <a:t>metastases</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dirty="0">
                <a:latin typeface="Calibri"/>
                <a:cs typeface="Calibri"/>
              </a:rPr>
              <a:t>RT</a:t>
            </a:r>
            <a:r>
              <a:rPr sz="2400" spc="-30" dirty="0">
                <a:latin typeface="Calibri"/>
                <a:cs typeface="Calibri"/>
              </a:rPr>
              <a:t> </a:t>
            </a:r>
            <a:r>
              <a:rPr sz="2400" spc="-10" dirty="0">
                <a:latin typeface="Calibri"/>
                <a:cs typeface="Calibri"/>
              </a:rPr>
              <a:t>alone</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spc="-10" dirty="0">
                <a:latin typeface="Calibri"/>
                <a:cs typeface="Calibri"/>
              </a:rPr>
              <a:t>Metastasectomy</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dirty="0">
                <a:latin typeface="Calibri"/>
                <a:cs typeface="Calibri"/>
              </a:rPr>
              <a:t>Combination</a:t>
            </a:r>
            <a:r>
              <a:rPr sz="2400" spc="-30" dirty="0">
                <a:latin typeface="Calibri"/>
                <a:cs typeface="Calibri"/>
              </a:rPr>
              <a:t> </a:t>
            </a:r>
            <a:r>
              <a:rPr sz="2400" dirty="0">
                <a:latin typeface="Calibri"/>
                <a:cs typeface="Calibri"/>
              </a:rPr>
              <a:t>of</a:t>
            </a:r>
            <a:r>
              <a:rPr sz="2400" spc="-5" dirty="0">
                <a:latin typeface="Calibri"/>
                <a:cs typeface="Calibri"/>
              </a:rPr>
              <a:t> </a:t>
            </a:r>
            <a:r>
              <a:rPr sz="2400" spc="-20" dirty="0">
                <a:latin typeface="Calibri"/>
                <a:cs typeface="Calibri"/>
              </a:rPr>
              <a:t>both</a:t>
            </a:r>
            <a:endParaRPr sz="2400" dirty="0">
              <a:latin typeface="Calibri"/>
              <a:cs typeface="Calibri"/>
            </a:endParaRPr>
          </a:p>
        </p:txBody>
      </p:sp>
      <p:sp>
        <p:nvSpPr>
          <p:cNvPr id="3" name="TextBox 2">
            <a:extLst>
              <a:ext uri="{FF2B5EF4-FFF2-40B4-BE49-F238E27FC236}">
                <a16:creationId xmlns:a16="http://schemas.microsoft.com/office/drawing/2014/main" id="{BF522C7D-DDB1-C011-1333-705EAE1D04A3}"/>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97982"/>
            <a:ext cx="7886700" cy="859850"/>
          </a:xfrm>
          <a:prstGeom prst="rect">
            <a:avLst/>
          </a:prstGeom>
        </p:spPr>
        <p:txBody>
          <a:bodyPr vert="horz" wrap="square" lIns="0" tIns="348614" rIns="0" bIns="0" rtlCol="0">
            <a:spAutoFit/>
          </a:bodyPr>
          <a:lstStyle/>
          <a:p>
            <a:pPr marL="2386965">
              <a:lnSpc>
                <a:spcPct val="100000"/>
              </a:lnSpc>
              <a:spcBef>
                <a:spcPts val="105"/>
              </a:spcBef>
            </a:pPr>
            <a:r>
              <a:rPr dirty="0"/>
              <a:t>Family</a:t>
            </a:r>
            <a:r>
              <a:rPr spc="-165" dirty="0"/>
              <a:t> </a:t>
            </a:r>
            <a:r>
              <a:rPr lang="en-US" spc="-10" dirty="0"/>
              <a:t>m</a:t>
            </a:r>
            <a:r>
              <a:rPr spc="-10" dirty="0"/>
              <a:t>edicine</a:t>
            </a:r>
          </a:p>
        </p:txBody>
      </p:sp>
      <p:sp>
        <p:nvSpPr>
          <p:cNvPr id="3" name="object 3"/>
          <p:cNvSpPr txBox="1"/>
          <p:nvPr/>
        </p:nvSpPr>
        <p:spPr>
          <a:xfrm>
            <a:off x="51003" y="2830448"/>
            <a:ext cx="8738870" cy="1671955"/>
          </a:xfrm>
          <a:prstGeom prst="rect">
            <a:avLst/>
          </a:prstGeom>
        </p:spPr>
        <p:txBody>
          <a:bodyPr vert="horz" wrap="square" lIns="0" tIns="12700" rIns="0" bIns="0" rtlCol="0">
            <a:spAutoFit/>
          </a:bodyPr>
          <a:lstStyle/>
          <a:p>
            <a:pPr marL="126364" indent="-120650">
              <a:lnSpc>
                <a:spcPct val="100000"/>
              </a:lnSpc>
              <a:spcBef>
                <a:spcPts val="100"/>
              </a:spcBef>
              <a:buSzPct val="94444"/>
              <a:buFont typeface="Calibri"/>
              <a:buChar char="•"/>
              <a:tabLst>
                <a:tab pos="126364" algn="l"/>
              </a:tabLst>
            </a:pPr>
            <a:r>
              <a:rPr sz="1800" b="1" dirty="0">
                <a:latin typeface="Calibri"/>
                <a:cs typeface="Calibri"/>
              </a:rPr>
              <a:t>Screening</a:t>
            </a:r>
            <a:r>
              <a:rPr sz="1800" b="1" spc="-40" dirty="0">
                <a:latin typeface="Calibri"/>
                <a:cs typeface="Calibri"/>
              </a:rPr>
              <a:t> </a:t>
            </a:r>
            <a:r>
              <a:rPr sz="1800" b="1" dirty="0">
                <a:latin typeface="Calibri"/>
                <a:cs typeface="Calibri"/>
              </a:rPr>
              <a:t>and</a:t>
            </a:r>
            <a:r>
              <a:rPr sz="1800" b="1" spc="-35" dirty="0">
                <a:latin typeface="Calibri"/>
                <a:cs typeface="Calibri"/>
              </a:rPr>
              <a:t> </a:t>
            </a:r>
            <a:r>
              <a:rPr sz="1800" b="1" spc="-10" dirty="0">
                <a:latin typeface="Calibri"/>
                <a:cs typeface="Calibri"/>
              </a:rPr>
              <a:t>Prevention</a:t>
            </a:r>
            <a:r>
              <a:rPr sz="1800" spc="-10" dirty="0">
                <a:latin typeface="Calibri"/>
                <a:cs typeface="Calibri"/>
              </a:rPr>
              <a:t>:</a:t>
            </a:r>
            <a:endParaRPr sz="1800">
              <a:latin typeface="Calibri"/>
              <a:cs typeface="Calibri"/>
            </a:endParaRPr>
          </a:p>
          <a:p>
            <a:pPr marL="12700">
              <a:lnSpc>
                <a:spcPct val="100000"/>
              </a:lnSpc>
            </a:pPr>
            <a:r>
              <a:rPr sz="1800" spc="-10" dirty="0">
                <a:latin typeface="Calibri"/>
                <a:cs typeface="Calibri"/>
              </a:rPr>
              <a:t>Educating</a:t>
            </a:r>
            <a:r>
              <a:rPr sz="1800" spc="-30" dirty="0">
                <a:latin typeface="Calibri"/>
                <a:cs typeface="Calibri"/>
              </a:rPr>
              <a:t> </a:t>
            </a:r>
            <a:r>
              <a:rPr sz="1800" dirty="0">
                <a:latin typeface="Calibri"/>
                <a:cs typeface="Calibri"/>
              </a:rPr>
              <a:t>about</a:t>
            </a:r>
            <a:r>
              <a:rPr sz="1800" spc="-50" dirty="0">
                <a:latin typeface="Calibri"/>
                <a:cs typeface="Calibri"/>
              </a:rPr>
              <a:t> </a:t>
            </a:r>
            <a:r>
              <a:rPr sz="1800" dirty="0">
                <a:latin typeface="Calibri"/>
                <a:cs typeface="Calibri"/>
              </a:rPr>
              <a:t>risk</a:t>
            </a:r>
            <a:r>
              <a:rPr sz="1800" spc="-40" dirty="0">
                <a:latin typeface="Calibri"/>
                <a:cs typeface="Calibri"/>
              </a:rPr>
              <a:t> </a:t>
            </a:r>
            <a:r>
              <a:rPr sz="1800" spc="-10" dirty="0">
                <a:latin typeface="Calibri"/>
                <a:cs typeface="Calibri"/>
              </a:rPr>
              <a:t>factors</a:t>
            </a:r>
            <a:r>
              <a:rPr sz="1800" spc="-45" dirty="0">
                <a:latin typeface="Calibri"/>
                <a:cs typeface="Calibri"/>
              </a:rPr>
              <a:t> </a:t>
            </a:r>
            <a:r>
              <a:rPr sz="1800" dirty="0">
                <a:latin typeface="Calibri"/>
                <a:cs typeface="Calibri"/>
              </a:rPr>
              <a:t>and</a:t>
            </a:r>
            <a:r>
              <a:rPr sz="1800" spc="-30" dirty="0">
                <a:latin typeface="Calibri"/>
                <a:cs typeface="Calibri"/>
              </a:rPr>
              <a:t> </a:t>
            </a:r>
            <a:r>
              <a:rPr sz="1800" dirty="0">
                <a:latin typeface="Calibri"/>
                <a:cs typeface="Calibri"/>
              </a:rPr>
              <a:t>promoting</a:t>
            </a:r>
            <a:r>
              <a:rPr sz="1800" spc="-30" dirty="0">
                <a:latin typeface="Calibri"/>
                <a:cs typeface="Calibri"/>
              </a:rPr>
              <a:t> </a:t>
            </a:r>
            <a:r>
              <a:rPr sz="1800" dirty="0">
                <a:latin typeface="Calibri"/>
                <a:cs typeface="Calibri"/>
              </a:rPr>
              <a:t>healthy</a:t>
            </a:r>
            <a:r>
              <a:rPr sz="1800" spc="-35" dirty="0">
                <a:latin typeface="Calibri"/>
                <a:cs typeface="Calibri"/>
              </a:rPr>
              <a:t> </a:t>
            </a:r>
            <a:r>
              <a:rPr sz="1800" spc="-10" dirty="0">
                <a:latin typeface="Calibri"/>
                <a:cs typeface="Calibri"/>
              </a:rPr>
              <a:t>lifestyle</a:t>
            </a:r>
            <a:r>
              <a:rPr sz="1800" spc="-30" dirty="0">
                <a:latin typeface="Calibri"/>
                <a:cs typeface="Calibri"/>
              </a:rPr>
              <a:t> </a:t>
            </a:r>
            <a:r>
              <a:rPr sz="1800" spc="-10" dirty="0">
                <a:latin typeface="Calibri"/>
                <a:cs typeface="Calibri"/>
              </a:rPr>
              <a:t>choices.</a:t>
            </a:r>
            <a:endParaRPr sz="1800">
              <a:latin typeface="Calibri"/>
              <a:cs typeface="Calibri"/>
            </a:endParaRPr>
          </a:p>
          <a:p>
            <a:pPr marL="12700">
              <a:lnSpc>
                <a:spcPct val="100000"/>
              </a:lnSpc>
            </a:pPr>
            <a:r>
              <a:rPr sz="1800" b="1" dirty="0">
                <a:latin typeface="Calibri"/>
                <a:cs typeface="Calibri"/>
              </a:rPr>
              <a:t>Early</a:t>
            </a:r>
            <a:r>
              <a:rPr sz="1800" b="1" spc="-30" dirty="0">
                <a:latin typeface="Calibri"/>
                <a:cs typeface="Calibri"/>
              </a:rPr>
              <a:t> </a:t>
            </a:r>
            <a:r>
              <a:rPr sz="1800" b="1" spc="-10" dirty="0">
                <a:latin typeface="Calibri"/>
                <a:cs typeface="Calibri"/>
              </a:rPr>
              <a:t>Detection</a:t>
            </a:r>
            <a:endParaRPr sz="1800">
              <a:latin typeface="Calibri"/>
              <a:cs typeface="Calibri"/>
            </a:endParaRPr>
          </a:p>
          <a:p>
            <a:pPr marL="64135">
              <a:lnSpc>
                <a:spcPct val="100000"/>
              </a:lnSpc>
            </a:pPr>
            <a:r>
              <a:rPr sz="1800" spc="-10" dirty="0">
                <a:latin typeface="Calibri"/>
                <a:cs typeface="Calibri"/>
              </a:rPr>
              <a:t>Recognizing</a:t>
            </a:r>
            <a:r>
              <a:rPr sz="1800" spc="5" dirty="0">
                <a:latin typeface="Calibri"/>
                <a:cs typeface="Calibri"/>
              </a:rPr>
              <a:t> </a:t>
            </a:r>
            <a:r>
              <a:rPr sz="1800" spc="-10" dirty="0">
                <a:latin typeface="Calibri"/>
                <a:cs typeface="Calibri"/>
              </a:rPr>
              <a:t>symptoms</a:t>
            </a:r>
            <a:r>
              <a:rPr sz="1800" spc="-45" dirty="0">
                <a:latin typeface="Calibri"/>
                <a:cs typeface="Calibri"/>
              </a:rPr>
              <a:t> </a:t>
            </a:r>
            <a:r>
              <a:rPr sz="1800" dirty="0">
                <a:latin typeface="Calibri"/>
                <a:cs typeface="Calibri"/>
              </a:rPr>
              <a:t>and</a:t>
            </a:r>
            <a:r>
              <a:rPr sz="1800" spc="-30" dirty="0">
                <a:latin typeface="Calibri"/>
                <a:cs typeface="Calibri"/>
              </a:rPr>
              <a:t> </a:t>
            </a:r>
            <a:r>
              <a:rPr sz="1800" spc="-10" dirty="0">
                <a:latin typeface="Calibri"/>
                <a:cs typeface="Calibri"/>
              </a:rPr>
              <a:t>coordinating referrals.</a:t>
            </a:r>
            <a:endParaRPr sz="1800">
              <a:latin typeface="Calibri"/>
              <a:cs typeface="Calibri"/>
            </a:endParaRPr>
          </a:p>
          <a:p>
            <a:pPr marL="12700">
              <a:lnSpc>
                <a:spcPct val="100000"/>
              </a:lnSpc>
            </a:pPr>
            <a:r>
              <a:rPr sz="1800" b="1" spc="-10" dirty="0">
                <a:latin typeface="Calibri"/>
                <a:cs typeface="Calibri"/>
              </a:rPr>
              <a:t>Management</a:t>
            </a:r>
            <a:r>
              <a:rPr sz="1800" spc="-10" dirty="0">
                <a:latin typeface="Calibri"/>
                <a:cs typeface="Calibri"/>
              </a:rPr>
              <a:t>:</a:t>
            </a:r>
            <a:endParaRPr sz="1800">
              <a:latin typeface="Calibri"/>
              <a:cs typeface="Calibri"/>
            </a:endParaRPr>
          </a:p>
          <a:p>
            <a:pPr marL="64135">
              <a:lnSpc>
                <a:spcPct val="100000"/>
              </a:lnSpc>
            </a:pPr>
            <a:r>
              <a:rPr sz="1800" dirty="0">
                <a:latin typeface="Calibri"/>
                <a:cs typeface="Calibri"/>
              </a:rPr>
              <a:t>Supporting</a:t>
            </a:r>
            <a:r>
              <a:rPr sz="1800" spc="-40" dirty="0">
                <a:latin typeface="Calibri"/>
                <a:cs typeface="Calibri"/>
              </a:rPr>
              <a:t> </a:t>
            </a:r>
            <a:r>
              <a:rPr sz="1800" dirty="0">
                <a:latin typeface="Calibri"/>
                <a:cs typeface="Calibri"/>
              </a:rPr>
              <a:t>patients</a:t>
            </a:r>
            <a:r>
              <a:rPr sz="1800" spc="-70" dirty="0">
                <a:latin typeface="Calibri"/>
                <a:cs typeface="Calibri"/>
              </a:rPr>
              <a:t> </a:t>
            </a:r>
            <a:r>
              <a:rPr sz="1800" dirty="0">
                <a:latin typeface="Calibri"/>
                <a:cs typeface="Calibri"/>
              </a:rPr>
              <a:t>through</a:t>
            </a:r>
            <a:r>
              <a:rPr sz="1800" spc="-45" dirty="0">
                <a:latin typeface="Calibri"/>
                <a:cs typeface="Calibri"/>
              </a:rPr>
              <a:t> </a:t>
            </a:r>
            <a:r>
              <a:rPr sz="1800" spc="-10" dirty="0">
                <a:latin typeface="Calibri"/>
                <a:cs typeface="Calibri"/>
              </a:rPr>
              <a:t>treatment,</a:t>
            </a:r>
            <a:r>
              <a:rPr sz="1800" spc="-70" dirty="0">
                <a:latin typeface="Calibri"/>
                <a:cs typeface="Calibri"/>
              </a:rPr>
              <a:t> </a:t>
            </a:r>
            <a:r>
              <a:rPr sz="1800" dirty="0">
                <a:latin typeface="Calibri"/>
                <a:cs typeface="Calibri"/>
              </a:rPr>
              <a:t>addressing</a:t>
            </a:r>
            <a:r>
              <a:rPr sz="1800" spc="-55" dirty="0">
                <a:latin typeface="Calibri"/>
                <a:cs typeface="Calibri"/>
              </a:rPr>
              <a:t> </a:t>
            </a:r>
            <a:r>
              <a:rPr sz="1800" dirty="0">
                <a:latin typeface="Calibri"/>
                <a:cs typeface="Calibri"/>
              </a:rPr>
              <a:t>side</a:t>
            </a:r>
            <a:r>
              <a:rPr sz="1800" spc="-60" dirty="0">
                <a:latin typeface="Calibri"/>
                <a:cs typeface="Calibri"/>
              </a:rPr>
              <a:t> </a:t>
            </a:r>
            <a:r>
              <a:rPr sz="1800" dirty="0">
                <a:latin typeface="Calibri"/>
                <a:cs typeface="Calibri"/>
              </a:rPr>
              <a:t>effects,</a:t>
            </a:r>
            <a:r>
              <a:rPr sz="1800" spc="-60" dirty="0">
                <a:latin typeface="Calibri"/>
                <a:cs typeface="Calibri"/>
              </a:rPr>
              <a:t> </a:t>
            </a:r>
            <a:r>
              <a:rPr sz="1800" dirty="0">
                <a:latin typeface="Calibri"/>
                <a:cs typeface="Calibri"/>
              </a:rPr>
              <a:t>and</a:t>
            </a:r>
            <a:r>
              <a:rPr sz="1800" spc="-60" dirty="0">
                <a:latin typeface="Calibri"/>
                <a:cs typeface="Calibri"/>
              </a:rPr>
              <a:t> </a:t>
            </a:r>
            <a:r>
              <a:rPr sz="1800" dirty="0">
                <a:latin typeface="Calibri"/>
                <a:cs typeface="Calibri"/>
              </a:rPr>
              <a:t>providing</a:t>
            </a:r>
            <a:r>
              <a:rPr sz="1800" spc="-35" dirty="0">
                <a:latin typeface="Calibri"/>
                <a:cs typeface="Calibri"/>
              </a:rPr>
              <a:t> </a:t>
            </a:r>
            <a:r>
              <a:rPr sz="1800" spc="-10" dirty="0">
                <a:latin typeface="Calibri"/>
                <a:cs typeface="Calibri"/>
              </a:rPr>
              <a:t>follow-</a:t>
            </a:r>
            <a:r>
              <a:rPr sz="1800" dirty="0">
                <a:latin typeface="Calibri"/>
                <a:cs typeface="Calibri"/>
              </a:rPr>
              <a:t>up</a:t>
            </a:r>
            <a:r>
              <a:rPr sz="1800" spc="-40" dirty="0">
                <a:latin typeface="Calibri"/>
                <a:cs typeface="Calibri"/>
              </a:rPr>
              <a:t> </a:t>
            </a:r>
            <a:r>
              <a:rPr sz="1800" spc="-10" dirty="0">
                <a:latin typeface="Calibri"/>
                <a:cs typeface="Calibri"/>
              </a:rPr>
              <a:t>care.</a:t>
            </a:r>
            <a:endParaRPr sz="18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8E1E-1B26-2689-AA62-8EE434CB6754}"/>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B597AF33-999A-FCD1-AD18-825DDF70BB60}"/>
              </a:ext>
            </a:extLst>
          </p:cNvPr>
          <p:cNvSpPr>
            <a:spLocks noGrp="1"/>
          </p:cNvSpPr>
          <p:nvPr>
            <p:ph idx="1"/>
          </p:nvPr>
        </p:nvSpPr>
        <p:spPr/>
        <p:txBody>
          <a:bodyPr>
            <a:noAutofit/>
          </a:bodyPr>
          <a:lstStyle/>
          <a:p>
            <a:r>
              <a:rPr lang="en-US" sz="2400" dirty="0">
                <a:latin typeface="Calibri" panose="020F0502020204030204" pitchFamily="34" charset="0"/>
                <a:cs typeface="Calibri" panose="020F0502020204030204" pitchFamily="34" charset="0"/>
              </a:rPr>
              <a:t>Renal cell carcinoma (RCC) is the most common kidney cancer in adults. It arises from the kidney's filtering tubules and has several subtypes, with clear cell being the most frequent. Symptoms can include blood in urine, pain, and weight loss, and treatment options vary based on the cancer's stage.</a:t>
            </a:r>
            <a:endParaRPr lang="en-PK"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62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83108" y="666918"/>
            <a:ext cx="3975735" cy="1036319"/>
            <a:chOff x="483108" y="666918"/>
            <a:chExt cx="3975735" cy="1036319"/>
          </a:xfrm>
        </p:grpSpPr>
        <p:pic>
          <p:nvPicPr>
            <p:cNvPr id="3" name="object 3"/>
            <p:cNvPicPr/>
            <p:nvPr/>
          </p:nvPicPr>
          <p:blipFill>
            <a:blip r:embed="rId2" cstate="print"/>
            <a:stretch>
              <a:fillRect/>
            </a:stretch>
          </p:blipFill>
          <p:spPr>
            <a:xfrm>
              <a:off x="897566" y="666918"/>
              <a:ext cx="2161939" cy="291817"/>
            </a:xfrm>
            <a:prstGeom prst="rect">
              <a:avLst/>
            </a:prstGeom>
          </p:spPr>
        </p:pic>
        <p:pic>
          <p:nvPicPr>
            <p:cNvPr id="4" name="object 4"/>
            <p:cNvPicPr/>
            <p:nvPr/>
          </p:nvPicPr>
          <p:blipFill>
            <a:blip r:embed="rId3" cstate="print"/>
            <a:stretch>
              <a:fillRect/>
            </a:stretch>
          </p:blipFill>
          <p:spPr>
            <a:xfrm>
              <a:off x="483108" y="859536"/>
              <a:ext cx="3975354" cy="843534"/>
            </a:xfrm>
            <a:prstGeom prst="rect">
              <a:avLst/>
            </a:prstGeom>
          </p:spPr>
        </p:pic>
      </p:grpSp>
      <p:sp>
        <p:nvSpPr>
          <p:cNvPr id="5" name="object 5"/>
          <p:cNvSpPr txBox="1">
            <a:spLocks noGrp="1"/>
          </p:cNvSpPr>
          <p:nvPr>
            <p:ph type="title"/>
          </p:nvPr>
        </p:nvSpPr>
        <p:spPr>
          <a:xfrm>
            <a:off x="354818" y="150044"/>
            <a:ext cx="7886700" cy="1325563"/>
          </a:xfrm>
          <a:prstGeom prst="rect">
            <a:avLst/>
          </a:prstGeom>
        </p:spPr>
        <p:txBody>
          <a:bodyPr vert="horz" wrap="square" lIns="0" tIns="419861" rIns="0" bIns="0" rtlCol="0">
            <a:spAutoFit/>
          </a:bodyPr>
          <a:lstStyle/>
          <a:p>
            <a:pPr marL="562610">
              <a:lnSpc>
                <a:spcPts val="3420"/>
              </a:lnSpc>
              <a:spcBef>
                <a:spcPts val="100"/>
              </a:spcBef>
            </a:pPr>
            <a:r>
              <a:rPr sz="3000" dirty="0">
                <a:solidFill>
                  <a:srgbClr val="6F2F9F"/>
                </a:solidFill>
                <a:latin typeface="Calibri Light"/>
                <a:cs typeface="Calibri Light"/>
              </a:rPr>
              <a:t>Vision</a:t>
            </a:r>
            <a:r>
              <a:rPr sz="3000" spc="-50" dirty="0">
                <a:solidFill>
                  <a:srgbClr val="6F2F9F"/>
                </a:solidFill>
                <a:latin typeface="Calibri Light"/>
                <a:cs typeface="Calibri Light"/>
              </a:rPr>
              <a:t> </a:t>
            </a:r>
            <a:r>
              <a:rPr sz="3000" dirty="0">
                <a:solidFill>
                  <a:srgbClr val="6F2F9F"/>
                </a:solidFill>
                <a:latin typeface="Calibri Light"/>
                <a:cs typeface="Calibri Light"/>
              </a:rPr>
              <a:t>of</a:t>
            </a:r>
            <a:r>
              <a:rPr sz="3000" spc="-50" dirty="0">
                <a:solidFill>
                  <a:srgbClr val="6F2F9F"/>
                </a:solidFill>
                <a:latin typeface="Calibri Light"/>
                <a:cs typeface="Calibri Light"/>
              </a:rPr>
              <a:t> </a:t>
            </a:r>
            <a:r>
              <a:rPr sz="3000" spc="-25" dirty="0">
                <a:solidFill>
                  <a:srgbClr val="6F2F9F"/>
                </a:solidFill>
                <a:latin typeface="Calibri Light"/>
                <a:cs typeface="Calibri Light"/>
              </a:rPr>
              <a:t>RMU</a:t>
            </a:r>
            <a:endParaRPr sz="3000" dirty="0">
              <a:latin typeface="Calibri Light"/>
              <a:cs typeface="Calibri Light"/>
            </a:endParaRPr>
          </a:p>
          <a:p>
            <a:pPr marL="390525">
              <a:lnSpc>
                <a:spcPts val="3420"/>
              </a:lnSpc>
            </a:pPr>
            <a:r>
              <a:rPr sz="3000" dirty="0">
                <a:solidFill>
                  <a:srgbClr val="6F2F9F"/>
                </a:solidFill>
                <a:latin typeface="Calibri Light"/>
                <a:cs typeface="Calibri Light"/>
              </a:rPr>
              <a:t>The</a:t>
            </a:r>
            <a:r>
              <a:rPr sz="3000" spc="-114" dirty="0">
                <a:solidFill>
                  <a:srgbClr val="6F2F9F"/>
                </a:solidFill>
                <a:latin typeface="Calibri Light"/>
                <a:cs typeface="Calibri Light"/>
              </a:rPr>
              <a:t> </a:t>
            </a:r>
            <a:r>
              <a:rPr sz="3000" dirty="0">
                <a:solidFill>
                  <a:srgbClr val="6F2F9F"/>
                </a:solidFill>
                <a:latin typeface="Calibri Light"/>
                <a:cs typeface="Calibri Light"/>
              </a:rPr>
              <a:t>Dream/</a:t>
            </a:r>
            <a:r>
              <a:rPr sz="3000" spc="-105" dirty="0">
                <a:solidFill>
                  <a:srgbClr val="6F2F9F"/>
                </a:solidFill>
                <a:latin typeface="Calibri Light"/>
                <a:cs typeface="Calibri Light"/>
              </a:rPr>
              <a:t> </a:t>
            </a:r>
            <a:r>
              <a:rPr sz="3000" spc="-25" dirty="0">
                <a:solidFill>
                  <a:srgbClr val="6F2F9F"/>
                </a:solidFill>
                <a:latin typeface="Calibri Light"/>
                <a:cs typeface="Calibri Light"/>
              </a:rPr>
              <a:t>Tomorrow</a:t>
            </a:r>
            <a:endParaRPr sz="3000" dirty="0">
              <a:latin typeface="Calibri Light"/>
              <a:cs typeface="Calibri Light"/>
            </a:endParaRPr>
          </a:p>
        </p:txBody>
      </p:sp>
      <p:sp>
        <p:nvSpPr>
          <p:cNvPr id="6" name="object 6"/>
          <p:cNvSpPr txBox="1"/>
          <p:nvPr/>
        </p:nvSpPr>
        <p:spPr>
          <a:xfrm>
            <a:off x="629412" y="1825751"/>
            <a:ext cx="7886700" cy="4351020"/>
          </a:xfrm>
          <a:prstGeom prst="rect">
            <a:avLst/>
          </a:prstGeom>
          <a:solidFill>
            <a:schemeClr val="bg1"/>
          </a:solidFill>
        </p:spPr>
        <p:txBody>
          <a:bodyPr vert="horz" wrap="square" lIns="0" tIns="259079" rIns="0" bIns="0" rtlCol="0">
            <a:spAutoFit/>
          </a:bodyPr>
          <a:lstStyle/>
          <a:p>
            <a:pPr marL="262890" indent="-172085">
              <a:lnSpc>
                <a:spcPct val="100000"/>
              </a:lnSpc>
              <a:spcBef>
                <a:spcPts val="2039"/>
              </a:spcBef>
              <a:buFont typeface="Arial MT"/>
              <a:buChar char="•"/>
              <a:tabLst>
                <a:tab pos="262890" algn="l"/>
              </a:tabLst>
            </a:pPr>
            <a:r>
              <a:rPr sz="2100" spc="-95" dirty="0">
                <a:latin typeface="Calibri"/>
                <a:cs typeface="Calibri"/>
              </a:rPr>
              <a:t>To</a:t>
            </a:r>
            <a:r>
              <a:rPr sz="2100" spc="-25" dirty="0">
                <a:latin typeface="Calibri"/>
                <a:cs typeface="Calibri"/>
              </a:rPr>
              <a:t> </a:t>
            </a:r>
            <a:r>
              <a:rPr sz="2100" dirty="0">
                <a:latin typeface="Calibri"/>
                <a:cs typeface="Calibri"/>
              </a:rPr>
              <a:t>impart</a:t>
            </a:r>
            <a:r>
              <a:rPr sz="2100" spc="-65" dirty="0">
                <a:latin typeface="Calibri"/>
                <a:cs typeface="Calibri"/>
              </a:rPr>
              <a:t> </a:t>
            </a:r>
            <a:r>
              <a:rPr sz="2100" dirty="0">
                <a:latin typeface="Calibri"/>
                <a:cs typeface="Calibri"/>
              </a:rPr>
              <a:t>evidence</a:t>
            </a:r>
            <a:r>
              <a:rPr sz="2100" spc="-35" dirty="0">
                <a:latin typeface="Calibri"/>
                <a:cs typeface="Calibri"/>
              </a:rPr>
              <a:t> </a:t>
            </a:r>
            <a:r>
              <a:rPr sz="2100" dirty="0">
                <a:latin typeface="Calibri"/>
                <a:cs typeface="Calibri"/>
              </a:rPr>
              <a:t>based</a:t>
            </a:r>
            <a:r>
              <a:rPr sz="2100" spc="-50" dirty="0">
                <a:latin typeface="Calibri"/>
                <a:cs typeface="Calibri"/>
              </a:rPr>
              <a:t> </a:t>
            </a:r>
            <a:r>
              <a:rPr sz="2100" spc="-10" dirty="0">
                <a:latin typeface="Calibri"/>
                <a:cs typeface="Calibri"/>
              </a:rPr>
              <a:t>research</a:t>
            </a:r>
            <a:r>
              <a:rPr sz="2100" spc="-30" dirty="0">
                <a:latin typeface="Calibri"/>
                <a:cs typeface="Calibri"/>
              </a:rPr>
              <a:t> </a:t>
            </a:r>
            <a:r>
              <a:rPr sz="2100" spc="-10" dirty="0">
                <a:latin typeface="Calibri"/>
                <a:cs typeface="Calibri"/>
              </a:rPr>
              <a:t>oriented</a:t>
            </a:r>
            <a:r>
              <a:rPr sz="2100" spc="-40" dirty="0">
                <a:latin typeface="Calibri"/>
                <a:cs typeface="Calibri"/>
              </a:rPr>
              <a:t> </a:t>
            </a:r>
            <a:r>
              <a:rPr sz="2100" dirty="0">
                <a:latin typeface="Calibri"/>
                <a:cs typeface="Calibri"/>
              </a:rPr>
              <a:t>medical</a:t>
            </a:r>
            <a:r>
              <a:rPr sz="2100" spc="-45" dirty="0">
                <a:latin typeface="Calibri"/>
                <a:cs typeface="Calibri"/>
              </a:rPr>
              <a:t> </a:t>
            </a:r>
            <a:r>
              <a:rPr sz="2100" spc="-10" dirty="0">
                <a:latin typeface="Calibri"/>
                <a:cs typeface="Calibri"/>
              </a:rPr>
              <a:t>education</a:t>
            </a:r>
            <a:endParaRPr sz="2100" dirty="0">
              <a:latin typeface="Calibri"/>
              <a:cs typeface="Calibri"/>
            </a:endParaRPr>
          </a:p>
          <a:p>
            <a:pPr>
              <a:lnSpc>
                <a:spcPct val="100000"/>
              </a:lnSpc>
              <a:spcBef>
                <a:spcPts val="765"/>
              </a:spcBef>
              <a:buFont typeface="Arial MT"/>
              <a:buChar char="•"/>
            </a:pPr>
            <a:endParaRPr sz="2100" dirty="0">
              <a:latin typeface="Calibri"/>
              <a:cs typeface="Calibri"/>
            </a:endParaRPr>
          </a:p>
          <a:p>
            <a:pPr marL="262890" indent="-172085">
              <a:lnSpc>
                <a:spcPct val="100000"/>
              </a:lnSpc>
              <a:buFont typeface="Arial MT"/>
              <a:buChar char="•"/>
              <a:tabLst>
                <a:tab pos="262890" algn="l"/>
              </a:tabLst>
            </a:pPr>
            <a:r>
              <a:rPr sz="2100" spc="-95" dirty="0">
                <a:latin typeface="Calibri"/>
                <a:cs typeface="Calibri"/>
              </a:rPr>
              <a:t>To</a:t>
            </a:r>
            <a:r>
              <a:rPr sz="2100" spc="-25" dirty="0">
                <a:latin typeface="Calibri"/>
                <a:cs typeface="Calibri"/>
              </a:rPr>
              <a:t> </a:t>
            </a:r>
            <a:r>
              <a:rPr sz="2100" dirty="0">
                <a:latin typeface="Calibri"/>
                <a:cs typeface="Calibri"/>
              </a:rPr>
              <a:t>provide</a:t>
            </a:r>
            <a:r>
              <a:rPr sz="2100" spc="-114" dirty="0">
                <a:latin typeface="Calibri"/>
                <a:cs typeface="Calibri"/>
              </a:rPr>
              <a:t> </a:t>
            </a:r>
            <a:r>
              <a:rPr sz="2100" dirty="0">
                <a:latin typeface="Calibri"/>
                <a:cs typeface="Calibri"/>
              </a:rPr>
              <a:t>best</a:t>
            </a:r>
            <a:r>
              <a:rPr sz="2100" spc="-80" dirty="0">
                <a:latin typeface="Calibri"/>
                <a:cs typeface="Calibri"/>
              </a:rPr>
              <a:t> </a:t>
            </a:r>
            <a:r>
              <a:rPr sz="2100" dirty="0">
                <a:latin typeface="Calibri"/>
                <a:cs typeface="Calibri"/>
              </a:rPr>
              <a:t>possible</a:t>
            </a:r>
            <a:r>
              <a:rPr sz="2100" spc="-50" dirty="0">
                <a:latin typeface="Calibri"/>
                <a:cs typeface="Calibri"/>
              </a:rPr>
              <a:t> </a:t>
            </a:r>
            <a:r>
              <a:rPr sz="2100" dirty="0">
                <a:latin typeface="Calibri"/>
                <a:cs typeface="Calibri"/>
              </a:rPr>
              <a:t>patient</a:t>
            </a:r>
            <a:r>
              <a:rPr sz="2100" spc="-85" dirty="0">
                <a:latin typeface="Calibri"/>
                <a:cs typeface="Calibri"/>
              </a:rPr>
              <a:t> </a:t>
            </a:r>
            <a:r>
              <a:rPr sz="2100" spc="-20" dirty="0">
                <a:latin typeface="Calibri"/>
                <a:cs typeface="Calibri"/>
              </a:rPr>
              <a:t>care</a:t>
            </a:r>
            <a:endParaRPr sz="2100" dirty="0">
              <a:latin typeface="Calibri"/>
              <a:cs typeface="Calibri"/>
            </a:endParaRPr>
          </a:p>
          <a:p>
            <a:pPr>
              <a:lnSpc>
                <a:spcPct val="100000"/>
              </a:lnSpc>
              <a:spcBef>
                <a:spcPts val="745"/>
              </a:spcBef>
              <a:buFont typeface="Arial MT"/>
              <a:buChar char="•"/>
            </a:pPr>
            <a:endParaRPr sz="2100" dirty="0">
              <a:latin typeface="Calibri"/>
              <a:cs typeface="Calibri"/>
            </a:endParaRPr>
          </a:p>
          <a:p>
            <a:pPr marL="262890" indent="-172085">
              <a:lnSpc>
                <a:spcPct val="100000"/>
              </a:lnSpc>
              <a:spcBef>
                <a:spcPts val="5"/>
              </a:spcBef>
              <a:buFont typeface="Arial MT"/>
              <a:buChar char="•"/>
              <a:tabLst>
                <a:tab pos="262890" algn="l"/>
              </a:tabLst>
            </a:pPr>
            <a:r>
              <a:rPr sz="2100" spc="-95" dirty="0">
                <a:latin typeface="Calibri"/>
                <a:cs typeface="Calibri"/>
              </a:rPr>
              <a:t>To</a:t>
            </a:r>
            <a:r>
              <a:rPr sz="2100" spc="-25" dirty="0">
                <a:latin typeface="Calibri"/>
                <a:cs typeface="Calibri"/>
              </a:rPr>
              <a:t> </a:t>
            </a:r>
            <a:r>
              <a:rPr sz="2100" spc="-10" dirty="0">
                <a:latin typeface="Calibri"/>
                <a:cs typeface="Calibri"/>
              </a:rPr>
              <a:t>inculcate</a:t>
            </a:r>
            <a:r>
              <a:rPr sz="2100" spc="-60" dirty="0">
                <a:latin typeface="Calibri"/>
                <a:cs typeface="Calibri"/>
              </a:rPr>
              <a:t> </a:t>
            </a:r>
            <a:r>
              <a:rPr sz="2100" dirty="0">
                <a:latin typeface="Calibri"/>
                <a:cs typeface="Calibri"/>
              </a:rPr>
              <a:t>the</a:t>
            </a:r>
            <a:r>
              <a:rPr sz="2100" spc="-35" dirty="0">
                <a:latin typeface="Calibri"/>
                <a:cs typeface="Calibri"/>
              </a:rPr>
              <a:t> </a:t>
            </a:r>
            <a:r>
              <a:rPr sz="2100" dirty="0">
                <a:latin typeface="Calibri"/>
                <a:cs typeface="Calibri"/>
              </a:rPr>
              <a:t>values</a:t>
            </a:r>
            <a:r>
              <a:rPr sz="2100" spc="-35" dirty="0">
                <a:latin typeface="Calibri"/>
                <a:cs typeface="Calibri"/>
              </a:rPr>
              <a:t> </a:t>
            </a:r>
            <a:r>
              <a:rPr sz="2100" dirty="0">
                <a:latin typeface="Calibri"/>
                <a:cs typeface="Calibri"/>
              </a:rPr>
              <a:t>of</a:t>
            </a:r>
            <a:r>
              <a:rPr sz="2100" spc="-50" dirty="0">
                <a:latin typeface="Calibri"/>
                <a:cs typeface="Calibri"/>
              </a:rPr>
              <a:t> </a:t>
            </a:r>
            <a:r>
              <a:rPr sz="2100" dirty="0">
                <a:latin typeface="Calibri"/>
                <a:cs typeface="Calibri"/>
              </a:rPr>
              <a:t>mutual</a:t>
            </a:r>
            <a:r>
              <a:rPr sz="2100" spc="-60" dirty="0">
                <a:latin typeface="Calibri"/>
                <a:cs typeface="Calibri"/>
              </a:rPr>
              <a:t> </a:t>
            </a:r>
            <a:r>
              <a:rPr sz="2100" dirty="0">
                <a:latin typeface="Calibri"/>
                <a:cs typeface="Calibri"/>
              </a:rPr>
              <a:t>respect</a:t>
            </a:r>
            <a:r>
              <a:rPr sz="2100" spc="-35" dirty="0">
                <a:latin typeface="Calibri"/>
                <a:cs typeface="Calibri"/>
              </a:rPr>
              <a:t> </a:t>
            </a:r>
            <a:r>
              <a:rPr sz="2100" dirty="0">
                <a:latin typeface="Calibri"/>
                <a:cs typeface="Calibri"/>
              </a:rPr>
              <a:t>and</a:t>
            </a:r>
            <a:r>
              <a:rPr sz="2100" spc="-45" dirty="0">
                <a:latin typeface="Calibri"/>
                <a:cs typeface="Calibri"/>
              </a:rPr>
              <a:t> </a:t>
            </a:r>
            <a:r>
              <a:rPr sz="2100" dirty="0">
                <a:latin typeface="Calibri"/>
                <a:cs typeface="Calibri"/>
              </a:rPr>
              <a:t>ethical</a:t>
            </a:r>
            <a:r>
              <a:rPr sz="2100" spc="-50" dirty="0">
                <a:latin typeface="Calibri"/>
                <a:cs typeface="Calibri"/>
              </a:rPr>
              <a:t> </a:t>
            </a:r>
            <a:r>
              <a:rPr sz="2100" dirty="0">
                <a:latin typeface="Calibri"/>
                <a:cs typeface="Calibri"/>
              </a:rPr>
              <a:t>practice</a:t>
            </a:r>
            <a:r>
              <a:rPr sz="2100" spc="-40" dirty="0">
                <a:latin typeface="Calibri"/>
                <a:cs typeface="Calibri"/>
              </a:rPr>
              <a:t> </a:t>
            </a:r>
            <a:r>
              <a:rPr sz="2100" spc="-25" dirty="0">
                <a:latin typeface="Calibri"/>
                <a:cs typeface="Calibri"/>
              </a:rPr>
              <a:t>of</a:t>
            </a:r>
            <a:endParaRPr sz="2100" dirty="0">
              <a:latin typeface="Calibri"/>
              <a:cs typeface="Calibri"/>
            </a:endParaRPr>
          </a:p>
          <a:p>
            <a:pPr marL="262890">
              <a:lnSpc>
                <a:spcPct val="100000"/>
              </a:lnSpc>
              <a:spcBef>
                <a:spcPts val="2520"/>
              </a:spcBef>
            </a:pPr>
            <a:r>
              <a:rPr sz="2100" spc="-10" dirty="0">
                <a:latin typeface="Calibri"/>
                <a:cs typeface="Calibri"/>
              </a:rPr>
              <a:t>medicine</a:t>
            </a:r>
            <a:endParaRPr sz="2100" dirty="0">
              <a:latin typeface="Calibri"/>
              <a:cs typeface="Calibri"/>
            </a:endParaRPr>
          </a:p>
        </p:txBody>
      </p:sp>
      <p:pic>
        <p:nvPicPr>
          <p:cNvPr id="7" name="object 7"/>
          <p:cNvPicPr/>
          <p:nvPr/>
        </p:nvPicPr>
        <p:blipFill>
          <a:blip r:embed="rId4" cstate="print"/>
          <a:stretch>
            <a:fillRect/>
          </a:stretch>
        </p:blipFill>
        <p:spPr>
          <a:xfrm>
            <a:off x="8001000" y="114300"/>
            <a:ext cx="743711" cy="74371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30346" y="461899"/>
            <a:ext cx="2081530" cy="696595"/>
          </a:xfrm>
          <a:prstGeom prst="rect">
            <a:avLst/>
          </a:prstGeom>
        </p:spPr>
        <p:txBody>
          <a:bodyPr vert="horz" wrap="square" lIns="0" tIns="13335" rIns="0" bIns="0" rtlCol="0">
            <a:spAutoFit/>
          </a:bodyPr>
          <a:lstStyle/>
          <a:p>
            <a:pPr marL="12700">
              <a:lnSpc>
                <a:spcPct val="100000"/>
              </a:lnSpc>
              <a:spcBef>
                <a:spcPts val="105"/>
              </a:spcBef>
            </a:pPr>
            <a:r>
              <a:rPr spc="-10" dirty="0"/>
              <a:t>Research</a:t>
            </a:r>
          </a:p>
        </p:txBody>
      </p:sp>
      <p:pic>
        <p:nvPicPr>
          <p:cNvPr id="3" name="object 3"/>
          <p:cNvPicPr/>
          <p:nvPr/>
        </p:nvPicPr>
        <p:blipFill>
          <a:blip r:embed="rId2" cstate="print"/>
          <a:stretch>
            <a:fillRect/>
          </a:stretch>
        </p:blipFill>
        <p:spPr>
          <a:xfrm>
            <a:off x="698068" y="2736003"/>
            <a:ext cx="7789561" cy="3280656"/>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68579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472307"/>
            <a:ext cx="7886700" cy="1111201"/>
          </a:xfrm>
          <a:prstGeom prst="rect">
            <a:avLst/>
          </a:prstGeom>
        </p:spPr>
        <p:txBody>
          <a:bodyPr vert="horz" wrap="square" lIns="0" tIns="597534" rIns="0" bIns="0" rtlCol="0">
            <a:spAutoFit/>
          </a:bodyPr>
          <a:lstStyle/>
          <a:p>
            <a:pPr marL="390525">
              <a:lnSpc>
                <a:spcPct val="100000"/>
              </a:lnSpc>
              <a:spcBef>
                <a:spcPts val="100"/>
              </a:spcBef>
            </a:pPr>
            <a:r>
              <a:rPr sz="3300" dirty="0">
                <a:latin typeface="Calibri Light"/>
                <a:cs typeface="Calibri Light"/>
              </a:rPr>
              <a:t>Learning</a:t>
            </a:r>
            <a:r>
              <a:rPr sz="3300" spc="-20" dirty="0">
                <a:latin typeface="Calibri Light"/>
                <a:cs typeface="Calibri Light"/>
              </a:rPr>
              <a:t> </a:t>
            </a:r>
            <a:r>
              <a:rPr lang="en-US" spc="-10" dirty="0">
                <a:latin typeface="Calibri Light"/>
                <a:cs typeface="Calibri Light"/>
              </a:rPr>
              <a:t>o</a:t>
            </a:r>
            <a:r>
              <a:rPr sz="3300" spc="-10" dirty="0">
                <a:latin typeface="Calibri Light"/>
                <a:cs typeface="Calibri Light"/>
              </a:rPr>
              <a:t>bjectives</a:t>
            </a:r>
            <a:endParaRPr sz="3300" dirty="0">
              <a:latin typeface="Calibri Light"/>
              <a:cs typeface="Calibri Light"/>
            </a:endParaRPr>
          </a:p>
        </p:txBody>
      </p:sp>
      <p:sp>
        <p:nvSpPr>
          <p:cNvPr id="3" name="object 3"/>
          <p:cNvSpPr txBox="1"/>
          <p:nvPr/>
        </p:nvSpPr>
        <p:spPr>
          <a:xfrm>
            <a:off x="707542" y="1810258"/>
            <a:ext cx="7385050" cy="2684145"/>
          </a:xfrm>
          <a:prstGeom prst="rect">
            <a:avLst/>
          </a:prstGeom>
        </p:spPr>
        <p:txBody>
          <a:bodyPr vert="horz" wrap="square" lIns="0" tIns="12700" rIns="0" bIns="0" rtlCol="0">
            <a:spAutoFit/>
          </a:bodyPr>
          <a:lstStyle/>
          <a:p>
            <a:pPr marL="184785" indent="-172085">
              <a:lnSpc>
                <a:spcPct val="100000"/>
              </a:lnSpc>
              <a:spcBef>
                <a:spcPts val="100"/>
              </a:spcBef>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55" dirty="0">
                <a:latin typeface="Calibri"/>
                <a:cs typeface="Calibri"/>
              </a:rPr>
              <a:t> </a:t>
            </a:r>
            <a:r>
              <a:rPr sz="2100" dirty="0">
                <a:latin typeface="Calibri"/>
                <a:cs typeface="Calibri"/>
              </a:rPr>
              <a:t>about</a:t>
            </a:r>
            <a:r>
              <a:rPr sz="2100" spc="-45" dirty="0">
                <a:latin typeface="Calibri"/>
                <a:cs typeface="Calibri"/>
              </a:rPr>
              <a:t> </a:t>
            </a:r>
            <a:r>
              <a:rPr sz="2100" dirty="0">
                <a:latin typeface="Calibri"/>
                <a:cs typeface="Calibri"/>
              </a:rPr>
              <a:t>the</a:t>
            </a:r>
            <a:r>
              <a:rPr sz="2100" spc="-45" dirty="0">
                <a:latin typeface="Calibri"/>
                <a:cs typeface="Calibri"/>
              </a:rPr>
              <a:t> </a:t>
            </a:r>
            <a:r>
              <a:rPr sz="2100" spc="-10" dirty="0">
                <a:latin typeface="Calibri"/>
                <a:cs typeface="Calibri"/>
              </a:rPr>
              <a:t>various</a:t>
            </a:r>
            <a:r>
              <a:rPr sz="2100" spc="-35" dirty="0">
                <a:latin typeface="Calibri"/>
                <a:cs typeface="Calibri"/>
              </a:rPr>
              <a:t> </a:t>
            </a:r>
            <a:r>
              <a:rPr sz="2100" dirty="0">
                <a:latin typeface="Calibri"/>
                <a:cs typeface="Calibri"/>
              </a:rPr>
              <a:t>renal</a:t>
            </a:r>
            <a:r>
              <a:rPr sz="2100" spc="-40" dirty="0">
                <a:latin typeface="Calibri"/>
                <a:cs typeface="Calibri"/>
              </a:rPr>
              <a:t> </a:t>
            </a:r>
            <a:r>
              <a:rPr sz="2100" dirty="0">
                <a:latin typeface="Calibri"/>
                <a:cs typeface="Calibri"/>
              </a:rPr>
              <a:t>cell</a:t>
            </a:r>
            <a:r>
              <a:rPr sz="2100" spc="-25" dirty="0">
                <a:latin typeface="Calibri"/>
                <a:cs typeface="Calibri"/>
              </a:rPr>
              <a:t> </a:t>
            </a:r>
            <a:r>
              <a:rPr sz="2100" dirty="0">
                <a:latin typeface="Calibri"/>
                <a:cs typeface="Calibri"/>
              </a:rPr>
              <a:t>tumours</a:t>
            </a:r>
            <a:r>
              <a:rPr sz="2100" spc="-55" dirty="0">
                <a:latin typeface="Calibri"/>
                <a:cs typeface="Calibri"/>
              </a:rPr>
              <a:t> </a:t>
            </a:r>
            <a:r>
              <a:rPr sz="2100" spc="-10" dirty="0">
                <a:latin typeface="Calibri"/>
                <a:cs typeface="Calibri"/>
              </a:rPr>
              <a:t>types</a:t>
            </a:r>
            <a:endParaRPr sz="2100">
              <a:latin typeface="Calibri"/>
              <a:cs typeface="Calibri"/>
            </a:endParaRPr>
          </a:p>
          <a:p>
            <a:pPr>
              <a:lnSpc>
                <a:spcPct val="100000"/>
              </a:lnSpc>
              <a:spcBef>
                <a:spcPts val="1045"/>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60" dirty="0">
                <a:latin typeface="Calibri"/>
                <a:cs typeface="Calibri"/>
              </a:rPr>
              <a:t> </a:t>
            </a:r>
            <a:r>
              <a:rPr sz="2100" spc="-10" dirty="0">
                <a:latin typeface="Calibri"/>
                <a:cs typeface="Calibri"/>
              </a:rPr>
              <a:t>regarding</a:t>
            </a:r>
            <a:r>
              <a:rPr sz="2100" spc="-50" dirty="0">
                <a:latin typeface="Calibri"/>
                <a:cs typeface="Calibri"/>
              </a:rPr>
              <a:t> </a:t>
            </a:r>
            <a:r>
              <a:rPr sz="2100" dirty="0">
                <a:latin typeface="Calibri"/>
                <a:cs typeface="Calibri"/>
              </a:rPr>
              <a:t>the</a:t>
            </a:r>
            <a:r>
              <a:rPr sz="2100" spc="-55" dirty="0">
                <a:latin typeface="Calibri"/>
                <a:cs typeface="Calibri"/>
              </a:rPr>
              <a:t> </a:t>
            </a:r>
            <a:r>
              <a:rPr sz="2100" dirty="0">
                <a:latin typeface="Calibri"/>
                <a:cs typeface="Calibri"/>
              </a:rPr>
              <a:t>required</a:t>
            </a:r>
            <a:r>
              <a:rPr sz="2100" spc="-35" dirty="0">
                <a:latin typeface="Calibri"/>
                <a:cs typeface="Calibri"/>
              </a:rPr>
              <a:t> </a:t>
            </a:r>
            <a:r>
              <a:rPr sz="2100" spc="-10" dirty="0">
                <a:latin typeface="Calibri"/>
                <a:cs typeface="Calibri"/>
              </a:rPr>
              <a:t>investigations</a:t>
            </a:r>
            <a:endParaRPr sz="2100">
              <a:latin typeface="Calibri"/>
              <a:cs typeface="Calibri"/>
            </a:endParaRPr>
          </a:p>
          <a:p>
            <a:pPr>
              <a:lnSpc>
                <a:spcPct val="100000"/>
              </a:lnSpc>
              <a:spcBef>
                <a:spcPts val="1055"/>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80" dirty="0">
                <a:latin typeface="Calibri"/>
                <a:cs typeface="Calibri"/>
              </a:rPr>
              <a:t> </a:t>
            </a:r>
            <a:r>
              <a:rPr sz="2100" spc="-10" dirty="0">
                <a:latin typeface="Calibri"/>
                <a:cs typeface="Calibri"/>
              </a:rPr>
              <a:t>regarding</a:t>
            </a:r>
            <a:r>
              <a:rPr sz="2100" spc="-50" dirty="0">
                <a:latin typeface="Calibri"/>
                <a:cs typeface="Calibri"/>
              </a:rPr>
              <a:t> </a:t>
            </a:r>
            <a:r>
              <a:rPr sz="2100" dirty="0">
                <a:latin typeface="Calibri"/>
                <a:cs typeface="Calibri"/>
              </a:rPr>
              <a:t>the</a:t>
            </a:r>
            <a:r>
              <a:rPr sz="2100" spc="-65" dirty="0">
                <a:latin typeface="Calibri"/>
                <a:cs typeface="Calibri"/>
              </a:rPr>
              <a:t> </a:t>
            </a:r>
            <a:r>
              <a:rPr sz="2100" dirty="0">
                <a:latin typeface="Calibri"/>
                <a:cs typeface="Calibri"/>
              </a:rPr>
              <a:t>staging</a:t>
            </a:r>
            <a:r>
              <a:rPr sz="2100" spc="-60" dirty="0">
                <a:latin typeface="Calibri"/>
                <a:cs typeface="Calibri"/>
              </a:rPr>
              <a:t> </a:t>
            </a:r>
            <a:r>
              <a:rPr sz="2100" spc="-10" dirty="0">
                <a:latin typeface="Calibri"/>
                <a:cs typeface="Calibri"/>
              </a:rPr>
              <a:t>system</a:t>
            </a:r>
            <a:r>
              <a:rPr sz="2100" spc="-45" dirty="0">
                <a:latin typeface="Calibri"/>
                <a:cs typeface="Calibri"/>
              </a:rPr>
              <a:t> </a:t>
            </a:r>
            <a:r>
              <a:rPr sz="2100" dirty="0">
                <a:latin typeface="Calibri"/>
                <a:cs typeface="Calibri"/>
              </a:rPr>
              <a:t>used</a:t>
            </a:r>
            <a:r>
              <a:rPr sz="2100" spc="-60" dirty="0">
                <a:latin typeface="Calibri"/>
                <a:cs typeface="Calibri"/>
              </a:rPr>
              <a:t> </a:t>
            </a:r>
            <a:r>
              <a:rPr sz="2100" dirty="0">
                <a:latin typeface="Calibri"/>
                <a:cs typeface="Calibri"/>
              </a:rPr>
              <a:t>for</a:t>
            </a:r>
            <a:r>
              <a:rPr sz="2100" spc="-35" dirty="0">
                <a:latin typeface="Calibri"/>
                <a:cs typeface="Calibri"/>
              </a:rPr>
              <a:t> </a:t>
            </a:r>
            <a:r>
              <a:rPr sz="2100" dirty="0">
                <a:latin typeface="Calibri"/>
                <a:cs typeface="Calibri"/>
              </a:rPr>
              <a:t>renal</a:t>
            </a:r>
            <a:r>
              <a:rPr sz="2100" spc="-60" dirty="0">
                <a:latin typeface="Calibri"/>
                <a:cs typeface="Calibri"/>
              </a:rPr>
              <a:t> </a:t>
            </a:r>
            <a:r>
              <a:rPr sz="2100" dirty="0">
                <a:latin typeface="Calibri"/>
                <a:cs typeface="Calibri"/>
              </a:rPr>
              <a:t>cell</a:t>
            </a:r>
            <a:r>
              <a:rPr sz="2100" spc="-40" dirty="0">
                <a:latin typeface="Calibri"/>
                <a:cs typeface="Calibri"/>
              </a:rPr>
              <a:t> </a:t>
            </a:r>
            <a:r>
              <a:rPr sz="2100" spc="-10" dirty="0">
                <a:latin typeface="Calibri"/>
                <a:cs typeface="Calibri"/>
              </a:rPr>
              <a:t>carcinoma</a:t>
            </a:r>
            <a:endParaRPr sz="2100">
              <a:latin typeface="Calibri"/>
              <a:cs typeface="Calibri"/>
            </a:endParaRPr>
          </a:p>
          <a:p>
            <a:pPr>
              <a:lnSpc>
                <a:spcPct val="100000"/>
              </a:lnSpc>
              <a:spcBef>
                <a:spcPts val="1060"/>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50" dirty="0">
                <a:latin typeface="Calibri"/>
                <a:cs typeface="Calibri"/>
              </a:rPr>
              <a:t> </a:t>
            </a:r>
            <a:r>
              <a:rPr sz="2100" dirty="0">
                <a:latin typeface="Calibri"/>
                <a:cs typeface="Calibri"/>
              </a:rPr>
              <a:t>the</a:t>
            </a:r>
            <a:r>
              <a:rPr sz="2100" spc="-45" dirty="0">
                <a:latin typeface="Calibri"/>
                <a:cs typeface="Calibri"/>
              </a:rPr>
              <a:t> </a:t>
            </a:r>
            <a:r>
              <a:rPr sz="2100" dirty="0">
                <a:latin typeface="Calibri"/>
                <a:cs typeface="Calibri"/>
              </a:rPr>
              <a:t>treatment</a:t>
            </a:r>
            <a:r>
              <a:rPr sz="2100" spc="-40"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5" dirty="0">
                <a:latin typeface="Calibri"/>
                <a:cs typeface="Calibri"/>
              </a:rPr>
              <a:t> </a:t>
            </a:r>
            <a:r>
              <a:rPr sz="2100" dirty="0">
                <a:latin typeface="Calibri"/>
                <a:cs typeface="Calibri"/>
              </a:rPr>
              <a:t>cell</a:t>
            </a:r>
            <a:r>
              <a:rPr sz="2100" spc="-30" dirty="0">
                <a:latin typeface="Calibri"/>
                <a:cs typeface="Calibri"/>
              </a:rPr>
              <a:t> </a:t>
            </a:r>
            <a:r>
              <a:rPr sz="2100" spc="-10" dirty="0">
                <a:latin typeface="Calibri"/>
                <a:cs typeface="Calibri"/>
              </a:rPr>
              <a:t>tumours.</a:t>
            </a:r>
            <a:endParaRPr sz="21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472307"/>
            <a:ext cx="7886700" cy="1111201"/>
          </a:xfrm>
          <a:prstGeom prst="rect">
            <a:avLst/>
          </a:prstGeom>
        </p:spPr>
        <p:txBody>
          <a:bodyPr vert="horz" wrap="square" lIns="0" tIns="597534" rIns="0" bIns="0" rtlCol="0">
            <a:spAutoFit/>
          </a:bodyPr>
          <a:lstStyle/>
          <a:p>
            <a:pPr marL="390525">
              <a:lnSpc>
                <a:spcPct val="100000"/>
              </a:lnSpc>
              <a:spcBef>
                <a:spcPts val="100"/>
              </a:spcBef>
            </a:pPr>
            <a:r>
              <a:rPr lang="en-US" sz="3300" dirty="0">
                <a:latin typeface="Calibri Light"/>
                <a:cs typeface="Calibri Light"/>
              </a:rPr>
              <a:t>Study</a:t>
            </a:r>
            <a:r>
              <a:rPr lang="en-US" sz="3300" spc="-145" dirty="0">
                <a:latin typeface="Calibri Light"/>
                <a:cs typeface="Calibri Light"/>
              </a:rPr>
              <a:t> </a:t>
            </a:r>
            <a:r>
              <a:rPr lang="en-US" sz="3300" spc="-10" dirty="0">
                <a:latin typeface="Calibri Light"/>
                <a:cs typeface="Calibri Light"/>
              </a:rPr>
              <a:t>questions</a:t>
            </a:r>
            <a:endParaRPr lang="en-US" sz="3300" dirty="0">
              <a:latin typeface="Calibri Light"/>
              <a:cs typeface="Calibri Light"/>
            </a:endParaRPr>
          </a:p>
        </p:txBody>
      </p:sp>
      <p:sp>
        <p:nvSpPr>
          <p:cNvPr id="3" name="object 3"/>
          <p:cNvSpPr txBox="1"/>
          <p:nvPr/>
        </p:nvSpPr>
        <p:spPr>
          <a:xfrm>
            <a:off x="707542" y="1741677"/>
            <a:ext cx="6482715" cy="2752725"/>
          </a:xfrm>
          <a:prstGeom prst="rect">
            <a:avLst/>
          </a:prstGeom>
        </p:spPr>
        <p:txBody>
          <a:bodyPr vert="horz" wrap="square" lIns="0" tIns="81280" rIns="0" bIns="0" rtlCol="0">
            <a:spAutoFit/>
          </a:bodyPr>
          <a:lstStyle/>
          <a:p>
            <a:pPr marL="184785" indent="-172085">
              <a:lnSpc>
                <a:spcPct val="100000"/>
              </a:lnSpc>
              <a:spcBef>
                <a:spcPts val="640"/>
              </a:spcBef>
              <a:buFont typeface="Arial MT"/>
              <a:buChar char="•"/>
              <a:tabLst>
                <a:tab pos="184785" algn="l"/>
              </a:tabLst>
            </a:pPr>
            <a:r>
              <a:rPr sz="2100" dirty="0">
                <a:latin typeface="Calibri"/>
                <a:cs typeface="Calibri"/>
              </a:rPr>
              <a:t>What</a:t>
            </a:r>
            <a:r>
              <a:rPr sz="2100" spc="-70" dirty="0">
                <a:latin typeface="Calibri"/>
                <a:cs typeface="Calibri"/>
              </a:rPr>
              <a:t> </a:t>
            </a:r>
            <a:r>
              <a:rPr sz="2100" dirty="0">
                <a:latin typeface="Calibri"/>
                <a:cs typeface="Calibri"/>
              </a:rPr>
              <a:t>is</a:t>
            </a:r>
            <a:r>
              <a:rPr sz="2100" spc="-20" dirty="0">
                <a:latin typeface="Calibri"/>
                <a:cs typeface="Calibri"/>
              </a:rPr>
              <a:t> </a:t>
            </a:r>
            <a:r>
              <a:rPr sz="2100" dirty="0">
                <a:latin typeface="Calibri"/>
                <a:cs typeface="Calibri"/>
              </a:rPr>
              <a:t>the</a:t>
            </a:r>
            <a:r>
              <a:rPr sz="2100" spc="-25" dirty="0">
                <a:latin typeface="Calibri"/>
                <a:cs typeface="Calibri"/>
              </a:rPr>
              <a:t> </a:t>
            </a:r>
            <a:r>
              <a:rPr sz="2100" spc="-10" dirty="0">
                <a:latin typeface="Calibri"/>
                <a:cs typeface="Calibri"/>
              </a:rPr>
              <a:t>epidemiology</a:t>
            </a:r>
            <a:r>
              <a:rPr sz="2100" spc="5" dirty="0">
                <a:latin typeface="Calibri"/>
                <a:cs typeface="Calibri"/>
              </a:rPr>
              <a:t> </a:t>
            </a:r>
            <a:r>
              <a:rPr sz="2100" dirty="0">
                <a:latin typeface="Calibri"/>
                <a:cs typeface="Calibri"/>
              </a:rPr>
              <a:t>of</a:t>
            </a:r>
            <a:r>
              <a:rPr sz="2100" spc="-35" dirty="0">
                <a:latin typeface="Calibri"/>
                <a:cs typeface="Calibri"/>
              </a:rPr>
              <a:t> </a:t>
            </a:r>
            <a:r>
              <a:rPr sz="2100" dirty="0">
                <a:latin typeface="Calibri"/>
                <a:cs typeface="Calibri"/>
              </a:rPr>
              <a:t>renal</a:t>
            </a:r>
            <a:r>
              <a:rPr sz="2100" spc="-30" dirty="0">
                <a:latin typeface="Calibri"/>
                <a:cs typeface="Calibri"/>
              </a:rPr>
              <a:t> </a:t>
            </a:r>
            <a:r>
              <a:rPr sz="2100" dirty="0">
                <a:latin typeface="Calibri"/>
                <a:cs typeface="Calibri"/>
              </a:rPr>
              <a:t>cell</a:t>
            </a:r>
            <a:r>
              <a:rPr sz="2100" spc="-15" dirty="0">
                <a:latin typeface="Calibri"/>
                <a:cs typeface="Calibri"/>
              </a:rPr>
              <a:t> </a:t>
            </a:r>
            <a:r>
              <a:rPr sz="2100" spc="-10" dirty="0">
                <a:latin typeface="Calibri"/>
                <a:cs typeface="Calibri"/>
              </a:rPr>
              <a:t>tumours?</a:t>
            </a:r>
            <a:endParaRPr sz="2100">
              <a:latin typeface="Calibri"/>
              <a:cs typeface="Calibri"/>
            </a:endParaRPr>
          </a:p>
          <a:p>
            <a:pPr marL="184785" indent="-172085">
              <a:lnSpc>
                <a:spcPct val="100000"/>
              </a:lnSpc>
              <a:spcBef>
                <a:spcPts val="540"/>
              </a:spcBef>
              <a:buFont typeface="Arial MT"/>
              <a:buChar char="•"/>
              <a:tabLst>
                <a:tab pos="184785" algn="l"/>
              </a:tabLst>
            </a:pPr>
            <a:r>
              <a:rPr sz="2100" dirty="0">
                <a:latin typeface="Calibri"/>
                <a:cs typeface="Calibri"/>
              </a:rPr>
              <a:t>What</a:t>
            </a:r>
            <a:r>
              <a:rPr sz="2100" spc="-75" dirty="0">
                <a:latin typeface="Calibri"/>
                <a:cs typeface="Calibri"/>
              </a:rPr>
              <a:t> </a:t>
            </a:r>
            <a:r>
              <a:rPr sz="2100" dirty="0">
                <a:latin typeface="Calibri"/>
                <a:cs typeface="Calibri"/>
              </a:rPr>
              <a:t>are</a:t>
            </a:r>
            <a:r>
              <a:rPr sz="2100" spc="-40" dirty="0">
                <a:latin typeface="Calibri"/>
                <a:cs typeface="Calibri"/>
              </a:rPr>
              <a:t> </a:t>
            </a:r>
            <a:r>
              <a:rPr sz="2100" dirty="0">
                <a:latin typeface="Calibri"/>
                <a:cs typeface="Calibri"/>
              </a:rPr>
              <a:t>the</a:t>
            </a:r>
            <a:r>
              <a:rPr sz="2100" spc="-55" dirty="0">
                <a:latin typeface="Calibri"/>
                <a:cs typeface="Calibri"/>
              </a:rPr>
              <a:t> </a:t>
            </a:r>
            <a:r>
              <a:rPr sz="2100" dirty="0">
                <a:latin typeface="Calibri"/>
                <a:cs typeface="Calibri"/>
              </a:rPr>
              <a:t>risk</a:t>
            </a:r>
            <a:r>
              <a:rPr sz="2100" spc="-30" dirty="0">
                <a:latin typeface="Calibri"/>
                <a:cs typeface="Calibri"/>
              </a:rPr>
              <a:t> </a:t>
            </a:r>
            <a:r>
              <a:rPr sz="2100" spc="-10" dirty="0">
                <a:latin typeface="Calibri"/>
                <a:cs typeface="Calibri"/>
              </a:rPr>
              <a:t>factors</a:t>
            </a:r>
            <a:r>
              <a:rPr sz="2100" spc="-45" dirty="0">
                <a:latin typeface="Calibri"/>
                <a:cs typeface="Calibri"/>
              </a:rPr>
              <a:t> </a:t>
            </a:r>
            <a:r>
              <a:rPr sz="2100" dirty="0">
                <a:latin typeface="Calibri"/>
                <a:cs typeface="Calibri"/>
              </a:rPr>
              <a:t>for</a:t>
            </a:r>
            <a:r>
              <a:rPr sz="2100" spc="-35" dirty="0">
                <a:latin typeface="Calibri"/>
                <a:cs typeface="Calibri"/>
              </a:rPr>
              <a:t> </a:t>
            </a:r>
            <a:r>
              <a:rPr sz="2100" dirty="0">
                <a:latin typeface="Calibri"/>
                <a:cs typeface="Calibri"/>
              </a:rPr>
              <a:t>renal</a:t>
            </a:r>
            <a:r>
              <a:rPr sz="2100" spc="-45" dirty="0">
                <a:latin typeface="Calibri"/>
                <a:cs typeface="Calibri"/>
              </a:rPr>
              <a:t> </a:t>
            </a:r>
            <a:r>
              <a:rPr sz="2100" dirty="0">
                <a:latin typeface="Calibri"/>
                <a:cs typeface="Calibri"/>
              </a:rPr>
              <a:t>cell</a:t>
            </a:r>
            <a:r>
              <a:rPr sz="2100" spc="-35" dirty="0">
                <a:latin typeface="Calibri"/>
                <a:cs typeface="Calibri"/>
              </a:rPr>
              <a:t> </a:t>
            </a:r>
            <a:r>
              <a:rPr sz="2100" spc="-10" dirty="0">
                <a:latin typeface="Calibri"/>
                <a:cs typeface="Calibri"/>
              </a:rPr>
              <a:t>tumours?</a:t>
            </a:r>
            <a:endParaRPr sz="2100">
              <a:latin typeface="Calibri"/>
              <a:cs typeface="Calibri"/>
            </a:endParaRPr>
          </a:p>
          <a:p>
            <a:pPr marL="184785" indent="-172085">
              <a:lnSpc>
                <a:spcPct val="100000"/>
              </a:lnSpc>
              <a:spcBef>
                <a:spcPts val="550"/>
              </a:spcBef>
              <a:buFont typeface="Arial MT"/>
              <a:buChar char="•"/>
              <a:tabLst>
                <a:tab pos="184785" algn="l"/>
              </a:tabLst>
            </a:pPr>
            <a:r>
              <a:rPr sz="2100" dirty="0">
                <a:latin typeface="Calibri"/>
                <a:cs typeface="Calibri"/>
              </a:rPr>
              <a:t>What</a:t>
            </a:r>
            <a:r>
              <a:rPr sz="2100" spc="-75" dirty="0">
                <a:latin typeface="Calibri"/>
                <a:cs typeface="Calibri"/>
              </a:rPr>
              <a:t> </a:t>
            </a:r>
            <a:r>
              <a:rPr sz="2100" dirty="0">
                <a:latin typeface="Calibri"/>
                <a:cs typeface="Calibri"/>
              </a:rPr>
              <a:t>are</a:t>
            </a:r>
            <a:r>
              <a:rPr sz="2100" spc="-50" dirty="0">
                <a:latin typeface="Calibri"/>
                <a:cs typeface="Calibri"/>
              </a:rPr>
              <a:t> </a:t>
            </a:r>
            <a:r>
              <a:rPr sz="2100" dirty="0">
                <a:latin typeface="Calibri"/>
                <a:cs typeface="Calibri"/>
              </a:rPr>
              <a:t>familial</a:t>
            </a:r>
            <a:r>
              <a:rPr sz="2100" spc="-45" dirty="0">
                <a:latin typeface="Calibri"/>
                <a:cs typeface="Calibri"/>
              </a:rPr>
              <a:t> </a:t>
            </a:r>
            <a:r>
              <a:rPr sz="2100" dirty="0">
                <a:latin typeface="Calibri"/>
                <a:cs typeface="Calibri"/>
              </a:rPr>
              <a:t>renal</a:t>
            </a:r>
            <a:r>
              <a:rPr sz="2100" spc="-50" dirty="0">
                <a:latin typeface="Calibri"/>
                <a:cs typeface="Calibri"/>
              </a:rPr>
              <a:t> </a:t>
            </a:r>
            <a:r>
              <a:rPr sz="2100" dirty="0">
                <a:latin typeface="Calibri"/>
                <a:cs typeface="Calibri"/>
              </a:rPr>
              <a:t>cell</a:t>
            </a:r>
            <a:r>
              <a:rPr sz="2100" spc="-35" dirty="0">
                <a:latin typeface="Calibri"/>
                <a:cs typeface="Calibri"/>
              </a:rPr>
              <a:t> </a:t>
            </a:r>
            <a:r>
              <a:rPr sz="2100" spc="-10" dirty="0">
                <a:latin typeface="Calibri"/>
                <a:cs typeface="Calibri"/>
              </a:rPr>
              <a:t>syndromes?</a:t>
            </a:r>
            <a:endParaRPr sz="2100">
              <a:latin typeface="Calibri"/>
              <a:cs typeface="Calibri"/>
            </a:endParaRPr>
          </a:p>
          <a:p>
            <a:pPr marL="184785" indent="-172085">
              <a:lnSpc>
                <a:spcPct val="100000"/>
              </a:lnSpc>
              <a:spcBef>
                <a:spcPts val="555"/>
              </a:spcBef>
              <a:buFont typeface="Arial MT"/>
              <a:buChar char="•"/>
              <a:tabLst>
                <a:tab pos="184785" algn="l"/>
              </a:tabLst>
            </a:pPr>
            <a:r>
              <a:rPr sz="2100" dirty="0">
                <a:latin typeface="Calibri"/>
                <a:cs typeface="Calibri"/>
              </a:rPr>
              <a:t>How</a:t>
            </a:r>
            <a:r>
              <a:rPr sz="2100" spc="-55" dirty="0">
                <a:latin typeface="Calibri"/>
                <a:cs typeface="Calibri"/>
              </a:rPr>
              <a:t> </a:t>
            </a:r>
            <a:r>
              <a:rPr sz="2100" dirty="0">
                <a:latin typeface="Calibri"/>
                <a:cs typeface="Calibri"/>
              </a:rPr>
              <a:t>will</a:t>
            </a:r>
            <a:r>
              <a:rPr sz="2100" spc="-50" dirty="0">
                <a:latin typeface="Calibri"/>
                <a:cs typeface="Calibri"/>
              </a:rPr>
              <a:t> </a:t>
            </a:r>
            <a:r>
              <a:rPr sz="2100" dirty="0">
                <a:latin typeface="Calibri"/>
                <a:cs typeface="Calibri"/>
              </a:rPr>
              <a:t>you</a:t>
            </a:r>
            <a:r>
              <a:rPr sz="2100" spc="-55" dirty="0">
                <a:latin typeface="Calibri"/>
                <a:cs typeface="Calibri"/>
              </a:rPr>
              <a:t> </a:t>
            </a:r>
            <a:r>
              <a:rPr sz="2100" dirty="0">
                <a:latin typeface="Calibri"/>
                <a:cs typeface="Calibri"/>
              </a:rPr>
              <a:t>diagnose</a:t>
            </a:r>
            <a:r>
              <a:rPr sz="2100" spc="-50" dirty="0">
                <a:latin typeface="Calibri"/>
                <a:cs typeface="Calibri"/>
              </a:rPr>
              <a:t> </a:t>
            </a:r>
            <a:r>
              <a:rPr sz="2100" dirty="0">
                <a:latin typeface="Calibri"/>
                <a:cs typeface="Calibri"/>
              </a:rPr>
              <a:t>renal</a:t>
            </a:r>
            <a:r>
              <a:rPr sz="2100" spc="-60" dirty="0">
                <a:latin typeface="Calibri"/>
                <a:cs typeface="Calibri"/>
              </a:rPr>
              <a:t> </a:t>
            </a:r>
            <a:r>
              <a:rPr sz="2100" dirty="0">
                <a:latin typeface="Calibri"/>
                <a:cs typeface="Calibri"/>
              </a:rPr>
              <a:t>cell</a:t>
            </a:r>
            <a:r>
              <a:rPr sz="2100" spc="-55" dirty="0">
                <a:latin typeface="Calibri"/>
                <a:cs typeface="Calibri"/>
              </a:rPr>
              <a:t> </a:t>
            </a:r>
            <a:r>
              <a:rPr sz="2100" spc="-10" dirty="0">
                <a:latin typeface="Calibri"/>
                <a:cs typeface="Calibri"/>
              </a:rPr>
              <a:t>carcinoma?</a:t>
            </a:r>
            <a:endParaRPr sz="2100">
              <a:latin typeface="Calibri"/>
              <a:cs typeface="Calibri"/>
            </a:endParaRPr>
          </a:p>
          <a:p>
            <a:pPr marL="184785" indent="-172085">
              <a:lnSpc>
                <a:spcPct val="100000"/>
              </a:lnSpc>
              <a:spcBef>
                <a:spcPts val="540"/>
              </a:spcBef>
              <a:buFont typeface="Arial MT"/>
              <a:buChar char="•"/>
              <a:tabLst>
                <a:tab pos="184785" algn="l"/>
              </a:tabLst>
            </a:pPr>
            <a:r>
              <a:rPr sz="2100" dirty="0">
                <a:latin typeface="Calibri"/>
                <a:cs typeface="Calibri"/>
              </a:rPr>
              <a:t>What</a:t>
            </a:r>
            <a:r>
              <a:rPr sz="2100" spc="-65" dirty="0">
                <a:latin typeface="Calibri"/>
                <a:cs typeface="Calibri"/>
              </a:rPr>
              <a:t> </a:t>
            </a:r>
            <a:r>
              <a:rPr sz="2100" dirty="0">
                <a:latin typeface="Calibri"/>
                <a:cs typeface="Calibri"/>
              </a:rPr>
              <a:t>are</a:t>
            </a:r>
            <a:r>
              <a:rPr sz="2100" spc="-40" dirty="0">
                <a:latin typeface="Calibri"/>
                <a:cs typeface="Calibri"/>
              </a:rPr>
              <a:t> </a:t>
            </a:r>
            <a:r>
              <a:rPr sz="2100" dirty="0">
                <a:latin typeface="Calibri"/>
                <a:cs typeface="Calibri"/>
              </a:rPr>
              <a:t>the</a:t>
            </a:r>
            <a:r>
              <a:rPr sz="2100" spc="-45" dirty="0">
                <a:latin typeface="Calibri"/>
                <a:cs typeface="Calibri"/>
              </a:rPr>
              <a:t> </a:t>
            </a:r>
            <a:r>
              <a:rPr sz="2100" spc="-10" dirty="0">
                <a:latin typeface="Calibri"/>
                <a:cs typeface="Calibri"/>
              </a:rPr>
              <a:t>histological</a:t>
            </a:r>
            <a:r>
              <a:rPr sz="2100" spc="-5" dirty="0">
                <a:latin typeface="Calibri"/>
                <a:cs typeface="Calibri"/>
              </a:rPr>
              <a:t> </a:t>
            </a:r>
            <a:r>
              <a:rPr sz="2100" spc="-10" dirty="0">
                <a:latin typeface="Calibri"/>
                <a:cs typeface="Calibri"/>
              </a:rPr>
              <a:t>features</a:t>
            </a:r>
            <a:r>
              <a:rPr sz="2100" spc="-45"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5" dirty="0">
                <a:latin typeface="Calibri"/>
                <a:cs typeface="Calibri"/>
              </a:rPr>
              <a:t> </a:t>
            </a:r>
            <a:r>
              <a:rPr sz="2100" dirty="0">
                <a:latin typeface="Calibri"/>
                <a:cs typeface="Calibri"/>
              </a:rPr>
              <a:t>cell</a:t>
            </a:r>
            <a:r>
              <a:rPr sz="2100" spc="-30" dirty="0">
                <a:latin typeface="Calibri"/>
                <a:cs typeface="Calibri"/>
              </a:rPr>
              <a:t> </a:t>
            </a:r>
            <a:r>
              <a:rPr sz="2100" spc="-10" dirty="0">
                <a:latin typeface="Calibri"/>
                <a:cs typeface="Calibri"/>
              </a:rPr>
              <a:t>carcinoma?</a:t>
            </a:r>
            <a:endParaRPr sz="2100">
              <a:latin typeface="Calibri"/>
              <a:cs typeface="Calibri"/>
            </a:endParaRPr>
          </a:p>
          <a:p>
            <a:pPr marL="245745" indent="-233045">
              <a:lnSpc>
                <a:spcPct val="100000"/>
              </a:lnSpc>
              <a:spcBef>
                <a:spcPts val="550"/>
              </a:spcBef>
              <a:buFont typeface="Arial MT"/>
              <a:buChar char="•"/>
              <a:tabLst>
                <a:tab pos="245745" algn="l"/>
              </a:tabLst>
            </a:pPr>
            <a:r>
              <a:rPr sz="2100" dirty="0">
                <a:latin typeface="Calibri"/>
                <a:cs typeface="Calibri"/>
              </a:rPr>
              <a:t>What</a:t>
            </a:r>
            <a:r>
              <a:rPr sz="2100" spc="-65" dirty="0">
                <a:latin typeface="Calibri"/>
                <a:cs typeface="Calibri"/>
              </a:rPr>
              <a:t> </a:t>
            </a:r>
            <a:r>
              <a:rPr sz="2100" dirty="0">
                <a:latin typeface="Calibri"/>
                <a:cs typeface="Calibri"/>
              </a:rPr>
              <a:t>is</a:t>
            </a:r>
            <a:r>
              <a:rPr sz="2100" spc="-30" dirty="0">
                <a:latin typeface="Calibri"/>
                <a:cs typeface="Calibri"/>
              </a:rPr>
              <a:t> </a:t>
            </a:r>
            <a:r>
              <a:rPr sz="2100" dirty="0">
                <a:latin typeface="Calibri"/>
                <a:cs typeface="Calibri"/>
              </a:rPr>
              <a:t>AJCC</a:t>
            </a:r>
            <a:r>
              <a:rPr sz="2100" spc="-30" dirty="0">
                <a:latin typeface="Calibri"/>
                <a:cs typeface="Calibri"/>
              </a:rPr>
              <a:t> </a:t>
            </a:r>
            <a:r>
              <a:rPr sz="2100" dirty="0">
                <a:latin typeface="Calibri"/>
                <a:cs typeface="Calibri"/>
              </a:rPr>
              <a:t>staging</a:t>
            </a:r>
            <a:r>
              <a:rPr sz="2100" spc="-45" dirty="0">
                <a:latin typeface="Calibri"/>
                <a:cs typeface="Calibri"/>
              </a:rPr>
              <a:t> </a:t>
            </a:r>
            <a:r>
              <a:rPr sz="2100" dirty="0">
                <a:latin typeface="Calibri"/>
                <a:cs typeface="Calibri"/>
              </a:rPr>
              <a:t>of</a:t>
            </a:r>
            <a:r>
              <a:rPr sz="2100" spc="-25" dirty="0">
                <a:latin typeface="Calibri"/>
                <a:cs typeface="Calibri"/>
              </a:rPr>
              <a:t> </a:t>
            </a:r>
            <a:r>
              <a:rPr sz="2100" dirty="0">
                <a:latin typeface="Calibri"/>
                <a:cs typeface="Calibri"/>
              </a:rPr>
              <a:t>renal</a:t>
            </a:r>
            <a:r>
              <a:rPr sz="2100" spc="-45" dirty="0">
                <a:latin typeface="Calibri"/>
                <a:cs typeface="Calibri"/>
              </a:rPr>
              <a:t> </a:t>
            </a:r>
            <a:r>
              <a:rPr sz="2100" dirty="0">
                <a:latin typeface="Calibri"/>
                <a:cs typeface="Calibri"/>
              </a:rPr>
              <a:t>cell</a:t>
            </a:r>
            <a:r>
              <a:rPr sz="2100" spc="-20" dirty="0">
                <a:latin typeface="Calibri"/>
                <a:cs typeface="Calibri"/>
              </a:rPr>
              <a:t> </a:t>
            </a:r>
            <a:r>
              <a:rPr sz="2100" spc="-10" dirty="0">
                <a:latin typeface="Calibri"/>
                <a:cs typeface="Calibri"/>
              </a:rPr>
              <a:t>carcinoma?</a:t>
            </a:r>
            <a:endParaRPr sz="2100">
              <a:latin typeface="Calibri"/>
              <a:cs typeface="Calibri"/>
            </a:endParaRPr>
          </a:p>
          <a:p>
            <a:pPr marL="184785" indent="-172085">
              <a:lnSpc>
                <a:spcPct val="100000"/>
              </a:lnSpc>
              <a:spcBef>
                <a:spcPts val="555"/>
              </a:spcBef>
              <a:buFont typeface="Arial MT"/>
              <a:buChar char="•"/>
              <a:tabLst>
                <a:tab pos="184785" algn="l"/>
              </a:tabLst>
            </a:pPr>
            <a:r>
              <a:rPr sz="2100" dirty="0">
                <a:latin typeface="Calibri"/>
                <a:cs typeface="Calibri"/>
              </a:rPr>
              <a:t>What</a:t>
            </a:r>
            <a:r>
              <a:rPr sz="2100" spc="-60" dirty="0">
                <a:latin typeface="Calibri"/>
                <a:cs typeface="Calibri"/>
              </a:rPr>
              <a:t> </a:t>
            </a:r>
            <a:r>
              <a:rPr sz="2100" dirty="0">
                <a:latin typeface="Calibri"/>
                <a:cs typeface="Calibri"/>
              </a:rPr>
              <a:t>is</a:t>
            </a:r>
            <a:r>
              <a:rPr sz="2100" spc="-25" dirty="0">
                <a:latin typeface="Calibri"/>
                <a:cs typeface="Calibri"/>
              </a:rPr>
              <a:t> </a:t>
            </a:r>
            <a:r>
              <a:rPr sz="2100" dirty="0">
                <a:latin typeface="Calibri"/>
                <a:cs typeface="Calibri"/>
              </a:rPr>
              <a:t>the</a:t>
            </a:r>
            <a:r>
              <a:rPr sz="2100" spc="-30" dirty="0">
                <a:latin typeface="Calibri"/>
                <a:cs typeface="Calibri"/>
              </a:rPr>
              <a:t> </a:t>
            </a:r>
            <a:r>
              <a:rPr sz="2100" dirty="0">
                <a:latin typeface="Calibri"/>
                <a:cs typeface="Calibri"/>
              </a:rPr>
              <a:t>management</a:t>
            </a:r>
            <a:r>
              <a:rPr sz="2100" spc="-55"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0" dirty="0">
                <a:latin typeface="Calibri"/>
                <a:cs typeface="Calibri"/>
              </a:rPr>
              <a:t> </a:t>
            </a:r>
            <a:r>
              <a:rPr sz="2100" dirty="0">
                <a:latin typeface="Calibri"/>
                <a:cs typeface="Calibri"/>
              </a:rPr>
              <a:t>cell</a:t>
            </a:r>
            <a:r>
              <a:rPr sz="2100" spc="-15" dirty="0">
                <a:latin typeface="Calibri"/>
                <a:cs typeface="Calibri"/>
              </a:rPr>
              <a:t> </a:t>
            </a:r>
            <a:r>
              <a:rPr sz="2100" spc="-10" dirty="0">
                <a:latin typeface="Calibri"/>
                <a:cs typeface="Calibri"/>
              </a:rPr>
              <a:t>carcinoma?</a:t>
            </a:r>
            <a:endParaRPr sz="21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B66F-A99B-6F94-EDBF-FE7ADFB952D3}"/>
              </a:ext>
            </a:extLst>
          </p:cNvPr>
          <p:cNvSpPr>
            <a:spLocks noGrp="1"/>
          </p:cNvSpPr>
          <p:nvPr>
            <p:ph type="title"/>
          </p:nvPr>
        </p:nvSpPr>
        <p:spPr/>
        <p:txBody>
          <a:bodyPr>
            <a:normAutofit/>
          </a:bodyPr>
          <a:lstStyle/>
          <a:p>
            <a:r>
              <a:rPr lang="en-US" sz="4400" dirty="0">
                <a:latin typeface="Calibri" panose="020F0502020204030204" pitchFamily="34" charset="0"/>
                <a:cs typeface="Calibri" panose="020F0502020204030204" pitchFamily="34" charset="0"/>
              </a:rPr>
              <a:t>Renal anatomy </a:t>
            </a:r>
            <a:endParaRPr lang="en-PK" sz="4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4A04189-213C-1F6E-D58F-FD68AD69F676}"/>
              </a:ext>
            </a:extLst>
          </p:cNvPr>
          <p:cNvSpPr txBox="1"/>
          <p:nvPr/>
        </p:nvSpPr>
        <p:spPr>
          <a:xfrm>
            <a:off x="8058150" y="365126"/>
            <a:ext cx="914400" cy="369332"/>
          </a:xfrm>
          <a:prstGeom prst="rect">
            <a:avLst/>
          </a:prstGeom>
          <a:noFill/>
        </p:spPr>
        <p:txBody>
          <a:bodyPr wrap="square" rtlCol="0">
            <a:spAutoFit/>
          </a:bodyPr>
          <a:lstStyle/>
          <a:p>
            <a:r>
              <a:rPr lang="en-US" dirty="0"/>
              <a:t>spiral</a:t>
            </a:r>
            <a:endParaRPr lang="en-PK" dirty="0"/>
          </a:p>
        </p:txBody>
      </p:sp>
      <p:pic>
        <p:nvPicPr>
          <p:cNvPr id="1026" name="Picture 2" descr="Anatomy of the Kidney">
            <a:extLst>
              <a:ext uri="{FF2B5EF4-FFF2-40B4-BE49-F238E27FC236}">
                <a16:creationId xmlns:a16="http://schemas.microsoft.com/office/drawing/2014/main" id="{9DF23F44-182E-D91C-AC95-DFB3EB438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6837" y="1690689"/>
            <a:ext cx="6410325"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421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13344"/>
            <a:ext cx="7886700" cy="1029127"/>
          </a:xfrm>
          <a:prstGeom prst="rect">
            <a:avLst/>
          </a:prstGeom>
        </p:spPr>
        <p:txBody>
          <a:bodyPr vert="horz" wrap="square" lIns="0" tIns="348614" rIns="0" bIns="0" rtlCol="0">
            <a:spAutoFit/>
          </a:bodyPr>
          <a:lstStyle/>
          <a:p>
            <a:pPr marL="2665730">
              <a:lnSpc>
                <a:spcPct val="100000"/>
              </a:lnSpc>
              <a:spcBef>
                <a:spcPts val="105"/>
              </a:spcBef>
            </a:pPr>
            <a:r>
              <a:rPr sz="4400" b="1" spc="-10" dirty="0">
                <a:latin typeface="Calibri"/>
                <a:cs typeface="Calibri"/>
              </a:rPr>
              <a:t>Epidemiology</a:t>
            </a:r>
          </a:p>
        </p:txBody>
      </p:sp>
      <p:sp>
        <p:nvSpPr>
          <p:cNvPr id="3" name="object 3"/>
          <p:cNvSpPr txBox="1"/>
          <p:nvPr/>
        </p:nvSpPr>
        <p:spPr>
          <a:xfrm>
            <a:off x="402742" y="1726133"/>
            <a:ext cx="8169909" cy="3772186"/>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Lst>
            </a:pPr>
            <a:r>
              <a:rPr sz="2400" dirty="0">
                <a:latin typeface="Calibri"/>
                <a:cs typeface="Calibri"/>
              </a:rPr>
              <a:t>Male</a:t>
            </a:r>
            <a:r>
              <a:rPr sz="2400" spc="-70" dirty="0">
                <a:latin typeface="Calibri"/>
                <a:cs typeface="Calibri"/>
              </a:rPr>
              <a:t> </a:t>
            </a:r>
            <a:r>
              <a:rPr sz="2400" spc="-10" dirty="0">
                <a:latin typeface="Calibri"/>
                <a:cs typeface="Calibri"/>
              </a:rPr>
              <a:t>predominance</a:t>
            </a:r>
            <a:r>
              <a:rPr sz="2400" spc="-35" dirty="0">
                <a:latin typeface="Calibri"/>
                <a:cs typeface="Calibri"/>
              </a:rPr>
              <a:t> </a:t>
            </a:r>
            <a:r>
              <a:rPr sz="2400" dirty="0">
                <a:latin typeface="Calibri"/>
                <a:cs typeface="Calibri"/>
              </a:rPr>
              <a:t>(M:F</a:t>
            </a:r>
            <a:r>
              <a:rPr sz="2400" spc="-55" dirty="0">
                <a:latin typeface="Calibri"/>
                <a:cs typeface="Calibri"/>
              </a:rPr>
              <a:t> </a:t>
            </a:r>
            <a:r>
              <a:rPr sz="2400" spc="-10" dirty="0">
                <a:latin typeface="Calibri"/>
                <a:cs typeface="Calibri"/>
              </a:rPr>
              <a:t>1.5:1).</a:t>
            </a:r>
            <a:endParaRPr sz="2400" dirty="0">
              <a:latin typeface="Calibri"/>
              <a:cs typeface="Calibri"/>
            </a:endParaRPr>
          </a:p>
          <a:p>
            <a:pPr marL="355600" marR="1074420" indent="-342900">
              <a:lnSpc>
                <a:spcPct val="140000"/>
              </a:lnSpc>
              <a:spcBef>
                <a:spcPts val="675"/>
              </a:spcBef>
              <a:buFont typeface="Arial MT"/>
              <a:buChar char="•"/>
              <a:tabLst>
                <a:tab pos="355600" algn="l"/>
              </a:tabLst>
            </a:pPr>
            <a:r>
              <a:rPr sz="2400" dirty="0">
                <a:latin typeface="Calibri"/>
                <a:cs typeface="Calibri"/>
              </a:rPr>
              <a:t>Most</a:t>
            </a:r>
            <a:r>
              <a:rPr sz="2400" spc="-70" dirty="0">
                <a:latin typeface="Calibri"/>
                <a:cs typeface="Calibri"/>
              </a:rPr>
              <a:t> </a:t>
            </a:r>
            <a:r>
              <a:rPr sz="2400" dirty="0">
                <a:latin typeface="Calibri"/>
                <a:cs typeface="Calibri"/>
              </a:rPr>
              <a:t>common</a:t>
            </a:r>
            <a:r>
              <a:rPr sz="2400" spc="-65" dirty="0">
                <a:latin typeface="Calibri"/>
                <a:cs typeface="Calibri"/>
              </a:rPr>
              <a:t> </a:t>
            </a:r>
            <a:r>
              <a:rPr sz="2400" dirty="0">
                <a:latin typeface="Calibri"/>
                <a:cs typeface="Calibri"/>
              </a:rPr>
              <a:t>in</a:t>
            </a:r>
            <a:r>
              <a:rPr sz="2400" spc="-85" dirty="0">
                <a:latin typeface="Calibri"/>
                <a:cs typeface="Calibri"/>
              </a:rPr>
              <a:t> </a:t>
            </a:r>
            <a:r>
              <a:rPr sz="2400" dirty="0">
                <a:latin typeface="Calibri"/>
                <a:cs typeface="Calibri"/>
              </a:rPr>
              <a:t>sixth</a:t>
            </a:r>
            <a:r>
              <a:rPr sz="2400" spc="-70" dirty="0">
                <a:latin typeface="Calibri"/>
                <a:cs typeface="Calibri"/>
              </a:rPr>
              <a:t> </a:t>
            </a:r>
            <a:r>
              <a:rPr sz="2400" dirty="0">
                <a:latin typeface="Calibri"/>
                <a:cs typeface="Calibri"/>
              </a:rPr>
              <a:t>to</a:t>
            </a:r>
            <a:r>
              <a:rPr sz="2400" spc="-90" dirty="0">
                <a:latin typeface="Calibri"/>
                <a:cs typeface="Calibri"/>
              </a:rPr>
              <a:t> </a:t>
            </a:r>
            <a:r>
              <a:rPr sz="2400" dirty="0">
                <a:latin typeface="Calibri"/>
                <a:cs typeface="Calibri"/>
              </a:rPr>
              <a:t>eighth</a:t>
            </a:r>
            <a:r>
              <a:rPr sz="2400" spc="-80" dirty="0">
                <a:latin typeface="Calibri"/>
                <a:cs typeface="Calibri"/>
              </a:rPr>
              <a:t> </a:t>
            </a:r>
            <a:r>
              <a:rPr sz="2400" dirty="0">
                <a:latin typeface="Calibri"/>
                <a:cs typeface="Calibri"/>
              </a:rPr>
              <a:t>decades;</a:t>
            </a:r>
            <a:r>
              <a:rPr sz="2400" spc="-70" dirty="0">
                <a:latin typeface="Calibri"/>
                <a:cs typeface="Calibri"/>
              </a:rPr>
              <a:t> </a:t>
            </a:r>
            <a:r>
              <a:rPr sz="2400" spc="-20" dirty="0">
                <a:latin typeface="Calibri"/>
                <a:cs typeface="Calibri"/>
              </a:rPr>
              <a:t>peak </a:t>
            </a:r>
            <a:r>
              <a:rPr sz="2400" dirty="0">
                <a:latin typeface="Calibri"/>
                <a:cs typeface="Calibri"/>
              </a:rPr>
              <a:t>incidence</a:t>
            </a:r>
            <a:r>
              <a:rPr sz="2400" spc="-60" dirty="0">
                <a:latin typeface="Calibri"/>
                <a:cs typeface="Calibri"/>
              </a:rPr>
              <a:t> </a:t>
            </a:r>
            <a:r>
              <a:rPr sz="2400" dirty="0">
                <a:latin typeface="Calibri"/>
                <a:cs typeface="Calibri"/>
              </a:rPr>
              <a:t>in</a:t>
            </a:r>
            <a:r>
              <a:rPr sz="2400" spc="-90" dirty="0">
                <a:latin typeface="Calibri"/>
                <a:cs typeface="Calibri"/>
              </a:rPr>
              <a:t> </a:t>
            </a:r>
            <a:r>
              <a:rPr sz="2400" dirty="0">
                <a:latin typeface="Calibri"/>
                <a:cs typeface="Calibri"/>
              </a:rPr>
              <a:t>sixth</a:t>
            </a:r>
            <a:r>
              <a:rPr sz="2400" spc="-65" dirty="0">
                <a:latin typeface="Calibri"/>
                <a:cs typeface="Calibri"/>
              </a:rPr>
              <a:t> </a:t>
            </a:r>
            <a:r>
              <a:rPr sz="2400" spc="-10" dirty="0">
                <a:latin typeface="Calibri"/>
                <a:cs typeface="Calibri"/>
              </a:rPr>
              <a:t>decade</a:t>
            </a:r>
            <a:endParaRPr sz="2400" dirty="0">
              <a:latin typeface="Calibri"/>
              <a:cs typeface="Calibri"/>
            </a:endParaRPr>
          </a:p>
          <a:p>
            <a:pPr marL="355600" marR="5080" indent="-342900">
              <a:lnSpc>
                <a:spcPct val="140000"/>
              </a:lnSpc>
              <a:spcBef>
                <a:spcPts val="675"/>
              </a:spcBef>
              <a:buFont typeface="Arial MT"/>
              <a:buChar char="•"/>
              <a:tabLst>
                <a:tab pos="355600" algn="l"/>
              </a:tabLst>
            </a:pPr>
            <a:r>
              <a:rPr sz="2400" spc="-20" dirty="0">
                <a:latin typeface="Calibri"/>
                <a:cs typeface="Calibri"/>
              </a:rPr>
              <a:t>Metastatic</a:t>
            </a:r>
            <a:r>
              <a:rPr sz="2400" spc="-55" dirty="0">
                <a:latin typeface="Calibri"/>
                <a:cs typeface="Calibri"/>
              </a:rPr>
              <a:t> </a:t>
            </a:r>
            <a:r>
              <a:rPr sz="2400" dirty="0">
                <a:latin typeface="Calibri"/>
                <a:cs typeface="Calibri"/>
              </a:rPr>
              <a:t>disease</a:t>
            </a:r>
            <a:r>
              <a:rPr sz="2400" spc="-50" dirty="0">
                <a:latin typeface="Calibri"/>
                <a:cs typeface="Calibri"/>
              </a:rPr>
              <a:t> </a:t>
            </a:r>
            <a:r>
              <a:rPr sz="2400" dirty="0">
                <a:latin typeface="Calibri"/>
                <a:cs typeface="Calibri"/>
              </a:rPr>
              <a:t>in</a:t>
            </a:r>
            <a:r>
              <a:rPr sz="2400" spc="-65" dirty="0">
                <a:latin typeface="Calibri"/>
                <a:cs typeface="Calibri"/>
              </a:rPr>
              <a:t> </a:t>
            </a:r>
            <a:r>
              <a:rPr sz="2400" dirty="0">
                <a:latin typeface="Calibri"/>
                <a:cs typeface="Calibri"/>
              </a:rPr>
              <a:t>30%</a:t>
            </a:r>
            <a:r>
              <a:rPr sz="2400" spc="-40" dirty="0">
                <a:latin typeface="Calibri"/>
                <a:cs typeface="Calibri"/>
              </a:rPr>
              <a:t> </a:t>
            </a:r>
            <a:r>
              <a:rPr sz="2400" dirty="0">
                <a:latin typeface="Calibri"/>
                <a:cs typeface="Calibri"/>
              </a:rPr>
              <a:t>at</a:t>
            </a:r>
            <a:r>
              <a:rPr sz="2400" spc="-70" dirty="0">
                <a:latin typeface="Calibri"/>
                <a:cs typeface="Calibri"/>
              </a:rPr>
              <a:t> </a:t>
            </a:r>
            <a:r>
              <a:rPr sz="2400" dirty="0">
                <a:latin typeface="Calibri"/>
                <a:cs typeface="Calibri"/>
              </a:rPr>
              <a:t>diagnosis,</a:t>
            </a:r>
            <a:r>
              <a:rPr sz="2400" spc="-35" dirty="0">
                <a:latin typeface="Calibri"/>
                <a:cs typeface="Calibri"/>
              </a:rPr>
              <a:t> </a:t>
            </a:r>
            <a:r>
              <a:rPr sz="2400" dirty="0">
                <a:latin typeface="Calibri"/>
                <a:cs typeface="Calibri"/>
              </a:rPr>
              <a:t>and</a:t>
            </a:r>
            <a:r>
              <a:rPr sz="2400" spc="-55" dirty="0">
                <a:latin typeface="Calibri"/>
                <a:cs typeface="Calibri"/>
              </a:rPr>
              <a:t> </a:t>
            </a:r>
            <a:r>
              <a:rPr sz="2400" spc="-10" dirty="0">
                <a:latin typeface="Calibri"/>
                <a:cs typeface="Calibri"/>
              </a:rPr>
              <a:t>eventually </a:t>
            </a:r>
            <a:r>
              <a:rPr sz="2400" dirty="0">
                <a:latin typeface="Calibri"/>
                <a:cs typeface="Calibri"/>
              </a:rPr>
              <a:t>in</a:t>
            </a:r>
            <a:r>
              <a:rPr sz="2400" spc="-70" dirty="0">
                <a:latin typeface="Calibri"/>
                <a:cs typeface="Calibri"/>
              </a:rPr>
              <a:t> </a:t>
            </a:r>
            <a:r>
              <a:rPr sz="2400" dirty="0">
                <a:latin typeface="Calibri"/>
                <a:cs typeface="Calibri"/>
              </a:rPr>
              <a:t>50%</a:t>
            </a:r>
            <a:r>
              <a:rPr sz="2400" spc="-60" dirty="0">
                <a:latin typeface="Calibri"/>
                <a:cs typeface="Calibri"/>
              </a:rPr>
              <a:t> </a:t>
            </a:r>
            <a:r>
              <a:rPr sz="2400" dirty="0">
                <a:latin typeface="Calibri"/>
                <a:cs typeface="Calibri"/>
              </a:rPr>
              <a:t>(lung,</a:t>
            </a:r>
            <a:r>
              <a:rPr sz="2400" spc="-50" dirty="0">
                <a:latin typeface="Calibri"/>
                <a:cs typeface="Calibri"/>
              </a:rPr>
              <a:t> </a:t>
            </a:r>
            <a:r>
              <a:rPr sz="2400" spc="-30" dirty="0">
                <a:latin typeface="Calibri"/>
                <a:cs typeface="Calibri"/>
              </a:rPr>
              <a:t>liver,</a:t>
            </a:r>
            <a:r>
              <a:rPr sz="2400" spc="-70" dirty="0">
                <a:latin typeface="Calibri"/>
                <a:cs typeface="Calibri"/>
              </a:rPr>
              <a:t> </a:t>
            </a:r>
            <a:r>
              <a:rPr sz="2400" dirty="0">
                <a:latin typeface="Calibri"/>
                <a:cs typeface="Calibri"/>
              </a:rPr>
              <a:t>bone,</a:t>
            </a:r>
            <a:r>
              <a:rPr sz="2400" spc="-55" dirty="0">
                <a:latin typeface="Calibri"/>
                <a:cs typeface="Calibri"/>
              </a:rPr>
              <a:t> </a:t>
            </a:r>
            <a:r>
              <a:rPr sz="2400" spc="-10" dirty="0">
                <a:latin typeface="Calibri"/>
                <a:cs typeface="Calibri"/>
              </a:rPr>
              <a:t>distant</a:t>
            </a:r>
            <a:r>
              <a:rPr sz="2400" spc="-35" dirty="0">
                <a:latin typeface="Calibri"/>
                <a:cs typeface="Calibri"/>
              </a:rPr>
              <a:t> </a:t>
            </a:r>
            <a:r>
              <a:rPr sz="2400" dirty="0">
                <a:latin typeface="Calibri"/>
                <a:cs typeface="Calibri"/>
              </a:rPr>
              <a:t>LN,</a:t>
            </a:r>
            <a:r>
              <a:rPr sz="2400" spc="-65" dirty="0">
                <a:latin typeface="Calibri"/>
                <a:cs typeface="Calibri"/>
              </a:rPr>
              <a:t> </a:t>
            </a:r>
            <a:r>
              <a:rPr sz="2400" dirty="0">
                <a:latin typeface="Calibri"/>
                <a:cs typeface="Calibri"/>
              </a:rPr>
              <a:t>adrenal,</a:t>
            </a:r>
            <a:r>
              <a:rPr sz="2400" spc="-65" dirty="0">
                <a:latin typeface="Calibri"/>
                <a:cs typeface="Calibri"/>
              </a:rPr>
              <a:t> </a:t>
            </a:r>
            <a:r>
              <a:rPr sz="2400" spc="-10" dirty="0">
                <a:latin typeface="Calibri"/>
                <a:cs typeface="Calibri"/>
              </a:rPr>
              <a:t>brain, </a:t>
            </a:r>
            <a:r>
              <a:rPr sz="2400" dirty="0">
                <a:latin typeface="Calibri"/>
                <a:cs typeface="Calibri"/>
              </a:rPr>
              <a:t>opposite</a:t>
            </a:r>
            <a:r>
              <a:rPr sz="2400" spc="-85" dirty="0">
                <a:latin typeface="Calibri"/>
                <a:cs typeface="Calibri"/>
              </a:rPr>
              <a:t> </a:t>
            </a:r>
            <a:r>
              <a:rPr sz="2400" spc="-25" dirty="0">
                <a:latin typeface="Calibri"/>
                <a:cs typeface="Calibri"/>
              </a:rPr>
              <a:t>kidney,</a:t>
            </a:r>
            <a:r>
              <a:rPr sz="2400" spc="-85" dirty="0">
                <a:latin typeface="Calibri"/>
                <a:cs typeface="Calibri"/>
              </a:rPr>
              <a:t> </a:t>
            </a:r>
            <a:r>
              <a:rPr sz="2400" dirty="0">
                <a:latin typeface="Calibri"/>
                <a:cs typeface="Calibri"/>
              </a:rPr>
              <a:t>soft</a:t>
            </a:r>
            <a:r>
              <a:rPr sz="2400" spc="-100" dirty="0">
                <a:latin typeface="Calibri"/>
                <a:cs typeface="Calibri"/>
              </a:rPr>
              <a:t> </a:t>
            </a:r>
            <a:r>
              <a:rPr sz="2400" spc="-10" dirty="0">
                <a:latin typeface="Calibri"/>
                <a:cs typeface="Calibri"/>
              </a:rPr>
              <a:t>tissue)</a:t>
            </a:r>
            <a:endParaRPr sz="2400" dirty="0">
              <a:latin typeface="Calibri"/>
              <a:cs typeface="Calibri"/>
            </a:endParaRPr>
          </a:p>
          <a:p>
            <a:pPr marL="354965" indent="-342265">
              <a:lnSpc>
                <a:spcPct val="100000"/>
              </a:lnSpc>
              <a:spcBef>
                <a:spcPts val="2020"/>
              </a:spcBef>
              <a:buFont typeface="Arial MT"/>
              <a:buChar char="•"/>
              <a:tabLst>
                <a:tab pos="354965" algn="l"/>
              </a:tabLst>
            </a:pPr>
            <a:r>
              <a:rPr sz="2400" dirty="0">
                <a:latin typeface="Calibri"/>
                <a:cs typeface="Calibri"/>
              </a:rPr>
              <a:t>Most</a:t>
            </a:r>
            <a:r>
              <a:rPr sz="2400" spc="-70" dirty="0">
                <a:latin typeface="Calibri"/>
                <a:cs typeface="Calibri"/>
              </a:rPr>
              <a:t> </a:t>
            </a:r>
            <a:r>
              <a:rPr sz="2400" dirty="0">
                <a:latin typeface="Calibri"/>
                <a:cs typeface="Calibri"/>
              </a:rPr>
              <a:t>sporadic</a:t>
            </a:r>
            <a:r>
              <a:rPr sz="2400" spc="-50" dirty="0">
                <a:latin typeface="Calibri"/>
                <a:cs typeface="Calibri"/>
              </a:rPr>
              <a:t> </a:t>
            </a:r>
            <a:r>
              <a:rPr sz="2400" dirty="0">
                <a:latin typeface="Calibri"/>
                <a:cs typeface="Calibri"/>
              </a:rPr>
              <a:t>RCCs</a:t>
            </a:r>
            <a:r>
              <a:rPr sz="2400" spc="-80" dirty="0">
                <a:latin typeface="Calibri"/>
                <a:cs typeface="Calibri"/>
              </a:rPr>
              <a:t> </a:t>
            </a:r>
            <a:r>
              <a:rPr sz="2400" dirty="0">
                <a:latin typeface="Calibri"/>
                <a:cs typeface="Calibri"/>
              </a:rPr>
              <a:t>are</a:t>
            </a:r>
            <a:r>
              <a:rPr sz="2400" spc="-85" dirty="0">
                <a:latin typeface="Calibri"/>
                <a:cs typeface="Calibri"/>
              </a:rPr>
              <a:t> </a:t>
            </a:r>
            <a:r>
              <a:rPr sz="2400" spc="-10" dirty="0">
                <a:latin typeface="Calibri"/>
                <a:cs typeface="Calibri"/>
              </a:rPr>
              <a:t>unilateral</a:t>
            </a:r>
            <a:r>
              <a:rPr sz="2400" spc="-75" dirty="0">
                <a:latin typeface="Calibri"/>
                <a:cs typeface="Calibri"/>
              </a:rPr>
              <a:t> </a:t>
            </a:r>
            <a:r>
              <a:rPr sz="2400" dirty="0">
                <a:latin typeface="Calibri"/>
                <a:cs typeface="Calibri"/>
              </a:rPr>
              <a:t>and</a:t>
            </a:r>
            <a:r>
              <a:rPr sz="2400" spc="-75" dirty="0">
                <a:latin typeface="Calibri"/>
                <a:cs typeface="Calibri"/>
              </a:rPr>
              <a:t> </a:t>
            </a:r>
            <a:r>
              <a:rPr sz="2400" spc="-10" dirty="0">
                <a:latin typeface="Calibri"/>
                <a:cs typeface="Calibri"/>
              </a:rPr>
              <a:t>unifocal</a:t>
            </a:r>
            <a:endParaRPr sz="2400" dirty="0">
              <a:latin typeface="Calibri"/>
              <a:cs typeface="Calibri"/>
            </a:endParaRPr>
          </a:p>
        </p:txBody>
      </p:sp>
      <p:sp>
        <p:nvSpPr>
          <p:cNvPr id="5" name="TextBox 4">
            <a:extLst>
              <a:ext uri="{FF2B5EF4-FFF2-40B4-BE49-F238E27FC236}">
                <a16:creationId xmlns:a16="http://schemas.microsoft.com/office/drawing/2014/main" id="{1903C96A-0351-008A-C5D6-3EDD3FE3A46C}"/>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2742" y="841375"/>
            <a:ext cx="8223884" cy="5284139"/>
          </a:xfrm>
          <a:prstGeom prst="rect">
            <a:avLst/>
          </a:prstGeom>
        </p:spPr>
        <p:txBody>
          <a:bodyPr vert="horz" wrap="square" lIns="0" tIns="13335" rIns="0" bIns="0" rtlCol="0">
            <a:spAutoFit/>
          </a:bodyPr>
          <a:lstStyle/>
          <a:p>
            <a:pPr marL="354965" indent="-342265">
              <a:lnSpc>
                <a:spcPct val="100000"/>
              </a:lnSpc>
              <a:spcBef>
                <a:spcPts val="105"/>
              </a:spcBef>
              <a:buFont typeface="Arial MT"/>
              <a:buChar char="•"/>
              <a:tabLst>
                <a:tab pos="354965" algn="l"/>
              </a:tabLst>
            </a:pPr>
            <a:r>
              <a:rPr sz="2400" dirty="0">
                <a:latin typeface="Calibri"/>
                <a:cs typeface="Calibri"/>
              </a:rPr>
              <a:t>Stage</a:t>
            </a:r>
            <a:r>
              <a:rPr sz="2400" spc="-55" dirty="0">
                <a:latin typeface="Calibri"/>
                <a:cs typeface="Calibri"/>
              </a:rPr>
              <a:t> </a:t>
            </a:r>
            <a:r>
              <a:rPr sz="2400" dirty="0">
                <a:latin typeface="Calibri"/>
                <a:cs typeface="Calibri"/>
              </a:rPr>
              <a:t>at</a:t>
            </a:r>
            <a:r>
              <a:rPr sz="2400" spc="-55" dirty="0">
                <a:latin typeface="Calibri"/>
                <a:cs typeface="Calibri"/>
              </a:rPr>
              <a:t> </a:t>
            </a:r>
            <a:r>
              <a:rPr sz="2400" dirty="0">
                <a:latin typeface="Calibri"/>
                <a:cs typeface="Calibri"/>
              </a:rPr>
              <a:t>diagnosis</a:t>
            </a:r>
            <a:r>
              <a:rPr sz="2400" spc="-60" dirty="0">
                <a:latin typeface="Calibri"/>
                <a:cs typeface="Calibri"/>
              </a:rPr>
              <a:t> </a:t>
            </a:r>
            <a:r>
              <a:rPr sz="2400" dirty="0">
                <a:latin typeface="Calibri"/>
                <a:cs typeface="Calibri"/>
              </a:rPr>
              <a:t>is</a:t>
            </a:r>
            <a:r>
              <a:rPr sz="2400" spc="-60" dirty="0">
                <a:latin typeface="Calibri"/>
                <a:cs typeface="Calibri"/>
              </a:rPr>
              <a:t> </a:t>
            </a:r>
            <a:r>
              <a:rPr sz="2400" dirty="0">
                <a:latin typeface="Calibri"/>
                <a:cs typeface="Calibri"/>
              </a:rPr>
              <a:t>the</a:t>
            </a:r>
            <a:r>
              <a:rPr sz="2400" spc="-65" dirty="0">
                <a:latin typeface="Calibri"/>
                <a:cs typeface="Calibri"/>
              </a:rPr>
              <a:t> </a:t>
            </a:r>
            <a:r>
              <a:rPr sz="2400" dirty="0">
                <a:latin typeface="Calibri"/>
                <a:cs typeface="Calibri"/>
              </a:rPr>
              <a:t>most</a:t>
            </a:r>
            <a:r>
              <a:rPr sz="2400" spc="-60" dirty="0">
                <a:latin typeface="Calibri"/>
                <a:cs typeface="Calibri"/>
              </a:rPr>
              <a:t> </a:t>
            </a:r>
            <a:r>
              <a:rPr sz="2400" spc="-10" dirty="0">
                <a:latin typeface="Calibri"/>
                <a:cs typeface="Calibri"/>
              </a:rPr>
              <a:t>important</a:t>
            </a:r>
            <a:r>
              <a:rPr sz="2400" spc="-55" dirty="0">
                <a:latin typeface="Calibri"/>
                <a:cs typeface="Calibri"/>
              </a:rPr>
              <a:t> </a:t>
            </a:r>
            <a:r>
              <a:rPr sz="2400" dirty="0">
                <a:latin typeface="Calibri"/>
                <a:cs typeface="Calibri"/>
              </a:rPr>
              <a:t>prognostic</a:t>
            </a:r>
            <a:r>
              <a:rPr sz="2400" spc="-70" dirty="0">
                <a:latin typeface="Calibri"/>
                <a:cs typeface="Calibri"/>
              </a:rPr>
              <a:t> </a:t>
            </a:r>
            <a:r>
              <a:rPr sz="2400" spc="-10" dirty="0">
                <a:latin typeface="Calibri"/>
                <a:cs typeface="Calibri"/>
              </a:rPr>
              <a:t>factor</a:t>
            </a:r>
            <a:endParaRPr sz="2400" dirty="0">
              <a:latin typeface="Calibri"/>
              <a:cs typeface="Calibri"/>
            </a:endParaRPr>
          </a:p>
          <a:p>
            <a:pPr marL="355600" marR="5080" indent="-342900">
              <a:lnSpc>
                <a:spcPct val="150000"/>
              </a:lnSpc>
              <a:spcBef>
                <a:spcPts val="620"/>
              </a:spcBef>
              <a:buFont typeface="Arial MT"/>
              <a:buChar char="•"/>
              <a:tabLst>
                <a:tab pos="355600" algn="l"/>
              </a:tabLst>
            </a:pPr>
            <a:r>
              <a:rPr sz="2400" dirty="0">
                <a:latin typeface="Calibri"/>
                <a:cs typeface="Calibri"/>
              </a:rPr>
              <a:t>Predominant</a:t>
            </a:r>
            <a:r>
              <a:rPr sz="2400" spc="-75" dirty="0">
                <a:latin typeface="Calibri"/>
                <a:cs typeface="Calibri"/>
              </a:rPr>
              <a:t> </a:t>
            </a:r>
            <a:r>
              <a:rPr sz="2400" spc="-10" dirty="0">
                <a:latin typeface="Calibri"/>
                <a:cs typeface="Calibri"/>
              </a:rPr>
              <a:t>histologic</a:t>
            </a:r>
            <a:r>
              <a:rPr sz="2400" spc="-60" dirty="0">
                <a:latin typeface="Calibri"/>
                <a:cs typeface="Calibri"/>
              </a:rPr>
              <a:t> </a:t>
            </a:r>
            <a:r>
              <a:rPr sz="2400" dirty="0">
                <a:latin typeface="Calibri"/>
                <a:cs typeface="Calibri"/>
              </a:rPr>
              <a:t>type:</a:t>
            </a:r>
            <a:r>
              <a:rPr sz="2400" spc="-65" dirty="0">
                <a:latin typeface="Calibri"/>
                <a:cs typeface="Calibri"/>
              </a:rPr>
              <a:t> </a:t>
            </a:r>
            <a:r>
              <a:rPr sz="2400" dirty="0">
                <a:latin typeface="Calibri"/>
                <a:cs typeface="Calibri"/>
              </a:rPr>
              <a:t>adenocarcinoma</a:t>
            </a:r>
            <a:r>
              <a:rPr sz="2400" spc="-65" dirty="0">
                <a:latin typeface="Calibri"/>
                <a:cs typeface="Calibri"/>
              </a:rPr>
              <a:t> </a:t>
            </a:r>
            <a:r>
              <a:rPr sz="2400" dirty="0">
                <a:latin typeface="Calibri"/>
                <a:cs typeface="Calibri"/>
              </a:rPr>
              <a:t>arising</a:t>
            </a:r>
            <a:r>
              <a:rPr sz="2400" spc="-70" dirty="0">
                <a:latin typeface="Calibri"/>
                <a:cs typeface="Calibri"/>
              </a:rPr>
              <a:t> </a:t>
            </a:r>
            <a:r>
              <a:rPr sz="2400" spc="-20" dirty="0">
                <a:latin typeface="Calibri"/>
                <a:cs typeface="Calibri"/>
              </a:rPr>
              <a:t>from </a:t>
            </a:r>
            <a:r>
              <a:rPr sz="2400" dirty="0">
                <a:latin typeface="Calibri"/>
                <a:cs typeface="Calibri"/>
              </a:rPr>
              <a:t>tubular</a:t>
            </a:r>
            <a:r>
              <a:rPr sz="2400" spc="-10" dirty="0">
                <a:latin typeface="Calibri"/>
                <a:cs typeface="Calibri"/>
              </a:rPr>
              <a:t> epithelium</a:t>
            </a:r>
            <a:endParaRPr sz="2400" dirty="0">
              <a:latin typeface="Calibri"/>
              <a:cs typeface="Calibri"/>
            </a:endParaRPr>
          </a:p>
          <a:p>
            <a:pPr marL="354965" indent="-342265">
              <a:lnSpc>
                <a:spcPct val="100000"/>
              </a:lnSpc>
              <a:spcBef>
                <a:spcPts val="2185"/>
              </a:spcBef>
              <a:buFont typeface="Arial MT"/>
              <a:buChar char="•"/>
              <a:tabLst>
                <a:tab pos="354965" algn="l"/>
              </a:tabLst>
            </a:pPr>
            <a:r>
              <a:rPr sz="2400" dirty="0">
                <a:latin typeface="Calibri"/>
                <a:cs typeface="Calibri"/>
              </a:rPr>
              <a:t>Adenocarcinoma</a:t>
            </a:r>
            <a:r>
              <a:rPr sz="2400" spc="-114" dirty="0">
                <a:latin typeface="Calibri"/>
                <a:cs typeface="Calibri"/>
              </a:rPr>
              <a:t> </a:t>
            </a:r>
            <a:r>
              <a:rPr sz="2400" spc="-10" dirty="0">
                <a:latin typeface="Calibri"/>
                <a:cs typeface="Calibri"/>
              </a:rPr>
              <a:t>subtypes:</a:t>
            </a:r>
            <a:endParaRPr sz="2400" dirty="0">
              <a:latin typeface="Calibri"/>
              <a:cs typeface="Calibri"/>
            </a:endParaRPr>
          </a:p>
          <a:p>
            <a:pPr marL="756285" lvl="1" indent="-286385">
              <a:lnSpc>
                <a:spcPct val="100000"/>
              </a:lnSpc>
              <a:spcBef>
                <a:spcPts val="1950"/>
              </a:spcBef>
              <a:buFont typeface="Arial MT"/>
              <a:buChar char="–"/>
              <a:tabLst>
                <a:tab pos="756285" algn="l"/>
              </a:tabLst>
            </a:pPr>
            <a:r>
              <a:rPr sz="2400" dirty="0">
                <a:latin typeface="Calibri"/>
                <a:cs typeface="Calibri"/>
              </a:rPr>
              <a:t>clear</a:t>
            </a:r>
            <a:r>
              <a:rPr sz="2400" spc="-10" dirty="0">
                <a:latin typeface="Calibri"/>
                <a:cs typeface="Calibri"/>
              </a:rPr>
              <a:t> </a:t>
            </a:r>
            <a:r>
              <a:rPr sz="2400" dirty="0">
                <a:latin typeface="Calibri"/>
                <a:cs typeface="Calibri"/>
              </a:rPr>
              <a:t>cell</a:t>
            </a:r>
            <a:r>
              <a:rPr sz="2400" spc="-5" dirty="0">
                <a:latin typeface="Calibri"/>
                <a:cs typeface="Calibri"/>
              </a:rPr>
              <a:t> </a:t>
            </a:r>
            <a:r>
              <a:rPr sz="2400" spc="-10" dirty="0">
                <a:latin typeface="Calibri"/>
                <a:cs typeface="Calibri"/>
              </a:rPr>
              <a:t>(75–85%)</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dirty="0">
                <a:latin typeface="Calibri"/>
                <a:cs typeface="Calibri"/>
              </a:rPr>
              <a:t>chromophilic/</a:t>
            </a:r>
            <a:r>
              <a:rPr sz="2400" spc="-65" dirty="0">
                <a:latin typeface="Calibri"/>
                <a:cs typeface="Calibri"/>
              </a:rPr>
              <a:t> </a:t>
            </a:r>
            <a:r>
              <a:rPr sz="2400" dirty="0">
                <a:latin typeface="Calibri"/>
                <a:cs typeface="Calibri"/>
              </a:rPr>
              <a:t>papillary</a:t>
            </a:r>
            <a:r>
              <a:rPr sz="2400" spc="-75" dirty="0">
                <a:latin typeface="Calibri"/>
                <a:cs typeface="Calibri"/>
              </a:rPr>
              <a:t> </a:t>
            </a:r>
            <a:r>
              <a:rPr sz="2400" spc="-10" dirty="0">
                <a:latin typeface="Calibri"/>
                <a:cs typeface="Calibri"/>
              </a:rPr>
              <a:t>(10–15%)</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spc="-10" dirty="0">
                <a:latin typeface="Calibri"/>
                <a:cs typeface="Calibri"/>
              </a:rPr>
              <a:t>chromophobe</a:t>
            </a:r>
            <a:r>
              <a:rPr sz="2400" spc="-50" dirty="0">
                <a:latin typeface="Calibri"/>
                <a:cs typeface="Calibri"/>
              </a:rPr>
              <a:t> </a:t>
            </a:r>
            <a:r>
              <a:rPr sz="2400" spc="-10" dirty="0">
                <a:latin typeface="Calibri"/>
                <a:cs typeface="Calibri"/>
              </a:rPr>
              <a:t>(5–10%)</a:t>
            </a:r>
            <a:endParaRPr sz="2400" dirty="0">
              <a:latin typeface="Calibri"/>
              <a:cs typeface="Calibri"/>
            </a:endParaRPr>
          </a:p>
          <a:p>
            <a:pPr marL="756285" lvl="1" indent="-286385">
              <a:lnSpc>
                <a:spcPct val="100000"/>
              </a:lnSpc>
              <a:spcBef>
                <a:spcPts val="1845"/>
              </a:spcBef>
              <a:buFont typeface="Arial MT"/>
              <a:buChar char="–"/>
              <a:tabLst>
                <a:tab pos="756285" algn="l"/>
              </a:tabLst>
            </a:pPr>
            <a:r>
              <a:rPr sz="2400" dirty="0">
                <a:latin typeface="Calibri"/>
                <a:cs typeface="Calibri"/>
              </a:rPr>
              <a:t>oncocytic</a:t>
            </a:r>
            <a:r>
              <a:rPr sz="2400" spc="-70" dirty="0">
                <a:latin typeface="Calibri"/>
                <a:cs typeface="Calibri"/>
              </a:rPr>
              <a:t> </a:t>
            </a:r>
            <a:r>
              <a:rPr sz="2400" spc="-10" dirty="0">
                <a:latin typeface="Calibri"/>
                <a:cs typeface="Calibri"/>
              </a:rPr>
              <a:t>(rare)</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spc="-10" dirty="0">
                <a:latin typeface="Calibri"/>
                <a:cs typeface="Calibri"/>
              </a:rPr>
              <a:t>Sarcomatoid</a:t>
            </a:r>
            <a:r>
              <a:rPr sz="2400" spc="-40" dirty="0">
                <a:latin typeface="Calibri"/>
                <a:cs typeface="Calibri"/>
              </a:rPr>
              <a:t> </a:t>
            </a:r>
            <a:r>
              <a:rPr sz="2400" dirty="0">
                <a:latin typeface="Calibri"/>
                <a:cs typeface="Calibri"/>
              </a:rPr>
              <a:t>(1–6%;</a:t>
            </a:r>
            <a:r>
              <a:rPr sz="2400" spc="-45" dirty="0">
                <a:latin typeface="Calibri"/>
                <a:cs typeface="Calibri"/>
              </a:rPr>
              <a:t> </a:t>
            </a:r>
            <a:r>
              <a:rPr sz="2400" dirty="0">
                <a:latin typeface="Calibri"/>
                <a:cs typeface="Calibri"/>
              </a:rPr>
              <a:t>poor</a:t>
            </a:r>
            <a:r>
              <a:rPr sz="2400" spc="-55" dirty="0">
                <a:latin typeface="Calibri"/>
                <a:cs typeface="Calibri"/>
              </a:rPr>
              <a:t> </a:t>
            </a:r>
            <a:r>
              <a:rPr sz="2400" spc="-10" dirty="0">
                <a:latin typeface="Calibri"/>
                <a:cs typeface="Calibri"/>
              </a:rPr>
              <a:t>prognosis)</a:t>
            </a:r>
            <a:endParaRPr sz="2400" dirty="0">
              <a:latin typeface="Calibri"/>
              <a:cs typeface="Calibri"/>
            </a:endParaRPr>
          </a:p>
        </p:txBody>
      </p:sp>
      <p:sp>
        <p:nvSpPr>
          <p:cNvPr id="3" name="TextBox 2">
            <a:extLst>
              <a:ext uri="{FF2B5EF4-FFF2-40B4-BE49-F238E27FC236}">
                <a16:creationId xmlns:a16="http://schemas.microsoft.com/office/drawing/2014/main" id="{54877AD9-A17D-56D7-D0F7-F8C175EC779D}"/>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834895" y="900683"/>
            <a:ext cx="5236464" cy="4408932"/>
          </a:xfrm>
          <a:prstGeom prst="rect">
            <a:avLst/>
          </a:prstGeom>
        </p:spPr>
      </p:pic>
      <p:sp>
        <p:nvSpPr>
          <p:cNvPr id="3" name="object 3"/>
          <p:cNvSpPr txBox="1"/>
          <p:nvPr/>
        </p:nvSpPr>
        <p:spPr>
          <a:xfrm>
            <a:off x="547217" y="5462422"/>
            <a:ext cx="7747000" cy="636270"/>
          </a:xfrm>
          <a:prstGeom prst="rect">
            <a:avLst/>
          </a:prstGeom>
        </p:spPr>
        <p:txBody>
          <a:bodyPr vert="horz" wrap="square" lIns="0" tIns="12700" rIns="0" bIns="0" rtlCol="0">
            <a:spAutoFit/>
          </a:bodyPr>
          <a:lstStyle/>
          <a:p>
            <a:pPr marL="12700">
              <a:lnSpc>
                <a:spcPct val="100000"/>
              </a:lnSpc>
              <a:spcBef>
                <a:spcPts val="100"/>
              </a:spcBef>
            </a:pPr>
            <a:r>
              <a:rPr sz="2000" b="1" dirty="0">
                <a:latin typeface="Calibri"/>
                <a:cs typeface="Calibri"/>
              </a:rPr>
              <a:t>Papillary</a:t>
            </a:r>
            <a:r>
              <a:rPr sz="2000" b="1" spc="-60" dirty="0">
                <a:latin typeface="Calibri"/>
                <a:cs typeface="Calibri"/>
              </a:rPr>
              <a:t> </a:t>
            </a:r>
            <a:r>
              <a:rPr sz="2000" b="1" dirty="0">
                <a:latin typeface="Calibri"/>
                <a:cs typeface="Calibri"/>
              </a:rPr>
              <a:t>(chromophilic)</a:t>
            </a:r>
            <a:r>
              <a:rPr sz="2000" b="1" spc="-70" dirty="0">
                <a:latin typeface="Calibri"/>
                <a:cs typeface="Calibri"/>
              </a:rPr>
              <a:t> </a:t>
            </a:r>
            <a:r>
              <a:rPr sz="2000" b="1" dirty="0">
                <a:latin typeface="Calibri"/>
                <a:cs typeface="Calibri"/>
              </a:rPr>
              <a:t>renal</a:t>
            </a:r>
            <a:r>
              <a:rPr sz="2000" b="1" spc="-40" dirty="0">
                <a:latin typeface="Calibri"/>
                <a:cs typeface="Calibri"/>
              </a:rPr>
              <a:t> </a:t>
            </a:r>
            <a:r>
              <a:rPr sz="2000" b="1" dirty="0">
                <a:latin typeface="Calibri"/>
                <a:cs typeface="Calibri"/>
              </a:rPr>
              <a:t>cell</a:t>
            </a:r>
            <a:r>
              <a:rPr sz="2000" b="1" spc="-45" dirty="0">
                <a:latin typeface="Calibri"/>
                <a:cs typeface="Calibri"/>
              </a:rPr>
              <a:t> </a:t>
            </a:r>
            <a:r>
              <a:rPr sz="2000" b="1" dirty="0">
                <a:latin typeface="Calibri"/>
                <a:cs typeface="Calibri"/>
              </a:rPr>
              <a:t>carcinoma</a:t>
            </a:r>
            <a:r>
              <a:rPr sz="2000" b="1" spc="-60" dirty="0">
                <a:latin typeface="Calibri"/>
                <a:cs typeface="Calibri"/>
              </a:rPr>
              <a:t> </a:t>
            </a:r>
            <a:r>
              <a:rPr sz="2000" b="1" spc="-10" dirty="0">
                <a:latin typeface="Calibri"/>
                <a:cs typeface="Calibri"/>
              </a:rPr>
              <a:t>extending</a:t>
            </a:r>
            <a:r>
              <a:rPr sz="2000" b="1" spc="-55" dirty="0">
                <a:latin typeface="Calibri"/>
                <a:cs typeface="Calibri"/>
              </a:rPr>
              <a:t> </a:t>
            </a:r>
            <a:r>
              <a:rPr sz="2000" b="1" dirty="0">
                <a:latin typeface="Calibri"/>
                <a:cs typeface="Calibri"/>
              </a:rPr>
              <a:t>into</a:t>
            </a:r>
            <a:r>
              <a:rPr sz="2000" b="1" spc="-45" dirty="0">
                <a:latin typeface="Calibri"/>
                <a:cs typeface="Calibri"/>
              </a:rPr>
              <a:t> </a:t>
            </a:r>
            <a:r>
              <a:rPr sz="2000" b="1" dirty="0">
                <a:latin typeface="Calibri"/>
                <a:cs typeface="Calibri"/>
              </a:rPr>
              <a:t>the</a:t>
            </a:r>
            <a:r>
              <a:rPr sz="2000" b="1" spc="-55" dirty="0">
                <a:latin typeface="Calibri"/>
                <a:cs typeface="Calibri"/>
              </a:rPr>
              <a:t> </a:t>
            </a:r>
            <a:r>
              <a:rPr sz="2000" b="1" spc="-10" dirty="0">
                <a:latin typeface="Calibri"/>
                <a:cs typeface="Calibri"/>
              </a:rPr>
              <a:t>collecting</a:t>
            </a:r>
            <a:endParaRPr sz="2000">
              <a:latin typeface="Calibri"/>
              <a:cs typeface="Calibri"/>
            </a:endParaRPr>
          </a:p>
          <a:p>
            <a:pPr marL="12700">
              <a:lnSpc>
                <a:spcPct val="100000"/>
              </a:lnSpc>
            </a:pPr>
            <a:r>
              <a:rPr sz="2000" b="1" spc="-10" dirty="0">
                <a:latin typeface="Calibri"/>
                <a:cs typeface="Calibri"/>
              </a:rPr>
              <a:t>system</a:t>
            </a:r>
            <a:endParaRPr sz="2000">
              <a:latin typeface="Calibri"/>
              <a:cs typeface="Calibri"/>
            </a:endParaRPr>
          </a:p>
        </p:txBody>
      </p:sp>
      <p:sp>
        <p:nvSpPr>
          <p:cNvPr id="4" name="TextBox 3">
            <a:extLst>
              <a:ext uri="{FF2B5EF4-FFF2-40B4-BE49-F238E27FC236}">
                <a16:creationId xmlns:a16="http://schemas.microsoft.com/office/drawing/2014/main" id="{52DA56B6-779A-EF1A-D23C-4CC00BA6C386}"/>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TotalTime>
  <Words>875</Words>
  <Application>Microsoft Office PowerPoint</Application>
  <PresentationFormat>On-screen Show (4:3)</PresentationFormat>
  <Paragraphs>150</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Aptos</vt:lpstr>
      <vt:lpstr>Aptos Display</vt:lpstr>
      <vt:lpstr>Arial</vt:lpstr>
      <vt:lpstr>Arial MT</vt:lpstr>
      <vt:lpstr>Calibri</vt:lpstr>
      <vt:lpstr>Calibri Light</vt:lpstr>
      <vt:lpstr>Office Theme</vt:lpstr>
      <vt:lpstr>Renal Cell Tumors Renal Module 4th Year MBBS</vt:lpstr>
      <vt:lpstr>Motto of RMU</vt:lpstr>
      <vt:lpstr>Vision of RMU The Dream/ Tomorrow</vt:lpstr>
      <vt:lpstr>Learning objectives</vt:lpstr>
      <vt:lpstr>Study questions</vt:lpstr>
      <vt:lpstr>Renal anatomy </vt:lpstr>
      <vt:lpstr>Epidemiology</vt:lpstr>
      <vt:lpstr>PowerPoint Presentation</vt:lpstr>
      <vt:lpstr>PowerPoint Presentation</vt:lpstr>
      <vt:lpstr>Risk factors</vt:lpstr>
      <vt:lpstr>Histopathological types of renal cell tumours</vt:lpstr>
      <vt:lpstr>PowerPoint Presentation</vt:lpstr>
      <vt:lpstr>Histopathology</vt:lpstr>
      <vt:lpstr>Diagnosis</vt:lpstr>
      <vt:lpstr>Paraneoplastic syndromes in 20% of patients with RCC</vt:lpstr>
      <vt:lpstr>Diagnosis</vt:lpstr>
      <vt:lpstr>PowerPoint Presentation</vt:lpstr>
      <vt:lpstr>PowerPoint Presentation</vt:lpstr>
      <vt:lpstr>PowerPoint Presentation</vt:lpstr>
      <vt:lpstr>Staging AJCC 7th Edition</vt:lpstr>
      <vt:lpstr>PowerPoint Presentation</vt:lpstr>
      <vt:lpstr>PowerPoint Presentation</vt:lpstr>
      <vt:lpstr>Prognostic factors for RCC</vt:lpstr>
      <vt:lpstr>Management</vt:lpstr>
      <vt:lpstr>No widely accepted role for neoadjuvant or adjuvant radiotherapy. Retrospective data suggest possible utility in select cases:</vt:lpstr>
      <vt:lpstr>Stage IV</vt:lpstr>
      <vt:lpstr>PowerPoint Presentation</vt:lpstr>
      <vt:lpstr>Family medicine</vt:lpstr>
      <vt:lpstr>Take home message</vt:lpstr>
      <vt:lpstr>Research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Renal Cell Carcinoma</dc:title>
  <dc:creator>dramit</dc:creator>
  <cp:lastModifiedBy>sammarfatima93@gmail.com</cp:lastModifiedBy>
  <cp:revision>2</cp:revision>
  <dcterms:created xsi:type="dcterms:W3CDTF">2025-02-16T06:23:35Z</dcterms:created>
  <dcterms:modified xsi:type="dcterms:W3CDTF">2025-02-16T13:08:58Z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2024-09-22T00:00:00Z</vt:filetime>
  </property>
  <property fmtid="{D5CDD505-2E9C-101B-9397-08002B2CF9AE}" pid="3" name="Creator">
    <vt:lpwstr>Microsoft® PowerPoint® 2016</vt:lpwstr>
  </property>
  <property fmtid="{D5CDD505-2E9C-101B-9397-08002B2CF9AE}" pid="4" name="LastSaved">
    <vt:filetime>2025-02-16T00:00:00Z</vt:filetime>
  </property>
  <property fmtid="{D5CDD505-2E9C-101B-9397-08002B2CF9AE}" pid="5" name="Producer">
    <vt:lpwstr>Microsoft® PowerPoint® 2016</vt:lpwstr>
  </property>
</Properties>
</file>