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93" r:id="rId4"/>
    <p:sldId id="259" r:id="rId5"/>
    <p:sldId id="260" r:id="rId6"/>
    <p:sldId id="294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6" r:id="rId38"/>
    <p:sldId id="298" r:id="rId39"/>
    <p:sldId id="297" r:id="rId40"/>
    <p:sldId id="291" r:id="rId41"/>
    <p:sldId id="292" r:id="rId42"/>
  </p:sldIdLst>
  <p:sldSz cx="9144000" cy="6858000" type="screen4x3"/>
  <p:notesSz cx="9144000" cy="6858000"/>
  <p:embeddedFontLst>
    <p:embeddedFont>
      <p:font typeface="EB Garamond" panose="00000500000000000000" pitchFamily="2" charset="0"/>
      <p:regular r:id="rId43"/>
      <p:bold r:id="rId44"/>
      <p:italic r:id="rId45"/>
      <p:boldItalic r:id="rId46"/>
    </p:embeddedFont>
    <p:embeddedFont>
      <p:font typeface="EIEBAL+ArialMT" panose="020B0604020202020204"/>
      <p:regular r:id="rId47"/>
    </p:embeddedFont>
    <p:embeddedFont>
      <p:font typeface="KAULPV+Arial-BoldMT" panose="020B0604020202020204"/>
      <p:regular r:id="rId48"/>
    </p:embeddedFont>
    <p:embeddedFont>
      <p:font typeface="UARQFB+TrebuchetMS" panose="020B0604020202020204"/>
      <p:regular r:id="rId49"/>
    </p:embeddedFont>
  </p:embeddedFontLst>
  <p:custDataLst>
    <p:tags r:id="rId50"/>
  </p:custDataLst>
  <p:defaultTextStyle/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3" autoAdjust="0"/>
    <p:restoredTop sz="94660"/>
  </p:normalViewPr>
  <p:slideViewPr>
    <p:cSldViewPr>
      <p:cViewPr varScale="1">
        <p:scale>
          <a:sx n="65" d="100"/>
          <a:sy n="65" d="100"/>
        </p:scale>
        <p:origin x="828" y="7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5.fntdata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2424C8-13B3-49A2-219B-6BB78C120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4C2027-1C95-EF76-1B39-8E1ECF170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930286-7EA1-B689-B896-469B19AE3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420362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reference.medscape.com/features/slideshow/renal-cell-carcinoma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"/>
          <p:cNvSpPr/>
          <p:nvPr/>
        </p:nvSpPr>
        <p:spPr>
          <a:xfrm>
            <a:off x="0" y="52375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31471" y="1454040"/>
            <a:ext cx="7498148" cy="14362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916" marR="0" algn="ctr">
              <a:lnSpc>
                <a:spcPts val="3646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500" spc="-197" dirty="0">
                <a:solidFill>
                  <a:srgbClr val="000000"/>
                </a:solidFill>
                <a:latin typeface="EIEBAL+ArialMT"/>
                <a:cs typeface="EIEBAL+ArialMT"/>
              </a:rPr>
              <a:t>Renal</a:t>
            </a:r>
            <a:r>
              <a:rPr lang="en-US" sz="3500" spc="-13" dirty="0">
                <a:solidFill>
                  <a:srgbClr val="000000"/>
                </a:solidFill>
                <a:latin typeface="EIEBAL+ArialMT"/>
                <a:cs typeface="EIEBAL+ArialMT"/>
              </a:rPr>
              <a:t> </a:t>
            </a:r>
            <a:r>
              <a:rPr lang="en-US" sz="3500" spc="-267" dirty="0">
                <a:solidFill>
                  <a:srgbClr val="000000"/>
                </a:solidFill>
                <a:latin typeface="EIEBAL+ArialMT"/>
                <a:cs typeface="EIEBAL+ArialMT"/>
              </a:rPr>
              <a:t>cell</a:t>
            </a:r>
            <a:r>
              <a:rPr lang="en-US" sz="3500" spc="16" dirty="0">
                <a:solidFill>
                  <a:srgbClr val="000000"/>
                </a:solidFill>
                <a:latin typeface="EIEBAL+ArialMT"/>
                <a:cs typeface="EIEBAL+ArialMT"/>
              </a:rPr>
              <a:t> </a:t>
            </a:r>
            <a:r>
              <a:rPr lang="en-US" sz="3500" spc="-46" dirty="0">
                <a:solidFill>
                  <a:srgbClr val="000000"/>
                </a:solidFill>
                <a:latin typeface="EIEBAL+ArialMT"/>
                <a:cs typeface="EIEBAL+ArialMT"/>
              </a:rPr>
              <a:t>carcinoma</a:t>
            </a:r>
            <a:r>
              <a:rPr lang="en-US" sz="3500" spc="-105" dirty="0">
                <a:solidFill>
                  <a:srgbClr val="000000"/>
                </a:solidFill>
                <a:latin typeface="EIEBAL+ArialMT"/>
                <a:cs typeface="EIEBAL+ArialMT"/>
              </a:rPr>
              <a:t> </a:t>
            </a:r>
            <a:r>
              <a:rPr lang="en-US" sz="3500" spc="48" dirty="0">
                <a:solidFill>
                  <a:srgbClr val="000000"/>
                </a:solidFill>
                <a:latin typeface="EIEBAL+ArialMT"/>
                <a:cs typeface="EIEBAL+ArialMT"/>
              </a:rPr>
              <a:t>and </a:t>
            </a:r>
            <a:r>
              <a:rPr lang="en-US" sz="3500" spc="-78" dirty="0">
                <a:solidFill>
                  <a:srgbClr val="000000"/>
                </a:solidFill>
                <a:latin typeface="EIEBAL+ArialMT"/>
                <a:cs typeface="EIEBAL+ArialMT"/>
              </a:rPr>
              <a:t>Transition</a:t>
            </a:r>
            <a:endParaRPr lang="en-US" sz="3500" spc="-32" dirty="0">
              <a:solidFill>
                <a:srgbClr val="000000"/>
              </a:solidFill>
              <a:latin typeface="EIEBAL+ArialMT"/>
              <a:cs typeface="EIEBAL+ArialMT"/>
            </a:endParaRPr>
          </a:p>
          <a:p>
            <a:pPr marL="91916" marR="0" algn="ctr">
              <a:lnSpc>
                <a:spcPts val="3646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500" spc="-267" dirty="0">
                <a:solidFill>
                  <a:srgbClr val="000000"/>
                </a:solidFill>
                <a:latin typeface="EIEBAL+ArialMT"/>
                <a:cs typeface="EIEBAL+ArialMT"/>
              </a:rPr>
              <a:t>cell</a:t>
            </a:r>
            <a:r>
              <a:rPr lang="en-US" sz="3500" spc="16" dirty="0">
                <a:solidFill>
                  <a:srgbClr val="000000"/>
                </a:solidFill>
                <a:latin typeface="EIEBAL+ArialMT"/>
                <a:cs typeface="EIEBAL+ArialMT"/>
              </a:rPr>
              <a:t> </a:t>
            </a:r>
            <a:r>
              <a:rPr lang="en-US" sz="3500" spc="-41" dirty="0">
                <a:solidFill>
                  <a:srgbClr val="000000"/>
                </a:solidFill>
                <a:latin typeface="EIEBAL+ArialMT"/>
                <a:cs typeface="EIEBAL+ArialMT"/>
              </a:rPr>
              <a:t>carcinoma</a:t>
            </a:r>
          </a:p>
          <a:p>
            <a:pPr marL="1779746" marR="0">
              <a:lnSpc>
                <a:spcPts val="3646"/>
              </a:lnSpc>
              <a:spcBef>
                <a:spcPts val="183"/>
              </a:spcBef>
              <a:spcAft>
                <a:spcPct val="0"/>
              </a:spcAft>
            </a:pPr>
            <a:r>
              <a:rPr lang="en-US" sz="3500" b="1" dirty="0">
                <a:solidFill>
                  <a:srgbClr val="002060"/>
                </a:solidFill>
                <a:latin typeface="KAULPV+Arial-BoldMT"/>
                <a:cs typeface="KAULPV+Arial-BoldMT"/>
              </a:rPr>
              <a:t>    </a:t>
            </a:r>
            <a:r>
              <a:rPr sz="3500" b="1" dirty="0">
                <a:solidFill>
                  <a:srgbClr val="002060"/>
                </a:solidFill>
                <a:latin typeface="KAULPV+Arial-BoldMT"/>
                <a:cs typeface="KAULPV+Arial-BoldMT"/>
              </a:rPr>
              <a:t>Renal Module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35896" y="2947429"/>
            <a:ext cx="3710301" cy="1136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46"/>
              </a:lnSpc>
              <a:spcBef>
                <a:spcPct val="0"/>
              </a:spcBef>
              <a:spcAft>
                <a:spcPct val="0"/>
              </a:spcAft>
            </a:pPr>
            <a:r>
              <a:rPr sz="3500" b="1" dirty="0">
                <a:solidFill>
                  <a:srgbClr val="000000"/>
                </a:solidFill>
                <a:latin typeface="KAULPV+Arial-BoldMT"/>
                <a:cs typeface="KAULPV+Arial-BoldMT"/>
              </a:rPr>
              <a:t>4</a:t>
            </a:r>
            <a:r>
              <a:rPr sz="3450" b="1" baseline="30000" dirty="0">
                <a:solidFill>
                  <a:srgbClr val="000000"/>
                </a:solidFill>
                <a:latin typeface="KAULPV+Arial-BoldMT"/>
                <a:cs typeface="KAULPV+Arial-BoldMT"/>
              </a:rPr>
              <a:t>th</a:t>
            </a:r>
            <a:r>
              <a:rPr sz="3450" b="1" spc="341" baseline="30000" dirty="0">
                <a:solidFill>
                  <a:srgbClr val="000000"/>
                </a:solidFill>
                <a:latin typeface="KAULPV+Arial-BoldMT"/>
                <a:cs typeface="KAULPV+Arial-BoldMT"/>
              </a:rPr>
              <a:t> </a:t>
            </a:r>
            <a:r>
              <a:rPr sz="3500" b="1" dirty="0">
                <a:solidFill>
                  <a:srgbClr val="000000"/>
                </a:solidFill>
                <a:latin typeface="KAULPV+Arial-BoldMT"/>
                <a:cs typeface="KAULPV+Arial-BoldMT"/>
              </a:rPr>
              <a:t>Year MBBS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816350" y="3864235"/>
            <a:ext cx="2616288" cy="9295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655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808080"/>
                </a:solidFill>
                <a:latin typeface="EIEBAL+ArialMT"/>
                <a:cs typeface="EIEBAL+ArialMT"/>
              </a:rPr>
              <a:t>Dr Kiran Fatima</a:t>
            </a:r>
          </a:p>
          <a:p>
            <a:pPr marL="0" marR="0">
              <a:lnSpc>
                <a:spcPts val="1875"/>
              </a:lnSpc>
              <a:spcBef>
                <a:spcPts val="818"/>
              </a:spcBef>
              <a:spcAft>
                <a:spcPct val="0"/>
              </a:spcAft>
            </a:pPr>
            <a:r>
              <a:rPr sz="1800">
                <a:solidFill>
                  <a:srgbClr val="808080"/>
                </a:solidFill>
                <a:latin typeface="EIEBAL+ArialMT"/>
                <a:cs typeface="EIEBAL+ArialMT"/>
              </a:rPr>
              <a:t>Pathology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35350" y="4561211"/>
            <a:ext cx="3490390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808080"/>
                </a:solidFill>
                <a:latin typeface="EIEBAL+ArialMT"/>
                <a:cs typeface="EIEBAL+ArialMT"/>
              </a:rPr>
              <a:t>Rawalpindi Medical University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41119" y="164332"/>
            <a:ext cx="1701889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EIEBAL+ArialMT"/>
                <a:cs typeface="EIEBAL+ArialMT"/>
              </a:rPr>
              <a:t>Core Content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34936" y="672180"/>
            <a:ext cx="4361408" cy="10106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67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spc="-322" dirty="0">
                <a:solidFill>
                  <a:srgbClr val="000000"/>
                </a:solidFill>
                <a:latin typeface="Calibri"/>
                <a:cs typeface="Calibri"/>
              </a:rPr>
              <a:t>Types</a:t>
            </a:r>
            <a:r>
              <a:rPr lang="en-US" sz="4000" spc="-5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000" spc="-63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lang="en-US" sz="4000" spc="-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000" spc="-197" dirty="0">
                <a:solidFill>
                  <a:srgbClr val="000000"/>
                </a:solidFill>
                <a:latin typeface="Calibri"/>
                <a:cs typeface="Calibri"/>
              </a:rPr>
              <a:t>renal</a:t>
            </a:r>
            <a:r>
              <a:rPr lang="en-US" sz="40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000" spc="-287" dirty="0">
                <a:solidFill>
                  <a:srgbClr val="000000"/>
                </a:solidFill>
                <a:latin typeface="Calibri"/>
                <a:cs typeface="Calibri"/>
              </a:rPr>
              <a:t>cell</a:t>
            </a:r>
          </a:p>
          <a:p>
            <a:pPr marL="0" marR="0">
              <a:lnSpc>
                <a:spcPts val="346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spc="-12" dirty="0">
                <a:solidFill>
                  <a:srgbClr val="000000"/>
                </a:solidFill>
                <a:latin typeface="Calibri"/>
                <a:cs typeface="Calibri"/>
              </a:rPr>
              <a:t>carcinoma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34936" y="2027032"/>
            <a:ext cx="3266843" cy="781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52"/>
              </a:lnSpc>
              <a:spcBef>
                <a:spcPct val="0"/>
              </a:spcBef>
              <a:spcAft>
                <a:spcPct val="0"/>
              </a:spcAft>
            </a:pPr>
            <a:r>
              <a:rPr sz="2450">
                <a:solidFill>
                  <a:srgbClr val="B61D42"/>
                </a:solidFill>
                <a:latin typeface="Calibri"/>
                <a:cs typeface="Calibri"/>
              </a:rPr>
              <a:t>•</a:t>
            </a:r>
            <a:r>
              <a:rPr sz="2450" spc="31">
                <a:solidFill>
                  <a:srgbClr val="B61D42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A.</a:t>
            </a:r>
            <a:r>
              <a:rPr sz="2400" spc="-20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69">
                <a:solidFill>
                  <a:srgbClr val="000000"/>
                </a:solidFill>
                <a:latin typeface="Calibri"/>
                <a:cs typeface="Calibri"/>
              </a:rPr>
              <a:t>Clear</a:t>
            </a:r>
            <a:r>
              <a:rPr sz="2400" spc="-24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69">
                <a:solidFill>
                  <a:srgbClr val="000000"/>
                </a:solidFill>
                <a:latin typeface="Calibri"/>
                <a:cs typeface="Calibri"/>
              </a:rPr>
              <a:t>cell</a:t>
            </a:r>
            <a:r>
              <a:rPr sz="2400" spc="-23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55">
                <a:solidFill>
                  <a:srgbClr val="000000"/>
                </a:solidFill>
                <a:latin typeface="Calibri"/>
                <a:cs typeface="Calibri"/>
              </a:rPr>
              <a:t>carcinoma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34936" y="2621392"/>
            <a:ext cx="4682600" cy="1970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52"/>
              </a:lnSpc>
              <a:spcBef>
                <a:spcPct val="0"/>
              </a:spcBef>
              <a:spcAft>
                <a:spcPct val="0"/>
              </a:spcAft>
            </a:pPr>
            <a:r>
              <a:rPr sz="2450">
                <a:solidFill>
                  <a:srgbClr val="B61D42"/>
                </a:solidFill>
                <a:latin typeface="Calibri"/>
                <a:cs typeface="Calibri"/>
              </a:rPr>
              <a:t>•</a:t>
            </a:r>
            <a:r>
              <a:rPr sz="2450" spc="31">
                <a:solidFill>
                  <a:srgbClr val="B61D42"/>
                </a:solidFill>
                <a:latin typeface="Calibri"/>
                <a:cs typeface="Calibri"/>
              </a:rPr>
              <a:t> </a:t>
            </a:r>
            <a:r>
              <a:rPr sz="2400" spc="-146">
                <a:solidFill>
                  <a:srgbClr val="000000"/>
                </a:solidFill>
                <a:latin typeface="Calibri"/>
                <a:cs typeface="Calibri"/>
              </a:rPr>
              <a:t>B.</a:t>
            </a:r>
            <a:r>
              <a:rPr sz="2400" spc="-30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65">
                <a:solidFill>
                  <a:srgbClr val="000000"/>
                </a:solidFill>
                <a:latin typeface="Calibri"/>
                <a:cs typeface="Calibri"/>
              </a:rPr>
              <a:t>Papillary</a:t>
            </a:r>
            <a:r>
              <a:rPr sz="2400" spc="-27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97">
                <a:solidFill>
                  <a:srgbClr val="000000"/>
                </a:solidFill>
                <a:latin typeface="Calibri"/>
                <a:cs typeface="Calibri"/>
              </a:rPr>
              <a:t>renal</a:t>
            </a:r>
            <a:r>
              <a:rPr sz="2400" spc="-25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69">
                <a:solidFill>
                  <a:srgbClr val="000000"/>
                </a:solidFill>
                <a:latin typeface="Calibri"/>
                <a:cs typeface="Calibri"/>
              </a:rPr>
              <a:t>cell</a:t>
            </a:r>
            <a:r>
              <a:rPr sz="2400" spc="-10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56">
                <a:solidFill>
                  <a:srgbClr val="000000"/>
                </a:solidFill>
                <a:latin typeface="Calibri"/>
                <a:cs typeface="Calibri"/>
              </a:rPr>
              <a:t>carcinoma</a:t>
            </a:r>
          </a:p>
          <a:p>
            <a:pPr marL="0" marR="0">
              <a:lnSpc>
                <a:spcPts val="2552"/>
              </a:lnSpc>
              <a:spcBef>
                <a:spcPts val="2077"/>
              </a:spcBef>
              <a:spcAft>
                <a:spcPct val="0"/>
              </a:spcAft>
            </a:pPr>
            <a:r>
              <a:rPr sz="2450">
                <a:solidFill>
                  <a:srgbClr val="B61D42"/>
                </a:solidFill>
                <a:latin typeface="Calibri"/>
                <a:cs typeface="Calibri"/>
              </a:rPr>
              <a:t>•</a:t>
            </a:r>
            <a:r>
              <a:rPr sz="2450" spc="31">
                <a:solidFill>
                  <a:srgbClr val="B61D42"/>
                </a:solidFill>
                <a:latin typeface="Calibri"/>
                <a:cs typeface="Calibri"/>
              </a:rPr>
              <a:t> </a:t>
            </a:r>
            <a:r>
              <a:rPr sz="2400" spc="-99">
                <a:solidFill>
                  <a:srgbClr val="000000"/>
                </a:solidFill>
                <a:latin typeface="Calibri"/>
                <a:cs typeface="Calibri"/>
              </a:rPr>
              <a:t>c.</a:t>
            </a:r>
            <a:r>
              <a:rPr sz="2400" spc="-25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87">
                <a:solidFill>
                  <a:srgbClr val="000000"/>
                </a:solidFill>
                <a:latin typeface="Calibri"/>
                <a:cs typeface="Calibri"/>
              </a:rPr>
              <a:t>Chromophobe</a:t>
            </a:r>
            <a:r>
              <a:rPr sz="2400" spc="-21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97">
                <a:solidFill>
                  <a:srgbClr val="000000"/>
                </a:solidFill>
                <a:latin typeface="Calibri"/>
                <a:cs typeface="Calibri"/>
              </a:rPr>
              <a:t>renal</a:t>
            </a:r>
            <a:r>
              <a:rPr sz="2400" spc="-11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61">
                <a:solidFill>
                  <a:srgbClr val="000000"/>
                </a:solidFill>
                <a:latin typeface="Calibri"/>
                <a:cs typeface="Calibri"/>
              </a:rPr>
              <a:t>carcinoma</a:t>
            </a:r>
          </a:p>
          <a:p>
            <a:pPr marL="0" marR="0">
              <a:lnSpc>
                <a:spcPts val="2552"/>
              </a:lnSpc>
              <a:spcBef>
                <a:spcPts val="2127"/>
              </a:spcBef>
              <a:spcAft>
                <a:spcPct val="0"/>
              </a:spcAft>
            </a:pPr>
            <a:r>
              <a:rPr sz="2450">
                <a:solidFill>
                  <a:srgbClr val="B61D42"/>
                </a:solidFill>
                <a:latin typeface="Calibri"/>
                <a:cs typeface="Calibri"/>
              </a:rPr>
              <a:t>•</a:t>
            </a:r>
            <a:r>
              <a:rPr sz="2450" spc="31">
                <a:solidFill>
                  <a:srgbClr val="B61D42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D.</a:t>
            </a:r>
            <a:r>
              <a:rPr sz="2400" spc="-17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87">
                <a:solidFill>
                  <a:srgbClr val="000000"/>
                </a:solidFill>
                <a:latin typeface="Calibri"/>
                <a:cs typeface="Calibri"/>
              </a:rPr>
              <a:t>Collecting</a:t>
            </a:r>
            <a:r>
              <a:rPr sz="2400" spc="-22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Duct</a:t>
            </a:r>
            <a:r>
              <a:rPr sz="2400" spc="-11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76">
                <a:solidFill>
                  <a:srgbClr val="000000"/>
                </a:solidFill>
                <a:latin typeface="Calibri"/>
                <a:cs typeface="Calibri"/>
              </a:rPr>
              <a:t>Carcinomas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41119" y="142832"/>
            <a:ext cx="1701889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EIEBAL+ArialMT"/>
                <a:cs typeface="EIEBAL+ArialMT"/>
              </a:rPr>
              <a:t>Core Content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21510" y="1077018"/>
            <a:ext cx="5880794" cy="539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67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spc="-256" dirty="0">
                <a:solidFill>
                  <a:srgbClr val="000000"/>
                </a:solidFill>
                <a:latin typeface="Calibri"/>
                <a:cs typeface="Calibri"/>
              </a:rPr>
              <a:t>Clear</a:t>
            </a:r>
            <a:r>
              <a:rPr lang="en-US" sz="40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000" spc="-266" dirty="0">
                <a:solidFill>
                  <a:srgbClr val="000000"/>
                </a:solidFill>
                <a:latin typeface="Calibri"/>
                <a:cs typeface="Calibri"/>
              </a:rPr>
              <a:t>cell</a:t>
            </a:r>
            <a:r>
              <a:rPr lang="en-US" sz="40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000" spc="-97" dirty="0">
                <a:solidFill>
                  <a:srgbClr val="000000"/>
                </a:solidFill>
                <a:latin typeface="Calibri"/>
                <a:cs typeface="Calibri"/>
              </a:rPr>
              <a:t>carcinomas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34936" y="2051405"/>
            <a:ext cx="3545463" cy="781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52"/>
              </a:lnSpc>
              <a:spcBef>
                <a:spcPct val="0"/>
              </a:spcBef>
              <a:spcAft>
                <a:spcPct val="0"/>
              </a:spcAft>
            </a:pPr>
            <a:r>
              <a:rPr sz="2450">
                <a:solidFill>
                  <a:srgbClr val="B61D42"/>
                </a:solidFill>
                <a:latin typeface="Calibri"/>
                <a:cs typeface="Calibri"/>
              </a:rPr>
              <a:t>•</a:t>
            </a:r>
            <a:r>
              <a:rPr sz="2450" spc="11">
                <a:solidFill>
                  <a:srgbClr val="B61D42"/>
                </a:solidFill>
                <a:latin typeface="Calibri"/>
                <a:cs typeface="Calibri"/>
              </a:rPr>
              <a:t> </a:t>
            </a:r>
            <a:r>
              <a:rPr sz="2400" spc="-9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2400" spc="-3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51">
                <a:solidFill>
                  <a:srgbClr val="000000"/>
                </a:solidFill>
                <a:latin typeface="Calibri"/>
                <a:cs typeface="Calibri"/>
              </a:rPr>
              <a:t>most</a:t>
            </a:r>
            <a:r>
              <a:rPr sz="2400" spc="-8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87">
                <a:solidFill>
                  <a:srgbClr val="000000"/>
                </a:solidFill>
                <a:latin typeface="Calibri"/>
                <a:cs typeface="Calibri"/>
              </a:rPr>
              <a:t>common</a:t>
            </a:r>
            <a:r>
              <a:rPr sz="2400" spc="-7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2">
                <a:solidFill>
                  <a:srgbClr val="000000"/>
                </a:solidFill>
                <a:latin typeface="Calibri"/>
                <a:cs typeface="Calibri"/>
              </a:rPr>
              <a:t>type.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34936" y="2607665"/>
            <a:ext cx="7217234" cy="13314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52"/>
              </a:lnSpc>
              <a:spcBef>
                <a:spcPct val="0"/>
              </a:spcBef>
              <a:spcAft>
                <a:spcPct val="0"/>
              </a:spcAft>
            </a:pPr>
            <a:r>
              <a:rPr sz="2450">
                <a:solidFill>
                  <a:srgbClr val="B61D42"/>
                </a:solidFill>
                <a:latin typeface="Calibri"/>
                <a:cs typeface="Calibri"/>
              </a:rPr>
              <a:t>•</a:t>
            </a:r>
            <a:r>
              <a:rPr sz="2450" spc="11">
                <a:solidFill>
                  <a:srgbClr val="B61D42"/>
                </a:solidFill>
                <a:latin typeface="Calibri"/>
                <a:cs typeface="Calibri"/>
              </a:rPr>
              <a:t> </a:t>
            </a:r>
            <a:r>
              <a:rPr sz="2400" spc="-86">
                <a:solidFill>
                  <a:srgbClr val="000000"/>
                </a:solidFill>
                <a:latin typeface="Calibri"/>
                <a:cs typeface="Calibri"/>
              </a:rPr>
              <a:t>Accounting</a:t>
            </a:r>
            <a:r>
              <a:rPr sz="2400" spc="-5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2400" spc="-4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25">
                <a:solidFill>
                  <a:srgbClr val="000000"/>
                </a:solidFill>
                <a:latin typeface="Calibri"/>
                <a:cs typeface="Calibri"/>
              </a:rPr>
              <a:t>70-80%</a:t>
            </a:r>
            <a:r>
              <a:rPr sz="2400" spc="-23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of </a:t>
            </a:r>
            <a:r>
              <a:rPr sz="2400" spc="-81">
                <a:solidFill>
                  <a:srgbClr val="000000"/>
                </a:solidFill>
                <a:latin typeface="Calibri"/>
                <a:cs typeface="Calibri"/>
              </a:rPr>
              <a:t>renal</a:t>
            </a:r>
            <a:r>
              <a:rPr sz="2400" spc="-1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1">
                <a:solidFill>
                  <a:srgbClr val="000000"/>
                </a:solidFill>
                <a:latin typeface="Calibri"/>
                <a:cs typeface="Calibri"/>
              </a:rPr>
              <a:t>cancers.</a:t>
            </a:r>
          </a:p>
          <a:p>
            <a:pPr marL="0" marR="0">
              <a:lnSpc>
                <a:spcPts val="2552"/>
              </a:lnSpc>
              <a:spcBef>
                <a:spcPts val="1726"/>
              </a:spcBef>
              <a:spcAft>
                <a:spcPct val="0"/>
              </a:spcAft>
            </a:pPr>
            <a:r>
              <a:rPr sz="2450">
                <a:solidFill>
                  <a:srgbClr val="B61D42"/>
                </a:solidFill>
                <a:latin typeface="Calibri"/>
                <a:cs typeface="Calibri"/>
              </a:rPr>
              <a:t>•</a:t>
            </a:r>
            <a:r>
              <a:rPr sz="2450" spc="11">
                <a:solidFill>
                  <a:srgbClr val="B61D42"/>
                </a:solidFill>
                <a:latin typeface="Calibri"/>
                <a:cs typeface="Calibri"/>
              </a:rPr>
              <a:t> </a:t>
            </a:r>
            <a:r>
              <a:rPr sz="2400" spc="-9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2400" spc="27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31">
                <a:solidFill>
                  <a:srgbClr val="000000"/>
                </a:solidFill>
                <a:latin typeface="Calibri"/>
                <a:cs typeface="Calibri"/>
              </a:rPr>
              <a:t>majority</a:t>
            </a:r>
            <a:r>
              <a:rPr sz="2400" spc="19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2400" spc="16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51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2400" spc="24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57">
                <a:solidFill>
                  <a:srgbClr val="000000"/>
                </a:solidFill>
                <a:latin typeface="Calibri"/>
                <a:cs typeface="Calibri"/>
              </a:rPr>
              <a:t>type</a:t>
            </a:r>
            <a:r>
              <a:rPr sz="2400" spc="27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21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2400" spc="28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96">
                <a:solidFill>
                  <a:srgbClr val="000000"/>
                </a:solidFill>
                <a:latin typeface="Calibri"/>
                <a:cs typeface="Calibri"/>
              </a:rPr>
              <a:t>sporadic</a:t>
            </a:r>
            <a:r>
              <a:rPr sz="2400" spc="21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but</a:t>
            </a:r>
            <a:r>
              <a:rPr sz="2400" spc="26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51">
                <a:solidFill>
                  <a:srgbClr val="000000"/>
                </a:solidFill>
                <a:latin typeface="Calibri"/>
                <a:cs typeface="Calibri"/>
              </a:rPr>
              <a:t>few</a:t>
            </a:r>
            <a:r>
              <a:rPr sz="2400" spc="18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30">
                <a:solidFill>
                  <a:srgbClr val="000000"/>
                </a:solidFill>
                <a:latin typeface="Calibri"/>
                <a:cs typeface="Calibri"/>
              </a:rPr>
              <a:t>cases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41119" y="164332"/>
            <a:ext cx="1701889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EIEBAL+ArialMT"/>
                <a:cs typeface="EIEBAL+ArialMT"/>
              </a:rPr>
              <a:t>Core Content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41119" y="142832"/>
            <a:ext cx="1701889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EIEBAL+ArialMT"/>
                <a:cs typeface="EIEBAL+ArialMT"/>
              </a:rPr>
              <a:t>Core Content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34937" y="692526"/>
            <a:ext cx="4713138" cy="539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67"/>
              </a:lnSpc>
              <a:spcBef>
                <a:spcPct val="0"/>
              </a:spcBef>
              <a:spcAft>
                <a:spcPct val="0"/>
              </a:spcAft>
            </a:pPr>
            <a:r>
              <a:rPr sz="4000" spc="-177" dirty="0">
                <a:solidFill>
                  <a:srgbClr val="000000"/>
                </a:solidFill>
                <a:latin typeface="Calibri"/>
                <a:cs typeface="Calibri"/>
              </a:rPr>
              <a:t>Microscopic</a:t>
            </a:r>
            <a:r>
              <a:rPr sz="4000" spc="-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000" spc="-207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sz="4000" spc="-207" dirty="0">
                <a:solidFill>
                  <a:srgbClr val="000000"/>
                </a:solidFill>
                <a:latin typeface="Calibri"/>
                <a:cs typeface="Calibri"/>
              </a:rPr>
              <a:t>icture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34937" y="2056725"/>
            <a:ext cx="6256210" cy="7713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sz="2050">
                <a:solidFill>
                  <a:srgbClr val="B61D42"/>
                </a:solidFill>
                <a:latin typeface="EIEBAL+ArialMT"/>
                <a:cs typeface="EIEBAL+ArialMT"/>
              </a:rPr>
              <a:t>•</a:t>
            </a:r>
            <a:r>
              <a:rPr sz="2050" spc="508">
                <a:solidFill>
                  <a:srgbClr val="B61D42"/>
                </a:solidFill>
                <a:latin typeface="EIEBAL+ArialMT"/>
                <a:cs typeface="EIEBAL+ArialMT"/>
              </a:rPr>
              <a:t> </a:t>
            </a:r>
            <a:r>
              <a:rPr sz="2000" spc="-104">
                <a:solidFill>
                  <a:srgbClr val="000000"/>
                </a:solidFill>
                <a:latin typeface="EIEBAL+ArialMT"/>
                <a:cs typeface="EIEBAL+ArialMT"/>
              </a:rPr>
              <a:t>1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sz="2400" spc="-15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76">
                <a:solidFill>
                  <a:srgbClr val="000000"/>
                </a:solidFill>
                <a:latin typeface="Calibri"/>
                <a:cs typeface="Calibri"/>
              </a:rPr>
              <a:t>Nests</a:t>
            </a:r>
            <a:r>
              <a:rPr sz="2400" spc="-6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05">
                <a:solidFill>
                  <a:srgbClr val="000000"/>
                </a:solidFill>
                <a:latin typeface="Calibri"/>
                <a:cs typeface="Calibri"/>
              </a:rPr>
              <a:t>cells</a:t>
            </a:r>
            <a:r>
              <a:rPr sz="2400" spc="-1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86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2400" spc="-4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66">
                <a:solidFill>
                  <a:srgbClr val="000000"/>
                </a:solidFill>
                <a:latin typeface="Calibri"/>
                <a:cs typeface="Calibri"/>
              </a:rPr>
              <a:t>seen.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76">
                <a:solidFill>
                  <a:srgbClr val="000000"/>
                </a:solidFill>
                <a:latin typeface="Calibri"/>
                <a:cs typeface="Calibri"/>
              </a:rPr>
              <a:t>Nonpapillary</a:t>
            </a:r>
            <a:r>
              <a:rPr sz="2400" spc="-1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31">
                <a:solidFill>
                  <a:srgbClr val="000000"/>
                </a:solidFill>
                <a:latin typeface="Calibri"/>
                <a:cs typeface="Calibri"/>
              </a:rPr>
              <a:t>pattern</a:t>
            </a:r>
            <a:r>
              <a:rPr sz="2400" spc="-14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21">
                <a:solidFill>
                  <a:srgbClr val="000000"/>
                </a:solidFill>
                <a:latin typeface="Calibri"/>
                <a:cs typeface="Calibri"/>
              </a:rPr>
              <a:t>is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62902" y="2422485"/>
            <a:ext cx="1039862" cy="774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sz="2400" spc="-21">
                <a:solidFill>
                  <a:srgbClr val="000000"/>
                </a:solidFill>
                <a:latin typeface="Calibri"/>
                <a:cs typeface="Calibri"/>
              </a:rPr>
              <a:t>seen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34937" y="2973425"/>
            <a:ext cx="5437123" cy="1894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52"/>
              </a:lnSpc>
              <a:spcBef>
                <a:spcPct val="0"/>
              </a:spcBef>
              <a:spcAft>
                <a:spcPct val="0"/>
              </a:spcAft>
            </a:pPr>
            <a:r>
              <a:rPr sz="2450">
                <a:solidFill>
                  <a:srgbClr val="B61D42"/>
                </a:solidFill>
                <a:latin typeface="Calibri"/>
                <a:cs typeface="Calibri"/>
              </a:rPr>
              <a:t>•</a:t>
            </a:r>
            <a:r>
              <a:rPr sz="2450" spc="21">
                <a:solidFill>
                  <a:srgbClr val="B61D42"/>
                </a:solidFill>
                <a:latin typeface="Calibri"/>
                <a:cs typeface="Calibri"/>
              </a:rPr>
              <a:t> </a:t>
            </a:r>
            <a:r>
              <a:rPr sz="2400" spc="-101">
                <a:solidFill>
                  <a:srgbClr val="000000"/>
                </a:solidFill>
                <a:latin typeface="Calibri"/>
                <a:cs typeface="Calibri"/>
              </a:rPr>
              <a:t>2.Cells</a:t>
            </a:r>
            <a:r>
              <a:rPr sz="2400" spc="-6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86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2400" spc="-3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66">
                <a:solidFill>
                  <a:srgbClr val="000000"/>
                </a:solidFill>
                <a:latin typeface="Calibri"/>
                <a:cs typeface="Calibri"/>
              </a:rPr>
              <a:t>rounded</a:t>
            </a:r>
            <a:r>
              <a:rPr sz="2400" spc="-3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54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sz="2400" spc="-1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11">
                <a:solidFill>
                  <a:srgbClr val="000000"/>
                </a:solidFill>
                <a:latin typeface="Calibri"/>
                <a:cs typeface="Calibri"/>
              </a:rPr>
              <a:t>polygonal</a:t>
            </a:r>
            <a:r>
              <a:rPr sz="2400" spc="-5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1">
                <a:solidFill>
                  <a:srgbClr val="000000"/>
                </a:solidFill>
                <a:latin typeface="Calibri"/>
                <a:cs typeface="Calibri"/>
              </a:rPr>
              <a:t>shape</a:t>
            </a:r>
          </a:p>
          <a:p>
            <a:pPr marL="0" marR="0">
              <a:lnSpc>
                <a:spcPts val="2552"/>
              </a:lnSpc>
              <a:spcBef>
                <a:spcPts val="1777"/>
              </a:spcBef>
              <a:spcAft>
                <a:spcPct val="0"/>
              </a:spcAft>
            </a:pPr>
            <a:r>
              <a:rPr sz="2450">
                <a:solidFill>
                  <a:srgbClr val="B61D42"/>
                </a:solidFill>
                <a:latin typeface="Calibri"/>
                <a:cs typeface="Calibri"/>
              </a:rPr>
              <a:t>•</a:t>
            </a:r>
            <a:r>
              <a:rPr sz="2450" spc="21">
                <a:solidFill>
                  <a:srgbClr val="B61D42"/>
                </a:solidFill>
                <a:latin typeface="Calibri"/>
                <a:cs typeface="Calibri"/>
              </a:rPr>
              <a:t> </a:t>
            </a:r>
            <a:r>
              <a:rPr sz="2400" spc="-96">
                <a:solidFill>
                  <a:srgbClr val="000000"/>
                </a:solidFill>
                <a:latin typeface="Calibri"/>
                <a:cs typeface="Calibri"/>
              </a:rPr>
              <a:t>3.Abundant</a:t>
            </a:r>
            <a:r>
              <a:rPr sz="2400" spc="-4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81">
                <a:solidFill>
                  <a:srgbClr val="000000"/>
                </a:solidFill>
                <a:latin typeface="Calibri"/>
                <a:cs typeface="Calibri"/>
              </a:rPr>
              <a:t>clear</a:t>
            </a:r>
            <a:r>
              <a:rPr sz="2400" spc="-2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54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sz="2400" spc="-3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1">
                <a:solidFill>
                  <a:srgbClr val="000000"/>
                </a:solidFill>
                <a:latin typeface="Calibri"/>
                <a:cs typeface="Calibri"/>
              </a:rPr>
              <a:t>granular</a:t>
            </a:r>
          </a:p>
          <a:p>
            <a:pPr marL="0" marR="0">
              <a:lnSpc>
                <a:spcPts val="2552"/>
              </a:lnSpc>
              <a:spcBef>
                <a:spcPts val="1827"/>
              </a:spcBef>
              <a:spcAft>
                <a:spcPct val="0"/>
              </a:spcAft>
            </a:pPr>
            <a:r>
              <a:rPr sz="2450">
                <a:solidFill>
                  <a:srgbClr val="B61D42"/>
                </a:solidFill>
                <a:latin typeface="Calibri"/>
                <a:cs typeface="Calibri"/>
              </a:rPr>
              <a:t>•</a:t>
            </a:r>
            <a:r>
              <a:rPr sz="2450" spc="21">
                <a:solidFill>
                  <a:srgbClr val="B61D42"/>
                </a:solidFill>
                <a:latin typeface="Calibri"/>
                <a:cs typeface="Calibri"/>
              </a:rPr>
              <a:t> </a:t>
            </a:r>
            <a:r>
              <a:rPr sz="2400" spc="-56">
                <a:solidFill>
                  <a:srgbClr val="000000"/>
                </a:solidFill>
                <a:latin typeface="Calibri"/>
                <a:cs typeface="Calibri"/>
              </a:rPr>
              <a:t>cytoplasm(vacuolated).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34937" y="4642205"/>
            <a:ext cx="6600875" cy="1145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52"/>
              </a:lnSpc>
              <a:spcBef>
                <a:spcPct val="0"/>
              </a:spcBef>
              <a:spcAft>
                <a:spcPct val="0"/>
              </a:spcAft>
            </a:pPr>
            <a:r>
              <a:rPr sz="2450">
                <a:solidFill>
                  <a:srgbClr val="B61D42"/>
                </a:solidFill>
                <a:latin typeface="Calibri"/>
                <a:cs typeface="Calibri"/>
              </a:rPr>
              <a:t>•</a:t>
            </a:r>
            <a:r>
              <a:rPr sz="2450" spc="21">
                <a:solidFill>
                  <a:srgbClr val="B61D42"/>
                </a:solidFill>
                <a:latin typeface="Calibri"/>
                <a:cs typeface="Calibri"/>
              </a:rPr>
              <a:t> </a:t>
            </a:r>
            <a:r>
              <a:rPr sz="2400" spc="-71">
                <a:solidFill>
                  <a:srgbClr val="000000"/>
                </a:solidFill>
                <a:latin typeface="Calibri"/>
                <a:cs typeface="Calibri"/>
              </a:rPr>
              <a:t>4.Tumors</a:t>
            </a:r>
            <a:r>
              <a:rPr sz="2400" spc="-45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32">
                <a:solidFill>
                  <a:srgbClr val="000000"/>
                </a:solidFill>
                <a:latin typeface="Calibri"/>
                <a:cs typeface="Calibri"/>
              </a:rPr>
              <a:t>have</a:t>
            </a:r>
            <a:r>
              <a:rPr sz="2400" spc="-22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80">
                <a:solidFill>
                  <a:srgbClr val="000000"/>
                </a:solidFill>
                <a:latin typeface="Calibri"/>
                <a:cs typeface="Calibri"/>
              </a:rPr>
              <a:t>delicate</a:t>
            </a:r>
            <a:r>
              <a:rPr sz="2400" spc="-6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21">
                <a:solidFill>
                  <a:srgbClr val="000000"/>
                </a:solidFill>
                <a:latin typeface="Calibri"/>
                <a:cs typeface="Calibri"/>
              </a:rPr>
              <a:t>branching</a:t>
            </a:r>
            <a:r>
              <a:rPr sz="2400" spc="-4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fibro</a:t>
            </a:r>
            <a:r>
              <a:rPr sz="2400" spc="-4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36">
                <a:solidFill>
                  <a:srgbClr val="000000"/>
                </a:solidFill>
                <a:latin typeface="Calibri"/>
                <a:cs typeface="Calibri"/>
              </a:rPr>
              <a:t>vascular</a:t>
            </a:r>
          </a:p>
          <a:p>
            <a:pPr marL="227964" marR="0">
              <a:lnSpc>
                <a:spcPts val="2500"/>
              </a:lnSpc>
              <a:spcBef>
                <a:spcPts val="319"/>
              </a:spcBef>
              <a:spcAft>
                <a:spcPct val="0"/>
              </a:spcAft>
            </a:pPr>
            <a:r>
              <a:rPr sz="2400" spc="-81">
                <a:solidFill>
                  <a:srgbClr val="000000"/>
                </a:solidFill>
                <a:latin typeface="Calibri"/>
                <a:cs typeface="Calibri"/>
              </a:rPr>
              <a:t>septae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34937" y="5557783"/>
            <a:ext cx="6288520" cy="1219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52"/>
              </a:lnSpc>
              <a:spcBef>
                <a:spcPct val="0"/>
              </a:spcBef>
              <a:spcAft>
                <a:spcPct val="0"/>
              </a:spcAft>
            </a:pPr>
            <a:r>
              <a:rPr sz="2450">
                <a:solidFill>
                  <a:srgbClr val="B61D42"/>
                </a:solidFill>
                <a:latin typeface="Calibri"/>
                <a:cs typeface="Calibri"/>
              </a:rPr>
              <a:t>•</a:t>
            </a:r>
            <a:r>
              <a:rPr sz="2450" spc="26">
                <a:solidFill>
                  <a:srgbClr val="B61D42"/>
                </a:solidFill>
                <a:latin typeface="Calibri"/>
                <a:cs typeface="Calibri"/>
              </a:rPr>
              <a:t> </a:t>
            </a:r>
            <a:r>
              <a:rPr sz="2400" spc="-107">
                <a:solidFill>
                  <a:srgbClr val="000000"/>
                </a:solidFill>
                <a:latin typeface="Calibri"/>
                <a:cs typeface="Calibri"/>
              </a:rPr>
              <a:t>5.</a:t>
            </a:r>
            <a:r>
              <a:rPr sz="2400" spc="-3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Well</a:t>
            </a:r>
            <a:r>
              <a:rPr sz="2400" spc="-9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58">
                <a:solidFill>
                  <a:srgbClr val="000000"/>
                </a:solidFill>
                <a:latin typeface="Calibri"/>
                <a:cs typeface="Calibri"/>
              </a:rPr>
              <a:t>differentiated,but</a:t>
            </a:r>
            <a:r>
              <a:rPr sz="2400" spc="-27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02">
                <a:solidFill>
                  <a:srgbClr val="000000"/>
                </a:solidFill>
                <a:latin typeface="Calibri"/>
                <a:cs typeface="Calibri"/>
              </a:rPr>
              <a:t>some</a:t>
            </a:r>
            <a:r>
              <a:rPr sz="2400" spc="-4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91">
                <a:solidFill>
                  <a:srgbClr val="000000"/>
                </a:solidFill>
                <a:latin typeface="Calibri"/>
                <a:cs typeface="Calibri"/>
              </a:rPr>
              <a:t>show</a:t>
            </a:r>
            <a:r>
              <a:rPr sz="2400" spc="-4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96">
                <a:solidFill>
                  <a:srgbClr val="000000"/>
                </a:solidFill>
                <a:latin typeface="Calibri"/>
                <a:cs typeface="Calibri"/>
              </a:rPr>
              <a:t>marked</a:t>
            </a:r>
          </a:p>
          <a:p>
            <a:pPr marL="228600" marR="0">
              <a:lnSpc>
                <a:spcPts val="2500"/>
              </a:lnSpc>
              <a:spcBef>
                <a:spcPts val="945"/>
              </a:spcBef>
              <a:spcAft>
                <a:spcPct val="0"/>
              </a:spcAft>
            </a:pPr>
            <a:r>
              <a:rPr sz="2400" spc="-71">
                <a:solidFill>
                  <a:srgbClr val="000000"/>
                </a:solidFill>
                <a:latin typeface="Calibri"/>
                <a:cs typeface="Calibri"/>
              </a:rPr>
              <a:t>nuclear</a:t>
            </a:r>
            <a:r>
              <a:rPr sz="2400" spc="-6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1">
                <a:solidFill>
                  <a:srgbClr val="000000"/>
                </a:solidFill>
                <a:latin typeface="Calibri"/>
                <a:cs typeface="Calibri"/>
              </a:rPr>
              <a:t>atypia.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34682" y="142832"/>
            <a:ext cx="6860240" cy="539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67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Calibri"/>
                <a:cs typeface="Calibri"/>
              </a:rPr>
              <a:t>Renal carcinoma clear type </a:t>
            </a:r>
            <a:r>
              <a:rPr sz="2700" baseline="46328" dirty="0">
                <a:solidFill>
                  <a:srgbClr val="000000"/>
                </a:solidFill>
                <a:latin typeface="EIEBAL+ArialMT"/>
                <a:cs typeface="EIEBAL+ArialMT"/>
              </a:rPr>
              <a:t>Core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17973" y="877769"/>
            <a:ext cx="2531514" cy="1179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4" marR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000000"/>
                </a:solidFill>
                <a:latin typeface="Calibri"/>
                <a:cs typeface="Calibri"/>
              </a:rPr>
              <a:t>Large nests</a:t>
            </a:r>
            <a:r>
              <a:rPr sz="2400" b="1" spc="256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0" marR="0">
              <a:lnSpc>
                <a:spcPts val="2500"/>
              </a:lnSpc>
              <a:spcBef>
                <a:spcPts val="684"/>
              </a:spcBef>
              <a:spcAft>
                <a:spcPct val="0"/>
              </a:spcAft>
            </a:pPr>
            <a:r>
              <a:rPr sz="2400" b="1">
                <a:solidFill>
                  <a:srgbClr val="000000"/>
                </a:solidFill>
                <a:latin typeface="Calibri"/>
                <a:cs typeface="Calibri"/>
              </a:rPr>
              <a:t>tumor cells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15433" y="2351105"/>
            <a:ext cx="2366453" cy="2061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000000"/>
                </a:solidFill>
                <a:latin typeface="Calibri"/>
                <a:cs typeface="Calibri"/>
              </a:rPr>
              <a:t>Delicate</a:t>
            </a:r>
            <a:r>
              <a:rPr sz="2400" b="1" spc="-5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>
                <a:solidFill>
                  <a:srgbClr val="000000"/>
                </a:solidFill>
                <a:latin typeface="Calibri"/>
                <a:cs typeface="Calibri"/>
              </a:rPr>
              <a:t>septa</a:t>
            </a:r>
          </a:p>
          <a:p>
            <a:pPr marL="2540" marR="0">
              <a:lnSpc>
                <a:spcPts val="2500"/>
              </a:lnSpc>
              <a:spcBef>
                <a:spcPts val="877"/>
              </a:spcBef>
              <a:spcAft>
                <a:spcPct val="0"/>
              </a:spcAft>
            </a:pPr>
            <a:r>
              <a:rPr sz="2400" b="1">
                <a:solidFill>
                  <a:srgbClr val="000000"/>
                </a:solidFill>
                <a:latin typeface="Calibri"/>
                <a:cs typeface="Calibri"/>
              </a:rPr>
              <a:t>containing thin</a:t>
            </a:r>
          </a:p>
          <a:p>
            <a:pPr marL="2540" marR="0">
              <a:lnSpc>
                <a:spcPts val="2500"/>
              </a:lnSpc>
              <a:spcBef>
                <a:spcPts val="877"/>
              </a:spcBef>
              <a:spcAft>
                <a:spcPct val="0"/>
              </a:spcAft>
            </a:pPr>
            <a:r>
              <a:rPr sz="2400" b="1">
                <a:solidFill>
                  <a:srgbClr val="2A2A2A"/>
                </a:solidFill>
                <a:latin typeface="Calibri"/>
                <a:cs typeface="Calibri"/>
              </a:rPr>
              <a:t>walled</a:t>
            </a:r>
            <a:r>
              <a:rPr sz="2400" b="1" spc="-22">
                <a:solidFill>
                  <a:srgbClr val="2A2A2A"/>
                </a:solidFill>
                <a:latin typeface="Calibri"/>
                <a:cs typeface="Calibri"/>
              </a:rPr>
              <a:t> </a:t>
            </a:r>
            <a:r>
              <a:rPr sz="2400" b="1">
                <a:solidFill>
                  <a:srgbClr val="000000"/>
                </a:solidFill>
                <a:latin typeface="Calibri"/>
                <a:cs typeface="Calibri"/>
              </a:rPr>
              <a:t>blood</a:t>
            </a:r>
          </a:p>
          <a:p>
            <a:pPr marL="2540" marR="0">
              <a:lnSpc>
                <a:spcPts val="2500"/>
              </a:lnSpc>
              <a:spcBef>
                <a:spcPts val="827"/>
              </a:spcBef>
              <a:spcAft>
                <a:spcPct val="0"/>
              </a:spcAft>
            </a:pPr>
            <a:r>
              <a:rPr sz="2400" b="1">
                <a:solidFill>
                  <a:srgbClr val="000000"/>
                </a:solidFill>
                <a:latin typeface="Calibri"/>
                <a:cs typeface="Calibri"/>
              </a:rPr>
              <a:t>vessels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40834" y="4922504"/>
            <a:ext cx="2460230" cy="2278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44" marR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sz="2400" b="1">
                <a:solidFill>
                  <a:srgbClr val="000000"/>
                </a:solidFill>
                <a:latin typeface="Calibri"/>
                <a:cs typeface="Calibri"/>
              </a:rPr>
              <a:t>P0ljgofial</a:t>
            </a:r>
            <a:r>
              <a:rPr sz="2400" b="1" spc="-4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>
                <a:solidFill>
                  <a:srgbClr val="161616"/>
                </a:solidFill>
                <a:latin typeface="Calibri"/>
                <a:cs typeface="Calibri"/>
              </a:rPr>
              <a:t>tells</a:t>
            </a:r>
          </a:p>
          <a:p>
            <a:pPr marL="0" marR="0">
              <a:lnSpc>
                <a:spcPts val="2500"/>
              </a:lnSpc>
              <a:spcBef>
                <a:spcPts val="459"/>
              </a:spcBef>
              <a:spcAft>
                <a:spcPct val="0"/>
              </a:spcAft>
            </a:pPr>
            <a:r>
              <a:rPr sz="2400" b="1">
                <a:solidFill>
                  <a:srgbClr val="000000"/>
                </a:solidFill>
                <a:latin typeface="Calibri"/>
                <a:cs typeface="Calibri"/>
              </a:rPr>
              <a:t>with clear</a:t>
            </a:r>
          </a:p>
          <a:p>
            <a:pPr marL="0" marR="0">
              <a:lnSpc>
                <a:spcPts val="2500"/>
              </a:lnSpc>
              <a:spcBef>
                <a:spcPts val="409"/>
              </a:spcBef>
              <a:spcAft>
                <a:spcPct val="0"/>
              </a:spcAft>
            </a:pPr>
            <a:r>
              <a:rPr sz="2400" b="1">
                <a:solidFill>
                  <a:srgbClr val="000000"/>
                </a:solidFill>
                <a:latin typeface="Calibri"/>
                <a:cs typeface="Calibri"/>
              </a:rPr>
              <a:t>cytoplasm and</a:t>
            </a:r>
          </a:p>
          <a:p>
            <a:pPr marL="0" marR="0">
              <a:lnSpc>
                <a:spcPts val="2500"/>
              </a:lnSpc>
              <a:spcBef>
                <a:spcPts val="459"/>
              </a:spcBef>
              <a:spcAft>
                <a:spcPct val="0"/>
              </a:spcAft>
            </a:pPr>
            <a:r>
              <a:rPr sz="2400" b="1">
                <a:solidFill>
                  <a:srgbClr val="000000"/>
                </a:solidFill>
                <a:latin typeface="Calibri"/>
                <a:cs typeface="Calibri"/>
              </a:rPr>
              <a:t>centrally placed</a:t>
            </a:r>
          </a:p>
          <a:p>
            <a:pPr marL="0" marR="0">
              <a:lnSpc>
                <a:spcPts val="2500"/>
              </a:lnSpc>
              <a:spcBef>
                <a:spcPts val="409"/>
              </a:spcBef>
              <a:spcAft>
                <a:spcPct val="0"/>
              </a:spcAft>
            </a:pPr>
            <a:r>
              <a:rPr sz="2400" b="1">
                <a:solidFill>
                  <a:srgbClr val="000000"/>
                </a:solidFill>
                <a:latin typeface="Calibri"/>
                <a:cs typeface="Calibri"/>
              </a:rPr>
              <a:t>small nuclei.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41119" y="142832"/>
            <a:ext cx="1701889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EIEBAL+ArialMT"/>
                <a:cs typeface="EIEBAL+ArialMT"/>
              </a:rPr>
              <a:t>Core Content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41119" y="142832"/>
            <a:ext cx="1701889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EIEBAL+ArialMT"/>
                <a:cs typeface="EIEBAL+ArialMT"/>
              </a:rPr>
              <a:t>Core Content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34936" y="672180"/>
            <a:ext cx="4446984" cy="10106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67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spc="-252" dirty="0">
                <a:solidFill>
                  <a:srgbClr val="000000"/>
                </a:solidFill>
                <a:latin typeface="Calibri"/>
                <a:cs typeface="Calibri"/>
              </a:rPr>
              <a:t>Papillary</a:t>
            </a:r>
            <a:r>
              <a:rPr lang="en-US" sz="4000" spc="-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000" spc="-197" dirty="0">
                <a:solidFill>
                  <a:srgbClr val="000000"/>
                </a:solidFill>
                <a:latin typeface="Calibri"/>
                <a:cs typeface="Calibri"/>
              </a:rPr>
              <a:t>renal</a:t>
            </a:r>
            <a:r>
              <a:rPr lang="en-US" sz="40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000" spc="-287" dirty="0">
                <a:solidFill>
                  <a:srgbClr val="000000"/>
                </a:solidFill>
                <a:latin typeface="Calibri"/>
                <a:cs typeface="Calibri"/>
              </a:rPr>
              <a:t>cell</a:t>
            </a:r>
          </a:p>
          <a:p>
            <a:pPr marL="0" marR="0">
              <a:lnSpc>
                <a:spcPts val="346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spc="-22" dirty="0">
                <a:solidFill>
                  <a:srgbClr val="000000"/>
                </a:solidFill>
                <a:latin typeface="Calibri"/>
                <a:cs typeface="Calibri"/>
              </a:rPr>
              <a:t>carcinomas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20090" y="1912618"/>
            <a:ext cx="3495233" cy="781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52"/>
              </a:lnSpc>
              <a:spcBef>
                <a:spcPct val="0"/>
              </a:spcBef>
              <a:spcAft>
                <a:spcPct val="0"/>
              </a:spcAft>
            </a:pPr>
            <a:r>
              <a:rPr sz="2450">
                <a:solidFill>
                  <a:srgbClr val="B61D42"/>
                </a:solidFill>
                <a:latin typeface="Calibri"/>
                <a:cs typeface="Calibri"/>
              </a:rPr>
              <a:t>•</a:t>
            </a:r>
            <a:r>
              <a:rPr sz="2450" spc="31">
                <a:solidFill>
                  <a:srgbClr val="B61D42"/>
                </a:solidFill>
                <a:latin typeface="Calibri"/>
                <a:cs typeface="Calibri"/>
              </a:rPr>
              <a:t> </a:t>
            </a:r>
            <a:r>
              <a:rPr sz="2400" spc="-165">
                <a:solidFill>
                  <a:srgbClr val="000000"/>
                </a:solidFill>
                <a:latin typeface="Calibri"/>
                <a:cs typeface="Calibri"/>
              </a:rPr>
              <a:t>Papillary</a:t>
            </a:r>
            <a:r>
              <a:rPr sz="2400" spc="-27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0">
                <a:solidFill>
                  <a:srgbClr val="000000"/>
                </a:solidFill>
                <a:latin typeface="Calibri"/>
                <a:cs typeface="Calibri"/>
              </a:rPr>
              <a:t>growth</a:t>
            </a:r>
            <a:r>
              <a:rPr sz="2400" spc="-21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0">
                <a:solidFill>
                  <a:srgbClr val="000000"/>
                </a:solidFill>
                <a:latin typeface="Calibri"/>
                <a:cs typeface="Calibri"/>
              </a:rPr>
              <a:t>pattern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20090" y="2462437"/>
            <a:ext cx="7278810" cy="19758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52"/>
              </a:lnSpc>
              <a:spcBef>
                <a:spcPct val="0"/>
              </a:spcBef>
              <a:spcAft>
                <a:spcPct val="0"/>
              </a:spcAft>
            </a:pPr>
            <a:r>
              <a:rPr sz="2450">
                <a:solidFill>
                  <a:srgbClr val="B61D42"/>
                </a:solidFill>
                <a:latin typeface="Calibri"/>
                <a:cs typeface="Calibri"/>
              </a:rPr>
              <a:t>•</a:t>
            </a:r>
            <a:r>
              <a:rPr sz="2450" spc="966">
                <a:solidFill>
                  <a:srgbClr val="B61D42"/>
                </a:solidFill>
                <a:latin typeface="Calibri"/>
                <a:cs typeface="Calibri"/>
              </a:rPr>
              <a:t> </a:t>
            </a:r>
            <a:r>
              <a:rPr sz="2400" spc="-80">
                <a:solidFill>
                  <a:srgbClr val="000000"/>
                </a:solidFill>
                <a:latin typeface="Calibri"/>
                <a:cs typeface="Calibri"/>
              </a:rPr>
              <a:t>Occurs</a:t>
            </a:r>
            <a:r>
              <a:rPr sz="2400" spc="-28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2400" spc="-23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both</a:t>
            </a:r>
            <a:r>
              <a:rPr sz="2400" spc="-13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32">
                <a:solidFill>
                  <a:srgbClr val="000000"/>
                </a:solidFill>
                <a:latin typeface="Calibri"/>
                <a:cs typeface="Calibri"/>
              </a:rPr>
              <a:t>familial</a:t>
            </a:r>
            <a:r>
              <a:rPr sz="2400" spc="-28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84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2400" spc="-27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23">
                <a:solidFill>
                  <a:srgbClr val="000000"/>
                </a:solidFill>
                <a:latin typeface="Calibri"/>
                <a:cs typeface="Calibri"/>
              </a:rPr>
              <a:t>sporadic</a:t>
            </a:r>
            <a:r>
              <a:rPr sz="2400" spc="-33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forms.</a:t>
            </a:r>
          </a:p>
          <a:p>
            <a:pPr marL="0" marR="0">
              <a:lnSpc>
                <a:spcPts val="2552"/>
              </a:lnSpc>
              <a:spcBef>
                <a:spcPts val="1853"/>
              </a:spcBef>
              <a:spcAft>
                <a:spcPct val="0"/>
              </a:spcAft>
            </a:pPr>
            <a:r>
              <a:rPr sz="2450">
                <a:solidFill>
                  <a:srgbClr val="B61D42"/>
                </a:solidFill>
                <a:latin typeface="Calibri"/>
                <a:cs typeface="Calibri"/>
              </a:rPr>
              <a:t>•</a:t>
            </a:r>
            <a:r>
              <a:rPr sz="2450" spc="26">
                <a:solidFill>
                  <a:srgbClr val="B61D42"/>
                </a:solidFill>
                <a:latin typeface="Calibri"/>
                <a:cs typeface="Calibri"/>
              </a:rPr>
              <a:t> </a:t>
            </a:r>
            <a:r>
              <a:rPr sz="2400" spc="-68">
                <a:solidFill>
                  <a:srgbClr val="000000"/>
                </a:solidFill>
                <a:latin typeface="Calibri"/>
                <a:cs typeface="Calibri"/>
              </a:rPr>
              <a:t>Unlike</a:t>
            </a:r>
            <a:r>
              <a:rPr sz="2400" spc="-30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04">
                <a:solidFill>
                  <a:srgbClr val="000000"/>
                </a:solidFill>
                <a:latin typeface="Calibri"/>
                <a:cs typeface="Calibri"/>
              </a:rPr>
              <a:t>clear</a:t>
            </a:r>
            <a:r>
              <a:rPr sz="2400" spc="-10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92">
                <a:solidFill>
                  <a:srgbClr val="000000"/>
                </a:solidFill>
                <a:latin typeface="Calibri"/>
                <a:cs typeface="Calibri"/>
              </a:rPr>
              <a:t>cell</a:t>
            </a:r>
            <a:r>
              <a:rPr sz="2400" spc="-8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83">
                <a:solidFill>
                  <a:srgbClr val="000000"/>
                </a:solidFill>
                <a:latin typeface="Calibri"/>
                <a:cs typeface="Calibri"/>
              </a:rPr>
              <a:t>carcinomas,</a:t>
            </a:r>
            <a:r>
              <a:rPr sz="2400" spc="-29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21">
                <a:solidFill>
                  <a:srgbClr val="000000"/>
                </a:solidFill>
                <a:latin typeface="Calibri"/>
                <a:cs typeface="Calibri"/>
              </a:rPr>
              <a:t>papillary</a:t>
            </a:r>
            <a:r>
              <a:rPr sz="2400" spc="-26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81">
                <a:solidFill>
                  <a:srgbClr val="000000"/>
                </a:solidFill>
                <a:latin typeface="Calibri"/>
                <a:cs typeface="Calibri"/>
              </a:rPr>
              <a:t>carcinomas</a:t>
            </a:r>
            <a:r>
              <a:rPr sz="2400" spc="-30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94">
                <a:solidFill>
                  <a:srgbClr val="000000"/>
                </a:solidFill>
                <a:latin typeface="Calibri"/>
                <a:cs typeface="Calibri"/>
              </a:rPr>
              <a:t>are</a:t>
            </a:r>
          </a:p>
          <a:p>
            <a:pPr marL="228600" marR="0">
              <a:lnSpc>
                <a:spcPts val="3542"/>
              </a:lnSpc>
              <a:spcBef>
                <a:spcPts val="1378"/>
              </a:spcBef>
              <a:spcAft>
                <a:spcPct val="0"/>
              </a:spcAft>
            </a:pPr>
            <a:r>
              <a:rPr sz="2400" spc="-91">
                <a:solidFill>
                  <a:srgbClr val="000000"/>
                </a:solidFill>
                <a:latin typeface="Calibri"/>
                <a:cs typeface="Calibri"/>
              </a:rPr>
              <a:t>multifocal</a:t>
            </a:r>
            <a:r>
              <a:rPr sz="2400" spc="-31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2400" spc="-7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1">
                <a:solidFill>
                  <a:srgbClr val="000000"/>
                </a:solidFill>
                <a:latin typeface="Calibri"/>
                <a:cs typeface="Calibri"/>
              </a:rPr>
              <a:t>origin</a:t>
            </a:r>
            <a:r>
              <a:rPr sz="3400">
                <a:solidFill>
                  <a:srgbClr val="000000"/>
                </a:solidFill>
                <a:latin typeface="EIEBAL+ArialMT"/>
                <a:cs typeface="EIEBAL+ArialMT"/>
              </a:rPr>
              <a:t>.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41119" y="142832"/>
            <a:ext cx="1701889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EIEBAL+ArialMT"/>
                <a:cs typeface="EIEBAL+ArialMT"/>
              </a:rPr>
              <a:t>Core Content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41119" y="142832"/>
            <a:ext cx="1701889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EIEBAL+ArialMT"/>
                <a:cs typeface="EIEBAL+ArialMT"/>
              </a:rPr>
              <a:t>Core Content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21510" y="1077018"/>
            <a:ext cx="5047506" cy="539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67"/>
              </a:lnSpc>
              <a:spcBef>
                <a:spcPct val="0"/>
              </a:spcBef>
              <a:spcAft>
                <a:spcPct val="0"/>
              </a:spcAft>
            </a:pPr>
            <a:r>
              <a:rPr sz="4000" spc="-177" dirty="0">
                <a:solidFill>
                  <a:srgbClr val="000000"/>
                </a:solidFill>
                <a:latin typeface="Calibri"/>
                <a:cs typeface="Calibri"/>
              </a:rPr>
              <a:t>Microscopic</a:t>
            </a:r>
            <a:r>
              <a:rPr sz="4000" spc="-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000" spc="-362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4000" spc="-362" dirty="0">
                <a:solidFill>
                  <a:srgbClr val="000000"/>
                </a:solidFill>
                <a:latin typeface="Calibri"/>
                <a:cs typeface="Calibri"/>
              </a:rPr>
              <a:t>eatures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34936" y="2047502"/>
            <a:ext cx="6393781" cy="16580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52"/>
              </a:lnSpc>
              <a:spcBef>
                <a:spcPct val="0"/>
              </a:spcBef>
              <a:spcAft>
                <a:spcPct val="0"/>
              </a:spcAft>
            </a:pPr>
            <a:r>
              <a:rPr sz="2450">
                <a:solidFill>
                  <a:srgbClr val="B61D42"/>
                </a:solidFill>
                <a:latin typeface="Calibri"/>
                <a:cs typeface="Calibri"/>
              </a:rPr>
              <a:t>•</a:t>
            </a:r>
            <a:r>
              <a:rPr sz="2450" spc="26">
                <a:solidFill>
                  <a:srgbClr val="B61D42"/>
                </a:solidFill>
                <a:latin typeface="Calibri"/>
                <a:cs typeface="Calibri"/>
              </a:rPr>
              <a:t> </a:t>
            </a:r>
            <a:r>
              <a:rPr sz="2400" spc="-115">
                <a:solidFill>
                  <a:srgbClr val="000000"/>
                </a:solidFill>
                <a:latin typeface="Calibri"/>
                <a:cs typeface="Calibri"/>
              </a:rPr>
              <a:t>Papillary</a:t>
            </a:r>
            <a:r>
              <a:rPr sz="2400" spc="-3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11">
                <a:solidFill>
                  <a:srgbClr val="000000"/>
                </a:solidFill>
                <a:latin typeface="Calibri"/>
                <a:cs typeface="Calibri"/>
              </a:rPr>
              <a:t>carcinoma</a:t>
            </a:r>
            <a:r>
              <a:rPr sz="2400" spc="-5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21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21">
                <a:solidFill>
                  <a:srgbClr val="000000"/>
                </a:solidFill>
                <a:latin typeface="Calibri"/>
                <a:cs typeface="Calibri"/>
              </a:rPr>
              <a:t>composed</a:t>
            </a:r>
            <a:r>
              <a:rPr sz="2400" spc="-3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of </a:t>
            </a:r>
            <a:r>
              <a:rPr sz="2400" spc="-101">
                <a:solidFill>
                  <a:srgbClr val="000000"/>
                </a:solidFill>
                <a:latin typeface="Calibri"/>
                <a:cs typeface="Calibri"/>
              </a:rPr>
              <a:t>cuboidal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54">
                <a:solidFill>
                  <a:srgbClr val="000000"/>
                </a:solidFill>
                <a:latin typeface="Calibri"/>
                <a:cs typeface="Calibri"/>
              </a:rPr>
              <a:t>or</a:t>
            </a:r>
          </a:p>
          <a:p>
            <a:pPr marL="228600" marR="0">
              <a:lnSpc>
                <a:spcPts val="2500"/>
              </a:lnSpc>
              <a:spcBef>
                <a:spcPts val="945"/>
              </a:spcBef>
              <a:spcAft>
                <a:spcPct val="0"/>
              </a:spcAft>
            </a:pPr>
            <a:r>
              <a:rPr sz="2400" spc="-26">
                <a:solidFill>
                  <a:srgbClr val="000000"/>
                </a:solidFill>
                <a:latin typeface="Calibri"/>
                <a:cs typeface="Calibri"/>
              </a:rPr>
              <a:t>low</a:t>
            </a:r>
            <a:r>
              <a:rPr sz="2400" spc="-4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86">
                <a:solidFill>
                  <a:srgbClr val="000000"/>
                </a:solidFill>
                <a:latin typeface="Calibri"/>
                <a:cs typeface="Calibri"/>
              </a:rPr>
              <a:t>columnar</a:t>
            </a:r>
            <a:r>
              <a:rPr sz="2400" spc="-5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05">
                <a:solidFill>
                  <a:srgbClr val="000000"/>
                </a:solidFill>
                <a:latin typeface="Calibri"/>
                <a:cs typeface="Calibri"/>
              </a:rPr>
              <a:t>cells</a:t>
            </a:r>
            <a:r>
              <a:rPr sz="2400" spc="-1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21">
                <a:solidFill>
                  <a:srgbClr val="000000"/>
                </a:solidFill>
                <a:latin typeface="Calibri"/>
                <a:cs typeface="Calibri"/>
              </a:rPr>
              <a:t>arranged</a:t>
            </a:r>
            <a:r>
              <a:rPr sz="2400" spc="-7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2400" spc="-2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96">
                <a:solidFill>
                  <a:srgbClr val="000000"/>
                </a:solidFill>
                <a:latin typeface="Calibri"/>
                <a:cs typeface="Calibri"/>
              </a:rPr>
              <a:t>papillary</a:t>
            </a:r>
          </a:p>
          <a:p>
            <a:pPr marL="228600" marR="0">
              <a:lnSpc>
                <a:spcPts val="2500"/>
              </a:lnSpc>
              <a:spcBef>
                <a:spcPts val="955"/>
              </a:spcBef>
              <a:spcAft>
                <a:spcPct val="0"/>
              </a:spcAft>
            </a:pPr>
            <a:r>
              <a:rPr sz="2400" spc="-11">
                <a:solidFill>
                  <a:srgbClr val="000000"/>
                </a:solidFill>
                <a:latin typeface="Calibri"/>
                <a:cs typeface="Calibri"/>
              </a:rPr>
              <a:t>formations.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34936" y="3491238"/>
            <a:ext cx="6606132" cy="1219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52"/>
              </a:lnSpc>
              <a:spcBef>
                <a:spcPct val="0"/>
              </a:spcBef>
              <a:spcAft>
                <a:spcPct val="0"/>
              </a:spcAft>
            </a:pPr>
            <a:r>
              <a:rPr sz="2450">
                <a:solidFill>
                  <a:srgbClr val="B61D42"/>
                </a:solidFill>
                <a:latin typeface="Calibri"/>
                <a:cs typeface="Calibri"/>
              </a:rPr>
              <a:t>•</a:t>
            </a:r>
            <a:r>
              <a:rPr sz="2450" spc="26">
                <a:solidFill>
                  <a:srgbClr val="B61D42"/>
                </a:solidFill>
                <a:latin typeface="Calibri"/>
                <a:cs typeface="Calibri"/>
              </a:rPr>
              <a:t> </a:t>
            </a:r>
            <a:r>
              <a:rPr sz="2400" spc="-29">
                <a:solidFill>
                  <a:srgbClr val="000000"/>
                </a:solidFill>
                <a:latin typeface="Calibri"/>
                <a:cs typeface="Calibri"/>
              </a:rPr>
              <a:t>Interstitial</a:t>
            </a:r>
            <a:r>
              <a:rPr sz="2400" spc="-29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97">
                <a:solidFill>
                  <a:srgbClr val="000000"/>
                </a:solidFill>
                <a:latin typeface="Calibri"/>
                <a:cs typeface="Calibri"/>
              </a:rPr>
              <a:t>foamy</a:t>
            </a:r>
            <a:r>
              <a:rPr sz="2400" spc="-23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65">
                <a:solidFill>
                  <a:srgbClr val="000000"/>
                </a:solidFill>
                <a:latin typeface="Calibri"/>
                <a:cs typeface="Calibri"/>
              </a:rPr>
              <a:t>histiocytes</a:t>
            </a:r>
            <a:r>
              <a:rPr sz="2400" spc="-13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86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2400" spc="-7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87">
                <a:solidFill>
                  <a:srgbClr val="000000"/>
                </a:solidFill>
                <a:latin typeface="Calibri"/>
                <a:cs typeface="Calibri"/>
              </a:rPr>
              <a:t>common 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2400" spc="-6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7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228600" marR="0">
              <a:lnSpc>
                <a:spcPts val="2500"/>
              </a:lnSpc>
              <a:spcBef>
                <a:spcPts val="945"/>
              </a:spcBef>
              <a:spcAft>
                <a:spcPct val="0"/>
              </a:spcAft>
            </a:pPr>
            <a:r>
              <a:rPr sz="2400" spc="-31">
                <a:solidFill>
                  <a:srgbClr val="000000"/>
                </a:solidFill>
                <a:latin typeface="Calibri"/>
                <a:cs typeface="Calibri"/>
              </a:rPr>
              <a:t>central</a:t>
            </a:r>
            <a:r>
              <a:rPr sz="2400" spc="-9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86">
                <a:solidFill>
                  <a:srgbClr val="000000"/>
                </a:solidFill>
                <a:latin typeface="Calibri"/>
                <a:cs typeface="Calibri"/>
              </a:rPr>
              <a:t>fibrovascular</a:t>
            </a:r>
            <a:r>
              <a:rPr sz="2400" spc="-11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1">
                <a:solidFill>
                  <a:srgbClr val="000000"/>
                </a:solidFill>
                <a:latin typeface="Calibri"/>
                <a:cs typeface="Calibri"/>
              </a:rPr>
              <a:t>cores.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34936" y="4502504"/>
            <a:ext cx="4949597" cy="7817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52"/>
              </a:lnSpc>
              <a:spcBef>
                <a:spcPct val="0"/>
              </a:spcBef>
              <a:spcAft>
                <a:spcPct val="0"/>
              </a:spcAft>
            </a:pPr>
            <a:r>
              <a:rPr sz="2450">
                <a:solidFill>
                  <a:srgbClr val="B61D42"/>
                </a:solidFill>
                <a:latin typeface="Calibri"/>
                <a:cs typeface="Calibri"/>
              </a:rPr>
              <a:t>•</a:t>
            </a:r>
            <a:r>
              <a:rPr sz="2450" spc="21">
                <a:solidFill>
                  <a:srgbClr val="B61D42"/>
                </a:solidFill>
                <a:latin typeface="Calibri"/>
                <a:cs typeface="Calibri"/>
              </a:rPr>
              <a:t> </a:t>
            </a:r>
            <a:r>
              <a:rPr sz="2400" spc="-172">
                <a:solidFill>
                  <a:srgbClr val="000000"/>
                </a:solidFill>
                <a:latin typeface="Calibri"/>
                <a:cs typeface="Calibri"/>
              </a:rPr>
              <a:t>Psammoma</a:t>
            </a:r>
            <a:r>
              <a:rPr sz="2400" spc="-23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88">
                <a:solidFill>
                  <a:srgbClr val="000000"/>
                </a:solidFill>
                <a:latin typeface="Calibri"/>
                <a:cs typeface="Calibri"/>
              </a:rPr>
              <a:t>bodies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81">
                <a:solidFill>
                  <a:srgbClr val="000000"/>
                </a:solidFill>
                <a:latin typeface="Calibri"/>
                <a:cs typeface="Calibri"/>
              </a:rPr>
              <a:t>may</a:t>
            </a:r>
            <a:r>
              <a:rPr sz="2400" spc="-3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41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2400" spc="1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1">
                <a:solidFill>
                  <a:srgbClr val="000000"/>
                </a:solidFill>
                <a:latin typeface="Calibri"/>
                <a:cs typeface="Calibri"/>
              </a:rPr>
              <a:t>present.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34936" y="5058764"/>
            <a:ext cx="5315594" cy="11460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52"/>
              </a:lnSpc>
              <a:spcBef>
                <a:spcPct val="0"/>
              </a:spcBef>
              <a:spcAft>
                <a:spcPct val="0"/>
              </a:spcAft>
            </a:pPr>
            <a:r>
              <a:rPr sz="2450">
                <a:solidFill>
                  <a:srgbClr val="B61D42"/>
                </a:solidFill>
                <a:latin typeface="Calibri"/>
                <a:cs typeface="Calibri"/>
              </a:rPr>
              <a:t>•</a:t>
            </a:r>
            <a:r>
              <a:rPr sz="2450" spc="581">
                <a:solidFill>
                  <a:srgbClr val="B61D42"/>
                </a:solidFill>
                <a:latin typeface="Calibri"/>
                <a:cs typeface="Calibri"/>
              </a:rPr>
              <a:t> </a:t>
            </a:r>
            <a:r>
              <a:rPr sz="2400" spc="-9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2400" spc="-4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56">
                <a:solidFill>
                  <a:srgbClr val="000000"/>
                </a:solidFill>
                <a:latin typeface="Calibri"/>
                <a:cs typeface="Calibri"/>
              </a:rPr>
              <a:t>stroma</a:t>
            </a:r>
            <a:r>
              <a:rPr sz="2400" spc="-15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21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2400" spc="-2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36">
                <a:solidFill>
                  <a:srgbClr val="000000"/>
                </a:solidFill>
                <a:latin typeface="Calibri"/>
                <a:cs typeface="Calibri"/>
              </a:rPr>
              <a:t>usually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31">
                <a:solidFill>
                  <a:srgbClr val="000000"/>
                </a:solidFill>
                <a:latin typeface="Calibri"/>
                <a:cs typeface="Calibri"/>
              </a:rPr>
              <a:t>scanty</a:t>
            </a:r>
            <a:r>
              <a:rPr sz="2400" spc="-5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but</a:t>
            </a:r>
            <a:r>
              <a:rPr sz="2400" spc="-3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11">
                <a:solidFill>
                  <a:srgbClr val="000000"/>
                </a:solidFill>
                <a:latin typeface="Calibri"/>
                <a:cs typeface="Calibri"/>
              </a:rPr>
              <a:t>highly</a:t>
            </a:r>
          </a:p>
          <a:p>
            <a:pPr marL="299085" marR="0">
              <a:lnSpc>
                <a:spcPts val="2500"/>
              </a:lnSpc>
              <a:spcBef>
                <a:spcPts val="319"/>
              </a:spcBef>
              <a:spcAft>
                <a:spcPct val="0"/>
              </a:spcAft>
            </a:pPr>
            <a:r>
              <a:rPr sz="2400" spc="-36">
                <a:solidFill>
                  <a:srgbClr val="000000"/>
                </a:solidFill>
                <a:latin typeface="Calibri"/>
                <a:cs typeface="Calibri"/>
              </a:rPr>
              <a:t>vascularized.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41119" y="142832"/>
            <a:ext cx="1701889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EIEBAL+ArialMT"/>
                <a:cs typeface="EIEBAL+ArialMT"/>
              </a:rPr>
              <a:t>Core Content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2407" y="1579880"/>
            <a:ext cx="5679313" cy="369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92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41119" y="142832"/>
            <a:ext cx="1701889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EIEBAL+ArialMT"/>
                <a:cs typeface="EIEBAL+ArialMT"/>
              </a:rPr>
              <a:t>Core Content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34936" y="672180"/>
            <a:ext cx="4895205" cy="10106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67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spc="-157" dirty="0">
                <a:solidFill>
                  <a:srgbClr val="000000"/>
                </a:solidFill>
                <a:latin typeface="Calibri"/>
                <a:cs typeface="Calibri"/>
              </a:rPr>
              <a:t>Chromophobe</a:t>
            </a:r>
            <a:r>
              <a:rPr lang="en-US" sz="40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000" spc="-162" dirty="0">
                <a:solidFill>
                  <a:srgbClr val="000000"/>
                </a:solidFill>
                <a:latin typeface="Calibri"/>
                <a:cs typeface="Calibri"/>
              </a:rPr>
              <a:t>renal</a:t>
            </a:r>
          </a:p>
          <a:p>
            <a:pPr marL="0" marR="0">
              <a:lnSpc>
                <a:spcPts val="346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spc="-22" dirty="0">
                <a:solidFill>
                  <a:srgbClr val="000000"/>
                </a:solidFill>
                <a:latin typeface="Calibri"/>
                <a:cs typeface="Calibri"/>
              </a:rPr>
              <a:t>carcinomas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34936" y="2051405"/>
            <a:ext cx="6410126" cy="11460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52"/>
              </a:lnSpc>
              <a:spcBef>
                <a:spcPct val="0"/>
              </a:spcBef>
              <a:spcAft>
                <a:spcPct val="0"/>
              </a:spcAft>
            </a:pPr>
            <a:r>
              <a:rPr sz="2450">
                <a:solidFill>
                  <a:srgbClr val="B61D42"/>
                </a:solidFill>
                <a:latin typeface="Calibri"/>
                <a:cs typeface="Calibri"/>
              </a:rPr>
              <a:t>•</a:t>
            </a:r>
            <a:r>
              <a:rPr sz="2450" spc="21">
                <a:solidFill>
                  <a:srgbClr val="B61D42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2400" spc="-3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21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2400" spc="-1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1">
                <a:solidFill>
                  <a:srgbClr val="000000"/>
                </a:solidFill>
                <a:latin typeface="Calibri"/>
                <a:cs typeface="Calibri"/>
              </a:rPr>
              <a:t>rare</a:t>
            </a:r>
            <a:r>
              <a:rPr sz="2400" spc="-8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tumor</a:t>
            </a:r>
            <a:r>
              <a:rPr sz="2400" spc="-1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2400" spc="-1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96">
                <a:solidFill>
                  <a:srgbClr val="000000"/>
                </a:solidFill>
                <a:latin typeface="Calibri"/>
                <a:cs typeface="Calibri"/>
              </a:rPr>
              <a:t>account</a:t>
            </a:r>
            <a:r>
              <a:rPr sz="2400" spc="-5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2400" spc="-6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39">
                <a:solidFill>
                  <a:srgbClr val="000000"/>
                </a:solidFill>
                <a:latin typeface="Calibri"/>
                <a:cs typeface="Calibri"/>
              </a:rPr>
              <a:t>5%</a:t>
            </a:r>
            <a:r>
              <a:rPr sz="2400" spc="-28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38">
                <a:solidFill>
                  <a:srgbClr val="000000"/>
                </a:solidFill>
                <a:latin typeface="Calibri"/>
                <a:cs typeface="Calibri"/>
              </a:rPr>
              <a:t>only</a:t>
            </a:r>
            <a:r>
              <a:rPr sz="2400" spc="-2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2400" spc="-1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81">
                <a:solidFill>
                  <a:srgbClr val="000000"/>
                </a:solidFill>
                <a:latin typeface="Calibri"/>
                <a:cs typeface="Calibri"/>
              </a:rPr>
              <a:t>renal</a:t>
            </a:r>
          </a:p>
          <a:p>
            <a:pPr marL="227964" marR="0">
              <a:lnSpc>
                <a:spcPts val="2500"/>
              </a:lnSpc>
              <a:spcBef>
                <a:spcPts val="319"/>
              </a:spcBef>
              <a:spcAft>
                <a:spcPct val="0"/>
              </a:spcAft>
            </a:pPr>
            <a:r>
              <a:rPr sz="2400" spc="-66">
                <a:solidFill>
                  <a:srgbClr val="000000"/>
                </a:solidFill>
                <a:latin typeface="Calibri"/>
                <a:cs typeface="Calibri"/>
              </a:rPr>
              <a:t>cancer.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34936" y="3616045"/>
            <a:ext cx="6276527" cy="1145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52"/>
              </a:lnSpc>
              <a:spcBef>
                <a:spcPct val="0"/>
              </a:spcBef>
              <a:spcAft>
                <a:spcPct val="0"/>
              </a:spcAft>
            </a:pPr>
            <a:r>
              <a:rPr sz="2450">
                <a:solidFill>
                  <a:srgbClr val="B61D42"/>
                </a:solidFill>
                <a:latin typeface="Calibri"/>
                <a:cs typeface="Calibri"/>
              </a:rPr>
              <a:t>•</a:t>
            </a:r>
            <a:r>
              <a:rPr sz="2450" spc="21">
                <a:solidFill>
                  <a:srgbClr val="B61D42"/>
                </a:solidFill>
                <a:latin typeface="Calibri"/>
                <a:cs typeface="Calibri"/>
              </a:rPr>
              <a:t> </a:t>
            </a:r>
            <a:r>
              <a:rPr sz="2400" spc="-86">
                <a:solidFill>
                  <a:srgbClr val="000000"/>
                </a:solidFill>
                <a:latin typeface="Calibri"/>
                <a:cs typeface="Calibri"/>
              </a:rPr>
              <a:t>Gross:</a:t>
            </a:r>
            <a:r>
              <a:rPr sz="2400" spc="-6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66">
                <a:solidFill>
                  <a:srgbClr val="000000"/>
                </a:solidFill>
                <a:latin typeface="Calibri"/>
                <a:cs typeface="Calibri"/>
              </a:rPr>
              <a:t>Well-circumscribed,</a:t>
            </a:r>
            <a:r>
              <a:rPr sz="2400" spc="-4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76">
                <a:solidFill>
                  <a:srgbClr val="000000"/>
                </a:solidFill>
                <a:latin typeface="Calibri"/>
                <a:cs typeface="Calibri"/>
              </a:rPr>
              <a:t>solid,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46">
                <a:solidFill>
                  <a:srgbClr val="000000"/>
                </a:solidFill>
                <a:latin typeface="Calibri"/>
                <a:cs typeface="Calibri"/>
              </a:rPr>
              <a:t>beige</a:t>
            </a:r>
            <a:r>
              <a:rPr sz="2400" spc="-1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54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sz="2400" spc="-1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40">
                <a:solidFill>
                  <a:srgbClr val="000000"/>
                </a:solidFill>
                <a:latin typeface="Calibri"/>
                <a:cs typeface="Calibri"/>
              </a:rPr>
              <a:t>Tan</a:t>
            </a:r>
          </a:p>
          <a:p>
            <a:pPr marL="227964" marR="0">
              <a:lnSpc>
                <a:spcPts val="2500"/>
              </a:lnSpc>
              <a:spcBef>
                <a:spcPts val="319"/>
              </a:spcBef>
              <a:spcAft>
                <a:spcPct val="0"/>
              </a:spcAft>
            </a:pPr>
            <a:r>
              <a:rPr sz="2400" spc="-11">
                <a:solidFill>
                  <a:srgbClr val="000000"/>
                </a:solidFill>
                <a:latin typeface="Calibri"/>
                <a:cs typeface="Calibri"/>
              </a:rPr>
              <a:t>brown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41119" y="142832"/>
            <a:ext cx="1701889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EIEBAL+ArialMT"/>
                <a:cs typeface="EIEBAL+ArialMT"/>
              </a:rPr>
              <a:t>Core Content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41119" y="142832"/>
            <a:ext cx="1701889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EIEBAL+ArialMT"/>
                <a:cs typeface="EIEBAL+ArialMT"/>
              </a:rPr>
              <a:t>Core Content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21510" y="1077018"/>
            <a:ext cx="5047506" cy="539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67"/>
              </a:lnSpc>
              <a:spcBef>
                <a:spcPct val="0"/>
              </a:spcBef>
              <a:spcAft>
                <a:spcPct val="0"/>
              </a:spcAft>
            </a:pPr>
            <a:r>
              <a:rPr sz="4000" spc="-177" dirty="0">
                <a:solidFill>
                  <a:srgbClr val="000000"/>
                </a:solidFill>
                <a:latin typeface="Calibri"/>
                <a:cs typeface="Calibri"/>
              </a:rPr>
              <a:t>Microscopic</a:t>
            </a:r>
            <a:r>
              <a:rPr sz="4000" spc="-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000" spc="-362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4000" spc="-362" dirty="0">
                <a:solidFill>
                  <a:srgbClr val="000000"/>
                </a:solidFill>
                <a:latin typeface="Calibri"/>
                <a:cs typeface="Calibri"/>
              </a:rPr>
              <a:t>eatures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34936" y="2047502"/>
            <a:ext cx="7206182" cy="20969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52"/>
              </a:lnSpc>
              <a:spcBef>
                <a:spcPct val="0"/>
              </a:spcBef>
              <a:spcAft>
                <a:spcPct val="0"/>
              </a:spcAft>
            </a:pPr>
            <a:r>
              <a:rPr sz="2450">
                <a:solidFill>
                  <a:srgbClr val="B61D42"/>
                </a:solidFill>
                <a:latin typeface="Calibri"/>
                <a:cs typeface="Calibri"/>
              </a:rPr>
              <a:t>•</a:t>
            </a:r>
            <a:r>
              <a:rPr sz="2450" spc="26">
                <a:solidFill>
                  <a:srgbClr val="B61D42"/>
                </a:solidFill>
                <a:latin typeface="Calibri"/>
                <a:cs typeface="Calibri"/>
              </a:rPr>
              <a:t> </a:t>
            </a:r>
            <a:r>
              <a:rPr sz="2400" spc="-141">
                <a:solidFill>
                  <a:srgbClr val="000000"/>
                </a:solidFill>
                <a:latin typeface="Calibri"/>
                <a:cs typeface="Calibri"/>
              </a:rPr>
              <a:t>Classic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81">
                <a:solidFill>
                  <a:srgbClr val="000000"/>
                </a:solidFill>
                <a:latin typeface="Calibri"/>
                <a:cs typeface="Calibri"/>
              </a:rPr>
              <a:t>chromophobe</a:t>
            </a:r>
            <a:r>
              <a:rPr sz="2400" spc="-4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05">
                <a:solidFill>
                  <a:srgbClr val="000000"/>
                </a:solidFill>
                <a:latin typeface="Calibri"/>
                <a:cs typeface="Calibri"/>
              </a:rPr>
              <a:t>RCC</a:t>
            </a:r>
            <a:r>
              <a:rPr sz="2400" spc="-2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05">
                <a:solidFill>
                  <a:srgbClr val="000000"/>
                </a:solidFill>
                <a:latin typeface="Calibri"/>
                <a:cs typeface="Calibri"/>
              </a:rPr>
              <a:t>cells</a:t>
            </a:r>
            <a:r>
              <a:rPr sz="2400" spc="1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32">
                <a:solidFill>
                  <a:srgbClr val="000000"/>
                </a:solidFill>
                <a:latin typeface="Calibri"/>
                <a:cs typeface="Calibri"/>
              </a:rPr>
              <a:t>have</a:t>
            </a:r>
            <a:r>
              <a:rPr sz="2400" spc="-22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55">
                <a:solidFill>
                  <a:srgbClr val="000000"/>
                </a:solidFill>
                <a:latin typeface="Calibri"/>
                <a:cs typeface="Calibri"/>
              </a:rPr>
              <a:t>flocculent</a:t>
            </a:r>
          </a:p>
          <a:p>
            <a:pPr marL="228600" marR="0">
              <a:lnSpc>
                <a:spcPts val="2500"/>
              </a:lnSpc>
              <a:spcBef>
                <a:spcPts val="945"/>
              </a:spcBef>
              <a:spcAft>
                <a:spcPct val="0"/>
              </a:spcAft>
            </a:pPr>
            <a:r>
              <a:rPr sz="2400" spc="-11">
                <a:solidFill>
                  <a:srgbClr val="000000"/>
                </a:solidFill>
                <a:latin typeface="Calibri"/>
                <a:cs typeface="Calibri"/>
              </a:rPr>
              <a:t>cytoplasm</a:t>
            </a:r>
            <a:r>
              <a:rPr sz="2400" spc="-2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15">
                <a:solidFill>
                  <a:srgbClr val="000000"/>
                </a:solidFill>
                <a:latin typeface="Calibri"/>
                <a:cs typeface="Calibri"/>
              </a:rPr>
              <a:t>(pale</a:t>
            </a:r>
            <a:r>
              <a:rPr sz="2400" spc="-2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54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sz="2400" spc="-11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56">
                <a:solidFill>
                  <a:srgbClr val="000000"/>
                </a:solidFill>
                <a:latin typeface="Calibri"/>
                <a:cs typeface="Calibri"/>
              </a:rPr>
              <a:t>reticulated,</a:t>
            </a:r>
            <a:r>
              <a:rPr sz="2400" spc="-13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54">
                <a:solidFill>
                  <a:srgbClr val="000000"/>
                </a:solidFill>
                <a:latin typeface="Calibri"/>
                <a:cs typeface="Calibri"/>
              </a:rPr>
              <a:t>not-optically</a:t>
            </a:r>
            <a:r>
              <a:rPr sz="2400" spc="-10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81">
                <a:solidFill>
                  <a:srgbClr val="000000"/>
                </a:solidFill>
                <a:latin typeface="Calibri"/>
                <a:cs typeface="Calibri"/>
              </a:rPr>
              <a:t>clear</a:t>
            </a:r>
            <a:r>
              <a:rPr sz="2400" spc="-3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54">
                <a:solidFill>
                  <a:srgbClr val="000000"/>
                </a:solidFill>
                <a:latin typeface="Calibri"/>
                <a:cs typeface="Calibri"/>
              </a:rPr>
              <a:t>as</a:t>
            </a:r>
          </a:p>
          <a:p>
            <a:pPr marL="228600" marR="0">
              <a:lnSpc>
                <a:spcPts val="2500"/>
              </a:lnSpc>
              <a:spcBef>
                <a:spcPts val="955"/>
              </a:spcBef>
              <a:spcAft>
                <a:spcPct val="0"/>
              </a:spcAft>
            </a:pP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2400" spc="-4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81">
                <a:solidFill>
                  <a:srgbClr val="000000"/>
                </a:solidFill>
                <a:latin typeface="Calibri"/>
                <a:cs typeface="Calibri"/>
              </a:rPr>
              <a:t>clear</a:t>
            </a:r>
            <a:r>
              <a:rPr sz="2400" spc="-3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62">
                <a:solidFill>
                  <a:srgbClr val="000000"/>
                </a:solidFill>
                <a:latin typeface="Calibri"/>
                <a:cs typeface="Calibri"/>
              </a:rPr>
              <a:t>cell</a:t>
            </a:r>
            <a:r>
              <a:rPr sz="2400" spc="-3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6">
                <a:solidFill>
                  <a:srgbClr val="000000"/>
                </a:solidFill>
                <a:latin typeface="Calibri"/>
                <a:cs typeface="Calibri"/>
              </a:rPr>
              <a:t>RCC)</a:t>
            </a:r>
            <a:r>
              <a:rPr sz="2400" spc="-6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1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2400" spc="-15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51">
                <a:solidFill>
                  <a:srgbClr val="000000"/>
                </a:solidFill>
                <a:latin typeface="Calibri"/>
                <a:cs typeface="Calibri"/>
              </a:rPr>
              <a:t>condenses</a:t>
            </a:r>
            <a:r>
              <a:rPr sz="2400" spc="-1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81">
                <a:solidFill>
                  <a:srgbClr val="000000"/>
                </a:solidFill>
                <a:latin typeface="Calibri"/>
                <a:cs typeface="Calibri"/>
              </a:rPr>
              <a:t>around</a:t>
            </a:r>
            <a:r>
              <a:rPr sz="2400" spc="-8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2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2400" spc="-3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81">
                <a:solidFill>
                  <a:srgbClr val="000000"/>
                </a:solidFill>
                <a:latin typeface="Calibri"/>
                <a:cs typeface="Calibri"/>
              </a:rPr>
              <a:t>edges,</a:t>
            </a:r>
          </a:p>
          <a:p>
            <a:pPr marL="228600" marR="0">
              <a:lnSpc>
                <a:spcPts val="2500"/>
              </a:lnSpc>
              <a:spcBef>
                <a:spcPts val="905"/>
              </a:spcBef>
              <a:spcAft>
                <a:spcPct val="0"/>
              </a:spcAft>
            </a:pP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2400" spc="-5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2">
                <a:solidFill>
                  <a:srgbClr val="000000"/>
                </a:solidFill>
                <a:latin typeface="Calibri"/>
                <a:cs typeface="Calibri"/>
              </a:rPr>
              <a:t>thick</a:t>
            </a:r>
            <a:r>
              <a:rPr sz="2400" spc="-41">
                <a:solidFill>
                  <a:srgbClr val="000000"/>
                </a:solidFill>
                <a:latin typeface="Calibri"/>
                <a:cs typeface="Calibri"/>
              </a:rPr>
              <a:t> prominent</a:t>
            </a:r>
            <a:r>
              <a:rPr sz="2400" spc="-11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2">
                <a:solidFill>
                  <a:srgbClr val="000000"/>
                </a:solidFill>
                <a:latin typeface="Calibri"/>
                <a:cs typeface="Calibri"/>
              </a:rPr>
              <a:t>cell</a:t>
            </a:r>
            <a:r>
              <a:rPr sz="2400" spc="-1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46">
                <a:solidFill>
                  <a:srgbClr val="000000"/>
                </a:solidFill>
                <a:latin typeface="Calibri"/>
                <a:cs typeface="Calibri"/>
              </a:rPr>
              <a:t>borders</a:t>
            </a:r>
            <a:r>
              <a:rPr sz="2400" spc="-9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61">
                <a:solidFill>
                  <a:srgbClr val="000000"/>
                </a:solidFill>
                <a:latin typeface="Calibri"/>
                <a:cs typeface="Calibri"/>
              </a:rPr>
              <a:t>("plant</a:t>
            </a:r>
            <a:r>
              <a:rPr sz="2400" spc="-4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43">
                <a:solidFill>
                  <a:srgbClr val="000000"/>
                </a:solidFill>
                <a:latin typeface="Calibri"/>
                <a:cs typeface="Calibri"/>
              </a:rPr>
              <a:t>cell-like")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34936" y="4572771"/>
            <a:ext cx="7296395" cy="2096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52"/>
              </a:lnSpc>
              <a:spcBef>
                <a:spcPct val="0"/>
              </a:spcBef>
              <a:spcAft>
                <a:spcPct val="0"/>
              </a:spcAft>
            </a:pPr>
            <a:r>
              <a:rPr sz="2450">
                <a:solidFill>
                  <a:srgbClr val="B61D42"/>
                </a:solidFill>
                <a:latin typeface="Calibri"/>
                <a:cs typeface="Calibri"/>
              </a:rPr>
              <a:t>•</a:t>
            </a:r>
            <a:r>
              <a:rPr sz="2450" spc="26">
                <a:solidFill>
                  <a:srgbClr val="B61D42"/>
                </a:solidFill>
                <a:latin typeface="Calibri"/>
                <a:cs typeface="Calibri"/>
              </a:rPr>
              <a:t> </a:t>
            </a:r>
            <a:r>
              <a:rPr sz="2400" spc="-41">
                <a:solidFill>
                  <a:srgbClr val="000000"/>
                </a:solidFill>
                <a:latin typeface="Calibri"/>
                <a:cs typeface="Calibri"/>
              </a:rPr>
              <a:t>Nuclei</a:t>
            </a:r>
            <a:r>
              <a:rPr sz="2400" spc="-9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52">
                <a:solidFill>
                  <a:srgbClr val="000000"/>
                </a:solidFill>
                <a:latin typeface="Calibri"/>
                <a:cs typeface="Calibri"/>
              </a:rPr>
              <a:t>tend</a:t>
            </a:r>
            <a:r>
              <a:rPr sz="2400" spc="-8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48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400" spc="-7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41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27">
                <a:solidFill>
                  <a:srgbClr val="000000"/>
                </a:solidFill>
                <a:latin typeface="Calibri"/>
                <a:cs typeface="Calibri"/>
              </a:rPr>
              <a:t>much</a:t>
            </a:r>
            <a:r>
              <a:rPr sz="2400" spc="-1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1">
                <a:solidFill>
                  <a:srgbClr val="000000"/>
                </a:solidFill>
                <a:latin typeface="Calibri"/>
                <a:cs typeface="Calibri"/>
              </a:rPr>
              <a:t>more</a:t>
            </a:r>
            <a:r>
              <a:rPr sz="2400" spc="-7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41">
                <a:solidFill>
                  <a:srgbClr val="000000"/>
                </a:solidFill>
                <a:latin typeface="Calibri"/>
                <a:cs typeface="Calibri"/>
              </a:rPr>
              <a:t>pleomorphic,having</a:t>
            </a:r>
          </a:p>
          <a:p>
            <a:pPr marL="228600" marR="0">
              <a:lnSpc>
                <a:spcPts val="2500"/>
              </a:lnSpc>
              <a:spcBef>
                <a:spcPts val="945"/>
              </a:spcBef>
              <a:spcAft>
                <a:spcPct val="0"/>
              </a:spcAft>
            </a:pPr>
            <a:r>
              <a:rPr sz="2400" spc="-76">
                <a:solidFill>
                  <a:srgbClr val="000000"/>
                </a:solidFill>
                <a:latin typeface="Calibri"/>
                <a:cs typeface="Calibri"/>
              </a:rPr>
              <a:t>perinuclei</a:t>
            </a:r>
            <a:r>
              <a:rPr sz="2400" spc="1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36">
                <a:solidFill>
                  <a:srgbClr val="000000"/>
                </a:solidFill>
                <a:latin typeface="Calibri"/>
                <a:cs typeface="Calibri"/>
              </a:rPr>
              <a:t>halos</a:t>
            </a:r>
            <a:r>
              <a:rPr sz="2400" spc="-1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36">
                <a:solidFill>
                  <a:srgbClr val="000000"/>
                </a:solidFill>
                <a:latin typeface="Calibri"/>
                <a:cs typeface="Calibri"/>
              </a:rPr>
              <a:t>(koilocyte)</a:t>
            </a:r>
            <a:r>
              <a:rPr sz="2400" spc="-12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81">
                <a:solidFill>
                  <a:srgbClr val="000000"/>
                </a:solidFill>
                <a:latin typeface="Calibri"/>
                <a:cs typeface="Calibri"/>
              </a:rPr>
              <a:t>,raisin-like</a:t>
            </a:r>
          </a:p>
          <a:p>
            <a:pPr marL="228600" marR="0">
              <a:lnSpc>
                <a:spcPts val="2500"/>
              </a:lnSpc>
              <a:spcBef>
                <a:spcPts val="955"/>
              </a:spcBef>
              <a:spcAft>
                <a:spcPct val="0"/>
              </a:spcAft>
            </a:pPr>
            <a:r>
              <a:rPr sz="2400" spc="-91">
                <a:solidFill>
                  <a:srgbClr val="000000"/>
                </a:solidFill>
                <a:latin typeface="Calibri"/>
                <a:cs typeface="Calibri"/>
              </a:rPr>
              <a:t>appearance(wrinkled</a:t>
            </a:r>
            <a:r>
              <a:rPr sz="2400" spc="-10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46">
                <a:solidFill>
                  <a:srgbClr val="000000"/>
                </a:solidFill>
                <a:latin typeface="Calibri"/>
                <a:cs typeface="Calibri"/>
              </a:rPr>
              <a:t>irregular</a:t>
            </a:r>
            <a:r>
              <a:rPr sz="2400" spc="-5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81">
                <a:solidFill>
                  <a:srgbClr val="000000"/>
                </a:solidFill>
                <a:latin typeface="Calibri"/>
                <a:cs typeface="Calibri"/>
              </a:rPr>
              <a:t>nuclei)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65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11">
                <a:solidFill>
                  <a:srgbClr val="000000"/>
                </a:solidFill>
                <a:latin typeface="Calibri"/>
                <a:cs typeface="Calibri"/>
              </a:rPr>
              <a:t>sometimes</a:t>
            </a:r>
          </a:p>
          <a:p>
            <a:pPr marL="228600" marR="0">
              <a:lnSpc>
                <a:spcPts val="2500"/>
              </a:lnSpc>
              <a:spcBef>
                <a:spcPts val="905"/>
              </a:spcBef>
              <a:spcAft>
                <a:spcPct val="0"/>
              </a:spcAft>
            </a:pPr>
            <a:r>
              <a:rPr sz="2400" spc="-11">
                <a:solidFill>
                  <a:srgbClr val="000000"/>
                </a:solidFill>
                <a:latin typeface="Calibri"/>
                <a:cs typeface="Calibri"/>
              </a:rPr>
              <a:t>binucleated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41119" y="142832"/>
            <a:ext cx="1701889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EIEBAL+ArialMT"/>
                <a:cs typeface="EIEBAL+ArialMT"/>
              </a:rPr>
              <a:t>Core Content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41119" y="142832"/>
            <a:ext cx="1701889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EIEBAL+ArialMT"/>
                <a:cs typeface="EIEBAL+ArialMT"/>
              </a:rPr>
              <a:t>Core Content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21510" y="1077018"/>
            <a:ext cx="6042194" cy="539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67"/>
              </a:lnSpc>
              <a:spcBef>
                <a:spcPct val="0"/>
              </a:spcBef>
              <a:spcAft>
                <a:spcPct val="0"/>
              </a:spcAft>
            </a:pPr>
            <a:r>
              <a:rPr sz="4000" spc="-102" dirty="0">
                <a:solidFill>
                  <a:srgbClr val="000000"/>
                </a:solidFill>
                <a:latin typeface="Calibri"/>
                <a:cs typeface="Calibri"/>
              </a:rPr>
              <a:t>Collecting</a:t>
            </a:r>
            <a:r>
              <a:rPr sz="4000" spc="-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000" spc="-97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4000" dirty="0">
                <a:solidFill>
                  <a:srgbClr val="000000"/>
                </a:solidFill>
                <a:latin typeface="Calibri"/>
                <a:cs typeface="Calibri"/>
              </a:rPr>
              <a:t>uct</a:t>
            </a:r>
            <a:r>
              <a:rPr sz="4000" spc="-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000" spc="-27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4000" spc="-27" dirty="0">
                <a:solidFill>
                  <a:srgbClr val="000000"/>
                </a:solidFill>
                <a:latin typeface="Calibri"/>
                <a:cs typeface="Calibri"/>
              </a:rPr>
              <a:t>arcinoma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34937" y="2047502"/>
            <a:ext cx="7093960" cy="1658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52"/>
              </a:lnSpc>
              <a:spcBef>
                <a:spcPct val="0"/>
              </a:spcBef>
              <a:spcAft>
                <a:spcPct val="0"/>
              </a:spcAft>
            </a:pPr>
            <a:r>
              <a:rPr sz="2450">
                <a:solidFill>
                  <a:srgbClr val="B61D42"/>
                </a:solidFill>
                <a:latin typeface="Calibri"/>
                <a:cs typeface="Calibri"/>
              </a:rPr>
              <a:t>•</a:t>
            </a:r>
            <a:r>
              <a:rPr sz="2450" spc="26">
                <a:solidFill>
                  <a:srgbClr val="B61D42"/>
                </a:solidFill>
                <a:latin typeface="Calibri"/>
                <a:cs typeface="Calibri"/>
              </a:rPr>
              <a:t> </a:t>
            </a:r>
            <a:r>
              <a:rPr sz="2400" spc="-61">
                <a:solidFill>
                  <a:srgbClr val="000000"/>
                </a:solidFill>
                <a:latin typeface="Calibri"/>
                <a:cs typeface="Calibri"/>
              </a:rPr>
              <a:t>Collecting</a:t>
            </a:r>
            <a:r>
              <a:rPr sz="2400" spc="-10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41">
                <a:solidFill>
                  <a:srgbClr val="000000"/>
                </a:solidFill>
                <a:latin typeface="Calibri"/>
                <a:cs typeface="Calibri"/>
              </a:rPr>
              <a:t>duct</a:t>
            </a:r>
            <a:r>
              <a:rPr sz="2400" spc="-3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11">
                <a:solidFill>
                  <a:srgbClr val="000000"/>
                </a:solidFill>
                <a:latin typeface="Calibri"/>
                <a:cs typeface="Calibri"/>
              </a:rPr>
              <a:t>carcinoma</a:t>
            </a:r>
            <a:r>
              <a:rPr sz="2400" spc="-8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21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2400" spc="-2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400" spc="-27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6">
                <a:solidFill>
                  <a:srgbClr val="000000"/>
                </a:solidFill>
                <a:latin typeface="Calibri"/>
                <a:cs typeface="Calibri"/>
              </a:rPr>
              <a:t>rare</a:t>
            </a:r>
            <a:r>
              <a:rPr sz="2400" spc="-10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81">
                <a:solidFill>
                  <a:srgbClr val="000000"/>
                </a:solidFill>
                <a:latin typeface="Calibri"/>
                <a:cs typeface="Calibri"/>
              </a:rPr>
              <a:t>variant</a:t>
            </a:r>
            <a:r>
              <a:rPr sz="2400" spc="-7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1">
                <a:solidFill>
                  <a:srgbClr val="000000"/>
                </a:solidFill>
                <a:latin typeface="Calibri"/>
                <a:cs typeface="Calibri"/>
              </a:rPr>
              <a:t>showing</a:t>
            </a:r>
          </a:p>
          <a:p>
            <a:pPr marL="228600" marR="0">
              <a:lnSpc>
                <a:spcPts val="2500"/>
              </a:lnSpc>
              <a:spcBef>
                <a:spcPts val="945"/>
              </a:spcBef>
              <a:spcAft>
                <a:spcPct val="0"/>
              </a:spcAft>
            </a:pPr>
            <a:r>
              <a:rPr sz="2400" spc="-46">
                <a:solidFill>
                  <a:srgbClr val="000000"/>
                </a:solidFill>
                <a:latin typeface="Calibri"/>
                <a:cs typeface="Calibri"/>
              </a:rPr>
              <a:t>irregular</a:t>
            </a:r>
            <a:r>
              <a:rPr sz="2400" spc="-4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56">
                <a:solidFill>
                  <a:srgbClr val="000000"/>
                </a:solidFill>
                <a:latin typeface="Calibri"/>
                <a:cs typeface="Calibri"/>
              </a:rPr>
              <a:t>channels</a:t>
            </a:r>
            <a:r>
              <a:rPr sz="2400" spc="1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71">
                <a:solidFill>
                  <a:srgbClr val="000000"/>
                </a:solidFill>
                <a:latin typeface="Calibri"/>
                <a:cs typeface="Calibri"/>
              </a:rPr>
              <a:t>lined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15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2400" spc="-2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11">
                <a:solidFill>
                  <a:srgbClr val="000000"/>
                </a:solidFill>
                <a:latin typeface="Calibri"/>
                <a:cs typeface="Calibri"/>
              </a:rPr>
              <a:t>highly</a:t>
            </a:r>
            <a:r>
              <a:rPr sz="2400" spc="-1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05">
                <a:solidFill>
                  <a:srgbClr val="000000"/>
                </a:solidFill>
                <a:latin typeface="Calibri"/>
                <a:cs typeface="Calibri"/>
              </a:rPr>
              <a:t>atypical</a:t>
            </a:r>
            <a:r>
              <a:rPr sz="2400" spc="-5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76">
                <a:solidFill>
                  <a:srgbClr val="000000"/>
                </a:solidFill>
                <a:latin typeface="Calibri"/>
                <a:cs typeface="Calibri"/>
              </a:rPr>
              <a:t>epithelium</a:t>
            </a:r>
          </a:p>
          <a:p>
            <a:pPr marL="228600" marR="0">
              <a:lnSpc>
                <a:spcPts val="2500"/>
              </a:lnSpc>
              <a:spcBef>
                <a:spcPts val="955"/>
              </a:spcBef>
              <a:spcAft>
                <a:spcPct val="0"/>
              </a:spcAft>
            </a:pP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2400" spc="-2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97">
                <a:solidFill>
                  <a:srgbClr val="000000"/>
                </a:solidFill>
                <a:latin typeface="Calibri"/>
                <a:cs typeface="Calibri"/>
              </a:rPr>
              <a:t>ahobnail</a:t>
            </a:r>
            <a:r>
              <a:rPr sz="2400" spc="-1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1">
                <a:solidFill>
                  <a:srgbClr val="000000"/>
                </a:solidFill>
                <a:latin typeface="Calibri"/>
                <a:cs typeface="Calibri"/>
              </a:rPr>
              <a:t>pattern.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41119" y="142832"/>
            <a:ext cx="1701889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EIEBAL+ArialMT"/>
                <a:cs typeface="EIEBAL+ArialMT"/>
              </a:rPr>
              <a:t>Core Content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21510" y="1077018"/>
            <a:ext cx="5797103" cy="539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67"/>
              </a:lnSpc>
              <a:spcBef>
                <a:spcPct val="0"/>
              </a:spcBef>
              <a:spcAft>
                <a:spcPct val="0"/>
              </a:spcAft>
            </a:pPr>
            <a:r>
              <a:rPr sz="4000" spc="-69" dirty="0">
                <a:solidFill>
                  <a:srgbClr val="000000"/>
                </a:solidFill>
                <a:latin typeface="Calibri"/>
                <a:cs typeface="Calibri"/>
              </a:rPr>
              <a:t>Transition</a:t>
            </a:r>
            <a:r>
              <a:rPr sz="4000" spc="-5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000" spc="-200" dirty="0">
                <a:solidFill>
                  <a:srgbClr val="000000"/>
                </a:solidFill>
                <a:latin typeface="Calibri"/>
                <a:cs typeface="Calibri"/>
              </a:rPr>
              <a:t>Cell</a:t>
            </a:r>
            <a:r>
              <a:rPr lang="en-US" sz="4000" spc="-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000" spc="-32" dirty="0">
                <a:solidFill>
                  <a:srgbClr val="000000"/>
                </a:solidFill>
                <a:latin typeface="Calibri"/>
                <a:cs typeface="Calibri"/>
              </a:rPr>
              <a:t>carcinoma</a:t>
            </a:r>
            <a:endParaRPr sz="4000" spc="-32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34937" y="2056725"/>
            <a:ext cx="6684526" cy="114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sz="2400" spc="-71">
                <a:solidFill>
                  <a:srgbClr val="000000"/>
                </a:solidFill>
                <a:latin typeface="Calibri"/>
                <a:cs typeface="Calibri"/>
              </a:rPr>
              <a:t>Originates</a:t>
            </a:r>
            <a:r>
              <a:rPr sz="2400" spc="-8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sz="2400" spc="-7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70">
                <a:solidFill>
                  <a:srgbClr val="000000"/>
                </a:solidFill>
                <a:latin typeface="Calibri"/>
                <a:cs typeface="Calibri"/>
              </a:rPr>
              <a:t>Transitional</a:t>
            </a:r>
            <a:r>
              <a:rPr sz="2400" spc="-32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69">
                <a:solidFill>
                  <a:srgbClr val="000000"/>
                </a:solidFill>
                <a:latin typeface="Calibri"/>
                <a:cs typeface="Calibri"/>
              </a:rPr>
              <a:t>epithelium</a:t>
            </a:r>
            <a:r>
              <a:rPr sz="2400" spc="-3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2400" spc="-3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46">
                <a:solidFill>
                  <a:srgbClr val="000000"/>
                </a:solidFill>
                <a:latin typeface="Calibri"/>
                <a:cs typeface="Calibri"/>
              </a:rPr>
              <a:t>urinary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ct val="0"/>
              </a:spcAft>
            </a:pPr>
            <a:r>
              <a:rPr sz="2400" spc="-12">
                <a:solidFill>
                  <a:srgbClr val="000000"/>
                </a:solidFill>
                <a:latin typeface="Calibri"/>
                <a:cs typeface="Calibri"/>
              </a:rPr>
              <a:t>tract.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34937" y="2972304"/>
            <a:ext cx="6374024" cy="1213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sz="2400" spc="-15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51">
                <a:solidFill>
                  <a:srgbClr val="000000"/>
                </a:solidFill>
                <a:latin typeface="Calibri"/>
                <a:cs typeface="Calibri"/>
              </a:rPr>
              <a:t>Most</a:t>
            </a:r>
            <a:r>
              <a:rPr sz="2400" spc="-12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92">
                <a:solidFill>
                  <a:srgbClr val="000000"/>
                </a:solidFill>
                <a:latin typeface="Calibri"/>
                <a:cs typeface="Calibri"/>
              </a:rPr>
              <a:t>common</a:t>
            </a:r>
            <a:r>
              <a:rPr sz="2400" spc="-8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2400" spc="-6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46">
                <a:solidFill>
                  <a:srgbClr val="000000"/>
                </a:solidFill>
                <a:latin typeface="Calibri"/>
                <a:cs typeface="Calibri"/>
              </a:rPr>
              <a:t>urinary</a:t>
            </a:r>
            <a:r>
              <a:rPr sz="2400" spc="-5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84">
                <a:solidFill>
                  <a:srgbClr val="000000"/>
                </a:solidFill>
                <a:latin typeface="Calibri"/>
                <a:cs typeface="Calibri"/>
              </a:rPr>
              <a:t>bladder,</a:t>
            </a:r>
            <a:r>
              <a:rPr sz="2400" spc="-32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42">
                <a:solidFill>
                  <a:srgbClr val="000000"/>
                </a:solidFill>
                <a:latin typeface="Calibri"/>
                <a:cs typeface="Calibri"/>
              </a:rPr>
              <a:t>then</a:t>
            </a:r>
            <a:r>
              <a:rPr sz="2400" spc="-7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2400" spc="-6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81">
                <a:solidFill>
                  <a:srgbClr val="000000"/>
                </a:solidFill>
                <a:latin typeface="Calibri"/>
                <a:cs typeface="Calibri"/>
              </a:rPr>
              <a:t>renal</a:t>
            </a:r>
          </a:p>
          <a:p>
            <a:pPr marL="0" marR="0">
              <a:lnSpc>
                <a:spcPts val="2500"/>
              </a:lnSpc>
              <a:spcBef>
                <a:spcPts val="955"/>
              </a:spcBef>
              <a:spcAft>
                <a:spcPct val="0"/>
              </a:spcAft>
            </a:pPr>
            <a:r>
              <a:rPr sz="2400" spc="-111">
                <a:solidFill>
                  <a:srgbClr val="000000"/>
                </a:solidFill>
                <a:latin typeface="Calibri"/>
                <a:cs typeface="Calibri"/>
              </a:rPr>
              <a:t>pelvis,</a:t>
            </a:r>
            <a:r>
              <a:rPr sz="2400" spc="-1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56">
                <a:solidFill>
                  <a:srgbClr val="000000"/>
                </a:solidFill>
                <a:latin typeface="Calibri"/>
                <a:cs typeface="Calibri"/>
              </a:rPr>
              <a:t>least</a:t>
            </a:r>
            <a:r>
              <a:rPr sz="2400" spc="-8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2400" spc="-14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1">
                <a:solidFill>
                  <a:srgbClr val="000000"/>
                </a:solidFill>
                <a:latin typeface="Calibri"/>
                <a:cs typeface="Calibri"/>
              </a:rPr>
              <a:t>ureter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34937" y="3978249"/>
            <a:ext cx="5544486" cy="7816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52"/>
              </a:lnSpc>
              <a:spcBef>
                <a:spcPct val="0"/>
              </a:spcBef>
              <a:spcAft>
                <a:spcPct val="0"/>
              </a:spcAft>
            </a:pPr>
            <a:r>
              <a:rPr sz="2450" spc="35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400" spc="-16">
                <a:solidFill>
                  <a:srgbClr val="000000"/>
                </a:solidFill>
                <a:latin typeface="Calibri"/>
                <a:cs typeface="Calibri"/>
              </a:rPr>
              <a:t>5-10%</a:t>
            </a:r>
            <a:r>
              <a:rPr sz="2400" spc="-5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1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2400" spc="-4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01">
                <a:solidFill>
                  <a:srgbClr val="000000"/>
                </a:solidFill>
                <a:latin typeface="Calibri"/>
                <a:cs typeface="Calibri"/>
              </a:rPr>
              <a:t>upper</a:t>
            </a:r>
            <a:r>
              <a:rPr sz="2400" spc="-3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01">
                <a:solidFill>
                  <a:srgbClr val="000000"/>
                </a:solidFill>
                <a:latin typeface="Calibri"/>
                <a:cs typeface="Calibri"/>
              </a:rPr>
              <a:t>urinary</a:t>
            </a:r>
            <a:r>
              <a:rPr sz="2400" spc="-4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97">
                <a:solidFill>
                  <a:srgbClr val="000000"/>
                </a:solidFill>
                <a:latin typeface="Calibri"/>
                <a:cs typeface="Calibri"/>
              </a:rPr>
              <a:t>tract</a:t>
            </a:r>
            <a:r>
              <a:rPr sz="2400" spc="-22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9">
                <a:solidFill>
                  <a:srgbClr val="000000"/>
                </a:solidFill>
                <a:latin typeface="Calibri"/>
                <a:cs typeface="Calibri"/>
              </a:rPr>
              <a:t>neoplasms.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34937" y="4534509"/>
            <a:ext cx="3045681" cy="781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52"/>
              </a:lnSpc>
              <a:spcBef>
                <a:spcPct val="0"/>
              </a:spcBef>
              <a:spcAft>
                <a:spcPct val="0"/>
              </a:spcAft>
            </a:pPr>
            <a:r>
              <a:rPr sz="2450" spc="-30">
                <a:solidFill>
                  <a:srgbClr val="000000"/>
                </a:solidFill>
                <a:latin typeface="UARQFB+TrebuchetMS"/>
                <a:cs typeface="UARQFB+TrebuchetMS"/>
              </a:rPr>
              <a:t>•</a:t>
            </a:r>
            <a:r>
              <a:rPr sz="2400" spc="-139">
                <a:solidFill>
                  <a:srgbClr val="000000"/>
                </a:solidFill>
                <a:latin typeface="Calibri"/>
                <a:cs typeface="Calibri"/>
              </a:rPr>
              <a:t>2%</a:t>
            </a:r>
            <a:r>
              <a:rPr sz="2400" spc="-27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00">
                <a:solidFill>
                  <a:srgbClr val="000000"/>
                </a:solidFill>
                <a:latin typeface="Calibri"/>
                <a:cs typeface="Calibri"/>
              </a:rPr>
              <a:t>-4%</a:t>
            </a:r>
            <a:r>
              <a:rPr sz="2400" spc="-27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3">
                <a:solidFill>
                  <a:srgbClr val="000000"/>
                </a:solidFill>
                <a:latin typeface="Calibri"/>
                <a:cs typeface="Calibri"/>
              </a:rPr>
              <a:t>---bilaterally.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41119" y="142832"/>
            <a:ext cx="1701889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EIEBAL+ArialMT"/>
                <a:cs typeface="EIEBAL+ArialMT"/>
              </a:rPr>
              <a:t>Core Content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21510" y="1077018"/>
            <a:ext cx="3089423" cy="539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67"/>
              </a:lnSpc>
              <a:spcBef>
                <a:spcPct val="0"/>
              </a:spcBef>
              <a:spcAft>
                <a:spcPct val="0"/>
              </a:spcAft>
            </a:pPr>
            <a:r>
              <a:rPr sz="4000" spc="-307" dirty="0">
                <a:solidFill>
                  <a:srgbClr val="000000"/>
                </a:solidFill>
                <a:latin typeface="Calibri"/>
                <a:cs typeface="Calibri"/>
              </a:rPr>
              <a:t>Risk</a:t>
            </a:r>
            <a:r>
              <a:rPr sz="4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000" spc="-202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4000" spc="-202" dirty="0">
                <a:solidFill>
                  <a:srgbClr val="000000"/>
                </a:solidFill>
                <a:latin typeface="Calibri"/>
                <a:cs typeface="Calibri"/>
              </a:rPr>
              <a:t>actors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34936" y="2010524"/>
            <a:ext cx="2316576" cy="1262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52"/>
              </a:lnSpc>
              <a:spcBef>
                <a:spcPct val="0"/>
              </a:spcBef>
              <a:spcAft>
                <a:spcPct val="0"/>
              </a:spcAft>
            </a:pPr>
            <a:r>
              <a:rPr sz="2450">
                <a:solidFill>
                  <a:srgbClr val="B61D42"/>
                </a:solidFill>
                <a:latin typeface="Calibri"/>
                <a:cs typeface="Calibri"/>
              </a:rPr>
              <a:t>•</a:t>
            </a:r>
            <a:r>
              <a:rPr sz="2450" spc="21">
                <a:solidFill>
                  <a:srgbClr val="B61D42"/>
                </a:solidFill>
                <a:latin typeface="Calibri"/>
                <a:cs typeface="Calibri"/>
              </a:rPr>
              <a:t> </a:t>
            </a:r>
            <a:r>
              <a:rPr sz="2400" spc="-121">
                <a:solidFill>
                  <a:srgbClr val="000000"/>
                </a:solidFill>
                <a:latin typeface="Calibri"/>
                <a:cs typeface="Calibri"/>
              </a:rPr>
              <a:t>Increasing</a:t>
            </a:r>
            <a:r>
              <a:rPr sz="2400" spc="4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6">
                <a:solidFill>
                  <a:srgbClr val="000000"/>
                </a:solidFill>
                <a:latin typeface="Calibri"/>
                <a:cs typeface="Calibri"/>
              </a:rPr>
              <a:t>age</a:t>
            </a:r>
          </a:p>
          <a:p>
            <a:pPr marL="0" marR="0">
              <a:lnSpc>
                <a:spcPts val="2552"/>
              </a:lnSpc>
              <a:spcBef>
                <a:spcPts val="1177"/>
              </a:spcBef>
              <a:spcAft>
                <a:spcPct val="0"/>
              </a:spcAft>
            </a:pPr>
            <a:r>
              <a:rPr sz="2450">
                <a:solidFill>
                  <a:srgbClr val="B61D42"/>
                </a:solidFill>
                <a:latin typeface="Calibri"/>
                <a:cs typeface="Calibri"/>
              </a:rPr>
              <a:t>•</a:t>
            </a:r>
            <a:r>
              <a:rPr sz="2450" spc="21">
                <a:solidFill>
                  <a:srgbClr val="B61D42"/>
                </a:solidFill>
                <a:latin typeface="Calibri"/>
                <a:cs typeface="Calibri"/>
              </a:rPr>
              <a:t> </a:t>
            </a:r>
            <a:r>
              <a:rPr sz="2400" spc="-131">
                <a:solidFill>
                  <a:srgbClr val="000000"/>
                </a:solidFill>
                <a:latin typeface="Calibri"/>
                <a:cs typeface="Calibri"/>
              </a:rPr>
              <a:t>Male</a:t>
            </a:r>
            <a:r>
              <a:rPr sz="2400" spc="2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1">
                <a:solidFill>
                  <a:srgbClr val="000000"/>
                </a:solidFill>
                <a:latin typeface="Calibri"/>
                <a:cs typeface="Calibri"/>
              </a:rPr>
              <a:t>gender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34936" y="2970644"/>
            <a:ext cx="6725464" cy="78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52"/>
              </a:lnSpc>
              <a:spcBef>
                <a:spcPct val="0"/>
              </a:spcBef>
              <a:spcAft>
                <a:spcPct val="0"/>
              </a:spcAft>
            </a:pPr>
            <a:r>
              <a:rPr sz="2450">
                <a:solidFill>
                  <a:srgbClr val="B61D42"/>
                </a:solidFill>
                <a:latin typeface="Calibri"/>
                <a:cs typeface="Calibri"/>
              </a:rPr>
              <a:t>•</a:t>
            </a:r>
            <a:r>
              <a:rPr sz="2450" spc="21">
                <a:solidFill>
                  <a:srgbClr val="B61D42"/>
                </a:solidFill>
                <a:latin typeface="Calibri"/>
                <a:cs typeface="Calibri"/>
              </a:rPr>
              <a:t> </a:t>
            </a:r>
            <a:r>
              <a:rPr sz="2400" spc="-36">
                <a:solidFill>
                  <a:srgbClr val="000000"/>
                </a:solidFill>
                <a:latin typeface="Calibri"/>
                <a:cs typeface="Calibri"/>
              </a:rPr>
              <a:t>Most</a:t>
            </a:r>
            <a:r>
              <a:rPr sz="2400" spc="-12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6">
                <a:solidFill>
                  <a:srgbClr val="000000"/>
                </a:solidFill>
                <a:latin typeface="Calibri"/>
                <a:cs typeface="Calibri"/>
              </a:rPr>
              <a:t>important</a:t>
            </a:r>
            <a:r>
              <a:rPr sz="2400" spc="-15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1">
                <a:solidFill>
                  <a:srgbClr val="000000"/>
                </a:solidFill>
                <a:latin typeface="Calibri"/>
                <a:cs typeface="Calibri"/>
              </a:rPr>
              <a:t>risk</a:t>
            </a:r>
            <a:r>
              <a:rPr sz="2400" spc="-7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1">
                <a:solidFill>
                  <a:srgbClr val="000000"/>
                </a:solidFill>
                <a:latin typeface="Calibri"/>
                <a:cs typeface="Calibri"/>
              </a:rPr>
              <a:t>factor</a:t>
            </a:r>
            <a:r>
              <a:rPr sz="2400" spc="-12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01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2400" spc="-3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11">
                <a:solidFill>
                  <a:srgbClr val="000000"/>
                </a:solidFill>
                <a:latin typeface="Calibri"/>
                <a:cs typeface="Calibri"/>
              </a:rPr>
              <a:t>smoking,</a:t>
            </a:r>
            <a:r>
              <a:rPr sz="2400" spc="-2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76">
                <a:solidFill>
                  <a:srgbClr val="000000"/>
                </a:solidFill>
                <a:latin typeface="Calibri"/>
                <a:cs typeface="Calibri"/>
              </a:rPr>
              <a:t>2-3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2">
                <a:solidFill>
                  <a:srgbClr val="000000"/>
                </a:solidFill>
                <a:latin typeface="Calibri"/>
                <a:cs typeface="Calibri"/>
              </a:rPr>
              <a:t>times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34936" y="3395865"/>
            <a:ext cx="7064184" cy="104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52"/>
              </a:lnSpc>
              <a:spcBef>
                <a:spcPct val="0"/>
              </a:spcBef>
              <a:spcAft>
                <a:spcPct val="0"/>
              </a:spcAft>
            </a:pPr>
            <a:r>
              <a:rPr sz="2450">
                <a:solidFill>
                  <a:srgbClr val="B61D42"/>
                </a:solidFill>
                <a:latin typeface="Calibri"/>
                <a:cs typeface="Calibri"/>
              </a:rPr>
              <a:t>•</a:t>
            </a:r>
            <a:r>
              <a:rPr sz="2450" spc="26">
                <a:solidFill>
                  <a:srgbClr val="B61D42"/>
                </a:solidFill>
                <a:latin typeface="Calibri"/>
                <a:cs typeface="Calibri"/>
              </a:rPr>
              <a:t> </a:t>
            </a:r>
            <a:r>
              <a:rPr sz="2400" spc="-96">
                <a:solidFill>
                  <a:srgbClr val="000000"/>
                </a:solidFill>
                <a:latin typeface="Calibri"/>
                <a:cs typeface="Calibri"/>
              </a:rPr>
              <a:t>Chemical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15">
                <a:solidFill>
                  <a:srgbClr val="000000"/>
                </a:solidFill>
                <a:latin typeface="Calibri"/>
                <a:cs typeface="Calibri"/>
              </a:rPr>
              <a:t>carcinogens</a:t>
            </a:r>
            <a:r>
              <a:rPr sz="2400" spc="-6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86">
                <a:solidFill>
                  <a:srgbClr val="000000"/>
                </a:solidFill>
                <a:latin typeface="Calibri"/>
                <a:cs typeface="Calibri"/>
              </a:rPr>
              <a:t>(aniline,</a:t>
            </a:r>
            <a:r>
              <a:rPr sz="2400" spc="2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01">
                <a:solidFill>
                  <a:srgbClr val="000000"/>
                </a:solidFill>
                <a:latin typeface="Calibri"/>
                <a:cs typeface="Calibri"/>
              </a:rPr>
              <a:t>benzidine,</a:t>
            </a:r>
            <a:r>
              <a:rPr sz="2400" spc="4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61">
                <a:solidFill>
                  <a:srgbClr val="000000"/>
                </a:solidFill>
                <a:latin typeface="Calibri"/>
                <a:cs typeface="Calibri"/>
              </a:rPr>
              <a:t>aromatic</a:t>
            </a:r>
          </a:p>
          <a:p>
            <a:pPr marL="228600" marR="0">
              <a:lnSpc>
                <a:spcPts val="2070"/>
              </a:lnSpc>
              <a:spcBef>
                <a:spcPct val="0"/>
              </a:spcBef>
              <a:spcAft>
                <a:spcPct val="0"/>
              </a:spcAft>
            </a:pPr>
            <a:r>
              <a:rPr sz="2400" spc="-121">
                <a:solidFill>
                  <a:srgbClr val="000000"/>
                </a:solidFill>
                <a:latin typeface="Calibri"/>
                <a:cs typeface="Calibri"/>
              </a:rPr>
              <a:t>amine,</a:t>
            </a:r>
            <a:r>
              <a:rPr sz="2400" spc="2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70">
                <a:solidFill>
                  <a:srgbClr val="000000"/>
                </a:solidFill>
                <a:latin typeface="Calibri"/>
                <a:cs typeface="Calibri"/>
              </a:rPr>
              <a:t>azo</a:t>
            </a:r>
            <a:r>
              <a:rPr sz="2400" spc="-12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1">
                <a:solidFill>
                  <a:srgbClr val="000000"/>
                </a:solidFill>
                <a:latin typeface="Calibri"/>
                <a:cs typeface="Calibri"/>
              </a:rPr>
              <a:t>dyes),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34936" y="4116184"/>
            <a:ext cx="4213407" cy="1261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52"/>
              </a:lnSpc>
              <a:spcBef>
                <a:spcPct val="0"/>
              </a:spcBef>
              <a:spcAft>
                <a:spcPct val="0"/>
              </a:spcAft>
            </a:pPr>
            <a:r>
              <a:rPr sz="2450">
                <a:solidFill>
                  <a:srgbClr val="B61D42"/>
                </a:solidFill>
                <a:latin typeface="Calibri"/>
                <a:cs typeface="Calibri"/>
              </a:rPr>
              <a:t>•</a:t>
            </a:r>
            <a:r>
              <a:rPr sz="2450" spc="21">
                <a:solidFill>
                  <a:srgbClr val="B61D42"/>
                </a:solidFill>
                <a:latin typeface="Calibri"/>
                <a:cs typeface="Calibri"/>
              </a:rPr>
              <a:t> </a:t>
            </a:r>
            <a:r>
              <a:rPr sz="2400" spc="-99">
                <a:solidFill>
                  <a:srgbClr val="000000"/>
                </a:solidFill>
                <a:latin typeface="Calibri"/>
                <a:cs typeface="Calibri"/>
              </a:rPr>
              <a:t>Cyclo-phosphamide</a:t>
            </a:r>
            <a:r>
              <a:rPr sz="2400" spc="8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1">
                <a:solidFill>
                  <a:srgbClr val="000000"/>
                </a:solidFill>
                <a:latin typeface="Calibri"/>
                <a:cs typeface="Calibri"/>
              </a:rPr>
              <a:t>therapy</a:t>
            </a:r>
          </a:p>
          <a:p>
            <a:pPr marL="0" marR="0">
              <a:lnSpc>
                <a:spcPts val="2552"/>
              </a:lnSpc>
              <a:spcBef>
                <a:spcPts val="1177"/>
              </a:spcBef>
              <a:spcAft>
                <a:spcPct val="0"/>
              </a:spcAft>
            </a:pPr>
            <a:r>
              <a:rPr sz="2450">
                <a:solidFill>
                  <a:srgbClr val="B61D42"/>
                </a:solidFill>
                <a:latin typeface="Calibri"/>
                <a:cs typeface="Calibri"/>
              </a:rPr>
              <a:t>•</a:t>
            </a:r>
            <a:r>
              <a:rPr sz="2450" spc="521">
                <a:solidFill>
                  <a:srgbClr val="B61D42"/>
                </a:solidFill>
                <a:latin typeface="Calibri"/>
                <a:cs typeface="Calibri"/>
              </a:rPr>
              <a:t> </a:t>
            </a:r>
            <a:r>
              <a:rPr sz="2400" spc="-131">
                <a:solidFill>
                  <a:srgbClr val="000000"/>
                </a:solidFill>
                <a:latin typeface="Calibri"/>
                <a:cs typeface="Calibri"/>
              </a:rPr>
              <a:t>Heavy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97">
                <a:solidFill>
                  <a:srgbClr val="000000"/>
                </a:solidFill>
                <a:latin typeface="Calibri"/>
                <a:cs typeface="Calibri"/>
              </a:rPr>
              <a:t>caffeine</a:t>
            </a:r>
            <a:r>
              <a:rPr sz="2400" spc="-22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0">
                <a:solidFill>
                  <a:srgbClr val="000000"/>
                </a:solidFill>
                <a:latin typeface="Calibri"/>
                <a:cs typeface="Calibri"/>
              </a:rPr>
              <a:t>consumption.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34936" y="5021465"/>
            <a:ext cx="6973190" cy="10431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52"/>
              </a:lnSpc>
              <a:spcBef>
                <a:spcPct val="0"/>
              </a:spcBef>
              <a:spcAft>
                <a:spcPct val="0"/>
              </a:spcAft>
            </a:pPr>
            <a:r>
              <a:rPr sz="2450">
                <a:solidFill>
                  <a:srgbClr val="B61D42"/>
                </a:solidFill>
                <a:latin typeface="Calibri"/>
                <a:cs typeface="Calibri"/>
              </a:rPr>
              <a:t>•</a:t>
            </a:r>
            <a:r>
              <a:rPr sz="2450" spc="521">
                <a:solidFill>
                  <a:srgbClr val="B61D42"/>
                </a:solidFill>
                <a:latin typeface="Calibri"/>
                <a:cs typeface="Calibri"/>
              </a:rPr>
              <a:t> </a:t>
            </a:r>
            <a:r>
              <a:rPr sz="2400" spc="-171">
                <a:solidFill>
                  <a:srgbClr val="000000"/>
                </a:solidFill>
                <a:latin typeface="Calibri"/>
                <a:cs typeface="Calibri"/>
              </a:rPr>
              <a:t>Stasis</a:t>
            </a:r>
            <a:r>
              <a:rPr sz="2400" spc="-3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2400" spc="-10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31">
                <a:solidFill>
                  <a:srgbClr val="000000"/>
                </a:solidFill>
                <a:latin typeface="Calibri"/>
                <a:cs typeface="Calibri"/>
              </a:rPr>
              <a:t>urine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5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36">
                <a:solidFill>
                  <a:srgbClr val="000000"/>
                </a:solidFill>
                <a:latin typeface="Calibri"/>
                <a:cs typeface="Calibri"/>
              </a:rPr>
              <a:t>structural</a:t>
            </a:r>
            <a:r>
              <a:rPr sz="2400" spc="-9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76">
                <a:solidFill>
                  <a:srgbClr val="000000"/>
                </a:solidFill>
                <a:latin typeface="Calibri"/>
                <a:cs typeface="Calibri"/>
              </a:rPr>
              <a:t>abnormalities</a:t>
            </a:r>
            <a:r>
              <a:rPr sz="2400" spc="-3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41">
                <a:solidFill>
                  <a:srgbClr val="000000"/>
                </a:solidFill>
                <a:latin typeface="Calibri"/>
                <a:cs typeface="Calibri"/>
              </a:rPr>
              <a:t>such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34">
                <a:solidFill>
                  <a:srgbClr val="000000"/>
                </a:solidFill>
                <a:latin typeface="Calibri"/>
                <a:cs typeface="Calibri"/>
              </a:rPr>
              <a:t>as</a:t>
            </a:r>
          </a:p>
          <a:p>
            <a:pPr marL="228600" marR="0">
              <a:lnSpc>
                <a:spcPts val="2069"/>
              </a:lnSpc>
              <a:spcBef>
                <a:spcPct val="0"/>
              </a:spcBef>
              <a:spcAft>
                <a:spcPct val="0"/>
              </a:spcAft>
            </a:pPr>
            <a:r>
              <a:rPr sz="2400" spc="-66">
                <a:solidFill>
                  <a:srgbClr val="000000"/>
                </a:solidFill>
                <a:latin typeface="Calibri"/>
                <a:cs typeface="Calibri"/>
              </a:rPr>
              <a:t>horseshoe</a:t>
            </a:r>
            <a:r>
              <a:rPr sz="2400" spc="-9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1">
                <a:solidFill>
                  <a:srgbClr val="000000"/>
                </a:solidFill>
                <a:latin typeface="Calibri"/>
                <a:cs typeface="Calibri"/>
              </a:rPr>
              <a:t>kidney.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41119" y="142832"/>
            <a:ext cx="1701889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EIEBAL+ArialMT"/>
                <a:cs typeface="EIEBAL+ArialMT"/>
              </a:rPr>
              <a:t>Core Content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21510" y="1077018"/>
            <a:ext cx="4019351" cy="539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67"/>
              </a:lnSpc>
              <a:spcBef>
                <a:spcPct val="0"/>
              </a:spcBef>
              <a:spcAft>
                <a:spcPct val="0"/>
              </a:spcAft>
            </a:pPr>
            <a:r>
              <a:rPr sz="4000" spc="-62" dirty="0">
                <a:solidFill>
                  <a:srgbClr val="000000"/>
                </a:solidFill>
                <a:latin typeface="Calibri"/>
                <a:cs typeface="Calibri"/>
              </a:rPr>
              <a:t>Clinical</a:t>
            </a:r>
            <a:r>
              <a:rPr sz="4000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000" spc="-362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4000" spc="-362" dirty="0">
                <a:solidFill>
                  <a:srgbClr val="000000"/>
                </a:solidFill>
                <a:latin typeface="Calibri"/>
                <a:cs typeface="Calibri"/>
              </a:rPr>
              <a:t>eatures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34937" y="2051405"/>
            <a:ext cx="5067260" cy="1146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52"/>
              </a:lnSpc>
              <a:spcBef>
                <a:spcPct val="0"/>
              </a:spcBef>
              <a:spcAft>
                <a:spcPct val="0"/>
              </a:spcAft>
            </a:pPr>
            <a:r>
              <a:rPr sz="2450">
                <a:solidFill>
                  <a:srgbClr val="B61D42"/>
                </a:solidFill>
                <a:latin typeface="Calibri"/>
                <a:cs typeface="Calibri"/>
              </a:rPr>
              <a:t>•</a:t>
            </a:r>
            <a:r>
              <a:rPr sz="2450" spc="21">
                <a:solidFill>
                  <a:srgbClr val="B61D42"/>
                </a:solidFill>
                <a:latin typeface="Calibri"/>
                <a:cs typeface="Calibri"/>
              </a:rPr>
              <a:t> </a:t>
            </a:r>
            <a:r>
              <a:rPr sz="2400" spc="-51">
                <a:solidFill>
                  <a:srgbClr val="000000"/>
                </a:solidFill>
                <a:latin typeface="Calibri"/>
                <a:cs typeface="Calibri"/>
              </a:rPr>
              <a:t>most</a:t>
            </a:r>
            <a:r>
              <a:rPr sz="2400" spc="-13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87">
                <a:solidFill>
                  <a:srgbClr val="000000"/>
                </a:solidFill>
                <a:latin typeface="Calibri"/>
                <a:cs typeface="Calibri"/>
              </a:rPr>
              <a:t>common</a:t>
            </a:r>
            <a:r>
              <a:rPr sz="2400" spc="-8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2400" spc="-14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7th</a:t>
            </a:r>
            <a:r>
              <a:rPr sz="2400" spc="-13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51">
                <a:solidFill>
                  <a:srgbClr val="000000"/>
                </a:solidFill>
                <a:latin typeface="Calibri"/>
                <a:cs typeface="Calibri"/>
              </a:rPr>
              <a:t>decade,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1">
                <a:solidFill>
                  <a:srgbClr val="000000"/>
                </a:solidFill>
                <a:latin typeface="Calibri"/>
                <a:cs typeface="Calibri"/>
              </a:rPr>
              <a:t>rare</a:t>
            </a:r>
            <a:r>
              <a:rPr sz="2400" spc="-15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in</a:t>
            </a:r>
          </a:p>
          <a:p>
            <a:pPr marL="227964" marR="0">
              <a:lnSpc>
                <a:spcPts val="2500"/>
              </a:lnSpc>
              <a:spcBef>
                <a:spcPts val="319"/>
              </a:spcBef>
              <a:spcAft>
                <a:spcPct val="0"/>
              </a:spcAft>
            </a:pPr>
            <a:r>
              <a:rPr sz="2400" spc="-11">
                <a:solidFill>
                  <a:srgbClr val="000000"/>
                </a:solidFill>
                <a:latin typeface="Calibri"/>
                <a:cs typeface="Calibri"/>
              </a:rPr>
              <a:t>childhood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34937" y="2973425"/>
            <a:ext cx="3354985" cy="781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52"/>
              </a:lnSpc>
              <a:spcBef>
                <a:spcPct val="0"/>
              </a:spcBef>
              <a:spcAft>
                <a:spcPct val="0"/>
              </a:spcAft>
            </a:pPr>
            <a:r>
              <a:rPr sz="2450">
                <a:solidFill>
                  <a:srgbClr val="B61D42"/>
                </a:solidFill>
                <a:latin typeface="Calibri"/>
                <a:cs typeface="Calibri"/>
              </a:rPr>
              <a:t>•</a:t>
            </a:r>
            <a:r>
              <a:rPr sz="2450" spc="21">
                <a:solidFill>
                  <a:srgbClr val="B61D42"/>
                </a:solidFill>
                <a:latin typeface="Calibri"/>
                <a:cs typeface="Calibri"/>
              </a:rPr>
              <a:t> </a:t>
            </a:r>
            <a:r>
              <a:rPr sz="2400" spc="-171">
                <a:solidFill>
                  <a:srgbClr val="000000"/>
                </a:solidFill>
                <a:latin typeface="Calibri"/>
                <a:cs typeface="Calibri"/>
              </a:rPr>
              <a:t>males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 3</a:t>
            </a:r>
            <a:r>
              <a:rPr sz="2400" spc="-8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77">
                <a:solidFill>
                  <a:srgbClr val="000000"/>
                </a:solidFill>
                <a:latin typeface="Calibri"/>
                <a:cs typeface="Calibri"/>
              </a:rPr>
              <a:t>times</a:t>
            </a:r>
            <a:r>
              <a:rPr sz="2400" spc="-4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&gt;</a:t>
            </a:r>
            <a:r>
              <a:rPr sz="2400" spc="-3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1">
                <a:solidFill>
                  <a:srgbClr val="000000"/>
                </a:solidFill>
                <a:latin typeface="Calibri"/>
                <a:cs typeface="Calibri"/>
              </a:rPr>
              <a:t>female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34937" y="3529685"/>
            <a:ext cx="5049872" cy="1337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52"/>
              </a:lnSpc>
              <a:spcBef>
                <a:spcPct val="0"/>
              </a:spcBef>
              <a:spcAft>
                <a:spcPct val="0"/>
              </a:spcAft>
            </a:pPr>
            <a:r>
              <a:rPr sz="2450">
                <a:solidFill>
                  <a:srgbClr val="B61D42"/>
                </a:solidFill>
                <a:latin typeface="Calibri"/>
                <a:cs typeface="Calibri"/>
              </a:rPr>
              <a:t>•</a:t>
            </a:r>
            <a:r>
              <a:rPr sz="2450" spc="21">
                <a:solidFill>
                  <a:srgbClr val="B61D42"/>
                </a:solidFill>
                <a:latin typeface="Calibri"/>
                <a:cs typeface="Calibri"/>
              </a:rPr>
              <a:t> </a:t>
            </a:r>
            <a:r>
              <a:rPr sz="2400" spc="-81">
                <a:solidFill>
                  <a:srgbClr val="000000"/>
                </a:solidFill>
                <a:latin typeface="Calibri"/>
                <a:cs typeface="Calibri"/>
              </a:rPr>
              <a:t>typically</a:t>
            </a:r>
            <a:r>
              <a:rPr sz="2400" spc="-2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01">
                <a:solidFill>
                  <a:srgbClr val="000000"/>
                </a:solidFill>
                <a:latin typeface="Calibri"/>
                <a:cs typeface="Calibri"/>
              </a:rPr>
              <a:t>presents</a:t>
            </a:r>
            <a:r>
              <a:rPr sz="2400" spc="-4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with </a:t>
            </a:r>
            <a:r>
              <a:rPr sz="2400" spc="-11">
                <a:solidFill>
                  <a:srgbClr val="000000"/>
                </a:solidFill>
                <a:latin typeface="Calibri"/>
                <a:cs typeface="Calibri"/>
              </a:rPr>
              <a:t>hematuria</a:t>
            </a:r>
          </a:p>
          <a:p>
            <a:pPr marL="0" marR="0">
              <a:lnSpc>
                <a:spcPts val="2552"/>
              </a:lnSpc>
              <a:spcBef>
                <a:spcPts val="1777"/>
              </a:spcBef>
              <a:spcAft>
                <a:spcPct val="0"/>
              </a:spcAft>
            </a:pPr>
            <a:r>
              <a:rPr sz="2450">
                <a:solidFill>
                  <a:srgbClr val="B61D42"/>
                </a:solidFill>
                <a:latin typeface="Calibri"/>
                <a:cs typeface="Calibri"/>
              </a:rPr>
              <a:t>•</a:t>
            </a:r>
            <a:r>
              <a:rPr sz="2450" spc="581">
                <a:solidFill>
                  <a:srgbClr val="B61D42"/>
                </a:solidFill>
                <a:latin typeface="Calibri"/>
                <a:cs typeface="Calibri"/>
              </a:rPr>
              <a:t> </a:t>
            </a:r>
            <a:r>
              <a:rPr sz="2400" spc="-51">
                <a:solidFill>
                  <a:srgbClr val="000000"/>
                </a:solidFill>
                <a:latin typeface="Calibri"/>
                <a:cs typeface="Calibri"/>
              </a:rPr>
              <a:t>1/3</a:t>
            </a:r>
            <a:r>
              <a:rPr sz="2400" spc="-5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2">
                <a:solidFill>
                  <a:srgbClr val="000000"/>
                </a:solidFill>
                <a:latin typeface="Calibri"/>
                <a:cs typeface="Calibri"/>
              </a:rPr>
              <a:t>--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96">
                <a:solidFill>
                  <a:srgbClr val="000000"/>
                </a:solidFill>
                <a:latin typeface="Calibri"/>
                <a:cs typeface="Calibri"/>
              </a:rPr>
              <a:t>flank</a:t>
            </a:r>
            <a:r>
              <a:rPr sz="2400" spc="-3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31">
                <a:solidFill>
                  <a:srgbClr val="000000"/>
                </a:solidFill>
                <a:latin typeface="Calibri"/>
                <a:cs typeface="Calibri"/>
              </a:rPr>
              <a:t>pain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54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sz="2400" spc="-3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11">
                <a:solidFill>
                  <a:srgbClr val="000000"/>
                </a:solidFill>
                <a:latin typeface="Calibri"/>
                <a:cs typeface="Calibri"/>
              </a:rPr>
              <a:t>acute</a:t>
            </a:r>
            <a:r>
              <a:rPr sz="2400" spc="-4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81">
                <a:solidFill>
                  <a:srgbClr val="000000"/>
                </a:solidFill>
                <a:latin typeface="Calibri"/>
                <a:cs typeface="Calibri"/>
              </a:rPr>
              <a:t>renal</a:t>
            </a:r>
            <a:r>
              <a:rPr sz="2400" spc="-4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1">
                <a:solidFill>
                  <a:srgbClr val="000000"/>
                </a:solidFill>
                <a:latin typeface="Calibri"/>
                <a:cs typeface="Calibri"/>
              </a:rPr>
              <a:t>colic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34937" y="4642205"/>
            <a:ext cx="5051091" cy="11460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52"/>
              </a:lnSpc>
              <a:spcBef>
                <a:spcPct val="0"/>
              </a:spcBef>
              <a:spcAft>
                <a:spcPct val="0"/>
              </a:spcAft>
            </a:pPr>
            <a:r>
              <a:rPr sz="2450">
                <a:solidFill>
                  <a:srgbClr val="B61D42"/>
                </a:solidFill>
                <a:latin typeface="Calibri"/>
                <a:cs typeface="Calibri"/>
              </a:rPr>
              <a:t>•</a:t>
            </a:r>
            <a:r>
              <a:rPr sz="2450" spc="21">
                <a:solidFill>
                  <a:srgbClr val="B61D42"/>
                </a:solidFill>
                <a:latin typeface="Calibri"/>
                <a:cs typeface="Calibri"/>
              </a:rPr>
              <a:t> </a:t>
            </a:r>
            <a:r>
              <a:rPr sz="2400" spc="-96">
                <a:solidFill>
                  <a:srgbClr val="000000"/>
                </a:solidFill>
                <a:latin typeface="Calibri"/>
                <a:cs typeface="Calibri"/>
              </a:rPr>
              <a:t>discovered</a:t>
            </a:r>
            <a:r>
              <a:rPr sz="2400" spc="-8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86">
                <a:solidFill>
                  <a:srgbClr val="000000"/>
                </a:solidFill>
                <a:latin typeface="Calibri"/>
                <a:cs typeface="Calibri"/>
              </a:rPr>
              <a:t>incidentally</a:t>
            </a:r>
            <a:r>
              <a:rPr sz="2400" spc="-5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2400" spc="-5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66">
                <a:solidFill>
                  <a:srgbClr val="000000"/>
                </a:solidFill>
                <a:latin typeface="Calibri"/>
                <a:cs typeface="Calibri"/>
              </a:rPr>
              <a:t>radiologic</a:t>
            </a:r>
          </a:p>
          <a:p>
            <a:pPr marL="227964" marR="0">
              <a:lnSpc>
                <a:spcPts val="2500"/>
              </a:lnSpc>
              <a:spcBef>
                <a:spcPts val="319"/>
              </a:spcBef>
              <a:spcAft>
                <a:spcPct val="0"/>
              </a:spcAft>
            </a:pPr>
            <a:r>
              <a:rPr sz="2400" spc="-71">
                <a:solidFill>
                  <a:srgbClr val="000000"/>
                </a:solidFill>
                <a:latin typeface="Calibri"/>
                <a:cs typeface="Calibri"/>
              </a:rPr>
              <a:t>examination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41119" y="142832"/>
            <a:ext cx="1701889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EIEBAL+ArialMT"/>
                <a:cs typeface="EIEBAL+ArialMT"/>
              </a:rPr>
              <a:t>Core Content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21510" y="1077018"/>
            <a:ext cx="4953744" cy="539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67"/>
              </a:lnSpc>
              <a:spcBef>
                <a:spcPct val="0"/>
              </a:spcBef>
              <a:spcAft>
                <a:spcPct val="0"/>
              </a:spcAft>
            </a:pPr>
            <a:r>
              <a:rPr sz="4000" spc="-107" dirty="0">
                <a:solidFill>
                  <a:srgbClr val="000000"/>
                </a:solidFill>
                <a:latin typeface="Calibri"/>
                <a:cs typeface="Calibri"/>
              </a:rPr>
              <a:t>Morphological</a:t>
            </a:r>
            <a:r>
              <a:rPr sz="4000" spc="-1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000" spc="-411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4000" spc="-411" dirty="0">
                <a:solidFill>
                  <a:srgbClr val="000000"/>
                </a:solidFill>
                <a:latin typeface="Calibri"/>
                <a:cs typeface="Calibri"/>
              </a:rPr>
              <a:t>ypes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34937" y="2056725"/>
            <a:ext cx="2074868" cy="774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2400" spc="3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61">
                <a:solidFill>
                  <a:srgbClr val="000000"/>
                </a:solidFill>
                <a:latin typeface="Calibri"/>
                <a:cs typeface="Calibri"/>
              </a:rPr>
              <a:t>ranges</a:t>
            </a:r>
            <a:r>
              <a:rPr sz="2400" spc="-2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1">
                <a:solidFill>
                  <a:srgbClr val="000000"/>
                </a:solidFill>
                <a:latin typeface="Calibri"/>
                <a:cs typeface="Calibri"/>
              </a:rPr>
              <a:t>from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34937" y="2607665"/>
            <a:ext cx="2571655" cy="7819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52"/>
              </a:lnSpc>
              <a:spcBef>
                <a:spcPct val="0"/>
              </a:spcBef>
              <a:spcAft>
                <a:spcPct val="0"/>
              </a:spcAft>
            </a:pPr>
            <a:r>
              <a:rPr sz="2450">
                <a:solidFill>
                  <a:srgbClr val="B61D42"/>
                </a:solidFill>
                <a:latin typeface="Calibri"/>
                <a:cs typeface="Calibri"/>
              </a:rPr>
              <a:t>•</a:t>
            </a:r>
            <a:r>
              <a:rPr sz="2450" spc="581">
                <a:solidFill>
                  <a:srgbClr val="B61D42"/>
                </a:solidFill>
                <a:latin typeface="Calibri"/>
                <a:cs typeface="Calibri"/>
              </a:rPr>
              <a:t> </a:t>
            </a:r>
            <a:r>
              <a:rPr sz="2400" spc="-115">
                <a:solidFill>
                  <a:srgbClr val="000000"/>
                </a:solidFill>
                <a:latin typeface="Calibri"/>
                <a:cs typeface="Calibri"/>
              </a:rPr>
              <a:t>Papillary</a:t>
            </a:r>
            <a:r>
              <a:rPr sz="2400" spc="-3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48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400" spc="-21">
                <a:solidFill>
                  <a:srgbClr val="000000"/>
                </a:solidFill>
                <a:latin typeface="Calibri"/>
                <a:cs typeface="Calibri"/>
              </a:rPr>
              <a:t> flat,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34937" y="3163925"/>
            <a:ext cx="4001413" cy="781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52"/>
              </a:lnSpc>
              <a:spcBef>
                <a:spcPct val="0"/>
              </a:spcBef>
              <a:spcAft>
                <a:spcPct val="0"/>
              </a:spcAft>
            </a:pPr>
            <a:r>
              <a:rPr sz="2450">
                <a:solidFill>
                  <a:srgbClr val="B61D42"/>
                </a:solidFill>
                <a:latin typeface="Calibri"/>
                <a:cs typeface="Calibri"/>
              </a:rPr>
              <a:t>•</a:t>
            </a:r>
            <a:r>
              <a:rPr sz="2450" spc="21">
                <a:solidFill>
                  <a:srgbClr val="B61D42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2400" spc="-56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400" spc="-56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2400" spc="-56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400" spc="-55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23">
                <a:solidFill>
                  <a:srgbClr val="000000"/>
                </a:solidFill>
                <a:latin typeface="Calibri"/>
                <a:cs typeface="Calibri"/>
              </a:rPr>
              <a:t>invasive</a:t>
            </a:r>
            <a:r>
              <a:rPr sz="2400" spc="-6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48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400" spc="1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41">
                <a:solidFill>
                  <a:srgbClr val="000000"/>
                </a:solidFill>
                <a:latin typeface="Calibri"/>
                <a:cs typeface="Calibri"/>
              </a:rPr>
              <a:t>invasive</a:t>
            </a:r>
            <a:r>
              <a:rPr sz="2400" spc="-4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5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34937" y="3720185"/>
            <a:ext cx="7189468" cy="7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52"/>
              </a:lnSpc>
              <a:spcBef>
                <a:spcPct val="0"/>
              </a:spcBef>
              <a:spcAft>
                <a:spcPct val="0"/>
              </a:spcAft>
            </a:pPr>
            <a:r>
              <a:rPr sz="2450">
                <a:solidFill>
                  <a:srgbClr val="B61D42"/>
                </a:solidFill>
                <a:latin typeface="Calibri"/>
                <a:cs typeface="Calibri"/>
              </a:rPr>
              <a:t>•</a:t>
            </a:r>
            <a:r>
              <a:rPr sz="2450" spc="21">
                <a:solidFill>
                  <a:srgbClr val="B61D42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Well</a:t>
            </a:r>
            <a:r>
              <a:rPr sz="2400" spc="-7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57">
                <a:solidFill>
                  <a:srgbClr val="000000"/>
                </a:solidFill>
                <a:latin typeface="Calibri"/>
                <a:cs typeface="Calibri"/>
              </a:rPr>
              <a:t>differentiated</a:t>
            </a:r>
            <a:r>
              <a:rPr sz="2400" spc="-25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24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62">
                <a:solidFill>
                  <a:srgbClr val="000000"/>
                </a:solidFill>
                <a:latin typeface="Calibri"/>
                <a:cs typeface="Calibri"/>
              </a:rPr>
              <a:t>undifferentiated</a:t>
            </a:r>
            <a:r>
              <a:rPr sz="2400" spc="-25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400" spc="-48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2400" spc="5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41">
                <a:solidFill>
                  <a:srgbClr val="000000"/>
                </a:solidFill>
                <a:latin typeface="Calibri"/>
                <a:cs typeface="Calibri"/>
              </a:rPr>
              <a:t>anaplastic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62902" y="4091265"/>
            <a:ext cx="1338712" cy="763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sz="2400" spc="-73">
                <a:solidFill>
                  <a:srgbClr val="000000"/>
                </a:solidFill>
                <a:latin typeface="Calibri"/>
                <a:cs typeface="Calibri"/>
              </a:rPr>
              <a:t>cancer</a:t>
            </a:r>
            <a:r>
              <a:rPr sz="2000">
                <a:solidFill>
                  <a:srgbClr val="000000"/>
                </a:solidFill>
                <a:latin typeface="EIEBAL+ArialMT"/>
                <a:cs typeface="EIEBAL+ArialMT"/>
              </a:rPr>
              <a:t>.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41119" y="142832"/>
            <a:ext cx="1701889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FFFFFF"/>
                </a:solidFill>
                <a:latin typeface="EIEBAL+ArialMT"/>
                <a:cs typeface="EIEBAL+ArialMT"/>
              </a:rPr>
              <a:t>Core Content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1650" y="1582292"/>
            <a:ext cx="5750686" cy="369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59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41119" y="142832"/>
            <a:ext cx="1701889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EIEBAL+ArialMT"/>
                <a:cs typeface="EIEBAL+ArialMT"/>
              </a:rPr>
              <a:t>Core Content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21510" y="1077018"/>
            <a:ext cx="5241230" cy="539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67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spc="-286" dirty="0">
                <a:solidFill>
                  <a:srgbClr val="000000"/>
                </a:solidFill>
                <a:latin typeface="Calibri"/>
                <a:cs typeface="Calibri"/>
              </a:rPr>
              <a:t>Gross</a:t>
            </a:r>
            <a:r>
              <a:rPr lang="en-US" sz="4000" spc="-3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000" spc="-101" dirty="0">
                <a:solidFill>
                  <a:srgbClr val="000000"/>
                </a:solidFill>
                <a:latin typeface="Calibri"/>
                <a:cs typeface="Calibri"/>
              </a:rPr>
              <a:t>morphology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8650" y="1862908"/>
            <a:ext cx="3268406" cy="7818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52"/>
              </a:lnSpc>
              <a:spcBef>
                <a:spcPct val="0"/>
              </a:spcBef>
              <a:spcAft>
                <a:spcPct val="0"/>
              </a:spcAft>
            </a:pPr>
            <a:r>
              <a:rPr sz="2450">
                <a:solidFill>
                  <a:srgbClr val="000000"/>
                </a:solidFill>
                <a:latin typeface="EIEBAL+ArialMT"/>
                <a:cs typeface="EIEBAL+ArialMT"/>
              </a:rPr>
              <a:t>•</a:t>
            </a:r>
            <a:r>
              <a:rPr sz="2450" spc="-188">
                <a:solidFill>
                  <a:srgbClr val="000000"/>
                </a:solidFill>
                <a:latin typeface="EIEBAL+ArialMT"/>
                <a:cs typeface="EIEBAL+ArialMT"/>
              </a:rPr>
              <a:t> </a:t>
            </a:r>
            <a:r>
              <a:rPr sz="2400" spc="-81">
                <a:solidFill>
                  <a:srgbClr val="000000"/>
                </a:solidFill>
                <a:latin typeface="Calibri"/>
                <a:cs typeface="Calibri"/>
              </a:rPr>
              <a:t>.Unifocal</a:t>
            </a:r>
            <a:r>
              <a:rPr sz="2400" spc="-12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54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sz="2400" spc="-3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1">
                <a:solidFill>
                  <a:srgbClr val="000000"/>
                </a:solidFill>
                <a:latin typeface="Calibri"/>
                <a:cs typeface="Calibri"/>
              </a:rPr>
              <a:t>multifocal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8650" y="2419168"/>
            <a:ext cx="3064541" cy="13382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52"/>
              </a:lnSpc>
              <a:spcBef>
                <a:spcPct val="0"/>
              </a:spcBef>
              <a:spcAft>
                <a:spcPct val="0"/>
              </a:spcAft>
            </a:pPr>
            <a:r>
              <a:rPr sz="2450">
                <a:solidFill>
                  <a:srgbClr val="000000"/>
                </a:solidFill>
                <a:latin typeface="EIEBAL+ArialMT"/>
                <a:cs typeface="EIEBAL+ArialMT"/>
              </a:rPr>
              <a:t>•</a:t>
            </a:r>
            <a:r>
              <a:rPr sz="2450" spc="-188">
                <a:solidFill>
                  <a:srgbClr val="000000"/>
                </a:solidFill>
                <a:latin typeface="EIEBAL+ArialMT"/>
                <a:cs typeface="EIEBAL+ArialMT"/>
              </a:rPr>
              <a:t> 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sz="2400" spc="-13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71">
                <a:solidFill>
                  <a:srgbClr val="000000"/>
                </a:solidFill>
                <a:latin typeface="Calibri"/>
                <a:cs typeface="Calibri"/>
              </a:rPr>
              <a:t>Common</a:t>
            </a:r>
            <a:r>
              <a:rPr sz="2400" spc="-8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2400" spc="-9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1">
                <a:solidFill>
                  <a:srgbClr val="000000"/>
                </a:solidFill>
                <a:latin typeface="Calibri"/>
                <a:cs typeface="Calibri"/>
              </a:rPr>
              <a:t>trigone</a:t>
            </a:r>
          </a:p>
          <a:p>
            <a:pPr marL="12700" marR="0">
              <a:lnSpc>
                <a:spcPts val="2552"/>
              </a:lnSpc>
              <a:spcBef>
                <a:spcPts val="1777"/>
              </a:spcBef>
              <a:spcAft>
                <a:spcPct val="0"/>
              </a:spcAft>
            </a:pPr>
            <a:r>
              <a:rPr sz="2450" spc="397">
                <a:solidFill>
                  <a:srgbClr val="000000"/>
                </a:solidFill>
                <a:latin typeface="EIEBAL+ArialMT"/>
                <a:cs typeface="EIEBAL+ArialMT"/>
              </a:rPr>
              <a:t>•</a:t>
            </a:r>
            <a:r>
              <a:rPr sz="2400" spc="-131">
                <a:solidFill>
                  <a:srgbClr val="000000"/>
                </a:solidFill>
                <a:latin typeface="Calibri"/>
                <a:cs typeface="Calibri"/>
              </a:rPr>
              <a:t>Friable</a:t>
            </a:r>
            <a:r>
              <a:rPr sz="2400" spc="-1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07">
                <a:solidFill>
                  <a:srgbClr val="000000"/>
                </a:solidFill>
                <a:latin typeface="Calibri"/>
                <a:cs typeface="Calibri"/>
              </a:rPr>
              <a:t>grey</a:t>
            </a:r>
            <a:r>
              <a:rPr sz="2400" spc="-6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2">
                <a:solidFill>
                  <a:srgbClr val="000000"/>
                </a:solidFill>
                <a:latin typeface="Calibri"/>
                <a:cs typeface="Calibri"/>
              </a:rPr>
              <a:t>white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41350" y="3531688"/>
            <a:ext cx="7595730" cy="7815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52"/>
              </a:lnSpc>
              <a:spcBef>
                <a:spcPct val="0"/>
              </a:spcBef>
              <a:spcAft>
                <a:spcPct val="0"/>
              </a:spcAft>
            </a:pPr>
            <a:r>
              <a:rPr sz="2450" spc="397">
                <a:solidFill>
                  <a:srgbClr val="000000"/>
                </a:solidFill>
                <a:latin typeface="EIEBAL+ArialMT"/>
                <a:cs typeface="EIEBAL+ArialMT"/>
              </a:rPr>
              <a:t>•</a:t>
            </a:r>
            <a:r>
              <a:rPr sz="2400" spc="-117">
                <a:solidFill>
                  <a:srgbClr val="000000"/>
                </a:solidFill>
                <a:latin typeface="Calibri"/>
                <a:cs typeface="Calibri"/>
              </a:rPr>
              <a:t>Finger-like</a:t>
            </a:r>
            <a:r>
              <a:rPr sz="2400" spc="-22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97">
                <a:solidFill>
                  <a:srgbClr val="000000"/>
                </a:solidFill>
                <a:latin typeface="Calibri"/>
                <a:cs typeface="Calibri"/>
              </a:rPr>
              <a:t>projections</a:t>
            </a:r>
            <a:r>
              <a:rPr sz="2400" spc="-10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15">
                <a:solidFill>
                  <a:srgbClr val="000000"/>
                </a:solidFill>
                <a:latin typeface="Calibri"/>
                <a:cs typeface="Calibri"/>
              </a:rPr>
              <a:t>resembling</a:t>
            </a:r>
            <a:r>
              <a:rPr sz="2400" spc="-2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56">
                <a:solidFill>
                  <a:srgbClr val="000000"/>
                </a:solidFill>
                <a:latin typeface="Calibri"/>
                <a:cs typeface="Calibri"/>
              </a:rPr>
              <a:t>cauliflower</a:t>
            </a:r>
            <a:r>
              <a:rPr sz="2400" spc="-4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41">
                <a:solidFill>
                  <a:srgbClr val="000000"/>
                </a:solidFill>
                <a:latin typeface="Calibri"/>
                <a:cs typeface="Calibri"/>
              </a:rPr>
              <a:t>like</a:t>
            </a:r>
            <a:r>
              <a:rPr sz="2400" spc="-6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15">
                <a:solidFill>
                  <a:srgbClr val="000000"/>
                </a:solidFill>
                <a:latin typeface="Calibri"/>
                <a:cs typeface="Calibri"/>
              </a:rPr>
              <a:t>mass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41119" y="142832"/>
            <a:ext cx="1701889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EIEBAL+ArialMT"/>
                <a:cs typeface="EIEBAL+ArialMT"/>
              </a:rPr>
              <a:t>Core Content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41119" y="142832"/>
            <a:ext cx="1701889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EIEBAL+ArialMT"/>
                <a:cs typeface="EIEBAL+ArialMT"/>
              </a:rPr>
              <a:t>Core Content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41119" y="142832"/>
            <a:ext cx="1701889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EIEBAL+ArialMT"/>
                <a:cs typeface="EIEBAL+ArialMT"/>
              </a:rPr>
              <a:t>Core Content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21510" y="1077018"/>
            <a:ext cx="5815459" cy="539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67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spc="-177" dirty="0">
                <a:solidFill>
                  <a:srgbClr val="000000"/>
                </a:solidFill>
                <a:latin typeface="Calibri"/>
                <a:cs typeface="Calibri"/>
              </a:rPr>
              <a:t>Microscopic</a:t>
            </a:r>
            <a:r>
              <a:rPr lang="en-US" sz="40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000" spc="-362" dirty="0">
                <a:solidFill>
                  <a:srgbClr val="000000"/>
                </a:solidFill>
                <a:latin typeface="Calibri"/>
                <a:cs typeface="Calibri"/>
              </a:rPr>
              <a:t>features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34937" y="2055661"/>
            <a:ext cx="3975701" cy="1643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36"/>
              </a:lnSpc>
              <a:spcBef>
                <a:spcPct val="0"/>
              </a:spcBef>
              <a:spcAft>
                <a:spcPct val="0"/>
              </a:spcAft>
            </a:pPr>
            <a:r>
              <a:rPr sz="2050">
                <a:solidFill>
                  <a:srgbClr val="B61D42"/>
                </a:solidFill>
                <a:latin typeface="EIEBAL+ArialMT"/>
                <a:cs typeface="EIEBAL+ArialMT"/>
              </a:rPr>
              <a:t>•</a:t>
            </a:r>
            <a:r>
              <a:rPr sz="2050" spc="508">
                <a:solidFill>
                  <a:srgbClr val="B61D42"/>
                </a:solidFill>
                <a:latin typeface="EIEBAL+ArialMT"/>
                <a:cs typeface="EIEBAL+ArialMT"/>
              </a:rPr>
              <a:t> </a:t>
            </a:r>
            <a:r>
              <a:rPr sz="2000" spc="-130">
                <a:solidFill>
                  <a:srgbClr val="000000"/>
                </a:solidFill>
                <a:latin typeface="EIEBAL+ArialMT"/>
                <a:cs typeface="EIEBAL+ArialMT"/>
              </a:rPr>
              <a:t>Branching</a:t>
            </a:r>
            <a:r>
              <a:rPr sz="2000" spc="15">
                <a:solidFill>
                  <a:srgbClr val="000000"/>
                </a:solidFill>
                <a:latin typeface="EIEBAL+ArialMT"/>
                <a:cs typeface="EIEBAL+ArialMT"/>
              </a:rPr>
              <a:t> </a:t>
            </a:r>
            <a:r>
              <a:rPr sz="2000" spc="-85">
                <a:solidFill>
                  <a:srgbClr val="000000"/>
                </a:solidFill>
                <a:latin typeface="EIEBAL+ArialMT"/>
                <a:cs typeface="EIEBAL+ArialMT"/>
              </a:rPr>
              <a:t>fibrovascular</a:t>
            </a:r>
            <a:r>
              <a:rPr sz="2000">
                <a:solidFill>
                  <a:srgbClr val="000000"/>
                </a:solidFill>
                <a:latin typeface="EIEBAL+ArialMT"/>
                <a:cs typeface="EIEBAL+ArialMT"/>
              </a:rPr>
              <a:t> </a:t>
            </a:r>
            <a:r>
              <a:rPr sz="2000" spc="-20">
                <a:solidFill>
                  <a:srgbClr val="000000"/>
                </a:solidFill>
                <a:latin typeface="EIEBAL+ArialMT"/>
                <a:cs typeface="EIEBAL+ArialMT"/>
              </a:rPr>
              <a:t>core</a:t>
            </a:r>
          </a:p>
          <a:p>
            <a:pPr marL="0" marR="0">
              <a:lnSpc>
                <a:spcPts val="2136"/>
              </a:lnSpc>
              <a:spcBef>
                <a:spcPts val="1763"/>
              </a:spcBef>
              <a:spcAft>
                <a:spcPct val="0"/>
              </a:spcAft>
            </a:pPr>
            <a:r>
              <a:rPr sz="2050">
                <a:solidFill>
                  <a:srgbClr val="B61D42"/>
                </a:solidFill>
                <a:latin typeface="EIEBAL+ArialMT"/>
                <a:cs typeface="EIEBAL+ArialMT"/>
              </a:rPr>
              <a:t>•</a:t>
            </a:r>
            <a:r>
              <a:rPr sz="2050" spc="508">
                <a:solidFill>
                  <a:srgbClr val="B61D42"/>
                </a:solidFill>
                <a:latin typeface="EIEBAL+ArialMT"/>
                <a:cs typeface="EIEBAL+ArialMT"/>
              </a:rPr>
              <a:t> </a:t>
            </a:r>
            <a:r>
              <a:rPr sz="2000" spc="-100">
                <a:solidFill>
                  <a:srgbClr val="000000"/>
                </a:solidFill>
                <a:latin typeface="EIEBAL+ArialMT"/>
                <a:cs typeface="EIEBAL+ArialMT"/>
              </a:rPr>
              <a:t>Lined</a:t>
            </a:r>
            <a:r>
              <a:rPr sz="2000" spc="-38">
                <a:solidFill>
                  <a:srgbClr val="000000"/>
                </a:solidFill>
                <a:latin typeface="EIEBAL+ArialMT"/>
                <a:cs typeface="EIEBAL+ArialMT"/>
              </a:rPr>
              <a:t> </a:t>
            </a:r>
            <a:r>
              <a:rPr sz="2000" spc="-114">
                <a:solidFill>
                  <a:srgbClr val="000000"/>
                </a:solidFill>
                <a:latin typeface="EIEBAL+ArialMT"/>
                <a:cs typeface="EIEBAL+ArialMT"/>
              </a:rPr>
              <a:t>by</a:t>
            </a:r>
            <a:r>
              <a:rPr sz="2000" spc="-25">
                <a:solidFill>
                  <a:srgbClr val="000000"/>
                </a:solidFill>
                <a:latin typeface="EIEBAL+ArialMT"/>
                <a:cs typeface="EIEBAL+ArialMT"/>
              </a:rPr>
              <a:t> </a:t>
            </a:r>
            <a:r>
              <a:rPr sz="2000" spc="-56">
                <a:solidFill>
                  <a:srgbClr val="000000"/>
                </a:solidFill>
                <a:latin typeface="EIEBAL+ArialMT"/>
                <a:cs typeface="EIEBAL+ArialMT"/>
              </a:rPr>
              <a:t>transitional</a:t>
            </a:r>
            <a:r>
              <a:rPr sz="2000" spc="-32">
                <a:solidFill>
                  <a:srgbClr val="000000"/>
                </a:solidFill>
                <a:latin typeface="EIEBAL+ArialMT"/>
                <a:cs typeface="EIEBAL+ArialMT"/>
              </a:rPr>
              <a:t> </a:t>
            </a:r>
            <a:r>
              <a:rPr sz="2000" spc="-60">
                <a:solidFill>
                  <a:srgbClr val="000000"/>
                </a:solidFill>
                <a:latin typeface="EIEBAL+ArialMT"/>
                <a:cs typeface="EIEBAL+ArialMT"/>
              </a:rPr>
              <a:t>epithelium</a:t>
            </a:r>
          </a:p>
          <a:p>
            <a:pPr marL="0" marR="0">
              <a:lnSpc>
                <a:spcPts val="2136"/>
              </a:lnSpc>
              <a:spcBef>
                <a:spcPts val="1763"/>
              </a:spcBef>
              <a:spcAft>
                <a:spcPct val="0"/>
              </a:spcAft>
            </a:pPr>
            <a:r>
              <a:rPr sz="2050">
                <a:solidFill>
                  <a:srgbClr val="B61D42"/>
                </a:solidFill>
                <a:latin typeface="EIEBAL+ArialMT"/>
                <a:cs typeface="EIEBAL+ArialMT"/>
              </a:rPr>
              <a:t>•</a:t>
            </a:r>
            <a:r>
              <a:rPr sz="2050" spc="1068">
                <a:solidFill>
                  <a:srgbClr val="B61D42"/>
                </a:solidFill>
                <a:latin typeface="EIEBAL+ArialMT"/>
                <a:cs typeface="EIEBAL+ArialMT"/>
              </a:rPr>
              <a:t> </a:t>
            </a:r>
            <a:r>
              <a:rPr sz="2000" spc="-91">
                <a:solidFill>
                  <a:srgbClr val="000000"/>
                </a:solidFill>
                <a:latin typeface="EIEBAL+ArialMT"/>
                <a:cs typeface="EIEBAL+ArialMT"/>
              </a:rPr>
              <a:t>7-10</a:t>
            </a:r>
            <a:r>
              <a:rPr sz="2000" spc="-30">
                <a:solidFill>
                  <a:srgbClr val="000000"/>
                </a:solidFill>
                <a:latin typeface="EIEBAL+ArialMT"/>
                <a:cs typeface="EIEBAL+ArialMT"/>
              </a:rPr>
              <a:t> </a:t>
            </a:r>
            <a:r>
              <a:rPr sz="2000" spc="-10">
                <a:solidFill>
                  <a:srgbClr val="000000"/>
                </a:solidFill>
                <a:latin typeface="EIEBAL+ArialMT"/>
                <a:cs typeface="EIEBAL+ArialMT"/>
              </a:rPr>
              <a:t>layers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34937" y="3541561"/>
            <a:ext cx="2289365" cy="652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36"/>
              </a:lnSpc>
              <a:spcBef>
                <a:spcPct val="0"/>
              </a:spcBef>
              <a:spcAft>
                <a:spcPct val="0"/>
              </a:spcAft>
            </a:pPr>
            <a:r>
              <a:rPr sz="2050">
                <a:solidFill>
                  <a:srgbClr val="B61D42"/>
                </a:solidFill>
                <a:latin typeface="EIEBAL+ArialMT"/>
                <a:cs typeface="EIEBAL+ArialMT"/>
              </a:rPr>
              <a:t>•</a:t>
            </a:r>
            <a:r>
              <a:rPr sz="2050" spc="1068">
                <a:solidFill>
                  <a:srgbClr val="B61D42"/>
                </a:solidFill>
                <a:latin typeface="EIEBAL+ArialMT"/>
                <a:cs typeface="EIEBAL+ArialMT"/>
              </a:rPr>
              <a:t> </a:t>
            </a:r>
            <a:r>
              <a:rPr sz="2000" spc="-160">
                <a:solidFill>
                  <a:srgbClr val="000000"/>
                </a:solidFill>
                <a:latin typeface="EIEBAL+ArialMT"/>
                <a:cs typeface="EIEBAL+ArialMT"/>
              </a:rPr>
              <a:t>Loss</a:t>
            </a:r>
            <a:r>
              <a:rPr sz="2000">
                <a:solidFill>
                  <a:srgbClr val="000000"/>
                </a:solidFill>
                <a:latin typeface="EIEBAL+ArialMT"/>
                <a:cs typeface="EIEBAL+ArialMT"/>
              </a:rPr>
              <a:t> of</a:t>
            </a:r>
            <a:r>
              <a:rPr sz="2000" spc="-70">
                <a:solidFill>
                  <a:srgbClr val="000000"/>
                </a:solidFill>
                <a:latin typeface="EIEBAL+ArialMT"/>
                <a:cs typeface="EIEBAL+ArialMT"/>
              </a:rPr>
              <a:t> </a:t>
            </a:r>
            <a:r>
              <a:rPr sz="2000" spc="-10">
                <a:solidFill>
                  <a:srgbClr val="000000"/>
                </a:solidFill>
                <a:latin typeface="EIEBAL+ArialMT"/>
                <a:cs typeface="EIEBAL+ArialMT"/>
              </a:rPr>
              <a:t>polarity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34937" y="4036861"/>
            <a:ext cx="2218536" cy="653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36"/>
              </a:lnSpc>
              <a:spcBef>
                <a:spcPct val="0"/>
              </a:spcBef>
              <a:spcAft>
                <a:spcPct val="0"/>
              </a:spcAft>
            </a:pPr>
            <a:r>
              <a:rPr sz="2050">
                <a:solidFill>
                  <a:srgbClr val="B61D42"/>
                </a:solidFill>
                <a:latin typeface="EIEBAL+ArialMT"/>
                <a:cs typeface="EIEBAL+ArialMT"/>
              </a:rPr>
              <a:t>•</a:t>
            </a:r>
            <a:r>
              <a:rPr sz="2050" spc="508">
                <a:solidFill>
                  <a:srgbClr val="B61D42"/>
                </a:solidFill>
                <a:latin typeface="EIEBAL+ArialMT"/>
                <a:cs typeface="EIEBAL+ArialMT"/>
              </a:rPr>
              <a:t> </a:t>
            </a:r>
            <a:r>
              <a:rPr sz="2000" spc="-10">
                <a:solidFill>
                  <a:srgbClr val="000000"/>
                </a:solidFill>
                <a:latin typeface="EIEBAL+ArialMT"/>
                <a:cs typeface="EIEBAL+ArialMT"/>
              </a:rPr>
              <a:t>Pleomorphism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34937" y="4532161"/>
            <a:ext cx="1477311" cy="6534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36"/>
              </a:lnSpc>
              <a:spcBef>
                <a:spcPct val="0"/>
              </a:spcBef>
              <a:spcAft>
                <a:spcPct val="0"/>
              </a:spcAft>
            </a:pPr>
            <a:r>
              <a:rPr sz="2050">
                <a:solidFill>
                  <a:srgbClr val="B61D42"/>
                </a:solidFill>
                <a:latin typeface="EIEBAL+ArialMT"/>
                <a:cs typeface="EIEBAL+ArialMT"/>
              </a:rPr>
              <a:t>•</a:t>
            </a:r>
            <a:r>
              <a:rPr sz="2050" spc="508">
                <a:solidFill>
                  <a:srgbClr val="B61D42"/>
                </a:solidFill>
                <a:latin typeface="EIEBAL+ArialMT"/>
                <a:cs typeface="EIEBAL+ArialMT"/>
              </a:rPr>
              <a:t> </a:t>
            </a:r>
            <a:r>
              <a:rPr sz="2000" spc="-10">
                <a:solidFill>
                  <a:srgbClr val="000000"/>
                </a:solidFill>
                <a:latin typeface="EIEBAL+ArialMT"/>
                <a:cs typeface="EIEBAL+ArialMT"/>
              </a:rPr>
              <a:t>Mitoses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41119" y="142832"/>
            <a:ext cx="1701889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EIEBAL+ArialMT"/>
                <a:cs typeface="EIEBAL+ArialMT"/>
              </a:rPr>
              <a:t>Core Content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41119" y="142832"/>
            <a:ext cx="1701889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EIEBAL+ArialMT"/>
                <a:cs typeface="EIEBAL+ArialMT"/>
              </a:rPr>
              <a:t>Core Content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45841" y="4397400"/>
            <a:ext cx="2275037" cy="12429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11"/>
              </a:lnSpc>
              <a:spcBef>
                <a:spcPct val="0"/>
              </a:spcBef>
              <a:spcAft>
                <a:spcPct val="0"/>
              </a:spcAft>
            </a:pPr>
            <a:r>
              <a:rPr sz="3850" spc="633">
                <a:solidFill>
                  <a:srgbClr val="A890B3"/>
                </a:solidFill>
                <a:latin typeface="EIEBAL+ArialMT"/>
                <a:cs typeface="EIEBAL+ArialMT"/>
              </a:rPr>
              <a:t>°</a:t>
            </a:r>
            <a:r>
              <a:rPr sz="3850" spc="52">
                <a:solidFill>
                  <a:srgbClr val="A5A5A5"/>
                </a:solidFill>
                <a:latin typeface="EIEBAL+ArialMT"/>
                <a:cs typeface="EIEBAL+ArialMT"/>
              </a:rPr>
              <a:t>Ët',‘</a:t>
            </a:r>
            <a:r>
              <a:rPr sz="3850" spc="-265">
                <a:solidFill>
                  <a:srgbClr val="A5A5A5"/>
                </a:solidFill>
                <a:latin typeface="EIEBAL+ArialMT"/>
                <a:cs typeface="EIEBAL+ArialMT"/>
              </a:rPr>
              <a:t> </a:t>
            </a:r>
            <a:r>
              <a:rPr sz="3850" spc="-27">
                <a:solidFill>
                  <a:srgbClr val="B1B1B1"/>
                </a:solidFill>
                <a:latin typeface="EIEBAL+ArialMT"/>
                <a:cs typeface="EIEBAL+ArialMT"/>
              </a:rPr>
              <a:t>i:'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50162" y="4419818"/>
            <a:ext cx="5746128" cy="12429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11"/>
              </a:lnSpc>
              <a:spcBef>
                <a:spcPct val="0"/>
              </a:spcBef>
              <a:spcAft>
                <a:spcPct val="0"/>
              </a:spcAft>
            </a:pPr>
            <a:r>
              <a:rPr sz="3850" spc="-352">
                <a:solidFill>
                  <a:srgbClr val="AFAFAF"/>
                </a:solidFill>
                <a:latin typeface="EIEBAL+ArialMT"/>
                <a:cs typeface="EIEBAL+ArialMT"/>
              </a:rPr>
              <a:t>›t,</a:t>
            </a:r>
            <a:r>
              <a:rPr sz="3850" spc="-613">
                <a:solidFill>
                  <a:srgbClr val="B69CBA"/>
                </a:solidFill>
                <a:latin typeface="EIEBAL+ArialMT"/>
                <a:cs typeface="EIEBAL+ArialMT"/>
              </a:rPr>
              <a:t>,</a:t>
            </a:r>
            <a:r>
              <a:rPr sz="3850">
                <a:solidFill>
                  <a:srgbClr val="B69CBA"/>
                </a:solidFill>
                <a:latin typeface="EIEBAL+ArialMT"/>
                <a:cs typeface="EIEBAL+ArialMT"/>
              </a:rPr>
              <a:t>Ë</a:t>
            </a:r>
            <a:r>
              <a:rPr sz="3850" spc="753">
                <a:solidFill>
                  <a:srgbClr val="B69CBA"/>
                </a:solidFill>
                <a:latin typeface="EIEBAL+ArialMT"/>
                <a:cs typeface="EIEBAL+ArialMT"/>
              </a:rPr>
              <a:t> </a:t>
            </a:r>
            <a:r>
              <a:rPr sz="3850" spc="-151">
                <a:solidFill>
                  <a:srgbClr val="BFBFBF"/>
                </a:solidFill>
                <a:latin typeface="EIEBAL+ArialMT"/>
                <a:cs typeface="EIEBAL+ArialMT"/>
              </a:rPr>
              <a:t>’’"</a:t>
            </a:r>
            <a:r>
              <a:rPr sz="3850" spc="-521">
                <a:solidFill>
                  <a:srgbClr val="BABABA"/>
                </a:solidFill>
                <a:latin typeface="EIEBAL+ArialMT"/>
                <a:cs typeface="EIEBAL+ArialMT"/>
              </a:rPr>
              <a:t>’</a:t>
            </a:r>
            <a:r>
              <a:rPr sz="3850">
                <a:solidFill>
                  <a:srgbClr val="BABABA"/>
                </a:solidFill>
                <a:latin typeface="EIEBAL+ArialMT"/>
                <a:cs typeface="EIEBAL+ArialMT"/>
              </a:rPr>
              <a:t>,</a:t>
            </a:r>
            <a:r>
              <a:rPr sz="3850" spc="891">
                <a:solidFill>
                  <a:srgbClr val="BABABA"/>
                </a:solidFill>
                <a:latin typeface="EIEBAL+ArialMT"/>
                <a:cs typeface="EIEBAL+ArialMT"/>
              </a:rPr>
              <a:t> </a:t>
            </a:r>
            <a:r>
              <a:rPr sz="3850" spc="194">
                <a:solidFill>
                  <a:srgbClr val="A8A8A8"/>
                </a:solidFill>
                <a:latin typeface="EIEBAL+ArialMT"/>
                <a:cs typeface="EIEBAL+ArialMT"/>
              </a:rPr>
              <a:t>‹r;/</a:t>
            </a:r>
            <a:r>
              <a:rPr sz="3850" spc="266">
                <a:solidFill>
                  <a:srgbClr val="A8A8A8"/>
                </a:solidFill>
                <a:latin typeface="EIEBAL+ArialMT"/>
                <a:cs typeface="EIEBAL+ArialMT"/>
              </a:rPr>
              <a:t> </a:t>
            </a:r>
            <a:r>
              <a:rPr sz="3850" spc="-58">
                <a:solidFill>
                  <a:srgbClr val="A8A8A8"/>
                </a:solidFill>
                <a:latin typeface="EIEBAL+ArialMT"/>
                <a:cs typeface="EIEBAL+ArialMT"/>
              </a:rPr>
              <a:t>::-</a:t>
            </a:r>
            <a:r>
              <a:rPr sz="3850" spc="96">
                <a:solidFill>
                  <a:srgbClr val="A8A8A8"/>
                </a:solidFill>
                <a:latin typeface="EIEBAL+ArialMT"/>
                <a:cs typeface="EIEBAL+ArialMT"/>
              </a:rPr>
              <a:t> </a:t>
            </a:r>
            <a:r>
              <a:rPr sz="3850">
                <a:solidFill>
                  <a:srgbClr val="A8A8A8"/>
                </a:solidFill>
                <a:latin typeface="EIEBAL+ArialMT"/>
                <a:cs typeface="EIEBAL+ArialMT"/>
              </a:rPr>
              <a:t>›</a:t>
            </a:r>
            <a:r>
              <a:rPr sz="3850" spc="2206">
                <a:solidFill>
                  <a:srgbClr val="A8A8A8"/>
                </a:solidFill>
                <a:latin typeface="EIEBAL+ArialMT"/>
                <a:cs typeface="EIEBAL+ArialMT"/>
              </a:rPr>
              <a:t> </a:t>
            </a:r>
            <a:r>
              <a:rPr sz="3850" spc="-286">
                <a:solidFill>
                  <a:srgbClr val="B8B8B8"/>
                </a:solidFill>
                <a:latin typeface="EIEBAL+ArialMT"/>
                <a:cs typeface="EIEBAL+ArialMT"/>
              </a:rPr>
              <a:t>’ä</a:t>
            </a:r>
            <a:r>
              <a:rPr sz="3850" spc="875">
                <a:solidFill>
                  <a:srgbClr val="B8B8B8"/>
                </a:solidFill>
                <a:latin typeface="EIEBAL+ArialMT"/>
                <a:cs typeface="EIEBAL+ArialMT"/>
              </a:rPr>
              <a:t> </a:t>
            </a:r>
            <a:r>
              <a:rPr sz="3850">
                <a:solidFill>
                  <a:srgbClr val="A893B3"/>
                </a:solidFill>
                <a:latin typeface="EIEBAL+ArialMT"/>
                <a:cs typeface="EIEBAL+ArialMT"/>
              </a:rPr>
              <a:t>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741851" y="4945187"/>
            <a:ext cx="7282958" cy="1280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15"/>
              </a:lnSpc>
              <a:spcBef>
                <a:spcPct val="0"/>
              </a:spcBef>
              <a:spcAft>
                <a:spcPct val="0"/>
              </a:spcAft>
            </a:pPr>
            <a:r>
              <a:rPr sz="3950" spc="-178">
                <a:solidFill>
                  <a:srgbClr val="B1B1B1"/>
                </a:solidFill>
                <a:latin typeface="EIEBAL+ArialMT"/>
                <a:cs typeface="EIEBAL+ArialMT"/>
              </a:rPr>
              <a:t>‘-°</a:t>
            </a:r>
            <a:r>
              <a:rPr sz="3950" spc="-750">
                <a:solidFill>
                  <a:srgbClr val="B3B3B3"/>
                </a:solidFill>
                <a:latin typeface="EIEBAL+ArialMT"/>
                <a:cs typeface="EIEBAL+ArialMT"/>
              </a:rPr>
              <a:t>“</a:t>
            </a:r>
            <a:r>
              <a:rPr sz="3950" spc="-265">
                <a:solidFill>
                  <a:srgbClr val="BABABA"/>
                </a:solidFill>
                <a:latin typeface="EIEBAL+ArialMT"/>
                <a:cs typeface="EIEBAL+ArialMT"/>
              </a:rPr>
              <a:t>v;</a:t>
            </a:r>
            <a:r>
              <a:rPr sz="3950" spc="130">
                <a:solidFill>
                  <a:srgbClr val="BABABA"/>
                </a:solidFill>
                <a:latin typeface="EIEBAL+ArialMT"/>
                <a:cs typeface="EIEBAL+ArialMT"/>
              </a:rPr>
              <a:t> </a:t>
            </a:r>
            <a:r>
              <a:rPr sz="3950" spc="-25">
                <a:solidFill>
                  <a:srgbClr val="BFBFBF"/>
                </a:solidFill>
                <a:latin typeface="EIEBAL+ArialMT"/>
                <a:cs typeface="EIEBAL+ArialMT"/>
              </a:rPr>
              <a:t>yé'</a:t>
            </a:r>
            <a:r>
              <a:rPr sz="3950" spc="688">
                <a:solidFill>
                  <a:srgbClr val="BFBFBF"/>
                </a:solidFill>
                <a:latin typeface="EIEBAL+ArialMT"/>
                <a:cs typeface="EIEBAL+ArialMT"/>
              </a:rPr>
              <a:t> </a:t>
            </a:r>
            <a:r>
              <a:rPr sz="3950" spc="-75">
                <a:solidFill>
                  <a:srgbClr val="A8A8A8"/>
                </a:solidFill>
                <a:latin typeface="EIEBAL+ArialMT"/>
                <a:cs typeface="EIEBAL+ArialMT"/>
              </a:rPr>
              <a:t>j“jb”'Ï’."i’’ï'ä’</a:t>
            </a:r>
            <a:r>
              <a:rPr sz="3950" spc="-391">
                <a:solidFill>
                  <a:srgbClr val="AFAFAF"/>
                </a:solidFill>
                <a:latin typeface="EIEBAL+ArialMT"/>
                <a:cs typeface="EIEBAL+ArialMT"/>
              </a:rPr>
              <a:t>y:’“ä,y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220326" y="5385740"/>
            <a:ext cx="1374367" cy="10866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65"/>
              </a:lnSpc>
              <a:spcBef>
                <a:spcPct val="0"/>
              </a:spcBef>
              <a:spcAft>
                <a:spcPct val="0"/>
              </a:spcAft>
            </a:pPr>
            <a:r>
              <a:rPr sz="2750" spc="-22">
                <a:solidFill>
                  <a:srgbClr val="BABABA"/>
                </a:solidFill>
                <a:latin typeface="EIEBAL+ArialMT"/>
                <a:cs typeface="EIEBAL+ArialMT"/>
              </a:rPr>
              <a:t>’.:'</a:t>
            </a:r>
            <a:r>
              <a:rPr sz="2750" spc="-421">
                <a:solidFill>
                  <a:srgbClr val="B1B1B1"/>
                </a:solidFill>
                <a:latin typeface="EIEBAL+ArialMT"/>
                <a:cs typeface="EIEBAL+ArialMT"/>
              </a:rPr>
              <a:t>,</a:t>
            </a:r>
            <a:r>
              <a:rPr sz="2750">
                <a:solidFill>
                  <a:srgbClr val="B1B1B1"/>
                </a:solidFill>
                <a:latin typeface="EIEBAL+ArialMT"/>
                <a:cs typeface="EIEBAL+ArialMT"/>
              </a:rPr>
              <a:t>.</a:t>
            </a:r>
            <a:r>
              <a:rPr sz="2750" spc="-421">
                <a:solidFill>
                  <a:srgbClr val="B1B1B1"/>
                </a:solidFill>
                <a:latin typeface="EIEBAL+ArialMT"/>
                <a:cs typeface="EIEBAL+ArialMT"/>
              </a:rPr>
              <a:t>,</a:t>
            </a:r>
            <a:r>
              <a:rPr sz="2750" spc="-461">
                <a:solidFill>
                  <a:srgbClr val="B1B1B1"/>
                </a:solidFill>
                <a:latin typeface="EIEBAL+ArialMT"/>
                <a:cs typeface="EIEBAL+ArialMT"/>
              </a:rPr>
              <a:t>.!</a:t>
            </a:r>
          </a:p>
          <a:p>
            <a:pPr marL="72390" marR="0">
              <a:lnSpc>
                <a:spcPts val="2136"/>
              </a:lnSpc>
              <a:spcBef>
                <a:spcPct val="0"/>
              </a:spcBef>
              <a:spcAft>
                <a:spcPct val="0"/>
              </a:spcAft>
            </a:pPr>
            <a:r>
              <a:rPr sz="2050" spc="-27">
                <a:solidFill>
                  <a:srgbClr val="A1A1A1"/>
                </a:solidFill>
                <a:latin typeface="EIEBAL+ArialMT"/>
                <a:cs typeface="EIEBAL+ArialMT"/>
              </a:rPr>
              <a:t>,›</a:t>
            </a:r>
            <a:r>
              <a:rPr sz="2050" spc="457">
                <a:solidFill>
                  <a:srgbClr val="A1A1A1"/>
                </a:solidFill>
                <a:latin typeface="EIEBAL+ArialMT"/>
                <a:cs typeface="EIEBAL+ArialMT"/>
              </a:rPr>
              <a:t> </a:t>
            </a:r>
            <a:r>
              <a:rPr sz="2050" spc="-340">
                <a:solidFill>
                  <a:srgbClr val="A1A1A1"/>
                </a:solidFill>
                <a:latin typeface="EIEBAL+ArialMT"/>
                <a:cs typeface="EIEBAL+ArialMT"/>
              </a:rPr>
              <a:t>•Jï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109788" y="5425595"/>
            <a:ext cx="3053893" cy="890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65"/>
              </a:lnSpc>
              <a:spcBef>
                <a:spcPct val="0"/>
              </a:spcBef>
              <a:spcAft>
                <a:spcPct val="0"/>
              </a:spcAft>
            </a:pPr>
            <a:r>
              <a:rPr sz="2750">
                <a:solidFill>
                  <a:srgbClr val="BDA3C8"/>
                </a:solidFill>
                <a:latin typeface="EIEBAL+ArialMT"/>
                <a:cs typeface="EIEBAL+ArialMT"/>
              </a:rPr>
              <a:t>“</a:t>
            </a:r>
            <a:r>
              <a:rPr sz="2750" spc="875">
                <a:solidFill>
                  <a:srgbClr val="BDA3C8"/>
                </a:solidFill>
                <a:latin typeface="EIEBAL+ArialMT"/>
                <a:cs typeface="EIEBAL+ArialMT"/>
              </a:rPr>
              <a:t> </a:t>
            </a:r>
            <a:r>
              <a:rPr sz="2750">
                <a:solidFill>
                  <a:srgbClr val="BF9EC3"/>
                </a:solidFill>
                <a:latin typeface="EIEBAL+ArialMT"/>
                <a:cs typeface="EIEBAL+ArialMT"/>
              </a:rPr>
              <a:t>’</a:t>
            </a:r>
            <a:r>
              <a:rPr sz="2750" spc="2675">
                <a:solidFill>
                  <a:srgbClr val="BF9EC3"/>
                </a:solidFill>
                <a:latin typeface="EIEBAL+ArialMT"/>
                <a:cs typeface="EIEBAL+ArialMT"/>
              </a:rPr>
              <a:t> </a:t>
            </a:r>
            <a:r>
              <a:rPr sz="2750" spc="133">
                <a:solidFill>
                  <a:srgbClr val="C1C1C1"/>
                </a:solidFill>
                <a:latin typeface="EIEBAL+ArialMT"/>
                <a:cs typeface="EIEBAL+ArialMT"/>
              </a:rPr>
              <a:t>".'.’","</a:t>
            </a:r>
            <a:r>
              <a:rPr sz="2750" spc="872">
                <a:solidFill>
                  <a:srgbClr val="C1C1C1"/>
                </a:solidFill>
                <a:latin typeface="EIEBAL+ArialMT"/>
                <a:cs typeface="EIEBAL+ArialMT"/>
              </a:rPr>
              <a:t> </a:t>
            </a:r>
            <a:r>
              <a:rPr sz="2750">
                <a:solidFill>
                  <a:srgbClr val="C1A5CA"/>
                </a:solidFill>
                <a:latin typeface="EIEBAL+ArialMT"/>
                <a:cs typeface="EIEBAL+ArialMT"/>
              </a:rPr>
              <a:t>’</a:t>
            </a:r>
            <a:r>
              <a:rPr sz="2750" spc="2275">
                <a:solidFill>
                  <a:srgbClr val="C1A5CA"/>
                </a:solidFill>
                <a:latin typeface="EIEBAL+ArialMT"/>
                <a:cs typeface="EIEBAL+ArialMT"/>
              </a:rPr>
              <a:t> </a:t>
            </a:r>
            <a:r>
              <a:rPr sz="2750">
                <a:solidFill>
                  <a:srgbClr val="C4A5CC"/>
                </a:solidFill>
                <a:latin typeface="EIEBAL+ArialMT"/>
                <a:cs typeface="EIEBAL+ArialMT"/>
              </a:rPr>
              <a:t>’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273790" y="5734678"/>
            <a:ext cx="1255767" cy="6618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36"/>
              </a:lnSpc>
              <a:spcBef>
                <a:spcPct val="0"/>
              </a:spcBef>
              <a:spcAft>
                <a:spcPct val="0"/>
              </a:spcAft>
            </a:pPr>
            <a:r>
              <a:rPr sz="2050" spc="40">
                <a:solidFill>
                  <a:srgbClr val="9A7CBC"/>
                </a:solidFill>
                <a:latin typeface="EIEBAL+ArialMT"/>
                <a:cs typeface="EIEBAL+ArialMT"/>
              </a:rPr>
              <a:t>gï</a:t>
            </a:r>
            <a:r>
              <a:rPr sz="2050" spc="2486">
                <a:solidFill>
                  <a:srgbClr val="9A7CBC"/>
                </a:solidFill>
                <a:latin typeface="EIEBAL+ArialMT"/>
                <a:cs typeface="EIEBAL+ArialMT"/>
              </a:rPr>
              <a:t> </a:t>
            </a:r>
            <a:r>
              <a:rPr sz="2050" spc="-27">
                <a:solidFill>
                  <a:srgbClr val="BDA1BF"/>
                </a:solidFill>
                <a:latin typeface="EIEBAL+ArialMT"/>
                <a:cs typeface="EIEBAL+ArialMT"/>
              </a:rPr>
              <a:t>&gt;*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312775" y="5734678"/>
            <a:ext cx="440230" cy="6618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36"/>
              </a:lnSpc>
              <a:spcBef>
                <a:spcPct val="0"/>
              </a:spcBef>
              <a:spcAft>
                <a:spcPct val="0"/>
              </a:spcAft>
            </a:pPr>
            <a:r>
              <a:rPr sz="2050">
                <a:solidFill>
                  <a:srgbClr val="B197BA"/>
                </a:solidFill>
                <a:latin typeface="EIEBAL+ArialMT"/>
                <a:cs typeface="EIEBAL+ArialMT"/>
              </a:rPr>
              <a:t>'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047812" y="6203446"/>
            <a:ext cx="530594" cy="7586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8"/>
              </a:lnSpc>
              <a:spcBef>
                <a:spcPct val="0"/>
              </a:spcBef>
              <a:spcAft>
                <a:spcPct val="0"/>
              </a:spcAft>
            </a:pPr>
            <a:r>
              <a:rPr sz="2350">
                <a:solidFill>
                  <a:srgbClr val="B3B3B3"/>
                </a:solidFill>
                <a:latin typeface="EIEBAL+ArialMT"/>
                <a:cs typeface="EIEBAL+ArialMT"/>
              </a:rPr>
              <a:t>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877040" y="6204364"/>
            <a:ext cx="613658" cy="7586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8"/>
              </a:lnSpc>
              <a:spcBef>
                <a:spcPct val="0"/>
              </a:spcBef>
              <a:spcAft>
                <a:spcPct val="0"/>
              </a:spcAft>
            </a:pPr>
            <a:r>
              <a:rPr sz="2350">
                <a:solidFill>
                  <a:srgbClr val="A8A8A8"/>
                </a:solidFill>
                <a:latin typeface="EIEBAL+ArialMT"/>
                <a:cs typeface="EIEBAL+ArialMT"/>
              </a:rPr>
              <a:t>»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049886" y="6204364"/>
            <a:ext cx="1524707" cy="7586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8"/>
              </a:lnSpc>
              <a:spcBef>
                <a:spcPct val="0"/>
              </a:spcBef>
              <a:spcAft>
                <a:spcPct val="0"/>
              </a:spcAft>
            </a:pPr>
            <a:r>
              <a:rPr sz="2350" spc="-27">
                <a:solidFill>
                  <a:srgbClr val="BFA5C8"/>
                </a:solidFill>
                <a:latin typeface="EIEBAL+ArialMT"/>
                <a:cs typeface="EIEBAL+ArialMT"/>
              </a:rPr>
              <a:t>..</a:t>
            </a:r>
            <a:r>
              <a:rPr sz="2350" spc="3795">
                <a:solidFill>
                  <a:srgbClr val="BFA5C8"/>
                </a:solidFill>
                <a:latin typeface="EIEBAL+ArialMT"/>
                <a:cs typeface="EIEBAL+ArialMT"/>
              </a:rPr>
              <a:t> </a:t>
            </a:r>
            <a:r>
              <a:rPr sz="2350" spc="-205">
                <a:solidFill>
                  <a:srgbClr val="755BA3"/>
                </a:solidFill>
                <a:latin typeface="EIEBAL+ArialMT"/>
                <a:cs typeface="EIEBAL+ArialMT"/>
              </a:rPr>
              <a:t>«'Z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863358" y="6555359"/>
            <a:ext cx="6685620" cy="468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1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83">
                <a:solidFill>
                  <a:srgbClr val="797979"/>
                </a:solidFill>
                <a:latin typeface="EIEBAL+ArialMT"/>
                <a:cs typeface="EIEBAL+ArialMT"/>
              </a:rPr>
              <a:t>¿Ï</a:t>
            </a:r>
            <a:r>
              <a:rPr sz="1450" spc="-181">
                <a:solidFill>
                  <a:srgbClr val="0F0F0F"/>
                </a:solidFill>
                <a:latin typeface="EIEBAL+ArialMT"/>
                <a:cs typeface="EIEBAL+ArialMT"/>
              </a:rPr>
              <a:t>EIse¥Iw</a:t>
            </a:r>
            <a:r>
              <a:rPr sz="1450" spc="257">
                <a:solidFill>
                  <a:srgbClr val="0F0F0F"/>
                </a:solidFill>
                <a:latin typeface="EIEBAL+ArialMT"/>
                <a:cs typeface="EIEBAL+ArialMT"/>
              </a:rPr>
              <a:t> </a:t>
            </a:r>
            <a:r>
              <a:rPr sz="1450" spc="-168">
                <a:solidFill>
                  <a:srgbClr val="151515"/>
                </a:solidFill>
                <a:latin typeface="EIEBAL+ArialMT"/>
                <a:cs typeface="EIEBAL+ArialMT"/>
              </a:rPr>
              <a:t>xumar</a:t>
            </a:r>
            <a:r>
              <a:rPr sz="1450">
                <a:solidFill>
                  <a:srgbClr val="4F4F4F"/>
                </a:solidFill>
                <a:latin typeface="EIEBAL+ArialMT"/>
                <a:cs typeface="EIEBAL+ArialMT"/>
              </a:rPr>
              <a:t>B</a:t>
            </a:r>
            <a:r>
              <a:rPr sz="1450" spc="293">
                <a:solidFill>
                  <a:srgbClr val="4F4F4F"/>
                </a:solidFill>
                <a:latin typeface="EIEBAL+ArialMT"/>
                <a:cs typeface="EIEBAL+ArialMT"/>
              </a:rPr>
              <a:t> </a:t>
            </a:r>
            <a:r>
              <a:rPr sz="1450" spc="-95">
                <a:solidFill>
                  <a:srgbClr val="151515"/>
                </a:solidFill>
                <a:latin typeface="EIEBAL+ArialMT"/>
                <a:cs typeface="EIEBAL+ArialMT"/>
              </a:rPr>
              <a:t>al:</a:t>
            </a:r>
            <a:r>
              <a:rPr sz="1450" spc="-46">
                <a:solidFill>
                  <a:srgbClr val="151515"/>
                </a:solidFill>
                <a:latin typeface="EIEBAL+ArialMT"/>
                <a:cs typeface="EIEBAL+ArialMT"/>
              </a:rPr>
              <a:t> </a:t>
            </a:r>
            <a:r>
              <a:rPr sz="1450" spc="-121">
                <a:solidFill>
                  <a:srgbClr val="2A2A2A"/>
                </a:solidFill>
                <a:latin typeface="EIEBAL+ArialMT"/>
                <a:cs typeface="EIEBAL+ArialMT"/>
              </a:rPr>
              <a:t>%bbIns</a:t>
            </a:r>
            <a:r>
              <a:rPr sz="1450" spc="-221">
                <a:solidFill>
                  <a:srgbClr val="444444"/>
                </a:solidFill>
                <a:latin typeface="EIEBAL+ArialMT"/>
                <a:cs typeface="EIEBAL+ArialMT"/>
              </a:rPr>
              <a:t>Bas</a:t>
            </a:r>
            <a:r>
              <a:rPr sz="1450" spc="-220">
                <a:solidFill>
                  <a:srgbClr val="444444"/>
                </a:solidFill>
                <a:latin typeface="EIEBAL+ArialMT"/>
                <a:cs typeface="EIEBAL+ArialMT"/>
              </a:rPr>
              <a:t>i</a:t>
            </a:r>
            <a:r>
              <a:rPr sz="1450" spc="186">
                <a:solidFill>
                  <a:srgbClr val="444444"/>
                </a:solidFill>
                <a:latin typeface="EIEBAL+ArialMT"/>
                <a:cs typeface="EIEBAL+ArialMT"/>
              </a:rPr>
              <a:t>c</a:t>
            </a:r>
            <a:r>
              <a:rPr sz="1450" spc="-171">
                <a:solidFill>
                  <a:srgbClr val="1A1A1A"/>
                </a:solidFill>
                <a:latin typeface="EIEBAL+ArialMT"/>
                <a:cs typeface="EIEBAL+ArialMT"/>
              </a:rPr>
              <a:t>Patho</a:t>
            </a:r>
            <a:r>
              <a:rPr sz="1450" spc="-170">
                <a:solidFill>
                  <a:srgbClr val="1A1A1A"/>
                </a:solidFill>
                <a:latin typeface="EIEBAL+ArialMT"/>
                <a:cs typeface="EIEBAL+ArialMT"/>
              </a:rPr>
              <a:t>logy</a:t>
            </a:r>
            <a:r>
              <a:rPr sz="1450" spc="97">
                <a:solidFill>
                  <a:srgbClr val="1A1A1A"/>
                </a:solidFill>
                <a:latin typeface="EIEBAL+ArialMT"/>
                <a:cs typeface="EIEBAL+ArialMT"/>
              </a:rPr>
              <a:t> </a:t>
            </a:r>
            <a:r>
              <a:rPr sz="1450" spc="-70">
                <a:solidFill>
                  <a:srgbClr val="4D4D4D"/>
                </a:solidFill>
                <a:latin typeface="EIEBAL+ArialMT"/>
                <a:cs typeface="EIEBAL+ArialMT"/>
              </a:rPr>
              <a:t>8c</a:t>
            </a:r>
            <a:r>
              <a:rPr sz="1450">
                <a:solidFill>
                  <a:srgbClr val="525252"/>
                </a:solidFill>
                <a:latin typeface="EIEBAL+ArialMT"/>
                <a:cs typeface="EIEBAL+ArialMT"/>
              </a:rPr>
              <a:t>-</a:t>
            </a:r>
            <a:r>
              <a:rPr sz="1450" spc="-108">
                <a:solidFill>
                  <a:srgbClr val="525252"/>
                </a:solidFill>
                <a:latin typeface="EIEBAL+ArialMT"/>
                <a:cs typeface="EIEBAL+ArialMT"/>
              </a:rPr>
              <a:t> </a:t>
            </a:r>
            <a:r>
              <a:rPr sz="1450" spc="-135">
                <a:solidFill>
                  <a:srgbClr val="1A1A1A"/>
                </a:solidFill>
                <a:latin typeface="EIEBAL+ArialMT"/>
                <a:cs typeface="EIEBAL+ArialMT"/>
              </a:rPr>
              <a:t>www.studen&amp;onsuIt.com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41119" y="142832"/>
            <a:ext cx="1701889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EIEBAL+ArialMT"/>
                <a:cs typeface="EIEBAL+ArialMT"/>
              </a:rPr>
              <a:t>Core Content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93973" y="3796222"/>
            <a:ext cx="1756730" cy="613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79"/>
              </a:lnSpc>
              <a:spcBef>
                <a:spcPct val="0"/>
              </a:spcBef>
              <a:spcAft>
                <a:spcPct val="0"/>
              </a:spcAft>
            </a:pPr>
            <a:r>
              <a:rPr sz="1900" spc="-55">
                <a:solidFill>
                  <a:srgbClr val="161616"/>
                </a:solidFill>
                <a:latin typeface="EIEBAL+ArialMT"/>
                <a:cs typeface="EIEBAL+ArialMT"/>
              </a:rPr>
              <a:t>Papillary</a:t>
            </a:r>
            <a:r>
              <a:rPr sz="1900" spc="112">
                <a:solidFill>
                  <a:srgbClr val="161616"/>
                </a:solidFill>
                <a:latin typeface="EIEBAL+ArialMT"/>
                <a:cs typeface="EIEBAL+ArialMT"/>
              </a:rPr>
              <a:t> </a:t>
            </a:r>
            <a:r>
              <a:rPr sz="1900" spc="-75">
                <a:solidFill>
                  <a:srgbClr val="592A4F"/>
                </a:solidFill>
                <a:latin typeface="EIEBAL+ArialMT"/>
                <a:cs typeface="EIEBAL+ArialMT"/>
              </a:rPr>
              <a:t>core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4313" y="6049939"/>
            <a:ext cx="1765729" cy="1226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59"/>
              </a:lnSpc>
              <a:spcBef>
                <a:spcPct val="0"/>
              </a:spcBef>
              <a:spcAft>
                <a:spcPct val="0"/>
              </a:spcAft>
            </a:pPr>
            <a:r>
              <a:rPr sz="3800">
                <a:solidFill>
                  <a:srgbClr val="000000"/>
                </a:solidFill>
                <a:latin typeface="EIEBAL+ArialMT"/>
                <a:cs typeface="EIEBAL+ArialMT"/>
              </a:rPr>
              <a:t>B</a:t>
            </a:r>
            <a:r>
              <a:rPr sz="3800" spc="2500">
                <a:solidFill>
                  <a:srgbClr val="000000"/>
                </a:solidFill>
                <a:latin typeface="EIEBAL+ArialMT"/>
                <a:cs typeface="EIEBAL+ArialMT"/>
              </a:rPr>
              <a:t> </a:t>
            </a:r>
            <a:r>
              <a:rPr sz="3800">
                <a:solidFill>
                  <a:srgbClr val="6936AC"/>
                </a:solidFill>
                <a:latin typeface="EIEBAL+ArialMT"/>
                <a:cs typeface="EIEBAL+ArialMT"/>
              </a:rPr>
              <a:t>a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EE43E-7F65-41C4-C0BD-147870B44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615553"/>
          </a:xfrm>
        </p:spPr>
        <p:txBody>
          <a:bodyPr/>
          <a:lstStyle/>
          <a:p>
            <a:r>
              <a:rPr lang="en-US" sz="4000" dirty="0"/>
              <a:t>Family medicine</a:t>
            </a:r>
            <a:endParaRPr lang="en-PK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58C62-D015-115E-5649-B50A87B17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5055" y="1710942"/>
            <a:ext cx="6797992" cy="3600986"/>
          </a:xfrm>
        </p:spPr>
        <p:txBody>
          <a:bodyPr/>
          <a:lstStyle/>
          <a:p>
            <a:r>
              <a:rPr lang="en-US" sz="2400" dirty="0"/>
              <a:t>A 65-year-old male smoker presents with painless hematuria. He also reports recent weight loss and a dull ache in his left flank. Physical examination reveals a palpable mass in his left abdomen.</a:t>
            </a:r>
          </a:p>
          <a:p>
            <a:r>
              <a:rPr lang="en-US" sz="2400" dirty="0"/>
              <a:t>What is the most likely diagnosis? </a:t>
            </a:r>
          </a:p>
          <a:p>
            <a:r>
              <a:rPr lang="en-US" sz="2400" dirty="0"/>
              <a:t>a) Urinary tract infection </a:t>
            </a:r>
          </a:p>
          <a:p>
            <a:r>
              <a:rPr lang="en-US" sz="2400" dirty="0"/>
              <a:t>b) Kidney stones </a:t>
            </a:r>
          </a:p>
          <a:p>
            <a:r>
              <a:rPr lang="en-US" sz="2400" dirty="0"/>
              <a:t>c) Renal cell carcinoma </a:t>
            </a:r>
          </a:p>
          <a:p>
            <a:r>
              <a:rPr lang="en-US" sz="2400" dirty="0"/>
              <a:t>d) Benign prostatic hyperplasia</a:t>
            </a:r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2671318016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3634A-F6E3-5EE8-1442-7F4AA31BB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615553"/>
          </a:xfrm>
        </p:spPr>
        <p:txBody>
          <a:bodyPr/>
          <a:lstStyle/>
          <a:p>
            <a:r>
              <a:rPr lang="en-US" sz="4000" dirty="0"/>
              <a:t>Take home message</a:t>
            </a:r>
            <a:endParaRPr lang="en-PK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F5F9C4-EE7A-55DC-977F-F5B2D1B35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212365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RCC is the most common type of kidney cancer in adults.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Clear cell carcinoma is the most frequent subtype.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Symptoms can include blood in the urine, flank pain, and a mass in the abdomen.</a:t>
            </a:r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82176713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CB1904-A41B-8464-3925-0DA752627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9AA9-5067-4ACA-B89F-DB313BBFD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615553"/>
          </a:xfrm>
        </p:spPr>
        <p:txBody>
          <a:bodyPr/>
          <a:lstStyle/>
          <a:p>
            <a:r>
              <a:rPr lang="en-US" sz="4000" dirty="0"/>
              <a:t>Research</a:t>
            </a:r>
            <a:endParaRPr lang="en-PK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8ACD1F-8F59-879C-5190-FFCEF0CEAE4F}"/>
              </a:ext>
            </a:extLst>
          </p:cNvPr>
          <p:cNvSpPr txBox="1"/>
          <p:nvPr/>
        </p:nvSpPr>
        <p:spPr>
          <a:xfrm>
            <a:off x="539552" y="1192449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K" dirty="0"/>
              <a:t>https://emedicine.medscape.com/article/281340-overview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17EFAC7-510A-131E-6909-BD78FAD3D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2185954"/>
            <a:ext cx="6654432" cy="12451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4436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sz="2400" b="0" i="0" u="none" strike="noStrike" cap="none" normalizeH="0" baseline="0" dirty="0">
                <a:ln>
                  <a:noFill/>
                </a:ln>
                <a:solidFill>
                  <a:srgbClr val="2A2A2A"/>
                </a:solidFill>
                <a:effectLst/>
                <a:latin typeface="EB Garamond" panose="00000500000000000000" pitchFamily="2" charset="0"/>
              </a:rPr>
              <a:t>Renal Cell Carcinoma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sz="1200" b="0" i="0" u="none" strike="noStrike" cap="none" normalizeH="0" baseline="0" dirty="0">
                <a:ln>
                  <a:noFill/>
                </a:ln>
                <a:solidFill>
                  <a:srgbClr val="979797"/>
                </a:solidFill>
                <a:effectLst/>
                <a:latin typeface="proxima_nova_rgregular"/>
              </a:rPr>
              <a:t>Updated: Mar 21, 2023 </a:t>
            </a:r>
            <a:endParaRPr kumimoji="0" lang="en-PK" altLang="en-PK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proxima_nova_rgregula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sz="1200" b="0" i="0" u="none" strike="noStrike" cap="none" normalizeH="0" baseline="0" dirty="0">
                <a:ln>
                  <a:noFill/>
                </a:ln>
                <a:solidFill>
                  <a:srgbClr val="979797"/>
                </a:solidFill>
                <a:effectLst/>
                <a:latin typeface="proxima_nova_rgregular"/>
              </a:rPr>
              <a:t>Author: Kush Sachdeva, MD; Chief Editor: E Jason Abel, MD  </a:t>
            </a:r>
            <a:r>
              <a:rPr kumimoji="0" lang="en-PK" altLang="en-PK" sz="1200" b="0" i="0" u="none" strike="noStrike" cap="none" normalizeH="0" baseline="0" dirty="0">
                <a:ln>
                  <a:noFill/>
                </a:ln>
                <a:solidFill>
                  <a:srgbClr val="064AA7"/>
                </a:solidFill>
                <a:effectLst/>
                <a:latin typeface="proxima_nova_rgregular"/>
              </a:rPr>
              <a:t>more...</a:t>
            </a:r>
            <a:endParaRPr kumimoji="0" lang="en-PK" altLang="en-PK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proxima_nova_rgregula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sz="1200" b="0" i="0" u="none" strike="noStrike" cap="none" normalizeH="0" baseline="0" dirty="0">
                <a:ln>
                  <a:noFill/>
                </a:ln>
                <a:solidFill>
                  <a:srgbClr val="064AA7"/>
                </a:solidFill>
                <a:effectLst/>
                <a:latin typeface="proxima_nova_ltsemibold"/>
              </a:rPr>
              <a:t>36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PK" altLang="en-P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C49CD15-5984-EB0F-73FD-D57DAA93C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3284984"/>
            <a:ext cx="6060041" cy="11079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2A2A2A"/>
                </a:solidFill>
                <a:effectLst/>
                <a:latin typeface="proxima_nova_rgbold"/>
              </a:rPr>
              <a:t>Practice Essentials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2A2A2A"/>
                </a:solidFill>
                <a:effectLst/>
                <a:latin typeface="proxima_nova_rgregular"/>
              </a:rPr>
              <a:t>Renal cell carcinoma (see the image below) is the most common type of kidney cancer in adults. It accounts for approximately 85% of neoplasms arising from the kidney.</a:t>
            </a:r>
            <a:r>
              <a:rPr kumimoji="0" lang="en-PK" altLang="en-PK" b="0" i="0" u="none" strike="noStrike" cap="none" normalizeH="0" baseline="30000" dirty="0">
                <a:ln>
                  <a:noFill/>
                </a:ln>
                <a:solidFill>
                  <a:srgbClr val="2A2A2A"/>
                </a:solidFill>
                <a:effectLst/>
                <a:latin typeface="proxima_nova_rgregular"/>
              </a:rPr>
              <a:t> [</a:t>
            </a:r>
            <a:r>
              <a:rPr kumimoji="0" lang="en-PK" altLang="en-PK" b="0" i="0" u="none" strike="noStrike" cap="none" normalizeH="0" baseline="30000" dirty="0">
                <a:ln>
                  <a:noFill/>
                </a:ln>
                <a:solidFill>
                  <a:srgbClr val="064AA7"/>
                </a:solidFill>
                <a:effectLst/>
                <a:latin typeface="proxima_nova_rgregular"/>
              </a:rPr>
              <a:t>1</a:t>
            </a:r>
            <a:r>
              <a:rPr kumimoji="0" lang="en-PK" altLang="en-PK" b="0" i="0" u="none" strike="noStrike" cap="none" normalizeH="0" baseline="30000" dirty="0">
                <a:ln>
                  <a:noFill/>
                </a:ln>
                <a:solidFill>
                  <a:srgbClr val="2A2A2A"/>
                </a:solidFill>
                <a:effectLst/>
                <a:latin typeface="proxima_nova_rgregular"/>
              </a:rPr>
              <a:t>]</a:t>
            </a:r>
            <a:endParaRPr kumimoji="0" lang="en-PK" altLang="en-PK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B72D69-1F6B-CAEF-BDC5-63CAC9C6A6D3}"/>
              </a:ext>
            </a:extLst>
          </p:cNvPr>
          <p:cNvSpPr txBox="1"/>
          <p:nvPr/>
        </p:nvSpPr>
        <p:spPr>
          <a:xfrm>
            <a:off x="773831" y="4547296"/>
            <a:ext cx="7254552" cy="2236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2A2A2A"/>
                </a:solidFill>
                <a:effectLst/>
                <a:latin typeface="proxima_nova_rgregular"/>
              </a:rPr>
              <a:t>See </a:t>
            </a:r>
            <a:r>
              <a:rPr lang="en-US" b="0" i="0" u="none" strike="noStrike" dirty="0">
                <a:solidFill>
                  <a:srgbClr val="064AA7"/>
                </a:solidFill>
                <a:effectLst/>
                <a:latin typeface="proxima_nova_rgregular"/>
                <a:hlinkClick r:id="rId2"/>
              </a:rPr>
              <a:t>Renal Cell Carcinoma: Recognition and Follow-up</a:t>
            </a:r>
            <a:r>
              <a:rPr lang="en-US" b="0" i="0" dirty="0">
                <a:solidFill>
                  <a:srgbClr val="2A2A2A"/>
                </a:solidFill>
                <a:effectLst/>
                <a:latin typeface="proxima_nova_rgregular"/>
              </a:rPr>
              <a:t>, a Critical Images slideshow, to help evaluate renal masses and determine when and what type of follow-up is necessary.</a:t>
            </a:r>
          </a:p>
          <a:p>
            <a:pPr algn="l">
              <a:spcBef>
                <a:spcPts val="750"/>
              </a:spcBef>
              <a:spcAft>
                <a:spcPts val="750"/>
              </a:spcAft>
            </a:pPr>
            <a:r>
              <a:rPr lang="en-US" b="0" i="0" dirty="0">
                <a:solidFill>
                  <a:srgbClr val="2A2A2A"/>
                </a:solidFill>
                <a:effectLst/>
                <a:latin typeface="proxima_nova_ltsemibold"/>
              </a:rPr>
              <a:t>Signs and symptoms</a:t>
            </a:r>
          </a:p>
          <a:p>
            <a:pPr algn="l"/>
            <a:r>
              <a:rPr lang="en-US" b="0" i="0" dirty="0">
                <a:solidFill>
                  <a:srgbClr val="2A2A2A"/>
                </a:solidFill>
                <a:effectLst/>
                <a:latin typeface="proxima_nova_rgregular"/>
              </a:rPr>
              <a:t>Renal cell carcinoma may remain clinically occult for most of its course. Only 10% of patients present with the classic triad of flank pain, hematuria, and flank mass.</a:t>
            </a:r>
          </a:p>
        </p:txBody>
      </p:sp>
    </p:spTree>
    <p:extLst>
      <p:ext uri="{BB962C8B-B14F-4D97-AF65-F5344CB8AC3E}">
        <p14:creationId xmlns:p14="http://schemas.microsoft.com/office/powerpoint/2010/main" val="3926240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0090" y="755878"/>
            <a:ext cx="7340842" cy="539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67"/>
              </a:lnSpc>
              <a:spcBef>
                <a:spcPct val="0"/>
              </a:spcBef>
              <a:spcAft>
                <a:spcPct val="0"/>
              </a:spcAft>
            </a:pPr>
            <a:r>
              <a:rPr sz="4000" b="1" dirty="0">
                <a:solidFill>
                  <a:srgbClr val="000000"/>
                </a:solidFill>
                <a:latin typeface="Calibri"/>
                <a:cs typeface="Calibri"/>
              </a:rPr>
              <a:t>How to use HEC </a:t>
            </a:r>
            <a:r>
              <a:rPr lang="en-US" sz="4000" b="1" dirty="0">
                <a:solidFill>
                  <a:srgbClr val="000000"/>
                </a:solidFill>
                <a:latin typeface="Calibri"/>
                <a:cs typeface="Calibri"/>
              </a:rPr>
              <a:t>digital library</a:t>
            </a:r>
            <a:endParaRPr sz="40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91690" y="2275343"/>
            <a:ext cx="2746275" cy="435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350">
                <a:solidFill>
                  <a:srgbClr val="000000"/>
                </a:solidFill>
                <a:latin typeface="Calibri"/>
                <a:cs typeface="Calibri"/>
              </a:rPr>
              <a:t>Steps to Access HEC Digital Library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91690" y="2556788"/>
            <a:ext cx="4262356" cy="7297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8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Calibri"/>
                <a:cs typeface="Calibri"/>
              </a:rPr>
              <a:t>1.</a:t>
            </a:r>
            <a:r>
              <a:rPr sz="1400" spc="90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350">
                <a:solidFill>
                  <a:srgbClr val="000000"/>
                </a:solidFill>
                <a:latin typeface="Calibri"/>
                <a:cs typeface="Calibri"/>
              </a:rPr>
              <a:t>Go to the website of HEC National Digital Library.</a:t>
            </a:r>
          </a:p>
          <a:p>
            <a:pPr marL="0" marR="0">
              <a:lnSpc>
                <a:spcPts val="1458"/>
              </a:lnSpc>
              <a:spcBef>
                <a:spcPts val="74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Calibri"/>
                <a:cs typeface="Calibri"/>
              </a:rPr>
              <a:t>2.</a:t>
            </a:r>
            <a:r>
              <a:rPr sz="1400" spc="90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350">
                <a:solidFill>
                  <a:srgbClr val="000000"/>
                </a:solidFill>
                <a:latin typeface="Calibri"/>
                <a:cs typeface="Calibri"/>
              </a:rPr>
              <a:t>On Home Page, click on the INSTITUTES.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91690" y="3130320"/>
            <a:ext cx="5706235" cy="811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8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Calibri"/>
                <a:cs typeface="Calibri"/>
              </a:rPr>
              <a:t>3.</a:t>
            </a:r>
            <a:r>
              <a:rPr sz="1400" spc="90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350">
                <a:solidFill>
                  <a:srgbClr val="000000"/>
                </a:solidFill>
                <a:latin typeface="Calibri"/>
                <a:cs typeface="Calibri"/>
              </a:rPr>
              <a:t>A page will appear showing the universities from Public and Private</a:t>
            </a:r>
          </a:p>
          <a:p>
            <a:pPr marL="289322" marR="0">
              <a:lnSpc>
                <a:spcPts val="1406"/>
              </a:lnSpc>
              <a:spcBef>
                <a:spcPts val="41"/>
              </a:spcBef>
              <a:spcAft>
                <a:spcPct val="0"/>
              </a:spcAft>
            </a:pPr>
            <a:r>
              <a:rPr sz="1350">
                <a:solidFill>
                  <a:srgbClr val="000000"/>
                </a:solidFill>
                <a:latin typeface="Calibri"/>
                <a:cs typeface="Calibri"/>
              </a:rPr>
              <a:t>Sector and other Institutes which have access to HEC National</a:t>
            </a:r>
          </a:p>
          <a:p>
            <a:pPr marL="289322" marR="0">
              <a:lnSpc>
                <a:spcPts val="1406"/>
              </a:lnSpc>
              <a:spcBef>
                <a:spcPts val="51"/>
              </a:spcBef>
              <a:spcAft>
                <a:spcPct val="0"/>
              </a:spcAft>
            </a:pPr>
            <a:r>
              <a:rPr sz="1350">
                <a:solidFill>
                  <a:srgbClr val="000000"/>
                </a:solidFill>
                <a:latin typeface="Calibri"/>
                <a:cs typeface="Calibri"/>
              </a:rPr>
              <a:t>Digital Library (HNDL).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92970" y="2117289"/>
            <a:ext cx="7673055" cy="3962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840" marR="0">
              <a:lnSpc>
                <a:spcPts val="2240"/>
              </a:lnSpc>
              <a:spcBef>
                <a:spcPct val="0"/>
              </a:spcBef>
              <a:spcAft>
                <a:spcPct val="0"/>
              </a:spcAft>
            </a:pPr>
            <a:r>
              <a:rPr sz="2150" spc="-351">
                <a:solidFill>
                  <a:srgbClr val="000000"/>
                </a:solidFill>
                <a:latin typeface="EIEBAL+ArialMT"/>
                <a:cs typeface="EIEBAL+ArialMT"/>
              </a:rPr>
              <a:t>The</a:t>
            </a:r>
            <a:r>
              <a:rPr sz="2150" spc="114">
                <a:solidFill>
                  <a:srgbClr val="000000"/>
                </a:solidFill>
                <a:latin typeface="EIEBAL+ArialMT"/>
                <a:cs typeface="EIEBAL+ArialMT"/>
              </a:rPr>
              <a:t> </a:t>
            </a:r>
            <a:r>
              <a:rPr sz="2150" spc="-265">
                <a:solidFill>
                  <a:srgbClr val="000000"/>
                </a:solidFill>
                <a:latin typeface="EIEBAL+ArialMT"/>
                <a:cs typeface="EIEBAL+ArialMT"/>
              </a:rPr>
              <a:t>prinEi</a:t>
            </a:r>
            <a:r>
              <a:rPr sz="2150">
                <a:solidFill>
                  <a:srgbClr val="000000"/>
                </a:solidFill>
                <a:latin typeface="EIEBAL+ArialMT"/>
                <a:cs typeface="EIEBAL+ArialMT"/>
              </a:rPr>
              <a:t>p</a:t>
            </a:r>
            <a:r>
              <a:rPr sz="2150" spc="-265">
                <a:solidFill>
                  <a:srgbClr val="000000"/>
                </a:solidFill>
                <a:latin typeface="EIEBAL+ArialMT"/>
                <a:cs typeface="EIEBAL+ArialMT"/>
              </a:rPr>
              <a:t>l</a:t>
            </a:r>
            <a:r>
              <a:rPr sz="2150">
                <a:solidFill>
                  <a:srgbClr val="000000"/>
                </a:solidFill>
                <a:latin typeface="EIEBAL+ArialMT"/>
                <a:cs typeface="EIEBAL+ArialMT"/>
              </a:rPr>
              <a:t>e</a:t>
            </a:r>
            <a:r>
              <a:rPr sz="2150" spc="-79">
                <a:solidFill>
                  <a:srgbClr val="000000"/>
                </a:solidFill>
                <a:latin typeface="EIEBAL+ArialMT"/>
                <a:cs typeface="EIEBAL+ArialMT"/>
              </a:rPr>
              <a:t> </a:t>
            </a:r>
            <a:r>
              <a:rPr sz="2150" spc="-175">
                <a:solidFill>
                  <a:srgbClr val="000000"/>
                </a:solidFill>
                <a:latin typeface="EIEBAL+ArialMT"/>
                <a:cs typeface="EIEBAL+ArialMT"/>
              </a:rPr>
              <a:t>of</a:t>
            </a:r>
            <a:r>
              <a:rPr sz="2150" spc="75">
                <a:solidFill>
                  <a:srgbClr val="000000"/>
                </a:solidFill>
                <a:latin typeface="EIEBAL+ArialMT"/>
                <a:cs typeface="EIEBAL+ArialMT"/>
              </a:rPr>
              <a:t> </a:t>
            </a:r>
            <a:r>
              <a:rPr sz="2150" spc="-310">
                <a:solidFill>
                  <a:srgbClr val="000000"/>
                </a:solidFill>
                <a:latin typeface="EIEBAL+ArialMT"/>
                <a:cs typeface="EIEBAL+ArialMT"/>
              </a:rPr>
              <a:t>bene</a:t>
            </a:r>
            <a:r>
              <a:rPr sz="2150" spc="-312">
                <a:solidFill>
                  <a:srgbClr val="000000"/>
                </a:solidFill>
                <a:latin typeface="EIEBAL+ArialMT"/>
                <a:cs typeface="EIEBAL+ArialMT"/>
              </a:rPr>
              <a:t>f</a:t>
            </a:r>
            <a:r>
              <a:rPr sz="2150" spc="-311">
                <a:solidFill>
                  <a:srgbClr val="000000"/>
                </a:solidFill>
                <a:latin typeface="EIEBAL+ArialMT"/>
                <a:cs typeface="EIEBAL+ArialMT"/>
              </a:rPr>
              <a:t>iEence</a:t>
            </a:r>
            <a:r>
              <a:rPr sz="2150" spc="173">
                <a:solidFill>
                  <a:srgbClr val="000000"/>
                </a:solidFill>
                <a:latin typeface="EIEBAL+ArialMT"/>
                <a:cs typeface="EIEBAL+ArialMT"/>
              </a:rPr>
              <a:t> </a:t>
            </a:r>
            <a:r>
              <a:rPr sz="2150" spc="-195">
                <a:solidFill>
                  <a:srgbClr val="000000"/>
                </a:solidFill>
                <a:latin typeface="EIEBAL+ArialMT"/>
                <a:cs typeface="EIEBAL+ArialMT"/>
              </a:rPr>
              <a:t>is</a:t>
            </a:r>
            <a:r>
              <a:rPr sz="2150" spc="56">
                <a:solidFill>
                  <a:srgbClr val="000000"/>
                </a:solidFill>
                <a:latin typeface="EIEBAL+ArialMT"/>
                <a:cs typeface="EIEBAL+ArialMT"/>
              </a:rPr>
              <a:t> </a:t>
            </a:r>
            <a:r>
              <a:rPr sz="2150" spc="-221">
                <a:solidFill>
                  <a:srgbClr val="000000"/>
                </a:solidFill>
                <a:latin typeface="EIEBAL+ArialMT"/>
                <a:cs typeface="EIEBAL+ArialMT"/>
              </a:rPr>
              <a:t>the</a:t>
            </a:r>
            <a:r>
              <a:rPr sz="2150" spc="67">
                <a:solidFill>
                  <a:srgbClr val="000000"/>
                </a:solidFill>
                <a:latin typeface="EIEBAL+ArialMT"/>
                <a:cs typeface="EIEBAL+ArialMT"/>
              </a:rPr>
              <a:t> </a:t>
            </a:r>
            <a:r>
              <a:rPr sz="2150" spc="-216">
                <a:solidFill>
                  <a:srgbClr val="000000"/>
                </a:solidFill>
                <a:latin typeface="EIEBAL+ArialMT"/>
                <a:cs typeface="EIEBAL+ArialMT"/>
              </a:rPr>
              <a:t>obligation</a:t>
            </a:r>
            <a:r>
              <a:rPr sz="2150" spc="228">
                <a:solidFill>
                  <a:srgbClr val="000000"/>
                </a:solidFill>
                <a:latin typeface="EIEBAL+ArialMT"/>
                <a:cs typeface="EIEBAL+ArialMT"/>
              </a:rPr>
              <a:t> </a:t>
            </a:r>
            <a:r>
              <a:rPr sz="2150" spc="-175">
                <a:solidFill>
                  <a:srgbClr val="0F0F0F"/>
                </a:solidFill>
                <a:latin typeface="EIEBAL+ArialMT"/>
                <a:cs typeface="EIEBAL+ArialMT"/>
              </a:rPr>
              <a:t>of</a:t>
            </a:r>
            <a:r>
              <a:rPr sz="2150" spc="75">
                <a:solidFill>
                  <a:srgbClr val="0F0F0F"/>
                </a:solidFill>
                <a:latin typeface="EIEBAL+ArialMT"/>
                <a:cs typeface="EIEBAL+ArialMT"/>
              </a:rPr>
              <a:t> </a:t>
            </a:r>
            <a:r>
              <a:rPr sz="2150" spc="-295">
                <a:solidFill>
                  <a:srgbClr val="000000"/>
                </a:solidFill>
                <a:latin typeface="EIEBAL+ArialMT"/>
                <a:cs typeface="EIEBAL+ArialMT"/>
              </a:rPr>
              <a:t>physi</a:t>
            </a:r>
            <a:r>
              <a:rPr sz="2150">
                <a:solidFill>
                  <a:srgbClr val="000000"/>
                </a:solidFill>
                <a:latin typeface="EIEBAL+ArialMT"/>
                <a:cs typeface="EIEBAL+ArialMT"/>
              </a:rPr>
              <a:t>c</a:t>
            </a:r>
            <a:r>
              <a:rPr sz="2150" spc="-295">
                <a:solidFill>
                  <a:srgbClr val="000000"/>
                </a:solidFill>
                <a:latin typeface="EIEBAL+ArialMT"/>
                <a:cs typeface="EIEBAL+ArialMT"/>
              </a:rPr>
              <a:t>ian</a:t>
            </a:r>
            <a:r>
              <a:rPr sz="2100" spc="-387">
                <a:solidFill>
                  <a:srgbClr val="000000"/>
                </a:solidFill>
                <a:latin typeface="EIEBAL+ArialMT"/>
                <a:cs typeface="EIEBAL+ArialMT"/>
              </a:rPr>
              <a:t>t</a:t>
            </a:r>
            <a:r>
              <a:rPr sz="2100">
                <a:solidFill>
                  <a:srgbClr val="000000"/>
                </a:solidFill>
                <a:latin typeface="EIEBAL+ArialMT"/>
                <a:cs typeface="EIEBAL+ArialMT"/>
              </a:rPr>
              <a:t>O</a:t>
            </a:r>
          </a:p>
          <a:p>
            <a:pPr marL="152241" marR="0">
              <a:lnSpc>
                <a:spcPts val="2292"/>
              </a:lnSpc>
              <a:spcBef>
                <a:spcPts val="567"/>
              </a:spcBef>
              <a:spcAft>
                <a:spcPct val="0"/>
              </a:spcAft>
            </a:pPr>
            <a:r>
              <a:rPr sz="2100" spc="-330">
                <a:solidFill>
                  <a:srgbClr val="000000"/>
                </a:solidFill>
                <a:latin typeface="EIEBAL+ArialMT"/>
                <a:cs typeface="EIEBAL+ArialMT"/>
              </a:rPr>
              <a:t>dE</a:t>
            </a:r>
            <a:r>
              <a:rPr sz="2100" spc="-332">
                <a:solidFill>
                  <a:srgbClr val="000000"/>
                </a:solidFill>
                <a:latin typeface="EIEBAL+ArialMT"/>
                <a:cs typeface="EIEBAL+ArialMT"/>
              </a:rPr>
              <a:t>t</a:t>
            </a:r>
            <a:r>
              <a:rPr sz="2100" spc="-181">
                <a:solidFill>
                  <a:srgbClr val="000000"/>
                </a:solidFill>
                <a:latin typeface="EIEBAL+ArialMT"/>
                <a:cs typeface="EIEBAL+ArialMT"/>
              </a:rPr>
              <a:t>for</a:t>
            </a:r>
            <a:r>
              <a:rPr sz="2100">
                <a:solidFill>
                  <a:srgbClr val="000000"/>
                </a:solidFill>
                <a:latin typeface="EIEBAL+ArialMT"/>
                <a:cs typeface="EIEBAL+ArialMT"/>
              </a:rPr>
              <a:t> </a:t>
            </a:r>
            <a:r>
              <a:rPr sz="2100" spc="-124">
                <a:solidFill>
                  <a:srgbClr val="000000"/>
                </a:solidFill>
                <a:latin typeface="EIEBAL+ArialMT"/>
                <a:cs typeface="EIEBAL+ArialMT"/>
              </a:rPr>
              <a:t>the</a:t>
            </a:r>
            <a:r>
              <a:rPr sz="2100" spc="-161">
                <a:solidFill>
                  <a:srgbClr val="494949"/>
                </a:solidFill>
                <a:latin typeface="EIEBAL+ArialMT"/>
                <a:cs typeface="EIEBAL+ArialMT"/>
              </a:rPr>
              <a:t>benefit</a:t>
            </a:r>
            <a:r>
              <a:rPr sz="2100" spc="25">
                <a:solidFill>
                  <a:srgbClr val="494949"/>
                </a:solidFill>
                <a:latin typeface="EIEBAL+ArialMT"/>
                <a:cs typeface="EIEBAL+ArialMT"/>
              </a:rPr>
              <a:t> </a:t>
            </a:r>
            <a:r>
              <a:rPr sz="2100" spc="-130">
                <a:solidFill>
                  <a:srgbClr val="676767"/>
                </a:solidFill>
                <a:latin typeface="EIEBAL+ArialMT"/>
                <a:cs typeface="EIEBAL+ArialMT"/>
              </a:rPr>
              <a:t>of</a:t>
            </a:r>
            <a:r>
              <a:rPr sz="2100" spc="-42">
                <a:solidFill>
                  <a:srgbClr val="676767"/>
                </a:solidFill>
                <a:latin typeface="EIEBAL+ArialMT"/>
                <a:cs typeface="EIEBAL+ArialMT"/>
              </a:rPr>
              <a:t> </a:t>
            </a:r>
            <a:r>
              <a:rPr sz="2100" spc="-131">
                <a:solidFill>
                  <a:srgbClr val="525252"/>
                </a:solidFill>
                <a:latin typeface="EIEBAL+ArialMT"/>
                <a:cs typeface="EIEBAL+ArialMT"/>
              </a:rPr>
              <a:t>the</a:t>
            </a:r>
            <a:r>
              <a:rPr sz="2100" spc="-161">
                <a:solidFill>
                  <a:srgbClr val="444444"/>
                </a:solidFill>
                <a:latin typeface="EIEBAL+ArialMT"/>
                <a:cs typeface="EIEBAL+ArialMT"/>
              </a:rPr>
              <a:t>patient</a:t>
            </a:r>
            <a:r>
              <a:rPr sz="2100" spc="20">
                <a:solidFill>
                  <a:srgbClr val="444444"/>
                </a:solidFill>
                <a:latin typeface="EIEBAL+ArialMT"/>
                <a:cs typeface="EIEBAL+ArialMT"/>
              </a:rPr>
              <a:t> </a:t>
            </a:r>
            <a:r>
              <a:rPr sz="2100" spc="-197">
                <a:solidFill>
                  <a:srgbClr val="000000"/>
                </a:solidFill>
                <a:latin typeface="EIEBAL+ArialMT"/>
                <a:cs typeface="EIEBAL+ArialMT"/>
              </a:rPr>
              <a:t>and</a:t>
            </a:r>
            <a:r>
              <a:rPr sz="2100" spc="-347">
                <a:solidFill>
                  <a:srgbClr val="000000"/>
                </a:solidFill>
                <a:latin typeface="EIEBAL+ArialMT"/>
                <a:cs typeface="EIEBAL+ArialMT"/>
              </a:rPr>
              <a:t> </a:t>
            </a:r>
            <a:r>
              <a:rPr sz="2100" spc="-209">
                <a:solidFill>
                  <a:srgbClr val="000000"/>
                </a:solidFill>
                <a:latin typeface="EIEBAL+ArialMT"/>
                <a:cs typeface="EIEBAL+ArialMT"/>
              </a:rPr>
              <a:t>supports</a:t>
            </a:r>
            <a:r>
              <a:rPr sz="2100" spc="21">
                <a:solidFill>
                  <a:srgbClr val="000000"/>
                </a:solidFill>
                <a:latin typeface="EIEBAL+ArialMT"/>
                <a:cs typeface="EIEBAL+ArialMT"/>
              </a:rPr>
              <a:t> </a:t>
            </a:r>
            <a:r>
              <a:rPr sz="2100">
                <a:solidFill>
                  <a:srgbClr val="000000"/>
                </a:solidFill>
                <a:latin typeface="EIEBAL+ArialMT"/>
                <a:cs typeface="EIEBAL+ArialMT"/>
              </a:rPr>
              <a:t>a</a:t>
            </a:r>
            <a:r>
              <a:rPr sz="2100" spc="-521">
                <a:solidFill>
                  <a:srgbClr val="000000"/>
                </a:solidFill>
                <a:latin typeface="EIEBAL+ArialMT"/>
                <a:cs typeface="EIEBAL+ArialMT"/>
              </a:rPr>
              <a:t> </a:t>
            </a:r>
            <a:r>
              <a:rPr sz="2100" spc="-163">
                <a:solidFill>
                  <a:srgbClr val="000000"/>
                </a:solidFill>
                <a:latin typeface="EIEBAL+ArialMT"/>
                <a:cs typeface="EIEBAL+ArialMT"/>
              </a:rPr>
              <a:t>number</a:t>
            </a:r>
            <a:r>
              <a:rPr sz="2200" spc="-234">
                <a:solidFill>
                  <a:srgbClr val="000000"/>
                </a:solidFill>
                <a:latin typeface="EIEBAL+ArialMT"/>
                <a:cs typeface="EIEBAL+ArialMT"/>
              </a:rPr>
              <a:t>of</a:t>
            </a:r>
          </a:p>
          <a:p>
            <a:pPr marL="378301" marR="0">
              <a:lnSpc>
                <a:spcPts val="2292"/>
              </a:lnSpc>
              <a:spcBef>
                <a:spcPts val="569"/>
              </a:spcBef>
              <a:spcAft>
                <a:spcPct val="0"/>
              </a:spcAft>
            </a:pPr>
            <a:r>
              <a:rPr sz="2200" spc="-280">
                <a:solidFill>
                  <a:srgbClr val="000000"/>
                </a:solidFill>
                <a:latin typeface="EIEBAL+ArialMT"/>
                <a:cs typeface="EIEBAL+ArialMT"/>
              </a:rPr>
              <a:t>moral</a:t>
            </a:r>
            <a:r>
              <a:rPr sz="2200" spc="-260">
                <a:solidFill>
                  <a:srgbClr val="000000"/>
                </a:solidFill>
                <a:latin typeface="EIEBAL+ArialMT"/>
                <a:cs typeface="EIEBAL+ArialMT"/>
              </a:rPr>
              <a:t>rules</a:t>
            </a:r>
            <a:r>
              <a:rPr sz="2200" spc="114">
                <a:solidFill>
                  <a:srgbClr val="000000"/>
                </a:solidFill>
                <a:latin typeface="EIEBAL+ArialMT"/>
                <a:cs typeface="EIEBAL+ArialMT"/>
              </a:rPr>
              <a:t> </a:t>
            </a:r>
            <a:r>
              <a:rPr sz="2200" spc="-102">
                <a:solidFill>
                  <a:srgbClr val="000000"/>
                </a:solidFill>
                <a:latin typeface="EIEBAL+ArialMT"/>
                <a:cs typeface="EIEBAL+ArialMT"/>
              </a:rPr>
              <a:t>to</a:t>
            </a:r>
            <a:r>
              <a:rPr sz="2200" spc="-42">
                <a:solidFill>
                  <a:srgbClr val="000000"/>
                </a:solidFill>
                <a:latin typeface="EIEBAL+ArialMT"/>
                <a:cs typeface="EIEBAL+ArialMT"/>
              </a:rPr>
              <a:t> </a:t>
            </a:r>
            <a:r>
              <a:rPr sz="2200" spc="-215">
                <a:solidFill>
                  <a:srgbClr val="000000"/>
                </a:solidFill>
                <a:latin typeface="EIEBAL+ArialMT"/>
                <a:cs typeface="EIEBAL+ArialMT"/>
              </a:rPr>
              <a:t>protect</a:t>
            </a:r>
            <a:r>
              <a:rPr sz="2200" spc="76">
                <a:solidFill>
                  <a:srgbClr val="000000"/>
                </a:solidFill>
                <a:latin typeface="EIEBAL+ArialMT"/>
                <a:cs typeface="EIEBAL+ArialMT"/>
              </a:rPr>
              <a:t> </a:t>
            </a:r>
            <a:r>
              <a:rPr sz="2200" spc="-335">
                <a:solidFill>
                  <a:srgbClr val="000000"/>
                </a:solidFill>
                <a:latin typeface="EIEBAL+ArialMT"/>
                <a:cs typeface="EIEBAL+ArialMT"/>
              </a:rPr>
              <a:t>and</a:t>
            </a:r>
            <a:r>
              <a:rPr sz="2200" spc="187">
                <a:solidFill>
                  <a:srgbClr val="000000"/>
                </a:solidFill>
                <a:latin typeface="EIEBAL+ArialMT"/>
                <a:cs typeface="EIEBAL+ArialMT"/>
              </a:rPr>
              <a:t> </a:t>
            </a:r>
            <a:r>
              <a:rPr sz="2200" spc="-310">
                <a:solidFill>
                  <a:srgbClr val="000000"/>
                </a:solidFill>
                <a:latin typeface="EIEBAL+ArialMT"/>
                <a:cs typeface="EIEBAL+ArialMT"/>
              </a:rPr>
              <a:t>de</a:t>
            </a:r>
            <a:r>
              <a:rPr sz="2200" spc="-312">
                <a:solidFill>
                  <a:srgbClr val="000000"/>
                </a:solidFill>
                <a:latin typeface="EIEBAL+ArialMT"/>
                <a:cs typeface="EIEBAL+ArialMT"/>
              </a:rPr>
              <a:t>f</a:t>
            </a:r>
            <a:r>
              <a:rPr sz="2200" spc="-310">
                <a:solidFill>
                  <a:srgbClr val="000000"/>
                </a:solidFill>
                <a:latin typeface="EIEBAL+ArialMT"/>
                <a:cs typeface="EIEBAL+ArialMT"/>
              </a:rPr>
              <a:t>end</a:t>
            </a:r>
            <a:r>
              <a:rPr sz="2200" spc="168">
                <a:solidFill>
                  <a:srgbClr val="000000"/>
                </a:solidFill>
                <a:latin typeface="EIEBAL+ArialMT"/>
                <a:cs typeface="EIEBAL+ArialMT"/>
              </a:rPr>
              <a:t> </a:t>
            </a:r>
            <a:r>
              <a:rPr sz="2200" spc="-216">
                <a:solidFill>
                  <a:srgbClr val="000000"/>
                </a:solidFill>
                <a:latin typeface="EIEBAL+ArialMT"/>
                <a:cs typeface="EIEBAL+ArialMT"/>
              </a:rPr>
              <a:t>the</a:t>
            </a:r>
            <a:r>
              <a:rPr sz="2200" spc="74">
                <a:solidFill>
                  <a:srgbClr val="000000"/>
                </a:solidFill>
                <a:latin typeface="EIEBAL+ArialMT"/>
                <a:cs typeface="EIEBAL+ArialMT"/>
              </a:rPr>
              <a:t> </a:t>
            </a:r>
            <a:r>
              <a:rPr sz="2200" spc="-175">
                <a:solidFill>
                  <a:srgbClr val="000000"/>
                </a:solidFill>
                <a:latin typeface="EIEBAL+ArialMT"/>
                <a:cs typeface="EIEBAL+ArialMT"/>
              </a:rPr>
              <a:t>right</a:t>
            </a:r>
            <a:r>
              <a:rPr sz="2200" spc="124">
                <a:solidFill>
                  <a:srgbClr val="000000"/>
                </a:solidFill>
                <a:latin typeface="EIEBAL+ArialMT"/>
                <a:cs typeface="EIEBAL+ArialMT"/>
              </a:rPr>
              <a:t> </a:t>
            </a:r>
            <a:r>
              <a:rPr sz="2200" spc="-160">
                <a:solidFill>
                  <a:srgbClr val="0F0F0F"/>
                </a:solidFill>
                <a:latin typeface="EIEBAL+ArialMT"/>
                <a:cs typeface="EIEBAL+ArialMT"/>
              </a:rPr>
              <a:t>of</a:t>
            </a:r>
            <a:r>
              <a:rPr sz="2200" spc="104">
                <a:solidFill>
                  <a:srgbClr val="0F0F0F"/>
                </a:solidFill>
                <a:latin typeface="EIEBAL+ArialMT"/>
                <a:cs typeface="EIEBAL+ArialMT"/>
              </a:rPr>
              <a:t> </a:t>
            </a:r>
            <a:r>
              <a:rPr sz="2200" spc="-270">
                <a:solidFill>
                  <a:srgbClr val="000000"/>
                </a:solidFill>
                <a:latin typeface="EIEBAL+ArialMT"/>
                <a:cs typeface="EIEBAL+ArialMT"/>
              </a:rPr>
              <a:t>others,</a:t>
            </a:r>
          </a:p>
          <a:p>
            <a:pPr marL="13493" marR="0">
              <a:lnSpc>
                <a:spcPts val="2188"/>
              </a:lnSpc>
              <a:spcBef>
                <a:spcPts val="532"/>
              </a:spcBef>
              <a:spcAft>
                <a:spcPct val="0"/>
              </a:spcAft>
            </a:pPr>
            <a:r>
              <a:rPr sz="2100" spc="-64">
                <a:solidFill>
                  <a:srgbClr val="000000"/>
                </a:solidFill>
                <a:latin typeface="EIEBAL+ArialMT"/>
                <a:cs typeface="EIEBAL+ArialMT"/>
              </a:rPr>
              <a:t>prevent</a:t>
            </a:r>
            <a:r>
              <a:rPr sz="2100" spc="-562">
                <a:solidFill>
                  <a:srgbClr val="000000"/>
                </a:solidFill>
                <a:latin typeface="EIEBAL+ArialMT"/>
                <a:cs typeface="EIEBAL+ArialMT"/>
              </a:rPr>
              <a:t> </a:t>
            </a:r>
            <a:r>
              <a:rPr sz="2100" spc="-128">
                <a:solidFill>
                  <a:srgbClr val="000000"/>
                </a:solidFill>
                <a:latin typeface="EIEBAL+ArialMT"/>
                <a:cs typeface="EIEBAL+ArialMT"/>
              </a:rPr>
              <a:t>harm,</a:t>
            </a:r>
            <a:r>
              <a:rPr sz="2100">
                <a:solidFill>
                  <a:srgbClr val="000000"/>
                </a:solidFill>
                <a:latin typeface="EIEBAL+ArialMT"/>
                <a:cs typeface="EIEBAL+ArialMT"/>
              </a:rPr>
              <a:t> </a:t>
            </a:r>
            <a:r>
              <a:rPr sz="2100" spc="-275">
                <a:solidFill>
                  <a:srgbClr val="000000"/>
                </a:solidFill>
                <a:latin typeface="EIEBAL+ArialMT"/>
                <a:cs typeface="EIEBAL+ArialMT"/>
              </a:rPr>
              <a:t>remove</a:t>
            </a:r>
            <a:r>
              <a:rPr sz="2100" spc="620">
                <a:solidFill>
                  <a:srgbClr val="000000"/>
                </a:solidFill>
                <a:latin typeface="EIEBAL+ArialMT"/>
                <a:cs typeface="EIEBAL+ArialMT"/>
              </a:rPr>
              <a:t> </a:t>
            </a:r>
            <a:r>
              <a:rPr sz="2100" spc="-77">
                <a:solidFill>
                  <a:srgbClr val="000000"/>
                </a:solidFill>
                <a:latin typeface="EIEBAL+ArialMT"/>
                <a:cs typeface="EIEBAL+ArialMT"/>
              </a:rPr>
              <a:t>conditionsthat</a:t>
            </a:r>
            <a:r>
              <a:rPr sz="2100" spc="-52">
                <a:solidFill>
                  <a:srgbClr val="000000"/>
                </a:solidFill>
                <a:latin typeface="EIEBAL+ArialMT"/>
                <a:cs typeface="EIEBAL+ArialMT"/>
              </a:rPr>
              <a:t> </a:t>
            </a:r>
            <a:r>
              <a:rPr sz="2100" spc="-45">
                <a:solidFill>
                  <a:srgbClr val="000000"/>
                </a:solidFill>
                <a:latin typeface="EIEBAL+ArialMT"/>
                <a:cs typeface="EIEBAL+ArialMT"/>
              </a:rPr>
              <a:t>will</a:t>
            </a:r>
            <a:r>
              <a:rPr sz="2100">
                <a:solidFill>
                  <a:srgbClr val="000000"/>
                </a:solidFill>
                <a:latin typeface="EIEBAL+ArialMT"/>
                <a:cs typeface="EIEBAL+ArialMT"/>
              </a:rPr>
              <a:t> </a:t>
            </a:r>
            <a:r>
              <a:rPr sz="2100" spc="-330">
                <a:solidFill>
                  <a:srgbClr val="000000"/>
                </a:solidFill>
                <a:latin typeface="EIEBAL+ArialMT"/>
                <a:cs typeface="EIEBAL+ArialMT"/>
              </a:rPr>
              <a:t>cause</a:t>
            </a:r>
            <a:r>
              <a:rPr sz="2100" spc="551">
                <a:solidFill>
                  <a:srgbClr val="000000"/>
                </a:solidFill>
                <a:latin typeface="EIEBAL+ArialMT"/>
                <a:cs typeface="EIEBAL+ArialMT"/>
              </a:rPr>
              <a:t> </a:t>
            </a:r>
            <a:r>
              <a:rPr sz="2100" spc="-220">
                <a:solidFill>
                  <a:srgbClr val="000000"/>
                </a:solidFill>
                <a:latin typeface="EIEBAL+ArialMT"/>
                <a:cs typeface="EIEBAL+ArialMT"/>
              </a:rPr>
              <a:t>harm,</a:t>
            </a:r>
          </a:p>
          <a:p>
            <a:pPr marL="11588" marR="0">
              <a:lnSpc>
                <a:spcPts val="2292"/>
              </a:lnSpc>
              <a:spcBef>
                <a:spcPts val="514"/>
              </a:spcBef>
              <a:spcAft>
                <a:spcPct val="0"/>
              </a:spcAft>
            </a:pPr>
            <a:r>
              <a:rPr sz="2200" spc="-285">
                <a:solidFill>
                  <a:srgbClr val="000000"/>
                </a:solidFill>
                <a:latin typeface="EIEBAL+ArialMT"/>
                <a:cs typeface="EIEBAL+ArialMT"/>
              </a:rPr>
              <a:t>hel</a:t>
            </a:r>
            <a:r>
              <a:rPr sz="2200">
                <a:solidFill>
                  <a:srgbClr val="000000"/>
                </a:solidFill>
                <a:latin typeface="EIEBAL+ArialMT"/>
                <a:cs typeface="EIEBAL+ArialMT"/>
              </a:rPr>
              <a:t>p</a:t>
            </a:r>
            <a:r>
              <a:rPr sz="2200" spc="475">
                <a:solidFill>
                  <a:srgbClr val="000000"/>
                </a:solidFill>
                <a:latin typeface="EIEBAL+ArialMT"/>
                <a:cs typeface="EIEBAL+ArialMT"/>
              </a:rPr>
              <a:t> </a:t>
            </a:r>
            <a:r>
              <a:rPr sz="2200" spc="-370">
                <a:solidFill>
                  <a:srgbClr val="000000"/>
                </a:solidFill>
                <a:latin typeface="EIEBAL+ArialMT"/>
                <a:cs typeface="EIEBAL+ArialMT"/>
              </a:rPr>
              <a:t>person5</a:t>
            </a:r>
            <a:r>
              <a:rPr sz="2200" spc="1105">
                <a:solidFill>
                  <a:srgbClr val="000000"/>
                </a:solidFill>
                <a:latin typeface="EIEBAL+ArialMT"/>
                <a:cs typeface="EIEBAL+ArialMT"/>
              </a:rPr>
              <a:t> </a:t>
            </a:r>
            <a:r>
              <a:rPr sz="2200" spc="-21">
                <a:solidFill>
                  <a:srgbClr val="000000"/>
                </a:solidFill>
                <a:latin typeface="EIEBAL+ArialMT"/>
                <a:cs typeface="EIEBAL+ArialMT"/>
              </a:rPr>
              <a:t>with</a:t>
            </a:r>
            <a:r>
              <a:rPr sz="2200">
                <a:solidFill>
                  <a:srgbClr val="000000"/>
                </a:solidFill>
                <a:latin typeface="EIEBAL+ArialMT"/>
                <a:cs typeface="EIEBAL+ArialMT"/>
              </a:rPr>
              <a:t> </a:t>
            </a:r>
            <a:r>
              <a:rPr sz="2200" spc="-111">
                <a:solidFill>
                  <a:srgbClr val="000000"/>
                </a:solidFill>
                <a:latin typeface="EIEBAL+ArialMT"/>
                <a:cs typeface="EIEBAL+ArialMT"/>
              </a:rPr>
              <a:t>disabilities,</a:t>
            </a:r>
            <a:r>
              <a:rPr sz="2200" spc="-572">
                <a:solidFill>
                  <a:srgbClr val="000000"/>
                </a:solidFill>
                <a:latin typeface="EIEBAL+ArialMT"/>
                <a:cs typeface="EIEBAL+ArialMT"/>
              </a:rPr>
              <a:t> </a:t>
            </a:r>
            <a:r>
              <a:rPr sz="2200" spc="-267">
                <a:solidFill>
                  <a:srgbClr val="000000"/>
                </a:solidFill>
                <a:latin typeface="EIEBAL+ArialMT"/>
                <a:cs typeface="EIEBAL+ArialMT"/>
              </a:rPr>
              <a:t>and</a:t>
            </a:r>
            <a:r>
              <a:rPr sz="2200" spc="681">
                <a:solidFill>
                  <a:srgbClr val="000000"/>
                </a:solidFill>
                <a:latin typeface="EIEBAL+ArialMT"/>
                <a:cs typeface="EIEBAL+ArialMT"/>
              </a:rPr>
              <a:t> </a:t>
            </a:r>
            <a:r>
              <a:rPr sz="2200" spc="-345">
                <a:solidFill>
                  <a:srgbClr val="000000"/>
                </a:solidFill>
                <a:latin typeface="EIEBAL+ArialMT"/>
                <a:cs typeface="EIEBAL+ArialMT"/>
              </a:rPr>
              <a:t>rescue</a:t>
            </a:r>
            <a:r>
              <a:rPr sz="2200" spc="881">
                <a:solidFill>
                  <a:srgbClr val="000000"/>
                </a:solidFill>
                <a:latin typeface="EIEBAL+ArialMT"/>
                <a:cs typeface="EIEBAL+ArialMT"/>
              </a:rPr>
              <a:t> </a:t>
            </a:r>
            <a:r>
              <a:rPr sz="2200" spc="-365">
                <a:solidFill>
                  <a:srgbClr val="000000"/>
                </a:solidFill>
                <a:latin typeface="EIEBAL+ArialMT"/>
                <a:cs typeface="EIEBAL+ArialMT"/>
              </a:rPr>
              <a:t>per5ons</a:t>
            </a:r>
            <a:r>
              <a:rPr sz="2200" spc="-245">
                <a:solidFill>
                  <a:srgbClr val="000000"/>
                </a:solidFill>
                <a:latin typeface="EIEBAL+ArialMT"/>
                <a:cs typeface="EIEBAL+ArialMT"/>
              </a:rPr>
              <a:t>i</a:t>
            </a:r>
            <a:r>
              <a:rPr sz="2200">
                <a:solidFill>
                  <a:srgbClr val="000000"/>
                </a:solidFill>
                <a:latin typeface="EIEBAL+ArialMT"/>
                <a:cs typeface="EIEBAL+ArialMT"/>
              </a:rPr>
              <a:t>n</a:t>
            </a:r>
          </a:p>
          <a:p>
            <a:pPr marL="2468508" marR="0">
              <a:lnSpc>
                <a:spcPts val="2344"/>
              </a:lnSpc>
              <a:spcBef>
                <a:spcPts val="646"/>
              </a:spcBef>
              <a:spcAft>
                <a:spcPct val="0"/>
              </a:spcAft>
            </a:pPr>
            <a:r>
              <a:rPr sz="2250" spc="-355">
                <a:solidFill>
                  <a:srgbClr val="000000"/>
                </a:solidFill>
                <a:latin typeface="EIEBAL+ArialMT"/>
                <a:cs typeface="EIEBAL+ArialMT"/>
              </a:rPr>
              <a:t>danger.</a:t>
            </a:r>
          </a:p>
          <a:p>
            <a:pPr marL="1905" marR="0">
              <a:lnSpc>
                <a:spcPts val="2292"/>
              </a:lnSpc>
              <a:spcBef>
                <a:spcPts val="511"/>
              </a:spcBef>
              <a:spcAft>
                <a:spcPct val="0"/>
              </a:spcAft>
            </a:pPr>
            <a:r>
              <a:rPr sz="2200" spc="-12">
                <a:solidFill>
                  <a:srgbClr val="000000"/>
                </a:solidFill>
                <a:latin typeface="EIEBAL+ArialMT"/>
                <a:cs typeface="EIEBAL+ArialMT"/>
              </a:rPr>
              <a:t>It</a:t>
            </a:r>
            <a:r>
              <a:rPr sz="2200" spc="-295">
                <a:solidFill>
                  <a:srgbClr val="000000"/>
                </a:solidFill>
                <a:latin typeface="EIEBAL+ArialMT"/>
                <a:cs typeface="EIEBAL+ArialMT"/>
              </a:rPr>
              <a:t>i</a:t>
            </a:r>
            <a:r>
              <a:rPr sz="2200">
                <a:solidFill>
                  <a:srgbClr val="000000"/>
                </a:solidFill>
                <a:latin typeface="EIEBAL+ArialMT"/>
                <a:cs typeface="EIEBAL+ArialMT"/>
              </a:rPr>
              <a:t>s</a:t>
            </a:r>
            <a:r>
              <a:rPr sz="2200" spc="-102">
                <a:solidFill>
                  <a:srgbClr val="000000"/>
                </a:solidFill>
                <a:latin typeface="EIEBAL+ArialMT"/>
                <a:cs typeface="EIEBAL+ArialMT"/>
              </a:rPr>
              <a:t> </a:t>
            </a:r>
            <a:r>
              <a:rPr sz="2200" spc="-221">
                <a:solidFill>
                  <a:srgbClr val="000000"/>
                </a:solidFill>
                <a:latin typeface="EIEBAL+ArialMT"/>
                <a:cs typeface="EIEBAL+ArialMT"/>
              </a:rPr>
              <a:t>worth</a:t>
            </a:r>
            <a:r>
              <a:rPr sz="2200" spc="175">
                <a:solidFill>
                  <a:srgbClr val="000000"/>
                </a:solidFill>
                <a:latin typeface="EIEBAL+ArialMT"/>
                <a:cs typeface="EIEBAL+ArialMT"/>
              </a:rPr>
              <a:t> </a:t>
            </a:r>
            <a:r>
              <a:rPr sz="2200" spc="-335">
                <a:solidFill>
                  <a:srgbClr val="000000"/>
                </a:solidFill>
                <a:latin typeface="EIEBAL+ArialMT"/>
                <a:cs typeface="EIEBAL+ArialMT"/>
              </a:rPr>
              <a:t>emphasi</a:t>
            </a:r>
            <a:r>
              <a:rPr sz="2200">
                <a:solidFill>
                  <a:srgbClr val="000000"/>
                </a:solidFill>
                <a:latin typeface="EIEBAL+ArialMT"/>
                <a:cs typeface="EIEBAL+ArialMT"/>
              </a:rPr>
              <a:t>z</a:t>
            </a:r>
            <a:r>
              <a:rPr sz="2200" spc="-335">
                <a:solidFill>
                  <a:srgbClr val="000000"/>
                </a:solidFill>
                <a:latin typeface="EIEBAL+ArialMT"/>
                <a:cs typeface="EIEBAL+ArialMT"/>
              </a:rPr>
              <a:t>ing</a:t>
            </a:r>
            <a:r>
              <a:rPr sz="2200" spc="238">
                <a:solidFill>
                  <a:srgbClr val="000000"/>
                </a:solidFill>
                <a:latin typeface="EIEBAL+ArialMT"/>
                <a:cs typeface="EIEBAL+ArialMT"/>
              </a:rPr>
              <a:t> </a:t>
            </a:r>
            <a:r>
              <a:rPr sz="2200" spc="-196">
                <a:solidFill>
                  <a:srgbClr val="000000"/>
                </a:solidFill>
                <a:latin typeface="EIEBAL+ArialMT"/>
                <a:cs typeface="EIEBAL+ArialMT"/>
              </a:rPr>
              <a:t>that,</a:t>
            </a:r>
            <a:r>
              <a:rPr sz="2200" spc="91">
                <a:solidFill>
                  <a:srgbClr val="000000"/>
                </a:solidFill>
                <a:latin typeface="EIEBAL+ArialMT"/>
                <a:cs typeface="EIEBAL+ArialMT"/>
              </a:rPr>
              <a:t> </a:t>
            </a:r>
            <a:r>
              <a:rPr sz="2200" spc="-221">
                <a:solidFill>
                  <a:srgbClr val="000000"/>
                </a:solidFill>
                <a:latin typeface="EIEBAL+ArialMT"/>
                <a:cs typeface="EIEBAL+ArialMT"/>
              </a:rPr>
              <a:t>the</a:t>
            </a:r>
            <a:r>
              <a:rPr sz="2200" spc="-360">
                <a:solidFill>
                  <a:srgbClr val="000000"/>
                </a:solidFill>
                <a:latin typeface="EIEBAL+ArialMT"/>
                <a:cs typeface="EIEBAL+ArialMT"/>
              </a:rPr>
              <a:t>language</a:t>
            </a:r>
            <a:r>
              <a:rPr sz="2200" spc="316">
                <a:solidFill>
                  <a:srgbClr val="000000"/>
                </a:solidFill>
                <a:latin typeface="EIEBAL+ArialMT"/>
                <a:cs typeface="EIEBAL+ArialMT"/>
              </a:rPr>
              <a:t> </a:t>
            </a:r>
            <a:r>
              <a:rPr sz="2200" spc="-325">
                <a:solidFill>
                  <a:srgbClr val="000000"/>
                </a:solidFill>
                <a:latin typeface="EIEBAL+ArialMT"/>
                <a:cs typeface="EIEBAL+ArialMT"/>
              </a:rPr>
              <a:t>here</a:t>
            </a:r>
            <a:r>
              <a:rPr sz="2200" spc="-295">
                <a:solidFill>
                  <a:srgbClr val="000000"/>
                </a:solidFill>
                <a:latin typeface="EIEBAL+ArialMT"/>
                <a:cs typeface="EIEBAL+ArialMT"/>
              </a:rPr>
              <a:t>i</a:t>
            </a:r>
            <a:r>
              <a:rPr sz="2200">
                <a:solidFill>
                  <a:srgbClr val="000000"/>
                </a:solidFill>
                <a:latin typeface="EIEBAL+ArialMT"/>
                <a:cs typeface="EIEBAL+ArialMT"/>
              </a:rPr>
              <a:t>s</a:t>
            </a:r>
            <a:r>
              <a:rPr sz="2200" spc="-172">
                <a:solidFill>
                  <a:srgbClr val="000000"/>
                </a:solidFill>
                <a:latin typeface="EIEBAL+ArialMT"/>
                <a:cs typeface="EIEBAL+ArialMT"/>
              </a:rPr>
              <a:t> </a:t>
            </a:r>
            <a:r>
              <a:rPr sz="2200" spc="-375">
                <a:solidFill>
                  <a:srgbClr val="000000"/>
                </a:solidFill>
                <a:latin typeface="EIEBAL+ArialMT"/>
                <a:cs typeface="EIEBAL+ArialMT"/>
              </a:rPr>
              <a:t>one</a:t>
            </a:r>
            <a:r>
              <a:rPr sz="2200" spc="209">
                <a:solidFill>
                  <a:srgbClr val="000000"/>
                </a:solidFill>
                <a:latin typeface="EIEBAL+ArialMT"/>
                <a:cs typeface="EIEBAL+ArialMT"/>
              </a:rPr>
              <a:t> </a:t>
            </a:r>
            <a:r>
              <a:rPr sz="2200" spc="-25">
                <a:solidFill>
                  <a:srgbClr val="000000"/>
                </a:solidFill>
                <a:latin typeface="EIEBAL+ArialMT"/>
                <a:cs typeface="EIEBAL+ArialMT"/>
              </a:rPr>
              <a:t>of</a:t>
            </a:r>
          </a:p>
          <a:p>
            <a:pPr marL="0" marR="0">
              <a:lnSpc>
                <a:spcPts val="2344"/>
              </a:lnSpc>
              <a:spcBef>
                <a:spcPts val="504"/>
              </a:spcBef>
              <a:spcAft>
                <a:spcPct val="0"/>
              </a:spcAft>
            </a:pPr>
            <a:r>
              <a:rPr sz="2250" spc="-275">
                <a:solidFill>
                  <a:srgbClr val="000000"/>
                </a:solidFill>
                <a:latin typeface="EIEBAL+ArialMT"/>
                <a:cs typeface="EIEBAL+ArialMT"/>
              </a:rPr>
              <a:t>posi</a:t>
            </a:r>
            <a:r>
              <a:rPr sz="2250">
                <a:solidFill>
                  <a:srgbClr val="000000"/>
                </a:solidFill>
                <a:latin typeface="EIEBAL+ArialMT"/>
                <a:cs typeface="EIEBAL+ArialMT"/>
              </a:rPr>
              <a:t>t</a:t>
            </a:r>
            <a:r>
              <a:rPr sz="2250" spc="-275">
                <a:solidFill>
                  <a:srgbClr val="000000"/>
                </a:solidFill>
                <a:latin typeface="EIEBAL+ArialMT"/>
                <a:cs typeface="EIEBAL+ArialMT"/>
              </a:rPr>
              <a:t>ive</a:t>
            </a:r>
            <a:r>
              <a:rPr sz="2250" spc="395">
                <a:solidFill>
                  <a:srgbClr val="000000"/>
                </a:solidFill>
                <a:latin typeface="EIEBAL+ArialMT"/>
                <a:cs typeface="EIEBAL+ArialMT"/>
              </a:rPr>
              <a:t> </a:t>
            </a:r>
            <a:r>
              <a:rPr sz="2250" spc="-295">
                <a:solidFill>
                  <a:srgbClr val="000000"/>
                </a:solidFill>
                <a:latin typeface="EIEBAL+ArialMT"/>
                <a:cs typeface="EIEBAL+ArialMT"/>
              </a:rPr>
              <a:t>requirements.</a:t>
            </a:r>
            <a:r>
              <a:rPr sz="2250" spc="439">
                <a:solidFill>
                  <a:srgbClr val="000000"/>
                </a:solidFill>
                <a:latin typeface="EIEBAL+ArialMT"/>
                <a:cs typeface="EIEBAL+ArialMT"/>
              </a:rPr>
              <a:t> </a:t>
            </a:r>
            <a:r>
              <a:rPr sz="2250" spc="-381">
                <a:solidFill>
                  <a:srgbClr val="000000"/>
                </a:solidFill>
                <a:latin typeface="EIEBAL+ArialMT"/>
                <a:cs typeface="EIEBAL+ArialMT"/>
              </a:rPr>
              <a:t>The</a:t>
            </a:r>
            <a:r>
              <a:rPr sz="2250" spc="220">
                <a:solidFill>
                  <a:srgbClr val="000000"/>
                </a:solidFill>
                <a:latin typeface="EIEBAL+ArialMT"/>
                <a:cs typeface="EIEBAL+ArialMT"/>
              </a:rPr>
              <a:t> </a:t>
            </a:r>
            <a:r>
              <a:rPr sz="2250" spc="-175">
                <a:solidFill>
                  <a:srgbClr val="000000"/>
                </a:solidFill>
                <a:latin typeface="EIEBAL+ArialMT"/>
                <a:cs typeface="EIEBAL+ArialMT"/>
              </a:rPr>
              <a:t>principle</a:t>
            </a:r>
            <a:r>
              <a:rPr sz="2250" spc="397">
                <a:solidFill>
                  <a:srgbClr val="000000"/>
                </a:solidFill>
                <a:latin typeface="EIEBAL+ArialMT"/>
                <a:cs typeface="EIEBAL+ArialMT"/>
              </a:rPr>
              <a:t> </a:t>
            </a:r>
            <a:r>
              <a:rPr sz="2250" spc="-290">
                <a:solidFill>
                  <a:srgbClr val="000000"/>
                </a:solidFill>
                <a:latin typeface="EIEBAL+ArialMT"/>
                <a:cs typeface="EIEBAL+ArialMT"/>
              </a:rPr>
              <a:t>calls</a:t>
            </a:r>
            <a:r>
              <a:rPr sz="2250" spc="311">
                <a:solidFill>
                  <a:srgbClr val="000000"/>
                </a:solidFill>
                <a:latin typeface="EIEBAL+ArialMT"/>
                <a:cs typeface="EIEBAL+ArialMT"/>
              </a:rPr>
              <a:t> </a:t>
            </a:r>
            <a:r>
              <a:rPr sz="2250">
                <a:solidFill>
                  <a:srgbClr val="000000"/>
                </a:solidFill>
                <a:latin typeface="EIEBAL+ArialMT"/>
                <a:cs typeface="EIEBAL+ArialMT"/>
              </a:rPr>
              <a:t>far</a:t>
            </a:r>
            <a:r>
              <a:rPr sz="2250" spc="298">
                <a:solidFill>
                  <a:srgbClr val="000000"/>
                </a:solidFill>
                <a:latin typeface="EIEBAL+ArialMT"/>
                <a:cs typeface="EIEBAL+ArialMT"/>
              </a:rPr>
              <a:t> </a:t>
            </a:r>
            <a:r>
              <a:rPr sz="2250">
                <a:solidFill>
                  <a:srgbClr val="000000"/>
                </a:solidFill>
                <a:latin typeface="EIEBAL+ArialMT"/>
                <a:cs typeface="EIEBAL+ArialMT"/>
              </a:rPr>
              <a:t>not</a:t>
            </a:r>
            <a:r>
              <a:rPr sz="2250" spc="403">
                <a:solidFill>
                  <a:srgbClr val="000000"/>
                </a:solidFill>
                <a:latin typeface="EIEBAL+ArialMT"/>
                <a:cs typeface="EIEBAL+ArialMT"/>
              </a:rPr>
              <a:t> </a:t>
            </a:r>
            <a:r>
              <a:rPr sz="2250" spc="-204">
                <a:solidFill>
                  <a:srgbClr val="000000"/>
                </a:solidFill>
                <a:latin typeface="EIEBAL+ArialMT"/>
                <a:cs typeface="EIEBAL+ArialMT"/>
              </a:rPr>
              <a:t>just</a:t>
            </a:r>
          </a:p>
          <a:p>
            <a:pPr marL="0" marR="0">
              <a:lnSpc>
                <a:spcPts val="2292"/>
              </a:lnSpc>
              <a:spcBef>
                <a:spcPts val="497"/>
              </a:spcBef>
              <a:spcAft>
                <a:spcPct val="0"/>
              </a:spcAft>
            </a:pPr>
            <a:r>
              <a:rPr sz="2200" spc="-285">
                <a:solidFill>
                  <a:srgbClr val="000000"/>
                </a:solidFill>
                <a:latin typeface="EIEBAL+ArialMT"/>
                <a:cs typeface="EIEBAL+ArialMT"/>
              </a:rPr>
              <a:t>avoi</a:t>
            </a:r>
            <a:r>
              <a:rPr sz="2200">
                <a:solidFill>
                  <a:srgbClr val="000000"/>
                </a:solidFill>
                <a:latin typeface="EIEBAL+ArialMT"/>
                <a:cs typeface="EIEBAL+ArialMT"/>
              </a:rPr>
              <a:t>d</a:t>
            </a:r>
            <a:r>
              <a:rPr sz="2200" spc="-285">
                <a:solidFill>
                  <a:srgbClr val="000000"/>
                </a:solidFill>
                <a:latin typeface="EIEBAL+ArialMT"/>
                <a:cs typeface="EIEBAL+ArialMT"/>
              </a:rPr>
              <a:t>i</a:t>
            </a:r>
            <a:r>
              <a:rPr sz="2200" spc="-143">
                <a:solidFill>
                  <a:srgbClr val="000000"/>
                </a:solidFill>
                <a:latin typeface="EIEBAL+ArialMT"/>
                <a:cs typeface="EIEBAL+ArialMT"/>
              </a:rPr>
              <a:t>ng</a:t>
            </a:r>
            <a:r>
              <a:rPr sz="2200" spc="-421">
                <a:solidFill>
                  <a:srgbClr val="000000"/>
                </a:solidFill>
                <a:latin typeface="EIEBAL+ArialMT"/>
                <a:cs typeface="EIEBAL+ArialMT"/>
              </a:rPr>
              <a:t> </a:t>
            </a:r>
            <a:r>
              <a:rPr sz="2200" spc="-232">
                <a:solidFill>
                  <a:srgbClr val="000000"/>
                </a:solidFill>
                <a:latin typeface="EIEBAL+ArialMT"/>
                <a:cs typeface="EIEBAL+ArialMT"/>
              </a:rPr>
              <a:t>harm,</a:t>
            </a:r>
            <a:r>
              <a:rPr sz="2200" spc="-384">
                <a:solidFill>
                  <a:srgbClr val="000000"/>
                </a:solidFill>
                <a:latin typeface="EIEBAL+ArialMT"/>
                <a:cs typeface="EIEBAL+ArialMT"/>
              </a:rPr>
              <a:t> </a:t>
            </a:r>
            <a:r>
              <a:rPr sz="2200" spc="-136">
                <a:solidFill>
                  <a:srgbClr val="000000"/>
                </a:solidFill>
                <a:latin typeface="EIEBAL+ArialMT"/>
                <a:cs typeface="EIEBAL+ArialMT"/>
              </a:rPr>
              <a:t>but</a:t>
            </a:r>
            <a:r>
              <a:rPr sz="2200" spc="-253">
                <a:solidFill>
                  <a:srgbClr val="000000"/>
                </a:solidFill>
                <a:latin typeface="EIEBAL+ArialMT"/>
                <a:cs typeface="EIEBAL+ArialMT"/>
              </a:rPr>
              <a:t> </a:t>
            </a:r>
            <a:r>
              <a:rPr sz="2200">
                <a:solidFill>
                  <a:srgbClr val="000000"/>
                </a:solidFill>
                <a:latin typeface="EIEBAL+ArialMT"/>
                <a:cs typeface="EIEBAL+ArialMT"/>
              </a:rPr>
              <a:t>a</a:t>
            </a:r>
            <a:r>
              <a:rPr sz="2200" spc="-320">
                <a:solidFill>
                  <a:srgbClr val="000000"/>
                </a:solidFill>
                <a:latin typeface="EIEBAL+ArialMT"/>
                <a:cs typeface="EIEBAL+ArialMT"/>
              </a:rPr>
              <a:t>l</a:t>
            </a:r>
            <a:r>
              <a:rPr sz="2200" spc="-160">
                <a:solidFill>
                  <a:srgbClr val="000000"/>
                </a:solidFill>
                <a:latin typeface="EIEBAL+ArialMT"/>
                <a:cs typeface="EIEBAL+ArialMT"/>
              </a:rPr>
              <a:t>so</a:t>
            </a:r>
            <a:r>
              <a:rPr sz="2200" spc="-351">
                <a:solidFill>
                  <a:srgbClr val="000000"/>
                </a:solidFill>
                <a:latin typeface="EIEBAL+ArialMT"/>
                <a:cs typeface="EIEBAL+ArialMT"/>
              </a:rPr>
              <a:t> </a:t>
            </a:r>
            <a:r>
              <a:rPr sz="2200" spc="-93">
                <a:solidFill>
                  <a:srgbClr val="000000"/>
                </a:solidFill>
                <a:latin typeface="EIEBAL+ArialMT"/>
                <a:cs typeface="EIEBAL+ArialMT"/>
              </a:rPr>
              <a:t>to</a:t>
            </a:r>
            <a:r>
              <a:rPr sz="2200" spc="-314">
                <a:solidFill>
                  <a:srgbClr val="000000"/>
                </a:solidFill>
                <a:latin typeface="EIEBAL+ArialMT"/>
                <a:cs typeface="EIEBAL+ArialMT"/>
              </a:rPr>
              <a:t> </a:t>
            </a:r>
            <a:r>
              <a:rPr sz="2200" spc="-197">
                <a:solidFill>
                  <a:srgbClr val="000000"/>
                </a:solidFill>
                <a:latin typeface="EIEBAL+ArialMT"/>
                <a:cs typeface="EIEBAL+ArialMT"/>
              </a:rPr>
              <a:t>benefit</a:t>
            </a:r>
            <a:r>
              <a:rPr sz="2200" spc="10">
                <a:solidFill>
                  <a:srgbClr val="000000"/>
                </a:solidFill>
                <a:latin typeface="EIEBAL+ArialMT"/>
                <a:cs typeface="EIEBAL+ArialMT"/>
              </a:rPr>
              <a:t> </a:t>
            </a:r>
            <a:r>
              <a:rPr sz="2200" spc="-254">
                <a:solidFill>
                  <a:srgbClr val="000000"/>
                </a:solidFill>
                <a:latin typeface="EIEBAL+ArialMT"/>
                <a:cs typeface="EIEBAL+ArialMT"/>
              </a:rPr>
              <a:t>pati</a:t>
            </a:r>
            <a:r>
              <a:rPr sz="2200" spc="-255">
                <a:solidFill>
                  <a:srgbClr val="000000"/>
                </a:solidFill>
                <a:latin typeface="EIEBAL+ArialMT"/>
                <a:cs typeface="EIEBAL+ArialMT"/>
              </a:rPr>
              <a:t>ents</a:t>
            </a:r>
            <a:r>
              <a:rPr sz="2200" spc="125">
                <a:solidFill>
                  <a:srgbClr val="000000"/>
                </a:solidFill>
                <a:latin typeface="EIEBAL+ArialMT"/>
                <a:cs typeface="EIEBAL+ArialMT"/>
              </a:rPr>
              <a:t> </a:t>
            </a:r>
            <a:r>
              <a:rPr sz="2200" spc="-250">
                <a:solidFill>
                  <a:srgbClr val="000000"/>
                </a:solidFill>
                <a:latin typeface="EIEBAL+ArialMT"/>
                <a:cs typeface="EIEBAL+ArialMT"/>
              </a:rPr>
              <a:t>and</a:t>
            </a:r>
            <a:r>
              <a:rPr sz="2200" spc="-379">
                <a:solidFill>
                  <a:srgbClr val="000000"/>
                </a:solidFill>
                <a:latin typeface="EIEBAL+ArialMT"/>
                <a:cs typeface="EIEBAL+ArialMT"/>
              </a:rPr>
              <a:t> </a:t>
            </a:r>
            <a:r>
              <a:rPr sz="2200" spc="-93">
                <a:solidFill>
                  <a:srgbClr val="000000"/>
                </a:solidFill>
                <a:latin typeface="EIEBAL+ArialMT"/>
                <a:cs typeface="EIEBAL+ArialMT"/>
              </a:rPr>
              <a:t>to</a:t>
            </a:r>
            <a:r>
              <a:rPr sz="2200" spc="-314">
                <a:solidFill>
                  <a:srgbClr val="000000"/>
                </a:solidFill>
                <a:latin typeface="EIEBAL+ArialMT"/>
                <a:cs typeface="EIEBAL+ArialMT"/>
              </a:rPr>
              <a:t> </a:t>
            </a:r>
            <a:r>
              <a:rPr sz="2200" spc="-253">
                <a:solidFill>
                  <a:srgbClr val="000000"/>
                </a:solidFill>
                <a:latin typeface="EIEBAL+ArialMT"/>
                <a:cs typeface="EIEBAL+ArialMT"/>
              </a:rPr>
              <a:t>promote</a:t>
            </a:r>
          </a:p>
          <a:p>
            <a:pPr marL="13333" marR="0">
              <a:lnSpc>
                <a:spcPts val="2396"/>
              </a:lnSpc>
              <a:spcBef>
                <a:spcPts val="589"/>
              </a:spcBef>
              <a:spcAft>
                <a:spcPct val="0"/>
              </a:spcAft>
            </a:pPr>
            <a:r>
              <a:rPr sz="2300" spc="-255">
                <a:solidFill>
                  <a:srgbClr val="000000"/>
                </a:solidFill>
                <a:latin typeface="EIEBAL+ArialMT"/>
                <a:cs typeface="EIEBAL+ArialMT"/>
              </a:rPr>
              <a:t>their</a:t>
            </a:r>
            <a:r>
              <a:rPr sz="2300" spc="51">
                <a:solidFill>
                  <a:srgbClr val="000000"/>
                </a:solidFill>
                <a:latin typeface="EIEBAL+ArialMT"/>
                <a:cs typeface="EIEBAL+ArialMT"/>
              </a:rPr>
              <a:t> </a:t>
            </a:r>
            <a:r>
              <a:rPr sz="2300" spc="-320">
                <a:solidFill>
                  <a:srgbClr val="000000"/>
                </a:solidFill>
                <a:latin typeface="EIEBAL+ArialMT"/>
                <a:cs typeface="EIEBAL+ArialMT"/>
              </a:rPr>
              <a:t>wel</a:t>
            </a:r>
            <a:r>
              <a:rPr sz="2300" spc="-321">
                <a:solidFill>
                  <a:srgbClr val="000000"/>
                </a:solidFill>
                <a:latin typeface="EIEBAL+ArialMT"/>
                <a:cs typeface="EIEBAL+ArialMT"/>
              </a:rPr>
              <a:t>fare.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91690" y="2103893"/>
            <a:ext cx="2491496" cy="435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350">
                <a:solidFill>
                  <a:srgbClr val="000000"/>
                </a:solidFill>
                <a:latin typeface="Calibri"/>
                <a:cs typeface="Calibri"/>
              </a:rPr>
              <a:t>4. Select your desired Institute.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91690" y="2390658"/>
            <a:ext cx="4948980" cy="72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350">
                <a:solidFill>
                  <a:srgbClr val="000000"/>
                </a:solidFill>
                <a:latin typeface="Calibri"/>
                <a:cs typeface="Calibri"/>
              </a:rPr>
              <a:t>5.</a:t>
            </a:r>
            <a:r>
              <a:rPr sz="1350" spc="30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350">
                <a:solidFill>
                  <a:srgbClr val="000000"/>
                </a:solidFill>
                <a:latin typeface="Calibri"/>
                <a:cs typeface="Calibri"/>
              </a:rPr>
              <a:t>A page will appear showing the resources of the institution</a:t>
            </a:r>
          </a:p>
          <a:p>
            <a:pPr marL="0" marR="0">
              <a:lnSpc>
                <a:spcPts val="1406"/>
              </a:lnSpc>
              <a:spcBef>
                <a:spcPts val="851"/>
              </a:spcBef>
              <a:spcAft>
                <a:spcPct val="0"/>
              </a:spcAft>
            </a:pPr>
            <a:r>
              <a:rPr sz="1350">
                <a:solidFill>
                  <a:srgbClr val="000000"/>
                </a:solidFill>
                <a:latin typeface="Calibri"/>
                <a:cs typeface="Calibri"/>
              </a:rPr>
              <a:t>6. Journals and Researches will appear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91690" y="2964190"/>
            <a:ext cx="5256738" cy="620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350">
                <a:solidFill>
                  <a:srgbClr val="000000"/>
                </a:solidFill>
                <a:latin typeface="Calibri"/>
                <a:cs typeface="Calibri"/>
              </a:rPr>
              <a:t>7. You can find a Journal by clicking on JOURNALS AND DATABASE</a:t>
            </a:r>
          </a:p>
          <a:p>
            <a:pPr marL="0" marR="0">
              <a:lnSpc>
                <a:spcPts val="1406"/>
              </a:lnSpc>
              <a:spcBef>
                <a:spcPts val="51"/>
              </a:spcBef>
              <a:spcAft>
                <a:spcPct val="0"/>
              </a:spcAft>
            </a:pPr>
            <a:r>
              <a:rPr sz="1350">
                <a:solidFill>
                  <a:srgbClr val="000000"/>
                </a:solidFill>
                <a:latin typeface="Calibri"/>
                <a:cs typeface="Calibri"/>
              </a:rPr>
              <a:t>and enter a keyword to search for your desired journal.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CF8BAA-6490-23DE-2D02-586CEB0E8B77}"/>
              </a:ext>
            </a:extLst>
          </p:cNvPr>
          <p:cNvSpPr txBox="1"/>
          <p:nvPr/>
        </p:nvSpPr>
        <p:spPr>
          <a:xfrm>
            <a:off x="7668344" y="260648"/>
            <a:ext cx="1105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Spiral Anatomy</a:t>
            </a:r>
            <a:endParaRPr lang="en-PK" dirty="0"/>
          </a:p>
        </p:txBody>
      </p:sp>
      <p:pic>
        <p:nvPicPr>
          <p:cNvPr id="1028" name="Picture 4" descr="Kidneys: Location, function, anatomy, pictures, and related diseases">
            <a:extLst>
              <a:ext uri="{FF2B5EF4-FFF2-40B4-BE49-F238E27FC236}">
                <a16:creationId xmlns:a16="http://schemas.microsoft.com/office/drawing/2014/main" id="{BF6678A6-C10C-BA96-EEC0-B58CFA4EC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2013"/>
            <a:ext cx="914400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423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41119" y="142832"/>
            <a:ext cx="1701889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EIEBAL+ArialMT"/>
                <a:cs typeface="EIEBAL+ArialMT"/>
              </a:rPr>
              <a:t>Core Content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21510" y="1077018"/>
            <a:ext cx="5079504" cy="539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67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spc="-197" dirty="0">
                <a:solidFill>
                  <a:srgbClr val="000000"/>
                </a:solidFill>
                <a:latin typeface="Calibri"/>
                <a:cs typeface="Calibri"/>
              </a:rPr>
              <a:t>Renal</a:t>
            </a:r>
            <a:r>
              <a:rPr lang="en-US" sz="40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000" spc="-267" dirty="0">
                <a:solidFill>
                  <a:srgbClr val="000000"/>
                </a:solidFill>
                <a:latin typeface="Calibri"/>
                <a:cs typeface="Calibri"/>
              </a:rPr>
              <a:t>cell</a:t>
            </a:r>
            <a:r>
              <a:rPr lang="en-US" sz="4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000" spc="-102" dirty="0">
                <a:solidFill>
                  <a:srgbClr val="000000"/>
                </a:solidFill>
                <a:latin typeface="Calibri"/>
                <a:cs typeface="Calibri"/>
              </a:rPr>
              <a:t>carcino</a:t>
            </a:r>
            <a:r>
              <a:rPr sz="4000" spc="-102" dirty="0">
                <a:solidFill>
                  <a:srgbClr val="000000"/>
                </a:solidFill>
                <a:latin typeface="Calibri"/>
                <a:cs typeface="Calibri"/>
              </a:rPr>
              <a:t>mas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34937" y="2540263"/>
            <a:ext cx="6471063" cy="1219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52"/>
              </a:lnSpc>
              <a:spcBef>
                <a:spcPct val="0"/>
              </a:spcBef>
              <a:spcAft>
                <a:spcPct val="0"/>
              </a:spcAft>
            </a:pPr>
            <a:r>
              <a:rPr sz="2450">
                <a:solidFill>
                  <a:srgbClr val="B61D42"/>
                </a:solidFill>
                <a:latin typeface="Calibri"/>
                <a:cs typeface="Calibri"/>
              </a:rPr>
              <a:t>•</a:t>
            </a:r>
            <a:r>
              <a:rPr sz="2450" spc="26">
                <a:solidFill>
                  <a:srgbClr val="B61D42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2400" spc="-2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91">
                <a:solidFill>
                  <a:srgbClr val="000000"/>
                </a:solidFill>
                <a:latin typeface="Calibri"/>
                <a:cs typeface="Calibri"/>
              </a:rPr>
              <a:t>originates</a:t>
            </a:r>
            <a:r>
              <a:rPr sz="2400" spc="-6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sz="2400" spc="-5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81">
                <a:solidFill>
                  <a:srgbClr val="000000"/>
                </a:solidFill>
                <a:latin typeface="Calibri"/>
                <a:cs typeface="Calibri"/>
              </a:rPr>
              <a:t>renal</a:t>
            </a:r>
            <a:r>
              <a:rPr sz="2400" spc="-2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46">
                <a:solidFill>
                  <a:srgbClr val="000000"/>
                </a:solidFill>
                <a:latin typeface="Calibri"/>
                <a:cs typeface="Calibri"/>
              </a:rPr>
              <a:t>tubular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76">
                <a:solidFill>
                  <a:srgbClr val="000000"/>
                </a:solidFill>
                <a:latin typeface="Calibri"/>
                <a:cs typeface="Calibri"/>
              </a:rPr>
              <a:t>epithelium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65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  <a:p>
            <a:pPr marL="228600" marR="0">
              <a:lnSpc>
                <a:spcPts val="2500"/>
              </a:lnSpc>
              <a:spcBef>
                <a:spcPts val="945"/>
              </a:spcBef>
              <a:spcAft>
                <a:spcPct val="0"/>
              </a:spcAft>
            </a:pPr>
            <a:r>
              <a:rPr sz="2400" spc="-141">
                <a:solidFill>
                  <a:srgbClr val="000000"/>
                </a:solidFill>
                <a:latin typeface="Calibri"/>
                <a:cs typeface="Calibri"/>
              </a:rPr>
              <a:t>hence</a:t>
            </a:r>
            <a:r>
              <a:rPr sz="2400" spc="1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6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2400" spc="-3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81">
                <a:solidFill>
                  <a:srgbClr val="000000"/>
                </a:solidFill>
                <a:latin typeface="Calibri"/>
                <a:cs typeface="Calibri"/>
              </a:rPr>
              <a:t>located</a:t>
            </a:r>
            <a:r>
              <a:rPr sz="2400" spc="-12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2400" spc="-11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2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2400" spc="-8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1">
                <a:solidFill>
                  <a:srgbClr val="000000"/>
                </a:solidFill>
                <a:latin typeface="Calibri"/>
                <a:cs typeface="Calibri"/>
              </a:rPr>
              <a:t>cortex.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34937" y="3551529"/>
            <a:ext cx="5707177" cy="13379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52"/>
              </a:lnSpc>
              <a:spcBef>
                <a:spcPct val="0"/>
              </a:spcBef>
              <a:spcAft>
                <a:spcPct val="0"/>
              </a:spcAft>
            </a:pPr>
            <a:r>
              <a:rPr sz="2450">
                <a:solidFill>
                  <a:srgbClr val="B61D42"/>
                </a:solidFill>
                <a:latin typeface="Calibri"/>
                <a:cs typeface="Calibri"/>
              </a:rPr>
              <a:t>•</a:t>
            </a:r>
            <a:r>
              <a:rPr sz="2450" spc="21">
                <a:solidFill>
                  <a:srgbClr val="B61D42"/>
                </a:solidFill>
                <a:latin typeface="Calibri"/>
                <a:cs typeface="Calibri"/>
              </a:rPr>
              <a:t> </a:t>
            </a:r>
            <a:r>
              <a:rPr sz="2400" spc="-166">
                <a:solidFill>
                  <a:srgbClr val="000000"/>
                </a:solidFill>
                <a:latin typeface="Calibri"/>
                <a:cs typeface="Calibri"/>
              </a:rPr>
              <a:t>Renal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11">
                <a:solidFill>
                  <a:srgbClr val="000000"/>
                </a:solidFill>
                <a:latin typeface="Calibri"/>
                <a:cs typeface="Calibri"/>
              </a:rPr>
              <a:t>carcinoma</a:t>
            </a:r>
            <a:r>
              <a:rPr sz="2400" spc="-2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86">
                <a:solidFill>
                  <a:srgbClr val="000000"/>
                </a:solidFill>
                <a:latin typeface="Calibri"/>
                <a:cs typeface="Calibri"/>
              </a:rPr>
              <a:t>represents</a:t>
            </a:r>
            <a:r>
              <a:rPr sz="2400" spc="-2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25">
                <a:solidFill>
                  <a:srgbClr val="000000"/>
                </a:solidFill>
                <a:latin typeface="Calibri"/>
                <a:cs typeface="Calibri"/>
              </a:rPr>
              <a:t>80-85%</a:t>
            </a:r>
            <a:r>
              <a:rPr sz="2400" spc="-8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6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0" marR="0">
              <a:lnSpc>
                <a:spcPts val="2552"/>
              </a:lnSpc>
              <a:spcBef>
                <a:spcPts val="1777"/>
              </a:spcBef>
              <a:spcAft>
                <a:spcPct val="0"/>
              </a:spcAft>
            </a:pPr>
            <a:r>
              <a:rPr sz="2450">
                <a:solidFill>
                  <a:srgbClr val="B61D42"/>
                </a:solidFill>
                <a:latin typeface="Calibri"/>
                <a:cs typeface="Calibri"/>
              </a:rPr>
              <a:t>•</a:t>
            </a:r>
            <a:r>
              <a:rPr sz="2450" spc="21">
                <a:solidFill>
                  <a:srgbClr val="B61D42"/>
                </a:solidFill>
                <a:latin typeface="Calibri"/>
                <a:cs typeface="Calibri"/>
              </a:rPr>
              <a:t> </a:t>
            </a:r>
            <a:r>
              <a:rPr sz="2400" spc="-56">
                <a:solidFill>
                  <a:srgbClr val="000000"/>
                </a:solidFill>
                <a:latin typeface="Calibri"/>
                <a:cs typeface="Calibri"/>
              </a:rPr>
              <a:t>primary</a:t>
            </a:r>
            <a:r>
              <a:rPr sz="2400" spc="-8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26">
                <a:solidFill>
                  <a:srgbClr val="000000"/>
                </a:solidFill>
                <a:latin typeface="Calibri"/>
                <a:cs typeface="Calibri"/>
              </a:rPr>
              <a:t>malignant</a:t>
            </a:r>
            <a:r>
              <a:rPr sz="2400" spc="-3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32">
                <a:solidFill>
                  <a:srgbClr val="000000"/>
                </a:solidFill>
                <a:latin typeface="Calibri"/>
                <a:cs typeface="Calibri"/>
              </a:rPr>
              <a:t>tumors</a:t>
            </a:r>
            <a:r>
              <a:rPr sz="2400" spc="-10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2400" spc="-5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2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2400" spc="-4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1">
                <a:solidFill>
                  <a:srgbClr val="000000"/>
                </a:solidFill>
                <a:latin typeface="Calibri"/>
                <a:cs typeface="Calibri"/>
              </a:rPr>
              <a:t>kidney.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34937" y="4664049"/>
            <a:ext cx="6377807" cy="1146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52"/>
              </a:lnSpc>
              <a:spcBef>
                <a:spcPct val="0"/>
              </a:spcBef>
              <a:spcAft>
                <a:spcPct val="0"/>
              </a:spcAft>
            </a:pPr>
            <a:r>
              <a:rPr sz="2450">
                <a:solidFill>
                  <a:srgbClr val="B61D42"/>
                </a:solidFill>
                <a:latin typeface="Calibri"/>
                <a:cs typeface="Calibri"/>
              </a:rPr>
              <a:t>•</a:t>
            </a:r>
            <a:r>
              <a:rPr sz="2450" spc="21">
                <a:solidFill>
                  <a:srgbClr val="B61D42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2400" spc="-6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99">
                <a:solidFill>
                  <a:srgbClr val="000000"/>
                </a:solidFill>
                <a:latin typeface="Calibri"/>
                <a:cs typeface="Calibri"/>
              </a:rPr>
              <a:t>affects</a:t>
            </a:r>
            <a:r>
              <a:rPr sz="2400" spc="-26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13">
                <a:solidFill>
                  <a:srgbClr val="000000"/>
                </a:solidFill>
                <a:latin typeface="Calibri"/>
                <a:cs typeface="Calibri"/>
              </a:rPr>
              <a:t>male</a:t>
            </a:r>
            <a:r>
              <a:rPr sz="2400" spc="-3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1">
                <a:solidFill>
                  <a:srgbClr val="000000"/>
                </a:solidFill>
                <a:latin typeface="Calibri"/>
                <a:cs typeface="Calibri"/>
              </a:rPr>
              <a:t>more</a:t>
            </a:r>
            <a:r>
              <a:rPr sz="2400" spc="-5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87">
                <a:solidFill>
                  <a:srgbClr val="000000"/>
                </a:solidFill>
                <a:latin typeface="Calibri"/>
                <a:cs typeface="Calibri"/>
              </a:rPr>
              <a:t>common</a:t>
            </a:r>
            <a:r>
              <a:rPr sz="2400" spc="-5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2400" spc="-2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66">
                <a:solidFill>
                  <a:srgbClr val="000000"/>
                </a:solidFill>
                <a:latin typeface="Calibri"/>
                <a:cs typeface="Calibri"/>
              </a:rPr>
              <a:t>six</a:t>
            </a:r>
            <a:r>
              <a:rPr sz="2400" spc="-3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48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400" spc="-5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15">
                <a:solidFill>
                  <a:srgbClr val="000000"/>
                </a:solidFill>
                <a:latin typeface="Calibri"/>
                <a:cs typeface="Calibri"/>
              </a:rPr>
              <a:t>seventh</a:t>
            </a:r>
          </a:p>
          <a:p>
            <a:pPr marL="227964" marR="0">
              <a:lnSpc>
                <a:spcPts val="2500"/>
              </a:lnSpc>
              <a:spcBef>
                <a:spcPts val="319"/>
              </a:spcBef>
              <a:spcAft>
                <a:spcPct val="0"/>
              </a:spcAft>
            </a:pPr>
            <a:r>
              <a:rPr sz="2400" spc="-115">
                <a:solidFill>
                  <a:srgbClr val="000000"/>
                </a:solidFill>
                <a:latin typeface="Calibri"/>
                <a:cs typeface="Calibri"/>
              </a:rPr>
              <a:t>decades.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41119" y="142832"/>
            <a:ext cx="1701889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EIEBAL+ArialMT"/>
                <a:cs typeface="EIEBAL+ArialMT"/>
              </a:rPr>
              <a:t>Core Content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21510" y="1077018"/>
            <a:ext cx="3089423" cy="539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67"/>
              </a:lnSpc>
              <a:spcBef>
                <a:spcPct val="0"/>
              </a:spcBef>
              <a:spcAft>
                <a:spcPct val="0"/>
              </a:spcAft>
            </a:pPr>
            <a:r>
              <a:rPr sz="4000" spc="-307" dirty="0">
                <a:solidFill>
                  <a:srgbClr val="000000"/>
                </a:solidFill>
                <a:latin typeface="Calibri"/>
                <a:cs typeface="Calibri"/>
              </a:rPr>
              <a:t>Risk</a:t>
            </a:r>
            <a:r>
              <a:rPr sz="4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000" spc="-202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4000" spc="-202" dirty="0">
                <a:solidFill>
                  <a:srgbClr val="000000"/>
                </a:solidFill>
                <a:latin typeface="Calibri"/>
                <a:cs typeface="Calibri"/>
              </a:rPr>
              <a:t>actors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34936" y="2026767"/>
            <a:ext cx="2896529" cy="130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52"/>
              </a:lnSpc>
              <a:spcBef>
                <a:spcPct val="0"/>
              </a:spcBef>
              <a:spcAft>
                <a:spcPct val="0"/>
              </a:spcAft>
            </a:pPr>
            <a:r>
              <a:rPr sz="2450">
                <a:solidFill>
                  <a:srgbClr val="B61D42"/>
                </a:solidFill>
                <a:latin typeface="Calibri"/>
                <a:cs typeface="Calibri"/>
              </a:rPr>
              <a:t>•</a:t>
            </a:r>
            <a:r>
              <a:rPr sz="2450" spc="21">
                <a:solidFill>
                  <a:srgbClr val="B61D42"/>
                </a:solidFill>
                <a:latin typeface="Calibri"/>
                <a:cs typeface="Calibri"/>
              </a:rPr>
              <a:t> </a:t>
            </a:r>
            <a:r>
              <a:rPr sz="2400" spc="-50">
                <a:solidFill>
                  <a:srgbClr val="000000"/>
                </a:solidFill>
                <a:latin typeface="Calibri"/>
                <a:cs typeface="Calibri"/>
              </a:rPr>
              <a:t>Cigarette</a:t>
            </a:r>
            <a:r>
              <a:rPr sz="2400" spc="-31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0">
                <a:solidFill>
                  <a:srgbClr val="000000"/>
                </a:solidFill>
                <a:latin typeface="Calibri"/>
                <a:cs typeface="Calibri"/>
              </a:rPr>
              <a:t>smoking.</a:t>
            </a:r>
          </a:p>
          <a:p>
            <a:pPr marL="0" marR="0">
              <a:lnSpc>
                <a:spcPts val="2552"/>
              </a:lnSpc>
              <a:spcBef>
                <a:spcPts val="1477"/>
              </a:spcBef>
              <a:spcAft>
                <a:spcPct val="0"/>
              </a:spcAft>
            </a:pPr>
            <a:r>
              <a:rPr sz="2450">
                <a:solidFill>
                  <a:srgbClr val="B61D42"/>
                </a:solidFill>
                <a:latin typeface="Calibri"/>
                <a:cs typeface="Calibri"/>
              </a:rPr>
              <a:t>•</a:t>
            </a:r>
            <a:r>
              <a:rPr sz="2450" spc="21">
                <a:solidFill>
                  <a:srgbClr val="B61D42"/>
                </a:solidFill>
                <a:latin typeface="Calibri"/>
                <a:cs typeface="Calibri"/>
              </a:rPr>
              <a:t> </a:t>
            </a:r>
            <a:r>
              <a:rPr sz="2400" spc="-11">
                <a:solidFill>
                  <a:srgbClr val="000000"/>
                </a:solidFill>
                <a:latin typeface="Calibri"/>
                <a:cs typeface="Calibri"/>
              </a:rPr>
              <a:t>Obesity.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34936" y="3063087"/>
            <a:ext cx="2415719" cy="782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52"/>
              </a:lnSpc>
              <a:spcBef>
                <a:spcPct val="0"/>
              </a:spcBef>
              <a:spcAft>
                <a:spcPct val="0"/>
              </a:spcAft>
            </a:pPr>
            <a:r>
              <a:rPr sz="2450">
                <a:solidFill>
                  <a:srgbClr val="B61D42"/>
                </a:solidFill>
                <a:latin typeface="Calibri"/>
                <a:cs typeface="Calibri"/>
              </a:rPr>
              <a:t>•</a:t>
            </a:r>
            <a:r>
              <a:rPr sz="2450" spc="21">
                <a:solidFill>
                  <a:srgbClr val="B61D42"/>
                </a:solidFill>
                <a:latin typeface="Calibri"/>
                <a:cs typeface="Calibri"/>
              </a:rPr>
              <a:t> </a:t>
            </a:r>
            <a:r>
              <a:rPr sz="2400" spc="-11">
                <a:solidFill>
                  <a:srgbClr val="000000"/>
                </a:solidFill>
                <a:latin typeface="Calibri"/>
                <a:cs typeface="Calibri"/>
              </a:rPr>
              <a:t>Hypertension.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34936" y="3581247"/>
            <a:ext cx="4155171" cy="781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52"/>
              </a:lnSpc>
              <a:spcBef>
                <a:spcPct val="0"/>
              </a:spcBef>
              <a:spcAft>
                <a:spcPct val="0"/>
              </a:spcAft>
            </a:pPr>
            <a:r>
              <a:rPr sz="2450">
                <a:solidFill>
                  <a:srgbClr val="B61D42"/>
                </a:solidFill>
                <a:latin typeface="Calibri"/>
                <a:cs typeface="Calibri"/>
              </a:rPr>
              <a:t>•</a:t>
            </a:r>
            <a:r>
              <a:rPr sz="2450" spc="21">
                <a:solidFill>
                  <a:srgbClr val="B61D42"/>
                </a:solidFill>
                <a:latin typeface="Calibri"/>
                <a:cs typeface="Calibri"/>
              </a:rPr>
              <a:t> </a:t>
            </a:r>
            <a:r>
              <a:rPr sz="2400" spc="-146">
                <a:solidFill>
                  <a:srgbClr val="000000"/>
                </a:solidFill>
                <a:latin typeface="Calibri"/>
                <a:cs typeface="Calibri"/>
              </a:rPr>
              <a:t>Family</a:t>
            </a:r>
            <a:r>
              <a:rPr sz="2400" spc="-7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6">
                <a:solidFill>
                  <a:srgbClr val="000000"/>
                </a:solidFill>
                <a:latin typeface="Calibri"/>
                <a:cs typeface="Calibri"/>
              </a:rPr>
              <a:t>history</a:t>
            </a:r>
            <a:r>
              <a:rPr sz="2400" spc="-15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2400" spc="-7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2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2400" spc="-6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31">
                <a:solidFill>
                  <a:srgbClr val="000000"/>
                </a:solidFill>
                <a:latin typeface="Calibri"/>
                <a:cs typeface="Calibri"/>
              </a:rPr>
              <a:t>disease.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34936" y="4096830"/>
            <a:ext cx="6409013" cy="11752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52"/>
              </a:lnSpc>
              <a:spcBef>
                <a:spcPct val="0"/>
              </a:spcBef>
              <a:spcAft>
                <a:spcPct val="0"/>
              </a:spcAft>
            </a:pPr>
            <a:r>
              <a:rPr sz="2450">
                <a:solidFill>
                  <a:srgbClr val="B61D42"/>
                </a:solidFill>
                <a:latin typeface="Calibri"/>
                <a:cs typeface="Calibri"/>
              </a:rPr>
              <a:t>•</a:t>
            </a:r>
            <a:r>
              <a:rPr sz="2450" spc="26">
                <a:solidFill>
                  <a:srgbClr val="B61D42"/>
                </a:solidFill>
                <a:latin typeface="Calibri"/>
                <a:cs typeface="Calibri"/>
              </a:rPr>
              <a:t> </a:t>
            </a:r>
            <a:r>
              <a:rPr sz="2400" spc="-101">
                <a:solidFill>
                  <a:srgbClr val="000000"/>
                </a:solidFill>
                <a:latin typeface="Calibri"/>
                <a:cs typeface="Calibri"/>
              </a:rPr>
              <a:t>Patients</a:t>
            </a:r>
            <a:r>
              <a:rPr sz="2400" spc="-25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2400" spc="-7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41">
                <a:solidFill>
                  <a:srgbClr val="000000"/>
                </a:solidFill>
                <a:latin typeface="Calibri"/>
                <a:cs typeface="Calibri"/>
              </a:rPr>
              <a:t>inherited</a:t>
            </a:r>
            <a:r>
              <a:rPr sz="2400" spc="-3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86">
                <a:solidFill>
                  <a:srgbClr val="000000"/>
                </a:solidFill>
                <a:latin typeface="Calibri"/>
                <a:cs typeface="Calibri"/>
              </a:rPr>
              <a:t>diseases</a:t>
            </a:r>
            <a:r>
              <a:rPr sz="2400" spc="1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41">
                <a:solidFill>
                  <a:srgbClr val="000000"/>
                </a:solidFill>
                <a:latin typeface="Calibri"/>
                <a:cs typeface="Calibri"/>
              </a:rPr>
              <a:t>like</a:t>
            </a:r>
            <a:r>
              <a:rPr sz="2400" spc="-10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71">
                <a:solidFill>
                  <a:srgbClr val="000000"/>
                </a:solidFill>
                <a:latin typeface="Calibri"/>
                <a:cs typeface="Calibri"/>
              </a:rPr>
              <a:t>von</a:t>
            </a:r>
            <a:r>
              <a:rPr sz="2400" spc="-6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66">
                <a:solidFill>
                  <a:srgbClr val="000000"/>
                </a:solidFill>
                <a:latin typeface="Calibri"/>
                <a:cs typeface="Calibri"/>
              </a:rPr>
              <a:t>Hippel</a:t>
            </a:r>
          </a:p>
          <a:p>
            <a:pPr marL="228600" marR="0">
              <a:lnSpc>
                <a:spcPts val="2500"/>
              </a:lnSpc>
              <a:spcBef>
                <a:spcPts val="599"/>
              </a:spcBef>
              <a:spcAft>
                <a:spcPct val="0"/>
              </a:spcAft>
            </a:pPr>
            <a:r>
              <a:rPr sz="2400" spc="-91">
                <a:solidFill>
                  <a:srgbClr val="000000"/>
                </a:solidFill>
                <a:latin typeface="Calibri"/>
                <a:cs typeface="Calibri"/>
              </a:rPr>
              <a:t>Lindau</a:t>
            </a:r>
            <a:r>
              <a:rPr sz="2400" spc="-8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46">
                <a:solidFill>
                  <a:srgbClr val="000000"/>
                </a:solidFill>
                <a:latin typeface="Calibri"/>
                <a:cs typeface="Calibri"/>
              </a:rPr>
              <a:t>disease.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34936" y="5013872"/>
            <a:ext cx="6414490" cy="11752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52"/>
              </a:lnSpc>
              <a:spcBef>
                <a:spcPct val="0"/>
              </a:spcBef>
              <a:spcAft>
                <a:spcPct val="0"/>
              </a:spcAft>
            </a:pPr>
            <a:r>
              <a:rPr sz="2450">
                <a:solidFill>
                  <a:srgbClr val="B61D42"/>
                </a:solidFill>
                <a:latin typeface="Calibri"/>
                <a:cs typeface="Calibri"/>
              </a:rPr>
              <a:t>•</a:t>
            </a:r>
            <a:r>
              <a:rPr sz="2450" spc="26">
                <a:solidFill>
                  <a:srgbClr val="B61D42"/>
                </a:solidFill>
                <a:latin typeface="Calibri"/>
                <a:cs typeface="Calibri"/>
              </a:rPr>
              <a:t> </a:t>
            </a:r>
            <a:r>
              <a:rPr sz="2400" spc="-111">
                <a:solidFill>
                  <a:srgbClr val="000000"/>
                </a:solidFill>
                <a:latin typeface="Calibri"/>
                <a:cs typeface="Calibri"/>
              </a:rPr>
              <a:t>Dialysis</a:t>
            </a:r>
            <a:r>
              <a:rPr sz="2400" spc="-4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86">
                <a:solidFill>
                  <a:srgbClr val="000000"/>
                </a:solidFill>
                <a:latin typeface="Calibri"/>
                <a:cs typeface="Calibri"/>
              </a:rPr>
              <a:t>patients</a:t>
            </a:r>
            <a:r>
              <a:rPr sz="2400" spc="-6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2400" spc="-2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01">
                <a:solidFill>
                  <a:srgbClr val="000000"/>
                </a:solidFill>
                <a:latin typeface="Calibri"/>
                <a:cs typeface="Calibri"/>
              </a:rPr>
              <a:t>acquired</a:t>
            </a:r>
            <a:r>
              <a:rPr sz="2400" spc="-2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86">
                <a:solidFill>
                  <a:srgbClr val="000000"/>
                </a:solidFill>
                <a:latin typeface="Calibri"/>
                <a:cs typeface="Calibri"/>
              </a:rPr>
              <a:t>cystic</a:t>
            </a:r>
            <a:r>
              <a:rPr sz="2400" spc="-8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76">
                <a:solidFill>
                  <a:srgbClr val="000000"/>
                </a:solidFill>
                <a:latin typeface="Calibri"/>
                <a:cs typeface="Calibri"/>
              </a:rPr>
              <a:t>disease</a:t>
            </a:r>
            <a:r>
              <a:rPr sz="2400" spc="1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228600" marR="0">
              <a:lnSpc>
                <a:spcPts val="2500"/>
              </a:lnSpc>
              <a:spcBef>
                <a:spcPts val="599"/>
              </a:spcBef>
              <a:spcAft>
                <a:spcPct val="0"/>
              </a:spcAft>
            </a:pPr>
            <a:r>
              <a:rPr sz="2400" spc="-56">
                <a:solidFill>
                  <a:srgbClr val="000000"/>
                </a:solidFill>
                <a:latin typeface="Calibri"/>
                <a:cs typeface="Calibri"/>
              </a:rPr>
              <a:t>kidney</a:t>
            </a:r>
            <a:r>
              <a:rPr sz="2400" spc="-6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91">
                <a:solidFill>
                  <a:srgbClr val="000000"/>
                </a:solidFill>
                <a:latin typeface="Calibri"/>
                <a:cs typeface="Calibri"/>
              </a:rPr>
              <a:t>show</a:t>
            </a:r>
            <a:r>
              <a:rPr sz="2400" spc="-6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66">
                <a:solidFill>
                  <a:srgbClr val="000000"/>
                </a:solidFill>
                <a:latin typeface="Calibri"/>
                <a:cs typeface="Calibri"/>
              </a:rPr>
              <a:t>greater</a:t>
            </a:r>
            <a:r>
              <a:rPr sz="2400" spc="-9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1">
                <a:solidFill>
                  <a:srgbClr val="000000"/>
                </a:solidFill>
                <a:latin typeface="Calibri"/>
                <a:cs typeface="Calibri"/>
              </a:rPr>
              <a:t>risk.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741119" y="164332"/>
            <a:ext cx="1701889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EIEBAL+ArialMT"/>
                <a:cs typeface="EIEBAL+ArialMT"/>
              </a:rPr>
              <a:t>Core Content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21510" y="1077018"/>
            <a:ext cx="4869904" cy="539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67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spc="-62" dirty="0">
                <a:solidFill>
                  <a:srgbClr val="000000"/>
                </a:solidFill>
                <a:latin typeface="Calibri"/>
                <a:cs typeface="Calibri"/>
              </a:rPr>
              <a:t>Clinical</a:t>
            </a:r>
            <a:r>
              <a:rPr lang="en-US" sz="4000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000" spc="-187" dirty="0">
                <a:solidFill>
                  <a:srgbClr val="000000"/>
                </a:solidFill>
                <a:latin typeface="Calibri"/>
                <a:cs typeface="Calibri"/>
              </a:rPr>
              <a:t>presentation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34936" y="2032570"/>
            <a:ext cx="5817877" cy="1300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52"/>
              </a:lnSpc>
              <a:spcBef>
                <a:spcPct val="0"/>
              </a:spcBef>
              <a:spcAft>
                <a:spcPct val="0"/>
              </a:spcAft>
            </a:pPr>
            <a:r>
              <a:rPr sz="2450">
                <a:solidFill>
                  <a:srgbClr val="B61D42"/>
                </a:solidFill>
                <a:latin typeface="Calibri"/>
                <a:cs typeface="Calibri"/>
              </a:rPr>
              <a:t>•</a:t>
            </a:r>
            <a:r>
              <a:rPr sz="2450" spc="21">
                <a:solidFill>
                  <a:srgbClr val="B61D42"/>
                </a:solidFill>
                <a:latin typeface="Calibri"/>
                <a:cs typeface="Calibri"/>
              </a:rPr>
              <a:t> </a:t>
            </a:r>
            <a:r>
              <a:rPr sz="2400" spc="-126">
                <a:solidFill>
                  <a:srgbClr val="000000"/>
                </a:solidFill>
                <a:latin typeface="Calibri"/>
                <a:cs typeface="Calibri"/>
              </a:rPr>
              <a:t>Classic</a:t>
            </a:r>
            <a:r>
              <a:rPr sz="2400" spc="-1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1">
                <a:solidFill>
                  <a:srgbClr val="000000"/>
                </a:solidFill>
                <a:latin typeface="Calibri"/>
                <a:cs typeface="Calibri"/>
              </a:rPr>
              <a:t>triad</a:t>
            </a:r>
            <a:r>
              <a:rPr sz="2400" spc="-11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31">
                <a:solidFill>
                  <a:srgbClr val="000000"/>
                </a:solidFill>
                <a:latin typeface="Calibri"/>
                <a:cs typeface="Calibri"/>
              </a:rPr>
              <a:t>(occur</a:t>
            </a:r>
            <a:r>
              <a:rPr sz="2400" spc="-5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2400" spc="-4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61">
                <a:solidFill>
                  <a:srgbClr val="000000"/>
                </a:solidFill>
                <a:latin typeface="Calibri"/>
                <a:cs typeface="Calibri"/>
              </a:rPr>
              <a:t>5%-10%</a:t>
            </a:r>
            <a:r>
              <a:rPr sz="2400" spc="-21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2400" spc="-5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1">
                <a:solidFill>
                  <a:srgbClr val="000000"/>
                </a:solidFill>
                <a:latin typeface="Calibri"/>
                <a:cs typeface="Calibri"/>
              </a:rPr>
              <a:t>patients)</a:t>
            </a:r>
          </a:p>
          <a:p>
            <a:pPr marL="0" marR="0">
              <a:lnSpc>
                <a:spcPts val="2552"/>
              </a:lnSpc>
              <a:spcBef>
                <a:spcPts val="1477"/>
              </a:spcBef>
              <a:spcAft>
                <a:spcPct val="0"/>
              </a:spcAft>
            </a:pPr>
            <a:r>
              <a:rPr sz="2450">
                <a:solidFill>
                  <a:srgbClr val="B61D42"/>
                </a:solidFill>
                <a:latin typeface="Calibri"/>
                <a:cs typeface="Calibri"/>
              </a:rPr>
              <a:t>•</a:t>
            </a:r>
            <a:r>
              <a:rPr sz="2450" spc="21">
                <a:solidFill>
                  <a:srgbClr val="B61D42"/>
                </a:solidFill>
                <a:latin typeface="Calibri"/>
                <a:cs typeface="Calibri"/>
              </a:rPr>
              <a:t> </a:t>
            </a:r>
            <a:r>
              <a:rPr sz="2400" spc="-136">
                <a:solidFill>
                  <a:srgbClr val="000000"/>
                </a:solidFill>
                <a:latin typeface="Calibri"/>
                <a:cs typeface="Calibri"/>
              </a:rPr>
              <a:t>Flank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1">
                <a:solidFill>
                  <a:srgbClr val="000000"/>
                </a:solidFill>
                <a:latin typeface="Calibri"/>
                <a:cs typeface="Calibri"/>
              </a:rPr>
              <a:t>pain,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34936" y="3068891"/>
            <a:ext cx="2035079" cy="7822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52"/>
              </a:lnSpc>
              <a:spcBef>
                <a:spcPct val="0"/>
              </a:spcBef>
              <a:spcAft>
                <a:spcPct val="0"/>
              </a:spcAft>
            </a:pPr>
            <a:r>
              <a:rPr sz="2450">
                <a:solidFill>
                  <a:srgbClr val="B61D42"/>
                </a:solidFill>
                <a:latin typeface="Calibri"/>
                <a:cs typeface="Calibri"/>
              </a:rPr>
              <a:t>•</a:t>
            </a:r>
            <a:r>
              <a:rPr sz="2450" spc="21">
                <a:solidFill>
                  <a:srgbClr val="B61D42"/>
                </a:solidFill>
                <a:latin typeface="Calibri"/>
                <a:cs typeface="Calibri"/>
              </a:rPr>
              <a:t> </a:t>
            </a:r>
            <a:r>
              <a:rPr sz="2400" spc="-11">
                <a:solidFill>
                  <a:srgbClr val="000000"/>
                </a:solidFill>
                <a:latin typeface="Calibri"/>
                <a:cs typeface="Calibri"/>
              </a:rPr>
              <a:t>hematuria,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34936" y="3587050"/>
            <a:ext cx="4952949" cy="12999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52"/>
              </a:lnSpc>
              <a:spcBef>
                <a:spcPct val="0"/>
              </a:spcBef>
              <a:spcAft>
                <a:spcPct val="0"/>
              </a:spcAft>
            </a:pPr>
            <a:r>
              <a:rPr sz="2450">
                <a:solidFill>
                  <a:srgbClr val="B61D42"/>
                </a:solidFill>
                <a:latin typeface="Calibri"/>
                <a:cs typeface="Calibri"/>
              </a:rPr>
              <a:t>•</a:t>
            </a:r>
            <a:r>
              <a:rPr sz="2450" spc="21">
                <a:solidFill>
                  <a:srgbClr val="B61D42"/>
                </a:solidFill>
                <a:latin typeface="Calibri"/>
                <a:cs typeface="Calibri"/>
              </a:rPr>
              <a:t> </a:t>
            </a:r>
            <a:r>
              <a:rPr sz="2400" spc="-126">
                <a:solidFill>
                  <a:srgbClr val="000000"/>
                </a:solidFill>
                <a:latin typeface="Calibri"/>
                <a:cs typeface="Calibri"/>
              </a:rPr>
              <a:t>palpable</a:t>
            </a:r>
            <a:r>
              <a:rPr sz="2400" spc="3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05">
                <a:solidFill>
                  <a:srgbClr val="000000"/>
                </a:solidFill>
                <a:latin typeface="Calibri"/>
                <a:cs typeface="Calibri"/>
              </a:rPr>
              <a:t>abdominal</a:t>
            </a:r>
            <a:r>
              <a:rPr sz="2400" spc="2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1">
                <a:solidFill>
                  <a:srgbClr val="000000"/>
                </a:solidFill>
                <a:latin typeface="Calibri"/>
                <a:cs typeface="Calibri"/>
              </a:rPr>
              <a:t>mass</a:t>
            </a:r>
          </a:p>
          <a:p>
            <a:pPr marL="0" marR="0">
              <a:lnSpc>
                <a:spcPts val="2552"/>
              </a:lnSpc>
              <a:spcBef>
                <a:spcPts val="1477"/>
              </a:spcBef>
              <a:spcAft>
                <a:spcPct val="0"/>
              </a:spcAft>
            </a:pPr>
            <a:r>
              <a:rPr sz="2450">
                <a:solidFill>
                  <a:srgbClr val="B61D42"/>
                </a:solidFill>
                <a:latin typeface="Calibri"/>
                <a:cs typeface="Calibri"/>
              </a:rPr>
              <a:t>•</a:t>
            </a:r>
            <a:r>
              <a:rPr sz="2450" spc="21">
                <a:solidFill>
                  <a:srgbClr val="B61D42"/>
                </a:solidFill>
                <a:latin typeface="Calibri"/>
                <a:cs typeface="Calibri"/>
              </a:rPr>
              <a:t> </a:t>
            </a:r>
            <a:r>
              <a:rPr sz="2400" spc="-71">
                <a:solidFill>
                  <a:srgbClr val="000000"/>
                </a:solidFill>
                <a:latin typeface="Calibri"/>
                <a:cs typeface="Calibri"/>
              </a:rPr>
              <a:t>Hematuria</a:t>
            </a:r>
            <a:r>
              <a:rPr sz="2400" spc="-6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66">
                <a:solidFill>
                  <a:srgbClr val="000000"/>
                </a:solidFill>
                <a:latin typeface="Calibri"/>
                <a:cs typeface="Calibri"/>
              </a:rPr>
              <a:t>present</a:t>
            </a:r>
            <a:r>
              <a:rPr sz="2400" spc="-8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41">
                <a:solidFill>
                  <a:srgbClr val="000000"/>
                </a:solidFill>
                <a:latin typeface="Calibri"/>
                <a:cs typeface="Calibri"/>
              </a:rPr>
              <a:t>40%</a:t>
            </a:r>
            <a:r>
              <a:rPr sz="2400" spc="-21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2400" spc="-3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1">
                <a:solidFill>
                  <a:srgbClr val="000000"/>
                </a:solidFill>
                <a:latin typeface="Calibri"/>
                <a:cs typeface="Calibri"/>
              </a:rPr>
              <a:t>patients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34936" y="5253291"/>
            <a:ext cx="2992340" cy="7819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52"/>
              </a:lnSpc>
              <a:spcBef>
                <a:spcPct val="0"/>
              </a:spcBef>
              <a:spcAft>
                <a:spcPct val="0"/>
              </a:spcAft>
            </a:pPr>
            <a:r>
              <a:rPr sz="2450">
                <a:solidFill>
                  <a:srgbClr val="B61D42"/>
                </a:solidFill>
                <a:latin typeface="Calibri"/>
                <a:cs typeface="Calibri"/>
              </a:rPr>
              <a:t>•</a:t>
            </a:r>
            <a:r>
              <a:rPr sz="2450" spc="21">
                <a:solidFill>
                  <a:srgbClr val="B61D42"/>
                </a:solidFill>
                <a:latin typeface="Calibri"/>
                <a:cs typeface="Calibri"/>
              </a:rPr>
              <a:t> </a:t>
            </a:r>
            <a:r>
              <a:rPr sz="2400" spc="-131">
                <a:solidFill>
                  <a:srgbClr val="000000"/>
                </a:solidFill>
                <a:latin typeface="Calibri"/>
                <a:cs typeface="Calibri"/>
              </a:rPr>
              <a:t>Systemic</a:t>
            </a:r>
            <a:r>
              <a:rPr sz="2400" spc="-7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1">
                <a:solidFill>
                  <a:srgbClr val="000000"/>
                </a:solidFill>
                <a:latin typeface="Calibri"/>
                <a:cs typeface="Calibri"/>
              </a:rPr>
              <a:t>symptoms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34936" y="5771451"/>
            <a:ext cx="5221900" cy="11460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52"/>
              </a:lnSpc>
              <a:spcBef>
                <a:spcPct val="0"/>
              </a:spcBef>
              <a:spcAft>
                <a:spcPct val="0"/>
              </a:spcAft>
            </a:pPr>
            <a:r>
              <a:rPr sz="2450">
                <a:solidFill>
                  <a:srgbClr val="B61D42"/>
                </a:solidFill>
                <a:latin typeface="Calibri"/>
                <a:cs typeface="Calibri"/>
              </a:rPr>
              <a:t>•</a:t>
            </a:r>
            <a:r>
              <a:rPr sz="2450" spc="21">
                <a:solidFill>
                  <a:srgbClr val="B61D42"/>
                </a:solidFill>
                <a:latin typeface="Calibri"/>
                <a:cs typeface="Calibri"/>
              </a:rPr>
              <a:t> </a:t>
            </a:r>
            <a:r>
              <a:rPr sz="2400" spc="-126">
                <a:solidFill>
                  <a:srgbClr val="000000"/>
                </a:solidFill>
                <a:latin typeface="Calibri"/>
                <a:cs typeface="Calibri"/>
              </a:rPr>
              <a:t>Anaemia,</a:t>
            </a:r>
            <a:r>
              <a:rPr sz="2400" spc="3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36">
                <a:solidFill>
                  <a:srgbClr val="000000"/>
                </a:solidFill>
                <a:latin typeface="Calibri"/>
                <a:cs typeface="Calibri"/>
              </a:rPr>
              <a:t>Fatigue,</a:t>
            </a:r>
            <a:r>
              <a:rPr sz="2400" spc="-7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15">
                <a:solidFill>
                  <a:srgbClr val="000000"/>
                </a:solidFill>
                <a:latin typeface="Calibri"/>
                <a:cs typeface="Calibri"/>
              </a:rPr>
              <a:t>Cachexia,</a:t>
            </a:r>
            <a:r>
              <a:rPr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48">
                <a:solidFill>
                  <a:srgbClr val="000000"/>
                </a:solidFill>
                <a:latin typeface="Calibri"/>
                <a:cs typeface="Calibri"/>
              </a:rPr>
              <a:t>Wt.</a:t>
            </a:r>
            <a:r>
              <a:rPr sz="2400" spc="2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36">
                <a:solidFill>
                  <a:srgbClr val="000000"/>
                </a:solidFill>
                <a:latin typeface="Calibri"/>
                <a:cs typeface="Calibri"/>
              </a:rPr>
              <a:t>Loss,</a:t>
            </a:r>
          </a:p>
          <a:p>
            <a:pPr marL="227964" marR="0">
              <a:lnSpc>
                <a:spcPts val="2500"/>
              </a:lnSpc>
              <a:spcBef>
                <a:spcPts val="319"/>
              </a:spcBef>
              <a:spcAft>
                <a:spcPct val="0"/>
              </a:spcAft>
            </a:pPr>
            <a:r>
              <a:rPr sz="2400" spc="-81">
                <a:solidFill>
                  <a:srgbClr val="000000"/>
                </a:solidFill>
                <a:latin typeface="Calibri"/>
                <a:cs typeface="Calibri"/>
              </a:rPr>
              <a:t>Hypercalcemia,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1286</Words>
  <Application>Microsoft Office PowerPoint</Application>
  <PresentationFormat>On-screen Show (4:3)</PresentationFormat>
  <Paragraphs>229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Calibri</vt:lpstr>
      <vt:lpstr>KAULPV+Arial-BoldMT</vt:lpstr>
      <vt:lpstr>proxima_nova_rgregular</vt:lpstr>
      <vt:lpstr>EB Garamond</vt:lpstr>
      <vt:lpstr>EIEBAL+ArialMT</vt:lpstr>
      <vt:lpstr>Arial</vt:lpstr>
      <vt:lpstr>proxima_nova_ltsemibold</vt:lpstr>
      <vt:lpstr>UARQFB+TrebuchetMS</vt:lpstr>
      <vt:lpstr>proxima_nova_rgbold</vt:lpstr>
      <vt:lpstr>Theme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Family medicine</vt:lpstr>
      <vt:lpstr>Take home message</vt:lpstr>
      <vt:lpstr>Research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pdfcandle</dc:creator>
  <cp:lastModifiedBy>sammarfatima93@gmail.com</cp:lastModifiedBy>
  <cp:revision>2</cp:revision>
  <dcterms:modified xsi:type="dcterms:W3CDTF">2025-02-16T13:22:45Z</dcterms:modified>
</cp:coreProperties>
</file>