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35"/>
  </p:notesMasterIdLst>
  <p:sldIdLst>
    <p:sldId id="318" r:id="rId3"/>
    <p:sldId id="317" r:id="rId4"/>
    <p:sldId id="297" r:id="rId5"/>
    <p:sldId id="296" r:id="rId6"/>
    <p:sldId id="625" r:id="rId7"/>
    <p:sldId id="627" r:id="rId8"/>
    <p:sldId id="628" r:id="rId9"/>
    <p:sldId id="629" r:id="rId10"/>
    <p:sldId id="630" r:id="rId11"/>
    <p:sldId id="631" r:id="rId12"/>
    <p:sldId id="632" r:id="rId13"/>
    <p:sldId id="633" r:id="rId14"/>
    <p:sldId id="634" r:id="rId15"/>
    <p:sldId id="635" r:id="rId16"/>
    <p:sldId id="636" r:id="rId17"/>
    <p:sldId id="637" r:id="rId18"/>
    <p:sldId id="638" r:id="rId19"/>
    <p:sldId id="640" r:id="rId20"/>
    <p:sldId id="641" r:id="rId21"/>
    <p:sldId id="642" r:id="rId22"/>
    <p:sldId id="643" r:id="rId23"/>
    <p:sldId id="594" r:id="rId24"/>
    <p:sldId id="646" r:id="rId25"/>
    <p:sldId id="644" r:id="rId26"/>
    <p:sldId id="639" r:id="rId27"/>
    <p:sldId id="612" r:id="rId28"/>
    <p:sldId id="613" r:id="rId29"/>
    <p:sldId id="645" r:id="rId30"/>
    <p:sldId id="611" r:id="rId31"/>
    <p:sldId id="314" r:id="rId32"/>
    <p:sldId id="562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80" d="100"/>
          <a:sy n="80" d="100"/>
        </p:scale>
        <p:origin x="152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topics/medicine-and-dentistry/sodium-bicarbonate" TargetMode="External"/><Relationship Id="rId3" Type="http://schemas.openxmlformats.org/officeDocument/2006/relationships/hyperlink" Target="https://www.sciencedirect.com/topics/medicine-and-dentistry/metabolic-acidosis" TargetMode="External"/><Relationship Id="rId7" Type="http://schemas.openxmlformats.org/officeDocument/2006/relationships/hyperlink" Target="https://www.sciencedirect.com/topics/medicine-and-dentistry/kidney-fibrosis" TargetMode="External"/><Relationship Id="rId2" Type="http://schemas.openxmlformats.org/officeDocument/2006/relationships/hyperlink" Target="https://www.sciencedirect.com/science/article/pii/S2590059521000194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sciencedirect.com/topics/medicine-and-dentistry/therapeutic-procedure" TargetMode="External"/><Relationship Id="rId5" Type="http://schemas.openxmlformats.org/officeDocument/2006/relationships/hyperlink" Target="https://www.sciencedirect.com/topics/medicine-and-dentistry/chronic-kidney-disease" TargetMode="External"/><Relationship Id="rId4" Type="http://schemas.openxmlformats.org/officeDocument/2006/relationships/hyperlink" Target="https://www.sciencedirect.com/topics/medicine-and-dentistry/inpatient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086600" cy="5592763"/>
          </a:xfrm>
          <a:noFill/>
        </p:spPr>
        <p:txBody>
          <a:bodyPr>
            <a:normAutofit/>
          </a:bodyPr>
          <a:lstStyle/>
          <a:p>
            <a:pPr marL="619125" indent="-619125" eaLnBrk="1" hangingPunct="1">
              <a:lnSpc>
                <a:spcPct val="130000"/>
              </a:lnSpc>
              <a:buSzTx/>
              <a:buFont typeface="Wingdings" pitchFamily="2" charset="2"/>
              <a:buAutoNum type="arabicPeriod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Metabolic acidosis</a:t>
            </a:r>
          </a:p>
          <a:p>
            <a:pPr marL="619125" indent="-619125" eaLnBrk="1" hangingPunct="1">
              <a:lnSpc>
                <a:spcPct val="130000"/>
              </a:lnSpc>
              <a:buSzTx/>
              <a:buFont typeface="Wingdings" pitchFamily="2" charset="2"/>
              <a:buAutoNum type="arabicPeriod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Metabolic alkalosis</a:t>
            </a:r>
          </a:p>
          <a:p>
            <a:pPr marL="619125" indent="-619125" eaLnBrk="1" hangingPunct="1">
              <a:lnSpc>
                <a:spcPct val="130000"/>
              </a:lnSpc>
              <a:buSzTx/>
              <a:buFont typeface="Wingdings" pitchFamily="2" charset="2"/>
              <a:buAutoNum type="arabicPeriod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Respiratory acidosis</a:t>
            </a:r>
          </a:p>
          <a:p>
            <a:pPr marL="619125" indent="-619125" eaLnBrk="1" hangingPunct="1">
              <a:lnSpc>
                <a:spcPct val="130000"/>
              </a:lnSpc>
              <a:buSzTx/>
              <a:buFont typeface="Wingdings" pitchFamily="2" charset="2"/>
              <a:buAutoNum type="arabicPeriod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Respiratory alkalosis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42FA9-8F1D-4AEA-8CFB-5DD8D8F96F6E}"/>
              </a:ext>
            </a:extLst>
          </p:cNvPr>
          <p:cNvSpPr/>
          <p:nvPr/>
        </p:nvSpPr>
        <p:spPr>
          <a:xfrm>
            <a:off x="228600" y="265112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229600" cy="5791200"/>
          </a:xfrm>
          <a:noFill/>
        </p:spPr>
        <p:txBody>
          <a:bodyPr/>
          <a:lstStyle/>
          <a:p>
            <a:pPr algn="just">
              <a:lnSpc>
                <a:spcPct val="150000"/>
              </a:lnSpc>
            </a:pPr>
            <a:endParaRPr lang="en-US" sz="2800" dirty="0">
              <a:latin typeface="Times New Roman" pitchFamily="18" charset="0"/>
            </a:endParaRPr>
          </a:p>
          <a:p>
            <a:pPr marL="1257300" lvl="3" indent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 Uncompensated</a:t>
            </a:r>
          </a:p>
          <a:p>
            <a:pPr marL="1257300" lvl="3" indent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 Partially compensated</a:t>
            </a:r>
          </a:p>
          <a:p>
            <a:pPr marL="1257300" lvl="3" indent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 Fully compensated</a:t>
            </a:r>
          </a:p>
          <a:p>
            <a:pPr algn="just"/>
            <a:endParaRPr lang="en-US" sz="28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A4C640-74F9-4486-9035-C29D15FB103B}"/>
              </a:ext>
            </a:extLst>
          </p:cNvPr>
          <p:cNvSpPr/>
          <p:nvPr/>
        </p:nvSpPr>
        <p:spPr>
          <a:xfrm>
            <a:off x="457200" y="30480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2133600"/>
            <a:ext cx="8610600" cy="4038600"/>
          </a:xfrm>
          <a:noFill/>
        </p:spPr>
        <p:txBody>
          <a:bodyPr>
            <a:normAutofit/>
          </a:bodyPr>
          <a:lstStyle/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None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	“Accumulation of non-volatile acids within the body”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Primary bicarbonate deficit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Low pH (&lt; 7.35)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Decrease ratio of HCO3: H2CO3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 </a:t>
            </a:r>
            <a:r>
              <a:rPr lang="en-US" sz="3600" b="1" dirty="0">
                <a:latin typeface="Andalus" pitchFamily="18" charset="-78"/>
                <a:cs typeface="Andalus" pitchFamily="18" charset="-78"/>
              </a:rPr>
              <a:t>Metabolic Acidosis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5E659-1BEC-4A6A-981F-ED84F7E54292}"/>
              </a:ext>
            </a:extLst>
          </p:cNvPr>
          <p:cNvSpPr/>
          <p:nvPr/>
        </p:nvSpPr>
        <p:spPr>
          <a:xfrm>
            <a:off x="381000" y="248918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763000" cy="5334000"/>
          </a:xfrm>
        </p:spPr>
        <p:txBody>
          <a:bodyPr/>
          <a:lstStyle/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Lactic Acidosis</a:t>
            </a:r>
          </a:p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Diabetic ketoacidosis </a:t>
            </a:r>
          </a:p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Uremic acidosis </a:t>
            </a:r>
          </a:p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Diarrhea </a:t>
            </a:r>
          </a:p>
          <a:p>
            <a:pPr marL="514350" indent="-514350" eaLnBrk="1" hangingPunct="1">
              <a:lnSpc>
                <a:spcPct val="150000"/>
              </a:lnSpc>
              <a:buSzTx/>
              <a:buFont typeface="Wingdings" pitchFamily="2" charset="2"/>
              <a:buAutoNum type="arabicPeriod" startAt="5"/>
              <a:defRPr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Intake of substances producing acids</a:t>
            </a:r>
          </a:p>
          <a:p>
            <a:pPr marL="514350" indent="-514350" eaLnBrk="1" hangingPunct="1">
              <a:lnSpc>
                <a:spcPct val="150000"/>
              </a:lnSpc>
              <a:buSzTx/>
              <a:buFont typeface="Wingdings" pitchFamily="2" charset="2"/>
              <a:buAutoNum type="arabicPeriod" startAt="5"/>
              <a:defRPr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Adrenal insufficiency </a:t>
            </a:r>
          </a:p>
          <a:p>
            <a:pPr marL="0" indent="0" eaLnBrk="1" hangingPunct="1">
              <a:lnSpc>
                <a:spcPct val="115000"/>
              </a:lnSpc>
              <a:buSzTx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	</a:t>
            </a:r>
          </a:p>
          <a:p>
            <a:pPr marL="0" indent="0" eaLnBrk="1" hangingPunct="1">
              <a:lnSpc>
                <a:spcPct val="115000"/>
              </a:lnSpc>
              <a:buSzTx/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762000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b="1" dirty="0">
                <a:latin typeface="Andalus" pitchFamily="18" charset="-78"/>
                <a:cs typeface="Andalus" pitchFamily="18" charset="-78"/>
              </a:rPr>
              <a:t>Causes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0505B1-37FB-4EF2-BF8E-7EFFD5A74F86}"/>
              </a:ext>
            </a:extLst>
          </p:cNvPr>
          <p:cNvSpPr/>
          <p:nvPr/>
        </p:nvSpPr>
        <p:spPr>
          <a:xfrm>
            <a:off x="152400" y="15240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r>
              <a:rPr lang="en-US" altLang="en-US" b="1" dirty="0">
                <a:latin typeface="Andalus" pitchFamily="18" charset="-78"/>
                <a:cs typeface="Andalus" pitchFamily="18" charset="-78"/>
              </a:rPr>
              <a:t>Respiratory compensation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Hyperventilation (Kussmaul respiration)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pCO2 falls</a:t>
            </a:r>
          </a:p>
          <a:p>
            <a:r>
              <a:rPr lang="en-US" altLang="en-US" b="1" dirty="0">
                <a:latin typeface="Andalus" pitchFamily="18" charset="-78"/>
                <a:cs typeface="Andalus" pitchFamily="18" charset="-78"/>
              </a:rPr>
              <a:t>Renal compensation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Increased excretion of acid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Conservation of bicarbonate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Ammonia excretion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3F6EC8-27B2-47DD-8A7B-3F1A24D1EB09}"/>
              </a:ext>
            </a:extLst>
          </p:cNvPr>
          <p:cNvSpPr/>
          <p:nvPr/>
        </p:nvSpPr>
        <p:spPr>
          <a:xfrm>
            <a:off x="152400" y="167162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0010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600" b="1" dirty="0">
                <a:latin typeface="Andalus" pitchFamily="18" charset="-78"/>
                <a:cs typeface="Andalus" pitchFamily="18" charset="-78"/>
              </a:rPr>
              <a:t>Metabolic Alkalosis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382000" cy="5181600"/>
          </a:xfrm>
        </p:spPr>
        <p:txBody>
          <a:bodyPr/>
          <a:lstStyle/>
          <a:p>
            <a:pPr marL="469900" indent="-469900" algn="ctr" eaLnBrk="1" hangingPunct="1">
              <a:lnSpc>
                <a:spcPct val="150000"/>
              </a:lnSpc>
              <a:buSzTx/>
              <a:buFont typeface="Wingdings" pitchFamily="2" charset="2"/>
              <a:buNone/>
            </a:pPr>
            <a:r>
              <a:rPr lang="en-US" altLang="en-US" sz="2800" dirty="0">
                <a:latin typeface="Times New Roman" pitchFamily="18" charset="0"/>
              </a:rPr>
              <a:t>	</a:t>
            </a: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“A condition primarily associated with increase in the plasma bicarbonate concentration”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Primary alkali excess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Increase plasma pH (&gt; 7.45)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Increase ratio of HCO3: H2CO3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endParaRPr lang="en-US" altLang="en-US" sz="2800" dirty="0"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2E66B1-5A94-4C0C-9AAC-BA3617FDFC73}"/>
              </a:ext>
            </a:extLst>
          </p:cNvPr>
          <p:cNvSpPr/>
          <p:nvPr/>
        </p:nvSpPr>
        <p:spPr>
          <a:xfrm>
            <a:off x="266700" y="22860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5257800"/>
          </a:xfrm>
        </p:spPr>
        <p:txBody>
          <a:bodyPr/>
          <a:lstStyle/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Vomiting</a:t>
            </a:r>
          </a:p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 startAt="2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Diuretics</a:t>
            </a:r>
          </a:p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 startAt="2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Excessive intake of alkali </a:t>
            </a:r>
          </a:p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 startAt="2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Hyperaldosteronism </a:t>
            </a:r>
          </a:p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 startAt="2"/>
            </a:pPr>
            <a:endParaRPr lang="en-US" altLang="en-US" sz="28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4862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2209800" cy="758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latin typeface="Andalus" pitchFamily="18" charset="-78"/>
                <a:ea typeface="+mn-ea"/>
                <a:cs typeface="Andalus" pitchFamily="18" charset="-78"/>
              </a:rPr>
              <a:t>Causes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74A019-0714-4EAD-8BB3-9FF775D98CA2}"/>
              </a:ext>
            </a:extLst>
          </p:cNvPr>
          <p:cNvSpPr/>
          <p:nvPr/>
        </p:nvSpPr>
        <p:spPr>
          <a:xfrm>
            <a:off x="76200" y="114615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r>
              <a:rPr lang="en-US" altLang="en-US" b="1" dirty="0">
                <a:latin typeface="Andalus" pitchFamily="18" charset="-78"/>
                <a:cs typeface="Andalus" pitchFamily="18" charset="-78"/>
              </a:rPr>
              <a:t>Respiratory compensation</a:t>
            </a:r>
          </a:p>
          <a:p>
            <a:pPr marL="571500" indent="-571500">
              <a:lnSpc>
                <a:spcPct val="115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Hypoventilation </a:t>
            </a:r>
          </a:p>
          <a:p>
            <a:pPr marL="571500" indent="-571500">
              <a:lnSpc>
                <a:spcPct val="115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pCO2 increases </a:t>
            </a:r>
          </a:p>
          <a:p>
            <a:pPr marL="571500" indent="-571500">
              <a:lnSpc>
                <a:spcPct val="115000"/>
              </a:lnSpc>
              <a:buFont typeface="Wingdings" pitchFamily="2" charset="2"/>
              <a:buChar char="Ø"/>
            </a:pPr>
            <a:endParaRPr lang="en-US" alt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altLang="en-US" b="1" dirty="0">
                <a:latin typeface="Andalus" pitchFamily="18" charset="-78"/>
                <a:cs typeface="Andalus" pitchFamily="18" charset="-78"/>
              </a:rPr>
              <a:t>Renal compensation</a:t>
            </a:r>
          </a:p>
          <a:p>
            <a:pPr marL="571500" indent="-571500">
              <a:lnSpc>
                <a:spcPct val="115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Conservation of hydrogen ions </a:t>
            </a:r>
          </a:p>
          <a:p>
            <a:pPr marL="571500" indent="-571500">
              <a:lnSpc>
                <a:spcPct val="115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Loss of bicarbonate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FB68E7-09DC-47CB-9D03-CEDE9D4A6B0B}"/>
              </a:ext>
            </a:extLst>
          </p:cNvPr>
          <p:cNvSpPr/>
          <p:nvPr/>
        </p:nvSpPr>
        <p:spPr>
          <a:xfrm>
            <a:off x="152400" y="286384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7588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600" b="1" dirty="0">
                <a:latin typeface="Andalus" pitchFamily="18" charset="-78"/>
                <a:cs typeface="Andalus" pitchFamily="18" charset="-78"/>
              </a:rPr>
              <a:t>Serum Anion Gap (AG)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5181600"/>
          </a:xfrm>
          <a:noFill/>
        </p:spPr>
        <p:txBody>
          <a:bodyPr>
            <a:normAutofit/>
          </a:bodyPr>
          <a:lstStyle/>
          <a:p>
            <a:pPr marL="571500" indent="-5715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Unmeasured anions constitute the Anion gap</a:t>
            </a:r>
          </a:p>
          <a:p>
            <a:pPr marL="571500" indent="-5715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Normal anion gap = 12 + 4 mEq/L</a:t>
            </a:r>
          </a:p>
          <a:p>
            <a:pPr marL="571500" indent="-5715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[Na+ + K+] - [Cl-+HCO3-] = 0</a:t>
            </a:r>
          </a:p>
          <a:p>
            <a:pPr marL="571500" indent="-5715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But:</a:t>
            </a:r>
          </a:p>
          <a:p>
            <a:pPr marL="571500" indent="-571500" eaLnBrk="1" hangingPunct="1">
              <a:lnSpc>
                <a:spcPct val="150000"/>
              </a:lnSpc>
              <a:buSzTx/>
              <a:buFont typeface="Wingdings" pitchFamily="2" charset="2"/>
              <a:buNone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	=[142 + 4] - [105 + 25]</a:t>
            </a:r>
          </a:p>
          <a:p>
            <a:pPr marL="571500" indent="-571500" eaLnBrk="1" hangingPunct="1">
              <a:lnSpc>
                <a:spcPct val="150000"/>
              </a:lnSpc>
              <a:buSzTx/>
              <a:buFont typeface="Wingdings" pitchFamily="2" charset="2"/>
              <a:buNone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	=146 – 130 = 16 mEq/L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0C256E-F38E-40FD-A5AF-C9F5E6F9B314}"/>
              </a:ext>
            </a:extLst>
          </p:cNvPr>
          <p:cNvSpPr/>
          <p:nvPr/>
        </p:nvSpPr>
        <p:spPr>
          <a:xfrm>
            <a:off x="152400" y="121918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23900"/>
            <a:ext cx="8686800" cy="6019800"/>
          </a:xfrm>
          <a:noFill/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mostly only sodium is taken as major cation: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	=[142] - [105 + 25]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	=142 – 130 = 12 mEq/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E3D74F-CE78-4CEC-A721-183847962BA2}"/>
              </a:ext>
            </a:extLst>
          </p:cNvPr>
          <p:cNvSpPr/>
          <p:nvPr/>
        </p:nvSpPr>
        <p:spPr>
          <a:xfrm>
            <a:off x="76200" y="123825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Renal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2</a:t>
            </a:r>
            <a:r>
              <a:rPr lang="en-US" sz="3200" baseline="30000" dirty="0">
                <a:cs typeface="Times New Roman" pitchFamily="18" charset="0"/>
              </a:rPr>
              <a:t>nd</a:t>
            </a:r>
            <a:r>
              <a:rPr lang="en-US" sz="3200" dirty="0">
                <a:cs typeface="Times New Roman" pitchFamily="18" charset="0"/>
              </a:rPr>
              <a:t> Year MBBS 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Acid Base Imbalance I</a:t>
            </a:r>
            <a:br>
              <a:rPr lang="en-US" sz="4000" b="1" dirty="0">
                <a:cs typeface="Times New Roman" pitchFamily="18" charset="0"/>
              </a:rPr>
            </a:br>
            <a:endParaRPr lang="en-US" sz="4000" b="1" dirty="0"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53025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Aneela Jamil					Date: 27-01-25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(Assistant Professor)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33E001-7226-4D28-ACF7-7103B13D8C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1977887" cy="11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bdul Wahid\Desktop\gamblegram normal.jpg"/>
          <p:cNvPicPr>
            <a:picLocks noChangeAspect="1" noChangeArrowheads="1"/>
          </p:cNvPicPr>
          <p:nvPr/>
        </p:nvPicPr>
        <p:blipFill>
          <a:blip r:embed="rId2"/>
          <a:srcRect l="6667" r="10001"/>
          <a:stretch>
            <a:fillRect/>
          </a:stretch>
        </p:blipFill>
        <p:spPr bwMode="auto">
          <a:xfrm>
            <a:off x="3124200" y="609600"/>
            <a:ext cx="19907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58E563-D05F-4067-996C-72518849E36F}"/>
              </a:ext>
            </a:extLst>
          </p:cNvPr>
          <p:cNvSpPr/>
          <p:nvPr/>
        </p:nvSpPr>
        <p:spPr>
          <a:xfrm>
            <a:off x="304800" y="267968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buSzTx/>
              <a:buFont typeface="Wingdings" pitchFamily="2" charset="2"/>
              <a:buNone/>
              <a:defRPr/>
            </a:pPr>
            <a:r>
              <a:rPr lang="en-US" altLang="en-US" b="1" dirty="0">
                <a:latin typeface="Andalus" pitchFamily="18" charset="-78"/>
                <a:cs typeface="Andalus" pitchFamily="18" charset="-78"/>
              </a:rPr>
              <a:t>Significance of anion gap:</a:t>
            </a:r>
          </a:p>
          <a:p>
            <a:pPr eaLnBrk="1" hangingPunct="1">
              <a:lnSpc>
                <a:spcPct val="150000"/>
              </a:lnSpc>
              <a:buSzTx/>
              <a:defRPr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altLang="en-US" sz="2400" dirty="0">
                <a:latin typeface="Andalus" pitchFamily="18" charset="-78"/>
                <a:cs typeface="Andalus" pitchFamily="18" charset="-78"/>
              </a:rPr>
              <a:t>Helps to find cause of metabolic acidosis</a:t>
            </a:r>
            <a:endParaRPr lang="en-US" altLang="en-US" sz="2800" dirty="0">
              <a:latin typeface="Andalus" pitchFamily="18" charset="-78"/>
              <a:cs typeface="Andalus" pitchFamily="18" charset="-78"/>
            </a:endParaRPr>
          </a:p>
          <a:p>
            <a:pPr eaLnBrk="1" hangingPunct="1">
              <a:lnSpc>
                <a:spcPct val="150000"/>
              </a:lnSpc>
              <a:buSzTx/>
              <a:defRPr/>
            </a:pPr>
            <a:endParaRPr lang="en-US" altLang="en-US" sz="2800" dirty="0">
              <a:latin typeface="Andalus" pitchFamily="18" charset="-78"/>
              <a:cs typeface="Andalus" pitchFamily="18" charset="-78"/>
            </a:endParaRPr>
          </a:p>
          <a:p>
            <a:pPr marL="457200" lvl="1" indent="0" algn="just" eaLnBrk="1" hangingPunct="1">
              <a:buSzTx/>
              <a:buFont typeface="Wingdings" pitchFamily="2" charset="2"/>
              <a:buNone/>
              <a:defRPr/>
            </a:pPr>
            <a:r>
              <a:rPr lang="en-US" altLang="en-US" dirty="0">
                <a:latin typeface="Andalus" pitchFamily="18" charset="-78"/>
                <a:cs typeface="Andalus" pitchFamily="18" charset="-78"/>
              </a:rPr>
              <a:t>If chloride ion is increased</a:t>
            </a:r>
            <a:r>
              <a:rPr lang="en-US" altLang="en-US" dirty="0">
                <a:latin typeface="Andalus" pitchFamily="18" charset="-78"/>
                <a:cs typeface="Andalus" pitchFamily="18" charset="-78"/>
                <a:sym typeface="Wingdings" pitchFamily="2" charset="2"/>
              </a:rPr>
              <a:t> hyperchloremic metabolic acidosis with normal anion gap</a:t>
            </a:r>
          </a:p>
          <a:p>
            <a:pPr marL="457200" lvl="1" indent="0" algn="just" eaLnBrk="1" hangingPunct="1">
              <a:buSzTx/>
              <a:buFont typeface="Wingdings" pitchFamily="2" charset="2"/>
              <a:buNone/>
              <a:defRPr/>
            </a:pPr>
            <a:endParaRPr lang="en-US" altLang="en-US" dirty="0">
              <a:latin typeface="Andalus" pitchFamily="18" charset="-78"/>
              <a:cs typeface="Andalus" pitchFamily="18" charset="-78"/>
              <a:sym typeface="Wingdings" pitchFamily="2" charset="2"/>
            </a:endParaRPr>
          </a:p>
          <a:p>
            <a:pPr marL="457200" lvl="1" indent="0" algn="just" eaLnBrk="1" hangingPunct="1">
              <a:buSzTx/>
              <a:buFont typeface="Wingdings" pitchFamily="2" charset="2"/>
              <a:buNone/>
              <a:defRPr/>
            </a:pPr>
            <a:r>
              <a:rPr lang="en-US" altLang="en-US" dirty="0">
                <a:latin typeface="Andalus" pitchFamily="18" charset="-78"/>
                <a:cs typeface="Andalus" pitchFamily="18" charset="-78"/>
                <a:sym typeface="Wingdings" pitchFamily="2" charset="2"/>
              </a:rPr>
              <a:t>If unmeasured anion is increased  normochloremic metabolic acidosis with high anion gap</a:t>
            </a:r>
            <a:endParaRPr lang="en-US" altLang="en-US" dirty="0">
              <a:latin typeface="Andalus" pitchFamily="18" charset="-78"/>
              <a:cs typeface="Andalus" pitchFamily="18" charset="-78"/>
            </a:endParaRPr>
          </a:p>
          <a:p>
            <a:pPr eaLnBrk="1" hangingPunct="1">
              <a:lnSpc>
                <a:spcPct val="150000"/>
              </a:lnSpc>
              <a:buSzTx/>
              <a:defRPr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B2CB85-F3C3-4100-85F9-0D44725DDEC4}"/>
              </a:ext>
            </a:extLst>
          </p:cNvPr>
          <p:cNvSpPr/>
          <p:nvPr/>
        </p:nvSpPr>
        <p:spPr>
          <a:xfrm>
            <a:off x="152400" y="15240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0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0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00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00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Andalus" pitchFamily="18" charset="-78"/>
              </a:rPr>
              <a:t>Anatomical &amp; Physiological Aspects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BEC2F-FA69-42E3-8A82-1E0142E9FD2B}"/>
              </a:ext>
            </a:extLst>
          </p:cNvPr>
          <p:cNvSpPr/>
          <p:nvPr/>
        </p:nvSpPr>
        <p:spPr>
          <a:xfrm>
            <a:off x="76200" y="87947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  <p:pic>
        <p:nvPicPr>
          <p:cNvPr id="11" name="Picture 3" descr="C:\Users\dell\Desktop\Lungs_diagram_detailed.svg.png">
            <a:extLst>
              <a:ext uri="{FF2B5EF4-FFF2-40B4-BE49-F238E27FC236}">
                <a16:creationId xmlns:a16="http://schemas.microsoft.com/office/drawing/2014/main" id="{0777AC6C-AC35-414B-A371-D23D364D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733800" cy="4773041"/>
          </a:xfrm>
          <a:prstGeom prst="rect">
            <a:avLst/>
          </a:prstGeom>
          <a:noFill/>
        </p:spPr>
      </p:pic>
      <p:pic>
        <p:nvPicPr>
          <p:cNvPr id="12" name="Picture 2" descr="C:\Users\dell\Desktop\Kidneys.jpg">
            <a:extLst>
              <a:ext uri="{FF2B5EF4-FFF2-40B4-BE49-F238E27FC236}">
                <a16:creationId xmlns:a16="http://schemas.microsoft.com/office/drawing/2014/main" id="{76587E34-BCF5-458E-8213-0E0F0678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3072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801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479" y="685800"/>
            <a:ext cx="8536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latin typeface="Andalus" pitchFamily="18" charset="-78"/>
                <a:ea typeface="+mj-ea"/>
                <a:cs typeface="Andalus" pitchFamily="18" charset="-78"/>
              </a:rPr>
              <a:t>Physiological aspects of Lungs &amp; Kidneys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981200"/>
            <a:ext cx="838200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Regulation of acid-base equilibrium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Control of partial pressure of carbon dioxide and bicarbonate concentration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Control of blood pressure and fluid homeostasis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48AC52-C94C-4EA2-B86E-BC80758DA63F}"/>
              </a:ext>
            </a:extLst>
          </p:cNvPr>
          <p:cNvSpPr/>
          <p:nvPr/>
        </p:nvSpPr>
        <p:spPr>
          <a:xfrm>
            <a:off x="19050" y="159325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8322" name="Group 2"/>
          <p:cNvGraphicFramePr>
            <a:graphicFrameLocks noGrp="1"/>
          </p:cNvGraphicFramePr>
          <p:nvPr/>
        </p:nvGraphicFramePr>
        <p:xfrm>
          <a:off x="990600" y="1143000"/>
          <a:ext cx="3657600" cy="7366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↓↓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332" name="Group 12"/>
          <p:cNvGraphicFramePr>
            <a:graphicFrameLocks noGrp="1"/>
          </p:cNvGraphicFramePr>
          <p:nvPr/>
        </p:nvGraphicFramePr>
        <p:xfrm>
          <a:off x="4648200" y="1143000"/>
          <a:ext cx="3886200" cy="7366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Uncompensated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338" name="Group 18"/>
          <p:cNvGraphicFramePr>
            <a:graphicFrameLocks noGrp="1"/>
          </p:cNvGraphicFramePr>
          <p:nvPr/>
        </p:nvGraphicFramePr>
        <p:xfrm>
          <a:off x="990600" y="1905000"/>
          <a:ext cx="3657600" cy="7366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"/>
                        </a:rPr>
                        <a:t>↓↓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348" name="Group 28"/>
          <p:cNvGraphicFramePr>
            <a:graphicFrameLocks noGrp="1"/>
          </p:cNvGraphicFramePr>
          <p:nvPr/>
        </p:nvGraphicFramePr>
        <p:xfrm>
          <a:off x="4648200" y="1905000"/>
          <a:ext cx="3886200" cy="7366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Partially compensated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354" name="Group 34"/>
          <p:cNvGraphicFramePr>
            <a:graphicFrameLocks noGrp="1"/>
          </p:cNvGraphicFramePr>
          <p:nvPr/>
        </p:nvGraphicFramePr>
        <p:xfrm>
          <a:off x="990600" y="2641600"/>
          <a:ext cx="3657600" cy="7366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↓↓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364" name="Group 44"/>
          <p:cNvGraphicFramePr>
            <a:graphicFrameLocks noGrp="1"/>
          </p:cNvGraphicFramePr>
          <p:nvPr/>
        </p:nvGraphicFramePr>
        <p:xfrm>
          <a:off x="4648200" y="2641600"/>
          <a:ext cx="3886200" cy="7366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Fully Compensated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370" name="Group 50"/>
          <p:cNvGraphicFramePr>
            <a:graphicFrameLocks noGrp="1"/>
          </p:cNvGraphicFramePr>
          <p:nvPr/>
        </p:nvGraphicFramePr>
        <p:xfrm>
          <a:off x="990600" y="76200"/>
          <a:ext cx="7543800" cy="109061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4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96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METABOLIC ACIDOSIS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pH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HCO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800" b="1" i="0" u="none" strike="noStrike" cap="none" normalizeH="0" baseline="-25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PCO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8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Status 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88384" name="Group 64"/>
          <p:cNvGraphicFramePr>
            <a:graphicFrameLocks noGrp="1"/>
          </p:cNvGraphicFramePr>
          <p:nvPr/>
        </p:nvGraphicFramePr>
        <p:xfrm>
          <a:off x="990600" y="4546600"/>
          <a:ext cx="3657600" cy="7366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↑↑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394" name="Group 74"/>
          <p:cNvGraphicFramePr>
            <a:graphicFrameLocks noGrp="1"/>
          </p:cNvGraphicFramePr>
          <p:nvPr/>
        </p:nvGraphicFramePr>
        <p:xfrm>
          <a:off x="4648200" y="4546600"/>
          <a:ext cx="3886200" cy="7366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Uncompensated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400" name="Group 80"/>
          <p:cNvGraphicFramePr>
            <a:graphicFrameLocks noGrp="1"/>
          </p:cNvGraphicFramePr>
          <p:nvPr/>
        </p:nvGraphicFramePr>
        <p:xfrm>
          <a:off x="990600" y="5295900"/>
          <a:ext cx="3657600" cy="7366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"/>
                        </a:rPr>
                        <a:t>↑↑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410" name="Group 90"/>
          <p:cNvGraphicFramePr>
            <a:graphicFrameLocks noGrp="1"/>
          </p:cNvGraphicFramePr>
          <p:nvPr/>
        </p:nvGraphicFramePr>
        <p:xfrm>
          <a:off x="4648200" y="5295900"/>
          <a:ext cx="3886200" cy="7366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Partially compensated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416" name="Group 96"/>
          <p:cNvGraphicFramePr>
            <a:graphicFrameLocks noGrp="1"/>
          </p:cNvGraphicFramePr>
          <p:nvPr/>
        </p:nvGraphicFramePr>
        <p:xfrm>
          <a:off x="990600" y="6032500"/>
          <a:ext cx="3657600" cy="7366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↑↑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426" name="Group 106"/>
          <p:cNvGraphicFramePr>
            <a:graphicFrameLocks noGrp="1"/>
          </p:cNvGraphicFramePr>
          <p:nvPr/>
        </p:nvGraphicFramePr>
        <p:xfrm>
          <a:off x="4648200" y="6032500"/>
          <a:ext cx="3886200" cy="7366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Fully Compensated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432" name="Group 112"/>
          <p:cNvGraphicFramePr>
            <a:graphicFrameLocks noGrp="1"/>
          </p:cNvGraphicFramePr>
          <p:nvPr/>
        </p:nvGraphicFramePr>
        <p:xfrm>
          <a:off x="990600" y="3505200"/>
          <a:ext cx="7543800" cy="109697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48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METABOLIC ALKALOSIS</a:t>
                      </a:r>
                    </a:p>
                  </a:txBody>
                  <a:tcPr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pH</a:t>
                      </a:r>
                    </a:p>
                  </a:txBody>
                  <a:tcPr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HCO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800" b="1" i="0" u="none" strike="noStrike" cap="none" normalizeH="0" baseline="-25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PCO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800" b="1" i="0" u="none" strike="noStrike" cap="none" normalizeH="0" baseline="30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Status </a:t>
                      </a:r>
                    </a:p>
                  </a:txBody>
                  <a:tcPr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510" name="Line 126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88C02A-98D4-43D4-A956-AF1700ACCE46}"/>
              </a:ext>
            </a:extLst>
          </p:cNvPr>
          <p:cNvSpPr/>
          <p:nvPr/>
        </p:nvSpPr>
        <p:spPr>
          <a:xfrm>
            <a:off x="9525" y="88581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8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8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8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8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8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8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8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8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8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8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8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609600"/>
          <a:ext cx="8763000" cy="607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8859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kern="1200" dirty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Normal anion gap metabolic acidosis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kern="1200" dirty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High anion gap metabolic acidosis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6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kern="1200" dirty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GI bicarbonate loss (</a:t>
                      </a:r>
                      <a:r>
                        <a:rPr lang="en-GB" altLang="en-US" sz="2800" kern="1200" dirty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diarrhoea, colostomy, ileostomy)</a:t>
                      </a:r>
                      <a:endParaRPr lang="en-US" altLang="en-US" sz="2800" kern="1200" dirty="0">
                        <a:solidFill>
                          <a:schemeClr val="tx1"/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kern="1200" dirty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Lactic acidosis </a:t>
                      </a:r>
                      <a:r>
                        <a:rPr lang="en-GB" altLang="en-US" sz="2800" kern="1200" dirty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(shock, seizures, tissue hypoxia)</a:t>
                      </a:r>
                      <a:endParaRPr lang="en-US" altLang="en-US" sz="2800" kern="1200" dirty="0">
                        <a:solidFill>
                          <a:schemeClr val="tx1"/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  <a:p>
                      <a:pPr algn="ctr"/>
                      <a:endParaRPr lang="en-US" altLang="en-US" sz="2800" kern="1200" dirty="0">
                        <a:solidFill>
                          <a:schemeClr val="tx1"/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707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kern="1200" dirty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Renal bicarbonate loss (renal tubular acidosis)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kern="1200" dirty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Ketoacidosis </a:t>
                      </a:r>
                      <a:r>
                        <a:rPr lang="en-GB" altLang="en-US" sz="2800" kern="1200" dirty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(diabetes, chronic alcoholism, fasting)</a:t>
                      </a:r>
                      <a:r>
                        <a:rPr lang="en-US" altLang="en-US" sz="2800" kern="1200" dirty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 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kern="1200" dirty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Ingestions (acetazolamide, </a:t>
                      </a:r>
                      <a:r>
                        <a:rPr lang="en-GB" altLang="en-US" sz="2800" kern="1200" dirty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MgSO4</a:t>
                      </a:r>
                      <a:r>
                        <a:rPr lang="en-US" altLang="en-US" sz="2800" kern="1200" dirty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)</a:t>
                      </a:r>
                      <a:endParaRPr lang="en-GB" altLang="en-US" sz="2800" kern="1200" dirty="0">
                        <a:solidFill>
                          <a:schemeClr val="tx1"/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SzPct val="100000"/>
                        <a:buFont typeface="Arial" charset="0"/>
                        <a:buNone/>
                      </a:pPr>
                      <a:r>
                        <a:rPr lang="en-GB" altLang="en-US" sz="2800" kern="1200" dirty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Toxins metabolized to acids (methanol, salicylates)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78E56A-7D8D-40FA-A841-57DA1A5B87E0}"/>
              </a:ext>
            </a:extLst>
          </p:cNvPr>
          <p:cNvSpPr/>
          <p:nvPr/>
        </p:nvSpPr>
        <p:spPr>
          <a:xfrm>
            <a:off x="152400" y="133032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D-DA22-D9BA-473A-4CAB4682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2117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Family Medicine plays important role in following manner: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Early Diagnosis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Education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Dietary Guidance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Monitoring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Refer to Specialists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205C1A-1D56-2179-22DA-E4F3399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08DE0-ED53-4552-93DC-3221A55A37C3}"/>
              </a:ext>
            </a:extLst>
          </p:cNvPr>
          <p:cNvSpPr/>
          <p:nvPr/>
        </p:nvSpPr>
        <p:spPr>
          <a:xfrm>
            <a:off x="228600" y="10445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Artificial Intelligence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plays role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in following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aspects:</a:t>
            </a: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Utilizes extensive data from patient thereby enhancing prevention, diagnosis &amp; treatment based on individual genetic profile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6B40C29-8044-12B7-8372-6ADC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1923C-78E3-4C35-9C3A-3598632CE359}"/>
              </a:ext>
            </a:extLst>
          </p:cNvPr>
          <p:cNvSpPr/>
          <p:nvPr/>
        </p:nvSpPr>
        <p:spPr>
          <a:xfrm>
            <a:off x="228600" y="65722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524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2660-18E5-686E-013B-A559E1FD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Suggested Research Article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65BA-AA02-07DB-52F5-74C703F7C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029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/>
              <a:t>Link: </a:t>
            </a:r>
            <a:r>
              <a:rPr lang="en-US" sz="5100" dirty="0">
                <a:hlinkClick r:id="rId2"/>
              </a:rPr>
              <a:t>https://www.sciencedirect.com/science/article/pii/S2590059521000194</a:t>
            </a:r>
            <a:endParaRPr lang="en-US" sz="5100" dirty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Journal Name : Kidney Medicine </a:t>
            </a:r>
          </a:p>
          <a:p>
            <a:pPr marL="0" indent="0" algn="l">
              <a:buNone/>
            </a:pPr>
            <a:r>
              <a:rPr lang="en-US" sz="5100" dirty="0"/>
              <a:t> </a:t>
            </a:r>
          </a:p>
          <a:p>
            <a:pPr marL="0" indent="0">
              <a:buNone/>
            </a:pPr>
            <a:r>
              <a:rPr lang="en-US" sz="5100" dirty="0"/>
              <a:t>Title: Metabolic Acidosis in CKD: A Review of Recent Finding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Author Name: Michal L. </a:t>
            </a:r>
            <a:r>
              <a:rPr lang="en-US" sz="5100" dirty="0" err="1"/>
              <a:t>Melamed</a:t>
            </a:r>
            <a:endParaRPr lang="en-US" sz="5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70F6-C32D-2F2E-BC26-CEB3F52C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257800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en-US" sz="3400" b="0" i="0" dirty="0">
                <a:solidFill>
                  <a:srgbClr val="995733"/>
                </a:solidFill>
                <a:effectLst/>
                <a:latin typeface="Cambria" panose="02040503050406030204" pitchFamily="18" charset="0"/>
              </a:rPr>
              <a:t>Introduction</a:t>
            </a:r>
          </a:p>
          <a:p>
            <a:pPr algn="just">
              <a:spcBef>
                <a:spcPts val="2000"/>
              </a:spcBef>
              <a:spcAft>
                <a:spcPts val="2000"/>
              </a:spcAft>
            </a:pPr>
            <a:r>
              <a:rPr lang="en-US" sz="3400" dirty="0">
                <a:hlinkClick r:id="rId3" tooltip="Learn more about Metabolic acidosis from ScienceDirect's AI-generated Topic Pages"/>
              </a:rPr>
              <a:t>Metabolic acidosis</a:t>
            </a:r>
            <a:r>
              <a:rPr lang="en-US" sz="3400" dirty="0"/>
              <a:t> is fairly common </a:t>
            </a:r>
            <a:r>
              <a:rPr lang="en-US" sz="3400" dirty="0">
                <a:hlinkClick r:id="rId4" tooltip="Learn more about in patients from ScienceDirect's AI-generated Topic Pages"/>
              </a:rPr>
              <a:t>in patients</a:t>
            </a:r>
            <a:r>
              <a:rPr lang="en-US" sz="3400" dirty="0"/>
              <a:t> with </a:t>
            </a:r>
            <a:r>
              <a:rPr lang="en-US" sz="3400" dirty="0">
                <a:hlinkClick r:id="rId5" tooltip="Learn more about chronic kidney disease from ScienceDirect's AI-generated Topic Pages"/>
              </a:rPr>
              <a:t>chronic kidney disease</a:t>
            </a:r>
            <a:r>
              <a:rPr lang="en-US" sz="3400" dirty="0"/>
              <a:t> (CKD). The prevalence of metabolic acidosis increases with worsening kidney function and is observed in ∼40% of those with stage 4 CKD. For the past 2 decades, clinical practice guidelines have suggested </a:t>
            </a:r>
            <a:r>
              <a:rPr lang="en-US" sz="3400" dirty="0">
                <a:hlinkClick r:id="rId6" tooltip="Learn more about treatment from ScienceDirect's AI-generated Topic Pages"/>
              </a:rPr>
              <a:t>treatment</a:t>
            </a:r>
            <a:r>
              <a:rPr lang="en-US" sz="3400" dirty="0"/>
              <a:t> of metabolic acidosis to counterbalance adverse effects of metabolic acidosis on bone and muscle. Studies in animal models of CKD also demonstrated that metabolic acidosis causes </a:t>
            </a:r>
            <a:r>
              <a:rPr lang="en-US" sz="3400" dirty="0">
                <a:hlinkClick r:id="rId7" tooltip="Learn more about kidney fibrosis from ScienceDirect's AI-generated Topic Pages"/>
              </a:rPr>
              <a:t>kidney fibrosis</a:t>
            </a:r>
            <a:r>
              <a:rPr lang="en-US" sz="3400" dirty="0"/>
              <a:t>. During the past decade, results from observational studies identified associations between metabolic acidosis and adverse kidney outcomes, and results from interventional studies support the hypothesis that treating metabolic acidosis with </a:t>
            </a:r>
            <a:r>
              <a:rPr lang="en-US" sz="3400" dirty="0">
                <a:hlinkClick r:id="rId8" tooltip="Learn more about sodium bicarbonate from ScienceDirect's AI-generated Topic Pages"/>
              </a:rPr>
              <a:t>sodium bicarbonate</a:t>
            </a:r>
            <a:r>
              <a:rPr lang="en-US" sz="3400" dirty="0"/>
              <a:t> preserves kidney function.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0770D7-C2CA-43B2-86FE-5CF4C2EB6E50}"/>
              </a:ext>
            </a:extLst>
          </p:cNvPr>
          <p:cNvSpPr/>
          <p:nvPr/>
        </p:nvSpPr>
        <p:spPr>
          <a:xfrm>
            <a:off x="152400" y="133984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4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9579-8F2A-586B-93E3-8061CF0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Bioethics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51A8-F386-B13E-5CA8-44BEE1C1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Appropriate information</a:t>
            </a:r>
          </a:p>
          <a:p>
            <a:pPr marL="8001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Explain to patient or his family the genetic aspects of the condition </a:t>
            </a:r>
          </a:p>
          <a:p>
            <a:pPr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Counselling </a:t>
            </a:r>
          </a:p>
          <a:p>
            <a:pPr>
              <a:lnSpc>
                <a:spcPct val="150000"/>
              </a:lnSpc>
            </a:pPr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05CAA-4CE1-407C-83DF-847CBF64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DD5CB-95F6-4CA4-82C2-86DE4CEA9440}"/>
              </a:ext>
            </a:extLst>
          </p:cNvPr>
          <p:cNvSpPr/>
          <p:nvPr/>
        </p:nvSpPr>
        <p:spPr>
          <a:xfrm>
            <a:off x="152400" y="5397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5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12192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Tex</a:t>
            </a:r>
            <a:r>
              <a:rPr lang="en-GB" sz="2400" dirty="0" err="1"/>
              <a:t>tb</a:t>
            </a:r>
            <a:r>
              <a:rPr lang="en-US" sz="2400" dirty="0"/>
              <a:t>ook of Biochemistry, Mushtaq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6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10D2D6-D333-4C63-B40A-A5A892A7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PK" dirty="0"/>
          </a:p>
        </p:txBody>
      </p:sp>
      <p:pic>
        <p:nvPicPr>
          <p:cNvPr id="7" name="Picture 2" descr="Image result for THANKS">
            <a:extLst>
              <a:ext uri="{FF2B5EF4-FFF2-40B4-BE49-F238E27FC236}">
                <a16:creationId xmlns:a16="http://schemas.microsoft.com/office/drawing/2014/main" id="{1EEEC2D6-8D42-441E-95E2-4E75E5F4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9434" y="762000"/>
            <a:ext cx="8625625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ea typeface="+mj-ea"/>
                <a:cs typeface="+mj-cs"/>
              </a:rPr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dirty="0">
                <a:cs typeface="Andalus" pitchFamily="18" charset="-78"/>
              </a:rPr>
              <a:t>At the end of this lecture students should be able to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cs typeface="Andalus" pitchFamily="18" charset="-78"/>
              </a:rPr>
              <a:t>Explain the causes and compensation of Metabolic acidosis and alkalosis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cs typeface="Andalus" pitchFamily="18" charset="-78"/>
              </a:rPr>
              <a:t>Understand the Anion gap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28650" y="327026"/>
            <a:ext cx="7886700" cy="1325563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143000"/>
          <a:ext cx="81534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73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Parameter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Normal Range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pH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7.35-7.45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HCO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22-26 mmol/L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pCO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35-45 mmHg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HCO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/H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CO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20:1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6C14E6-CAE8-42AC-9DFD-0E3478E896FF}"/>
              </a:ext>
            </a:extLst>
          </p:cNvPr>
          <p:cNvSpPr/>
          <p:nvPr/>
        </p:nvSpPr>
        <p:spPr>
          <a:xfrm>
            <a:off x="304800" y="420368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82000" cy="4724400"/>
          </a:xfrm>
          <a:noFill/>
        </p:spPr>
        <p:txBody>
          <a:bodyPr/>
          <a:lstStyle/>
          <a:p>
            <a:pPr marL="571500" indent="-571500" eaLnBrk="1" hangingPunct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altLang="en-US" sz="2800" b="1" dirty="0">
                <a:latin typeface="Andalus" pitchFamily="18" charset="-78"/>
                <a:cs typeface="Andalus" pitchFamily="18" charset="-78"/>
              </a:rPr>
              <a:t>ACIDOSIS: </a:t>
            </a: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“pH of blood is LESS than 7.35”</a:t>
            </a:r>
          </a:p>
          <a:p>
            <a:pPr marL="571500" indent="-571500" eaLnBrk="1" hangingPunct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	</a:t>
            </a:r>
          </a:p>
          <a:p>
            <a:pPr marL="571500" indent="-571500" eaLnBrk="1" hangingPunct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altLang="en-US" sz="2800" b="1" dirty="0">
                <a:latin typeface="Andalus" pitchFamily="18" charset="-78"/>
                <a:cs typeface="Andalus" pitchFamily="18" charset="-78"/>
              </a:rPr>
              <a:t>ALKALOSIS: </a:t>
            </a: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“pH of blood is MORE than 7.45”</a:t>
            </a:r>
          </a:p>
          <a:p>
            <a:pPr marL="571500" indent="-571500" eaLnBrk="1" hangingPunct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altLang="en-US" sz="2800" dirty="0">
                <a:latin typeface="Times New Roman" pitchFamily="18" charset="0"/>
              </a:rPr>
              <a:t>	</a:t>
            </a:r>
          </a:p>
        </p:txBody>
      </p:sp>
      <p:sp>
        <p:nvSpPr>
          <p:cNvPr id="2464771" name="Rectangle 3"/>
          <p:cNvSpPr>
            <a:spLocks noChangeArrowheads="1"/>
          </p:cNvSpPr>
          <p:nvPr/>
        </p:nvSpPr>
        <p:spPr bwMode="auto">
          <a:xfrm>
            <a:off x="685800" y="8763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135000"/>
              </a:lnSpc>
              <a:defRPr/>
            </a:pPr>
            <a:r>
              <a:rPr lang="en-US" sz="3600" b="1" dirty="0">
                <a:latin typeface="Andalus" pitchFamily="18" charset="-78"/>
                <a:ea typeface="+mj-ea"/>
                <a:cs typeface="Andalus" pitchFamily="18" charset="-78"/>
              </a:rPr>
              <a:t>Disorders of Acid Base Balance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7B0252-EF22-4813-8346-18003840BA54}"/>
              </a:ext>
            </a:extLst>
          </p:cNvPr>
          <p:cNvSpPr/>
          <p:nvPr/>
        </p:nvSpPr>
        <p:spPr>
          <a:xfrm>
            <a:off x="304800" y="306068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609601"/>
            <a:ext cx="7543800" cy="1995488"/>
            <a:chOff x="480" y="39"/>
            <a:chExt cx="4752" cy="125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80" y="864"/>
              <a:ext cx="4752" cy="432"/>
              <a:chOff x="480" y="960"/>
              <a:chExt cx="4752" cy="432"/>
            </a:xfrm>
          </p:grpSpPr>
          <p:sp>
            <p:nvSpPr>
              <p:cNvPr id="5145" name="Rectangle 4"/>
              <p:cNvSpPr>
                <a:spLocks noChangeArrowheads="1"/>
              </p:cNvSpPr>
              <p:nvPr/>
            </p:nvSpPr>
            <p:spPr bwMode="auto">
              <a:xfrm>
                <a:off x="480" y="960"/>
                <a:ext cx="124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/>
                  <a:t>Acidosis </a:t>
                </a:r>
              </a:p>
            </p:txBody>
          </p:sp>
          <p:sp>
            <p:nvSpPr>
              <p:cNvPr id="5146" name="Rectangle 5"/>
              <p:cNvSpPr>
                <a:spLocks noChangeArrowheads="1"/>
              </p:cNvSpPr>
              <p:nvPr/>
            </p:nvSpPr>
            <p:spPr bwMode="auto">
              <a:xfrm>
                <a:off x="3984" y="960"/>
                <a:ext cx="124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/>
                  <a:t>Alkalosis </a:t>
                </a:r>
              </a:p>
            </p:txBody>
          </p:sp>
        </p:grpSp>
        <p:sp>
          <p:nvSpPr>
            <p:cNvPr id="5138" name="Rectangle 6"/>
            <p:cNvSpPr>
              <a:spLocks noChangeArrowheads="1"/>
            </p:cNvSpPr>
            <p:nvPr/>
          </p:nvSpPr>
          <p:spPr bwMode="auto">
            <a:xfrm>
              <a:off x="2352" y="39"/>
              <a:ext cx="76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b="1" dirty="0">
                  <a:solidFill>
                    <a:srgbClr val="FF0000"/>
                  </a:solidFill>
                </a:rPr>
                <a:t>pH?</a:t>
              </a:r>
            </a:p>
          </p:txBody>
        </p:sp>
        <p:sp>
          <p:nvSpPr>
            <p:cNvPr id="5139" name="Line 7"/>
            <p:cNvSpPr>
              <a:spLocks noChangeShapeType="1"/>
            </p:cNvSpPr>
            <p:nvPr/>
          </p:nvSpPr>
          <p:spPr bwMode="auto">
            <a:xfrm>
              <a:off x="3120" y="336"/>
              <a:ext cx="1248" cy="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8"/>
            <p:cNvSpPr>
              <a:spLocks noChangeShapeType="1"/>
            </p:cNvSpPr>
            <p:nvPr/>
          </p:nvSpPr>
          <p:spPr bwMode="auto">
            <a:xfrm>
              <a:off x="1008" y="336"/>
              <a:ext cx="1248" cy="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9"/>
            <p:cNvSpPr>
              <a:spLocks noChangeShapeType="1"/>
            </p:cNvSpPr>
            <p:nvPr/>
          </p:nvSpPr>
          <p:spPr bwMode="auto">
            <a:xfrm>
              <a:off x="1008" y="336"/>
              <a:ext cx="0" cy="52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10"/>
            <p:cNvSpPr>
              <a:spLocks noChangeShapeType="1"/>
            </p:cNvSpPr>
            <p:nvPr/>
          </p:nvSpPr>
          <p:spPr bwMode="auto">
            <a:xfrm>
              <a:off x="4368" y="336"/>
              <a:ext cx="0" cy="528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Rectangle 11"/>
            <p:cNvSpPr>
              <a:spLocks noChangeArrowheads="1"/>
            </p:cNvSpPr>
            <p:nvPr/>
          </p:nvSpPr>
          <p:spPr bwMode="auto">
            <a:xfrm>
              <a:off x="3408" y="336"/>
              <a:ext cx="76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/>
                <a:t>&gt;7.45</a:t>
              </a:r>
            </a:p>
          </p:txBody>
        </p:sp>
        <p:sp>
          <p:nvSpPr>
            <p:cNvPr id="5144" name="Rectangle 12"/>
            <p:cNvSpPr>
              <a:spLocks noChangeArrowheads="1"/>
            </p:cNvSpPr>
            <p:nvPr/>
          </p:nvSpPr>
          <p:spPr bwMode="auto">
            <a:xfrm>
              <a:off x="1056" y="288"/>
              <a:ext cx="76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/>
                <a:t>&lt;7.35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894263" y="2628900"/>
            <a:ext cx="4038600" cy="1524000"/>
            <a:chOff x="3120" y="1392"/>
            <a:chExt cx="2544" cy="960"/>
          </a:xfrm>
        </p:grpSpPr>
        <p:sp>
          <p:nvSpPr>
            <p:cNvPr id="5131" name="Line 14"/>
            <p:cNvSpPr>
              <a:spLocks noChangeShapeType="1"/>
            </p:cNvSpPr>
            <p:nvPr/>
          </p:nvSpPr>
          <p:spPr bwMode="auto">
            <a:xfrm>
              <a:off x="4464" y="1392"/>
              <a:ext cx="0" cy="24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15"/>
            <p:cNvSpPr>
              <a:spLocks noChangeShapeType="1"/>
            </p:cNvSpPr>
            <p:nvPr/>
          </p:nvSpPr>
          <p:spPr bwMode="auto">
            <a:xfrm>
              <a:off x="3600" y="1632"/>
              <a:ext cx="1536" cy="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0" cy="24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17"/>
            <p:cNvSpPr>
              <a:spLocks noChangeShapeType="1"/>
            </p:cNvSpPr>
            <p:nvPr/>
          </p:nvSpPr>
          <p:spPr bwMode="auto">
            <a:xfrm>
              <a:off x="3600" y="1632"/>
              <a:ext cx="0" cy="24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Rectangle 18"/>
            <p:cNvSpPr>
              <a:spLocks noChangeArrowheads="1"/>
            </p:cNvSpPr>
            <p:nvPr/>
          </p:nvSpPr>
          <p:spPr bwMode="auto">
            <a:xfrm>
              <a:off x="4416" y="1920"/>
              <a:ext cx="124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dirty="0"/>
                <a:t>Respiratory</a:t>
              </a:r>
            </a:p>
          </p:txBody>
        </p:sp>
        <p:sp>
          <p:nvSpPr>
            <p:cNvPr id="5136" name="Rectangle 19"/>
            <p:cNvSpPr>
              <a:spLocks noChangeArrowheads="1"/>
            </p:cNvSpPr>
            <p:nvPr/>
          </p:nvSpPr>
          <p:spPr bwMode="auto">
            <a:xfrm>
              <a:off x="3120" y="1920"/>
              <a:ext cx="124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/>
                <a:t>Metabolic 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52400" y="2628900"/>
            <a:ext cx="4343400" cy="1524000"/>
            <a:chOff x="96" y="1392"/>
            <a:chExt cx="2736" cy="960"/>
          </a:xfrm>
        </p:grpSpPr>
        <p:sp>
          <p:nvSpPr>
            <p:cNvPr id="5125" name="Line 25"/>
            <p:cNvSpPr>
              <a:spLocks noChangeShapeType="1"/>
            </p:cNvSpPr>
            <p:nvPr/>
          </p:nvSpPr>
          <p:spPr bwMode="auto">
            <a:xfrm>
              <a:off x="960" y="1392"/>
              <a:ext cx="0" cy="24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Line 26"/>
            <p:cNvSpPr>
              <a:spLocks noChangeShapeType="1"/>
            </p:cNvSpPr>
            <p:nvPr/>
          </p:nvSpPr>
          <p:spPr bwMode="auto">
            <a:xfrm>
              <a:off x="384" y="1632"/>
              <a:ext cx="1536" cy="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27"/>
            <p:cNvSpPr>
              <a:spLocks noChangeShapeType="1"/>
            </p:cNvSpPr>
            <p:nvPr/>
          </p:nvSpPr>
          <p:spPr bwMode="auto">
            <a:xfrm>
              <a:off x="1920" y="1632"/>
              <a:ext cx="0" cy="24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28"/>
            <p:cNvSpPr>
              <a:spLocks noChangeShapeType="1"/>
            </p:cNvSpPr>
            <p:nvPr/>
          </p:nvSpPr>
          <p:spPr bwMode="auto">
            <a:xfrm>
              <a:off x="384" y="1632"/>
              <a:ext cx="0" cy="24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Rectangle 29"/>
            <p:cNvSpPr>
              <a:spLocks noChangeArrowheads="1"/>
            </p:cNvSpPr>
            <p:nvPr/>
          </p:nvSpPr>
          <p:spPr bwMode="auto">
            <a:xfrm>
              <a:off x="1584" y="1920"/>
              <a:ext cx="124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/>
                <a:t>Respiratory</a:t>
              </a:r>
            </a:p>
          </p:txBody>
        </p:sp>
        <p:sp>
          <p:nvSpPr>
            <p:cNvPr id="5130" name="Rectangle 30"/>
            <p:cNvSpPr>
              <a:spLocks noChangeArrowheads="1"/>
            </p:cNvSpPr>
            <p:nvPr/>
          </p:nvSpPr>
          <p:spPr bwMode="auto">
            <a:xfrm>
              <a:off x="96" y="1920"/>
              <a:ext cx="124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/>
                <a:t>Metabolic </a:t>
              </a: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B6FD2-E5DB-4D79-8155-E48A6AE49F8C}"/>
              </a:ext>
            </a:extLst>
          </p:cNvPr>
          <p:cNvSpPr/>
          <p:nvPr/>
        </p:nvSpPr>
        <p:spPr>
          <a:xfrm>
            <a:off x="178421" y="224473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6096000"/>
          </a:xfrm>
          <a:noFill/>
        </p:spPr>
        <p:txBody>
          <a:bodyPr>
            <a:normAutofit/>
          </a:bodyPr>
          <a:lstStyle/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Acid base disturbances produced by the change in arterial pCO2 are called </a:t>
            </a:r>
            <a:r>
              <a:rPr lang="en-US" altLang="en-US" sz="2800" b="1" i="1" dirty="0">
                <a:latin typeface="Andalus" pitchFamily="18" charset="-78"/>
                <a:cs typeface="Andalus" pitchFamily="18" charset="-78"/>
              </a:rPr>
              <a:t>Respiratory disturbances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endParaRPr lang="en-US" altLang="en-US" sz="2800" dirty="0">
              <a:latin typeface="Andalus" pitchFamily="18" charset="-78"/>
              <a:cs typeface="Andalus" pitchFamily="18" charset="-78"/>
            </a:endParaRP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Acid base disturbances produced by the change in HCO3 conc. are called </a:t>
            </a:r>
            <a:r>
              <a:rPr lang="en-US" altLang="en-US" sz="2800" b="1" i="1" dirty="0">
                <a:latin typeface="Andalus" pitchFamily="18" charset="-78"/>
                <a:cs typeface="Andalus" pitchFamily="18" charset="-78"/>
              </a:rPr>
              <a:t>Metabolic disturbances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3B0426-73C7-43CC-A6EC-03F4BB14991C}"/>
              </a:ext>
            </a:extLst>
          </p:cNvPr>
          <p:cNvSpPr/>
          <p:nvPr/>
        </p:nvSpPr>
        <p:spPr>
          <a:xfrm>
            <a:off x="228600" y="22860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1019</Words>
  <Application>Microsoft Office PowerPoint</Application>
  <PresentationFormat>On-screen Show (4:3)</PresentationFormat>
  <Paragraphs>255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Andalus</vt:lpstr>
      <vt:lpstr>Arial</vt:lpstr>
      <vt:lpstr>Arial Black</vt:lpstr>
      <vt:lpstr>Calibri</vt:lpstr>
      <vt:lpstr>Calibri Light</vt:lpstr>
      <vt:lpstr>Cambria</vt:lpstr>
      <vt:lpstr>Segoe UI</vt:lpstr>
      <vt:lpstr>Times New Roman</vt:lpstr>
      <vt:lpstr>Wingdings</vt:lpstr>
      <vt:lpstr>Office Theme</vt:lpstr>
      <vt:lpstr>1_Office Theme</vt:lpstr>
      <vt:lpstr>PowerPoint Presentation</vt:lpstr>
      <vt:lpstr> Renal Module 2nd Year MBBS (LGIS) Acid Base Imbalance I </vt:lpstr>
      <vt:lpstr>Motto, Vision, Dream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Metabolic Acidosis </vt:lpstr>
      <vt:lpstr>PowerPoint Presentation</vt:lpstr>
      <vt:lpstr> </vt:lpstr>
      <vt:lpstr>Metabolic Alkalosis</vt:lpstr>
      <vt:lpstr>Causes</vt:lpstr>
      <vt:lpstr> </vt:lpstr>
      <vt:lpstr>Serum Anion Gap (AG)</vt:lpstr>
      <vt:lpstr>PowerPoint Presentation</vt:lpstr>
      <vt:lpstr>PowerPoint Presentation</vt:lpstr>
      <vt:lpstr>PowerPoint Presentation</vt:lpstr>
      <vt:lpstr>Anatomical &amp; Physiological Aspects </vt:lpstr>
      <vt:lpstr> </vt:lpstr>
      <vt:lpstr>PowerPoint Presentation</vt:lpstr>
      <vt:lpstr> </vt:lpstr>
      <vt:lpstr>Family Medicine</vt:lpstr>
      <vt:lpstr>Artificial Intelligence</vt:lpstr>
      <vt:lpstr>Suggested Research Article</vt:lpstr>
      <vt:lpstr>Bioethics</vt:lpstr>
      <vt:lpstr>PowerPoint Presentation</vt:lpstr>
      <vt:lpstr>Learning Resources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Dell</cp:lastModifiedBy>
  <cp:revision>99</cp:revision>
  <dcterms:created xsi:type="dcterms:W3CDTF">2006-08-16T00:00:00Z</dcterms:created>
  <dcterms:modified xsi:type="dcterms:W3CDTF">2025-02-10T06:16:11Z</dcterms:modified>
</cp:coreProperties>
</file>