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78" r:id="rId4"/>
    <p:sldId id="300" r:id="rId5"/>
    <p:sldId id="326" r:id="rId6"/>
    <p:sldId id="327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25" r:id="rId29"/>
    <p:sldId id="328" r:id="rId30"/>
    <p:sldId id="329" r:id="rId31"/>
    <p:sldId id="330" r:id="rId32"/>
    <p:sldId id="331" r:id="rId33"/>
    <p:sldId id="332" r:id="rId34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6B6C7D-303E-468E-9104-2C0D223EDB42}" type="datetimeFigureOut">
              <a:rPr kumimoji="0" lang="en-I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IN" altLang="x-none" dirty="0">
                <a:latin typeface="Calibri" panose="020F0502020204030204" pitchFamily="34" charset="0"/>
              </a:rPr>
            </a:fld>
            <a:endParaRPr lang="en-IN" altLang="x-none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6B6C7D-303E-468E-9104-2C0D223EDB42}" type="datetimeFigureOut">
              <a:rPr kumimoji="0" lang="en-I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IN" altLang="x-none" dirty="0">
                <a:latin typeface="Calibri" panose="020F0502020204030204" pitchFamily="34" charset="0"/>
              </a:rPr>
            </a:fld>
            <a:endParaRPr lang="en-IN" altLang="x-none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6B6C7D-303E-468E-9104-2C0D223EDB42}" type="datetimeFigureOut">
              <a:rPr kumimoji="0" lang="en-I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IN" altLang="x-none" dirty="0">
                <a:latin typeface="Calibri" panose="020F0502020204030204" pitchFamily="34" charset="0"/>
              </a:rPr>
            </a:fld>
            <a:endParaRPr lang="en-IN" altLang="x-none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6B6C7D-303E-468E-9104-2C0D223EDB42}" type="datetimeFigureOut">
              <a:rPr kumimoji="0" lang="en-I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IN" altLang="x-none" dirty="0">
                <a:latin typeface="Calibri" panose="020F0502020204030204" pitchFamily="34" charset="0"/>
              </a:rPr>
            </a:fld>
            <a:endParaRPr lang="en-IN" altLang="x-none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6B6C7D-303E-468E-9104-2C0D223EDB42}" type="datetimeFigureOut">
              <a:rPr kumimoji="0" lang="en-I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IN" altLang="x-none" dirty="0">
                <a:latin typeface="Calibri" panose="020F0502020204030204" pitchFamily="34" charset="0"/>
              </a:rPr>
            </a:fld>
            <a:endParaRPr lang="en-IN" altLang="x-none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6B6C7D-303E-468E-9104-2C0D223EDB42}" type="datetimeFigureOut">
              <a:rPr kumimoji="0" lang="en-I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IN" altLang="x-none" dirty="0">
                <a:latin typeface="Calibri" panose="020F0502020204030204" pitchFamily="34" charset="0"/>
              </a:rPr>
            </a:fld>
            <a:endParaRPr lang="en-IN" altLang="x-none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6B6C7D-303E-468E-9104-2C0D223EDB42}" type="datetimeFigureOut">
              <a:rPr kumimoji="0" lang="en-I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IN" altLang="x-none" dirty="0">
                <a:latin typeface="Calibri" panose="020F0502020204030204" pitchFamily="34" charset="0"/>
              </a:rPr>
            </a:fld>
            <a:endParaRPr lang="en-IN" altLang="x-none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6B6C7D-303E-468E-9104-2C0D223EDB42}" type="datetimeFigureOut">
              <a:rPr kumimoji="0" lang="en-I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IN" altLang="x-none" dirty="0">
                <a:latin typeface="Calibri" panose="020F0502020204030204" pitchFamily="34" charset="0"/>
              </a:rPr>
            </a:fld>
            <a:endParaRPr lang="en-IN" altLang="x-none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6B6C7D-303E-468E-9104-2C0D223EDB42}" type="datetimeFigureOut">
              <a:rPr kumimoji="0" lang="en-I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IN" altLang="x-none" dirty="0">
                <a:latin typeface="Calibri" panose="020F0502020204030204" pitchFamily="34" charset="0"/>
              </a:rPr>
            </a:fld>
            <a:endParaRPr lang="en-IN" altLang="x-none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6B6C7D-303E-468E-9104-2C0D223EDB42}" type="datetimeFigureOut">
              <a:rPr kumimoji="0" lang="en-I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IN" altLang="x-none" dirty="0">
                <a:latin typeface="Calibri" panose="020F0502020204030204" pitchFamily="34" charset="0"/>
              </a:rPr>
            </a:fld>
            <a:endParaRPr lang="en-IN" altLang="x-none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6B6C7D-303E-468E-9104-2C0D223EDB42}" type="datetimeFigureOut">
              <a:rPr kumimoji="0" lang="en-I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IN" altLang="x-none" dirty="0">
                <a:latin typeface="Calibri" panose="020F0502020204030204" pitchFamily="34" charset="0"/>
              </a:rPr>
            </a:fld>
            <a:endParaRPr lang="en-IN" altLang="x-none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6B6C7D-303E-468E-9104-2C0D223EDB42}" type="datetimeFigureOut">
              <a:rPr kumimoji="0" lang="en-I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IN" altLang="x-none" dirty="0">
                <a:latin typeface="Calibri" panose="020F0502020204030204" pitchFamily="34" charset="0"/>
              </a:rPr>
            </a:fld>
            <a:endParaRPr lang="en-IN" altLang="x-none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IN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6B6C7D-303E-468E-9104-2C0D223EDB42}" type="datetimeFigureOut">
              <a:rPr kumimoji="0" lang="en-I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IN" altLang="x-none" dirty="0">
                <a:latin typeface="Calibri" panose="020F0502020204030204" pitchFamily="34" charset="0"/>
              </a:rPr>
            </a:fld>
            <a:endParaRPr lang="en-IN" altLang="x-none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6B6C7D-303E-468E-9104-2C0D223EDB42}" type="datetimeFigureOut">
              <a:rPr kumimoji="0" lang="en-I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IN" altLang="x-none" dirty="0">
                <a:latin typeface="Calibri" panose="020F0502020204030204" pitchFamily="34" charset="0"/>
              </a:rPr>
            </a:fld>
            <a:endParaRPr lang="en-IN" altLang="x-none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6B6C7D-303E-468E-9104-2C0D223EDB42}" type="datetimeFigureOut">
              <a:rPr kumimoji="0" lang="en-I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IN" altLang="x-none" dirty="0">
                <a:latin typeface="Calibri" panose="020F0502020204030204" pitchFamily="34" charset="0"/>
              </a:rPr>
            </a:fld>
            <a:endParaRPr lang="en-IN" altLang="x-none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6B6C7D-303E-468E-9104-2C0D223EDB42}" type="datetimeFigureOut">
              <a:rPr kumimoji="0" lang="en-I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IN" altLang="x-none" dirty="0">
                <a:latin typeface="Calibri" panose="020F0502020204030204" pitchFamily="34" charset="0"/>
              </a:rPr>
            </a:fld>
            <a:endParaRPr lang="en-IN" altLang="x-none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6B6C7D-303E-468E-9104-2C0D223EDB42}" type="datetimeFigureOut">
              <a:rPr kumimoji="0" lang="en-I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IN" altLang="x-none" dirty="0">
                <a:latin typeface="Calibri" panose="020F0502020204030204" pitchFamily="34" charset="0"/>
              </a:rPr>
            </a:fld>
            <a:endParaRPr lang="en-IN" altLang="x-none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6B6C7D-303E-468E-9104-2C0D223EDB42}" type="datetimeFigureOut">
              <a:rPr kumimoji="0" lang="en-I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IN" altLang="x-none" dirty="0">
                <a:latin typeface="Calibri" panose="020F0502020204030204" pitchFamily="34" charset="0"/>
              </a:rPr>
            </a:fld>
            <a:endParaRPr lang="en-IN" altLang="x-none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6B6C7D-303E-468E-9104-2C0D223EDB42}" type="datetimeFigureOut">
              <a:rPr kumimoji="0" lang="en-I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IN" altLang="x-none" dirty="0">
                <a:latin typeface="Calibri" panose="020F0502020204030204" pitchFamily="34" charset="0"/>
              </a:rPr>
            </a:fld>
            <a:endParaRPr lang="en-IN" altLang="x-none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6B6C7D-303E-468E-9104-2C0D223EDB42}" type="datetimeFigureOut">
              <a:rPr kumimoji="0" lang="en-I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IN" altLang="x-none" dirty="0">
                <a:latin typeface="Calibri" panose="020F0502020204030204" pitchFamily="34" charset="0"/>
              </a:rPr>
            </a:fld>
            <a:endParaRPr lang="en-IN" altLang="x-none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6B6C7D-303E-468E-9104-2C0D223EDB42}" type="datetimeFigureOut">
              <a:rPr kumimoji="0" lang="en-I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IN" altLang="x-none" dirty="0">
                <a:latin typeface="Calibri" panose="020F0502020204030204" pitchFamily="34" charset="0"/>
              </a:rPr>
            </a:fld>
            <a:endParaRPr lang="en-IN" altLang="x-none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IN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6B6C7D-303E-468E-9104-2C0D223EDB42}" type="datetimeFigureOut">
              <a:rPr kumimoji="0" lang="en-I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IN" altLang="x-none" dirty="0">
                <a:latin typeface="Calibri" panose="020F0502020204030204" pitchFamily="34" charset="0"/>
              </a:rPr>
            </a:fld>
            <a:endParaRPr lang="en-IN" altLang="x-none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lang="en-IN" altLang="x-none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lang="en-IN" altLang="x-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6B6C7D-303E-468E-9104-2C0D223EDB42}" type="datetimeFigureOut">
              <a:rPr kumimoji="0" lang="en-I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IN" altLang="x-none" dirty="0">
                <a:latin typeface="Calibri" panose="020F0502020204030204" pitchFamily="34" charset="0"/>
              </a:rPr>
            </a:fld>
            <a:endParaRPr lang="en-IN" altLang="x-none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lang="en-IN" altLang="x-none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lang="en-IN" altLang="x-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6B6C7D-303E-468E-9104-2C0D223EDB42}" type="datetimeFigureOut">
              <a:rPr kumimoji="0" lang="en-I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IN" altLang="x-none" dirty="0">
                <a:latin typeface="Calibri" panose="020F0502020204030204" pitchFamily="34" charset="0"/>
              </a:rPr>
            </a:fld>
            <a:endParaRPr lang="en-IN" altLang="x-none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539750" y="1196975"/>
            <a:ext cx="7772400" cy="1655763"/>
          </a:xfrm>
          <a:solidFill>
            <a:srgbClr val="660033"/>
          </a:solidFill>
        </p:spPr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kumimoji="0" lang="en-I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I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Renal Cell Carcinoma</a:t>
            </a:r>
            <a:br>
              <a:rPr kumimoji="0" lang="en-I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IN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51" name="Rectangle 3"/>
          <p:cNvSpPr>
            <a:spLocks noGrp="1"/>
          </p:cNvSpPr>
          <p:nvPr>
            <p:ph type="subTitle" idx="1"/>
          </p:nvPr>
        </p:nvSpPr>
        <p:spPr>
          <a:xfrm>
            <a:off x="1219200" y="3860800"/>
            <a:ext cx="6858000" cy="1797050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80000"/>
              </a:lnSpc>
              <a:buClrTx/>
              <a:buSzTx/>
            </a:pPr>
            <a:r>
              <a:rPr lang="en-US" altLang="en-US" sz="3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DR.ASMARA ASRAR</a:t>
            </a:r>
            <a:endParaRPr lang="en-US" altLang="en-US" sz="36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ClrTx/>
              <a:buSzTx/>
            </a:pPr>
            <a:r>
              <a:rPr lang="en-US" altLang="en-US" sz="3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Assistant  Professor of Nephrology</a:t>
            </a:r>
            <a:endParaRPr lang="en-US" altLang="en-US" sz="36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>
              <a:lnSpc>
                <a:spcPct val="80000"/>
              </a:lnSpc>
              <a:buClrTx/>
              <a:buSzTx/>
            </a:pPr>
            <a:r>
              <a:rPr lang="en-US" altLang="en-US" sz="3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Nephrology Department</a:t>
            </a:r>
            <a:endParaRPr lang="en-US" altLang="en-US" sz="36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3"/>
          </a:xfrm>
        </p:spPr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kumimoji="0" lang="en-IN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IN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Pathology </a:t>
            </a:r>
            <a:br>
              <a:rPr kumimoji="0" lang="en-IN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IN" altLang="en-US" sz="4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4525963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I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Round  </a:t>
            </a:r>
            <a:r>
              <a:rPr kumimoji="0" lang="en-IN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</a:t>
            </a:r>
            <a:r>
              <a:rPr kumimoji="0" lang="en-I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ovoid</a:t>
            </a:r>
            <a:endParaRPr kumimoji="0" lang="en-IN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IN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I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Circumscribed  </a:t>
            </a:r>
            <a:r>
              <a:rPr kumimoji="0" lang="en-IN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a </a:t>
            </a:r>
            <a:r>
              <a:rPr kumimoji="0" lang="en-I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pseudo capsule </a:t>
            </a:r>
            <a:r>
              <a:rPr kumimoji="0" lang="en-IN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compressed </a:t>
            </a:r>
            <a:endParaRPr kumimoji="0" lang="en-IN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I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parenchyma </a:t>
            </a:r>
            <a:r>
              <a:rPr kumimoji="0" lang="en-IN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fibrous </a:t>
            </a:r>
            <a:r>
              <a:rPr kumimoji="0" lang="en-I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tissue</a:t>
            </a:r>
            <a:endParaRPr kumimoji="0" lang="en-IN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IN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Nuclear features can be highly variable</a:t>
            </a:r>
            <a:endParaRPr kumimoji="0" lang="en-IN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IN" altLang="en-US" sz="2800" b="1" dirty="0"/>
              <a:t>Fuhrman's Classification System for Nuclear Grade </a:t>
            </a:r>
            <a:endParaRPr lang="en-IN" altLang="en-US" sz="2800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611188" y="2133600"/>
            <a:ext cx="7848600" cy="3527425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IN" altLang="en-US" sz="3600" b="1" dirty="0"/>
              <a:t>Diagnosis</a:t>
            </a:r>
            <a:endParaRPr lang="en-IN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412875"/>
            <a:ext cx="8229600" cy="4608513"/>
          </a:xfrm>
        </p:spPr>
        <p:txBody>
          <a:bodyPr vert="horz" wrap="square" lIns="91440" tIns="45720" rIns="91440" bIns="45720" numCol="1" rtlCol="0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I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I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Common signs and symptoms: </a:t>
            </a:r>
            <a:endParaRPr kumimoji="0" lang="en-I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defRPr/>
            </a:pPr>
            <a:r>
              <a:rPr kumimoji="0" lang="en-IN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hematuria</a:t>
            </a:r>
            <a:r>
              <a:rPr kumimoji="0" lang="en-I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(80%)</a:t>
            </a:r>
            <a:endParaRPr kumimoji="0" lang="en-I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defRPr/>
            </a:pPr>
            <a:r>
              <a:rPr kumimoji="0" lang="en-I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flank pain (45%)</a:t>
            </a:r>
            <a:endParaRPr kumimoji="0" lang="en-I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defRPr/>
            </a:pPr>
            <a:r>
              <a:rPr kumimoji="0" lang="en-I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flank mass (15%)</a:t>
            </a:r>
            <a:endParaRPr kumimoji="0" lang="en-I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defRPr/>
            </a:pPr>
            <a:r>
              <a:rPr kumimoji="0" lang="en-I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classic triad of prior three only present in 10%</a:t>
            </a:r>
            <a:endParaRPr kumimoji="0" lang="en-I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defRPr/>
            </a:pPr>
            <a:r>
              <a:rPr kumimoji="0" lang="en-I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normocytic/normochromic </a:t>
            </a:r>
            <a:r>
              <a:rPr kumimoji="0" lang="en-IN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anemia</a:t>
            </a:r>
            <a:r>
              <a:rPr kumimoji="0" lang="en-I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fever, weight loss</a:t>
            </a:r>
            <a:endParaRPr kumimoji="0" lang="en-I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defRPr/>
            </a:pPr>
            <a:endParaRPr kumimoji="0" lang="en-I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I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Less common signs and symptoms: </a:t>
            </a:r>
            <a:endParaRPr kumimoji="0" lang="en-I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defRPr/>
            </a:pPr>
            <a:r>
              <a:rPr kumimoji="0" lang="en-I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hepatic dysfunction without </a:t>
            </a:r>
            <a:r>
              <a:rPr kumimoji="0" lang="en-IN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mets</a:t>
            </a:r>
            <a:endParaRPr kumimoji="0" lang="en-I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defRPr/>
            </a:pPr>
            <a:r>
              <a:rPr kumimoji="0" lang="en-IN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Polycythemia</a:t>
            </a:r>
            <a:endParaRPr kumimoji="0" lang="en-I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defRPr/>
            </a:pPr>
            <a:r>
              <a:rPr kumimoji="0" lang="en-I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hypercalcemia (occurs in 25% of patients with RCC </a:t>
            </a:r>
            <a:r>
              <a:rPr kumimoji="0" lang="en-IN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mets</a:t>
            </a:r>
            <a:r>
              <a:rPr kumimoji="0" lang="en-I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I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250825" y="692150"/>
            <a:ext cx="8713788" cy="5434013"/>
          </a:xfrm>
          <a:ln/>
        </p:spPr>
        <p:txBody>
          <a:bodyPr vert="horz" wrap="square" lIns="91440" tIns="45720" rIns="91440" bIns="45720" anchor="t" anchorCtr="0"/>
          <a:p>
            <a:pPr marL="0" indent="0" eaLnBrk="1" hangingPunct="1">
              <a:buNone/>
            </a:pPr>
            <a:r>
              <a:rPr lang="en-IN" altLang="en-US" sz="2800" dirty="0"/>
              <a:t>Paraneoplastic syndromes in 20% of patients with RCC</a:t>
            </a:r>
            <a:endParaRPr lang="en-IN" altLang="en-US" sz="28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187450" y="1422400"/>
            <a:ext cx="4537075" cy="50307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70485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IN" altLang="en-US" sz="3600" b="1" dirty="0"/>
              <a:t>Diagnosis</a:t>
            </a:r>
            <a:endParaRPr lang="en-IN" altLang="en-US" sz="3600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539750" y="1916113"/>
            <a:ext cx="8229600" cy="3960812"/>
          </a:xfrm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en-IN" altLang="en-US" sz="2400" dirty="0"/>
              <a:t>Labs: CBC, LFT, BUN/Cr, LDH, urinalysis</a:t>
            </a:r>
            <a:endParaRPr lang="en-IN" altLang="en-US" sz="2400" dirty="0"/>
          </a:p>
          <a:p>
            <a:pPr eaLnBrk="1" hangingPunct="1"/>
            <a:endParaRPr lang="en-IN" altLang="en-US" sz="2400" dirty="0"/>
          </a:p>
          <a:p>
            <a:pPr eaLnBrk="1" hangingPunct="1"/>
            <a:r>
              <a:rPr lang="en-IN" altLang="en-US" sz="2400" dirty="0"/>
              <a:t>Imaging: </a:t>
            </a:r>
            <a:endParaRPr lang="en-IN" altLang="en-US" sz="2400" dirty="0"/>
          </a:p>
          <a:p>
            <a:pPr lvl="1" eaLnBrk="1" hangingPunct="1"/>
            <a:r>
              <a:rPr lang="en-IN" altLang="en-US" sz="2000" dirty="0"/>
              <a:t>CT abdomen</a:t>
            </a:r>
            <a:endParaRPr lang="en-IN" altLang="en-US" sz="2000" dirty="0"/>
          </a:p>
          <a:p>
            <a:pPr lvl="1" eaLnBrk="1" hangingPunct="1"/>
            <a:r>
              <a:rPr lang="en-IN" altLang="en-US" sz="2000" dirty="0"/>
              <a:t>MRI abdomen if CT suggests IVC involvement</a:t>
            </a:r>
            <a:endParaRPr lang="en-IN" altLang="en-US" sz="2000" dirty="0"/>
          </a:p>
          <a:p>
            <a:pPr lvl="1" eaLnBrk="1" hangingPunct="1"/>
            <a:endParaRPr lang="en-IN" altLang="en-US" sz="2000" dirty="0"/>
          </a:p>
          <a:p>
            <a:pPr eaLnBrk="1" hangingPunct="1"/>
            <a:r>
              <a:rPr lang="en-IN" altLang="en-US" sz="2400" dirty="0"/>
              <a:t>Metastatic evaluation: </a:t>
            </a:r>
            <a:endParaRPr lang="en-IN" altLang="en-US" sz="2400" dirty="0"/>
          </a:p>
          <a:p>
            <a:pPr lvl="1" eaLnBrk="1" hangingPunct="1"/>
            <a:r>
              <a:rPr lang="en-IN" altLang="en-US" sz="2000" dirty="0"/>
              <a:t>Chest X ray </a:t>
            </a:r>
            <a:endParaRPr lang="en-IN" altLang="en-US" sz="2000" dirty="0"/>
          </a:p>
          <a:p>
            <a:pPr lvl="1" eaLnBrk="1" hangingPunct="1"/>
            <a:r>
              <a:rPr lang="en-IN" altLang="en-US" sz="2000" dirty="0"/>
              <a:t>Bone scan or MRI brain only if clinically indicated</a:t>
            </a:r>
            <a:endParaRPr lang="en-IN" alt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547813" y="565150"/>
            <a:ext cx="5472113" cy="4525963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411" name="Rectangle 3"/>
          <p:cNvSpPr/>
          <p:nvPr/>
        </p:nvSpPr>
        <p:spPr>
          <a:xfrm>
            <a:off x="468313" y="5300663"/>
            <a:ext cx="82804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IN" altLang="en-US" b="1" dirty="0">
                <a:latin typeface="Calibri" panose="020F0502020204030204" pitchFamily="34" charset="0"/>
              </a:rPr>
              <a:t>CT scan shows right renal tumor with perinephric stranding suggesting invasion of the perinephric fat</a:t>
            </a:r>
            <a:endParaRPr lang="en-I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195513" y="333375"/>
            <a:ext cx="3708400" cy="489585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435" name="Rectangle 30732"/>
          <p:cNvSpPr/>
          <p:nvPr/>
        </p:nvSpPr>
        <p:spPr>
          <a:xfrm>
            <a:off x="441325" y="5408613"/>
            <a:ext cx="8208963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IN" altLang="en-US" b="1" dirty="0">
                <a:latin typeface="Calibri" panose="020F0502020204030204" pitchFamily="34" charset="0"/>
              </a:rPr>
              <a:t>Contrast inferior venacavogram in patient with a right renal tumor shows involvement of the subdiaphragmatic  vena cava</a:t>
            </a:r>
            <a:endParaRPr lang="en-I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lang="en-IN" altLang="en-US" sz="2800" dirty="0"/>
              <a:t>PET: equivocal findings on conventional imaging</a:t>
            </a:r>
            <a:endParaRPr lang="en-IN" altLang="en-US" sz="2800" dirty="0"/>
          </a:p>
          <a:p>
            <a:pPr eaLnBrk="1" hangingPunct="1"/>
            <a:endParaRPr lang="en-IN" altLang="en-US" sz="2800" dirty="0"/>
          </a:p>
          <a:p>
            <a:pPr eaLnBrk="1" hangingPunct="1"/>
            <a:endParaRPr lang="en-IN" altLang="en-US" sz="2800" dirty="0"/>
          </a:p>
          <a:p>
            <a:pPr eaLnBrk="1" hangingPunct="1"/>
            <a:r>
              <a:rPr lang="en-IN" altLang="en-US" sz="2800" dirty="0"/>
              <a:t>Percutaneous  renal biopsy or aspiration: limited role </a:t>
            </a:r>
            <a:endParaRPr lang="en-IN" alt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Staging AJCC 7</a:t>
            </a:r>
            <a:r>
              <a:rPr kumimoji="0" lang="en-IN" sz="32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</a:t>
            </a:r>
            <a:r>
              <a:rPr kumimoji="0" lang="en-I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Edition </a:t>
            </a:r>
            <a:endParaRPr kumimoji="0" lang="en-I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684213" y="981075"/>
            <a:ext cx="7488238" cy="5440363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 b="33386"/>
          <a:stretch>
            <a:fillRect/>
          </a:stretch>
        </p:blipFill>
        <p:spPr>
          <a:xfrm>
            <a:off x="827088" y="765175"/>
            <a:ext cx="7386638" cy="4608513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>
              <a:buNone/>
            </a:pPr>
            <a:r>
              <a:rPr lang="en-GB" altLang="x-none" sz="3600" b="1" dirty="0"/>
              <a:t>          MOTTO  AND  VISION</a:t>
            </a:r>
            <a:endParaRPr lang="en-GB" altLang="x-none" dirty="0"/>
          </a:p>
        </p:txBody>
      </p:sp>
      <p:pic>
        <p:nvPicPr>
          <p:cNvPr id="3075" name="Content Placeholder 9" descr="A close-up of a gear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2514600"/>
            <a:ext cx="2663825" cy="2759075"/>
          </a:xfrm>
          <a:ln/>
        </p:spPr>
      </p:pic>
      <p:sp>
        <p:nvSpPr>
          <p:cNvPr id="3" name="Slide Number Placeholder 2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GB" altLang="x-none" sz="1200" dirty="0">
                <a:solidFill>
                  <a:srgbClr val="898989"/>
                </a:solidFill>
              </a:rPr>
            </a:fld>
            <a:endParaRPr lang="en-GB" altLang="x-none" sz="1200" dirty="0">
              <a:solidFill>
                <a:srgbClr val="898989"/>
              </a:solidFill>
            </a:endParaRPr>
          </a:p>
        </p:txBody>
      </p:sp>
      <p:sp>
        <p:nvSpPr>
          <p:cNvPr id="3077" name="TextBox 12"/>
          <p:cNvSpPr txBox="1"/>
          <p:nvPr/>
        </p:nvSpPr>
        <p:spPr>
          <a:xfrm>
            <a:off x="2267585" y="1484630"/>
            <a:ext cx="6528435" cy="50158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228600" indent="-228600">
              <a:buFont typeface="Arial,Sans-Serif"/>
              <a:buChar char="•"/>
            </a:pPr>
            <a:r>
              <a:rPr lang="en-US" altLang="en-US" sz="2000" b="1" dirty="0">
                <a:cs typeface="Calibri" panose="020F0502020204030204" pitchFamily="34" charset="0"/>
                <a:sym typeface="+mn-ea"/>
              </a:rPr>
              <a:t>Mission Statement</a:t>
            </a:r>
            <a:endParaRPr lang="en-US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0">
              <a:buNone/>
            </a:pPr>
            <a:r>
              <a:rPr lang="en-US" altLang="en-US" sz="2000" dirty="0">
                <a:cs typeface="Calibri" panose="020F0502020204030204" pitchFamily="34" charset="0"/>
                <a:sym typeface="+mn-ea"/>
              </a:rPr>
              <a:t>To impart evidence-based research-oriented health professional education </a:t>
            </a: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0">
              <a:buNone/>
            </a:pPr>
            <a:r>
              <a:rPr lang="en-US" altLang="en-US" sz="2000" dirty="0">
                <a:cs typeface="Calibri" panose="020F0502020204030204" pitchFamily="34" charset="0"/>
                <a:sym typeface="+mn-ea"/>
              </a:rPr>
              <a:t>Best possible patient care Mutual respect, ethical practice of healthcare and social accountability.</a:t>
            </a: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buFont typeface="Arial,Sans-Serif"/>
              <a:buChar char="•"/>
            </a:pPr>
            <a:r>
              <a:rPr lang="en-US" altLang="en-US" sz="2000" b="1" dirty="0">
                <a:cs typeface="Calibri" panose="020F0502020204030204" pitchFamily="34" charset="0"/>
                <a:sym typeface="+mn-ea"/>
              </a:rPr>
              <a:t>Vision and Values</a:t>
            </a:r>
            <a:endParaRPr lang="en-US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0">
              <a:buNone/>
            </a:pPr>
            <a:r>
              <a:rPr lang="en-US" altLang="en-US" sz="2000" dirty="0">
                <a:cs typeface="Calibri" panose="020F0502020204030204" pitchFamily="34" charset="0"/>
                <a:sym typeface="+mn-ea"/>
              </a:rPr>
              <a:t>Highly recognized and accredited centre of excellence in Medical Education, using evidence-based training techniques for development of highly competent health  professionals, who are lifelong experiential learner and are socially accountable.</a:t>
            </a: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buFont typeface="Arial,Sans-Serif"/>
              <a:buChar char="•"/>
            </a:pPr>
            <a:r>
              <a:rPr lang="en-US" altLang="en-US" sz="2000" b="1" dirty="0">
                <a:cs typeface="Calibri" panose="020F0502020204030204" pitchFamily="34" charset="0"/>
                <a:sym typeface="+mn-ea"/>
              </a:rPr>
              <a:t>Goals</a:t>
            </a:r>
            <a:endParaRPr lang="en-US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0">
              <a:buNone/>
            </a:pPr>
            <a:r>
              <a:rPr lang="en-US" altLang="en-US" sz="2000" dirty="0">
                <a:cs typeface="Calibri" panose="020F0502020204030204" pitchFamily="34" charset="0"/>
                <a:sym typeface="+mn-ea"/>
              </a:rPr>
              <a:t>The Undergraduate Integrated Learning Program is geared to provide you with quality medical education in an </a:t>
            </a: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0">
              <a:buNone/>
            </a:pPr>
            <a:r>
              <a:rPr lang="en-US" altLang="en-US" sz="2000" dirty="0">
                <a:cs typeface="Calibri" panose="020F0502020204030204" pitchFamily="34" charset="0"/>
                <a:sym typeface="+mn-ea"/>
              </a:rPr>
              <a:t>environment designed to:</a:t>
            </a:r>
            <a:endParaRPr lang="en-US" altLang="en-US" sz="2000" dirty="0">
              <a:latin typeface="Century Gothic" pitchFamily="34" charset="0"/>
              <a:cs typeface="Calibri" panose="020F0502020204030204" pitchFamily="34" charset="0"/>
              <a:sym typeface="+mn-ea"/>
            </a:endParaRPr>
          </a:p>
        </p:txBody>
      </p:sp>
      <p:pic>
        <p:nvPicPr>
          <p:cNvPr id="3078" name="Picture 13" descr="A logo for a medical university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75" y="357188"/>
            <a:ext cx="922338" cy="1228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14" descr="E:\Faisal 3rd Year\Muhammad Faisal Mughal\2016-2017 D.E.O Records of 1st 2nd and 3rd Year\Template\dme rmu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57200"/>
            <a:ext cx="979488" cy="1190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268538" y="549275"/>
            <a:ext cx="4464050" cy="575945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IN" altLang="en-US" sz="3600" b="1" dirty="0"/>
              <a:t>Prognostic Factors For RCC</a:t>
            </a:r>
            <a:endParaRPr lang="en-IN" altLang="en-US" sz="3600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1"/>
          <a:stretch>
            <a:fillRect/>
          </a:stretch>
        </p:blipFill>
        <p:spPr>
          <a:xfrm>
            <a:off x="1166813" y="2354263"/>
            <a:ext cx="6810375" cy="3019425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IN" altLang="en-US" sz="4000" b="1" dirty="0"/>
              <a:t>Management </a:t>
            </a:r>
            <a:endParaRPr lang="en-IN" alt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256213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IN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Stage I-III </a:t>
            </a:r>
            <a:endParaRPr kumimoji="0" lang="en-IN" sz="32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Nephrectomy</a:t>
            </a:r>
            <a:endParaRPr kumimoji="0" lang="en-I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Open radical nephrectomy, but laparoscopic gaining popularity</a:t>
            </a:r>
            <a:endParaRPr kumimoji="0" lang="en-I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Nephron sparing surgery via partial nephrectomy, if possible (open or laparoscopic)</a:t>
            </a:r>
            <a:endParaRPr kumimoji="0" lang="en-I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Possible to spare adrenal gland in ~75% cases</a:t>
            </a:r>
            <a:endParaRPr kumimoji="0" lang="en-I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I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role for adjuvant chemo/immunotherapy</a:t>
            </a:r>
            <a:endParaRPr kumimoji="0" lang="en-I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numCol="1" rtlCol="0" anchor="t" anchorCtr="0" compatLnSpc="1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widely accepted role for neoadjuvant or adjuvant radiotherapy. </a:t>
            </a:r>
            <a:endParaRPr kumimoji="0" lang="en-I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Retrospective data suggest possible utility in select cases:</a:t>
            </a:r>
            <a:endParaRPr kumimoji="0" lang="en-I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defRPr/>
            </a:pPr>
            <a:r>
              <a:rPr kumimoji="0" lang="en-I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Positive surgical margins</a:t>
            </a:r>
            <a:endParaRPr kumimoji="0" lang="en-IN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defRPr/>
            </a:pPr>
            <a:r>
              <a:rPr kumimoji="0" lang="en-I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Locally advanced disease with perinephric fat invasion and adrenal invasion (IVC/renal vein extension alone does not increase local recurrence significantly)</a:t>
            </a:r>
            <a:endParaRPr kumimoji="0" lang="en-IN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defRPr/>
            </a:pPr>
            <a:r>
              <a:rPr kumimoji="0" lang="en-I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LN+</a:t>
            </a:r>
            <a:endParaRPr kumimoji="0" lang="en-IN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defRPr/>
            </a:pPr>
            <a:r>
              <a:rPr kumimoji="0" lang="en-IN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Unresectable</a:t>
            </a:r>
            <a:r>
              <a:rPr kumimoji="0" lang="en-I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(pre-op RT)</a:t>
            </a:r>
            <a:endParaRPr kumimoji="0" lang="en-IN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defRPr/>
            </a:pPr>
            <a:endParaRPr kumimoji="0" lang="en-I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400675"/>
          </a:xfrm>
          <a:ln/>
        </p:spPr>
        <p:txBody>
          <a:bodyPr vert="horz" wrap="square" lIns="91440" tIns="45720" rIns="91440" bIns="45720" anchor="t" anchorCtr="0"/>
          <a:p>
            <a:pPr marL="0" indent="0" eaLnBrk="1" hangingPunct="1">
              <a:buNone/>
            </a:pPr>
            <a:r>
              <a:rPr lang="en-IN" altLang="x-none" u="sng" dirty="0"/>
              <a:t>Stage IV</a:t>
            </a:r>
            <a:endParaRPr lang="en-IN" altLang="x-none" u="sng" dirty="0"/>
          </a:p>
          <a:p>
            <a:pPr marL="0" indent="0" eaLnBrk="1" hangingPunct="1">
              <a:buNone/>
            </a:pPr>
            <a:endParaRPr lang="en-IN" altLang="x-none" u="sng" dirty="0"/>
          </a:p>
          <a:p>
            <a:pPr marL="0" indent="0" eaLnBrk="1" hangingPunct="1">
              <a:buNone/>
            </a:pPr>
            <a:r>
              <a:rPr lang="en-IN" altLang="x-none" sz="2800" i="1" dirty="0"/>
              <a:t>Cytoreductive nephrectomy</a:t>
            </a:r>
            <a:r>
              <a:rPr lang="en-IN" altLang="x-none" sz="2800" dirty="0"/>
              <a:t>: improved survival with </a:t>
            </a:r>
            <a:endParaRPr lang="en-IN" altLang="x-none" sz="2800" dirty="0"/>
          </a:p>
          <a:p>
            <a:pPr marL="0" indent="0" eaLnBrk="1" hangingPunct="1">
              <a:buNone/>
            </a:pPr>
            <a:r>
              <a:rPr lang="en-IN" altLang="x-none" sz="2800" dirty="0"/>
              <a:t>nephrectomy followed by interferon alpha vs. </a:t>
            </a:r>
            <a:endParaRPr lang="en-IN" altLang="x-none" sz="2800" dirty="0"/>
          </a:p>
          <a:p>
            <a:pPr marL="0" indent="0" eaLnBrk="1" hangingPunct="1">
              <a:buNone/>
            </a:pPr>
            <a:r>
              <a:rPr lang="en-IN" altLang="x-none" sz="2800" dirty="0"/>
              <a:t>interferon </a:t>
            </a:r>
            <a:r>
              <a:rPr lang="da-DK" altLang="x-none" sz="2800" dirty="0"/>
              <a:t>alpha alone </a:t>
            </a:r>
            <a:endParaRPr lang="da-DK" altLang="x-none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476250"/>
            <a:ext cx="8569325" cy="5649913"/>
          </a:xfrm>
        </p:spPr>
        <p:txBody>
          <a:bodyPr vert="horz" wrap="square" lIns="91440" tIns="45720" rIns="91440" bIns="45720" numCol="1" rtlCol="0" anchor="t" anchorCtr="0" compatLnSpc="1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IN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Systemic therapy</a:t>
            </a:r>
            <a:endParaRPr kumimoji="0" lang="en-IN" sz="2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Immunotherapy (IL-2, interferon alpha, or combination)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 dose IL-2 only FDA approved treatment for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Biologic agents show promise in recent trials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Bevacizumab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IN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Sorafenib</a:t>
            </a: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 </a:t>
            </a:r>
            <a:r>
              <a:rPr kumimoji="0" lang="en-IN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sunitinib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IN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Temsirolimus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Consider chemo (gemcitabine ± 5-FU or capecitabine)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Focal palliation of metastases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RT alone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IN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Metastasectomy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I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Combination of both</a:t>
            </a: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I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>
              <a:buNone/>
            </a:pPr>
            <a:r>
              <a:rPr sz="3200" b="1" dirty="0"/>
              <a:t>How to use HEC Digital Library </a:t>
            </a:r>
            <a:endParaRPr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95" y="1629410"/>
            <a:ext cx="8519160" cy="464312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Steps to Access HEC Digital Library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 to the website of HEC National Digital Library.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Home Page, click on the INSTITUTES.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page will appear showing the universities from Public and Private Sector and other Institutes which have access to HEC National Digital Library(HNDL).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400" noProof="0" dirty="0">
                <a:ln>
                  <a:noFill/>
                </a:ln>
                <a:effectLst/>
                <a:uLnTx/>
                <a:uFillTx/>
                <a:sym typeface="+mn-ea"/>
              </a:rPr>
              <a:t>4. Select your desired Institute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 startAt="5"/>
              <a:defRPr/>
            </a:pPr>
            <a:r>
              <a:rPr lang="en-US" sz="2400" noProof="0" dirty="0">
                <a:ln>
                  <a:noFill/>
                </a:ln>
                <a:effectLst/>
                <a:uLnTx/>
                <a:uFillTx/>
                <a:sym typeface="+mn-ea"/>
              </a:rPr>
              <a:t>A page will appear showing the resources of the institution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400" noProof="0" dirty="0">
                <a:ln>
                  <a:noFill/>
                </a:ln>
                <a:effectLst/>
                <a:uLnTx/>
                <a:uFillTx/>
                <a:sym typeface="+mn-ea"/>
              </a:rPr>
              <a:t>6. Journals and Researches will appear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400" noProof="0" dirty="0">
                <a:ln>
                  <a:noFill/>
                </a:ln>
                <a:effectLst/>
                <a:uLnTx/>
                <a:uFillTx/>
                <a:sym typeface="+mn-ea"/>
              </a:rPr>
              <a:t>7. You can find a Journal by clicking on JOURNALS AND DATABASE and enter a keyword to search for your desired journal.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Question 1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en-US"/>
              <a:t>What is the most common histological subtype of Renal Cell Carcinoma (RCC)?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A) Papillary RCC</a:t>
            </a:r>
            <a:endParaRPr lang="en-US" altLang="en-US"/>
          </a:p>
          <a:p>
            <a:r>
              <a:rPr lang="en-US" altLang="en-US"/>
              <a:t>B) Chromophobe RCC</a:t>
            </a:r>
            <a:endParaRPr lang="en-US" altLang="en-US"/>
          </a:p>
          <a:p>
            <a:r>
              <a:rPr lang="en-US" altLang="en-US"/>
              <a:t>C) Clear Cell RCC</a:t>
            </a:r>
            <a:endParaRPr lang="en-US" altLang="en-US"/>
          </a:p>
          <a:p>
            <a:r>
              <a:rPr lang="en-US" altLang="en-US"/>
              <a:t>D) Collecting Duct RCC</a:t>
            </a:r>
            <a:endParaRPr lang="en-US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Question 2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en-US" sz="2800"/>
              <a:t>A 50-year-old male presents with a 6-cm solid renal mass. What is the recommended treatment for this patient?</a:t>
            </a:r>
            <a:endParaRPr lang="en-US" altLang="en-US" sz="2800"/>
          </a:p>
          <a:p>
            <a:endParaRPr lang="en-US" altLang="en-US" sz="2800"/>
          </a:p>
          <a:p>
            <a:r>
              <a:rPr lang="en-US" altLang="en-US" sz="2800"/>
              <a:t>A) Partial nephrectomy</a:t>
            </a:r>
            <a:endParaRPr lang="en-US" altLang="en-US" sz="2800"/>
          </a:p>
          <a:p>
            <a:r>
              <a:rPr lang="en-US" altLang="en-US" sz="2800"/>
              <a:t>B) Radical nephrectomy</a:t>
            </a:r>
            <a:endParaRPr lang="en-US" altLang="en-US" sz="2800"/>
          </a:p>
          <a:p>
            <a:r>
              <a:rPr lang="en-US" altLang="en-US" sz="2800"/>
              <a:t>C) Ablative therapy (e.g., RFA or cryoablation)</a:t>
            </a:r>
            <a:endParaRPr lang="en-US" altLang="en-US" sz="2800"/>
          </a:p>
          <a:p>
            <a:r>
              <a:rPr lang="en-US" altLang="en-US" sz="2800"/>
              <a:t>D) Systemic therapy with tyrosine kinase inhibitors</a:t>
            </a:r>
            <a:endParaRPr lang="en-US" altLang="en-US" sz="2800"/>
          </a:p>
          <a:p>
            <a:endParaRPr lang="en-US" altLang="en-US" sz="2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Answers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Answer 1: </a:t>
            </a:r>
            <a:r>
              <a:rPr lang="en-US" altLang="en-US"/>
              <a:t>C) Clear Cell RCC</a:t>
            </a:r>
            <a:endParaRPr lang="en-US" altLang="en-US"/>
          </a:p>
          <a:p>
            <a:r>
              <a:rPr lang="en-US"/>
              <a:t>Answer 2: </a:t>
            </a:r>
            <a:r>
              <a:rPr lang="en-US" altLang="en-US"/>
              <a:t>B) Radical nephrectomy</a:t>
            </a:r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Learning Objectives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Epidemology</a:t>
            </a:r>
            <a:endParaRPr lang="en-US"/>
          </a:p>
          <a:p>
            <a:r>
              <a:rPr lang="en-US"/>
              <a:t>Risk Factor</a:t>
            </a:r>
            <a:endParaRPr lang="en-US"/>
          </a:p>
          <a:p>
            <a:r>
              <a:rPr lang="en-US"/>
              <a:t>Pathology</a:t>
            </a:r>
            <a:endParaRPr lang="en-US"/>
          </a:p>
          <a:p>
            <a:r>
              <a:rPr lang="en-US"/>
              <a:t>Diagnosis</a:t>
            </a:r>
            <a:endParaRPr lang="en-US"/>
          </a:p>
          <a:p>
            <a:r>
              <a:rPr lang="en-US"/>
              <a:t>Staging</a:t>
            </a:r>
            <a:endParaRPr lang="en-US"/>
          </a:p>
          <a:p>
            <a:r>
              <a:rPr lang="en-US"/>
              <a:t>Management</a:t>
            </a:r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References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en-US" sz="2400"/>
              <a:t>1. Christiansen CF, Johansen MB, Langeberg WJ, et al. Incidence of acute kidney injury in cancer patients: a danish population-based cohort study. Eur J Intern Med. 2011;22(4):399–406.</a:t>
            </a:r>
            <a:endParaRPr lang="en-US" altLang="en-US" sz="2400"/>
          </a:p>
          <a:p>
            <a:r>
              <a:rPr lang="en-US" altLang="en-US" sz="2400"/>
              <a:t>2. Salahudeen AK, Bonventre JV. Onconephrology: the latest frontier in the war against kidney disease. J Am Soc Nephrol. 2013;24(1):26–30.</a:t>
            </a:r>
            <a:endParaRPr lang="en-US" altLang="en-US" sz="2400"/>
          </a:p>
          <a:p>
            <a:r>
              <a:rPr lang="en-US" altLang="en-US" sz="2400"/>
              <a:t>3. Janus N, Launay-Vacher V, Byloos E, et al. Cancer and renal insuf</a:t>
            </a:r>
            <a:r>
              <a:rPr lang="zh-CN" altLang="en-US" sz="2400"/>
              <a:t></a:t>
            </a:r>
            <a:r>
              <a:rPr lang="en-US" altLang="en-US" sz="2400"/>
              <a:t>ciency results of the BIRMA study. Br J Cancer. 2010;103(12):1815–1821</a:t>
            </a:r>
            <a:endParaRPr lang="en-US" altLang="en-US" sz="2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115" y="2857183"/>
            <a:ext cx="8229600" cy="1143000"/>
          </a:xfrm>
        </p:spPr>
        <p:txBody>
          <a:bodyPr/>
          <a:p>
            <a:r>
              <a:rPr lang="en-US"/>
              <a:t>THANKYOU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 descr="WhatsApp Image 2025-02-10 at 8.14.37 A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IN" altLang="en-US" b="1" dirty="0"/>
              <a:t>Epidemiology</a:t>
            </a:r>
            <a:endParaRPr lang="en-IN" altLang="en-US" b="1" dirty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23850" y="1600200"/>
            <a:ext cx="8640763" cy="4781550"/>
          </a:xfrm>
        </p:spPr>
        <p:txBody>
          <a:bodyPr vert="horz" wrap="square" lIns="91440" tIns="45720" rIns="91440" bIns="45720" numCol="1" rtlCol="0" anchor="t" anchorCtr="0" compatLnSpc="1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I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Male predominance (M:F 1.5:1).</a:t>
            </a:r>
            <a:endParaRPr kumimoji="0" lang="en-I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I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 common in sixth to eighth decades; peak incidence in sixth decade</a:t>
            </a:r>
            <a:endParaRPr kumimoji="0" lang="en-I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I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Metastatic disease in 30% at diagnosis, and eventually in 50% (lung, liver, bone, distant LN, adrenal, brain, opposite kidney, soft tissue)</a:t>
            </a:r>
            <a:endParaRPr kumimoji="0" lang="en-I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I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 sporadic RCCs are unilateral and </a:t>
            </a:r>
            <a:r>
              <a:rPr kumimoji="0" lang="en-IN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unifocal</a:t>
            </a:r>
            <a:endParaRPr kumimoji="0" lang="en-I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I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692150"/>
            <a:ext cx="8640763" cy="5689600"/>
          </a:xfrm>
        </p:spPr>
        <p:txBody>
          <a:bodyPr vert="horz" wrap="square" lIns="91440" tIns="45720" rIns="91440" bIns="45720" numCol="1" rtlCol="0" anchor="t" anchorCtr="0" compatLnSpc="1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Stage at diagnosis is the most important prognostic factor</a:t>
            </a:r>
            <a:endParaRPr kumimoji="0" lang="en-I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Predominant histologic type: adenocarcinoma arising from tubular epithelium</a:t>
            </a:r>
            <a:endParaRPr kumimoji="0" lang="en-I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Adenocarcinoma subtypes: </a:t>
            </a:r>
            <a:endParaRPr kumimoji="0" lang="en-I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defRPr/>
            </a:pPr>
            <a:r>
              <a:rPr kumimoji="0" lang="en-I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clear cell (75–85%)</a:t>
            </a:r>
            <a:endParaRPr kumimoji="0" lang="en-I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defRPr/>
            </a:pPr>
            <a:r>
              <a:rPr kumimoji="0" lang="en-IN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chromophilic</a:t>
            </a:r>
            <a:r>
              <a:rPr kumimoji="0" lang="en-I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 papillary (10–15%)</a:t>
            </a:r>
            <a:endParaRPr kumimoji="0" lang="en-I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defRPr/>
            </a:pPr>
            <a:r>
              <a:rPr kumimoji="0" lang="en-IN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chromophobe</a:t>
            </a:r>
            <a:r>
              <a:rPr kumimoji="0" lang="en-I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(5–10%)</a:t>
            </a:r>
            <a:endParaRPr kumimoji="0" lang="en-I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defRPr/>
            </a:pPr>
            <a:r>
              <a:rPr kumimoji="0" lang="en-IN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oncocytic</a:t>
            </a:r>
            <a:r>
              <a:rPr kumimoji="0" lang="en-I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(rare)</a:t>
            </a:r>
            <a:endParaRPr kumimoji="0" lang="en-I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defRPr/>
            </a:pPr>
            <a:r>
              <a:rPr kumimoji="0" lang="en-IN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Sarcomatoid</a:t>
            </a:r>
            <a:r>
              <a:rPr kumimoji="0" lang="en-I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(1–6%; poor prognosis)</a:t>
            </a:r>
            <a:endParaRPr kumimoji="0" lang="en-I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2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835150" y="900113"/>
            <a:ext cx="5235575" cy="4410075"/>
          </a:xfrm>
          <a:ln/>
        </p:spPr>
      </p:pic>
      <p:sp>
        <p:nvSpPr>
          <p:cNvPr id="9219" name="Rectangle 3"/>
          <p:cNvSpPr/>
          <p:nvPr/>
        </p:nvSpPr>
        <p:spPr>
          <a:xfrm>
            <a:off x="468313" y="5445125"/>
            <a:ext cx="7991475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IN" altLang="en-US" sz="2000" b="1" dirty="0">
                <a:latin typeface="Calibri" panose="020F0502020204030204" pitchFamily="34" charset="0"/>
              </a:rPr>
              <a:t>Papillary (chromophilic) renal cell carcinoma extending into the collecting system</a:t>
            </a:r>
            <a:endParaRPr lang="en-IN" altLang="en-US" sz="2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3"/>
          </a:xfrm>
        </p:spPr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IN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Risk factors</a:t>
            </a:r>
            <a:endParaRPr kumimoji="0" lang="en-IN" altLang="en-US" sz="36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50825" y="1196975"/>
            <a:ext cx="8713788" cy="4237038"/>
          </a:xfrm>
        </p:spPr>
        <p:txBody>
          <a:bodyPr vert="horz" wrap="square" lIns="91440" tIns="45720" rIns="91440" bIns="45720" numCol="1" rtlCol="0" anchor="t" anchorCtr="0" compatLnSpc="1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I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Tobacco , urban environmental toxins (cadmium/ asbestos/ petrols), obesity, high dietary fat intake, acquired cystic renal disease from renal failure </a:t>
            </a:r>
            <a:endParaRPr kumimoji="0" lang="en-I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I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Association with von Hippel-Lindau disease:</a:t>
            </a:r>
            <a:endParaRPr kumimoji="0" lang="en-I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defRPr/>
            </a:pPr>
            <a:r>
              <a:rPr kumimoji="0" lang="en-IN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autosomal dominant</a:t>
            </a:r>
            <a:endParaRPr kumimoji="0" lang="en-IN" alt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defRPr/>
            </a:pPr>
            <a:r>
              <a:rPr kumimoji="0" lang="en-IN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loss of 3p</a:t>
            </a:r>
            <a:endParaRPr kumimoji="0" lang="en-IN" alt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defRPr/>
            </a:pPr>
            <a:r>
              <a:rPr kumimoji="0" lang="en-IN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&gt;70% chance developing RCC (almost all clear cell histology) risk of developing multiple other benign and malignant tumors (retinal angiomas, CNS hemangioblastomas,  pheochromocytoma , pancreatic cancer)</a:t>
            </a:r>
            <a:endParaRPr kumimoji="0" lang="en-IN" altLang="en-US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IN" altLang="en-US" sz="2800" b="1" dirty="0"/>
              <a:t>Familial Renal Cell Carcinoma Syndromes </a:t>
            </a:r>
            <a:endParaRPr lang="en-IN" altLang="en-US" sz="2800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57200" y="2063750"/>
            <a:ext cx="8229600" cy="3598863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5621</Words>
  <Application>WPS Presentation</Application>
  <PresentationFormat>On-screen Show (4:3)</PresentationFormat>
  <Paragraphs>190</Paragraphs>
  <Slides>31</Slides>
  <Notes>0</Notes>
  <HiddenSlides>2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47" baseType="lpstr">
      <vt:lpstr>Arial</vt:lpstr>
      <vt:lpstr>SimSun</vt:lpstr>
      <vt:lpstr>Wingdings</vt:lpstr>
      <vt:lpstr>Calibri</vt:lpstr>
      <vt:lpstr>Century Gothic</vt:lpstr>
      <vt:lpstr>Arial,Sans-Serif</vt:lpstr>
      <vt:lpstr>Segoe Print</vt:lpstr>
      <vt:lpstr>Times New Roman</vt:lpstr>
      <vt:lpstr>Century Gothic</vt:lpstr>
      <vt:lpstr>Arial</vt:lpstr>
      <vt:lpstr>Times New Roman</vt:lpstr>
      <vt:lpstr>Calibri</vt:lpstr>
      <vt:lpstr>Microsoft YaHei</vt:lpstr>
      <vt:lpstr>Arial Unicode MS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How to use HEC Digital Library 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Renal Cell Carcinoma </dc:title>
  <dc:creator>dramit</dc:creator>
  <cp:lastModifiedBy>Zeshan Zahid</cp:lastModifiedBy>
  <cp:revision>11</cp:revision>
  <dcterms:created xsi:type="dcterms:W3CDTF">2017-05-02T06:19:29Z</dcterms:created>
  <dcterms:modified xsi:type="dcterms:W3CDTF">2025-02-11T23:04:46Z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DC4FAEB9D8754A128F0FB80E277929EF_12</vt:lpwstr>
  </property>
  <property fmtid="{D5CDD505-2E9C-101B-9397-08002B2CF9AE}" pid="3" name="KSOProductBuildVer">
    <vt:lpwstr>1033-12.2.0.19805</vt:lpwstr>
  </property>
</Properties>
</file>