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307" r:id="rId4"/>
    <p:sldId id="333" r:id="rId5"/>
    <p:sldId id="335" r:id="rId7"/>
    <p:sldId id="334" r:id="rId8"/>
    <p:sldId id="329" r:id="rId9"/>
    <p:sldId id="308" r:id="rId10"/>
    <p:sldId id="310" r:id="rId11"/>
    <p:sldId id="312" r:id="rId12"/>
    <p:sldId id="336" r:id="rId13"/>
    <p:sldId id="311" r:id="rId14"/>
    <p:sldId id="309" r:id="rId15"/>
    <p:sldId id="338" r:id="rId16"/>
    <p:sldId id="313" r:id="rId17"/>
    <p:sldId id="314" r:id="rId18"/>
    <p:sldId id="339" r:id="rId19"/>
    <p:sldId id="315" r:id="rId20"/>
    <p:sldId id="316" r:id="rId21"/>
    <p:sldId id="317" r:id="rId22"/>
    <p:sldId id="318" r:id="rId23"/>
    <p:sldId id="306" r:id="rId24"/>
    <p:sldId id="265" r:id="rId25"/>
    <p:sldId id="319" r:id="rId26"/>
    <p:sldId id="267" r:id="rId27"/>
    <p:sldId id="321" r:id="rId28"/>
    <p:sldId id="320" r:id="rId29"/>
    <p:sldId id="328" r:id="rId30"/>
    <p:sldId id="331" r:id="rId31"/>
    <p:sldId id="332" r:id="rId32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1" autoAdjust="0"/>
    <p:restoredTop sz="94754" autoAdjust="0"/>
  </p:normalViewPr>
  <p:slideViewPr>
    <p:cSldViewPr showGuides="1">
      <p:cViewPr>
        <p:scale>
          <a:sx n="109" d="100"/>
          <a:sy n="109" d="100"/>
        </p:scale>
        <p:origin x="1440" y="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6EE3B-9ED0-8D4E-9149-21F04CE95F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B84BA3A-5B1E-CB4A-B0F5-A502A168F4C3}">
      <dgm:prSet/>
      <dgm:spPr/>
      <dgm:t>
        <a:bodyPr/>
        <a:lstStyle/>
        <a:p>
          <a:r>
            <a:rPr lang="en-US"/>
            <a:t>At the end of lecture students shall be able to</a:t>
          </a:r>
        </a:p>
      </dgm:t>
    </dgm:pt>
    <dgm:pt modelId="{AEC87E13-DD44-3D4B-96D8-A112B9689F5B}" cxnId="{0306A35E-F74B-494F-8CDE-32926BEE3572}" type="parTrans">
      <dgm:prSet/>
      <dgm:spPr/>
      <dgm:t>
        <a:bodyPr/>
        <a:lstStyle/>
        <a:p>
          <a:endParaRPr lang="en-US"/>
        </a:p>
      </dgm:t>
    </dgm:pt>
    <dgm:pt modelId="{9A1822FA-9180-DE47-94C3-12CD8AFEE0EC}" cxnId="{0306A35E-F74B-494F-8CDE-32926BEE3572}" type="sibTrans">
      <dgm:prSet/>
      <dgm:spPr/>
      <dgm:t>
        <a:bodyPr/>
        <a:lstStyle/>
        <a:p>
          <a:endParaRPr lang="en-US"/>
        </a:p>
      </dgm:t>
    </dgm:pt>
    <dgm:pt modelId="{5FE7F9D1-E9A8-D045-B042-C11BF50957DD}">
      <dgm:prSet/>
      <dgm:spPr/>
      <dgm:t>
        <a:bodyPr/>
        <a:lstStyle/>
        <a:p>
          <a:r>
            <a:rPr lang="en-US"/>
            <a:t>Visualize different diseases</a:t>
          </a:r>
        </a:p>
      </dgm:t>
    </dgm:pt>
    <dgm:pt modelId="{E9D27CF3-E49D-A045-B5B6-6C7C1909622E}" cxnId="{A5947E04-BEA8-F240-8D93-CA18AFEEA6F8}" type="parTrans">
      <dgm:prSet/>
      <dgm:spPr/>
      <dgm:t>
        <a:bodyPr/>
        <a:lstStyle/>
        <a:p>
          <a:endParaRPr lang="en-US"/>
        </a:p>
      </dgm:t>
    </dgm:pt>
    <dgm:pt modelId="{0F06A105-8225-464B-9D34-B25A328DC4BB}" cxnId="{A5947E04-BEA8-F240-8D93-CA18AFEEA6F8}" type="sibTrans">
      <dgm:prSet/>
      <dgm:spPr/>
      <dgm:t>
        <a:bodyPr/>
        <a:lstStyle/>
        <a:p>
          <a:endParaRPr lang="en-US"/>
        </a:p>
      </dgm:t>
    </dgm:pt>
    <dgm:pt modelId="{FF544316-B5C0-1E4C-8360-053821C8B5FA}">
      <dgm:prSet/>
      <dgm:spPr/>
      <dgm:t>
        <a:bodyPr/>
        <a:lstStyle/>
        <a:p>
          <a:r>
            <a:rPr lang="en-US"/>
            <a:t>Diagnose diseases on the basis of radiology  </a:t>
          </a:r>
        </a:p>
      </dgm:t>
    </dgm:pt>
    <dgm:pt modelId="{6BC59C02-0046-1446-9534-91E44CE8A7CA}" cxnId="{F2D1307D-6A97-7E42-84E7-5585DB7AB20C}" type="parTrans">
      <dgm:prSet/>
      <dgm:spPr/>
      <dgm:t>
        <a:bodyPr/>
        <a:lstStyle/>
        <a:p>
          <a:endParaRPr lang="en-US"/>
        </a:p>
      </dgm:t>
    </dgm:pt>
    <dgm:pt modelId="{204ED214-E76A-0D4B-BD48-BED5D8BFBFC9}" cxnId="{F2D1307D-6A97-7E42-84E7-5585DB7AB20C}" type="sibTrans">
      <dgm:prSet/>
      <dgm:spPr/>
      <dgm:t>
        <a:bodyPr/>
        <a:lstStyle/>
        <a:p>
          <a:endParaRPr lang="en-US"/>
        </a:p>
      </dgm:t>
    </dgm:pt>
    <dgm:pt modelId="{9B39E47D-EFBF-FB49-A9BA-60221643E4FA}" type="pres">
      <dgm:prSet presAssocID="{C7C6EE3B-9ED0-8D4E-9149-21F04CE95FD8}" presName="linear" presStyleCnt="0">
        <dgm:presLayoutVars>
          <dgm:animLvl val="lvl"/>
          <dgm:resizeHandles val="exact"/>
        </dgm:presLayoutVars>
      </dgm:prSet>
      <dgm:spPr/>
    </dgm:pt>
    <dgm:pt modelId="{1F02A91D-F5DF-F54E-947F-F1B49EB84D30}" type="pres">
      <dgm:prSet presAssocID="{2B84BA3A-5B1E-CB4A-B0F5-A502A168F4C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5839BA0-0047-364E-BF9B-459AE1F3AAD0}" type="pres">
      <dgm:prSet presAssocID="{2B84BA3A-5B1E-CB4A-B0F5-A502A168F4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5947E04-BEA8-F240-8D93-CA18AFEEA6F8}" srcId="{2B84BA3A-5B1E-CB4A-B0F5-A502A168F4C3}" destId="{5FE7F9D1-E9A8-D045-B042-C11BF50957DD}" srcOrd="0" destOrd="0" parTransId="{E9D27CF3-E49D-A045-B5B6-6C7C1909622E}" sibTransId="{0F06A105-8225-464B-9D34-B25A328DC4BB}"/>
    <dgm:cxn modelId="{73D40206-9213-804B-BF4B-D52FA9567194}" type="presOf" srcId="{2B84BA3A-5B1E-CB4A-B0F5-A502A168F4C3}" destId="{1F02A91D-F5DF-F54E-947F-F1B49EB84D30}" srcOrd="0" destOrd="0" presId="urn:microsoft.com/office/officeart/2005/8/layout/vList2"/>
    <dgm:cxn modelId="{0306A35E-F74B-494F-8CDE-32926BEE3572}" srcId="{C7C6EE3B-9ED0-8D4E-9149-21F04CE95FD8}" destId="{2B84BA3A-5B1E-CB4A-B0F5-A502A168F4C3}" srcOrd="0" destOrd="0" parTransId="{AEC87E13-DD44-3D4B-96D8-A112B9689F5B}" sibTransId="{9A1822FA-9180-DE47-94C3-12CD8AFEE0EC}"/>
    <dgm:cxn modelId="{F2D1307D-6A97-7E42-84E7-5585DB7AB20C}" srcId="{2B84BA3A-5B1E-CB4A-B0F5-A502A168F4C3}" destId="{FF544316-B5C0-1E4C-8360-053821C8B5FA}" srcOrd="1" destOrd="0" parTransId="{6BC59C02-0046-1446-9534-91E44CE8A7CA}" sibTransId="{204ED214-E76A-0D4B-BD48-BED5D8BFBFC9}"/>
    <dgm:cxn modelId="{93CDAA81-E411-2A4E-A0F4-27763EE976D7}" type="presOf" srcId="{5FE7F9D1-E9A8-D045-B042-C11BF50957DD}" destId="{45839BA0-0047-364E-BF9B-459AE1F3AAD0}" srcOrd="0" destOrd="0" presId="urn:microsoft.com/office/officeart/2005/8/layout/vList2"/>
    <dgm:cxn modelId="{7E3AFCA8-5635-3A48-A2ED-47038BB2F3C9}" type="presOf" srcId="{C7C6EE3B-9ED0-8D4E-9149-21F04CE95FD8}" destId="{9B39E47D-EFBF-FB49-A9BA-60221643E4FA}" srcOrd="0" destOrd="0" presId="urn:microsoft.com/office/officeart/2005/8/layout/vList2"/>
    <dgm:cxn modelId="{F06421D2-9451-7B4F-A4D5-4E712BFF37CF}" type="presOf" srcId="{FF544316-B5C0-1E4C-8360-053821C8B5FA}" destId="{45839BA0-0047-364E-BF9B-459AE1F3AAD0}" srcOrd="0" destOrd="1" presId="urn:microsoft.com/office/officeart/2005/8/layout/vList2"/>
    <dgm:cxn modelId="{A3E9312A-DFE8-1F45-B4A0-CCD8FF67C022}" type="presParOf" srcId="{9B39E47D-EFBF-FB49-A9BA-60221643E4FA}" destId="{1F02A91D-F5DF-F54E-947F-F1B49EB84D30}" srcOrd="0" destOrd="0" presId="urn:microsoft.com/office/officeart/2005/8/layout/vList2"/>
    <dgm:cxn modelId="{117B7344-B135-C24F-889B-5817C732798A}" type="presParOf" srcId="{9B39E47D-EFBF-FB49-A9BA-60221643E4FA}" destId="{45839BA0-0047-364E-BF9B-459AE1F3AAD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B31C36-9FF3-0544-BEB9-D9B8BE9D791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97EE7C-6B16-EA47-BD2A-E005F1ECE068}">
      <dgm:prSet custT="1"/>
      <dgm:spPr/>
      <dgm:t>
        <a:bodyPr/>
        <a:lstStyle/>
        <a:p>
          <a:r>
            <a:rPr lang="en-US" sz="2000" dirty="0"/>
            <a:t>Nose, nasal cavity and PNS </a:t>
          </a:r>
        </a:p>
      </dgm:t>
    </dgm:pt>
    <dgm:pt modelId="{E3DCD139-E9E6-BA47-AD68-CA4A43C0A21A}" cxnId="{0FA30872-233E-4D4A-BBB8-C8B35CF1D795}" type="parTrans">
      <dgm:prSet/>
      <dgm:spPr/>
      <dgm:t>
        <a:bodyPr/>
        <a:lstStyle/>
        <a:p>
          <a:endParaRPr lang="en-US"/>
        </a:p>
      </dgm:t>
    </dgm:pt>
    <dgm:pt modelId="{4DC8ABCE-2D88-B548-BA42-792B161C50F6}" cxnId="{0FA30872-233E-4D4A-BBB8-C8B35CF1D795}" type="sibTrans">
      <dgm:prSet/>
      <dgm:spPr/>
      <dgm:t>
        <a:bodyPr/>
        <a:lstStyle/>
        <a:p>
          <a:endParaRPr lang="en-US"/>
        </a:p>
      </dgm:t>
    </dgm:pt>
    <dgm:pt modelId="{8B6F33ED-A1A6-C34E-A35F-F1A49B7CFA56}">
      <dgm:prSet custT="1"/>
      <dgm:spPr/>
      <dgm:t>
        <a:bodyPr/>
        <a:lstStyle/>
        <a:p>
          <a:r>
            <a:rPr lang="en-US" sz="2000" dirty="0"/>
            <a:t>Nasopharynx and it’s roof</a:t>
          </a:r>
        </a:p>
      </dgm:t>
    </dgm:pt>
    <dgm:pt modelId="{EE20B2F4-E8CD-CA43-A9AB-EDE450EA8555}" cxnId="{772211C2-1BE0-0145-B5E3-53562B3FD7BF}" type="parTrans">
      <dgm:prSet/>
      <dgm:spPr/>
      <dgm:t>
        <a:bodyPr/>
        <a:lstStyle/>
        <a:p>
          <a:endParaRPr lang="en-US"/>
        </a:p>
      </dgm:t>
    </dgm:pt>
    <dgm:pt modelId="{A3367450-59FB-3547-8C47-4B8DB1DDCD2A}" cxnId="{772211C2-1BE0-0145-B5E3-53562B3FD7BF}" type="sibTrans">
      <dgm:prSet/>
      <dgm:spPr/>
      <dgm:t>
        <a:bodyPr/>
        <a:lstStyle/>
        <a:p>
          <a:endParaRPr lang="en-US"/>
        </a:p>
      </dgm:t>
    </dgm:pt>
    <dgm:pt modelId="{E4FC7310-56FF-AB40-BECD-5B07F9677DBD}">
      <dgm:prSet custT="1"/>
      <dgm:spPr/>
      <dgm:t>
        <a:bodyPr/>
        <a:lstStyle/>
        <a:p>
          <a:r>
            <a:rPr lang="en-US" sz="2000"/>
            <a:t>Soft palate</a:t>
          </a:r>
        </a:p>
      </dgm:t>
    </dgm:pt>
    <dgm:pt modelId="{8DF651A8-C510-3948-9229-630817A388C7}" cxnId="{29FDC66D-4A93-B647-99EB-76F808B8F3AD}" type="parTrans">
      <dgm:prSet/>
      <dgm:spPr/>
      <dgm:t>
        <a:bodyPr/>
        <a:lstStyle/>
        <a:p>
          <a:endParaRPr lang="en-US"/>
        </a:p>
      </dgm:t>
    </dgm:pt>
    <dgm:pt modelId="{5A4C8A4D-5760-7F49-ACB2-2EFE6A2C7406}" cxnId="{29FDC66D-4A93-B647-99EB-76F808B8F3AD}" type="sibTrans">
      <dgm:prSet/>
      <dgm:spPr/>
      <dgm:t>
        <a:bodyPr/>
        <a:lstStyle/>
        <a:p>
          <a:endParaRPr lang="en-US"/>
        </a:p>
      </dgm:t>
    </dgm:pt>
    <dgm:pt modelId="{DF2CF9ED-7A9F-184B-8C42-4350C8D7EE28}">
      <dgm:prSet custT="1"/>
      <dgm:spPr/>
      <dgm:t>
        <a:bodyPr/>
        <a:lstStyle/>
        <a:p>
          <a:r>
            <a:rPr lang="en-US" sz="2000" dirty="0"/>
            <a:t>Base of skull</a:t>
          </a:r>
        </a:p>
      </dgm:t>
    </dgm:pt>
    <dgm:pt modelId="{4A712B35-D868-7949-88A1-6AD6E93BCCAB}" cxnId="{ABFDB4D1-2A92-6742-BAB2-45FED25CC332}" type="parTrans">
      <dgm:prSet/>
      <dgm:spPr/>
      <dgm:t>
        <a:bodyPr/>
        <a:lstStyle/>
        <a:p>
          <a:endParaRPr lang="en-US"/>
        </a:p>
      </dgm:t>
    </dgm:pt>
    <dgm:pt modelId="{B03145F2-FAD7-704B-966D-63D15E5C270B}" cxnId="{ABFDB4D1-2A92-6742-BAB2-45FED25CC332}" type="sibTrans">
      <dgm:prSet/>
      <dgm:spPr/>
      <dgm:t>
        <a:bodyPr/>
        <a:lstStyle/>
        <a:p>
          <a:endParaRPr lang="en-US"/>
        </a:p>
      </dgm:t>
    </dgm:pt>
    <dgm:pt modelId="{4901E2D4-00D0-534B-93B0-235C2D2F3100}">
      <dgm:prSet custT="1"/>
      <dgm:spPr/>
      <dgm:t>
        <a:bodyPr/>
        <a:lstStyle/>
        <a:p>
          <a:r>
            <a:rPr lang="en-US" sz="2000" dirty="0"/>
            <a:t>Mastoid , ear , temporal bone</a:t>
          </a:r>
        </a:p>
      </dgm:t>
    </dgm:pt>
    <dgm:pt modelId="{36BB46DC-8D01-464D-9273-CBC6D72B8972}" cxnId="{716D58EF-1DAB-5846-983C-5FE6038472B9}" type="parTrans">
      <dgm:prSet/>
      <dgm:spPr/>
      <dgm:t>
        <a:bodyPr/>
        <a:lstStyle/>
        <a:p>
          <a:endParaRPr lang="en-US"/>
        </a:p>
      </dgm:t>
    </dgm:pt>
    <dgm:pt modelId="{5E0D734E-2387-DA4C-9937-A06AB30E8973}" cxnId="{716D58EF-1DAB-5846-983C-5FE6038472B9}" type="sibTrans">
      <dgm:prSet/>
      <dgm:spPr/>
      <dgm:t>
        <a:bodyPr/>
        <a:lstStyle/>
        <a:p>
          <a:endParaRPr lang="en-US"/>
        </a:p>
      </dgm:t>
    </dgm:pt>
    <dgm:pt modelId="{A80FEBF6-43EF-0F4E-BD06-AA54A8A7E5F3}">
      <dgm:prSet custT="1"/>
      <dgm:spPr/>
      <dgm:t>
        <a:bodyPr/>
        <a:lstStyle/>
        <a:p>
          <a:r>
            <a:rPr lang="en-US" sz="2000" dirty="0"/>
            <a:t>Base of tongue, </a:t>
          </a:r>
          <a:r>
            <a:rPr lang="en-US" sz="2000" dirty="0" err="1"/>
            <a:t>valleculae</a:t>
          </a:r>
          <a:r>
            <a:rPr lang="en-US" sz="2000" dirty="0"/>
            <a:t>, epiglottis</a:t>
          </a:r>
        </a:p>
      </dgm:t>
    </dgm:pt>
    <dgm:pt modelId="{EEB3142D-4B88-9D40-85C7-15AD80B88CB8}" cxnId="{A195C858-063B-AE4A-832E-E127B5F52CE8}" type="parTrans">
      <dgm:prSet/>
      <dgm:spPr/>
      <dgm:t>
        <a:bodyPr/>
        <a:lstStyle/>
        <a:p>
          <a:endParaRPr lang="en-US"/>
        </a:p>
      </dgm:t>
    </dgm:pt>
    <dgm:pt modelId="{F669A1C0-C194-E947-B338-BFE46DCF64BC}" cxnId="{A195C858-063B-AE4A-832E-E127B5F52CE8}" type="sibTrans">
      <dgm:prSet/>
      <dgm:spPr/>
      <dgm:t>
        <a:bodyPr/>
        <a:lstStyle/>
        <a:p>
          <a:endParaRPr lang="en-US"/>
        </a:p>
      </dgm:t>
    </dgm:pt>
    <dgm:pt modelId="{266EAE63-A2A1-2649-8719-E3281CC9D70B}">
      <dgm:prSet custT="1"/>
      <dgm:spPr/>
      <dgm:t>
        <a:bodyPr/>
        <a:lstStyle/>
        <a:p>
          <a:r>
            <a:rPr lang="en-US" sz="2000" dirty="0"/>
            <a:t>Hyoid bone, thyroid cartilage, cricoid cartilage</a:t>
          </a:r>
        </a:p>
      </dgm:t>
    </dgm:pt>
    <dgm:pt modelId="{ABB426B7-01BD-3240-95A9-0A0958721A93}" cxnId="{256427CA-AFC2-394E-953A-13246F6DF150}" type="parTrans">
      <dgm:prSet/>
      <dgm:spPr/>
      <dgm:t>
        <a:bodyPr/>
        <a:lstStyle/>
        <a:p>
          <a:endParaRPr lang="en-US"/>
        </a:p>
      </dgm:t>
    </dgm:pt>
    <dgm:pt modelId="{2E32E884-91D6-4347-BCA8-8CA8E65637A2}" cxnId="{256427CA-AFC2-394E-953A-13246F6DF150}" type="sibTrans">
      <dgm:prSet/>
      <dgm:spPr/>
      <dgm:t>
        <a:bodyPr/>
        <a:lstStyle/>
        <a:p>
          <a:endParaRPr lang="en-US"/>
        </a:p>
      </dgm:t>
    </dgm:pt>
    <dgm:pt modelId="{32CE7B66-B81D-7045-8F48-23E546B1C042}">
      <dgm:prSet custT="1"/>
      <dgm:spPr/>
      <dgm:t>
        <a:bodyPr/>
        <a:lstStyle/>
        <a:p>
          <a:r>
            <a:rPr lang="en-US" sz="2000" dirty="0"/>
            <a:t>Subglottic space, aryepiglottic folds</a:t>
          </a:r>
        </a:p>
      </dgm:t>
    </dgm:pt>
    <dgm:pt modelId="{00B3DBC9-31C1-E546-B676-065FD6B5792D}" cxnId="{D657CF7B-97BF-5548-967B-B7CC24730EA2}" type="parTrans">
      <dgm:prSet/>
      <dgm:spPr/>
      <dgm:t>
        <a:bodyPr/>
        <a:lstStyle/>
        <a:p>
          <a:endParaRPr lang="en-US"/>
        </a:p>
      </dgm:t>
    </dgm:pt>
    <dgm:pt modelId="{0E66DB0D-0524-ED46-9CAE-878322B5F830}" cxnId="{D657CF7B-97BF-5548-967B-B7CC24730EA2}" type="sibTrans">
      <dgm:prSet/>
      <dgm:spPr/>
      <dgm:t>
        <a:bodyPr/>
        <a:lstStyle/>
        <a:p>
          <a:endParaRPr lang="en-US"/>
        </a:p>
      </dgm:t>
    </dgm:pt>
    <dgm:pt modelId="{EC2B2400-E982-D249-BD0F-DBEA2712956A}">
      <dgm:prSet custT="1"/>
      <dgm:spPr/>
      <dgm:t>
        <a:bodyPr/>
        <a:lstStyle/>
        <a:p>
          <a:r>
            <a:rPr lang="en-US" sz="2000" dirty="0"/>
            <a:t>Prevertebral soft tissue , pretracheal soft tissue , cervical spine</a:t>
          </a:r>
        </a:p>
      </dgm:t>
    </dgm:pt>
    <dgm:pt modelId="{41D29497-4AAB-814C-8C06-8EA74CB5DF3C}" cxnId="{8E4A5D1F-F27D-FB4E-A14E-ECAAE3F03320}" type="parTrans">
      <dgm:prSet/>
      <dgm:spPr/>
      <dgm:t>
        <a:bodyPr/>
        <a:lstStyle/>
        <a:p>
          <a:endParaRPr lang="en-US"/>
        </a:p>
      </dgm:t>
    </dgm:pt>
    <dgm:pt modelId="{473E5CED-FC08-4944-93C1-2A78237E3CAB}" cxnId="{8E4A5D1F-F27D-FB4E-A14E-ECAAE3F03320}" type="sibTrans">
      <dgm:prSet/>
      <dgm:spPr/>
      <dgm:t>
        <a:bodyPr/>
        <a:lstStyle/>
        <a:p>
          <a:endParaRPr lang="en-US"/>
        </a:p>
      </dgm:t>
    </dgm:pt>
    <dgm:pt modelId="{FEAA9431-7357-6746-B446-4C9F8F39CC6A}" type="pres">
      <dgm:prSet presAssocID="{68B31C36-9FF3-0544-BEB9-D9B8BE9D791A}" presName="linear" presStyleCnt="0">
        <dgm:presLayoutVars>
          <dgm:animLvl val="lvl"/>
          <dgm:resizeHandles val="exact"/>
        </dgm:presLayoutVars>
      </dgm:prSet>
      <dgm:spPr/>
    </dgm:pt>
    <dgm:pt modelId="{1D75252A-D9F9-144C-8A34-FBE72DE56AEF}" type="pres">
      <dgm:prSet presAssocID="{5A97EE7C-6B16-EA47-BD2A-E005F1ECE068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56B6B48D-BDDA-6D44-A5E5-72728DB74005}" type="pres">
      <dgm:prSet presAssocID="{4DC8ABCE-2D88-B548-BA42-792B161C50F6}" presName="spacer" presStyleCnt="0"/>
      <dgm:spPr/>
    </dgm:pt>
    <dgm:pt modelId="{FFF18BC2-1216-5C4F-92CE-474DD6380935}" type="pres">
      <dgm:prSet presAssocID="{8B6F33ED-A1A6-C34E-A35F-F1A49B7CFA5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9CFA32E1-1071-024B-979C-ECA0B8D6E047}" type="pres">
      <dgm:prSet presAssocID="{A3367450-59FB-3547-8C47-4B8DB1DDCD2A}" presName="spacer" presStyleCnt="0"/>
      <dgm:spPr/>
    </dgm:pt>
    <dgm:pt modelId="{D41C7D4F-C028-DB47-914F-40D54A03C4C0}" type="pres">
      <dgm:prSet presAssocID="{E4FC7310-56FF-AB40-BECD-5B07F9677DBD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90CE924E-49C4-5E46-BD79-F088AAF8317E}" type="pres">
      <dgm:prSet presAssocID="{5A4C8A4D-5760-7F49-ACB2-2EFE6A2C7406}" presName="spacer" presStyleCnt="0"/>
      <dgm:spPr/>
    </dgm:pt>
    <dgm:pt modelId="{169D8EF1-6AB6-EA40-A82C-DC97E9F59AE6}" type="pres">
      <dgm:prSet presAssocID="{DF2CF9ED-7A9F-184B-8C42-4350C8D7EE28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A39F7754-01B7-BE4C-B80C-648E48160B29}" type="pres">
      <dgm:prSet presAssocID="{B03145F2-FAD7-704B-966D-63D15E5C270B}" presName="spacer" presStyleCnt="0"/>
      <dgm:spPr/>
    </dgm:pt>
    <dgm:pt modelId="{BE5F11FB-7EE7-954E-912D-4A05CA8BA7B9}" type="pres">
      <dgm:prSet presAssocID="{4901E2D4-00D0-534B-93B0-235C2D2F3100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CD52697A-45C2-A74E-8C22-C148F141E5C8}" type="pres">
      <dgm:prSet presAssocID="{5E0D734E-2387-DA4C-9937-A06AB30E8973}" presName="spacer" presStyleCnt="0"/>
      <dgm:spPr/>
    </dgm:pt>
    <dgm:pt modelId="{63174A6A-4375-1044-B3DB-E026402CFD98}" type="pres">
      <dgm:prSet presAssocID="{A80FEBF6-43EF-0F4E-BD06-AA54A8A7E5F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0E43AC09-8F95-E44F-90B7-B0638FDB7615}" type="pres">
      <dgm:prSet presAssocID="{F669A1C0-C194-E947-B338-BFE46DCF64BC}" presName="spacer" presStyleCnt="0"/>
      <dgm:spPr/>
    </dgm:pt>
    <dgm:pt modelId="{D8777C4B-100F-8C4B-B071-731A6D96BEE7}" type="pres">
      <dgm:prSet presAssocID="{266EAE63-A2A1-2649-8719-E3281CC9D70B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2D978A09-6FD0-3D4C-857F-2E78F617DDDE}" type="pres">
      <dgm:prSet presAssocID="{2E32E884-91D6-4347-BCA8-8CA8E65637A2}" presName="spacer" presStyleCnt="0"/>
      <dgm:spPr/>
    </dgm:pt>
    <dgm:pt modelId="{42A90194-5E4E-E547-BEB7-D7DC7689147F}" type="pres">
      <dgm:prSet presAssocID="{32CE7B66-B81D-7045-8F48-23E546B1C042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90330E07-C055-014B-8DD8-CEF309EEE5EC}" type="pres">
      <dgm:prSet presAssocID="{0E66DB0D-0524-ED46-9CAE-878322B5F830}" presName="spacer" presStyleCnt="0"/>
      <dgm:spPr/>
    </dgm:pt>
    <dgm:pt modelId="{EF82C40C-2E14-4447-B0DA-76C0679C2E7B}" type="pres">
      <dgm:prSet presAssocID="{EC2B2400-E982-D249-BD0F-DBEA2712956A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7A6CD07-5541-3B4C-95E1-0F1D87E8BEB0}" type="presOf" srcId="{266EAE63-A2A1-2649-8719-E3281CC9D70B}" destId="{D8777C4B-100F-8C4B-B071-731A6D96BEE7}" srcOrd="0" destOrd="0" presId="urn:microsoft.com/office/officeart/2005/8/layout/vList2"/>
    <dgm:cxn modelId="{8E4A5D1F-F27D-FB4E-A14E-ECAAE3F03320}" srcId="{68B31C36-9FF3-0544-BEB9-D9B8BE9D791A}" destId="{EC2B2400-E982-D249-BD0F-DBEA2712956A}" srcOrd="8" destOrd="0" parTransId="{41D29497-4AAB-814C-8C06-8EA74CB5DF3C}" sibTransId="{473E5CED-FC08-4944-93C1-2A78237E3CAB}"/>
    <dgm:cxn modelId="{075BE137-8EF5-1344-A659-817CDC446687}" type="presOf" srcId="{DF2CF9ED-7A9F-184B-8C42-4350C8D7EE28}" destId="{169D8EF1-6AB6-EA40-A82C-DC97E9F59AE6}" srcOrd="0" destOrd="0" presId="urn:microsoft.com/office/officeart/2005/8/layout/vList2"/>
    <dgm:cxn modelId="{A195C858-063B-AE4A-832E-E127B5F52CE8}" srcId="{68B31C36-9FF3-0544-BEB9-D9B8BE9D791A}" destId="{A80FEBF6-43EF-0F4E-BD06-AA54A8A7E5F3}" srcOrd="5" destOrd="0" parTransId="{EEB3142D-4B88-9D40-85C7-15AD80B88CB8}" sibTransId="{F669A1C0-C194-E947-B338-BFE46DCF64BC}"/>
    <dgm:cxn modelId="{FBE1146B-34BF-9642-951A-0CF879CB9390}" type="presOf" srcId="{E4FC7310-56FF-AB40-BECD-5B07F9677DBD}" destId="{D41C7D4F-C028-DB47-914F-40D54A03C4C0}" srcOrd="0" destOrd="0" presId="urn:microsoft.com/office/officeart/2005/8/layout/vList2"/>
    <dgm:cxn modelId="{ECE77A6C-D94E-9740-BC66-81F2C397F3E3}" type="presOf" srcId="{A80FEBF6-43EF-0F4E-BD06-AA54A8A7E5F3}" destId="{63174A6A-4375-1044-B3DB-E026402CFD98}" srcOrd="0" destOrd="0" presId="urn:microsoft.com/office/officeart/2005/8/layout/vList2"/>
    <dgm:cxn modelId="{29FDC66D-4A93-B647-99EB-76F808B8F3AD}" srcId="{68B31C36-9FF3-0544-BEB9-D9B8BE9D791A}" destId="{E4FC7310-56FF-AB40-BECD-5B07F9677DBD}" srcOrd="2" destOrd="0" parTransId="{8DF651A8-C510-3948-9229-630817A388C7}" sibTransId="{5A4C8A4D-5760-7F49-ACB2-2EFE6A2C7406}"/>
    <dgm:cxn modelId="{0FA30872-233E-4D4A-BBB8-C8B35CF1D795}" srcId="{68B31C36-9FF3-0544-BEB9-D9B8BE9D791A}" destId="{5A97EE7C-6B16-EA47-BD2A-E005F1ECE068}" srcOrd="0" destOrd="0" parTransId="{E3DCD139-E9E6-BA47-AD68-CA4A43C0A21A}" sibTransId="{4DC8ABCE-2D88-B548-BA42-792B161C50F6}"/>
    <dgm:cxn modelId="{D657CF7B-97BF-5548-967B-B7CC24730EA2}" srcId="{68B31C36-9FF3-0544-BEB9-D9B8BE9D791A}" destId="{32CE7B66-B81D-7045-8F48-23E546B1C042}" srcOrd="7" destOrd="0" parTransId="{00B3DBC9-31C1-E546-B676-065FD6B5792D}" sibTransId="{0E66DB0D-0524-ED46-9CAE-878322B5F830}"/>
    <dgm:cxn modelId="{B815BD9A-FD40-7F4D-8F09-46879C2C28BC}" type="presOf" srcId="{68B31C36-9FF3-0544-BEB9-D9B8BE9D791A}" destId="{FEAA9431-7357-6746-B446-4C9F8F39CC6A}" srcOrd="0" destOrd="0" presId="urn:microsoft.com/office/officeart/2005/8/layout/vList2"/>
    <dgm:cxn modelId="{384221B7-9CAC-0442-8DFB-F8AB0D2384BF}" type="presOf" srcId="{4901E2D4-00D0-534B-93B0-235C2D2F3100}" destId="{BE5F11FB-7EE7-954E-912D-4A05CA8BA7B9}" srcOrd="0" destOrd="0" presId="urn:microsoft.com/office/officeart/2005/8/layout/vList2"/>
    <dgm:cxn modelId="{772211C2-1BE0-0145-B5E3-53562B3FD7BF}" srcId="{68B31C36-9FF3-0544-BEB9-D9B8BE9D791A}" destId="{8B6F33ED-A1A6-C34E-A35F-F1A49B7CFA56}" srcOrd="1" destOrd="0" parTransId="{EE20B2F4-E8CD-CA43-A9AB-EDE450EA8555}" sibTransId="{A3367450-59FB-3547-8C47-4B8DB1DDCD2A}"/>
    <dgm:cxn modelId="{606A51C4-BDAB-5441-B601-1CE6FE650DAF}" type="presOf" srcId="{5A97EE7C-6B16-EA47-BD2A-E005F1ECE068}" destId="{1D75252A-D9F9-144C-8A34-FBE72DE56AEF}" srcOrd="0" destOrd="0" presId="urn:microsoft.com/office/officeart/2005/8/layout/vList2"/>
    <dgm:cxn modelId="{4873E2C4-D379-4348-A090-2BA06DC2267F}" type="presOf" srcId="{32CE7B66-B81D-7045-8F48-23E546B1C042}" destId="{42A90194-5E4E-E547-BEB7-D7DC7689147F}" srcOrd="0" destOrd="0" presId="urn:microsoft.com/office/officeart/2005/8/layout/vList2"/>
    <dgm:cxn modelId="{256427CA-AFC2-394E-953A-13246F6DF150}" srcId="{68B31C36-9FF3-0544-BEB9-D9B8BE9D791A}" destId="{266EAE63-A2A1-2649-8719-E3281CC9D70B}" srcOrd="6" destOrd="0" parTransId="{ABB426B7-01BD-3240-95A9-0A0958721A93}" sibTransId="{2E32E884-91D6-4347-BCA8-8CA8E65637A2}"/>
    <dgm:cxn modelId="{ABFDB4D1-2A92-6742-BAB2-45FED25CC332}" srcId="{68B31C36-9FF3-0544-BEB9-D9B8BE9D791A}" destId="{DF2CF9ED-7A9F-184B-8C42-4350C8D7EE28}" srcOrd="3" destOrd="0" parTransId="{4A712B35-D868-7949-88A1-6AD6E93BCCAB}" sibTransId="{B03145F2-FAD7-704B-966D-63D15E5C270B}"/>
    <dgm:cxn modelId="{20AD15E3-5737-B447-BAD1-E2402CC1E931}" type="presOf" srcId="{EC2B2400-E982-D249-BD0F-DBEA2712956A}" destId="{EF82C40C-2E14-4447-B0DA-76C0679C2E7B}" srcOrd="0" destOrd="0" presId="urn:microsoft.com/office/officeart/2005/8/layout/vList2"/>
    <dgm:cxn modelId="{716D58EF-1DAB-5846-983C-5FE6038472B9}" srcId="{68B31C36-9FF3-0544-BEB9-D9B8BE9D791A}" destId="{4901E2D4-00D0-534B-93B0-235C2D2F3100}" srcOrd="4" destOrd="0" parTransId="{36BB46DC-8D01-464D-9273-CBC6D72B8972}" sibTransId="{5E0D734E-2387-DA4C-9937-A06AB30E8973}"/>
    <dgm:cxn modelId="{6DB775FF-C3E6-4E49-BF9D-AE87582E1077}" type="presOf" srcId="{8B6F33ED-A1A6-C34E-A35F-F1A49B7CFA56}" destId="{FFF18BC2-1216-5C4F-92CE-474DD6380935}" srcOrd="0" destOrd="0" presId="urn:microsoft.com/office/officeart/2005/8/layout/vList2"/>
    <dgm:cxn modelId="{C1D7D6DB-56C1-884B-B829-A9F5BC3B52FC}" type="presParOf" srcId="{FEAA9431-7357-6746-B446-4C9F8F39CC6A}" destId="{1D75252A-D9F9-144C-8A34-FBE72DE56AEF}" srcOrd="0" destOrd="0" presId="urn:microsoft.com/office/officeart/2005/8/layout/vList2"/>
    <dgm:cxn modelId="{19A85311-6793-B245-B3CC-D0F508E9D32F}" type="presParOf" srcId="{FEAA9431-7357-6746-B446-4C9F8F39CC6A}" destId="{56B6B48D-BDDA-6D44-A5E5-72728DB74005}" srcOrd="1" destOrd="0" presId="urn:microsoft.com/office/officeart/2005/8/layout/vList2"/>
    <dgm:cxn modelId="{3BF35DF7-10A6-4146-ABB2-600F8CC2B75A}" type="presParOf" srcId="{FEAA9431-7357-6746-B446-4C9F8F39CC6A}" destId="{FFF18BC2-1216-5C4F-92CE-474DD6380935}" srcOrd="2" destOrd="0" presId="urn:microsoft.com/office/officeart/2005/8/layout/vList2"/>
    <dgm:cxn modelId="{D24A1C1F-B3A4-2949-ADB5-F7D10C78EDBD}" type="presParOf" srcId="{FEAA9431-7357-6746-B446-4C9F8F39CC6A}" destId="{9CFA32E1-1071-024B-979C-ECA0B8D6E047}" srcOrd="3" destOrd="0" presId="urn:microsoft.com/office/officeart/2005/8/layout/vList2"/>
    <dgm:cxn modelId="{D44057A8-390A-0C47-B726-2698622EAF49}" type="presParOf" srcId="{FEAA9431-7357-6746-B446-4C9F8F39CC6A}" destId="{D41C7D4F-C028-DB47-914F-40D54A03C4C0}" srcOrd="4" destOrd="0" presId="urn:microsoft.com/office/officeart/2005/8/layout/vList2"/>
    <dgm:cxn modelId="{22F44E73-CF0C-7046-81AB-F67EAB3C482D}" type="presParOf" srcId="{FEAA9431-7357-6746-B446-4C9F8F39CC6A}" destId="{90CE924E-49C4-5E46-BD79-F088AAF8317E}" srcOrd="5" destOrd="0" presId="urn:microsoft.com/office/officeart/2005/8/layout/vList2"/>
    <dgm:cxn modelId="{A838C69F-77F7-3447-BB7C-DF7AB917AF16}" type="presParOf" srcId="{FEAA9431-7357-6746-B446-4C9F8F39CC6A}" destId="{169D8EF1-6AB6-EA40-A82C-DC97E9F59AE6}" srcOrd="6" destOrd="0" presId="urn:microsoft.com/office/officeart/2005/8/layout/vList2"/>
    <dgm:cxn modelId="{072385B7-F7F9-8145-BEE3-1CB88BE89749}" type="presParOf" srcId="{FEAA9431-7357-6746-B446-4C9F8F39CC6A}" destId="{A39F7754-01B7-BE4C-B80C-648E48160B29}" srcOrd="7" destOrd="0" presId="urn:microsoft.com/office/officeart/2005/8/layout/vList2"/>
    <dgm:cxn modelId="{4120815D-3D22-5043-AEA0-C9154AED5494}" type="presParOf" srcId="{FEAA9431-7357-6746-B446-4C9F8F39CC6A}" destId="{BE5F11FB-7EE7-954E-912D-4A05CA8BA7B9}" srcOrd="8" destOrd="0" presId="urn:microsoft.com/office/officeart/2005/8/layout/vList2"/>
    <dgm:cxn modelId="{1D4FF084-78AB-B940-BCD7-9A60F1F8D86D}" type="presParOf" srcId="{FEAA9431-7357-6746-B446-4C9F8F39CC6A}" destId="{CD52697A-45C2-A74E-8C22-C148F141E5C8}" srcOrd="9" destOrd="0" presId="urn:microsoft.com/office/officeart/2005/8/layout/vList2"/>
    <dgm:cxn modelId="{3DD4F067-04A1-A84A-99EB-EDA86A9AD8D1}" type="presParOf" srcId="{FEAA9431-7357-6746-B446-4C9F8F39CC6A}" destId="{63174A6A-4375-1044-B3DB-E026402CFD98}" srcOrd="10" destOrd="0" presId="urn:microsoft.com/office/officeart/2005/8/layout/vList2"/>
    <dgm:cxn modelId="{959CD5F9-4EAB-3A44-943B-220C41282A47}" type="presParOf" srcId="{FEAA9431-7357-6746-B446-4C9F8F39CC6A}" destId="{0E43AC09-8F95-E44F-90B7-B0638FDB7615}" srcOrd="11" destOrd="0" presId="urn:microsoft.com/office/officeart/2005/8/layout/vList2"/>
    <dgm:cxn modelId="{1C5CA494-2F7D-2A4E-830F-F9C72B5658AD}" type="presParOf" srcId="{FEAA9431-7357-6746-B446-4C9F8F39CC6A}" destId="{D8777C4B-100F-8C4B-B071-731A6D96BEE7}" srcOrd="12" destOrd="0" presId="urn:microsoft.com/office/officeart/2005/8/layout/vList2"/>
    <dgm:cxn modelId="{A5D5A7A1-B329-4F45-BC7C-343D2AEFFFAF}" type="presParOf" srcId="{FEAA9431-7357-6746-B446-4C9F8F39CC6A}" destId="{2D978A09-6FD0-3D4C-857F-2E78F617DDDE}" srcOrd="13" destOrd="0" presId="urn:microsoft.com/office/officeart/2005/8/layout/vList2"/>
    <dgm:cxn modelId="{96202080-FFAE-C541-A277-E756FEDE1F75}" type="presParOf" srcId="{FEAA9431-7357-6746-B446-4C9F8F39CC6A}" destId="{42A90194-5E4E-E547-BEB7-D7DC7689147F}" srcOrd="14" destOrd="0" presId="urn:microsoft.com/office/officeart/2005/8/layout/vList2"/>
    <dgm:cxn modelId="{14DF631D-F91C-CC42-8543-4D31D0E4C9AC}" type="presParOf" srcId="{FEAA9431-7357-6746-B446-4C9F8F39CC6A}" destId="{90330E07-C055-014B-8DD8-CEF309EEE5EC}" srcOrd="15" destOrd="0" presId="urn:microsoft.com/office/officeart/2005/8/layout/vList2"/>
    <dgm:cxn modelId="{441759B6-172E-3E49-9741-185273D082D0}" type="presParOf" srcId="{FEAA9431-7357-6746-B446-4C9F8F39CC6A}" destId="{EF82C40C-2E14-4447-B0DA-76C0679C2E7B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55CEC9-5CCF-8A41-9493-9F178E0CDF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D296032-32AC-CF45-BCD5-3349E9D9057E}">
      <dgm:prSet custT="1"/>
      <dgm:spPr/>
      <dgm:t>
        <a:bodyPr/>
        <a:lstStyle/>
        <a:p>
          <a:r>
            <a:rPr lang="en-US" sz="2800" dirty="0"/>
            <a:t>Lateral view neck</a:t>
          </a:r>
        </a:p>
      </dgm:t>
    </dgm:pt>
    <dgm:pt modelId="{E2D73363-EBFB-DC40-9E41-E933A7AB6171}" cxnId="{8636E44A-6574-6B4D-B6D7-A96E174689C9}" type="parTrans">
      <dgm:prSet/>
      <dgm:spPr/>
      <dgm:t>
        <a:bodyPr/>
        <a:lstStyle/>
        <a:p>
          <a:endParaRPr lang="en-US"/>
        </a:p>
      </dgm:t>
    </dgm:pt>
    <dgm:pt modelId="{E0552345-A3BD-1B47-9D05-1B5449128451}" cxnId="{8636E44A-6574-6B4D-B6D7-A96E174689C9}" type="sibTrans">
      <dgm:prSet/>
      <dgm:spPr/>
      <dgm:t>
        <a:bodyPr/>
        <a:lstStyle/>
        <a:p>
          <a:endParaRPr lang="en-US"/>
        </a:p>
      </dgm:t>
    </dgm:pt>
    <dgm:pt modelId="{03EDF45A-2F7A-DC49-B0DA-84ECC48B9B38}">
      <dgm:prSet custT="1"/>
      <dgm:spPr/>
      <dgm:t>
        <a:bodyPr/>
        <a:lstStyle/>
        <a:p>
          <a:r>
            <a:rPr lang="en-US" sz="2800" dirty="0"/>
            <a:t>AP view neck</a:t>
          </a:r>
        </a:p>
      </dgm:t>
    </dgm:pt>
    <dgm:pt modelId="{7E3E9C8F-8181-1448-9E4A-A63E8293F092}" cxnId="{2718FFA7-3449-B946-9951-F1491C9F344F}" type="parTrans">
      <dgm:prSet/>
      <dgm:spPr/>
      <dgm:t>
        <a:bodyPr/>
        <a:lstStyle/>
        <a:p>
          <a:endParaRPr lang="en-US"/>
        </a:p>
      </dgm:t>
    </dgm:pt>
    <dgm:pt modelId="{63B6E138-0F04-AB4D-A24A-28FF05ED808E}" cxnId="{2718FFA7-3449-B946-9951-F1491C9F344F}" type="sibTrans">
      <dgm:prSet/>
      <dgm:spPr/>
      <dgm:t>
        <a:bodyPr/>
        <a:lstStyle/>
        <a:p>
          <a:endParaRPr lang="en-US"/>
        </a:p>
      </dgm:t>
    </dgm:pt>
    <dgm:pt modelId="{EE90EFC3-5D17-6D4A-87CD-A6A4698ACF90}">
      <dgm:prSet custT="1"/>
      <dgm:spPr/>
      <dgm:t>
        <a:bodyPr/>
        <a:lstStyle/>
        <a:p>
          <a:r>
            <a:rPr lang="en-US" sz="2800" dirty="0"/>
            <a:t>Soft tissue lateral view nasopharynx</a:t>
          </a:r>
        </a:p>
      </dgm:t>
    </dgm:pt>
    <dgm:pt modelId="{759872C3-6B13-B549-8BAE-FEF9D2E55770}" cxnId="{6F1A5411-69AC-E740-BE1C-8ADAAEA7C1E7}" type="parTrans">
      <dgm:prSet/>
      <dgm:spPr/>
      <dgm:t>
        <a:bodyPr/>
        <a:lstStyle/>
        <a:p>
          <a:endParaRPr lang="en-US"/>
        </a:p>
      </dgm:t>
    </dgm:pt>
    <dgm:pt modelId="{D1727AB0-D354-B440-9EED-64058DA4E0EA}" cxnId="{6F1A5411-69AC-E740-BE1C-8ADAAEA7C1E7}" type="sibTrans">
      <dgm:prSet/>
      <dgm:spPr/>
      <dgm:t>
        <a:bodyPr/>
        <a:lstStyle/>
        <a:p>
          <a:endParaRPr lang="en-US"/>
        </a:p>
      </dgm:t>
    </dgm:pt>
    <dgm:pt modelId="{56682493-B753-3C47-8BB2-92156717C823}">
      <dgm:prSet custT="1"/>
      <dgm:spPr/>
      <dgm:t>
        <a:bodyPr/>
        <a:lstStyle/>
        <a:p>
          <a:r>
            <a:rPr lang="en-US" sz="2800" dirty="0"/>
            <a:t>Axial , coronal , </a:t>
          </a:r>
          <a:r>
            <a:rPr lang="en-US" sz="2800" dirty="0" err="1"/>
            <a:t>saggital</a:t>
          </a:r>
          <a:r>
            <a:rPr lang="en-US" sz="2800" dirty="0"/>
            <a:t> views</a:t>
          </a:r>
        </a:p>
      </dgm:t>
    </dgm:pt>
    <dgm:pt modelId="{6BAA7167-A24C-184C-BE95-986514E674A8}" cxnId="{48DB262A-E0CF-ED4F-8819-9E6097F47703}" type="parTrans">
      <dgm:prSet/>
      <dgm:spPr/>
      <dgm:t>
        <a:bodyPr/>
        <a:lstStyle/>
        <a:p>
          <a:endParaRPr lang="en-US"/>
        </a:p>
      </dgm:t>
    </dgm:pt>
    <dgm:pt modelId="{DC6F6794-3BA2-6A4E-84EB-518F228CBA79}" cxnId="{48DB262A-E0CF-ED4F-8819-9E6097F47703}" type="sibTrans">
      <dgm:prSet/>
      <dgm:spPr/>
      <dgm:t>
        <a:bodyPr/>
        <a:lstStyle/>
        <a:p>
          <a:endParaRPr lang="en-US"/>
        </a:p>
      </dgm:t>
    </dgm:pt>
    <dgm:pt modelId="{C0F73E80-43AA-674A-920B-41C65A71CD6F}" type="pres">
      <dgm:prSet presAssocID="{3055CEC9-5CCF-8A41-9493-9F178E0CDF17}" presName="linear" presStyleCnt="0">
        <dgm:presLayoutVars>
          <dgm:animLvl val="lvl"/>
          <dgm:resizeHandles val="exact"/>
        </dgm:presLayoutVars>
      </dgm:prSet>
      <dgm:spPr/>
    </dgm:pt>
    <dgm:pt modelId="{69BABF6E-2997-214D-B330-1CDCD0DF44AD}" type="pres">
      <dgm:prSet presAssocID="{7D296032-32AC-CF45-BCD5-3349E9D9057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FAAEECE-E0C7-464A-8BF2-5ED3AE93C8FB}" type="pres">
      <dgm:prSet presAssocID="{E0552345-A3BD-1B47-9D05-1B5449128451}" presName="spacer" presStyleCnt="0"/>
      <dgm:spPr/>
    </dgm:pt>
    <dgm:pt modelId="{158E6059-C68C-B84A-9196-30CC4CBBACB9}" type="pres">
      <dgm:prSet presAssocID="{03EDF45A-2F7A-DC49-B0DA-84ECC48B9B3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9128EA6-8F66-8644-BEA7-64D2481A4FB3}" type="pres">
      <dgm:prSet presAssocID="{63B6E138-0F04-AB4D-A24A-28FF05ED808E}" presName="spacer" presStyleCnt="0"/>
      <dgm:spPr/>
    </dgm:pt>
    <dgm:pt modelId="{2CAEF579-340E-6B4E-987A-BA688A7EFD8A}" type="pres">
      <dgm:prSet presAssocID="{EE90EFC3-5D17-6D4A-87CD-A6A4698ACF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7BCB880-7EC4-1044-AE55-95EDF52AC800}" type="pres">
      <dgm:prSet presAssocID="{D1727AB0-D354-B440-9EED-64058DA4E0EA}" presName="spacer" presStyleCnt="0"/>
      <dgm:spPr/>
    </dgm:pt>
    <dgm:pt modelId="{567DB112-BC23-4447-B191-0F293EE2BC46}" type="pres">
      <dgm:prSet presAssocID="{56682493-B753-3C47-8BB2-92156717C82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F1A5411-69AC-E740-BE1C-8ADAAEA7C1E7}" srcId="{3055CEC9-5CCF-8A41-9493-9F178E0CDF17}" destId="{EE90EFC3-5D17-6D4A-87CD-A6A4698ACF90}" srcOrd="2" destOrd="0" parTransId="{759872C3-6B13-B549-8BAE-FEF9D2E55770}" sibTransId="{D1727AB0-D354-B440-9EED-64058DA4E0EA}"/>
    <dgm:cxn modelId="{48DB262A-E0CF-ED4F-8819-9E6097F47703}" srcId="{3055CEC9-5CCF-8A41-9493-9F178E0CDF17}" destId="{56682493-B753-3C47-8BB2-92156717C823}" srcOrd="3" destOrd="0" parTransId="{6BAA7167-A24C-184C-BE95-986514E674A8}" sibTransId="{DC6F6794-3BA2-6A4E-84EB-518F228CBA79}"/>
    <dgm:cxn modelId="{8636E44A-6574-6B4D-B6D7-A96E174689C9}" srcId="{3055CEC9-5CCF-8A41-9493-9F178E0CDF17}" destId="{7D296032-32AC-CF45-BCD5-3349E9D9057E}" srcOrd="0" destOrd="0" parTransId="{E2D73363-EBFB-DC40-9E41-E933A7AB6171}" sibTransId="{E0552345-A3BD-1B47-9D05-1B5449128451}"/>
    <dgm:cxn modelId="{1CD3AC9C-0B21-924C-887A-9638065B9F9A}" type="presOf" srcId="{56682493-B753-3C47-8BB2-92156717C823}" destId="{567DB112-BC23-4447-B191-0F293EE2BC46}" srcOrd="0" destOrd="0" presId="urn:microsoft.com/office/officeart/2005/8/layout/vList2"/>
    <dgm:cxn modelId="{2718FFA7-3449-B946-9951-F1491C9F344F}" srcId="{3055CEC9-5CCF-8A41-9493-9F178E0CDF17}" destId="{03EDF45A-2F7A-DC49-B0DA-84ECC48B9B38}" srcOrd="1" destOrd="0" parTransId="{7E3E9C8F-8181-1448-9E4A-A63E8293F092}" sibTransId="{63B6E138-0F04-AB4D-A24A-28FF05ED808E}"/>
    <dgm:cxn modelId="{F81888B6-CD76-1945-838C-387FE7638D22}" type="presOf" srcId="{7D296032-32AC-CF45-BCD5-3349E9D9057E}" destId="{69BABF6E-2997-214D-B330-1CDCD0DF44AD}" srcOrd="0" destOrd="0" presId="urn:microsoft.com/office/officeart/2005/8/layout/vList2"/>
    <dgm:cxn modelId="{0D0DD9C6-4BEF-3345-8E5B-47DC89E39B2C}" type="presOf" srcId="{EE90EFC3-5D17-6D4A-87CD-A6A4698ACF90}" destId="{2CAEF579-340E-6B4E-987A-BA688A7EFD8A}" srcOrd="0" destOrd="0" presId="urn:microsoft.com/office/officeart/2005/8/layout/vList2"/>
    <dgm:cxn modelId="{AFAC70CF-97BD-0C4A-864D-51B971C701AC}" type="presOf" srcId="{3055CEC9-5CCF-8A41-9493-9F178E0CDF17}" destId="{C0F73E80-43AA-674A-920B-41C65A71CD6F}" srcOrd="0" destOrd="0" presId="urn:microsoft.com/office/officeart/2005/8/layout/vList2"/>
    <dgm:cxn modelId="{17F9AEDA-538A-DC47-AA1A-2252CBB8CB55}" type="presOf" srcId="{03EDF45A-2F7A-DC49-B0DA-84ECC48B9B38}" destId="{158E6059-C68C-B84A-9196-30CC4CBBACB9}" srcOrd="0" destOrd="0" presId="urn:microsoft.com/office/officeart/2005/8/layout/vList2"/>
    <dgm:cxn modelId="{836DE79B-1FCB-B946-917F-709EE6E6C197}" type="presParOf" srcId="{C0F73E80-43AA-674A-920B-41C65A71CD6F}" destId="{69BABF6E-2997-214D-B330-1CDCD0DF44AD}" srcOrd="0" destOrd="0" presId="urn:microsoft.com/office/officeart/2005/8/layout/vList2"/>
    <dgm:cxn modelId="{31E21F50-F6B2-8A44-89ED-C84C67EA2375}" type="presParOf" srcId="{C0F73E80-43AA-674A-920B-41C65A71CD6F}" destId="{EFAAEECE-E0C7-464A-8BF2-5ED3AE93C8FB}" srcOrd="1" destOrd="0" presId="urn:microsoft.com/office/officeart/2005/8/layout/vList2"/>
    <dgm:cxn modelId="{0932EDF6-3CC4-1249-8A85-0ADB911B532C}" type="presParOf" srcId="{C0F73E80-43AA-674A-920B-41C65A71CD6F}" destId="{158E6059-C68C-B84A-9196-30CC4CBBACB9}" srcOrd="2" destOrd="0" presId="urn:microsoft.com/office/officeart/2005/8/layout/vList2"/>
    <dgm:cxn modelId="{46EAF059-4A64-1D41-B617-1280BE9806FA}" type="presParOf" srcId="{C0F73E80-43AA-674A-920B-41C65A71CD6F}" destId="{49128EA6-8F66-8644-BEA7-64D2481A4FB3}" srcOrd="3" destOrd="0" presId="urn:microsoft.com/office/officeart/2005/8/layout/vList2"/>
    <dgm:cxn modelId="{2D166288-2B5C-B344-968D-6FE6048921F9}" type="presParOf" srcId="{C0F73E80-43AA-674A-920B-41C65A71CD6F}" destId="{2CAEF579-340E-6B4E-987A-BA688A7EFD8A}" srcOrd="4" destOrd="0" presId="urn:microsoft.com/office/officeart/2005/8/layout/vList2"/>
    <dgm:cxn modelId="{D686F234-0BA2-2541-83BF-514FCA33D8E7}" type="presParOf" srcId="{C0F73E80-43AA-674A-920B-41C65A71CD6F}" destId="{F7BCB880-7EC4-1044-AE55-95EDF52AC800}" srcOrd="5" destOrd="0" presId="urn:microsoft.com/office/officeart/2005/8/layout/vList2"/>
    <dgm:cxn modelId="{24FCDC99-54DD-0748-BC7C-9C92CED0F022}" type="presParOf" srcId="{C0F73E80-43AA-674A-920B-41C65A71CD6F}" destId="{567DB112-BC23-4447-B191-0F293EE2BC4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91985" cy="3777622"/>
        <a:chOff x="0" y="0"/>
        <a:chExt cx="6591985" cy="3777622"/>
      </a:xfrm>
    </dsp:grpSpPr>
    <dsp:sp modelId="{1F02A91D-F5DF-F54E-947F-F1B49EB84D30}">
      <dsp:nvSpPr>
        <dsp:cNvPr id="3" name="Rounded Rectangle 2"/>
        <dsp:cNvSpPr/>
      </dsp:nvSpPr>
      <dsp:spPr bwMode="white">
        <a:xfrm>
          <a:off x="0" y="115573"/>
          <a:ext cx="6591985" cy="18161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63830" tIns="163830" rIns="163830" bIns="163830" anchor="ctr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/>
            <a:t>At the end of lecture students shall be able to</a:t>
          </a:r>
        </a:p>
      </dsp:txBody>
      <dsp:txXfrm>
        <a:off x="0" y="115573"/>
        <a:ext cx="6591985" cy="1816100"/>
      </dsp:txXfrm>
    </dsp:sp>
    <dsp:sp modelId="{45839BA0-0047-364E-BF9B-459AE1F3AAD0}">
      <dsp:nvSpPr>
        <dsp:cNvPr id="4" name="Rectangles 3"/>
        <dsp:cNvSpPr/>
      </dsp:nvSpPr>
      <dsp:spPr bwMode="white">
        <a:xfrm>
          <a:off x="0" y="1931674"/>
          <a:ext cx="6591985" cy="173037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09295" tIns="54610" rIns="305816" bIns="54610" anchor="t"/>
        <a:lstStyle>
          <a:lvl1pPr algn="l">
            <a:defRPr sz="4300"/>
          </a:lvl1pPr>
          <a:lvl2pPr marL="285750" indent="-285750" algn="l">
            <a:defRPr sz="3300"/>
          </a:lvl2pPr>
          <a:lvl3pPr marL="571500" indent="-285750" algn="l">
            <a:defRPr sz="3300"/>
          </a:lvl3pPr>
          <a:lvl4pPr marL="857250" indent="-285750" algn="l">
            <a:defRPr sz="3300"/>
          </a:lvl4pPr>
          <a:lvl5pPr marL="1143000" indent="-285750" algn="l">
            <a:defRPr sz="3300"/>
          </a:lvl5pPr>
          <a:lvl6pPr marL="1428750" indent="-285750" algn="l">
            <a:defRPr sz="3300"/>
          </a:lvl6pPr>
          <a:lvl7pPr marL="1714500" indent="-285750" algn="l">
            <a:defRPr sz="3300"/>
          </a:lvl7pPr>
          <a:lvl8pPr marL="2000250" indent="-285750" algn="l">
            <a:defRPr sz="3300"/>
          </a:lvl8pPr>
          <a:lvl9pPr marL="2286000" indent="-285750" algn="l">
            <a:defRPr sz="3300"/>
          </a:lvl9pPr>
        </a:lstStyle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>
              <a:solidFill>
                <a:schemeClr val="tx1"/>
              </a:solidFill>
            </a:rPr>
            <a:t>Visualize different diseases</a:t>
          </a:r>
          <a:endParaRPr lang="en-US">
            <a:solidFill>
              <a:schemeClr val="tx1"/>
            </a:solidFill>
          </a:endParaRPr>
        </a:p>
        <a:p>
          <a:pPr lvl="1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>
              <a:solidFill>
                <a:schemeClr val="tx1"/>
              </a:solidFill>
            </a:rPr>
            <a:t>Diagnose diseases on the basis of radiology  </a:t>
          </a:r>
          <a:endParaRPr>
            <a:solidFill>
              <a:schemeClr val="tx1"/>
            </a:solidFill>
          </a:endParaRPr>
        </a:p>
      </dsp:txBody>
      <dsp:txXfrm>
        <a:off x="0" y="1931674"/>
        <a:ext cx="6591985" cy="17303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382000" cy="4910136"/>
        <a:chOff x="0" y="0"/>
        <a:chExt cx="8382000" cy="4910136"/>
      </a:xfrm>
    </dsp:grpSpPr>
    <dsp:sp modelId="{1D75252A-D9F9-144C-8A34-FBE72DE56AEF}">
      <dsp:nvSpPr>
        <dsp:cNvPr id="3" name="Rounded Rectangle 2"/>
        <dsp:cNvSpPr/>
      </dsp:nvSpPr>
      <dsp:spPr bwMode="white">
        <a:xfrm>
          <a:off x="0" y="10645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Nose, nasal cavity and PNS </a:t>
          </a:r>
        </a:p>
      </dsp:txBody>
      <dsp:txXfrm>
        <a:off x="0" y="10645"/>
        <a:ext cx="8382000" cy="507365"/>
      </dsp:txXfrm>
    </dsp:sp>
    <dsp:sp modelId="{FFF18BC2-1216-5C4F-92CE-474DD6380935}">
      <dsp:nvSpPr>
        <dsp:cNvPr id="4" name="Rounded Rectangle 3"/>
        <dsp:cNvSpPr/>
      </dsp:nvSpPr>
      <dsp:spPr bwMode="white">
        <a:xfrm>
          <a:off x="0" y="558330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Nasopharynx and it’s roof</a:t>
          </a:r>
        </a:p>
      </dsp:txBody>
      <dsp:txXfrm>
        <a:off x="0" y="558330"/>
        <a:ext cx="8382000" cy="507365"/>
      </dsp:txXfrm>
    </dsp:sp>
    <dsp:sp modelId="{D41C7D4F-C028-DB47-914F-40D54A03C4C0}">
      <dsp:nvSpPr>
        <dsp:cNvPr id="5" name="Rounded Rectangle 4"/>
        <dsp:cNvSpPr/>
      </dsp:nvSpPr>
      <dsp:spPr bwMode="white">
        <a:xfrm>
          <a:off x="0" y="1106015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/>
            <a:t>Soft palate</a:t>
          </a:r>
        </a:p>
      </dsp:txBody>
      <dsp:txXfrm>
        <a:off x="0" y="1106015"/>
        <a:ext cx="8382000" cy="507365"/>
      </dsp:txXfrm>
    </dsp:sp>
    <dsp:sp modelId="{169D8EF1-6AB6-EA40-A82C-DC97E9F59AE6}">
      <dsp:nvSpPr>
        <dsp:cNvPr id="6" name="Rounded Rectangle 5"/>
        <dsp:cNvSpPr/>
      </dsp:nvSpPr>
      <dsp:spPr bwMode="white">
        <a:xfrm>
          <a:off x="0" y="1653700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Base of skull</a:t>
          </a:r>
        </a:p>
      </dsp:txBody>
      <dsp:txXfrm>
        <a:off x="0" y="1653700"/>
        <a:ext cx="8382000" cy="507365"/>
      </dsp:txXfrm>
    </dsp:sp>
    <dsp:sp modelId="{BE5F11FB-7EE7-954E-912D-4A05CA8BA7B9}">
      <dsp:nvSpPr>
        <dsp:cNvPr id="7" name="Rounded Rectangle 6"/>
        <dsp:cNvSpPr/>
      </dsp:nvSpPr>
      <dsp:spPr bwMode="white">
        <a:xfrm>
          <a:off x="0" y="2201386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Mastoid , ear , temporal bone</a:t>
          </a:r>
        </a:p>
      </dsp:txBody>
      <dsp:txXfrm>
        <a:off x="0" y="2201386"/>
        <a:ext cx="8382000" cy="507365"/>
      </dsp:txXfrm>
    </dsp:sp>
    <dsp:sp modelId="{63174A6A-4375-1044-B3DB-E026402CFD98}">
      <dsp:nvSpPr>
        <dsp:cNvPr id="8" name="Rounded Rectangle 7"/>
        <dsp:cNvSpPr/>
      </dsp:nvSpPr>
      <dsp:spPr bwMode="white">
        <a:xfrm>
          <a:off x="0" y="2749071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Base of tongue, </a:t>
          </a:r>
          <a:r>
            <a:rPr lang="en-US" sz="2000" dirty="0" err="1"/>
            <a:t>valleculae</a:t>
          </a:r>
          <a:r>
            <a:rPr lang="en-US" sz="2000" dirty="0"/>
            <a:t>, epiglottis</a:t>
          </a:r>
        </a:p>
      </dsp:txBody>
      <dsp:txXfrm>
        <a:off x="0" y="2749071"/>
        <a:ext cx="8382000" cy="507365"/>
      </dsp:txXfrm>
    </dsp:sp>
    <dsp:sp modelId="{D8777C4B-100F-8C4B-B071-731A6D96BEE7}">
      <dsp:nvSpPr>
        <dsp:cNvPr id="9" name="Rounded Rectangle 8"/>
        <dsp:cNvSpPr/>
      </dsp:nvSpPr>
      <dsp:spPr bwMode="white">
        <a:xfrm>
          <a:off x="0" y="3296756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Hyoid bone, thyroid cartilage, cricoid cartilage</a:t>
          </a:r>
        </a:p>
      </dsp:txBody>
      <dsp:txXfrm>
        <a:off x="0" y="3296756"/>
        <a:ext cx="8382000" cy="507365"/>
      </dsp:txXfrm>
    </dsp:sp>
    <dsp:sp modelId="{42A90194-5E4E-E547-BEB7-D7DC7689147F}">
      <dsp:nvSpPr>
        <dsp:cNvPr id="10" name="Rounded Rectangle 9"/>
        <dsp:cNvSpPr/>
      </dsp:nvSpPr>
      <dsp:spPr bwMode="white">
        <a:xfrm>
          <a:off x="0" y="3844441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Subglottic space, aryepiglottic folds</a:t>
          </a:r>
        </a:p>
      </dsp:txBody>
      <dsp:txXfrm>
        <a:off x="0" y="3844441"/>
        <a:ext cx="8382000" cy="507365"/>
      </dsp:txXfrm>
    </dsp:sp>
    <dsp:sp modelId="{EF82C40C-2E14-4447-B0DA-76C0679C2E7B}">
      <dsp:nvSpPr>
        <dsp:cNvPr id="11" name="Rounded Rectangle 10"/>
        <dsp:cNvSpPr/>
      </dsp:nvSpPr>
      <dsp:spPr bwMode="white">
        <a:xfrm>
          <a:off x="0" y="4392126"/>
          <a:ext cx="8382000" cy="507365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76200" tIns="76200" rIns="76200" bIns="76200" anchor="ctr"/>
        <a:lstStyle>
          <a:lvl1pPr algn="l">
            <a:defRPr sz="1400"/>
          </a:lvl1pPr>
          <a:lvl2pPr marL="57150" indent="-57150" algn="l">
            <a:defRPr sz="1000"/>
          </a:lvl2pPr>
          <a:lvl3pPr marL="114300" indent="-57150" algn="l">
            <a:defRPr sz="1000"/>
          </a:lvl3pPr>
          <a:lvl4pPr marL="171450" indent="-57150" algn="l">
            <a:defRPr sz="1000"/>
          </a:lvl4pPr>
          <a:lvl5pPr marL="228600" indent="-57150" algn="l">
            <a:defRPr sz="1000"/>
          </a:lvl5pPr>
          <a:lvl6pPr marL="285750" indent="-57150" algn="l">
            <a:defRPr sz="1000"/>
          </a:lvl6pPr>
          <a:lvl7pPr marL="342900" indent="-57150" algn="l">
            <a:defRPr sz="1000"/>
          </a:lvl7pPr>
          <a:lvl8pPr marL="400050" indent="-57150" algn="l">
            <a:defRPr sz="1000"/>
          </a:lvl8pPr>
          <a:lvl9pPr marL="457200" indent="-57150" algn="l">
            <a:defRPr sz="1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dirty="0"/>
            <a:t>Prevertebral soft tissue , pretracheal soft tissue , cervical spine</a:t>
          </a:r>
        </a:p>
      </dsp:txBody>
      <dsp:txXfrm>
        <a:off x="0" y="4392126"/>
        <a:ext cx="8382000" cy="5073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591985" cy="3777622"/>
        <a:chOff x="0" y="0"/>
        <a:chExt cx="6591985" cy="3777622"/>
      </a:xfrm>
    </dsp:grpSpPr>
    <dsp:sp modelId="{69BABF6E-2997-214D-B330-1CDCD0DF44AD}">
      <dsp:nvSpPr>
        <dsp:cNvPr id="3" name="Rounded Rectangle 2"/>
        <dsp:cNvSpPr/>
      </dsp:nvSpPr>
      <dsp:spPr bwMode="white">
        <a:xfrm>
          <a:off x="0" y="9611"/>
          <a:ext cx="6591985" cy="842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4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Lateral view neck</a:t>
          </a:r>
        </a:p>
      </dsp:txBody>
      <dsp:txXfrm>
        <a:off x="0" y="9611"/>
        <a:ext cx="6591985" cy="842400"/>
      </dsp:txXfrm>
    </dsp:sp>
    <dsp:sp modelId="{158E6059-C68C-B84A-9196-30CC4CBBACB9}">
      <dsp:nvSpPr>
        <dsp:cNvPr id="4" name="Rounded Rectangle 3"/>
        <dsp:cNvSpPr/>
      </dsp:nvSpPr>
      <dsp:spPr bwMode="white">
        <a:xfrm>
          <a:off x="0" y="981611"/>
          <a:ext cx="6591985" cy="842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4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AP view neck</a:t>
          </a:r>
        </a:p>
      </dsp:txBody>
      <dsp:txXfrm>
        <a:off x="0" y="981611"/>
        <a:ext cx="6591985" cy="842400"/>
      </dsp:txXfrm>
    </dsp:sp>
    <dsp:sp modelId="{2CAEF579-340E-6B4E-987A-BA688A7EFD8A}">
      <dsp:nvSpPr>
        <dsp:cNvPr id="5" name="Rounded Rectangle 4"/>
        <dsp:cNvSpPr/>
      </dsp:nvSpPr>
      <dsp:spPr bwMode="white">
        <a:xfrm>
          <a:off x="0" y="1953611"/>
          <a:ext cx="6591985" cy="842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4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Soft tissue lateral view nasopharynx</a:t>
          </a:r>
        </a:p>
      </dsp:txBody>
      <dsp:txXfrm>
        <a:off x="0" y="1953611"/>
        <a:ext cx="6591985" cy="842400"/>
      </dsp:txXfrm>
    </dsp:sp>
    <dsp:sp modelId="{567DB112-BC23-4447-B191-0F293EE2BC46}">
      <dsp:nvSpPr>
        <dsp:cNvPr id="6" name="Rounded Rectangle 5"/>
        <dsp:cNvSpPr/>
      </dsp:nvSpPr>
      <dsp:spPr bwMode="white">
        <a:xfrm>
          <a:off x="0" y="2925611"/>
          <a:ext cx="6591985" cy="842400"/>
        </a:xfrm>
        <a:prstGeom prst="roundRect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06680" tIns="106680" rIns="106680" bIns="106680" anchor="ctr"/>
        <a:lstStyle>
          <a:lvl1pPr algn="l">
            <a:defRPr sz="4500"/>
          </a:lvl1pPr>
          <a:lvl2pPr marL="285750" indent="-285750" algn="l">
            <a:defRPr sz="3500"/>
          </a:lvl2pPr>
          <a:lvl3pPr marL="571500" indent="-285750" algn="l">
            <a:defRPr sz="3500"/>
          </a:lvl3pPr>
          <a:lvl4pPr marL="857250" indent="-285750" algn="l">
            <a:defRPr sz="3500"/>
          </a:lvl4pPr>
          <a:lvl5pPr marL="1143000" indent="-285750" algn="l">
            <a:defRPr sz="3500"/>
          </a:lvl5pPr>
          <a:lvl6pPr marL="1428750" indent="-285750" algn="l">
            <a:defRPr sz="3500"/>
          </a:lvl6pPr>
          <a:lvl7pPr marL="1714500" indent="-285750" algn="l">
            <a:defRPr sz="3500"/>
          </a:lvl7pPr>
          <a:lvl8pPr marL="2000250" indent="-285750" algn="l">
            <a:defRPr sz="3500"/>
          </a:lvl8pPr>
          <a:lvl9pPr marL="2286000" indent="-285750" algn="l">
            <a:defRPr sz="3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dirty="0"/>
            <a:t>Axial , coronal , </a:t>
          </a:r>
          <a:r>
            <a:rPr lang="en-US" sz="2800" dirty="0" err="1"/>
            <a:t>saggital</a:t>
          </a:r>
          <a:r>
            <a:rPr lang="en-US" sz="2800" dirty="0"/>
            <a:t> views</a:t>
          </a:r>
        </a:p>
      </dsp:txBody>
      <dsp:txXfrm>
        <a:off x="0" y="2925611"/>
        <a:ext cx="6591985" cy="84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th-TH" noProof="0"/>
              <a:t>Click to edit Master text styles</a:t>
            </a:r>
            <a:endParaRPr lang="th-TH" noProof="0"/>
          </a:p>
          <a:p>
            <a:pPr lvl="1"/>
            <a:r>
              <a:rPr lang="th-TH" noProof="0"/>
              <a:t>Second level</a:t>
            </a:r>
            <a:endParaRPr lang="th-TH" noProof="0"/>
          </a:p>
          <a:p>
            <a:pPr lvl="2"/>
            <a:r>
              <a:rPr lang="th-TH" noProof="0"/>
              <a:t>Third level</a:t>
            </a:r>
            <a:endParaRPr lang="th-TH" noProof="0"/>
          </a:p>
          <a:p>
            <a:pPr lvl="3"/>
            <a:r>
              <a:rPr lang="th-TH" noProof="0"/>
              <a:t>Fourth level</a:t>
            </a:r>
            <a:endParaRPr lang="th-TH" noProof="0"/>
          </a:p>
          <a:p>
            <a:pPr lvl="4"/>
            <a:r>
              <a:rPr lang="th-TH" noProof="0"/>
              <a:t>Fifth level</a:t>
            </a:r>
            <a:endParaRPr lang="th-TH" noProof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069606-5D23-A448-B862-9394B8C28D3C}" type="slidenum">
              <a:rPr lang="en-US" altLang="en-US"/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069606-5D23-A448-B862-9394B8C28D3C}" type="slidenum">
              <a:rPr lang="en-US" altLang="en-US" smtClean="0"/>
            </a:fld>
            <a:endParaRPr lang="th-TH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949F2-D87D-A14A-860B-62F9827F0F0E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411B5-8288-A84F-B51B-D54FB20DA43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BBE520-058F-A140-84A4-F9D6292A09F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0A9D10-FC3C-884B-9708-1BFCC4A8430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191DE-BC8F-7942-8176-BBB09E95E66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7C708-3DAB-6048-BF5A-A419BB6B2FC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780D7-0784-4D4C-9F68-E8F07699484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F796A-F75B-0D4E-9197-B38BAF648F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09E46-6869-F245-8D43-DDC21625BBA8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94A-40CD-554D-99B9-D6BC1A34663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8DC24-0057-764B-A657-0CB1FAD08C2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441DDCF8-593B-554A-8419-0FD5E6AF08C8}" type="slidenum">
              <a:rPr lang="en-US" altLang="en-US"/>
            </a:fld>
            <a:endParaRPr lang="en-US" altLang="en-US"/>
          </a:p>
        </p:txBody>
      </p:sp>
      <p:sp>
        <p:nvSpPr>
          <p:cNvPr id="1034" name="Freeform 11"/>
          <p:cNvSpPr/>
          <p:nvPr userDrawn="1"/>
        </p:nvSpPr>
        <p:spPr bwMode="auto">
          <a:xfrm>
            <a:off x="2667000" y="0"/>
            <a:ext cx="6400800" cy="1219200"/>
          </a:xfrm>
          <a:custGeom>
            <a:avLst/>
            <a:gdLst>
              <a:gd name="T0" fmla="*/ 2147483646 w 4032"/>
              <a:gd name="T1" fmla="*/ 2147483646 h 768"/>
              <a:gd name="T2" fmla="*/ 2147483646 w 4032"/>
              <a:gd name="T3" fmla="*/ 2147483646 h 768"/>
              <a:gd name="T4" fmla="*/ 0 w 4032"/>
              <a:gd name="T5" fmla="*/ 2147483646 h 768"/>
              <a:gd name="T6" fmla="*/ 2147483646 w 4032"/>
              <a:gd name="T7" fmla="*/ 2147483646 h 768"/>
              <a:gd name="T8" fmla="*/ 2147483646 w 4032"/>
              <a:gd name="T9" fmla="*/ 0 h 768"/>
              <a:gd name="T10" fmla="*/ 2147483646 w 4032"/>
              <a:gd name="T11" fmla="*/ 2147483646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" h="768">
                <a:moveTo>
                  <a:pt x="4032" y="48"/>
                </a:moveTo>
                <a:lnTo>
                  <a:pt x="4032" y="768"/>
                </a:lnTo>
                <a:lnTo>
                  <a:pt x="0" y="768"/>
                </a:lnTo>
                <a:lnTo>
                  <a:pt x="232" y="369"/>
                </a:lnTo>
                <a:lnTo>
                  <a:pt x="2064" y="0"/>
                </a:lnTo>
                <a:lnTo>
                  <a:pt x="4032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</a:ln>
        </p:spPr>
        <p:txBody>
          <a:bodyPr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821180"/>
            <a:ext cx="8686800" cy="204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RADIOLOGY OF ENT , HEAD AND NECK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95" y="4038600"/>
            <a:ext cx="841057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X-ray head and neck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9447" y="1474044"/>
            <a:ext cx="7110996" cy="45978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744728" y="6411913"/>
            <a:ext cx="20553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Spiral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X-ray Nose and PNS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5083" y="1914524"/>
            <a:ext cx="6270688" cy="43193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0" y="6411913"/>
            <a:ext cx="2558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Horizontal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frontal and maxillary sinusitis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45202" y="2133600"/>
            <a:ext cx="5280628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291725"/>
            <a:ext cx="6589199" cy="1280890"/>
          </a:xfrm>
        </p:spPr>
        <p:txBody>
          <a:bodyPr/>
          <a:lstStyle/>
          <a:p>
            <a:r>
              <a:rPr lang="en-US" dirty="0"/>
              <a:t>X-ray adenoids hypertrophy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8182" y="1264555"/>
            <a:ext cx="5484592" cy="40208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0334" y="5642198"/>
            <a:ext cx="4953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X-ray neck lateral view soft tissue, with mouth open, neck extended 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00800" y="6324600"/>
            <a:ext cx="2558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Horizontal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Nasal polyp left side CT scan coronal view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0" y="2158316"/>
            <a:ext cx="5376166" cy="38774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0" y="6411913"/>
            <a:ext cx="2558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Horizontal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" y="862330"/>
            <a:ext cx="8268335" cy="495300"/>
          </a:xfrm>
        </p:spPr>
        <p:txBody>
          <a:bodyPr/>
          <a:lstStyle/>
          <a:p>
            <a:r>
              <a:rPr lang="en-US" sz="3600" dirty="0"/>
              <a:t>CT scan Axial view showing juvenile nasopharyngeal </a:t>
            </a:r>
            <a:r>
              <a:rPr lang="en-US" sz="3600" dirty="0" err="1"/>
              <a:t>angiofibroma</a:t>
            </a:r>
            <a:r>
              <a:rPr lang="en-US" sz="3600" dirty="0"/>
              <a:t> 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68538" y="2133599"/>
            <a:ext cx="4799371" cy="45617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77000" y="6411913"/>
            <a:ext cx="2558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Horizontal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 temporal bone showing acute </a:t>
            </a:r>
            <a:r>
              <a:rPr lang="en-US" dirty="0" err="1"/>
              <a:t>mastoiditis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68292" y="2133600"/>
            <a:ext cx="4740915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7010400" y="271463"/>
            <a:ext cx="1817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CORE SUBJECT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Barium swallow , esophageal web in </a:t>
            </a:r>
            <a:r>
              <a:rPr lang="en-US" sz="4000" dirty="0" err="1"/>
              <a:t>plummer</a:t>
            </a:r>
            <a:r>
              <a:rPr lang="en-US" sz="4000" dirty="0"/>
              <a:t> Vinson syndrome </a:t>
            </a: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47679" y="1905028"/>
            <a:ext cx="6589199" cy="421057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7010400" y="271463"/>
            <a:ext cx="16450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Core Subject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body nose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0437" y="2357437"/>
            <a:ext cx="3863555" cy="387645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400800" y="6400800"/>
            <a:ext cx="2558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Horizontal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body ear (Eustachian tube)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69879" y="2133600"/>
            <a:ext cx="4142504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 noChangeArrowheads="1"/>
          </p:cNvSpPr>
          <p:nvPr>
            <p:ph type="title"/>
          </p:nvPr>
        </p:nvSpPr>
        <p:spPr>
          <a:xfrm>
            <a:off x="1944688" y="228600"/>
            <a:ext cx="6589712" cy="1281113"/>
          </a:xfrm>
        </p:spPr>
        <p:txBody>
          <a:bodyPr/>
          <a:lstStyle/>
          <a:p>
            <a:r>
              <a:rPr lang="en-US" altLang="en-US" b="1">
                <a:solidFill>
                  <a:srgbClr val="01153E"/>
                </a:solidFill>
                <a:cs typeface="Times New Roman" panose="02020603050405020304" pitchFamily="18" charset="0"/>
              </a:rPr>
              <a:t>University Motto, Vision, Values &amp; Goals</a:t>
            </a:r>
            <a:br>
              <a:rPr lang="en-US" altLang="en-US" sz="3200" b="1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en-US" alt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438400" y="1600200"/>
          <a:ext cx="6324600" cy="4880483"/>
        </p:xfrm>
        <a:graphic>
          <a:graphicData uri="http://schemas.openxmlformats.org/drawingml/2006/table">
            <a:tbl>
              <a:tblPr/>
              <a:tblGrid>
                <a:gridCol w="6324600"/>
              </a:tblGrid>
              <a:tr h="4879975">
                <a:tc>
                  <a:txBody>
                    <a:bodyPr/>
                    <a:lstStyle>
                      <a:lvl1pPr marL="236855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6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1pPr>
                      <a:lvl2pPr marL="742950" indent="-28575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4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2pPr>
                      <a:lvl3pPr marL="11430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2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3pPr>
                      <a:lvl4pPr marL="16002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4pPr>
                      <a:lvl5pPr marL="2057400" indent="-228600">
                        <a:spcBef>
                          <a:spcPts val="1000"/>
                        </a:spcBef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1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 3" pitchFamily="2" charset="2"/>
                        <a:defRPr sz="1000">
                          <a:solidFill>
                            <a:srgbClr val="404040"/>
                          </a:solidFill>
                          <a:latin typeface="Century Gothic" panose="020B0502020202020204" pitchFamily="34" charset="0"/>
                        </a:defRPr>
                      </a:lvl9pPr>
                    </a:lstStyle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Mission Statement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To impart evidence-based research-oriented health professional education 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Best possible patient care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5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Mutual respect, ethical practice of healthcare and social accountability.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Vision and Values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Highly recognized and accredited </a:t>
                      </a:r>
                      <a:r>
                        <a:rPr kumimoji="0" lang="en-US" alt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centre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 of excellence in Medical Education, using evidence-based training techniques for development of highly competent health professionals, who are lifelong experiential learner and are socially accountable.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Gothic" panose="020B0502020202020204" pitchFamily="34" charset="0"/>
                        </a:rPr>
                        <a:t>Goals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6855" marR="0" lvl="0" indent="0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ts val="7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The Undergraduate Integrated Learning Program is geared to provide you with quality medical education in an environment designed to:</a:t>
                      </a:r>
                      <a:endParaRPr kumimoji="0" lang="en-US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C882"/>
                    </a:solidFill>
                  </a:tcPr>
                </a:tc>
              </a:tr>
            </a:tbl>
          </a:graphicData>
        </a:graphic>
      </p:graphicFrame>
      <p:pic>
        <p:nvPicPr>
          <p:cNvPr id="20488" name="image3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1025"/>
            <a:ext cx="21336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body esophagus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94388" y="2022462"/>
            <a:ext cx="4190719" cy="43205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body Bronchus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49625" y="2133600"/>
            <a:ext cx="3778250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Tracheal Stenosis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76709" y="2133600"/>
            <a:ext cx="3724081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010400" y="152400"/>
            <a:ext cx="2061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Spiral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Retropharyngeal abscess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29351" y="1627608"/>
            <a:ext cx="3579057" cy="3778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57004" y="5130399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Pre vertebral soft tissue swelling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Fungal </a:t>
            </a:r>
            <a:r>
              <a:rPr lang="en-US" dirty="0" err="1"/>
              <a:t>rhinosinusitis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49625" y="2133600"/>
            <a:ext cx="3778250" cy="3778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Croup steeple sign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5868" y="2059263"/>
            <a:ext cx="4505081" cy="38680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6553200" y="152400"/>
            <a:ext cx="23294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Vertical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30935"/>
            <a:ext cx="8229600" cy="287020"/>
          </a:xfrm>
        </p:spPr>
        <p:txBody>
          <a:bodyPr/>
          <a:lstStyle/>
          <a:p>
            <a:r>
              <a:rPr lang="en-US" dirty="0"/>
              <a:t>Acute epiglottitis thumb printing sign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18491" y="2307746"/>
            <a:ext cx="3820212" cy="38332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https://www.google.com/url?sa=t&amp;source=web&amp;rct=j&amp;opi=89978449&amp;url=https://jamanetwork.com/journals/jamaotolaryngology/fullarticle/608162&amp;ved=2ahUKEwjauuur-9mEAxUu9bsIHXBACCkQFnoECB0QAQ&amp;usg=AOvVaw3ndfxAooUCLRyfDqKgSK6s</a:t>
            </a:r>
            <a:endParaRPr lang="en-US" sz="200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Artificial Intelligence</a:t>
            </a:r>
            <a:endParaRPr lang="en-US" altLang="en-US" dirty="0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0" y="152400"/>
            <a:ext cx="28408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>Longitudinal Integration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Role of AI in ENT radiology is imaging analysis, automated diagnosis, surgical planning, treatment recommendations, monitoring, and </a:t>
            </a:r>
            <a:r>
              <a:rPr lang="en-US" sz="2800" b="0" i="0" dirty="0" err="1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prognosticatio</a:t>
            </a:r>
            <a:endParaRPr lang="en-US" sz="2800" b="0" i="0" dirty="0" err="1">
              <a:solidFill>
                <a:srgbClr val="040C2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/>
              <a:t>REFERENCES</a:t>
            </a:r>
            <a:endParaRPr lang="en-US" altLang="en-US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133600"/>
            <a:ext cx="7772400" cy="3778250"/>
          </a:xfrm>
        </p:spPr>
        <p:txBody>
          <a:bodyPr/>
          <a:lstStyle/>
          <a:p>
            <a:pPr eaLnBrk="1" hangingPunct="1"/>
            <a:r>
              <a:rPr lang="en-US" altLang="en-US" sz="2800"/>
              <a:t>SCOTT BROWN OTOLARYNGOLOGY 8</a:t>
            </a:r>
            <a:r>
              <a:rPr lang="en-US" altLang="en-US" sz="2800" baseline="30000"/>
              <a:t>th</a:t>
            </a:r>
            <a:r>
              <a:rPr lang="en-US" altLang="en-US" sz="2800"/>
              <a:t> edition</a:t>
            </a:r>
            <a:endParaRPr lang="en-US" altLang="en-US" sz="2800"/>
          </a:p>
          <a:p>
            <a:pPr eaLnBrk="1" hangingPunct="1"/>
            <a:r>
              <a:rPr lang="en-US" altLang="en-US" sz="2800"/>
              <a:t>Disease of ENT Saleem Iqbal Bhutta</a:t>
            </a:r>
            <a:endParaRPr lang="en-US" altLang="en-US" sz="2800"/>
          </a:p>
          <a:p>
            <a:pPr eaLnBrk="1" hangingPunct="1"/>
            <a:r>
              <a:rPr lang="en-US" altLang="en-US" sz="2800"/>
              <a:t>PL Dhingra, 7th edition</a:t>
            </a:r>
            <a:endParaRPr lang="en-US" alt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dirty="0"/>
              <a:t>Sequence of LGIS</a:t>
            </a:r>
            <a:endParaRPr lang="en-US" alt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524000"/>
            <a:ext cx="7086600" cy="3778250"/>
          </a:xfrm>
        </p:spPr>
        <p:txBody>
          <a:bodyPr/>
          <a:lstStyle/>
          <a:p>
            <a:pPr algn="just" eaLnBrk="1" hangingPunct="1"/>
            <a:r>
              <a:rPr lang="en-US" altLang="en-US" sz="2000" dirty="0"/>
              <a:t>Learning objectives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How to diagnose different ENT , Head and neck diseases on radiology (core concept = 60%)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Anatomy, physiology, biochemistry (spiral integration 8%)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Pathology and community medicine (horizontal integration 20%)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Related clinical medical surgical (vertical integration – 7%)</a:t>
            </a:r>
            <a:endParaRPr lang="en-US" altLang="en-US" sz="2000" dirty="0"/>
          </a:p>
          <a:p>
            <a:pPr algn="just" eaLnBrk="1" hangingPunct="1"/>
            <a:r>
              <a:rPr lang="en-US" altLang="en-US" sz="2000" dirty="0"/>
              <a:t>Research, family medicine, bioethics, artificial intelligence (5%)</a:t>
            </a:r>
            <a:endParaRPr lang="en-US" alt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Learning Objectives</a:t>
            </a:r>
            <a:endParaRPr lang="en-US" altLang="en-US" sz="40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942415" y="2133600"/>
          <a:ext cx="659198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 noChangeArrowheads="1"/>
          </p:cNvSpPr>
          <p:nvPr>
            <p:ph type="title"/>
          </p:nvPr>
        </p:nvSpPr>
        <p:spPr>
          <a:xfrm>
            <a:off x="1066800" y="272903"/>
            <a:ext cx="7924800" cy="1022497"/>
          </a:xfrm>
        </p:spPr>
        <p:txBody>
          <a:bodyPr/>
          <a:lstStyle/>
          <a:p>
            <a:r>
              <a:rPr lang="en-US" altLang="en-US" sz="3200" dirty="0"/>
              <a:t>Prof Umar Model Of Integrated Lecture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692" y="1701437"/>
            <a:ext cx="8632616" cy="48867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1463"/>
            <a:ext cx="7239000" cy="163353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Areas in ENT, Head &amp;Neck to look for in Radiology </a:t>
            </a:r>
            <a:endParaRPr lang="en-US" altLang="en-US" sz="4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381001" y="1676401"/>
          <a:ext cx="8382000" cy="491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942415" y="2133600"/>
          <a:ext cx="6591985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Types of radiological views used</a:t>
            </a:r>
            <a:endParaRPr lang="en-US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996" y="2895503"/>
            <a:ext cx="7826579" cy="981808"/>
          </a:xfrm>
        </p:spPr>
        <p:txBody>
          <a:bodyPr/>
          <a:lstStyle/>
          <a:p>
            <a:pPr fontAlgn="base"/>
            <a:r>
              <a:rPr lang="en-US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Normal anatomy of sinuses on CT</a:t>
            </a:r>
            <a:br>
              <a:rPr lang="en-US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br>
              <a:rPr lang="en-US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A, cribriform plate; </a:t>
            </a:r>
            <a:b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B, lamina papyracea; </a:t>
            </a:r>
            <a:b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C, inferior orbital nerve; </a:t>
            </a:r>
            <a:b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D, temporalis muscle; </a:t>
            </a:r>
            <a:b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E, hard palate; </a:t>
            </a:r>
            <a:b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F, inferior turbinate; </a:t>
            </a:r>
            <a:b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</a:br>
            <a:r>
              <a:rPr lang="en-US" sz="2800" b="0" i="0" u="none" strike="noStrike" dirty="0">
                <a:solidFill>
                  <a:srgbClr val="4AC5A7"/>
                </a:solidFill>
                <a:effectLst/>
                <a:latin typeface="Arial" panose="020B0604020202020204" pitchFamily="34" charset="0"/>
              </a:rPr>
              <a:t>G, middle turbinate</a:t>
            </a:r>
            <a:endParaRPr lang="en-US" sz="2800" b="0" i="0" u="none" strike="noStrike" dirty="0">
              <a:solidFill>
                <a:srgbClr val="4AC5A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67400" y="2438400"/>
            <a:ext cx="3062487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7097713" y="533400"/>
            <a:ext cx="1817687" cy="36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itchFamily="2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CORE SUBJECT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0861" y="1712240"/>
            <a:ext cx="4274539" cy="46123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677071"/>
            <a:ext cx="3603085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sz="2400" u="none" strike="noStrike" dirty="0">
                <a:effectLst/>
                <a:latin typeface="Arial" panose="020B0604020202020204" pitchFamily="34" charset="0"/>
              </a:rPr>
              <a:t>Normal anatomy of the middle/inner ear on CT. </a:t>
            </a:r>
            <a:r>
              <a:rPr lang="en-US" sz="2400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Red arrow</a:t>
            </a:r>
            <a:r>
              <a:rPr lang="en-US" sz="2400" u="none" strike="noStrike" dirty="0">
                <a:effectLst/>
                <a:latin typeface="Arial" panose="020B0604020202020204" pitchFamily="34" charset="0"/>
              </a:rPr>
              <a:t>, head of malleus; </a:t>
            </a:r>
            <a:r>
              <a:rPr lang="en-US" sz="2400" i="1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green arrow</a:t>
            </a:r>
            <a:r>
              <a:rPr lang="en-US" sz="2400" u="none" strike="noStrike" dirty="0">
                <a:effectLst/>
                <a:latin typeface="Arial" panose="020B0604020202020204" pitchFamily="34" charset="0"/>
              </a:rPr>
              <a:t>, short process of incus; </a:t>
            </a:r>
            <a:r>
              <a:rPr lang="en-US" sz="2400" i="1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blue arrow</a:t>
            </a:r>
            <a:r>
              <a:rPr lang="en-US" sz="2400" u="none" strike="noStrike" dirty="0">
                <a:effectLst/>
                <a:latin typeface="Arial" panose="020B0604020202020204" pitchFamily="34" charset="0"/>
              </a:rPr>
              <a:t>, internal auditory canal; </a:t>
            </a:r>
            <a:r>
              <a:rPr lang="en-US" sz="2400" i="1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yellow arrow</a:t>
            </a:r>
            <a:r>
              <a:rPr lang="en-US" sz="2400" u="none" strike="noStrike" dirty="0"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, </a:t>
            </a:r>
            <a:r>
              <a:rPr lang="en-US" sz="2400" u="none" strike="noStrike" dirty="0">
                <a:effectLst/>
                <a:latin typeface="Arial" panose="020B0604020202020204" pitchFamily="34" charset="0"/>
              </a:rPr>
              <a:t>lateral semi-circular canal</a:t>
            </a:r>
            <a:endParaRPr lang="en-US" sz="2400" u="none" strike="noStrike" dirty="0">
              <a:effectLst/>
              <a:latin typeface="Arial" panose="020B0604020202020204" pitchFamily="34" charset="0"/>
            </a:endParaRP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{CF9BCC99-C3C2-1B4D-9090-EA6DD3D0AC69}tf10001069</Template>
  <TotalTime>0</TotalTime>
  <Words>2908</Words>
  <Application>WPS Presentation</Application>
  <PresentationFormat>On-screen Show (4:3)</PresentationFormat>
  <Paragraphs>112</Paragraphs>
  <Slides>29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SimSun</vt:lpstr>
      <vt:lpstr>Wingdings</vt:lpstr>
      <vt:lpstr>Century Gothic</vt:lpstr>
      <vt:lpstr>Calibri</vt:lpstr>
      <vt:lpstr>Tahoma</vt:lpstr>
      <vt:lpstr>Times New Roman</vt:lpstr>
      <vt:lpstr>Wingdings 3</vt:lpstr>
      <vt:lpstr>Symbol</vt:lpstr>
      <vt:lpstr>Microsoft YaHei</vt:lpstr>
      <vt:lpstr>Arial Unicode MS</vt:lpstr>
      <vt:lpstr>Cascadia Code</vt:lpstr>
      <vt:lpstr>Default Design</vt:lpstr>
      <vt:lpstr>RADIOLOGY OF ENT , HEAD AND NECK </vt:lpstr>
      <vt:lpstr>University Motto, Vision, Values &amp; Goals </vt:lpstr>
      <vt:lpstr>Sequence of LGIS</vt:lpstr>
      <vt:lpstr>Learning Objectives</vt:lpstr>
      <vt:lpstr>Prof Umar Model Of Integrated Lecture</vt:lpstr>
      <vt:lpstr>Areas in ENT, Head &amp;Neck to look for in Radiology </vt:lpstr>
      <vt:lpstr>Types of radiological views used</vt:lpstr>
      <vt:lpstr>Normal anatomy of sinuses on CT  A, cribriform plate;  B, lamina papyracea;  C, inferior orbital nerve;  D, temporalis muscle;  E, hard palate;  F, inferior turbinate;  G, middle turbinate</vt:lpstr>
      <vt:lpstr>PowerPoint 演示文稿</vt:lpstr>
      <vt:lpstr>X-ray head and neck</vt:lpstr>
      <vt:lpstr>Normal X-ray Nose and PNS</vt:lpstr>
      <vt:lpstr>Acute frontal and maxillary sinusitis </vt:lpstr>
      <vt:lpstr>X-ray adenoids hypertrophy </vt:lpstr>
      <vt:lpstr>Nasal polyp left side CT scan coronal view</vt:lpstr>
      <vt:lpstr>CT scan Axial view showing juvenile nasopharyngeal angiofibroma </vt:lpstr>
      <vt:lpstr>CT scan temporal bone showing acute mastoiditis </vt:lpstr>
      <vt:lpstr>Barium swallow , esophageal web in plummer Vinson syndrome </vt:lpstr>
      <vt:lpstr>Foreign body nose</vt:lpstr>
      <vt:lpstr>Foreign body ear (Eustachian tube)</vt:lpstr>
      <vt:lpstr>Foreign body esophagus </vt:lpstr>
      <vt:lpstr>Foreign body Bronchus </vt:lpstr>
      <vt:lpstr>Tracheal Stenosis</vt:lpstr>
      <vt:lpstr>Retropharyngeal abscess </vt:lpstr>
      <vt:lpstr>Fungal rhinosinusitis </vt:lpstr>
      <vt:lpstr>Croup steeple sign</vt:lpstr>
      <vt:lpstr>Acute epiglottitis thumb printing sign</vt:lpstr>
      <vt:lpstr>Research</vt:lpstr>
      <vt:lpstr>Artificial Intelligence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otosclerosis</dc:title>
  <dc:creator>acer</dc:creator>
  <cp:lastModifiedBy>Fatima Shahid</cp:lastModifiedBy>
  <cp:revision>128</cp:revision>
  <dcterms:created xsi:type="dcterms:W3CDTF">2006-12-04T15:20:00Z</dcterms:created>
  <dcterms:modified xsi:type="dcterms:W3CDTF">2025-02-06T07:52:01Z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0B284B5C998F4F8E943560E2FD6E443F_12</vt:lpwstr>
  </property>
  <property fmtid="{D5CDD505-2E9C-101B-9397-08002B2CF9AE}" pid="3" name="KSOProductBuildVer">
    <vt:lpwstr>1033-12.2.0.19805</vt:lpwstr>
  </property>
</Properties>
</file>