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sldIdLst>
    <p:sldId id="316" r:id="rId2"/>
    <p:sldId id="257" r:id="rId3"/>
    <p:sldId id="258" r:id="rId4"/>
    <p:sldId id="259" r:id="rId5"/>
    <p:sldId id="318" r:id="rId6"/>
    <p:sldId id="31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9144000" cy="6858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4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marfatima93@gmail.com" userId="d44883e3c0456043" providerId="LiveId" clId="{B8BBE247-ACE9-44A4-B371-F5CE72203E2F}"/>
    <pc:docChg chg="addSld modSld">
      <pc:chgData name="sammarfatima93@gmail.com" userId="d44883e3c0456043" providerId="LiveId" clId="{B8BBE247-ACE9-44A4-B371-F5CE72203E2F}" dt="2025-02-18T10:48:14.512" v="2"/>
      <pc:docMkLst>
        <pc:docMk/>
      </pc:docMkLst>
      <pc:sldChg chg="addSp delSp add">
        <pc:chgData name="sammarfatima93@gmail.com" userId="d44883e3c0456043" providerId="LiveId" clId="{B8BBE247-ACE9-44A4-B371-F5CE72203E2F}" dt="2025-02-18T10:48:14.512" v="2"/>
        <pc:sldMkLst>
          <pc:docMk/>
          <pc:sldMk cId="2201512689" sldId="319"/>
        </pc:sldMkLst>
        <pc:picChg chg="add">
          <ac:chgData name="sammarfatima93@gmail.com" userId="d44883e3c0456043" providerId="LiveId" clId="{B8BBE247-ACE9-44A4-B371-F5CE72203E2F}" dt="2025-02-18T10:48:14.512" v="2"/>
          <ac:picMkLst>
            <pc:docMk/>
            <pc:sldMk cId="2201512689" sldId="319"/>
            <ac:picMk id="3" creationId="{0E4B8A56-109C-BC2A-BBFE-DE410E4311A2}"/>
          </ac:picMkLst>
        </pc:picChg>
        <pc:picChg chg="del">
          <ac:chgData name="sammarfatima93@gmail.com" userId="d44883e3c0456043" providerId="LiveId" clId="{B8BBE247-ACE9-44A4-B371-F5CE72203E2F}" dt="2025-02-18T10:47:42.725" v="1" actId="21"/>
          <ac:picMkLst>
            <pc:docMk/>
            <pc:sldMk cId="2201512689" sldId="319"/>
            <ac:picMk id="1026" creationId="{94F4131E-2705-780D-FBF4-4B0E07E2E6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FE2A-5692-B412-B2CD-B08A2095A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4DD4B-0860-414C-C10C-6DACD82EC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8CF2F-4E5E-17C5-5A10-EADB8B9F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5A579-CAFC-509A-51E6-7EFB6F68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D0319-D9B1-A209-5B40-224F7F2A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370705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74AEA-26BE-E109-A93E-FAAEF07B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A518F-ED34-E4F6-7835-7946CF7E8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728E-7939-31E6-FCB6-A877B9E7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961CB-D77F-51A4-8940-136F43A1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2E958-1504-64AD-E847-29F4B87B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393180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0D838-35B7-955A-E5E6-8513A93A7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23361-3286-8026-03C6-3FE333C36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717EA-C4F6-8156-D49D-27B1AECC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3F37F-6447-B033-3208-15EE8BD9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742CC-0C22-A049-873C-577180D6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365352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3E4E-0185-84DF-E0C5-FF6B8696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84171-1D36-600D-BBB3-2645759C9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DA36A-A71F-DE45-21F1-B5C58179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EDBA1-B1B7-EAC9-356E-EA687F32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72167-A3A9-1346-F791-25E898B0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328627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7376-4BEA-31AC-1218-2DAE181B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5A8A-3812-DDC8-4D71-EBB1AB8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A0FB9-CB8F-1AAE-9AE1-C7D32913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75FB9-EACF-2846-AD3F-C628F281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385FD-356C-0C3F-009C-D439562E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7317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CABF0-9377-789A-C29B-46ACC7F1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03050-D72B-9ED7-1952-CDAA970C0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2AF48-31C7-F6CF-ED7C-18B7FD66E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DAE27-E3D2-E596-430A-5EA70962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8B921-4A0E-9799-651E-C511C719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B7581-F9BF-9ADC-B82F-91CDC7C1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63201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DFAD-0121-2182-D45D-92106D23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A182F-C2B2-040A-9F28-70E3C76AD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80426-1476-2C2D-AAE7-10FFC208D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E7E37-F443-FEE1-5899-AB5E84F67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02696-081C-259D-8911-F15FAB597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589D6-0832-C3C4-EEAB-6D654D96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59F25-9542-1C4C-C64D-933D3164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34CEF-C2E2-77FA-4ECB-B347AEDC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280552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631E-F0F6-A2C4-FCDE-9DACDDFB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2D47A-B63F-CD2A-3BBA-3E045B51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594CB-5053-A274-BA63-3EE567E9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216BE-70C4-73B4-00E8-867294C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194720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A543BA-C3B2-5CEE-F0E4-A607F0A1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F634C-44A9-18B4-2C7E-8AB203CA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2349B-FBB2-C45A-5807-0D735474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146711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D344-A784-4979-F6C5-FDEAFCFE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996BE-3254-0B30-D50B-7C89BE452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844F6-FC33-2BF8-5D23-28419AA7D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6CBFF-61E3-D0E0-6BF3-D23E3742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885F3-C0F2-086D-6AC3-409EE8CB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04623-45DB-44D4-4155-0D0BD582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18938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473D-36E7-A5C1-5D7E-64F0D997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16AAE4-F1F6-F9DB-4FA7-52EE4DEFF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3D36A-5FE4-3505-7A00-89B8D7269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200E0-2680-951A-2399-5B7C61EC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AD953-D1A7-B407-5646-2C1D0E35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E7EA6-CF52-1FD7-FAC3-D1B39A96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1815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5166C-51EC-7DB4-D60B-C4DBB83F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893B0-2303-24DB-85AF-B79A09B2B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DA4A3-25A3-1F03-D7DF-119DB8785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0EA04-8D11-5F71-8051-BC5894BE8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AEB13-6913-3362-AB8F-ED90E0E2A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364509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ncbi.nlm.nih.gov/pmc/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ABC95D8-2CE6-9130-A743-345EE46E22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751618"/>
            <a:ext cx="6858000" cy="1677382"/>
          </a:xfrm>
        </p:spPr>
        <p:txBody>
          <a:bodyPr anchor="b">
            <a:normAutofit fontScale="90000"/>
          </a:bodyPr>
          <a:lstStyle/>
          <a:p>
            <a:pPr algn="ctr" defTabSz="685800" rtl="0" eaLnBrk="1" hangingPunct="1">
              <a:lnSpc>
                <a:spcPct val="90000"/>
              </a:lnSpc>
            </a:pPr>
            <a:r>
              <a:rPr lang="en-US" altLang="en-PK" sz="4000" b="1" dirty="0">
                <a:latin typeface="+mj-lt"/>
              </a:rPr>
              <a:t>Respiratory viruses</a:t>
            </a:r>
            <a:br>
              <a:rPr lang="en-US" altLang="en-US" sz="40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</a:br>
            <a:r>
              <a:rPr lang="en-US" altLang="en-US" sz="4000" b="1" dirty="0">
                <a:latin typeface="+mj-lt"/>
                <a:ea typeface="MS PGothic" panose="020B0600070205080204" pitchFamily="34" charset="-128"/>
              </a:rPr>
              <a:t>Microbe  Module</a:t>
            </a:r>
            <a:br>
              <a:rPr lang="en-US" altLang="en-US" sz="40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</a:br>
            <a:r>
              <a:rPr lang="en-US" altLang="en-US" sz="40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3</a:t>
            </a:r>
            <a:r>
              <a:rPr lang="en-US" altLang="en-US" sz="4000" b="1" baseline="300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rd</a:t>
            </a:r>
            <a:r>
              <a:rPr lang="en-US" altLang="en-US" sz="40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 Year MBBS</a:t>
            </a:r>
            <a:endParaRPr lang="en-US" alt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95" name="Subtitle 2">
            <a:extLst>
              <a:ext uri="{FF2B5EF4-FFF2-40B4-BE49-F238E27FC236}">
                <a16:creationId xmlns:a16="http://schemas.microsoft.com/office/drawing/2014/main" id="{E703D8D6-61D4-163E-CF27-1482F893B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2497" y="3581400"/>
            <a:ext cx="6858000" cy="1655762"/>
          </a:xfrm>
        </p:spPr>
        <p:txBody>
          <a:bodyPr rtlCol="0">
            <a:normAutofit/>
          </a:bodyPr>
          <a:lstStyle/>
          <a:p>
            <a:pPr defTabSz="685800" rtl="0" eaLnBrk="1" fontAlgn="auto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/>
            </a:pPr>
            <a:r>
              <a:rPr lang="en-US" sz="2400" kern="1200" dirty="0">
                <a:latin typeface="+mj-lt"/>
              </a:rPr>
              <a:t>Dr Kiran Fatima</a:t>
            </a:r>
          </a:p>
          <a:p>
            <a:pPr defTabSz="685800" rtl="0" eaLnBrk="1" fontAlgn="auto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/>
            </a:pPr>
            <a:r>
              <a:rPr lang="en-US" sz="2400" kern="1200" dirty="0">
                <a:latin typeface="+mj-lt"/>
              </a:rPr>
              <a:t>Pathology Department</a:t>
            </a:r>
          </a:p>
          <a:p>
            <a:pPr defTabSz="685800" rtl="0" eaLnBrk="1" fontAlgn="auto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/>
            </a:pPr>
            <a:r>
              <a:rPr lang="en-US" sz="2400" kern="1200" dirty="0">
                <a:latin typeface="+mj-lt"/>
              </a:rPr>
              <a:t>Rawalpindi Medical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3718236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91098" y="19050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8503666" y="1905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346" y="789675"/>
            <a:ext cx="8163129" cy="148758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766445" algn="r">
              <a:lnSpc>
                <a:spcPct val="100000"/>
              </a:lnSpc>
              <a:spcBef>
                <a:spcPts val="26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 dirty="0">
              <a:latin typeface="Calibri"/>
              <a:cs typeface="Calibri"/>
            </a:endParaRPr>
          </a:p>
          <a:p>
            <a:pPr marL="268605" marR="5080" indent="-256540">
              <a:lnSpc>
                <a:spcPct val="100000"/>
              </a:lnSpc>
              <a:spcBef>
                <a:spcPts val="325"/>
              </a:spcBef>
              <a:tabLst>
                <a:tab pos="268605" algn="l"/>
              </a:tabLst>
            </a:pPr>
            <a:r>
              <a:rPr sz="1600" spc="-1600" dirty="0">
                <a:solidFill>
                  <a:srgbClr val="2CA1BE"/>
                </a:solidFill>
                <a:latin typeface="Microsoft Sans Serif"/>
                <a:cs typeface="Microsoft Sans Serif"/>
              </a:rPr>
              <a:t>🞂</a:t>
            </a:r>
            <a:r>
              <a:rPr sz="1600" dirty="0">
                <a:solidFill>
                  <a:srgbClr val="2CA1BE"/>
                </a:solidFill>
                <a:latin typeface="Microsoft Sans Serif"/>
                <a:cs typeface="Microsoft Sans Serif"/>
              </a:rPr>
              <a:t>​</a:t>
            </a:r>
            <a:r>
              <a:rPr lang="en-US" sz="4000" dirty="0">
                <a:latin typeface="+mj-lt"/>
                <a:cs typeface="Lucida Sans Unicode"/>
              </a:rPr>
              <a:t>Influenza</a:t>
            </a:r>
            <a:r>
              <a:rPr lang="en-US" sz="4000" spc="-35" dirty="0">
                <a:latin typeface="+mj-lt"/>
                <a:cs typeface="Lucida Sans Unicode"/>
              </a:rPr>
              <a:t> </a:t>
            </a:r>
            <a:r>
              <a:rPr lang="en-US" sz="4000" dirty="0">
                <a:latin typeface="+mj-lt"/>
                <a:cs typeface="Lucida Sans Unicode"/>
              </a:rPr>
              <a:t>a</a:t>
            </a:r>
            <a:r>
              <a:rPr lang="en-US" sz="4000" spc="-60" dirty="0">
                <a:latin typeface="+mj-lt"/>
                <a:cs typeface="Lucida Sans Unicode"/>
              </a:rPr>
              <a:t> </a:t>
            </a:r>
            <a:r>
              <a:rPr lang="en-US" sz="4000" dirty="0">
                <a:latin typeface="+mj-lt"/>
                <a:cs typeface="Lucida Sans Unicode"/>
              </a:rPr>
              <a:t>virus</a:t>
            </a:r>
            <a:r>
              <a:rPr lang="en-US" sz="4000" spc="-35" dirty="0">
                <a:latin typeface="+mj-lt"/>
                <a:cs typeface="Lucida Sans Unicode"/>
              </a:rPr>
              <a:t> </a:t>
            </a:r>
            <a:r>
              <a:rPr lang="en-US" sz="4000" dirty="0">
                <a:latin typeface="+mj-lt"/>
                <a:cs typeface="Lucida Sans Unicode"/>
              </a:rPr>
              <a:t>shows</a:t>
            </a:r>
            <a:r>
              <a:rPr lang="en-US" sz="4000" spc="-50" dirty="0">
                <a:latin typeface="+mj-lt"/>
                <a:cs typeface="Lucida Sans Unicode"/>
              </a:rPr>
              <a:t> </a:t>
            </a:r>
            <a:r>
              <a:rPr lang="en-US" sz="4000" dirty="0">
                <a:latin typeface="+mj-lt"/>
                <a:cs typeface="Lucida Sans Unicode"/>
              </a:rPr>
              <a:t>changes</a:t>
            </a:r>
            <a:r>
              <a:rPr lang="en-US" sz="4000" spc="-35" dirty="0">
                <a:latin typeface="+mj-lt"/>
                <a:cs typeface="Lucida Sans Unicode"/>
              </a:rPr>
              <a:t> </a:t>
            </a:r>
            <a:r>
              <a:rPr lang="en-US" sz="4000" spc="-475" dirty="0">
                <a:latin typeface="+mj-lt"/>
                <a:cs typeface="Lucida Sans Unicode"/>
              </a:rPr>
              <a:t>in</a:t>
            </a:r>
            <a:r>
              <a:rPr lang="en-US" sz="4000" spc="600" dirty="0">
                <a:latin typeface="+mj-lt"/>
                <a:cs typeface="Lucida Sans Unicode"/>
              </a:rPr>
              <a:t>  </a:t>
            </a:r>
            <a:r>
              <a:rPr lang="en-US" sz="4000" spc="-10" dirty="0">
                <a:latin typeface="+mj-lt"/>
                <a:cs typeface="Lucida Sans Unicode"/>
              </a:rPr>
              <a:t>antigenicity</a:t>
            </a:r>
            <a:endParaRPr sz="4000" dirty="0">
              <a:latin typeface="+mj-lt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53346" y="2499258"/>
            <a:ext cx="771969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68605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Group </a:t>
            </a:r>
            <a:r>
              <a:rPr lang="en-US" sz="2400" dirty="0">
                <a:latin typeface="+mj-lt"/>
                <a:cs typeface="Lucida Sans Unicode"/>
              </a:rPr>
              <a:t>sp</a:t>
            </a:r>
            <a:r>
              <a:rPr lang="en-US" sz="2400" spc="-10" dirty="0">
                <a:latin typeface="+mj-lt"/>
                <a:cs typeface="Lucida Sans Unicode"/>
              </a:rPr>
              <a:t>e</a:t>
            </a:r>
            <a:r>
              <a:rPr lang="en-US" sz="2400" spc="-5" dirty="0">
                <a:latin typeface="+mj-lt"/>
                <a:cs typeface="Lucida Sans Unicode"/>
              </a:rPr>
              <a:t>ci</a:t>
            </a:r>
            <a:r>
              <a:rPr lang="en-US" sz="2400" spc="5" dirty="0">
                <a:latin typeface="+mj-lt"/>
                <a:cs typeface="Lucida Sans Unicode"/>
              </a:rPr>
              <a:t>f</a:t>
            </a:r>
            <a:r>
              <a:rPr lang="en-US" sz="2400" dirty="0">
                <a:latin typeface="+mj-lt"/>
                <a:cs typeface="Lucida Sans Unicode"/>
              </a:rPr>
              <a:t>ic</a:t>
            </a:r>
            <a:r>
              <a:rPr lang="en-US" sz="2400" spc="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an</a:t>
            </a:r>
            <a:r>
              <a:rPr lang="en-US" sz="2400" dirty="0">
                <a:latin typeface="+mj-lt"/>
                <a:cs typeface="Lucida Sans Unicode"/>
              </a:rPr>
              <a:t>d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t</a:t>
            </a:r>
            <a:r>
              <a:rPr lang="en-US" sz="2400" spc="-15" dirty="0">
                <a:latin typeface="+mj-lt"/>
                <a:cs typeface="Lucida Sans Unicode"/>
              </a:rPr>
              <a:t>y</a:t>
            </a:r>
            <a:r>
              <a:rPr lang="en-US" sz="2400" dirty="0">
                <a:latin typeface="+mj-lt"/>
                <a:cs typeface="Lucida Sans Unicode"/>
              </a:rPr>
              <a:t>pe</a:t>
            </a:r>
            <a:r>
              <a:rPr lang="en-US" sz="2400" spc="1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sp</a:t>
            </a:r>
            <a:r>
              <a:rPr lang="en-US" sz="2400" spc="-10" dirty="0">
                <a:latin typeface="+mj-lt"/>
                <a:cs typeface="Lucida Sans Unicode"/>
              </a:rPr>
              <a:t>e</a:t>
            </a:r>
            <a:r>
              <a:rPr lang="en-US" sz="2400" spc="-5" dirty="0">
                <a:latin typeface="+mj-lt"/>
                <a:cs typeface="Lucida Sans Unicode"/>
              </a:rPr>
              <a:t>ci</a:t>
            </a:r>
            <a:r>
              <a:rPr lang="en-US" sz="2400" spc="5" dirty="0">
                <a:latin typeface="+mj-lt"/>
                <a:cs typeface="Lucida Sans Unicode"/>
              </a:rPr>
              <a:t>f</a:t>
            </a:r>
            <a:r>
              <a:rPr lang="en-US" sz="2400" dirty="0">
                <a:latin typeface="+mj-lt"/>
                <a:cs typeface="Lucida Sans Unicode"/>
              </a:rPr>
              <a:t>ic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antig</a:t>
            </a:r>
            <a:r>
              <a:rPr lang="en-US" sz="2400" spc="-10" dirty="0">
                <a:latin typeface="+mj-lt"/>
                <a:cs typeface="Lucida Sans Unicode"/>
              </a:rPr>
              <a:t>e</a:t>
            </a:r>
            <a:r>
              <a:rPr lang="en-US" sz="2400" dirty="0">
                <a:latin typeface="+mj-lt"/>
                <a:cs typeface="Lucida Sans Unicode"/>
              </a:rPr>
              <a:t>ns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</a:t>
            </a:r>
            <a:r>
              <a:rPr lang="en-US" sz="2400" dirty="0">
                <a:latin typeface="+mj-lt"/>
                <a:cs typeface="Lucida Sans Unicode"/>
              </a:rPr>
              <a:t>N</a:t>
            </a:r>
            <a:r>
              <a:rPr lang="en-US" sz="2400" spc="5" dirty="0">
                <a:latin typeface="+mj-lt"/>
                <a:cs typeface="Lucida Sans Unicode"/>
              </a:rPr>
              <a:t>o</a:t>
            </a:r>
            <a:r>
              <a:rPr lang="en-US" sz="2400" dirty="0">
                <a:latin typeface="+mj-lt"/>
                <a:cs typeface="Lucida Sans Unicode"/>
              </a:rPr>
              <a:t>nstr</a:t>
            </a:r>
            <a:r>
              <a:rPr lang="en-US" sz="2400" spc="-15" dirty="0">
                <a:latin typeface="+mj-lt"/>
                <a:cs typeface="Lucida Sans Unicode"/>
              </a:rPr>
              <a:t>u</a:t>
            </a:r>
            <a:r>
              <a:rPr lang="en-US" sz="2400" spc="-5" dirty="0">
                <a:latin typeface="+mj-lt"/>
                <a:cs typeface="Lucida Sans Unicode"/>
              </a:rPr>
              <a:t>c</a:t>
            </a:r>
            <a:r>
              <a:rPr lang="en-US" sz="2400" spc="-15" dirty="0">
                <a:latin typeface="+mj-lt"/>
                <a:cs typeface="Lucida Sans Unicode"/>
              </a:rPr>
              <a:t>t</a:t>
            </a:r>
            <a:r>
              <a:rPr lang="en-US" sz="2400" spc="-10" dirty="0">
                <a:latin typeface="+mj-lt"/>
                <a:cs typeface="Lucida Sans Unicode"/>
              </a:rPr>
              <a:t>u</a:t>
            </a:r>
            <a:r>
              <a:rPr lang="en-US" sz="2400" spc="-5" dirty="0">
                <a:latin typeface="+mj-lt"/>
                <a:cs typeface="Lucida Sans Unicode"/>
              </a:rPr>
              <a:t>ra</a:t>
            </a:r>
            <a:r>
              <a:rPr lang="en-US" sz="2400" dirty="0">
                <a:latin typeface="+mj-lt"/>
                <a:cs typeface="Lucida Sans Unicode"/>
              </a:rPr>
              <a:t>l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p</a:t>
            </a:r>
            <a:r>
              <a:rPr lang="en-US" sz="2400" spc="-15" dirty="0">
                <a:latin typeface="+mj-lt"/>
                <a:cs typeface="Lucida Sans Unicode"/>
              </a:rPr>
              <a:t>r</a:t>
            </a:r>
            <a:r>
              <a:rPr lang="en-US" sz="2400" dirty="0">
                <a:latin typeface="+mj-lt"/>
                <a:cs typeface="Lucida Sans Unicode"/>
              </a:rPr>
              <a:t>otein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ns1</a:t>
            </a:r>
            <a:endParaRPr lang="en-US" sz="2400" dirty="0">
              <a:latin typeface="+mj-lt"/>
              <a:cs typeface="Lucida Sans Unicode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</a:t>
            </a:r>
            <a:r>
              <a:rPr lang="en-US" sz="2400" dirty="0">
                <a:latin typeface="+mj-lt"/>
                <a:cs typeface="Lucida Sans Unicode"/>
              </a:rPr>
              <a:t>S</a:t>
            </a:r>
            <a:r>
              <a:rPr lang="en-US" sz="2400" spc="-10" dirty="0">
                <a:latin typeface="+mj-lt"/>
                <a:cs typeface="Lucida Sans Unicode"/>
              </a:rPr>
              <a:t>p</a:t>
            </a:r>
            <a:r>
              <a:rPr lang="en-US" sz="2400" dirty="0">
                <a:latin typeface="+mj-lt"/>
                <a:cs typeface="Lucida Sans Unicode"/>
              </a:rPr>
              <a:t>e</a:t>
            </a:r>
            <a:r>
              <a:rPr lang="en-US" sz="2400" spc="-15" dirty="0">
                <a:latin typeface="+mj-lt"/>
                <a:cs typeface="Lucida Sans Unicode"/>
              </a:rPr>
              <a:t>c</a:t>
            </a:r>
            <a:r>
              <a:rPr lang="en-US" sz="2400" dirty="0">
                <a:latin typeface="+mj-lt"/>
                <a:cs typeface="Lucida Sans Unicode"/>
              </a:rPr>
              <a:t>ies</a:t>
            </a:r>
            <a:r>
              <a:rPr lang="en-US" sz="2400" spc="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o</a:t>
            </a:r>
            <a:r>
              <a:rPr lang="en-US" sz="2400" dirty="0">
                <a:latin typeface="+mj-lt"/>
                <a:cs typeface="Lucida Sans Unicode"/>
              </a:rPr>
              <a:t>f</a:t>
            </a:r>
            <a:r>
              <a:rPr lang="en-US" sz="2400" spc="-5" dirty="0">
                <a:latin typeface="+mj-lt"/>
                <a:cs typeface="Lucida Sans Unicode"/>
              </a:rPr>
              <a:t> anima</a:t>
            </a:r>
            <a:r>
              <a:rPr lang="en-US" sz="2400" spc="-15" dirty="0">
                <a:latin typeface="+mj-lt"/>
                <a:cs typeface="Lucida Sans Unicode"/>
              </a:rPr>
              <a:t>l</a:t>
            </a:r>
            <a:r>
              <a:rPr lang="en-US" sz="2400" dirty="0">
                <a:latin typeface="+mj-lt"/>
                <a:cs typeface="Lucida Sans Unicode"/>
              </a:rPr>
              <a:t>s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h</a:t>
            </a:r>
            <a:r>
              <a:rPr lang="en-US" sz="2400" dirty="0">
                <a:latin typeface="+mj-lt"/>
                <a:cs typeface="Lucida Sans Unicode"/>
              </a:rPr>
              <a:t>a</a:t>
            </a:r>
            <a:r>
              <a:rPr lang="en-US" sz="2400" spc="-15" dirty="0">
                <a:latin typeface="+mj-lt"/>
                <a:cs typeface="Lucida Sans Unicode"/>
              </a:rPr>
              <a:t>v</a:t>
            </a:r>
            <a:r>
              <a:rPr lang="en-US" sz="2400" dirty="0">
                <a:latin typeface="+mj-lt"/>
                <a:cs typeface="Lucida Sans Unicode"/>
              </a:rPr>
              <a:t>e</a:t>
            </a:r>
            <a:r>
              <a:rPr lang="en-US" sz="2400" spc="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t</a:t>
            </a:r>
            <a:r>
              <a:rPr lang="en-US" sz="2400" spc="-20" dirty="0">
                <a:latin typeface="+mj-lt"/>
                <a:cs typeface="Lucida Sans Unicode"/>
              </a:rPr>
              <a:t>h</a:t>
            </a:r>
            <a:r>
              <a:rPr lang="en-US" sz="2400" spc="-5" dirty="0">
                <a:latin typeface="+mj-lt"/>
                <a:cs typeface="Lucida Sans Unicode"/>
              </a:rPr>
              <a:t>ei</a:t>
            </a:r>
            <a:r>
              <a:rPr lang="en-US" sz="2400" dirty="0">
                <a:latin typeface="+mj-lt"/>
                <a:cs typeface="Lucida Sans Unicode"/>
              </a:rPr>
              <a:t>r</a:t>
            </a:r>
            <a:r>
              <a:rPr lang="en-US" sz="2400" spc="-5" dirty="0">
                <a:latin typeface="+mj-lt"/>
                <a:cs typeface="Lucida Sans Unicode"/>
              </a:rPr>
              <a:t> own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spc="-5" dirty="0" err="1">
                <a:latin typeface="+mj-lt"/>
                <a:cs typeface="Lucida Sans Unicode"/>
              </a:rPr>
              <a:t>in</a:t>
            </a:r>
            <a:r>
              <a:rPr lang="en-US" sz="2400" spc="5" dirty="0" err="1">
                <a:latin typeface="+mj-lt"/>
                <a:cs typeface="Lucida Sans Unicode"/>
              </a:rPr>
              <a:t>f</a:t>
            </a:r>
            <a:r>
              <a:rPr lang="en-US" sz="2400" spc="-15" dirty="0" err="1">
                <a:latin typeface="+mj-lt"/>
                <a:cs typeface="Lucida Sans Unicode"/>
              </a:rPr>
              <a:t>l</a:t>
            </a:r>
            <a:r>
              <a:rPr lang="en-US" sz="2400" spc="-10" dirty="0" err="1">
                <a:latin typeface="+mj-lt"/>
                <a:cs typeface="Lucida Sans Unicode"/>
              </a:rPr>
              <a:t>u</a:t>
            </a:r>
            <a:r>
              <a:rPr lang="en-US" sz="2400" spc="-5" dirty="0" err="1">
                <a:latin typeface="+mj-lt"/>
                <a:cs typeface="Lucida Sans Unicode"/>
              </a:rPr>
              <a:t>en</a:t>
            </a:r>
            <a:r>
              <a:rPr lang="en-US" sz="2400" spc="-20" dirty="0" err="1">
                <a:latin typeface="+mj-lt"/>
                <a:cs typeface="Lucida Sans Unicode"/>
              </a:rPr>
              <a:t>z</a:t>
            </a:r>
            <a:r>
              <a:rPr lang="en-US" sz="2400" dirty="0" err="1">
                <a:latin typeface="+mj-lt"/>
                <a:cs typeface="Lucida Sans Unicode"/>
              </a:rPr>
              <a:t>a</a:t>
            </a:r>
            <a:r>
              <a:rPr lang="en-US" sz="2400" spc="-25" dirty="0" err="1">
                <a:latin typeface="+mj-lt"/>
                <a:cs typeface="Lucida Sans Unicode"/>
              </a:rPr>
              <a:t>Vi</a:t>
            </a:r>
            <a:endParaRPr lang="en-US" sz="2400" spc="-25" dirty="0">
              <a:latin typeface="+mj-lt"/>
              <a:cs typeface="Lucida Sans Unicode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8605" algn="l"/>
              </a:tabLst>
            </a:pPr>
            <a:r>
              <a:rPr lang="en-US" sz="2400" spc="-5" dirty="0">
                <a:latin typeface="+mj-lt"/>
                <a:cs typeface="Lucida Sans Unicode"/>
              </a:rPr>
              <a:t>In</a:t>
            </a:r>
            <a:r>
              <a:rPr lang="en-US" sz="2400" spc="5" dirty="0">
                <a:latin typeface="+mj-lt"/>
                <a:cs typeface="Lucida Sans Unicode"/>
              </a:rPr>
              <a:t>f</a:t>
            </a:r>
            <a:r>
              <a:rPr lang="en-US" sz="2400" spc="-15" dirty="0">
                <a:latin typeface="+mj-lt"/>
                <a:cs typeface="Lucida Sans Unicode"/>
              </a:rPr>
              <a:t>l</a:t>
            </a:r>
            <a:r>
              <a:rPr lang="en-US" sz="2400" spc="-10" dirty="0">
                <a:latin typeface="+mj-lt"/>
                <a:cs typeface="Lucida Sans Unicode"/>
              </a:rPr>
              <a:t>u</a:t>
            </a:r>
            <a:r>
              <a:rPr lang="en-US" sz="2400" spc="-5" dirty="0">
                <a:latin typeface="+mj-lt"/>
                <a:cs typeface="Lucida Sans Unicode"/>
              </a:rPr>
              <a:t>en</a:t>
            </a:r>
            <a:r>
              <a:rPr lang="en-US" sz="2400" spc="-20" dirty="0">
                <a:latin typeface="+mj-lt"/>
                <a:cs typeface="Lucida Sans Unicode"/>
              </a:rPr>
              <a:t>z</a:t>
            </a:r>
            <a:r>
              <a:rPr lang="en-US" sz="2400" dirty="0">
                <a:latin typeface="+mj-lt"/>
                <a:cs typeface="Lucida Sans Unicode"/>
              </a:rPr>
              <a:t>a b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virus</a:t>
            </a:r>
            <a:r>
              <a:rPr lang="en-US" sz="2400" spc="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does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no</a:t>
            </a:r>
            <a:r>
              <a:rPr lang="en-US" sz="2400" dirty="0">
                <a:latin typeface="+mj-lt"/>
                <a:cs typeface="Lucida Sans Unicode"/>
              </a:rPr>
              <a:t>t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undergo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Antigenic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shift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060703"/>
            <a:ext cx="7665720" cy="57972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84621" y="98552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8497316" y="98552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051F58-8A4E-8EE6-2FAB-8B98BFD9CC64}"/>
              </a:ext>
            </a:extLst>
          </p:cNvPr>
          <p:cNvSpPr txBox="1"/>
          <p:nvPr/>
        </p:nvSpPr>
        <p:spPr>
          <a:xfrm>
            <a:off x="330706" y="261618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Replicative cycle</a:t>
            </a:r>
            <a:endParaRPr lang="en-PK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619" y="1154285"/>
            <a:ext cx="2781300" cy="384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68605" algn="l"/>
              </a:tabLst>
            </a:pPr>
            <a:r>
              <a:rPr sz="1850" dirty="0">
                <a:solidFill>
                  <a:srgbClr val="2CA1BE"/>
                </a:solidFill>
                <a:latin typeface="Microsoft Sans Serif"/>
                <a:cs typeface="Microsoft Sans Serif"/>
              </a:rPr>
              <a:t>	</a:t>
            </a:r>
            <a:r>
              <a:rPr lang="en-US" sz="2400" b="1" spc="-30" dirty="0">
                <a:latin typeface="+mj-lt"/>
                <a:cs typeface="Lucida Sans Unicode"/>
              </a:rPr>
              <a:t>Transmission</a:t>
            </a:r>
            <a:endParaRPr sz="2400" b="1" dirty="0">
              <a:latin typeface="+mj-lt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1878" y="1834503"/>
            <a:ext cx="2711450" cy="128496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1300" algn="l"/>
              </a:tabLst>
            </a:pPr>
            <a:r>
              <a:rPr lang="en-US" sz="2400" dirty="0">
                <a:latin typeface="+mj-lt"/>
                <a:cs typeface="Lucida Sans Unicode"/>
              </a:rPr>
              <a:t>Airborne</a:t>
            </a:r>
            <a:r>
              <a:rPr lang="en-US" sz="2400" spc="-7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droplets</a:t>
            </a:r>
            <a:endParaRPr lang="en-US" sz="2400" spc="-10" dirty="0">
              <a:solidFill>
                <a:srgbClr val="EB631B"/>
              </a:solidFill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1300" algn="l"/>
              </a:tabLst>
            </a:pPr>
            <a:r>
              <a:rPr lang="en-US" sz="2400" dirty="0">
                <a:latin typeface="+mj-lt"/>
                <a:cs typeface="Lucida Sans Unicode"/>
              </a:rPr>
              <a:t>Primarily</a:t>
            </a:r>
            <a:r>
              <a:rPr lang="en-US" sz="2400" spc="-5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winter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1300" algn="l"/>
              </a:tabLst>
            </a:pPr>
            <a:r>
              <a:rPr lang="en-US" sz="2400" dirty="0">
                <a:latin typeface="+mj-lt"/>
                <a:cs typeface="Lucida Sans Unicode"/>
              </a:rPr>
              <a:t>Secondary</a:t>
            </a:r>
            <a:r>
              <a:rPr lang="en-US" sz="2400" spc="-6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infections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619" y="3755639"/>
            <a:ext cx="6593028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b="1" spc="-15" dirty="0">
                <a:latin typeface="+mj-lt"/>
                <a:cs typeface="Lucida Sans Unicode"/>
              </a:rPr>
              <a:t>P</a:t>
            </a:r>
            <a:r>
              <a:rPr lang="en-US" sz="2400" b="1" spc="-5" dirty="0">
                <a:latin typeface="+mj-lt"/>
                <a:cs typeface="Lucida Sans Unicode"/>
              </a:rPr>
              <a:t>a</a:t>
            </a:r>
            <a:r>
              <a:rPr lang="en-US" sz="2400" b="1" spc="-10" dirty="0">
                <a:latin typeface="+mj-lt"/>
                <a:cs typeface="Lucida Sans Unicode"/>
              </a:rPr>
              <a:t>t</a:t>
            </a:r>
            <a:r>
              <a:rPr lang="en-US" sz="2400" b="1" dirty="0">
                <a:latin typeface="+mj-lt"/>
                <a:cs typeface="Lucida Sans Unicode"/>
              </a:rPr>
              <a:t>ho</a:t>
            </a:r>
            <a:r>
              <a:rPr lang="en-US" sz="2400" b="1" spc="5" dirty="0">
                <a:latin typeface="+mj-lt"/>
                <a:cs typeface="Lucida Sans Unicode"/>
              </a:rPr>
              <a:t>g</a:t>
            </a:r>
            <a:r>
              <a:rPr lang="en-US" sz="2400" b="1" dirty="0">
                <a:latin typeface="+mj-lt"/>
                <a:cs typeface="Lucida Sans Unicode"/>
              </a:rPr>
              <a:t>e</a:t>
            </a:r>
            <a:r>
              <a:rPr lang="en-US" sz="2400" b="1" spc="-20" dirty="0">
                <a:latin typeface="+mj-lt"/>
                <a:cs typeface="Lucida Sans Unicode"/>
              </a:rPr>
              <a:t>n</a:t>
            </a:r>
            <a:r>
              <a:rPr lang="en-US" sz="2400" b="1" dirty="0">
                <a:latin typeface="+mj-lt"/>
                <a:cs typeface="Lucida Sans Unicode"/>
              </a:rPr>
              <a:t>esis</a:t>
            </a:r>
            <a:r>
              <a:rPr lang="en-US" sz="2400" b="1" spc="-80" dirty="0">
                <a:latin typeface="+mj-lt"/>
                <a:cs typeface="Lucida Sans Unicode"/>
              </a:rPr>
              <a:t> </a:t>
            </a:r>
            <a:r>
              <a:rPr lang="en-US" sz="2400" b="1" dirty="0">
                <a:latin typeface="+mj-lt"/>
                <a:cs typeface="Lucida Sans Unicode"/>
              </a:rPr>
              <a:t>a</a:t>
            </a:r>
            <a:r>
              <a:rPr lang="en-US" sz="2400" b="1" spc="-15" dirty="0">
                <a:latin typeface="+mj-lt"/>
                <a:cs typeface="Lucida Sans Unicode"/>
              </a:rPr>
              <a:t>n</a:t>
            </a:r>
            <a:r>
              <a:rPr lang="en-US" sz="2400" b="1" dirty="0">
                <a:latin typeface="+mj-lt"/>
                <a:cs typeface="Lucida Sans Unicode"/>
              </a:rPr>
              <a:t>d</a:t>
            </a:r>
            <a:r>
              <a:rPr lang="en-US" sz="2400" b="1" spc="-10" dirty="0">
                <a:latin typeface="+mj-lt"/>
                <a:cs typeface="Lucida Sans Unicode"/>
              </a:rPr>
              <a:t> </a:t>
            </a:r>
            <a:r>
              <a:rPr lang="en-US" sz="2400" b="1" spc="5" dirty="0">
                <a:latin typeface="+mj-lt"/>
                <a:cs typeface="Lucida Sans Unicode"/>
              </a:rPr>
              <a:t>i</a:t>
            </a:r>
            <a:r>
              <a:rPr lang="en-US" sz="2400" b="1" spc="-5" dirty="0">
                <a:latin typeface="+mj-lt"/>
                <a:cs typeface="Lucida Sans Unicode"/>
              </a:rPr>
              <a:t>m</a:t>
            </a:r>
            <a:r>
              <a:rPr lang="en-US" sz="2400" b="1" spc="-15" dirty="0">
                <a:latin typeface="+mj-lt"/>
                <a:cs typeface="Lucida Sans Unicode"/>
              </a:rPr>
              <a:t>m</a:t>
            </a:r>
            <a:r>
              <a:rPr lang="en-US" sz="2400" b="1" dirty="0">
                <a:latin typeface="+mj-lt"/>
                <a:cs typeface="Lucida Sans Unicode"/>
              </a:rPr>
              <a:t>u</a:t>
            </a:r>
            <a:r>
              <a:rPr lang="en-US" sz="2400" b="1" spc="-20" dirty="0">
                <a:latin typeface="+mj-lt"/>
                <a:cs typeface="Lucida Sans Unicode"/>
              </a:rPr>
              <a:t>n</a:t>
            </a:r>
            <a:r>
              <a:rPr lang="en-US" sz="2400" b="1" spc="5" dirty="0">
                <a:latin typeface="+mj-lt"/>
                <a:cs typeface="Lucida Sans Unicode"/>
              </a:rPr>
              <a:t>i</a:t>
            </a:r>
            <a:r>
              <a:rPr lang="en-US" sz="2400" b="1" spc="-15" dirty="0">
                <a:latin typeface="+mj-lt"/>
                <a:cs typeface="Lucida Sans Unicode"/>
              </a:rPr>
              <a:t>t</a:t>
            </a:r>
            <a:r>
              <a:rPr lang="en-US" sz="2400" b="1" dirty="0">
                <a:latin typeface="+mj-lt"/>
                <a:cs typeface="Lucida Sans Unicode"/>
              </a:rPr>
              <a:t>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8549" y="4586671"/>
            <a:ext cx="4650740" cy="855361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241300" algn="l"/>
              </a:tabLst>
            </a:pPr>
            <a:r>
              <a:rPr lang="en-US" sz="2400" dirty="0">
                <a:latin typeface="+mj-lt"/>
                <a:cs typeface="Lucida Sans Unicode"/>
              </a:rPr>
              <a:t>   Infection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limited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to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respiratory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tract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1300" algn="l"/>
              </a:tabLst>
            </a:pPr>
            <a:r>
              <a:rPr lang="en-US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Viremia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rarely</a:t>
            </a:r>
            <a:r>
              <a:rPr lang="en-US" sz="2400" spc="-5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occurs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635813"/>
            <a:ext cx="7886700" cy="784189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dirty="0"/>
              <a:t>Laboratory</a:t>
            </a:r>
            <a:r>
              <a:rPr lang="en-US" spc="-120" dirty="0"/>
              <a:t> </a:t>
            </a:r>
            <a:r>
              <a:rPr lang="en-US" spc="-10" dirty="0"/>
              <a:t>diagnosis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910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4510" indent="-22860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Font typeface="Arial MT"/>
              <a:buChar char="•"/>
              <a:tabLst>
                <a:tab pos="524510" algn="l"/>
              </a:tabLst>
            </a:pPr>
            <a:r>
              <a:rPr lang="en-US" dirty="0"/>
              <a:t>Direct</a:t>
            </a:r>
            <a:r>
              <a:rPr lang="en-US" spc="-60" dirty="0"/>
              <a:t> </a:t>
            </a:r>
            <a:r>
              <a:rPr lang="en-US" dirty="0"/>
              <a:t>fluorescent</a:t>
            </a:r>
            <a:r>
              <a:rPr lang="en-US" spc="-55" dirty="0"/>
              <a:t> </a:t>
            </a:r>
            <a:r>
              <a:rPr lang="en-US" spc="-10" dirty="0"/>
              <a:t>antibody</a:t>
            </a:r>
          </a:p>
          <a:p>
            <a:pPr marL="524510" indent="-228600">
              <a:lnSpc>
                <a:spcPct val="100000"/>
              </a:lnSpc>
              <a:spcBef>
                <a:spcPts val="1510"/>
              </a:spcBef>
              <a:buClr>
                <a:srgbClr val="2CA1BE"/>
              </a:buClr>
              <a:buFont typeface="Arial MT"/>
              <a:buChar char="•"/>
              <a:tabLst>
                <a:tab pos="524510" algn="l"/>
              </a:tabLst>
            </a:pPr>
            <a:r>
              <a:rPr lang="en-US" spc="-25" dirty="0" err="1"/>
              <a:t>Pcr</a:t>
            </a:r>
            <a:endParaRPr lang="en-US" spc="-25" dirty="0"/>
          </a:p>
          <a:p>
            <a:pPr marL="524510" indent="-228600">
              <a:lnSpc>
                <a:spcPct val="100000"/>
              </a:lnSpc>
              <a:spcBef>
                <a:spcPts val="1495"/>
              </a:spcBef>
              <a:buClr>
                <a:srgbClr val="2CA1BE"/>
              </a:buClr>
              <a:buFont typeface="Arial MT"/>
              <a:buChar char="•"/>
              <a:tabLst>
                <a:tab pos="524510" algn="l"/>
              </a:tabLst>
            </a:pPr>
            <a:r>
              <a:rPr lang="en-US" dirty="0"/>
              <a:t>Cell</a:t>
            </a:r>
            <a:r>
              <a:rPr lang="en-US" spc="-30" dirty="0"/>
              <a:t> </a:t>
            </a:r>
            <a:r>
              <a:rPr lang="en-US" spc="-10" dirty="0"/>
              <a:t>culture</a:t>
            </a:r>
          </a:p>
          <a:p>
            <a:pPr marL="524510" indent="-228600">
              <a:lnSpc>
                <a:spcPct val="100000"/>
              </a:lnSpc>
              <a:spcBef>
                <a:spcPts val="1510"/>
              </a:spcBef>
              <a:buClr>
                <a:srgbClr val="2CA1BE"/>
              </a:buClr>
              <a:buFont typeface="Arial MT"/>
              <a:buChar char="•"/>
              <a:tabLst>
                <a:tab pos="524510" algn="l"/>
              </a:tabLst>
            </a:pPr>
            <a:r>
              <a:rPr lang="en-US" dirty="0"/>
              <a:t>Detection</a:t>
            </a:r>
            <a:r>
              <a:rPr lang="en-US" spc="-20" dirty="0"/>
              <a:t> </a:t>
            </a:r>
            <a:r>
              <a:rPr lang="en-US" dirty="0"/>
              <a:t>of</a:t>
            </a:r>
            <a:r>
              <a:rPr lang="en-US" spc="-60" dirty="0"/>
              <a:t> </a:t>
            </a:r>
            <a:r>
              <a:rPr lang="en-US" dirty="0"/>
              <a:t>antigen</a:t>
            </a:r>
            <a:r>
              <a:rPr lang="en-US" spc="-40" dirty="0"/>
              <a:t> </a:t>
            </a:r>
            <a:r>
              <a:rPr lang="en-US" dirty="0"/>
              <a:t>using</a:t>
            </a:r>
            <a:r>
              <a:rPr lang="en-US" spc="-60" dirty="0"/>
              <a:t> </a:t>
            </a:r>
            <a:r>
              <a:rPr lang="en-US" dirty="0"/>
              <a:t>monoclonal</a:t>
            </a:r>
            <a:r>
              <a:rPr lang="en-US" spc="-60" dirty="0"/>
              <a:t> </a:t>
            </a:r>
            <a:r>
              <a:rPr lang="en-US" spc="-10" dirty="0"/>
              <a:t>antibodies</a:t>
            </a:r>
          </a:p>
          <a:p>
            <a:pPr marL="524510" indent="-228600">
              <a:lnSpc>
                <a:spcPct val="100000"/>
              </a:lnSpc>
              <a:spcBef>
                <a:spcPts val="1490"/>
              </a:spcBef>
              <a:buClr>
                <a:srgbClr val="2CA1BE"/>
              </a:buClr>
              <a:buFont typeface="Arial MT"/>
              <a:buChar char="•"/>
              <a:tabLst>
                <a:tab pos="524510" algn="l"/>
              </a:tabLst>
            </a:pPr>
            <a:r>
              <a:rPr lang="en-US" dirty="0" err="1"/>
              <a:t>Heamagglutination</a:t>
            </a:r>
            <a:r>
              <a:rPr lang="en-US" spc="-105" dirty="0"/>
              <a:t> </a:t>
            </a:r>
            <a:r>
              <a:rPr lang="en-US" dirty="0"/>
              <a:t>inhibition</a:t>
            </a:r>
            <a:r>
              <a:rPr lang="en-US" spc="-125" dirty="0"/>
              <a:t> </a:t>
            </a:r>
            <a:r>
              <a:rPr lang="en-US" spc="-20" dirty="0"/>
              <a:t>test</a:t>
            </a:r>
          </a:p>
          <a:p>
            <a:pPr marL="524510" indent="-228600">
              <a:lnSpc>
                <a:spcPct val="100000"/>
              </a:lnSpc>
              <a:spcBef>
                <a:spcPts val="1515"/>
              </a:spcBef>
              <a:buClr>
                <a:srgbClr val="2CA1BE"/>
              </a:buClr>
              <a:buFont typeface="Arial MT"/>
              <a:buChar char="•"/>
              <a:tabLst>
                <a:tab pos="524510" algn="l"/>
              </a:tabLst>
            </a:pPr>
            <a:r>
              <a:rPr lang="en-US" dirty="0"/>
              <a:t>Complement</a:t>
            </a:r>
            <a:r>
              <a:rPr lang="en-US" spc="-50" dirty="0"/>
              <a:t> </a:t>
            </a:r>
            <a:r>
              <a:rPr lang="en-US" dirty="0"/>
              <a:t>fixation</a:t>
            </a:r>
            <a:r>
              <a:rPr lang="en-US" spc="-114" dirty="0"/>
              <a:t> </a:t>
            </a:r>
            <a:r>
              <a:rPr lang="en-US" spc="-20" dirty="0"/>
              <a:t>test</a:t>
            </a:r>
          </a:p>
          <a:p>
            <a:pPr>
              <a:lnSpc>
                <a:spcPct val="100000"/>
              </a:lnSpc>
              <a:spcBef>
                <a:spcPts val="1170"/>
              </a:spcBef>
              <a:buClr>
                <a:srgbClr val="2CA1BE"/>
              </a:buClr>
              <a:buFont typeface="Arial MT"/>
              <a:buChar char="•"/>
            </a:pPr>
            <a:endParaRPr lang="en-US" spc="-2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10" dirty="0"/>
              <a:t>Treatment</a:t>
            </a:r>
            <a:endParaRPr lang="en-US" dirty="0"/>
          </a:p>
          <a:p>
            <a:pPr marL="524510" indent="-228600">
              <a:lnSpc>
                <a:spcPct val="100000"/>
              </a:lnSpc>
              <a:spcBef>
                <a:spcPts val="390"/>
              </a:spcBef>
              <a:buClr>
                <a:srgbClr val="2CA1BE"/>
              </a:buClr>
              <a:buFont typeface="Arial MT"/>
              <a:buChar char="•"/>
              <a:tabLst>
                <a:tab pos="524510" algn="l"/>
              </a:tabLst>
            </a:pPr>
            <a:r>
              <a:rPr lang="en-US" dirty="0"/>
              <a:t>M2ion</a:t>
            </a:r>
            <a:r>
              <a:rPr lang="en-US" spc="-35" dirty="0"/>
              <a:t> </a:t>
            </a:r>
            <a:r>
              <a:rPr lang="en-US" dirty="0"/>
              <a:t>channel</a:t>
            </a:r>
            <a:r>
              <a:rPr lang="en-US" spc="-85" dirty="0"/>
              <a:t> </a:t>
            </a:r>
            <a:r>
              <a:rPr lang="en-US" spc="-10" dirty="0"/>
              <a:t>blockers</a:t>
            </a:r>
          </a:p>
          <a:p>
            <a:pPr marL="524510" indent="-228600">
              <a:lnSpc>
                <a:spcPct val="100000"/>
              </a:lnSpc>
              <a:spcBef>
                <a:spcPts val="310"/>
              </a:spcBef>
              <a:buClr>
                <a:srgbClr val="2CA1BE"/>
              </a:buClr>
              <a:buFont typeface="Arial MT"/>
              <a:buChar char="•"/>
              <a:tabLst>
                <a:tab pos="524510" algn="l"/>
              </a:tabLst>
            </a:pPr>
            <a:r>
              <a:rPr lang="en-US" dirty="0" err="1"/>
              <a:t>Nuraminidase</a:t>
            </a:r>
            <a:r>
              <a:rPr lang="en-US" spc="-75" dirty="0"/>
              <a:t> </a:t>
            </a:r>
            <a:r>
              <a:rPr lang="en-US" spc="-10" dirty="0"/>
              <a:t>inhibitors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4112767" y="71373"/>
            <a:ext cx="4173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4505" algn="l"/>
              </a:tabLst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r>
              <a:rPr sz="1200" dirty="0">
                <a:solidFill>
                  <a:srgbClr val="202A35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Vertical/horizontal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682942"/>
            <a:ext cx="7886700" cy="689931"/>
          </a:xfrm>
          <a:prstGeom prst="rect">
            <a:avLst/>
          </a:prstGeom>
        </p:spPr>
        <p:txBody>
          <a:bodyPr vert="horz" wrap="square" lIns="0" tIns="73659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Prevention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8650" y="1504316"/>
            <a:ext cx="3810635" cy="2679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500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Live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killed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vaccine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1585"/>
              </a:spcBef>
              <a:buClr>
                <a:srgbClr val="2CA1BE"/>
              </a:buClr>
              <a:buSzPct val="67500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Killed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vaccine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1610"/>
              </a:spcBef>
              <a:buClr>
                <a:srgbClr val="2CA1BE"/>
              </a:buClr>
              <a:buSzPct val="67500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Who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should</a:t>
            </a:r>
            <a:r>
              <a:rPr lang="en-US" sz="2400" spc="-5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administered…?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1610"/>
              </a:spcBef>
              <a:buClr>
                <a:srgbClr val="2CA1BE"/>
              </a:buClr>
              <a:buSzPct val="67500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Side</a:t>
            </a:r>
            <a:r>
              <a:rPr lang="en-US" sz="2400" spc="-5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effects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1585"/>
              </a:spcBef>
              <a:buClr>
                <a:srgbClr val="2CA1BE"/>
              </a:buClr>
              <a:buSzPct val="67500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Drugs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for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prevention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98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92261" y="71373"/>
            <a:ext cx="755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longitudinal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255598"/>
            <a:ext cx="7699375" cy="4346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Microsoft Sans Serif"/>
                <a:cs typeface="Microsoft Sans Serif"/>
              </a:rPr>
              <a:t>	</a:t>
            </a:r>
            <a:r>
              <a:rPr lang="en-US" sz="2400" spc="-15" dirty="0">
                <a:latin typeface="+mj-lt"/>
                <a:cs typeface="Lucida Sans Unicode"/>
              </a:rPr>
              <a:t>In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20" dirty="0" err="1">
                <a:latin typeface="+mj-lt"/>
                <a:cs typeface="Lucida Sans Unicode"/>
              </a:rPr>
              <a:t>april</a:t>
            </a:r>
            <a:r>
              <a:rPr lang="en-US" sz="2400" spc="1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2</a:t>
            </a:r>
            <a:r>
              <a:rPr lang="en-US" sz="2400" spc="5" dirty="0">
                <a:latin typeface="+mj-lt"/>
                <a:cs typeface="Lucida Sans Unicode"/>
              </a:rPr>
              <a:t>0</a:t>
            </a:r>
            <a:r>
              <a:rPr lang="en-US" sz="2400" spc="-5" dirty="0">
                <a:latin typeface="+mj-lt"/>
                <a:cs typeface="Lucida Sans Unicode"/>
              </a:rPr>
              <a:t>0</a:t>
            </a:r>
            <a:r>
              <a:rPr lang="en-US" sz="2400" dirty="0">
                <a:latin typeface="+mj-lt"/>
                <a:cs typeface="Lucida Sans Unicode"/>
              </a:rPr>
              <a:t>9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origin</a:t>
            </a:r>
            <a:r>
              <a:rPr lang="en-US" sz="2400" spc="1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o</a:t>
            </a:r>
            <a:r>
              <a:rPr lang="en-US" sz="2400" dirty="0">
                <a:latin typeface="+mj-lt"/>
                <a:cs typeface="Lucida Sans Unicode"/>
              </a:rPr>
              <a:t>f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h1n1virus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(</a:t>
            </a:r>
            <a:r>
              <a:rPr lang="en-US" sz="2400" spc="-20" dirty="0" err="1">
                <a:latin typeface="+mj-lt"/>
                <a:cs typeface="Lucida Sans Unicode"/>
              </a:rPr>
              <a:t>soiv</a:t>
            </a:r>
            <a:r>
              <a:rPr lang="en-US" sz="2400" spc="-20" dirty="0">
                <a:latin typeface="+mj-lt"/>
                <a:cs typeface="Lucida Sans Unicode"/>
              </a:rPr>
              <a:t>)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200"/>
              </a:spcBef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	</a:t>
            </a:r>
            <a:r>
              <a:rPr lang="en-US" sz="2400" spc="-20" dirty="0" err="1">
                <a:latin typeface="+mj-lt"/>
                <a:cs typeface="Lucida Sans Unicode"/>
              </a:rPr>
              <a:t>Uptil</a:t>
            </a:r>
            <a:r>
              <a:rPr lang="en-US" sz="2400" spc="3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dec</a:t>
            </a:r>
            <a:r>
              <a:rPr lang="en-US" sz="2400" spc="-5" dirty="0">
                <a:latin typeface="+mj-lt"/>
                <a:cs typeface="Lucida Sans Unicode"/>
              </a:rPr>
              <a:t> 2</a:t>
            </a:r>
            <a:r>
              <a:rPr lang="en-US" sz="2400" spc="5" dirty="0">
                <a:latin typeface="+mj-lt"/>
                <a:cs typeface="Lucida Sans Unicode"/>
              </a:rPr>
              <a:t>0</a:t>
            </a:r>
            <a:r>
              <a:rPr lang="en-US" sz="2400" spc="-5" dirty="0">
                <a:latin typeface="+mj-lt"/>
                <a:cs typeface="Lucida Sans Unicode"/>
              </a:rPr>
              <a:t>0</a:t>
            </a:r>
            <a:r>
              <a:rPr lang="en-US" sz="2400" dirty="0">
                <a:latin typeface="+mj-lt"/>
                <a:cs typeface="Lucida Sans Unicode"/>
              </a:rPr>
              <a:t>9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millions</a:t>
            </a:r>
            <a:r>
              <a:rPr lang="en-US" sz="2400" spc="20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o</a:t>
            </a:r>
            <a:r>
              <a:rPr lang="en-US" sz="2400" dirty="0">
                <a:latin typeface="+mj-lt"/>
                <a:cs typeface="Lucida Sans Unicode"/>
              </a:rPr>
              <a:t>f </a:t>
            </a:r>
            <a:r>
              <a:rPr lang="en-US" sz="2400" spc="-20" dirty="0">
                <a:latin typeface="+mj-lt"/>
                <a:cs typeface="Lucida Sans Unicode"/>
              </a:rPr>
              <a:t>cases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occurred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215"/>
              </a:spcBef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spc="-20" dirty="0">
                <a:latin typeface="+mj-lt"/>
                <a:cs typeface="Lucida Sans Unicode"/>
              </a:rPr>
              <a:t>Who</a:t>
            </a:r>
            <a:r>
              <a:rPr lang="en-US" sz="240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declared</a:t>
            </a:r>
            <a:r>
              <a:rPr lang="en-US" sz="2400" spc="2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a</a:t>
            </a:r>
            <a:r>
              <a:rPr lang="en-US" sz="2400" spc="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level</a:t>
            </a:r>
            <a:r>
              <a:rPr lang="en-US" sz="2400" spc="3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6</a:t>
            </a:r>
            <a:r>
              <a:rPr lang="en-US" sz="2400" spc="-20" dirty="0">
                <a:latin typeface="+mj-lt"/>
                <a:cs typeface="Lucida Sans Unicode"/>
              </a:rPr>
              <a:t> pandemic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195"/>
              </a:spcBef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spc="-15" dirty="0">
                <a:latin typeface="+mj-lt"/>
                <a:cs typeface="Lucida Sans Unicode"/>
              </a:rPr>
              <a:t>Disease</a:t>
            </a:r>
            <a:r>
              <a:rPr lang="en-US" sz="2400" spc="10" dirty="0">
                <a:latin typeface="+mj-lt"/>
                <a:cs typeface="Lucida Sans Unicode"/>
              </a:rPr>
              <a:t> </a:t>
            </a:r>
            <a:r>
              <a:rPr lang="en-US" sz="2400" spc="-10" dirty="0" err="1">
                <a:latin typeface="+mj-lt"/>
                <a:cs typeface="Lucida Sans Unicode"/>
              </a:rPr>
              <a:t>affec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primarily</a:t>
            </a:r>
            <a:r>
              <a:rPr lang="en-US" sz="2400" spc="2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young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195"/>
              </a:spcBef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spc="-15" dirty="0">
                <a:latin typeface="+mj-lt"/>
                <a:cs typeface="Lucida Sans Unicode"/>
              </a:rPr>
              <a:t>Symptoms</a:t>
            </a:r>
            <a:r>
              <a:rPr lang="en-US" sz="2400" spc="-5" dirty="0">
                <a:latin typeface="+mj-lt"/>
                <a:cs typeface="Lucida Sans Unicode"/>
              </a:rPr>
              <a:t> a</a:t>
            </a:r>
            <a:r>
              <a:rPr lang="en-US" sz="2400" spc="5" dirty="0">
                <a:latin typeface="+mj-lt"/>
                <a:cs typeface="Lucida Sans Unicode"/>
              </a:rPr>
              <a:t>r</a:t>
            </a:r>
            <a:r>
              <a:rPr lang="en-US" sz="2400" dirty="0">
                <a:latin typeface="+mj-lt"/>
                <a:cs typeface="Lucida Sans Unicode"/>
              </a:rPr>
              <a:t>e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mild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220"/>
              </a:spcBef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spc="-10" dirty="0">
                <a:latin typeface="+mj-lt"/>
                <a:cs typeface="Lucida Sans Unicode"/>
              </a:rPr>
              <a:t>Eating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pork</a:t>
            </a:r>
            <a:r>
              <a:rPr lang="en-US" sz="2400" spc="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does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no</a:t>
            </a:r>
            <a:r>
              <a:rPr lang="en-US" sz="2400" dirty="0">
                <a:latin typeface="+mj-lt"/>
                <a:cs typeface="Lucida Sans Unicode"/>
              </a:rPr>
              <a:t>t</a:t>
            </a:r>
            <a:r>
              <a:rPr lang="en-US" sz="2400" spc="-15" dirty="0">
                <a:latin typeface="+mj-lt"/>
                <a:cs typeface="Lucida Sans Unicode"/>
              </a:rPr>
              <a:t> transmit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virus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0C00F-968F-2A64-69FD-05284E3DE74E}"/>
              </a:ext>
            </a:extLst>
          </p:cNvPr>
          <p:cNvSpPr txBox="1"/>
          <p:nvPr/>
        </p:nvSpPr>
        <p:spPr>
          <a:xfrm>
            <a:off x="330706" y="261618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Swine influenza virus</a:t>
            </a:r>
            <a:endParaRPr lang="en-PK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829183"/>
            <a:ext cx="7103745" cy="372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dirty="0">
                <a:solidFill>
                  <a:srgbClr val="2CA1BE"/>
                </a:solidFill>
                <a:latin typeface="Microsoft Sans Serif"/>
                <a:cs typeface="Microsoft Sans Serif"/>
              </a:rPr>
              <a:t>​	</a:t>
            </a:r>
            <a:r>
              <a:rPr lang="en-US" sz="2400" dirty="0">
                <a:latin typeface="+mj-lt"/>
                <a:cs typeface="Lucida Sans Unicode"/>
              </a:rPr>
              <a:t>S-</a:t>
            </a:r>
            <a:r>
              <a:rPr lang="en-US" sz="2400" spc="-5" dirty="0" err="1">
                <a:latin typeface="+mj-lt"/>
                <a:cs typeface="Lucida Sans Unicode"/>
              </a:rPr>
              <a:t>oiv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is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</a:t>
            </a:r>
            <a:r>
              <a:rPr lang="en-US" sz="2400" spc="10" dirty="0">
                <a:latin typeface="+mj-lt"/>
                <a:cs typeface="Lucida Sans Unicode"/>
              </a:rPr>
              <a:t> </a:t>
            </a:r>
            <a:r>
              <a:rPr lang="en-US" sz="2400" spc="5" dirty="0">
                <a:latin typeface="+mj-lt"/>
                <a:cs typeface="Lucida Sans Unicode"/>
              </a:rPr>
              <a:t>q</a:t>
            </a:r>
            <a:r>
              <a:rPr lang="en-US" sz="2400" dirty="0">
                <a:latin typeface="+mj-lt"/>
                <a:cs typeface="Lucida Sans Unicode"/>
              </a:rPr>
              <a:t>uadru</a:t>
            </a:r>
            <a:r>
              <a:rPr lang="en-US" sz="2400" spc="-10" dirty="0">
                <a:latin typeface="+mj-lt"/>
                <a:cs typeface="Lucida Sans Unicode"/>
              </a:rPr>
              <a:t>p</a:t>
            </a:r>
            <a:r>
              <a:rPr lang="en-US" sz="2400" dirty="0">
                <a:latin typeface="+mj-lt"/>
                <a:cs typeface="Lucida Sans Unicode"/>
              </a:rPr>
              <a:t>le </a:t>
            </a:r>
            <a:r>
              <a:rPr lang="en-US" sz="2400" dirty="0" err="1">
                <a:latin typeface="+mj-lt"/>
                <a:cs typeface="Lucida Sans Unicode"/>
              </a:rPr>
              <a:t>reass</a:t>
            </a:r>
            <a:r>
              <a:rPr lang="en-US" sz="2400" spc="10" dirty="0" err="1">
                <a:latin typeface="+mj-lt"/>
                <a:cs typeface="Lucida Sans Unicode"/>
              </a:rPr>
              <a:t>o</a:t>
            </a:r>
            <a:r>
              <a:rPr lang="en-US" sz="2400" spc="-5" dirty="0" err="1">
                <a:latin typeface="+mj-lt"/>
                <a:cs typeface="Lucida Sans Unicode"/>
              </a:rPr>
              <a:t>rtant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670"/>
              </a:spcBef>
              <a:tabLst>
                <a:tab pos="268605" algn="l"/>
              </a:tabLst>
            </a:pPr>
            <a:r>
              <a:rPr lang="en-US" sz="2400" dirty="0">
                <a:solidFill>
                  <a:srgbClr val="2CA1BE"/>
                </a:solidFill>
                <a:latin typeface="+mj-lt"/>
                <a:cs typeface="Microsoft Sans Serif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P</a:t>
            </a:r>
            <a:r>
              <a:rPr lang="en-US" sz="2400" spc="-15" dirty="0">
                <a:latin typeface="+mj-lt"/>
                <a:cs typeface="Lucida Sans Unicode"/>
              </a:rPr>
              <a:t>e</a:t>
            </a:r>
            <a:r>
              <a:rPr lang="en-US" sz="2400" spc="-5" dirty="0">
                <a:latin typeface="+mj-lt"/>
                <a:cs typeface="Lucida Sans Unicode"/>
              </a:rPr>
              <a:t>op</a:t>
            </a:r>
            <a:r>
              <a:rPr lang="en-US" sz="2400" spc="-10" dirty="0">
                <a:latin typeface="+mj-lt"/>
                <a:cs typeface="Lucida Sans Unicode"/>
              </a:rPr>
              <a:t>l</a:t>
            </a:r>
            <a:r>
              <a:rPr lang="en-US" sz="2400" dirty="0">
                <a:latin typeface="+mj-lt"/>
                <a:cs typeface="Lucida Sans Unicode"/>
              </a:rPr>
              <a:t>e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do</a:t>
            </a:r>
            <a:r>
              <a:rPr lang="en-US" sz="2400" spc="1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n</a:t>
            </a:r>
            <a:r>
              <a:rPr lang="en-US" sz="2400" spc="5" dirty="0">
                <a:latin typeface="+mj-lt"/>
                <a:cs typeface="Lucida Sans Unicode"/>
              </a:rPr>
              <a:t>o</a:t>
            </a:r>
            <a:r>
              <a:rPr lang="en-US" sz="2400" dirty="0">
                <a:latin typeface="+mj-lt"/>
                <a:cs typeface="Lucida Sans Unicode"/>
              </a:rPr>
              <a:t>t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h</a:t>
            </a:r>
            <a:r>
              <a:rPr lang="en-US" sz="2400" dirty="0">
                <a:latin typeface="+mj-lt"/>
                <a:cs typeface="Lucida Sans Unicode"/>
              </a:rPr>
              <a:t>a</a:t>
            </a:r>
            <a:r>
              <a:rPr lang="en-US" sz="2400" spc="-10" dirty="0">
                <a:latin typeface="+mj-lt"/>
                <a:cs typeface="Lucida Sans Unicode"/>
              </a:rPr>
              <a:t>v</a:t>
            </a:r>
            <a:r>
              <a:rPr lang="en-US" sz="2400" dirty="0">
                <a:latin typeface="+mj-lt"/>
                <a:cs typeface="Lucida Sans Unicode"/>
              </a:rPr>
              <a:t>e</a:t>
            </a:r>
            <a:r>
              <a:rPr lang="en-US" sz="2400" spc="2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protective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antibody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675"/>
              </a:spcBef>
              <a:tabLst>
                <a:tab pos="268605" algn="l"/>
              </a:tabLst>
            </a:pPr>
            <a:r>
              <a:rPr lang="en-US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spc="-15" dirty="0">
                <a:latin typeface="+mj-lt"/>
                <a:cs typeface="Lucida Sans Unicode"/>
              </a:rPr>
              <a:t>H</a:t>
            </a:r>
            <a:r>
              <a:rPr lang="en-US" sz="2400" spc="-10" dirty="0">
                <a:latin typeface="+mj-lt"/>
                <a:cs typeface="Lucida Sans Unicode"/>
              </a:rPr>
              <a:t>u</a:t>
            </a:r>
            <a:r>
              <a:rPr lang="en-US" sz="2400" dirty="0">
                <a:latin typeface="+mj-lt"/>
                <a:cs typeface="Lucida Sans Unicode"/>
              </a:rPr>
              <a:t>man to</a:t>
            </a:r>
            <a:r>
              <a:rPr lang="en-US" sz="2400" spc="5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h</a:t>
            </a:r>
            <a:r>
              <a:rPr lang="en-US" sz="2400" spc="-10" dirty="0">
                <a:latin typeface="+mj-lt"/>
                <a:cs typeface="Lucida Sans Unicode"/>
              </a:rPr>
              <a:t>u</a:t>
            </a:r>
            <a:r>
              <a:rPr lang="en-US" sz="2400" dirty="0">
                <a:latin typeface="+mj-lt"/>
                <a:cs typeface="Lucida Sans Unicode"/>
              </a:rPr>
              <a:t>man </a:t>
            </a:r>
            <a:r>
              <a:rPr lang="en-US" sz="2400" spc="-5" dirty="0">
                <a:latin typeface="+mj-lt"/>
                <a:cs typeface="Lucida Sans Unicode"/>
              </a:rPr>
              <a:t>transmission</a:t>
            </a:r>
            <a:endParaRPr lang="en-US" sz="2400" dirty="0">
              <a:latin typeface="+mj-lt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lang="en-US" sz="2400" dirty="0">
                <a:solidFill>
                  <a:srgbClr val="2CA1BE"/>
                </a:solidFill>
                <a:latin typeface="+mj-lt"/>
                <a:cs typeface="Microsoft Sans Serif"/>
              </a:rPr>
              <a:t>	</a:t>
            </a:r>
            <a:r>
              <a:rPr lang="en-US" sz="2400" spc="-15" dirty="0">
                <a:latin typeface="+mj-lt"/>
                <a:cs typeface="Lucida Sans Unicode"/>
              </a:rPr>
              <a:t>PCR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10" dirty="0">
                <a:latin typeface="+mj-lt"/>
                <a:cs typeface="Lucida Sans Unicode"/>
              </a:rPr>
              <a:t>b</a:t>
            </a:r>
            <a:r>
              <a:rPr lang="en-US" sz="2400" spc="-5" dirty="0">
                <a:latin typeface="+mj-lt"/>
                <a:cs typeface="Lucida Sans Unicode"/>
              </a:rPr>
              <a:t>ase</a:t>
            </a:r>
            <a:r>
              <a:rPr lang="en-US" sz="2400" dirty="0">
                <a:latin typeface="+mj-lt"/>
                <a:cs typeface="Lucida Sans Unicode"/>
              </a:rPr>
              <a:t>d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t</a:t>
            </a:r>
            <a:r>
              <a:rPr lang="en-US" sz="2400" spc="-10" dirty="0">
                <a:latin typeface="+mj-lt"/>
                <a:cs typeface="Lucida Sans Unicode"/>
              </a:rPr>
              <a:t>e</a:t>
            </a:r>
            <a:r>
              <a:rPr lang="en-US" sz="2400" dirty="0">
                <a:latin typeface="+mj-lt"/>
                <a:cs typeface="Lucida Sans Unicode"/>
              </a:rPr>
              <a:t>stis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</a:t>
            </a:r>
            <a:r>
              <a:rPr lang="en-US" sz="2400" spc="-10" dirty="0">
                <a:latin typeface="+mj-lt"/>
                <a:cs typeface="Lucida Sans Unicode"/>
              </a:rPr>
              <a:t>v</a:t>
            </a:r>
            <a:r>
              <a:rPr lang="en-US" sz="2400" spc="-5" dirty="0">
                <a:latin typeface="+mj-lt"/>
                <a:cs typeface="Lucida Sans Unicode"/>
              </a:rPr>
              <a:t>aila</a:t>
            </a:r>
            <a:r>
              <a:rPr lang="en-US" sz="2400" spc="5" dirty="0">
                <a:latin typeface="+mj-lt"/>
                <a:cs typeface="Lucida Sans Unicode"/>
              </a:rPr>
              <a:t>b</a:t>
            </a:r>
            <a:r>
              <a:rPr lang="en-US" sz="2400" spc="-10" dirty="0">
                <a:latin typeface="+mj-lt"/>
                <a:cs typeface="Lucida Sans Unicode"/>
              </a:rPr>
              <a:t>l</a:t>
            </a:r>
            <a:r>
              <a:rPr lang="en-US" sz="2400" dirty="0">
                <a:latin typeface="+mj-lt"/>
                <a:cs typeface="Lucida Sans Unicode"/>
              </a:rPr>
              <a:t>e</a:t>
            </a:r>
          </a:p>
          <a:p>
            <a:pPr marL="12700">
              <a:lnSpc>
                <a:spcPct val="100000"/>
              </a:lnSpc>
              <a:spcBef>
                <a:spcPts val="3675"/>
              </a:spcBef>
              <a:tabLst>
                <a:tab pos="268605" algn="l"/>
              </a:tabLst>
            </a:pPr>
            <a:r>
              <a:rPr lang="en-US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spc="5" dirty="0">
                <a:latin typeface="+mj-lt"/>
                <a:cs typeface="Lucida Sans Unicode"/>
              </a:rPr>
              <a:t>B</a:t>
            </a:r>
            <a:r>
              <a:rPr lang="en-US" sz="2400" dirty="0">
                <a:latin typeface="+mj-lt"/>
                <a:cs typeface="Lucida Sans Unicode"/>
              </a:rPr>
              <a:t>oth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t</a:t>
            </a:r>
            <a:r>
              <a:rPr lang="en-US" sz="2400" spc="-15" dirty="0">
                <a:latin typeface="+mj-lt"/>
                <a:cs typeface="Lucida Sans Unicode"/>
              </a:rPr>
              <a:t>y</a:t>
            </a:r>
            <a:r>
              <a:rPr lang="en-US" sz="2400" dirty="0">
                <a:latin typeface="+mj-lt"/>
                <a:cs typeface="Lucida Sans Unicode"/>
              </a:rPr>
              <a:t>pe</a:t>
            </a:r>
            <a:r>
              <a:rPr lang="en-US" sz="2400" spc="1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o</a:t>
            </a:r>
            <a:r>
              <a:rPr lang="en-US" sz="2400" dirty="0">
                <a:latin typeface="+mj-lt"/>
                <a:cs typeface="Lucida Sans Unicode"/>
              </a:rPr>
              <a:t>f</a:t>
            </a:r>
            <a:r>
              <a:rPr lang="en-US" sz="2400" spc="-5" dirty="0">
                <a:latin typeface="+mj-lt"/>
                <a:cs typeface="Lucida Sans Unicode"/>
              </a:rPr>
              <a:t> vaccines</a:t>
            </a:r>
            <a:r>
              <a:rPr lang="en-US" sz="2400" dirty="0">
                <a:latin typeface="+mj-lt"/>
                <a:cs typeface="Lucida Sans Unicode"/>
              </a:rPr>
              <a:t> are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</a:t>
            </a:r>
            <a:r>
              <a:rPr lang="en-US" sz="2400" spc="-10" dirty="0">
                <a:latin typeface="+mj-lt"/>
                <a:cs typeface="Lucida Sans Unicode"/>
              </a:rPr>
              <a:t>v</a:t>
            </a:r>
            <a:r>
              <a:rPr lang="en-US" sz="2400" spc="-5" dirty="0">
                <a:latin typeface="+mj-lt"/>
                <a:cs typeface="Lucida Sans Unicode"/>
              </a:rPr>
              <a:t>aila</a:t>
            </a:r>
            <a:r>
              <a:rPr lang="en-US" sz="2400" spc="5" dirty="0">
                <a:latin typeface="+mj-lt"/>
                <a:cs typeface="Lucida Sans Unicode"/>
              </a:rPr>
              <a:t>b</a:t>
            </a:r>
            <a:r>
              <a:rPr lang="en-US" sz="2400" spc="-10" dirty="0">
                <a:latin typeface="+mj-lt"/>
                <a:cs typeface="Lucida Sans Unicode"/>
              </a:rPr>
              <a:t>l</a:t>
            </a:r>
            <a:r>
              <a:rPr lang="en-US" sz="2400" dirty="0">
                <a:latin typeface="+mj-lt"/>
                <a:cs typeface="Lucida Sans Unicode"/>
              </a:rPr>
              <a:t>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392080"/>
            <a:ext cx="7431228" cy="5289909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9"/>
              </a:spcBef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Microsoft Sans Serif"/>
                <a:cs typeface="Microsoft Sans Serif"/>
              </a:rPr>
              <a:t>​	</a:t>
            </a:r>
            <a:r>
              <a:rPr lang="en-US" sz="2400" spc="-20" dirty="0">
                <a:latin typeface="+mj-lt"/>
                <a:cs typeface="Lucida Sans Unicode"/>
              </a:rPr>
              <a:t>Diseases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270"/>
              </a:spcBef>
              <a:tabLst>
                <a:tab pos="2189480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Infants</a:t>
            </a:r>
          </a:p>
          <a:p>
            <a:pPr marL="1960880">
              <a:lnSpc>
                <a:spcPct val="100000"/>
              </a:lnSpc>
              <a:spcBef>
                <a:spcPts val="270"/>
              </a:spcBef>
              <a:tabLst>
                <a:tab pos="2189480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Children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190"/>
              </a:spcBef>
              <a:tabLst>
                <a:tab pos="2189480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Elderly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spc="-10" dirty="0">
                <a:latin typeface="+mj-lt"/>
                <a:cs typeface="Lucida Sans Unicode"/>
              </a:rPr>
              <a:t>Important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properties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270"/>
              </a:spcBef>
              <a:tabLst>
                <a:tab pos="2189480" algn="l"/>
              </a:tabLst>
            </a:pPr>
            <a:r>
              <a:rPr lang="en-US" sz="2400" dirty="0" err="1">
                <a:latin typeface="+mj-lt"/>
                <a:cs typeface="Lucida Sans Unicode"/>
              </a:rPr>
              <a:t>Rna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genome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and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nucleocapsid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195"/>
              </a:spcBef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Surface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spikes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are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fusion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proteins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215"/>
              </a:spcBef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Humans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are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natural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host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195"/>
              </a:spcBef>
              <a:tabLst>
                <a:tab pos="2189480" algn="l"/>
              </a:tabLst>
            </a:pPr>
            <a:r>
              <a:rPr lang="en-PK" sz="2400" dirty="0">
                <a:latin typeface="+mj-lt"/>
                <a:cs typeface="Lucida Sans Unicode"/>
              </a:rPr>
              <a:t>2</a:t>
            </a:r>
            <a:r>
              <a:rPr lang="en-PK" sz="2400" spc="-1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serotypes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195"/>
              </a:spcBef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Production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of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antibodies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spc="-10" dirty="0">
                <a:latin typeface="+mj-lt"/>
                <a:cs typeface="Lucida Sans Unicode"/>
              </a:rPr>
              <a:t>Replicative</a:t>
            </a:r>
            <a:r>
              <a:rPr lang="en-US" sz="2400" spc="3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cycle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275"/>
              </a:spcBef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Like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that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of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 err="1">
                <a:latin typeface="+mj-lt"/>
                <a:cs typeface="Lucida Sans Unicode"/>
              </a:rPr>
              <a:t>measels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virus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73CC8-E25B-CF0D-7D64-D88BD47DDBBA}"/>
              </a:ext>
            </a:extLst>
          </p:cNvPr>
          <p:cNvSpPr txBox="1"/>
          <p:nvPr/>
        </p:nvSpPr>
        <p:spPr>
          <a:xfrm>
            <a:off x="330706" y="261618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Respiratory syncytial virus</a:t>
            </a:r>
            <a:endParaRPr lang="en-PK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972" y="419112"/>
            <a:ext cx="3926028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spc="-10" dirty="0"/>
              <a:t>Transmission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594228" y="952697"/>
            <a:ext cx="4035171" cy="169277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sz="1600" spc="-885" dirty="0">
                <a:solidFill>
                  <a:srgbClr val="EB631B"/>
                </a:solidFill>
                <a:latin typeface="Arial MT"/>
                <a:cs typeface="Arial MT"/>
              </a:rPr>
              <a:t>🞍</a:t>
            </a:r>
            <a:r>
              <a:rPr sz="1600" dirty="0">
                <a:solidFill>
                  <a:srgbClr val="EB631B"/>
                </a:solidFill>
                <a:latin typeface="Arial M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Via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droplets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240665" algn="l"/>
              </a:tabLst>
            </a:pPr>
            <a:r>
              <a:rPr lang="en-US" sz="2400" spc="-885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US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Contaminated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hands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0665" algn="l"/>
              </a:tabLst>
            </a:pPr>
            <a:r>
              <a:rPr lang="en-US" sz="2400" spc="-885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US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Worldwide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every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winter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0665" algn="l"/>
              </a:tabLst>
            </a:pPr>
            <a:r>
              <a:rPr lang="en-US" sz="2400" spc="-885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US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Hospitalized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infants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972" y="2850497"/>
            <a:ext cx="7736028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sz="4000" dirty="0">
                <a:latin typeface="+mj-lt"/>
                <a:cs typeface="Lucida Sans Unicode"/>
              </a:rPr>
              <a:t>Pathogenesis</a:t>
            </a:r>
            <a:r>
              <a:rPr lang="en-US" sz="4000" spc="-125" dirty="0">
                <a:latin typeface="+mj-lt"/>
                <a:cs typeface="Lucida Sans Unicode"/>
              </a:rPr>
              <a:t> </a:t>
            </a:r>
            <a:r>
              <a:rPr lang="en-US" sz="4000" dirty="0">
                <a:latin typeface="+mj-lt"/>
                <a:cs typeface="Lucida Sans Unicode"/>
              </a:rPr>
              <a:t>and</a:t>
            </a:r>
            <a:r>
              <a:rPr lang="en-US" sz="4000" spc="-45" dirty="0">
                <a:latin typeface="+mj-lt"/>
                <a:cs typeface="Lucida Sans Unicode"/>
              </a:rPr>
              <a:t> </a:t>
            </a:r>
            <a:r>
              <a:rPr lang="en-US" sz="4000" spc="-10" dirty="0">
                <a:latin typeface="+mj-lt"/>
                <a:cs typeface="Lucida Sans Unicode"/>
              </a:rPr>
              <a:t>immunity</a:t>
            </a:r>
            <a:endParaRPr lang="en-US" sz="4000" dirty="0">
              <a:latin typeface="+mj-lt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6854" y="3787793"/>
            <a:ext cx="4956946" cy="169277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sz="1600" spc="-885" dirty="0">
                <a:solidFill>
                  <a:srgbClr val="EB631B"/>
                </a:solidFill>
                <a:latin typeface="Arial MT"/>
                <a:cs typeface="Arial MT"/>
              </a:rPr>
              <a:t>🞍</a:t>
            </a:r>
            <a:r>
              <a:rPr sz="1600" dirty="0">
                <a:solidFill>
                  <a:srgbClr val="EB631B"/>
                </a:solidFill>
                <a:latin typeface="Arial M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Infection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infants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is </a:t>
            </a:r>
            <a:r>
              <a:rPr lang="en-US" sz="2400" spc="-10" dirty="0">
                <a:latin typeface="+mj-lt"/>
                <a:cs typeface="Lucida Sans Unicode"/>
              </a:rPr>
              <a:t>severe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240665" algn="l"/>
              </a:tabLst>
            </a:pPr>
            <a:r>
              <a:rPr lang="en-US" sz="2400" spc="-885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US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Viremia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does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not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occur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0665" algn="l"/>
              </a:tabLst>
            </a:pPr>
            <a:r>
              <a:rPr lang="en-US" sz="2400" spc="-885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US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Immunopathogenic</a:t>
            </a:r>
            <a:r>
              <a:rPr lang="en-US" sz="2400" spc="-8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mechanism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0665" algn="l"/>
              </a:tabLst>
            </a:pPr>
            <a:r>
              <a:rPr lang="en-US" sz="2400" spc="-885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US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Immunity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is </a:t>
            </a:r>
            <a:r>
              <a:rPr lang="en-US" sz="2400" spc="-10" dirty="0">
                <a:latin typeface="+mj-lt"/>
                <a:cs typeface="Lucida Sans Unicode"/>
              </a:rPr>
              <a:t>incomplete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972" y="342913"/>
            <a:ext cx="5297628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dirty="0"/>
              <a:t>Laboratory</a:t>
            </a:r>
            <a:r>
              <a:rPr lang="en-US" spc="-120" dirty="0"/>
              <a:t> </a:t>
            </a:r>
            <a:r>
              <a:rPr lang="en-US" spc="-10" dirty="0"/>
              <a:t>diagnosis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594228" y="876497"/>
            <a:ext cx="4892421" cy="211339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Enzyme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immunoassay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240665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Immuno-</a:t>
            </a:r>
            <a:r>
              <a:rPr lang="en-US" sz="2400" spc="-10" dirty="0" err="1">
                <a:latin typeface="+mj-lt"/>
                <a:cs typeface="Lucida Sans Unicode"/>
              </a:rPr>
              <a:t>flouroscence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Cytopathic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effect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Rise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antibody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titer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240665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RT-</a:t>
            </a:r>
            <a:r>
              <a:rPr lang="en-US" sz="2400" spc="-25" dirty="0">
                <a:latin typeface="+mj-lt"/>
                <a:cs typeface="Lucida Sans Unicode"/>
              </a:rPr>
              <a:t>PCR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972" y="3050529"/>
            <a:ext cx="2050414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400" spc="-10" dirty="0">
                <a:latin typeface="+mj-lt"/>
                <a:cs typeface="Lucida Sans Unicode"/>
              </a:rPr>
              <a:t>Treatment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972" y="4223492"/>
            <a:ext cx="2120265" cy="43345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lang="en-US" sz="2400" spc="-10" dirty="0">
                <a:latin typeface="+mj-lt"/>
                <a:cs typeface="Lucida Sans Unicode"/>
              </a:rPr>
              <a:t>Prevention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18735" y="3369412"/>
            <a:ext cx="4949571" cy="8540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en-US" sz="2400" dirty="0">
                <a:latin typeface="+mj-lt"/>
                <a:cs typeface="Lucida Sans Unicode"/>
              </a:rPr>
              <a:t>Aerosolized</a:t>
            </a:r>
            <a:r>
              <a:rPr lang="en-US" sz="2400" spc="-8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ribavirin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lang="en-US" sz="2400" dirty="0">
                <a:latin typeface="+mj-lt"/>
                <a:cs typeface="Lucida Sans Unicode"/>
              </a:rPr>
              <a:t>Combination</a:t>
            </a:r>
            <a:r>
              <a:rPr lang="en-US" sz="2400" spc="-9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with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immunoglobulins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8735" y="4751861"/>
            <a:ext cx="3863721" cy="128560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No </a:t>
            </a:r>
            <a:r>
              <a:rPr lang="en-US" sz="2400" spc="-10" dirty="0">
                <a:latin typeface="+mj-lt"/>
                <a:cs typeface="Lucida Sans Unicode"/>
              </a:rPr>
              <a:t>vaccine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240665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Handwashing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240665" algn="l"/>
              </a:tabLst>
            </a:pP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7316" y="71373"/>
            <a:ext cx="480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vertical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060251"/>
            <a:ext cx="4023995" cy="1161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Microsoft Sans Serif"/>
                <a:cs typeface="Microsoft Sans Serif"/>
              </a:rPr>
              <a:t>​	</a:t>
            </a:r>
            <a:r>
              <a:rPr lang="en-US" sz="2400" spc="-20" dirty="0">
                <a:latin typeface="+mj-lt"/>
                <a:cs typeface="Lucida Sans Unicode"/>
              </a:rPr>
              <a:t>Diseases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195"/>
              </a:spcBef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spc="-10" dirty="0">
                <a:latin typeface="+mj-lt"/>
                <a:cs typeface="Lucida Sans Unicode"/>
              </a:rPr>
              <a:t>Important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properties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2125" y="2250070"/>
            <a:ext cx="6778371" cy="198900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240665" algn="l"/>
              </a:tabLst>
            </a:pPr>
            <a:r>
              <a:rPr lang="en-US" sz="2400" dirty="0" err="1">
                <a:latin typeface="+mj-lt"/>
                <a:cs typeface="Lucida Sans Unicode"/>
              </a:rPr>
              <a:t>Rna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genome</a:t>
            </a:r>
            <a:r>
              <a:rPr lang="en-US" sz="2400" spc="-6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and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nucleocapsid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Surface</a:t>
            </a:r>
            <a:r>
              <a:rPr lang="en-US" sz="2400" spc="-8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spike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are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(h),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(n)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,and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(f)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proteins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H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and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n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proteins</a:t>
            </a:r>
            <a:r>
              <a:rPr lang="en-US" sz="2400" spc="-7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on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the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same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spike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Both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human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and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animals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are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infected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  <a:tabLst>
                <a:tab pos="240665" algn="l"/>
              </a:tabLst>
            </a:pPr>
            <a:r>
              <a:rPr lang="en-PK" sz="2400" dirty="0">
                <a:latin typeface="+mj-lt"/>
                <a:cs typeface="Lucida Sans Unicode"/>
              </a:rPr>
              <a:t>4</a:t>
            </a:r>
            <a:r>
              <a:rPr lang="en-PK" sz="2400" spc="-2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types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972" y="4296283"/>
            <a:ext cx="327914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Microsoft Sans Serif"/>
                <a:cs typeface="Microsoft Sans Serif"/>
              </a:rPr>
              <a:t>	</a:t>
            </a:r>
            <a:r>
              <a:rPr lang="en-US" sz="2500" spc="-20" dirty="0">
                <a:latin typeface="+mj-lt"/>
                <a:cs typeface="Lucida Sans Unicode"/>
              </a:rPr>
              <a:t>Replicative</a:t>
            </a:r>
            <a:r>
              <a:rPr lang="en-US" sz="2500" spc="35" dirty="0">
                <a:latin typeface="+mj-lt"/>
                <a:cs typeface="Lucida Sans Unicode"/>
              </a:rPr>
              <a:t> </a:t>
            </a:r>
            <a:r>
              <a:rPr lang="en-US" sz="2500" spc="-20" dirty="0">
                <a:latin typeface="+mj-lt"/>
                <a:cs typeface="Lucida Sans Unicode"/>
              </a:rPr>
              <a:t>cycle</a:t>
            </a:r>
            <a:endParaRPr sz="2500" dirty="0">
              <a:latin typeface="+mj-lt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2125" y="5121572"/>
            <a:ext cx="4644771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40665" algn="l"/>
              </a:tabLst>
            </a:pPr>
            <a:r>
              <a:rPr sz="2400" dirty="0">
                <a:latin typeface="+mj-lt"/>
                <a:cs typeface="Lucida Sans Unicode"/>
              </a:rPr>
              <a:t>Similar</a:t>
            </a:r>
            <a:r>
              <a:rPr sz="2400" spc="-1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to</a:t>
            </a:r>
            <a:r>
              <a:rPr sz="2400" spc="-4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that</a:t>
            </a:r>
            <a:r>
              <a:rPr sz="2400" spc="-3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of</a:t>
            </a:r>
            <a:r>
              <a:rPr sz="2400" spc="-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measels</a:t>
            </a:r>
            <a:r>
              <a:rPr sz="2400" spc="-45" dirty="0">
                <a:latin typeface="+mj-lt"/>
                <a:cs typeface="Lucida Sans Unicode"/>
              </a:rPr>
              <a:t> </a:t>
            </a:r>
            <a:r>
              <a:rPr sz="2400" spc="-20" dirty="0">
                <a:latin typeface="+mj-lt"/>
                <a:cs typeface="Lucida Sans Unicode"/>
              </a:rPr>
              <a:t>virus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43B6629E-62B9-2266-0B9C-65EC5CE008BA}"/>
              </a:ext>
            </a:extLst>
          </p:cNvPr>
          <p:cNvSpPr txBox="1">
            <a:spLocks/>
          </p:cNvSpPr>
          <p:nvPr/>
        </p:nvSpPr>
        <p:spPr>
          <a:xfrm>
            <a:off x="645972" y="342913"/>
            <a:ext cx="5297628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dirty="0"/>
              <a:t>Parainfluenza virus</a:t>
            </a:r>
            <a:endParaRPr lang="en-US" spc="-1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717766"/>
            <a:ext cx="5501005" cy="4875053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268605" algn="l"/>
              </a:tabLst>
            </a:pPr>
            <a:r>
              <a:rPr lang="en-US" sz="2400" spc="-15" dirty="0">
                <a:latin typeface="+mj-lt"/>
                <a:cs typeface="Lucida Sans Unicode"/>
              </a:rPr>
              <a:t>Tr</a:t>
            </a:r>
            <a:r>
              <a:rPr lang="en-US" sz="2400" dirty="0">
                <a:latin typeface="+mj-lt"/>
                <a:cs typeface="Lucida Sans Unicode"/>
              </a:rPr>
              <a:t>a</a:t>
            </a:r>
            <a:r>
              <a:rPr lang="en-US" sz="2400" spc="-15" dirty="0">
                <a:latin typeface="+mj-lt"/>
                <a:cs typeface="Lucida Sans Unicode"/>
              </a:rPr>
              <a:t>n</a:t>
            </a:r>
            <a:r>
              <a:rPr lang="en-US" sz="2400" dirty="0">
                <a:latin typeface="+mj-lt"/>
                <a:cs typeface="Lucida Sans Unicode"/>
              </a:rPr>
              <a:t>smi</a:t>
            </a:r>
            <a:r>
              <a:rPr lang="en-US" sz="2400" spc="5" dirty="0">
                <a:latin typeface="+mj-lt"/>
                <a:cs typeface="Lucida Sans Unicode"/>
              </a:rPr>
              <a:t>s</a:t>
            </a:r>
            <a:r>
              <a:rPr lang="en-US" sz="2400" spc="-5" dirty="0">
                <a:latin typeface="+mj-lt"/>
                <a:cs typeface="Lucida Sans Unicode"/>
              </a:rPr>
              <a:t>s</a:t>
            </a:r>
            <a:r>
              <a:rPr lang="en-US" sz="2400" spc="10" dirty="0">
                <a:latin typeface="+mj-lt"/>
                <a:cs typeface="Lucida Sans Unicode"/>
              </a:rPr>
              <a:t>i</a:t>
            </a:r>
            <a:r>
              <a:rPr lang="en-US" sz="2400" dirty="0">
                <a:latin typeface="+mj-lt"/>
                <a:cs typeface="Lucida Sans Unicode"/>
              </a:rPr>
              <a:t>on</a:t>
            </a:r>
          </a:p>
          <a:p>
            <a:pPr marL="1960880">
              <a:lnSpc>
                <a:spcPct val="100000"/>
              </a:lnSpc>
              <a:spcBef>
                <a:spcPts val="540"/>
              </a:spcBef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Via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respiratory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droplets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409"/>
              </a:spcBef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Cause</a:t>
            </a:r>
            <a:r>
              <a:rPr lang="en-US" sz="2400" spc="-5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disease</a:t>
            </a:r>
            <a:r>
              <a:rPr lang="en-US" sz="2400" spc="-5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worldwide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85"/>
              </a:spcBef>
              <a:tabLst>
                <a:tab pos="268605" algn="l"/>
              </a:tabLst>
            </a:pPr>
            <a:r>
              <a:rPr lang="en-US" sz="2400" spc="-15" dirty="0">
                <a:latin typeface="+mj-lt"/>
                <a:cs typeface="Lucida Sans Unicode"/>
              </a:rPr>
              <a:t>Pathogenesis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540"/>
              </a:spcBef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Infection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without</a:t>
            </a:r>
            <a:r>
              <a:rPr lang="en-US" sz="2400" spc="-7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viremia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385"/>
              </a:spcBef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Subclinical</a:t>
            </a:r>
            <a:r>
              <a:rPr lang="en-US" sz="2400" spc="-12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infection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409"/>
              </a:spcBef>
              <a:tabLst>
                <a:tab pos="2189480" algn="l"/>
              </a:tabLst>
            </a:pPr>
            <a:r>
              <a:rPr lang="en-PK" sz="2400" dirty="0">
                <a:latin typeface="+mj-lt"/>
                <a:cs typeface="Lucida Sans Unicode"/>
              </a:rPr>
              <a:t>4</a:t>
            </a:r>
            <a:r>
              <a:rPr lang="en-PK" sz="2400" spc="-1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types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85"/>
              </a:spcBef>
              <a:tabLst>
                <a:tab pos="268605" algn="l"/>
              </a:tabLst>
            </a:pPr>
            <a:r>
              <a:rPr lang="en-US" sz="2400" spc="-5" dirty="0">
                <a:latin typeface="+mj-lt"/>
                <a:cs typeface="Lucida Sans Unicode"/>
              </a:rPr>
              <a:t>C</a:t>
            </a:r>
            <a:r>
              <a:rPr lang="en-US" sz="2400" spc="-15" dirty="0">
                <a:latin typeface="+mj-lt"/>
                <a:cs typeface="Lucida Sans Unicode"/>
              </a:rPr>
              <a:t>l</a:t>
            </a:r>
            <a:r>
              <a:rPr lang="en-US" sz="2400" spc="5" dirty="0">
                <a:latin typeface="+mj-lt"/>
                <a:cs typeface="Lucida Sans Unicode"/>
              </a:rPr>
              <a:t>i</a:t>
            </a:r>
            <a:r>
              <a:rPr lang="en-US" sz="2400" spc="-15" dirty="0">
                <a:latin typeface="+mj-lt"/>
                <a:cs typeface="Lucida Sans Unicode"/>
              </a:rPr>
              <a:t>n</a:t>
            </a:r>
            <a:r>
              <a:rPr lang="en-US" sz="2400" spc="5" dirty="0">
                <a:latin typeface="+mj-lt"/>
                <a:cs typeface="Lucida Sans Unicode"/>
              </a:rPr>
              <a:t>i</a:t>
            </a:r>
            <a:r>
              <a:rPr lang="en-US" sz="2400" spc="-5" dirty="0">
                <a:latin typeface="+mj-lt"/>
                <a:cs typeface="Lucida Sans Unicode"/>
              </a:rPr>
              <a:t>ca</a:t>
            </a:r>
            <a:r>
              <a:rPr lang="en-US" sz="2400" dirty="0">
                <a:latin typeface="+mj-lt"/>
                <a:cs typeface="Lucida Sans Unicode"/>
              </a:rPr>
              <a:t>l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spc="5" dirty="0">
                <a:latin typeface="+mj-lt"/>
                <a:cs typeface="Lucida Sans Unicode"/>
              </a:rPr>
              <a:t>fi</a:t>
            </a:r>
            <a:r>
              <a:rPr lang="en-US" sz="2400" spc="-15" dirty="0">
                <a:latin typeface="+mj-lt"/>
                <a:cs typeface="Lucida Sans Unicode"/>
              </a:rPr>
              <a:t>n</a:t>
            </a:r>
            <a:r>
              <a:rPr lang="en-US" sz="2400" spc="5" dirty="0">
                <a:latin typeface="+mj-lt"/>
                <a:cs typeface="Lucida Sans Unicode"/>
              </a:rPr>
              <a:t>di</a:t>
            </a:r>
            <a:r>
              <a:rPr lang="en-US" sz="2400" spc="-15" dirty="0">
                <a:latin typeface="+mj-lt"/>
                <a:cs typeface="Lucida Sans Unicode"/>
              </a:rPr>
              <a:t>n</a:t>
            </a:r>
            <a:r>
              <a:rPr lang="en-US" sz="2400" dirty="0">
                <a:latin typeface="+mj-lt"/>
                <a:cs typeface="Lucida Sans Unicode"/>
              </a:rPr>
              <a:t>gs</a:t>
            </a:r>
          </a:p>
          <a:p>
            <a:pPr marL="1960880">
              <a:lnSpc>
                <a:spcPct val="100000"/>
              </a:lnSpc>
              <a:spcBef>
                <a:spcPts val="540"/>
              </a:spcBef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Croup in</a:t>
            </a:r>
            <a:r>
              <a:rPr lang="en-US" sz="2400" spc="-7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children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409"/>
              </a:spcBef>
              <a:tabLst>
                <a:tab pos="2189480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Others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484621" y="98552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7316" y="98552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438353"/>
            <a:ext cx="5297628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68605" algn="l"/>
              </a:tabLst>
            </a:pPr>
            <a:r>
              <a:rPr sz="1850" dirty="0">
                <a:solidFill>
                  <a:srgbClr val="2CA1BE"/>
                </a:solidFill>
                <a:latin typeface="Microsoft Sans Serif"/>
                <a:cs typeface="Microsoft Sans Serif"/>
              </a:rPr>
              <a:t>	</a:t>
            </a:r>
            <a:r>
              <a:rPr lang="en-US" sz="4000" spc="-5" dirty="0">
                <a:latin typeface="+mj-lt"/>
                <a:cs typeface="Lucida Sans Unicode"/>
              </a:rPr>
              <a:t>La</a:t>
            </a:r>
            <a:r>
              <a:rPr lang="en-US" sz="4000" spc="-10" dirty="0">
                <a:latin typeface="+mj-lt"/>
                <a:cs typeface="Lucida Sans Unicode"/>
              </a:rPr>
              <a:t>b</a:t>
            </a:r>
            <a:r>
              <a:rPr lang="en-US" sz="4000" spc="-5" dirty="0">
                <a:latin typeface="+mj-lt"/>
                <a:cs typeface="Lucida Sans Unicode"/>
              </a:rPr>
              <a:t>o</a:t>
            </a:r>
            <a:r>
              <a:rPr lang="en-US" sz="4000" spc="-10" dirty="0">
                <a:latin typeface="+mj-lt"/>
                <a:cs typeface="Lucida Sans Unicode"/>
              </a:rPr>
              <a:t>r</a:t>
            </a:r>
            <a:r>
              <a:rPr lang="en-US" sz="4000" spc="-5" dirty="0">
                <a:latin typeface="+mj-lt"/>
                <a:cs typeface="Lucida Sans Unicode"/>
              </a:rPr>
              <a:t>a</a:t>
            </a:r>
            <a:r>
              <a:rPr lang="en-US" sz="4000" spc="-15" dirty="0">
                <a:latin typeface="+mj-lt"/>
                <a:cs typeface="Lucida Sans Unicode"/>
              </a:rPr>
              <a:t>t</a:t>
            </a:r>
            <a:r>
              <a:rPr lang="en-US" sz="4000" spc="-5" dirty="0">
                <a:latin typeface="+mj-lt"/>
                <a:cs typeface="Lucida Sans Unicode"/>
              </a:rPr>
              <a:t>o</a:t>
            </a:r>
            <a:r>
              <a:rPr lang="en-US" sz="4000" spc="-10" dirty="0">
                <a:latin typeface="+mj-lt"/>
                <a:cs typeface="Lucida Sans Unicode"/>
              </a:rPr>
              <a:t>r</a:t>
            </a:r>
            <a:r>
              <a:rPr lang="en-US" sz="4000" dirty="0">
                <a:latin typeface="+mj-lt"/>
                <a:cs typeface="Lucida Sans Unicode"/>
              </a:rPr>
              <a:t>y</a:t>
            </a:r>
            <a:r>
              <a:rPr lang="en-US" sz="4000" spc="-50" dirty="0">
                <a:latin typeface="+mj-lt"/>
                <a:cs typeface="Lucida Sans Unicode"/>
              </a:rPr>
              <a:t> </a:t>
            </a:r>
            <a:r>
              <a:rPr lang="en-US" sz="4000" spc="5" dirty="0">
                <a:latin typeface="+mj-lt"/>
                <a:cs typeface="Lucida Sans Unicode"/>
              </a:rPr>
              <a:t>fi</a:t>
            </a:r>
            <a:r>
              <a:rPr lang="en-US" sz="4000" spc="-15" dirty="0">
                <a:latin typeface="+mj-lt"/>
                <a:cs typeface="Lucida Sans Unicode"/>
              </a:rPr>
              <a:t>n</a:t>
            </a:r>
            <a:r>
              <a:rPr lang="en-US" sz="4000" spc="-5" dirty="0">
                <a:latin typeface="+mj-lt"/>
                <a:cs typeface="Lucida Sans Unicode"/>
              </a:rPr>
              <a:t>d</a:t>
            </a:r>
            <a:r>
              <a:rPr lang="en-US" sz="4000" spc="10" dirty="0">
                <a:latin typeface="+mj-lt"/>
                <a:cs typeface="Lucida Sans Unicode"/>
              </a:rPr>
              <a:t>i</a:t>
            </a:r>
            <a:r>
              <a:rPr lang="en-US" sz="4000" spc="-15" dirty="0">
                <a:latin typeface="+mj-lt"/>
                <a:cs typeface="Lucida Sans Unicode"/>
              </a:rPr>
              <a:t>n</a:t>
            </a:r>
            <a:r>
              <a:rPr lang="en-US" sz="4000" dirty="0">
                <a:latin typeface="+mj-lt"/>
                <a:cs typeface="Lucida Sans Unicode"/>
              </a:rPr>
              <a:t>gs</a:t>
            </a:r>
            <a:endParaRPr sz="4000" dirty="0">
              <a:latin typeface="+mj-lt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594229" y="1334588"/>
            <a:ext cx="2943860" cy="1272783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Diagnosed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clinically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Isolation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of</a:t>
            </a:r>
            <a:r>
              <a:rPr lang="en-US" sz="2400" spc="-20" dirty="0">
                <a:latin typeface="+mj-lt"/>
                <a:cs typeface="Lucida Sans Unicode"/>
              </a:rPr>
              <a:t> virus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40665" algn="l"/>
              </a:tabLst>
            </a:pP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</a:t>
            </a:r>
            <a:r>
              <a:rPr lang="en-US" sz="2400" spc="-6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antibody </a:t>
            </a:r>
            <a:r>
              <a:rPr lang="en-US" sz="2400" spc="-20" dirty="0" err="1">
                <a:latin typeface="+mj-lt"/>
                <a:cs typeface="Lucida Sans Unicode"/>
              </a:rPr>
              <a:t>titre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844" y="533400"/>
            <a:ext cx="3597530" cy="12452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-10" dirty="0"/>
              <a:t>Crona virus </a:t>
            </a:r>
            <a:br>
              <a:rPr lang="en-US" spc="-10" dirty="0"/>
            </a:br>
            <a:r>
              <a:rPr lang="en-US" spc="-10" dirty="0"/>
              <a:t>Diseases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908175" y="1892494"/>
            <a:ext cx="3024505" cy="2976391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Common</a:t>
            </a:r>
            <a:r>
              <a:rPr lang="en-US" sz="2400" spc="-20" dirty="0">
                <a:latin typeface="+mj-lt"/>
                <a:cs typeface="Lucida Sans Unicode"/>
              </a:rPr>
              <a:t> cold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Atypical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pneumonia</a:t>
            </a:r>
          </a:p>
          <a:p>
            <a:pPr marL="12700">
              <a:lnSpc>
                <a:spcPct val="100000"/>
              </a:lnSpc>
              <a:spcBef>
                <a:spcPts val="414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Important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properties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lang="en-US" sz="2400" dirty="0">
                <a:latin typeface="+mj-lt"/>
                <a:cs typeface="Lucida Sans Unicode"/>
              </a:rPr>
              <a:t>RNA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genome</a:t>
            </a:r>
            <a:endParaRPr lang="en-US" sz="2400" dirty="0">
              <a:latin typeface="+mj-lt"/>
              <a:cs typeface="Lucida Sans Unicode"/>
            </a:endParaRPr>
          </a:p>
          <a:p>
            <a:pPr marL="12700" marR="5080">
              <a:lnSpc>
                <a:spcPct val="118400"/>
              </a:lnSpc>
              <a:spcBef>
                <a:spcPts val="15"/>
              </a:spcBef>
            </a:pPr>
            <a:r>
              <a:rPr lang="en-US" sz="2400" dirty="0">
                <a:latin typeface="+mj-lt"/>
                <a:cs typeface="Lucida Sans Unicode"/>
              </a:rPr>
              <a:t>Helical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nucleocapsid </a:t>
            </a:r>
            <a:r>
              <a:rPr lang="en-US" sz="2400" dirty="0">
                <a:latin typeface="+mj-lt"/>
                <a:cs typeface="Lucida Sans Unicode"/>
              </a:rPr>
              <a:t>two </a:t>
            </a:r>
            <a:r>
              <a:rPr lang="en-US" sz="2400" spc="-10" dirty="0">
                <a:latin typeface="+mj-lt"/>
                <a:cs typeface="Lucida Sans Unicode"/>
              </a:rPr>
              <a:t>sero types </a:t>
            </a:r>
            <a:r>
              <a:rPr lang="en-US" sz="2400" dirty="0">
                <a:latin typeface="+mj-lt"/>
                <a:cs typeface="Lucida Sans Unicode"/>
              </a:rPr>
              <a:t>receptors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on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ace</a:t>
            </a:r>
            <a:r>
              <a:rPr lang="en-US" sz="2400" spc="-55" dirty="0">
                <a:latin typeface="+mj-lt"/>
                <a:cs typeface="Lucida Sans Unicode"/>
              </a:rPr>
              <a:t> </a:t>
            </a:r>
            <a:r>
              <a:rPr lang="en-US" sz="2400" spc="-50" dirty="0">
                <a:latin typeface="+mj-lt"/>
                <a:cs typeface="Lucida Sans Unicode"/>
              </a:rPr>
              <a:t>2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0440" y="2462783"/>
            <a:ext cx="2103119" cy="25603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80E67FE-FDC4-D222-FB78-FB844A12E494}"/>
              </a:ext>
            </a:extLst>
          </p:cNvPr>
          <p:cNvSpPr txBox="1">
            <a:spLocks/>
          </p:cNvSpPr>
          <p:nvPr/>
        </p:nvSpPr>
        <p:spPr>
          <a:xfrm>
            <a:off x="981844" y="533400"/>
            <a:ext cx="359753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-10" dirty="0"/>
              <a:t>Structure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456692"/>
            <a:ext cx="3886200" cy="6096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84621" y="98552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8497316" y="98552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9A9646C5-3254-FBAE-49B3-F17519E9E876}"/>
              </a:ext>
            </a:extLst>
          </p:cNvPr>
          <p:cNvSpPr txBox="1">
            <a:spLocks/>
          </p:cNvSpPr>
          <p:nvPr/>
        </p:nvSpPr>
        <p:spPr>
          <a:xfrm>
            <a:off x="153541" y="30061"/>
            <a:ext cx="359753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-10" dirty="0"/>
              <a:t>Replicative cycle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472006"/>
            <a:ext cx="7302500" cy="3258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Infection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occurs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worldwide</a:t>
            </a:r>
            <a:r>
              <a:rPr lang="en-US" sz="2400" spc="-7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and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early </a:t>
            </a:r>
            <a:r>
              <a:rPr lang="en-US" sz="2400" spc="-25" dirty="0">
                <a:latin typeface="+mj-lt"/>
                <a:cs typeface="Lucida Sans Unicode"/>
              </a:rPr>
              <a:t>in</a:t>
            </a:r>
            <a:endParaRPr lang="en-US" sz="2400" dirty="0">
              <a:latin typeface="+mj-lt"/>
              <a:cs typeface="Lucida Sans Unicode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lang="en-US" sz="2400" spc="-20" dirty="0">
                <a:latin typeface="+mj-lt"/>
                <a:cs typeface="Lucida Sans Unicode"/>
              </a:rPr>
              <a:t>Life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380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2-</a:t>
            </a:r>
            <a:r>
              <a:rPr lang="en-US" sz="2400" dirty="0">
                <a:latin typeface="+mj-lt"/>
                <a:cs typeface="Lucida Sans Unicode"/>
              </a:rPr>
              <a:t>3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year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cycle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14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Originated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spc="-10" dirty="0" err="1">
                <a:latin typeface="+mj-lt"/>
                <a:cs typeface="Lucida Sans Unicode"/>
              </a:rPr>
              <a:t>china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Fatality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spc="-25" dirty="0">
                <a:latin typeface="+mj-lt"/>
                <a:cs typeface="Lucida Sans Unicode"/>
              </a:rPr>
              <a:t>9%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380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Super-spreaders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Outbreaks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hospitals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Animal</a:t>
            </a:r>
            <a:r>
              <a:rPr lang="en-US" sz="2400" spc="-5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reservoir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3B1C6EF-FBD7-3A51-7AE3-7B6E93F5D12C}"/>
              </a:ext>
            </a:extLst>
          </p:cNvPr>
          <p:cNvSpPr txBox="1">
            <a:spLocks/>
          </p:cNvSpPr>
          <p:nvPr/>
        </p:nvSpPr>
        <p:spPr>
          <a:xfrm>
            <a:off x="329983" y="287026"/>
            <a:ext cx="359753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-10" dirty="0"/>
              <a:t>Transmission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972" y="884316"/>
            <a:ext cx="6364428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dirty="0"/>
              <a:t>Pathogenesis</a:t>
            </a:r>
            <a:r>
              <a:rPr lang="en-US" spc="-85" dirty="0"/>
              <a:t> </a:t>
            </a:r>
            <a:r>
              <a:rPr lang="en-US" dirty="0"/>
              <a:t>and</a:t>
            </a:r>
            <a:r>
              <a:rPr lang="en-US" spc="-65" dirty="0"/>
              <a:t> </a:t>
            </a:r>
            <a:r>
              <a:rPr lang="en-US" spc="-10" dirty="0"/>
              <a:t>immunity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929436" y="1582292"/>
            <a:ext cx="6209665" cy="2153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Font typeface="Arial MT"/>
              <a:buChar char="•"/>
              <a:tabLst>
                <a:tab pos="240029" algn="l"/>
              </a:tabLst>
            </a:pPr>
            <a:r>
              <a:rPr lang="en-US" sz="2400" dirty="0">
                <a:latin typeface="+mj-lt"/>
                <a:cs typeface="Lucida Sans Unicode"/>
              </a:rPr>
              <a:t>Limited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to mucosal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cells</a:t>
            </a:r>
            <a:endParaRPr lang="en-US" sz="2400" dirty="0">
              <a:latin typeface="+mj-lt"/>
              <a:cs typeface="Lucida Sans Unicode"/>
            </a:endParaRPr>
          </a:p>
          <a:p>
            <a:pPr marL="240029" indent="-227329">
              <a:lnSpc>
                <a:spcPct val="100000"/>
              </a:lnSpc>
              <a:spcBef>
                <a:spcPts val="1755"/>
              </a:spcBef>
              <a:buClr>
                <a:srgbClr val="2CA1BE"/>
              </a:buClr>
              <a:buFont typeface="Arial MT"/>
              <a:buChar char="•"/>
              <a:tabLst>
                <a:tab pos="240029" algn="l"/>
              </a:tabLst>
            </a:pPr>
            <a:r>
              <a:rPr lang="en-US" sz="2400" dirty="0">
                <a:latin typeface="+mj-lt"/>
                <a:cs typeface="Lucida Sans Unicode"/>
              </a:rPr>
              <a:t>50%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asymptomatic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infection</a:t>
            </a:r>
            <a:endParaRPr lang="en-US" sz="2400" dirty="0">
              <a:latin typeface="+mj-lt"/>
              <a:cs typeface="Lucida Sans Unicode"/>
            </a:endParaRPr>
          </a:p>
          <a:p>
            <a:pPr marL="240029" marR="5080" indent="-227329">
              <a:lnSpc>
                <a:spcPts val="4630"/>
              </a:lnSpc>
              <a:spcBef>
                <a:spcPts val="225"/>
              </a:spcBef>
              <a:buClr>
                <a:srgbClr val="2CA1BE"/>
              </a:buClr>
              <a:buFont typeface="Arial MT"/>
              <a:buChar char="•"/>
              <a:tabLst>
                <a:tab pos="241300" algn="l"/>
              </a:tabLst>
            </a:pPr>
            <a:r>
              <a:rPr lang="en-US" sz="2400" dirty="0">
                <a:latin typeface="+mj-lt"/>
                <a:cs typeface="Lucida Sans Unicode"/>
              </a:rPr>
              <a:t>Binding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of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virus to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ace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2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results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25" dirty="0">
                <a:latin typeface="+mj-lt"/>
                <a:cs typeface="Lucida Sans Unicode"/>
              </a:rPr>
              <a:t>in 	</a:t>
            </a:r>
            <a:r>
              <a:rPr lang="en-US" sz="2400" dirty="0">
                <a:latin typeface="+mj-lt"/>
                <a:cs typeface="Lucida Sans Unicode"/>
              </a:rPr>
              <a:t>diffuse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edema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and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hypoxia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258711"/>
            <a:ext cx="6654165" cy="5032788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925"/>
              </a:spcBef>
              <a:buClr>
                <a:srgbClr val="2CA1BE"/>
              </a:buClr>
              <a:buSzPct val="68518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Clinical</a:t>
            </a:r>
            <a:r>
              <a:rPr lang="en-US" sz="2400" spc="-114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findings</a:t>
            </a:r>
            <a:endParaRPr lang="en-US" sz="2400" dirty="0">
              <a:latin typeface="+mj-lt"/>
              <a:cs typeface="Lucida Sans Unicode"/>
            </a:endParaRPr>
          </a:p>
          <a:p>
            <a:pPr marL="2189480" lvl="1" indent="-228600">
              <a:lnSpc>
                <a:spcPct val="100000"/>
              </a:lnSpc>
              <a:spcBef>
                <a:spcPts val="545"/>
              </a:spcBef>
              <a:buClr>
                <a:srgbClr val="EB631B"/>
              </a:buClr>
              <a:buFont typeface="Arial MT"/>
              <a:buChar char="•"/>
              <a:tabLst>
                <a:tab pos="2189480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Coryza</a:t>
            </a:r>
            <a:endParaRPr lang="en-US" sz="2400" dirty="0">
              <a:latin typeface="+mj-lt"/>
              <a:cs typeface="Lucida Sans Unicode"/>
            </a:endParaRPr>
          </a:p>
          <a:p>
            <a:pPr marL="2189480" lvl="1" indent="-228600">
              <a:lnSpc>
                <a:spcPct val="100000"/>
              </a:lnSpc>
              <a:spcBef>
                <a:spcPts val="409"/>
              </a:spcBef>
              <a:buClr>
                <a:srgbClr val="EB631B"/>
              </a:buClr>
              <a:buFont typeface="Arial MT"/>
              <a:buChar char="•"/>
              <a:tabLst>
                <a:tab pos="2189480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Bronchitis</a:t>
            </a:r>
            <a:endParaRPr lang="en-US" sz="2400" dirty="0">
              <a:latin typeface="+mj-lt"/>
              <a:cs typeface="Lucida Sans Unicode"/>
            </a:endParaRPr>
          </a:p>
          <a:p>
            <a:pPr marL="2189480" lvl="1" indent="-228600">
              <a:lnSpc>
                <a:spcPct val="100000"/>
              </a:lnSpc>
              <a:spcBef>
                <a:spcPts val="385"/>
              </a:spcBef>
              <a:buClr>
                <a:srgbClr val="EB631B"/>
              </a:buClr>
              <a:buFont typeface="Arial MT"/>
              <a:buChar char="•"/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Low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grade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fever</a:t>
            </a:r>
            <a:endParaRPr lang="en-US" sz="2400" dirty="0">
              <a:latin typeface="+mj-lt"/>
              <a:cs typeface="Lucida Sans Unicode"/>
            </a:endParaRPr>
          </a:p>
          <a:p>
            <a:pPr marL="2189480" lvl="1" indent="-228600">
              <a:lnSpc>
                <a:spcPct val="100000"/>
              </a:lnSpc>
              <a:spcBef>
                <a:spcPts val="405"/>
              </a:spcBef>
              <a:buClr>
                <a:srgbClr val="EB631B"/>
              </a:buClr>
              <a:buFont typeface="Arial MT"/>
              <a:buChar char="•"/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Sars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(atypical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pneumonia)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2200"/>
              </a:spcBef>
              <a:buClr>
                <a:srgbClr val="2CA1BE"/>
              </a:buClr>
              <a:buSzPct val="68518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X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rays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35"/>
              </a:spcBef>
              <a:buClr>
                <a:srgbClr val="2CA1BE"/>
              </a:buClr>
              <a:buSzPct val="68518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Leukopenia</a:t>
            </a:r>
            <a:r>
              <a:rPr lang="en-US" sz="2400" spc="-10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and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spc="-10" dirty="0" err="1">
                <a:latin typeface="+mj-lt"/>
                <a:cs typeface="Lucida Sans Unicode"/>
              </a:rPr>
              <a:t>thrmbocytopenia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35"/>
              </a:spcBef>
              <a:buClr>
                <a:srgbClr val="2CA1BE"/>
              </a:buClr>
              <a:buSzPct val="68518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Incubation</a:t>
            </a:r>
            <a:r>
              <a:rPr lang="en-US" sz="2400" spc="-11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period</a:t>
            </a:r>
            <a:endParaRPr lang="en-US" sz="2400" dirty="0">
              <a:latin typeface="+mj-lt"/>
              <a:cs typeface="Lucida Sans Unicode"/>
            </a:endParaRPr>
          </a:p>
          <a:p>
            <a:pPr marL="1503045">
              <a:lnSpc>
                <a:spcPct val="100000"/>
              </a:lnSpc>
              <a:spcBef>
                <a:spcPts val="540"/>
              </a:spcBef>
              <a:tabLst>
                <a:tab pos="1732280" algn="l"/>
              </a:tabLst>
            </a:pPr>
            <a:r>
              <a:rPr lang="en-PK" sz="2400" spc="-990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PK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PK" sz="2400" spc="-15" dirty="0">
                <a:latin typeface="+mj-lt"/>
                <a:cs typeface="Lucida Sans Unicode"/>
              </a:rPr>
              <a:t>2-</a:t>
            </a:r>
            <a:r>
              <a:rPr lang="en-PK" sz="2400" dirty="0">
                <a:latin typeface="+mj-lt"/>
                <a:cs typeface="Lucida Sans Unicode"/>
              </a:rPr>
              <a:t>10</a:t>
            </a:r>
            <a:r>
              <a:rPr lang="en-PK" sz="2400" spc="-1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days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3788" y="71373"/>
            <a:ext cx="480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vertical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597315"/>
            <a:ext cx="7886700" cy="861184"/>
          </a:xfrm>
          <a:prstGeom prst="rect">
            <a:avLst/>
          </a:prstGeom>
        </p:spPr>
        <p:txBody>
          <a:bodyPr vert="horz" wrap="square" lIns="0" tIns="24325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10"/>
              </a:spcBef>
            </a:pPr>
            <a:r>
              <a:rPr lang="en-US" dirty="0"/>
              <a:t>Laboratory</a:t>
            </a:r>
            <a:r>
              <a:rPr lang="en-US" spc="-120" dirty="0"/>
              <a:t> </a:t>
            </a:r>
            <a:r>
              <a:rPr lang="en-US" spc="-10" dirty="0"/>
              <a:t>diagnosis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594229" y="1722500"/>
            <a:ext cx="3079750" cy="152990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Primarily</a:t>
            </a:r>
            <a:r>
              <a:rPr lang="en-US" sz="2400" spc="-11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clinical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PCR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based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tests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Antibody</a:t>
            </a:r>
            <a:r>
              <a:rPr lang="en-US" sz="2400" spc="-6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based</a:t>
            </a:r>
            <a:r>
              <a:rPr lang="en-US" sz="2400" spc="-10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test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7316" y="71373"/>
            <a:ext cx="480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vertical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14056" y="261569"/>
            <a:ext cx="7861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Longitudinal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801623"/>
            <a:ext cx="5943600" cy="5321808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238939D5-21EE-7530-381F-B41E1420CF70}"/>
              </a:ext>
            </a:extLst>
          </p:cNvPr>
          <p:cNvSpPr txBox="1">
            <a:spLocks/>
          </p:cNvSpPr>
          <p:nvPr/>
        </p:nvSpPr>
        <p:spPr>
          <a:xfrm>
            <a:off x="628650" y="-86600"/>
            <a:ext cx="7886700" cy="861184"/>
          </a:xfrm>
          <a:prstGeom prst="rect">
            <a:avLst/>
          </a:prstGeom>
        </p:spPr>
        <p:txBody>
          <a:bodyPr vert="horz" wrap="square" lIns="0" tIns="24325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  <a:spcBef>
                <a:spcPts val="110"/>
              </a:spcBef>
            </a:pPr>
            <a:r>
              <a:rPr lang="en-US" dirty="0"/>
              <a:t>Bioethics </a:t>
            </a:r>
            <a:endParaRPr lang="en-US" spc="-1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33006" y="1006855"/>
            <a:ext cx="786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Longitudinal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4623" y="1380744"/>
            <a:ext cx="5257800" cy="4809744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42A3279-D858-4E5E-1CDB-5CF5FB95379B}"/>
              </a:ext>
            </a:extLst>
          </p:cNvPr>
          <p:cNvSpPr txBox="1">
            <a:spLocks/>
          </p:cNvSpPr>
          <p:nvPr/>
        </p:nvSpPr>
        <p:spPr>
          <a:xfrm>
            <a:off x="628650" y="276849"/>
            <a:ext cx="7886700" cy="861184"/>
          </a:xfrm>
          <a:prstGeom prst="rect">
            <a:avLst/>
          </a:prstGeom>
        </p:spPr>
        <p:txBody>
          <a:bodyPr vert="horz" wrap="square" lIns="0" tIns="24325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  <a:spcBef>
                <a:spcPts val="110"/>
              </a:spcBef>
            </a:pPr>
            <a:r>
              <a:rPr lang="en-US" dirty="0"/>
              <a:t>Artificial intelligence </a:t>
            </a:r>
            <a:endParaRPr lang="en-US" spc="-1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5142" y="2749753"/>
            <a:ext cx="3520440" cy="4851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sz="1500" spc="-10" dirty="0">
                <a:uFill>
                  <a:solidFill>
                    <a:srgbClr val="2CA1BE"/>
                  </a:solidFill>
                </a:uFill>
                <a:latin typeface="Lucida Sans Unicode"/>
                <a:cs typeface="Lucida Sans Unicode"/>
              </a:rPr>
              <a:t>https://</a:t>
            </a:r>
            <a:r>
              <a:rPr sz="1500" spc="-10" dirty="0">
                <a:uFill>
                  <a:solidFill>
                    <a:srgbClr val="2CA1BE"/>
                  </a:solidFill>
                </a:uFill>
                <a:latin typeface="Lucida Sans Unicode"/>
                <a:cs typeface="Lucida Sans Unicod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www.ncbi.nlm.nih.gov/pmc/a</a:t>
            </a:r>
            <a:endParaRPr sz="1500" dirty="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</a:pPr>
            <a:r>
              <a:rPr sz="1500" spc="-10" dirty="0">
                <a:uFill>
                  <a:solidFill>
                    <a:srgbClr val="2CA1BE"/>
                  </a:solidFill>
                </a:uFill>
                <a:latin typeface="Lucida Sans Unicode"/>
                <a:cs typeface="Lucida Sans Unicode"/>
              </a:rPr>
              <a:t>rticles/PMC7133842/</a:t>
            </a:r>
            <a:endParaRPr sz="15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3006" y="1006855"/>
            <a:ext cx="786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Longitudinal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57800" y="1600200"/>
            <a:ext cx="3063240" cy="4239895"/>
            <a:chOff x="5257800" y="1600200"/>
            <a:chExt cx="3063240" cy="42398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800" y="1600200"/>
              <a:ext cx="3063240" cy="2286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0" y="3782567"/>
              <a:ext cx="3063240" cy="2057400"/>
            </a:xfrm>
            <a:prstGeom prst="rect">
              <a:avLst/>
            </a:prstGeom>
          </p:spPr>
        </p:pic>
      </p:grpSp>
      <p:sp>
        <p:nvSpPr>
          <p:cNvPr id="8" name="object 2">
            <a:extLst>
              <a:ext uri="{FF2B5EF4-FFF2-40B4-BE49-F238E27FC236}">
                <a16:creationId xmlns:a16="http://schemas.microsoft.com/office/drawing/2014/main" id="{6F37C87E-E248-EF70-863E-05FD6232922C}"/>
              </a:ext>
            </a:extLst>
          </p:cNvPr>
          <p:cNvSpPr txBox="1">
            <a:spLocks/>
          </p:cNvSpPr>
          <p:nvPr/>
        </p:nvSpPr>
        <p:spPr>
          <a:xfrm>
            <a:off x="628650" y="546483"/>
            <a:ext cx="7886700" cy="861184"/>
          </a:xfrm>
          <a:prstGeom prst="rect">
            <a:avLst/>
          </a:prstGeom>
        </p:spPr>
        <p:txBody>
          <a:bodyPr vert="horz" wrap="square" lIns="0" tIns="24325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  <a:spcBef>
                <a:spcPts val="110"/>
              </a:spcBef>
            </a:pPr>
            <a:r>
              <a:rPr lang="en-US" dirty="0"/>
              <a:t>Research </a:t>
            </a:r>
            <a:endParaRPr lang="en-US" spc="-1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5972" y="1472006"/>
            <a:ext cx="7907020" cy="39626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S</a:t>
            </a:r>
            <a:r>
              <a:rPr sz="2400" dirty="0">
                <a:latin typeface="+mj-lt"/>
                <a:cs typeface="Lucida Sans Unicode"/>
              </a:rPr>
              <a:t>arah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wakes</a:t>
            </a:r>
            <a:r>
              <a:rPr sz="2400" spc="-2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up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feeling</a:t>
            </a:r>
            <a:r>
              <a:rPr sz="2400" spc="-3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achy</a:t>
            </a:r>
            <a:r>
              <a:rPr sz="2400" spc="-3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and</a:t>
            </a:r>
            <a:r>
              <a:rPr sz="2400" spc="-2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with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sore </a:t>
            </a:r>
            <a:r>
              <a:rPr sz="2400" spc="-10" dirty="0">
                <a:latin typeface="+mj-lt"/>
                <a:cs typeface="Lucida Sans Unicode"/>
              </a:rPr>
              <a:t>throat.  </a:t>
            </a:r>
            <a:r>
              <a:rPr sz="2400" dirty="0">
                <a:latin typeface="+mj-lt"/>
                <a:cs typeface="Lucida Sans Unicode"/>
              </a:rPr>
              <a:t>He</a:t>
            </a:r>
            <a:r>
              <a:rPr sz="2400" spc="-2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also</a:t>
            </a:r>
            <a:r>
              <a:rPr sz="2400" spc="-1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has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runny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nose</a:t>
            </a:r>
            <a:r>
              <a:rPr sz="2400" spc="-4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and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</a:t>
            </a:r>
            <a:r>
              <a:rPr sz="2400" spc="-2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cough</a:t>
            </a:r>
            <a:r>
              <a:rPr sz="2400" spc="-5" dirty="0">
                <a:latin typeface="+mj-lt"/>
                <a:cs typeface="Lucida Sans Unicode"/>
              </a:rPr>
              <a:t> </a:t>
            </a:r>
            <a:r>
              <a:rPr sz="2400" spc="-20" dirty="0">
                <a:latin typeface="+mj-lt"/>
                <a:cs typeface="Lucida Sans Unicode"/>
              </a:rPr>
              <a:t>that </a:t>
            </a:r>
            <a:r>
              <a:rPr sz="2400" dirty="0">
                <a:latin typeface="+mj-lt"/>
                <a:cs typeface="Lucida Sans Unicode"/>
              </a:rPr>
              <a:t>produces</a:t>
            </a:r>
            <a:r>
              <a:rPr sz="2400" spc="-7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clear</a:t>
            </a:r>
            <a:r>
              <a:rPr sz="2400" spc="-90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mucus.</a:t>
            </a:r>
            <a:endParaRPr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268605" algn="l"/>
              </a:tabLst>
            </a:pPr>
            <a:r>
              <a:rPr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sz="2400" b="1" spc="-30" dirty="0">
                <a:latin typeface="+mj-lt"/>
                <a:cs typeface="Tahoma"/>
              </a:rPr>
              <a:t>MCQ:</a:t>
            </a:r>
            <a:endParaRPr sz="2400" dirty="0">
              <a:latin typeface="+mj-lt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sz="2400" spc="5" dirty="0">
                <a:latin typeface="+mj-lt"/>
                <a:cs typeface="Lucida Sans Unicode"/>
              </a:rPr>
              <a:t>B</a:t>
            </a:r>
            <a:r>
              <a:rPr sz="2400" dirty="0">
                <a:latin typeface="+mj-lt"/>
                <a:cs typeface="Lucida Sans Unicode"/>
              </a:rPr>
              <a:t>a</a:t>
            </a:r>
            <a:r>
              <a:rPr sz="2400" spc="-10" dirty="0">
                <a:latin typeface="+mj-lt"/>
                <a:cs typeface="Lucida Sans Unicode"/>
              </a:rPr>
              <a:t>s</a:t>
            </a:r>
            <a:r>
              <a:rPr sz="2400" spc="-5" dirty="0">
                <a:latin typeface="+mj-lt"/>
                <a:cs typeface="Lucida Sans Unicode"/>
              </a:rPr>
              <a:t>e</a:t>
            </a:r>
            <a:r>
              <a:rPr sz="2400" dirty="0">
                <a:latin typeface="+mj-lt"/>
                <a:cs typeface="Lucida Sans Unicode"/>
              </a:rPr>
              <a:t>d</a:t>
            </a:r>
            <a:r>
              <a:rPr sz="2400" spc="-10" dirty="0">
                <a:latin typeface="+mj-lt"/>
                <a:cs typeface="Lucida Sans Unicode"/>
              </a:rPr>
              <a:t> </a:t>
            </a:r>
            <a:r>
              <a:rPr sz="2400" spc="-15" dirty="0">
                <a:latin typeface="+mj-lt"/>
                <a:cs typeface="Lucida Sans Unicode"/>
              </a:rPr>
              <a:t>o</a:t>
            </a:r>
            <a:r>
              <a:rPr sz="2400" dirty="0">
                <a:latin typeface="+mj-lt"/>
                <a:cs typeface="Lucida Sans Unicode"/>
              </a:rPr>
              <a:t>n t</a:t>
            </a:r>
            <a:r>
              <a:rPr sz="2400" spc="-10" dirty="0">
                <a:latin typeface="+mj-lt"/>
                <a:cs typeface="Lucida Sans Unicode"/>
              </a:rPr>
              <a:t>h</a:t>
            </a:r>
            <a:r>
              <a:rPr sz="2400" dirty="0">
                <a:latin typeface="+mj-lt"/>
                <a:cs typeface="Lucida Sans Unicode"/>
              </a:rPr>
              <a:t>e</a:t>
            </a:r>
            <a:r>
              <a:rPr sz="2400" spc="10" dirty="0">
                <a:latin typeface="+mj-lt"/>
                <a:cs typeface="Lucida Sans Unicode"/>
              </a:rPr>
              <a:t> </a:t>
            </a:r>
            <a:r>
              <a:rPr sz="2400" spc="-15" dirty="0">
                <a:latin typeface="+mj-lt"/>
                <a:cs typeface="Lucida Sans Unicode"/>
              </a:rPr>
              <a:t>symptoms,</a:t>
            </a:r>
            <a:r>
              <a:rPr sz="2400" spc="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w</a:t>
            </a:r>
            <a:r>
              <a:rPr sz="2400" spc="-10" dirty="0">
                <a:latin typeface="+mj-lt"/>
                <a:cs typeface="Lucida Sans Unicode"/>
              </a:rPr>
              <a:t>h</a:t>
            </a:r>
            <a:r>
              <a:rPr sz="2400" spc="-5" dirty="0">
                <a:latin typeface="+mj-lt"/>
                <a:cs typeface="Lucida Sans Unicode"/>
              </a:rPr>
              <a:t>a</a:t>
            </a:r>
            <a:r>
              <a:rPr sz="2400" dirty="0">
                <a:latin typeface="+mj-lt"/>
                <a:cs typeface="Lucida Sans Unicode"/>
              </a:rPr>
              <a:t>t</a:t>
            </a:r>
            <a:r>
              <a:rPr sz="2400" spc="10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is</a:t>
            </a:r>
            <a:r>
              <a:rPr sz="2400" spc="5" dirty="0">
                <a:latin typeface="+mj-lt"/>
                <a:cs typeface="Lucida Sans Unicode"/>
              </a:rPr>
              <a:t> </a:t>
            </a:r>
            <a:r>
              <a:rPr sz="2400" spc="-5" dirty="0">
                <a:latin typeface="+mj-lt"/>
                <a:cs typeface="Lucida Sans Unicode"/>
              </a:rPr>
              <a:t>Sar</a:t>
            </a:r>
            <a:r>
              <a:rPr sz="2400" spc="-15" dirty="0">
                <a:latin typeface="+mj-lt"/>
                <a:cs typeface="Lucida Sans Unicode"/>
              </a:rPr>
              <a:t>a</a:t>
            </a:r>
            <a:r>
              <a:rPr sz="2400" dirty="0">
                <a:latin typeface="+mj-lt"/>
                <a:cs typeface="Lucida Sans Unicode"/>
              </a:rPr>
              <a:t>h </a:t>
            </a:r>
            <a:r>
              <a:rPr sz="2400" spc="-15" dirty="0">
                <a:latin typeface="+mj-lt"/>
                <a:cs typeface="Lucida Sans Unicode"/>
              </a:rPr>
              <a:t>most</a:t>
            </a:r>
            <a:r>
              <a:rPr sz="2400" spc="15" dirty="0">
                <a:latin typeface="+mj-lt"/>
                <a:cs typeface="Lucida Sans Unicode"/>
              </a:rPr>
              <a:t> </a:t>
            </a:r>
            <a:r>
              <a:rPr sz="2400" spc="-15" dirty="0">
                <a:latin typeface="+mj-lt"/>
                <a:cs typeface="Lucida Sans Unicode"/>
              </a:rPr>
              <a:t>likely</a:t>
            </a:r>
            <a:endParaRPr sz="2400" dirty="0">
              <a:latin typeface="+mj-lt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2400" dirty="0">
                <a:latin typeface="+mj-lt"/>
                <a:cs typeface="Lucida Sans Unicode"/>
              </a:rPr>
              <a:t>suffering</a:t>
            </a:r>
            <a:r>
              <a:rPr sz="2400" spc="-114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from?</a:t>
            </a:r>
            <a:endParaRPr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sz="2400" spc="-5" dirty="0">
                <a:latin typeface="+mj-lt"/>
                <a:cs typeface="Lucida Sans Unicode"/>
              </a:rPr>
              <a:t>a</a:t>
            </a:r>
            <a:r>
              <a:rPr sz="2400" dirty="0">
                <a:latin typeface="+mj-lt"/>
                <a:cs typeface="Lucida Sans Unicode"/>
              </a:rPr>
              <a:t>)</a:t>
            </a:r>
            <a:r>
              <a:rPr sz="2400" spc="-15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The</a:t>
            </a:r>
            <a:r>
              <a:rPr sz="2400" spc="10" dirty="0">
                <a:latin typeface="+mj-lt"/>
                <a:cs typeface="Lucida Sans Unicode"/>
              </a:rPr>
              <a:t> </a:t>
            </a:r>
            <a:r>
              <a:rPr sz="2400" spc="-15" dirty="0">
                <a:latin typeface="+mj-lt"/>
                <a:cs typeface="Lucida Sans Unicode"/>
              </a:rPr>
              <a:t>flu</a:t>
            </a:r>
            <a:r>
              <a:rPr sz="2400" spc="10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(usually</a:t>
            </a:r>
            <a:r>
              <a:rPr sz="2400" spc="-20" dirty="0">
                <a:latin typeface="+mj-lt"/>
                <a:cs typeface="Lucida Sans Unicode"/>
              </a:rPr>
              <a:t> presents</a:t>
            </a:r>
            <a:r>
              <a:rPr sz="2400" spc="5" dirty="0">
                <a:latin typeface="+mj-lt"/>
                <a:cs typeface="Lucida Sans Unicode"/>
              </a:rPr>
              <a:t> </a:t>
            </a:r>
            <a:r>
              <a:rPr sz="2400" spc="-15" dirty="0">
                <a:latin typeface="+mj-lt"/>
                <a:cs typeface="Lucida Sans Unicode"/>
              </a:rPr>
              <a:t>with</a:t>
            </a:r>
            <a:r>
              <a:rPr sz="2400" spc="25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fever</a:t>
            </a:r>
            <a:r>
              <a:rPr sz="2400" spc="-15" dirty="0">
                <a:latin typeface="+mj-lt"/>
                <a:cs typeface="Lucida Sans Unicode"/>
              </a:rPr>
              <a:t> </a:t>
            </a:r>
            <a:r>
              <a:rPr sz="2400" spc="-5" dirty="0">
                <a:latin typeface="+mj-lt"/>
                <a:cs typeface="Lucida Sans Unicode"/>
              </a:rPr>
              <a:t>an</a:t>
            </a:r>
            <a:r>
              <a:rPr sz="2400" dirty="0">
                <a:latin typeface="+mj-lt"/>
                <a:cs typeface="Lucida Sans Unicode"/>
              </a:rPr>
              <a:t>d</a:t>
            </a:r>
            <a:r>
              <a:rPr sz="2400" spc="-5" dirty="0">
                <a:latin typeface="+mj-lt"/>
                <a:cs typeface="Lucida Sans Unicode"/>
              </a:rPr>
              <a:t> </a:t>
            </a:r>
            <a:r>
              <a:rPr sz="2400" spc="-15" dirty="0">
                <a:latin typeface="+mj-lt"/>
                <a:cs typeface="Lucida Sans Unicode"/>
              </a:rPr>
              <a:t>chills)</a:t>
            </a:r>
            <a:endParaRPr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268605" algn="l"/>
              </a:tabLst>
            </a:pPr>
            <a:r>
              <a:rPr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sz="2400" spc="-5" dirty="0">
                <a:latin typeface="+mj-lt"/>
                <a:cs typeface="Lucida Sans Unicode"/>
              </a:rPr>
              <a:t>b</a:t>
            </a:r>
            <a:r>
              <a:rPr sz="2400" dirty="0">
                <a:latin typeface="+mj-lt"/>
                <a:cs typeface="Lucida Sans Unicode"/>
              </a:rPr>
              <a:t>)</a:t>
            </a:r>
            <a:r>
              <a:rPr sz="2400" spc="-1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</a:t>
            </a:r>
            <a:r>
              <a:rPr sz="2400" spc="-10" dirty="0">
                <a:latin typeface="+mj-lt"/>
                <a:cs typeface="Lucida Sans Unicode"/>
              </a:rPr>
              <a:t>h</a:t>
            </a:r>
            <a:r>
              <a:rPr sz="2400" dirty="0">
                <a:latin typeface="+mj-lt"/>
                <a:cs typeface="Lucida Sans Unicode"/>
              </a:rPr>
              <a:t>e</a:t>
            </a:r>
            <a:r>
              <a:rPr sz="2400" spc="10" dirty="0">
                <a:latin typeface="+mj-lt"/>
                <a:cs typeface="Lucida Sans Unicode"/>
              </a:rPr>
              <a:t> </a:t>
            </a:r>
            <a:r>
              <a:rPr sz="2400" spc="-5" dirty="0">
                <a:latin typeface="+mj-lt"/>
                <a:cs typeface="Lucida Sans Unicode"/>
              </a:rPr>
              <a:t>c</a:t>
            </a:r>
            <a:r>
              <a:rPr sz="2400" spc="-20" dirty="0">
                <a:latin typeface="+mj-lt"/>
                <a:cs typeface="Lucida Sans Unicode"/>
              </a:rPr>
              <a:t>o</a:t>
            </a:r>
            <a:r>
              <a:rPr sz="2400" spc="-15" dirty="0">
                <a:latin typeface="+mj-lt"/>
                <a:cs typeface="Lucida Sans Unicode"/>
              </a:rPr>
              <a:t>mmo</a:t>
            </a:r>
            <a:r>
              <a:rPr sz="2400" dirty="0">
                <a:latin typeface="+mj-lt"/>
                <a:cs typeface="Lucida Sans Unicode"/>
              </a:rPr>
              <a:t>n</a:t>
            </a:r>
            <a:r>
              <a:rPr sz="2400" spc="25" dirty="0">
                <a:latin typeface="+mj-lt"/>
                <a:cs typeface="Lucida Sans Unicode"/>
              </a:rPr>
              <a:t> </a:t>
            </a:r>
            <a:r>
              <a:rPr sz="2400" spc="-15" dirty="0">
                <a:latin typeface="+mj-lt"/>
                <a:cs typeface="Lucida Sans Unicode"/>
              </a:rPr>
              <a:t>cold</a:t>
            </a:r>
            <a:r>
              <a:rPr sz="2400" spc="5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(often</a:t>
            </a:r>
            <a:r>
              <a:rPr sz="2400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accompanied</a:t>
            </a:r>
            <a:r>
              <a:rPr sz="2400" spc="30" dirty="0">
                <a:latin typeface="+mj-lt"/>
                <a:cs typeface="Lucida Sans Unicode"/>
              </a:rPr>
              <a:t> </a:t>
            </a:r>
            <a:r>
              <a:rPr sz="2400" spc="-5" dirty="0">
                <a:latin typeface="+mj-lt"/>
                <a:cs typeface="Lucida Sans Unicode"/>
              </a:rPr>
              <a:t>b</a:t>
            </a:r>
            <a:r>
              <a:rPr sz="2400" dirty="0">
                <a:latin typeface="+mj-lt"/>
                <a:cs typeface="Lucida Sans Unicode"/>
              </a:rPr>
              <a:t>y</a:t>
            </a:r>
            <a:r>
              <a:rPr sz="2400" spc="-5" dirty="0">
                <a:latin typeface="+mj-lt"/>
                <a:cs typeface="Lucida Sans Unicode"/>
              </a:rPr>
              <a:t> runny</a:t>
            </a:r>
            <a:endParaRPr sz="2400" dirty="0">
              <a:latin typeface="+mj-lt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2400" dirty="0">
                <a:latin typeface="+mj-lt"/>
                <a:cs typeface="Lucida Sans Unicode"/>
              </a:rPr>
              <a:t>nose</a:t>
            </a:r>
            <a:r>
              <a:rPr sz="2400" spc="-4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and</a:t>
            </a:r>
            <a:r>
              <a:rPr sz="2400" spc="-5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mild</a:t>
            </a:r>
            <a:r>
              <a:rPr sz="2400" spc="-4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cough)</a:t>
            </a:r>
            <a:r>
              <a:rPr sz="2400" spc="-10" dirty="0">
                <a:latin typeface="+mj-lt"/>
                <a:cs typeface="Lucida Sans Unicode"/>
              </a:rPr>
              <a:t> </a:t>
            </a:r>
            <a:r>
              <a:rPr sz="2400" b="1" spc="-10" dirty="0">
                <a:latin typeface="+mj-lt"/>
                <a:cs typeface="Tahoma"/>
              </a:rPr>
              <a:t>CORRECT</a:t>
            </a:r>
            <a:endParaRPr sz="2400" dirty="0">
              <a:latin typeface="+mj-lt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2400" dirty="0">
                <a:solidFill>
                  <a:srgbClr val="2CA1BE"/>
                </a:solidFill>
                <a:latin typeface="+mj-lt"/>
                <a:cs typeface="Microsoft Sans Serif"/>
              </a:rPr>
              <a:t>	</a:t>
            </a:r>
            <a:r>
              <a:rPr sz="2400" spc="-5" dirty="0">
                <a:latin typeface="+mj-lt"/>
                <a:cs typeface="Lucida Sans Unicode"/>
              </a:rPr>
              <a:t>c</a:t>
            </a:r>
            <a:r>
              <a:rPr sz="2400" dirty="0">
                <a:latin typeface="+mj-lt"/>
                <a:cs typeface="Lucida Sans Unicode"/>
              </a:rPr>
              <a:t>)</a:t>
            </a:r>
            <a:r>
              <a:rPr sz="2400" spc="-15" dirty="0">
                <a:latin typeface="+mj-lt"/>
                <a:cs typeface="Lucida Sans Unicode"/>
              </a:rPr>
              <a:t> Bronchitis</a:t>
            </a:r>
            <a:r>
              <a:rPr sz="2400" spc="30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(typically</a:t>
            </a:r>
            <a:r>
              <a:rPr sz="2400" spc="-5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involves</a:t>
            </a:r>
            <a:r>
              <a:rPr sz="2400" spc="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</a:t>
            </a:r>
            <a:r>
              <a:rPr sz="2400" spc="-5" dirty="0">
                <a:latin typeface="+mj-lt"/>
                <a:cs typeface="Lucida Sans Unicode"/>
              </a:rPr>
              <a:t> </a:t>
            </a:r>
            <a:r>
              <a:rPr sz="2400" spc="-15" dirty="0">
                <a:latin typeface="+mj-lt"/>
                <a:cs typeface="Lucida Sans Unicode"/>
              </a:rPr>
              <a:t>productive</a:t>
            </a:r>
            <a:r>
              <a:rPr sz="2400" spc="15" dirty="0">
                <a:latin typeface="+mj-lt"/>
                <a:cs typeface="Lucida Sans Unicode"/>
              </a:rPr>
              <a:t> </a:t>
            </a:r>
            <a:r>
              <a:rPr sz="2400" spc="-5" dirty="0">
                <a:latin typeface="+mj-lt"/>
                <a:cs typeface="Lucida Sans Unicode"/>
              </a:rPr>
              <a:t>c</a:t>
            </a:r>
            <a:r>
              <a:rPr sz="2400" spc="-20" dirty="0">
                <a:latin typeface="+mj-lt"/>
                <a:cs typeface="Lucida Sans Unicode"/>
              </a:rPr>
              <a:t>o</a:t>
            </a:r>
            <a:r>
              <a:rPr sz="2400" dirty="0">
                <a:latin typeface="+mj-lt"/>
                <a:cs typeface="Lucida Sans Unicode"/>
              </a:rPr>
              <a:t>u</a:t>
            </a:r>
            <a:r>
              <a:rPr sz="2400" spc="-15" dirty="0">
                <a:latin typeface="+mj-lt"/>
                <a:cs typeface="Lucida Sans Unicode"/>
              </a:rPr>
              <a:t>g</a:t>
            </a:r>
            <a:r>
              <a:rPr sz="2400" dirty="0">
                <a:latin typeface="+mj-lt"/>
                <a:cs typeface="Lucida Sans Unicode"/>
              </a:rPr>
              <a:t>h</a:t>
            </a:r>
          </a:p>
          <a:p>
            <a:pPr marL="268605">
              <a:lnSpc>
                <a:spcPct val="100000"/>
              </a:lnSpc>
            </a:pPr>
            <a:r>
              <a:rPr sz="2400" dirty="0">
                <a:latin typeface="+mj-lt"/>
                <a:cs typeface="Lucida Sans Unicode"/>
              </a:rPr>
              <a:t>with</a:t>
            </a:r>
            <a:r>
              <a:rPr sz="2400" spc="-2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thick</a:t>
            </a:r>
            <a:r>
              <a:rPr sz="2400" spc="-50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mucus)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3800" y="348319"/>
            <a:ext cx="786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Longitudinal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AE3493A-DAE8-E750-6CAE-09DD8FBA0D94}"/>
              </a:ext>
            </a:extLst>
          </p:cNvPr>
          <p:cNvSpPr txBox="1">
            <a:spLocks/>
          </p:cNvSpPr>
          <p:nvPr/>
        </p:nvSpPr>
        <p:spPr>
          <a:xfrm>
            <a:off x="656132" y="145671"/>
            <a:ext cx="7886700" cy="861184"/>
          </a:xfrm>
          <a:prstGeom prst="rect">
            <a:avLst/>
          </a:prstGeom>
        </p:spPr>
        <p:txBody>
          <a:bodyPr vert="horz" wrap="square" lIns="0" tIns="24325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  <a:spcBef>
                <a:spcPts val="110"/>
              </a:spcBef>
            </a:pPr>
            <a:r>
              <a:rPr lang="en-US" dirty="0"/>
              <a:t>Family medicine </a:t>
            </a:r>
            <a:endParaRPr lang="en-US" spc="-1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2286000"/>
            <a:ext cx="7226300" cy="334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+mj-lt"/>
                <a:cs typeface="Lucida Sans Unicode"/>
              </a:rPr>
              <a:t>Respiratory</a:t>
            </a:r>
            <a:r>
              <a:rPr sz="2400" spc="-4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viruses</a:t>
            </a:r>
            <a:r>
              <a:rPr sz="2400" spc="-5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are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</a:t>
            </a:r>
            <a:r>
              <a:rPr sz="2400" spc="-1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sneaky</a:t>
            </a:r>
            <a:r>
              <a:rPr sz="2400" spc="-6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bunch.</a:t>
            </a:r>
            <a:r>
              <a:rPr sz="2400" spc="-4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They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invade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spc="-25" dirty="0">
                <a:latin typeface="+mj-lt"/>
                <a:cs typeface="Lucida Sans Unicode"/>
              </a:rPr>
              <a:t>our </a:t>
            </a:r>
            <a:r>
              <a:rPr sz="2400" dirty="0">
                <a:latin typeface="+mj-lt"/>
                <a:cs typeface="Lucida Sans Unicode"/>
              </a:rPr>
              <a:t>respiratory</a:t>
            </a:r>
            <a:r>
              <a:rPr sz="2400" spc="-2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system,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causing</a:t>
            </a:r>
            <a:r>
              <a:rPr sz="2400" spc="-1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</a:t>
            </a:r>
            <a:r>
              <a:rPr sz="2400" spc="-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range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of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illnesses</a:t>
            </a:r>
            <a:r>
              <a:rPr sz="2400" spc="-4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like</a:t>
            </a:r>
            <a:r>
              <a:rPr sz="2400" spc="-3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the</a:t>
            </a:r>
            <a:r>
              <a:rPr sz="2400" spc="-35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common </a:t>
            </a:r>
            <a:r>
              <a:rPr sz="2400" dirty="0">
                <a:latin typeface="+mj-lt"/>
                <a:cs typeface="Lucida Sans Unicode"/>
              </a:rPr>
              <a:t>cold, flu,</a:t>
            </a:r>
            <a:r>
              <a:rPr sz="2400" spc="-6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and</a:t>
            </a:r>
            <a:r>
              <a:rPr sz="2400" spc="-1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even</a:t>
            </a:r>
            <a:r>
              <a:rPr sz="2400" spc="-6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bronchitis.</a:t>
            </a:r>
            <a:r>
              <a:rPr sz="2400" spc="-4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These</a:t>
            </a:r>
            <a:r>
              <a:rPr sz="2400" spc="-4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viruses</a:t>
            </a:r>
            <a:r>
              <a:rPr sz="2400" spc="-5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spread</a:t>
            </a:r>
            <a:r>
              <a:rPr sz="2400" spc="-5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easily </a:t>
            </a:r>
            <a:r>
              <a:rPr sz="2400" dirty="0">
                <a:latin typeface="+mj-lt"/>
                <a:cs typeface="Lucida Sans Unicode"/>
              </a:rPr>
              <a:t>through</a:t>
            </a:r>
            <a:r>
              <a:rPr sz="2400" spc="-6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coughs,</a:t>
            </a:r>
            <a:r>
              <a:rPr sz="2400" spc="-7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sneezes,</a:t>
            </a:r>
            <a:r>
              <a:rPr sz="2400" spc="-4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and</a:t>
            </a:r>
            <a:r>
              <a:rPr sz="2400" spc="-4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touching</a:t>
            </a:r>
            <a:r>
              <a:rPr sz="2400" spc="-4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contaminated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surfaces.</a:t>
            </a:r>
            <a:endParaRPr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+mj-lt"/>
                <a:cs typeface="Lucida Sans Unicode"/>
              </a:rPr>
              <a:t>While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most</a:t>
            </a:r>
            <a:r>
              <a:rPr sz="2400" spc="-1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resolve</a:t>
            </a:r>
            <a:r>
              <a:rPr sz="2400" spc="-5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on</a:t>
            </a:r>
            <a:r>
              <a:rPr sz="2400" spc="-2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their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own,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some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can</a:t>
            </a:r>
            <a:r>
              <a:rPr sz="2400" spc="2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be</a:t>
            </a:r>
            <a:r>
              <a:rPr sz="2400" spc="-1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serious,</a:t>
            </a:r>
            <a:r>
              <a:rPr sz="2400" spc="-55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especially</a:t>
            </a:r>
            <a:endParaRPr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+mj-lt"/>
                <a:cs typeface="Lucida Sans Unicode"/>
              </a:rPr>
              <a:t>for</a:t>
            </a:r>
            <a:r>
              <a:rPr sz="2400" spc="-4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young</a:t>
            </a:r>
            <a:r>
              <a:rPr sz="2400" spc="-3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children,</a:t>
            </a:r>
            <a:r>
              <a:rPr sz="2400" spc="-6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older</a:t>
            </a:r>
            <a:r>
              <a:rPr sz="2400" spc="-1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adults,</a:t>
            </a:r>
            <a:r>
              <a:rPr sz="2400" spc="-1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and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those</a:t>
            </a:r>
            <a:r>
              <a:rPr sz="2400" spc="-3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with</a:t>
            </a:r>
            <a:r>
              <a:rPr sz="2400" spc="-15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weakened</a:t>
            </a:r>
            <a:endParaRPr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400" dirty="0">
                <a:latin typeface="+mj-lt"/>
                <a:cs typeface="Lucida Sans Unicode"/>
              </a:rPr>
              <a:t>immune</a:t>
            </a:r>
            <a:r>
              <a:rPr sz="2400" spc="-35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systems.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D5433CC-77D8-E0C7-3B72-9C2FF6BA9E62}"/>
              </a:ext>
            </a:extLst>
          </p:cNvPr>
          <p:cNvSpPr txBox="1">
            <a:spLocks/>
          </p:cNvSpPr>
          <p:nvPr/>
        </p:nvSpPr>
        <p:spPr>
          <a:xfrm>
            <a:off x="1600200" y="914400"/>
            <a:ext cx="7886700" cy="861184"/>
          </a:xfrm>
          <a:prstGeom prst="rect">
            <a:avLst/>
          </a:prstGeom>
        </p:spPr>
        <p:txBody>
          <a:bodyPr vert="horz" wrap="square" lIns="0" tIns="24325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  <a:spcBef>
                <a:spcPts val="110"/>
              </a:spcBef>
            </a:pPr>
            <a:r>
              <a:rPr lang="en-US" dirty="0"/>
              <a:t>Take home message</a:t>
            </a:r>
            <a:endParaRPr lang="en-US" spc="-1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6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>
            <a:extLst>
              <a:ext uri="{FF2B5EF4-FFF2-40B4-BE49-F238E27FC236}">
                <a16:creationId xmlns:a16="http://schemas.microsoft.com/office/drawing/2014/main" id="{82B23C6E-E520-8B49-66BE-EA2D09160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34963"/>
            <a:ext cx="7886700" cy="647700"/>
          </a:xfrm>
        </p:spPr>
        <p:txBody>
          <a:bodyPr>
            <a:spAutoFit/>
          </a:bodyPr>
          <a:lstStyle/>
          <a:p>
            <a:r>
              <a:rPr lang="en-US" altLang="en-PK" sz="4000"/>
              <a:t>Learning outcomes</a:t>
            </a:r>
            <a:endParaRPr lang="en-PK" altLang="en-PK" sz="4000"/>
          </a:p>
        </p:txBody>
      </p:sp>
      <p:sp>
        <p:nvSpPr>
          <p:cNvPr id="7171" name="Content Placeholder 1">
            <a:extLst>
              <a:ext uri="{FF2B5EF4-FFF2-40B4-BE49-F238E27FC236}">
                <a16:creationId xmlns:a16="http://schemas.microsoft.com/office/drawing/2014/main" id="{D44240EF-76E4-F18B-7DF3-1550326FA7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575378"/>
            <a:ext cx="8424862" cy="405649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268605" algn="l"/>
              </a:tabLst>
            </a:pPr>
            <a:r>
              <a:rPr lang="en-US" sz="2400" spc="5" dirty="0">
                <a:latin typeface="+mj-lt"/>
                <a:cs typeface="Lucida Sans Unicode"/>
              </a:rPr>
              <a:t>B</a:t>
            </a:r>
            <a:r>
              <a:rPr lang="en-US" sz="2400" dirty="0">
                <a:latin typeface="+mj-lt"/>
                <a:cs typeface="Lucida Sans Unicode"/>
              </a:rPr>
              <a:t>y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the</a:t>
            </a:r>
            <a:r>
              <a:rPr lang="en-US" sz="2400" spc="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en</a:t>
            </a:r>
            <a:r>
              <a:rPr lang="en-US" sz="2400" dirty="0">
                <a:latin typeface="+mj-lt"/>
                <a:cs typeface="Lucida Sans Unicode"/>
              </a:rPr>
              <a:t>d</a:t>
            </a:r>
            <a:r>
              <a:rPr lang="en-US" sz="2400" spc="5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of</a:t>
            </a:r>
            <a:r>
              <a:rPr lang="en-US" sz="2400" spc="10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this</a:t>
            </a:r>
            <a:r>
              <a:rPr lang="en-US" sz="2400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lecture,</a:t>
            </a:r>
            <a:r>
              <a:rPr lang="en-US" sz="2400" spc="1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y</a:t>
            </a:r>
            <a:r>
              <a:rPr lang="en-US" sz="2400" spc="-20" dirty="0">
                <a:latin typeface="+mj-lt"/>
                <a:cs typeface="Lucida Sans Unicode"/>
              </a:rPr>
              <a:t>o</a:t>
            </a:r>
            <a:r>
              <a:rPr lang="en-US" sz="2400" dirty="0">
                <a:latin typeface="+mj-lt"/>
                <a:cs typeface="Lucida Sans Unicode"/>
              </a:rPr>
              <a:t>u </a:t>
            </a:r>
            <a:r>
              <a:rPr lang="en-US" sz="2400" spc="-15" dirty="0">
                <a:latin typeface="+mj-lt"/>
                <a:cs typeface="Lucida Sans Unicode"/>
              </a:rPr>
              <a:t>will</a:t>
            </a:r>
            <a:r>
              <a:rPr lang="en-US" sz="2400" spc="3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b</a:t>
            </a:r>
            <a:r>
              <a:rPr lang="en-US" sz="2400" dirty="0">
                <a:latin typeface="+mj-lt"/>
                <a:cs typeface="Lucida Sans Unicode"/>
              </a:rPr>
              <a:t>e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able</a:t>
            </a:r>
            <a:r>
              <a:rPr lang="en-US" sz="2400" spc="5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to:</a:t>
            </a:r>
            <a:endParaRPr lang="en-US" sz="2400" dirty="0">
              <a:latin typeface="+mj-lt"/>
              <a:cs typeface="Lucida Sans Unicode"/>
            </a:endParaRPr>
          </a:p>
          <a:p>
            <a:pPr marL="268605" marR="717550" indent="-256540">
              <a:lnSpc>
                <a:spcPct val="100000"/>
              </a:lnSpc>
              <a:spcBef>
                <a:spcPts val="390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Identify</a:t>
            </a:r>
            <a:r>
              <a:rPr lang="en-US" sz="2400" spc="-8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common</a:t>
            </a:r>
            <a:r>
              <a:rPr lang="en-US" sz="2400" spc="-6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respiratory</a:t>
            </a:r>
            <a:r>
              <a:rPr lang="en-US" sz="2400" spc="-6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viruses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and</a:t>
            </a:r>
            <a:r>
              <a:rPr lang="en-US" sz="2400" spc="-9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their </a:t>
            </a:r>
            <a:r>
              <a:rPr lang="en-US" sz="2400" dirty="0">
                <a:latin typeface="+mj-lt"/>
                <a:cs typeface="Lucida Sans Unicode"/>
              </a:rPr>
              <a:t>associated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symptoms.</a:t>
            </a:r>
            <a:endParaRPr lang="en-US" sz="2400" dirty="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Explain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how</a:t>
            </a:r>
            <a:r>
              <a:rPr lang="en-US" sz="2400" spc="-6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respiratory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viruses</a:t>
            </a:r>
            <a:r>
              <a:rPr lang="en-US" sz="2400" spc="-8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spread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and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how</a:t>
            </a:r>
            <a:r>
              <a:rPr lang="en-US" sz="2400" spc="-80" dirty="0">
                <a:latin typeface="+mj-lt"/>
                <a:cs typeface="Lucida Sans Unicode"/>
              </a:rPr>
              <a:t> </a:t>
            </a:r>
            <a:r>
              <a:rPr lang="en-US" sz="2400" spc="-25" dirty="0">
                <a:latin typeface="+mj-lt"/>
                <a:cs typeface="Lucida Sans Unicode"/>
              </a:rPr>
              <a:t>to </a:t>
            </a:r>
            <a:r>
              <a:rPr lang="en-US" sz="2400" dirty="0">
                <a:latin typeface="+mj-lt"/>
                <a:cs typeface="Lucida Sans Unicode"/>
              </a:rPr>
              <a:t>prevent</a:t>
            </a:r>
            <a:r>
              <a:rPr lang="en-US" sz="2400" spc="-9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their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transmission.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Understand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the</a:t>
            </a:r>
            <a:r>
              <a:rPr lang="en-US" sz="2400" spc="-6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importance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of</a:t>
            </a:r>
            <a:r>
              <a:rPr lang="en-US" sz="2400" spc="-6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good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hygiene</a:t>
            </a:r>
            <a:endParaRPr lang="en-US" sz="2400" dirty="0">
              <a:latin typeface="+mj-lt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lang="en-US" sz="2400" dirty="0">
                <a:latin typeface="+mj-lt"/>
                <a:cs typeface="Lucida Sans Unicode"/>
              </a:rPr>
              <a:t>practices</a:t>
            </a:r>
            <a:r>
              <a:rPr lang="en-US" sz="2400" spc="-8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</a:t>
            </a:r>
            <a:r>
              <a:rPr lang="en-US" sz="2400" spc="-114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preventing</a:t>
            </a:r>
            <a:r>
              <a:rPr lang="en-US" sz="2400" spc="-114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respiratory</a:t>
            </a:r>
            <a:r>
              <a:rPr lang="en-US" sz="2400" spc="-9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illnesses.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Describe</a:t>
            </a:r>
            <a:r>
              <a:rPr lang="en-US" sz="2400" spc="-8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treatment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options</a:t>
            </a:r>
            <a:r>
              <a:rPr lang="en-US" sz="2400" spc="-7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for</a:t>
            </a:r>
            <a:r>
              <a:rPr lang="en-US" sz="2400" spc="-7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various</a:t>
            </a:r>
            <a:r>
              <a:rPr lang="en-US" sz="2400" spc="-9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respiratory</a:t>
            </a:r>
            <a:endParaRPr lang="en-US" sz="2400" dirty="0">
              <a:latin typeface="+mj-lt"/>
              <a:cs typeface="Lucida Sans Unicode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lang="en-US" sz="2400" dirty="0">
                <a:latin typeface="+mj-lt"/>
                <a:cs typeface="Lucida Sans Unicode"/>
              </a:rPr>
              <a:t>viral</a:t>
            </a:r>
            <a:r>
              <a:rPr lang="en-US" sz="2400" spc="-6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infections.</a:t>
            </a:r>
            <a:endParaRPr lang="en-US" sz="2400" dirty="0">
              <a:latin typeface="+mj-lt"/>
              <a:cs typeface="Lucida Sans Unicode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ar-SA" altLang="en-P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64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2F8A-0018-805E-ABE6-A57989147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365127"/>
            <a:ext cx="742950" cy="854074"/>
          </a:xfrm>
        </p:spPr>
        <p:txBody>
          <a:bodyPr>
            <a:normAutofit/>
          </a:bodyPr>
          <a:lstStyle/>
          <a:p>
            <a:r>
              <a:rPr lang="en-US" sz="1600" dirty="0"/>
              <a:t>spiral</a:t>
            </a:r>
            <a:endParaRPr lang="en-PK" sz="1600" dirty="0"/>
          </a:p>
        </p:txBody>
      </p:sp>
      <p:pic>
        <p:nvPicPr>
          <p:cNvPr id="3" name="Picture 2" descr="Preventing respiratory viruses | Rice County, MN">
            <a:extLst>
              <a:ext uri="{FF2B5EF4-FFF2-40B4-BE49-F238E27FC236}">
                <a16:creationId xmlns:a16="http://schemas.microsoft.com/office/drawing/2014/main" id="{0E4B8A56-109C-BC2A-BBFE-DE410E431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175"/>
            <a:ext cx="9144000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1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2978" y="57212"/>
            <a:ext cx="3833622" cy="865622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10"/>
              </a:spcBef>
            </a:pPr>
            <a:r>
              <a:rPr lang="en-US"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lang="en-US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en-US" sz="4000" spc="-10" dirty="0">
                <a:latin typeface="+mj-lt"/>
                <a:cs typeface="Lucida Sans Unicode"/>
              </a:rPr>
              <a:t>Classification</a:t>
            </a:r>
            <a:endParaRPr lang="en-US" sz="4000" dirty="0">
              <a:latin typeface="+mj-lt"/>
              <a:cs typeface="Lucida Sans Unicod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45972" y="1212926"/>
            <a:ext cx="3206750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sz="2700" spc="-10" dirty="0">
                <a:latin typeface="Lucida Sans Unicode"/>
                <a:cs typeface="Lucida Sans Unicode"/>
              </a:rPr>
              <a:t>Orthomyxovirus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2440" y="1510337"/>
            <a:ext cx="3833622" cy="127534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240665" algn="l"/>
              </a:tabLst>
            </a:pPr>
            <a:r>
              <a:rPr lang="en-PK" sz="2400" spc="-990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PK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Human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influenza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virus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40665" algn="l"/>
              </a:tabLst>
            </a:pPr>
            <a:r>
              <a:rPr lang="en-PK" sz="2400" spc="-990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PK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Avian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influenza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virus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  <a:tabLst>
                <a:tab pos="240665" algn="l"/>
              </a:tabLst>
            </a:pPr>
            <a:r>
              <a:rPr lang="en-PK" sz="2400" spc="-990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PK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Swine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influenza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virus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972" y="2649728"/>
            <a:ext cx="323723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800" spc="-10" dirty="0">
                <a:latin typeface="+mj-lt"/>
                <a:cs typeface="Lucida Sans Unicode"/>
              </a:rPr>
              <a:t>Paramyxoviruses</a:t>
            </a:r>
            <a:endParaRPr sz="2800" dirty="0">
              <a:latin typeface="+mj-lt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9638" y="3154952"/>
            <a:ext cx="3959225" cy="1696617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09"/>
              </a:spcBef>
              <a:buClr>
                <a:srgbClr val="EB631B"/>
              </a:buClr>
              <a:buFont typeface="Arial MT"/>
              <a:buChar char="•"/>
              <a:tabLst>
                <a:tab pos="240665" algn="l"/>
              </a:tabLst>
            </a:pPr>
            <a:r>
              <a:rPr lang="en-US" sz="2400" dirty="0" err="1">
                <a:latin typeface="Lucida Sans Unicode"/>
                <a:cs typeface="Lucida Sans Unicode"/>
              </a:rPr>
              <a:t>Measels</a:t>
            </a:r>
            <a:r>
              <a:rPr lang="en-US" sz="2400" spc="-15" dirty="0">
                <a:latin typeface="Lucida Sans Unicode"/>
                <a:cs typeface="Lucida Sans Unicode"/>
              </a:rPr>
              <a:t> </a:t>
            </a:r>
            <a:r>
              <a:rPr lang="en-US" sz="2400" spc="-20" dirty="0">
                <a:latin typeface="Lucida Sans Unicode"/>
                <a:cs typeface="Lucida Sans Unicode"/>
              </a:rPr>
              <a:t>virus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240665" indent="-227965">
              <a:lnSpc>
                <a:spcPct val="100000"/>
              </a:lnSpc>
              <a:spcBef>
                <a:spcPts val="409"/>
              </a:spcBef>
              <a:buClr>
                <a:srgbClr val="EB631B"/>
              </a:buClr>
              <a:buFont typeface="Arial MT"/>
              <a:buChar char="•"/>
              <a:tabLst>
                <a:tab pos="240665" algn="l"/>
              </a:tabLst>
            </a:pPr>
            <a:r>
              <a:rPr lang="en-US" sz="2400" dirty="0">
                <a:cs typeface="Lucida Sans Unicode"/>
              </a:rPr>
              <a:t>Mumps</a:t>
            </a:r>
            <a:r>
              <a:rPr lang="en-US" sz="2400" spc="-20" dirty="0">
                <a:latin typeface="Lucida Sans Unicode"/>
                <a:cs typeface="Lucida Sans Unicode"/>
              </a:rPr>
              <a:t> virus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Clr>
                <a:srgbClr val="EB631B"/>
              </a:buClr>
              <a:buFont typeface="Arial MT"/>
              <a:buChar char="•"/>
              <a:tabLst>
                <a:tab pos="240665" algn="l"/>
              </a:tabLst>
            </a:pPr>
            <a:r>
              <a:rPr lang="en-US" sz="2400" dirty="0">
                <a:latin typeface="Lucida Sans Unicode"/>
                <a:cs typeface="Lucida Sans Unicode"/>
              </a:rPr>
              <a:t>Parainfluenza</a:t>
            </a:r>
            <a:r>
              <a:rPr lang="en-US" sz="2400" spc="-50" dirty="0">
                <a:latin typeface="Lucida Sans Unicode"/>
                <a:cs typeface="Lucida Sans Unicode"/>
              </a:rPr>
              <a:t> </a:t>
            </a:r>
            <a:r>
              <a:rPr lang="en-US" sz="2400" spc="-20" dirty="0">
                <a:latin typeface="Lucida Sans Unicode"/>
                <a:cs typeface="Lucida Sans Unicode"/>
              </a:rPr>
              <a:t>virus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240665" indent="-227965">
              <a:lnSpc>
                <a:spcPct val="100000"/>
              </a:lnSpc>
              <a:spcBef>
                <a:spcPts val="415"/>
              </a:spcBef>
              <a:buClr>
                <a:srgbClr val="EB631B"/>
              </a:buClr>
              <a:buFont typeface="Arial MT"/>
              <a:buChar char="•"/>
              <a:tabLst>
                <a:tab pos="240665" algn="l"/>
              </a:tabLst>
            </a:pPr>
            <a:r>
              <a:rPr lang="en-US" sz="2400" spc="-25" dirty="0" err="1">
                <a:latin typeface="Lucida Sans Unicode"/>
                <a:cs typeface="Lucida Sans Unicode"/>
              </a:rPr>
              <a:t>Rsv</a:t>
            </a:r>
            <a:endParaRPr lang="en-US" sz="24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972" y="4875657"/>
            <a:ext cx="2947035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dirty="0">
                <a:latin typeface="Lucida Sans Unicode"/>
                <a:cs typeface="Lucida Sans Unicode"/>
              </a:rPr>
              <a:t>C</a:t>
            </a:r>
            <a:r>
              <a:rPr lang="en-US" sz="2700" dirty="0">
                <a:latin typeface="Lucida Sans Unicode"/>
                <a:cs typeface="Lucida Sans Unicode"/>
              </a:rPr>
              <a:t>orona</a:t>
            </a:r>
            <a:r>
              <a:rPr sz="2700" spc="-75" dirty="0">
                <a:latin typeface="Lucida Sans Unicode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Viruses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2440" y="5645074"/>
            <a:ext cx="15195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B631B"/>
              </a:buClr>
              <a:buFont typeface="Arial MT"/>
              <a:buChar char="•"/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Sars</a:t>
            </a:r>
            <a:r>
              <a:rPr lang="en-US" sz="1800" spc="-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VIRUS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729" y="2819400"/>
            <a:ext cx="718565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dirty="0">
                <a:solidFill>
                  <a:srgbClr val="2CA1BE"/>
                </a:solidFill>
                <a:latin typeface="Microsoft Sans Serif"/>
                <a:cs typeface="Microsoft Sans Serif"/>
              </a:rPr>
              <a:t>​	</a:t>
            </a:r>
            <a:r>
              <a:rPr lang="en-US" sz="2400" dirty="0">
                <a:latin typeface="+mj-lt"/>
                <a:cs typeface="Lucida Sans Unicode"/>
              </a:rPr>
              <a:t>T</a:t>
            </a:r>
            <a:r>
              <a:rPr lang="en-US" sz="2400" spc="-10" dirty="0">
                <a:latin typeface="+mj-lt"/>
                <a:cs typeface="Lucida Sans Unicode"/>
              </a:rPr>
              <a:t>e</a:t>
            </a:r>
            <a:r>
              <a:rPr lang="en-US" sz="2400" spc="-5" dirty="0">
                <a:latin typeface="+mj-lt"/>
                <a:cs typeface="Lucida Sans Unicode"/>
              </a:rPr>
              <a:t>r</a:t>
            </a:r>
            <a:r>
              <a:rPr lang="en-US" sz="2400" dirty="0">
                <a:latin typeface="+mj-lt"/>
                <a:cs typeface="Lucida Sans Unicode"/>
              </a:rPr>
              <a:t>m</a:t>
            </a:r>
            <a:r>
              <a:rPr lang="en-US" sz="2400" spc="-5" dirty="0">
                <a:latin typeface="+mj-lt"/>
                <a:cs typeface="Lucida Sans Unicode"/>
              </a:rPr>
              <a:t> m</a:t>
            </a:r>
            <a:r>
              <a:rPr lang="en-US" sz="2400" spc="-10" dirty="0">
                <a:latin typeface="+mj-lt"/>
                <a:cs typeface="Lucida Sans Unicode"/>
              </a:rPr>
              <a:t>y</a:t>
            </a:r>
            <a:r>
              <a:rPr lang="en-US" sz="2400" spc="5" dirty="0">
                <a:latin typeface="+mj-lt"/>
                <a:cs typeface="Lucida Sans Unicode"/>
              </a:rPr>
              <a:t>x</a:t>
            </a:r>
            <a:r>
              <a:rPr lang="en-US" sz="2400" dirty="0">
                <a:latin typeface="+mj-lt"/>
                <a:cs typeface="Lucida Sans Unicode"/>
              </a:rPr>
              <a:t>o</a:t>
            </a:r>
          </a:p>
          <a:p>
            <a:pPr marL="268605" marR="527685" indent="-256540">
              <a:lnSpc>
                <a:spcPct val="100000"/>
              </a:lnSpc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Human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pathogens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causing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worldwide  pandemics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	</a:t>
            </a:r>
            <a:r>
              <a:rPr lang="en-US" sz="2400" spc="-5" dirty="0">
                <a:latin typeface="+mj-lt"/>
                <a:cs typeface="Lucida Sans Unicode"/>
              </a:rPr>
              <a:t>Di</a:t>
            </a:r>
            <a:r>
              <a:rPr lang="en-US" sz="2400" spc="5" dirty="0">
                <a:latin typeface="+mj-lt"/>
                <a:cs typeface="Lucida Sans Unicode"/>
              </a:rPr>
              <a:t>f</a:t>
            </a:r>
            <a:r>
              <a:rPr lang="en-US" sz="2400" dirty="0">
                <a:latin typeface="+mj-lt"/>
                <a:cs typeface="Lucida Sans Unicode"/>
              </a:rPr>
              <a:t>f</a:t>
            </a:r>
            <a:r>
              <a:rPr lang="en-US" sz="2400" spc="-5" dirty="0">
                <a:latin typeface="+mj-lt"/>
                <a:cs typeface="Lucida Sans Unicode"/>
              </a:rPr>
              <a:t>e</a:t>
            </a:r>
            <a:r>
              <a:rPr lang="en-US" sz="2400" spc="-15" dirty="0">
                <a:latin typeface="+mj-lt"/>
                <a:cs typeface="Lucida Sans Unicode"/>
              </a:rPr>
              <a:t>r</a:t>
            </a:r>
            <a:r>
              <a:rPr lang="en-US" sz="2400" dirty="0">
                <a:latin typeface="+mj-lt"/>
                <a:cs typeface="Lucida Sans Unicode"/>
              </a:rPr>
              <a:t>en</a:t>
            </a:r>
            <a:r>
              <a:rPr lang="en-US" sz="2400" spc="-15" dirty="0">
                <a:latin typeface="+mj-lt"/>
                <a:cs typeface="Lucida Sans Unicode"/>
              </a:rPr>
              <a:t>c</a:t>
            </a:r>
            <a:r>
              <a:rPr lang="en-US" sz="2400" dirty="0">
                <a:latin typeface="+mj-lt"/>
                <a:cs typeface="Lucida Sans Unicode"/>
              </a:rPr>
              <a:t>e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between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spc="-5" dirty="0" err="1">
                <a:latin typeface="+mj-lt"/>
                <a:cs typeface="Lucida Sans Unicode"/>
              </a:rPr>
              <a:t>or</a:t>
            </a:r>
            <a:r>
              <a:rPr lang="en-US" sz="2400" spc="-10" dirty="0" err="1">
                <a:latin typeface="+mj-lt"/>
                <a:cs typeface="Lucida Sans Unicode"/>
              </a:rPr>
              <a:t>t</a:t>
            </a:r>
            <a:r>
              <a:rPr lang="en-US" sz="2400" spc="-15" dirty="0" err="1">
                <a:latin typeface="+mj-lt"/>
                <a:cs typeface="Lucida Sans Unicode"/>
              </a:rPr>
              <a:t>h</a:t>
            </a:r>
            <a:r>
              <a:rPr lang="en-US" sz="2400" spc="-5" dirty="0" err="1">
                <a:latin typeface="+mj-lt"/>
                <a:cs typeface="Lucida Sans Unicode"/>
              </a:rPr>
              <a:t>om</a:t>
            </a:r>
            <a:r>
              <a:rPr lang="en-US" sz="2400" spc="-10" dirty="0" err="1">
                <a:latin typeface="+mj-lt"/>
                <a:cs typeface="Lucida Sans Unicode"/>
              </a:rPr>
              <a:t>y</a:t>
            </a:r>
            <a:r>
              <a:rPr lang="en-US" sz="2400" dirty="0" err="1">
                <a:latin typeface="+mj-lt"/>
                <a:cs typeface="Lucida Sans Unicode"/>
              </a:rPr>
              <a:t>xo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an</a:t>
            </a:r>
            <a:r>
              <a:rPr lang="en-US" sz="2400" dirty="0">
                <a:latin typeface="+mj-lt"/>
                <a:cs typeface="Lucida Sans Unicode"/>
              </a:rPr>
              <a:t>d</a:t>
            </a:r>
            <a:r>
              <a:rPr lang="en-US" sz="2400" spc="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p</a:t>
            </a:r>
            <a:r>
              <a:rPr lang="en-US" sz="2400" spc="-5" dirty="0">
                <a:latin typeface="+mj-lt"/>
                <a:cs typeface="Lucida Sans Unicode"/>
              </a:rPr>
              <a:t>a</a:t>
            </a:r>
            <a:r>
              <a:rPr lang="en-US" sz="2400" spc="-10" dirty="0">
                <a:latin typeface="+mj-lt"/>
                <a:cs typeface="Lucida Sans Unicode"/>
              </a:rPr>
              <a:t>r</a:t>
            </a:r>
            <a:r>
              <a:rPr lang="en-US" sz="2400" dirty="0">
                <a:latin typeface="+mj-lt"/>
                <a:cs typeface="Lucida Sans Unicode"/>
              </a:rPr>
              <a:t>a</a:t>
            </a: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lang="en-US" sz="2400" spc="-10" dirty="0" err="1">
                <a:latin typeface="+mj-lt"/>
                <a:cs typeface="Lucida Sans Unicode"/>
              </a:rPr>
              <a:t>Myxovirus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32A21-4C20-02FD-1634-99F5BF246C0B}"/>
              </a:ext>
            </a:extLst>
          </p:cNvPr>
          <p:cNvSpPr txBox="1"/>
          <p:nvPr/>
        </p:nvSpPr>
        <p:spPr>
          <a:xfrm>
            <a:off x="747852" y="910548"/>
            <a:ext cx="473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Influenza virus</a:t>
            </a:r>
            <a:endParaRPr lang="en-PK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463421"/>
            <a:ext cx="1809114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8605" algn="l"/>
              </a:tabLst>
            </a:pPr>
            <a:r>
              <a:rPr sz="1850" dirty="0">
                <a:solidFill>
                  <a:srgbClr val="2CA1BE"/>
                </a:solidFill>
                <a:latin typeface="Microsoft Sans Serif"/>
                <a:cs typeface="Microsoft Sans Serif"/>
              </a:rPr>
              <a:t>​	</a:t>
            </a:r>
            <a:r>
              <a:rPr lang="en-US" sz="2400" spc="-40" dirty="0">
                <a:latin typeface="+mj-lt"/>
                <a:cs typeface="Lucida Sans Unicode"/>
              </a:rPr>
              <a:t>Diseases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6775" y="1899807"/>
            <a:ext cx="3347846" cy="1272783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241300" algn="l"/>
              </a:tabLst>
            </a:pPr>
            <a:r>
              <a:rPr sz="1600" spc="-885" dirty="0">
                <a:solidFill>
                  <a:srgbClr val="EB631B"/>
                </a:solidFill>
                <a:latin typeface="Arial MT"/>
                <a:cs typeface="Arial MT"/>
              </a:rPr>
              <a:t>🞍</a:t>
            </a:r>
            <a:r>
              <a:rPr sz="1600" dirty="0">
                <a:solidFill>
                  <a:srgbClr val="EB631B"/>
                </a:solidFill>
                <a:latin typeface="Arial MT"/>
                <a:cs typeface="Arial MT"/>
              </a:rPr>
              <a:t>	</a:t>
            </a:r>
            <a:r>
              <a:rPr lang="it-IT" sz="2400" dirty="0">
                <a:latin typeface="+mj-lt"/>
                <a:cs typeface="Lucida Sans Unicode"/>
              </a:rPr>
              <a:t>Influenza</a:t>
            </a:r>
            <a:r>
              <a:rPr lang="it-IT" sz="2400" spc="-55" dirty="0">
                <a:latin typeface="+mj-lt"/>
                <a:cs typeface="Lucida Sans Unicode"/>
              </a:rPr>
              <a:t> A</a:t>
            </a:r>
            <a:r>
              <a:rPr lang="it-IT" sz="2400" dirty="0">
                <a:latin typeface="+mj-lt"/>
                <a:cs typeface="Lucida Sans Unicode"/>
              </a:rPr>
              <a:t> </a:t>
            </a:r>
            <a:r>
              <a:rPr lang="it-IT" sz="2400" spc="-20" dirty="0">
                <a:latin typeface="+mj-lt"/>
                <a:cs typeface="Lucida Sans Unicode"/>
              </a:rPr>
              <a:t>virus</a:t>
            </a:r>
            <a:endParaRPr lang="it-IT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241300" algn="l"/>
              </a:tabLst>
            </a:pPr>
            <a:r>
              <a:rPr lang="it-IT" sz="2400" spc="-885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it-IT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it-IT" sz="2400" dirty="0">
                <a:latin typeface="+mj-lt"/>
                <a:cs typeface="Lucida Sans Unicode"/>
              </a:rPr>
              <a:t>Influenza</a:t>
            </a:r>
            <a:r>
              <a:rPr lang="it-IT" sz="2400" spc="-55" dirty="0">
                <a:latin typeface="+mj-lt"/>
                <a:cs typeface="Lucida Sans Unicode"/>
              </a:rPr>
              <a:t> B</a:t>
            </a:r>
            <a:r>
              <a:rPr lang="it-IT" sz="2400" spc="15" dirty="0">
                <a:latin typeface="+mj-lt"/>
                <a:cs typeface="Lucida Sans Unicode"/>
              </a:rPr>
              <a:t> </a:t>
            </a:r>
            <a:r>
              <a:rPr lang="it-IT" sz="2400" spc="-20" dirty="0">
                <a:latin typeface="+mj-lt"/>
                <a:cs typeface="Lucida Sans Unicode"/>
              </a:rPr>
              <a:t>virus</a:t>
            </a:r>
            <a:endParaRPr lang="it-IT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41300" algn="l"/>
              </a:tabLst>
            </a:pPr>
            <a:r>
              <a:rPr lang="it-IT" sz="2400" spc="-885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it-IT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it-IT" sz="2400" dirty="0">
                <a:latin typeface="+mj-lt"/>
                <a:cs typeface="Lucida Sans Unicode"/>
              </a:rPr>
              <a:t>Influenza</a:t>
            </a:r>
            <a:r>
              <a:rPr lang="it-IT" sz="2400" spc="-55" dirty="0">
                <a:latin typeface="+mj-lt"/>
                <a:cs typeface="Lucida Sans Unicode"/>
              </a:rPr>
              <a:t> C</a:t>
            </a:r>
            <a:r>
              <a:rPr lang="it-IT" sz="2400" spc="15" dirty="0">
                <a:latin typeface="+mj-lt"/>
                <a:cs typeface="Lucida Sans Unicode"/>
              </a:rPr>
              <a:t> </a:t>
            </a:r>
            <a:r>
              <a:rPr lang="it-IT" sz="2400" spc="-20" dirty="0">
                <a:latin typeface="+mj-lt"/>
                <a:cs typeface="Lucida Sans Unicode"/>
              </a:rPr>
              <a:t>virus</a:t>
            </a:r>
            <a:endParaRPr lang="it-IT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972" y="3399790"/>
            <a:ext cx="4335145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8605" algn="l"/>
              </a:tabLst>
            </a:pPr>
            <a:r>
              <a:rPr sz="1850" dirty="0">
                <a:solidFill>
                  <a:srgbClr val="2CA1BE"/>
                </a:solidFill>
                <a:latin typeface="Microsoft Sans Serif"/>
                <a:cs typeface="Microsoft Sans Serif"/>
              </a:rPr>
              <a:t>​	</a:t>
            </a:r>
            <a:r>
              <a:rPr lang="en-US" sz="2400" spc="5" dirty="0">
                <a:latin typeface="+mj-lt"/>
                <a:cs typeface="Lucida Sans Unicode"/>
              </a:rPr>
              <a:t>I</a:t>
            </a:r>
            <a:r>
              <a:rPr lang="en-US" sz="2400" dirty="0">
                <a:latin typeface="+mj-lt"/>
                <a:cs typeface="Lucida Sans Unicode"/>
              </a:rPr>
              <a:t>m</a:t>
            </a:r>
            <a:r>
              <a:rPr lang="en-US" sz="2400" spc="-20" dirty="0">
                <a:latin typeface="+mj-lt"/>
                <a:cs typeface="Lucida Sans Unicode"/>
              </a:rPr>
              <a:t>p</a:t>
            </a:r>
            <a:r>
              <a:rPr lang="en-US" sz="2400" spc="-5" dirty="0">
                <a:latin typeface="+mj-lt"/>
                <a:cs typeface="Lucida Sans Unicode"/>
              </a:rPr>
              <a:t>or</a:t>
            </a:r>
            <a:r>
              <a:rPr lang="en-US" sz="2400" spc="-20" dirty="0">
                <a:latin typeface="+mj-lt"/>
                <a:cs typeface="Lucida Sans Unicode"/>
              </a:rPr>
              <a:t>t</a:t>
            </a:r>
            <a:r>
              <a:rPr lang="en-US" sz="2400" dirty="0">
                <a:latin typeface="+mj-lt"/>
                <a:cs typeface="Lucida Sans Unicode"/>
              </a:rPr>
              <a:t>a</a:t>
            </a:r>
            <a:r>
              <a:rPr lang="en-US" sz="2400" spc="-15" dirty="0">
                <a:latin typeface="+mj-lt"/>
                <a:cs typeface="Lucida Sans Unicode"/>
              </a:rPr>
              <a:t>n</a:t>
            </a:r>
            <a:r>
              <a:rPr lang="en-US" sz="2400" dirty="0">
                <a:latin typeface="+mj-lt"/>
                <a:cs typeface="Lucida Sans Unicode"/>
              </a:rPr>
              <a:t>t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pr</a:t>
            </a:r>
            <a:r>
              <a:rPr lang="en-US" sz="2400" dirty="0">
                <a:latin typeface="+mj-lt"/>
                <a:cs typeface="Lucida Sans Unicode"/>
              </a:rPr>
              <a:t>op</a:t>
            </a:r>
            <a:r>
              <a:rPr lang="en-US" sz="2400" spc="-15" dirty="0">
                <a:latin typeface="+mj-lt"/>
                <a:cs typeface="Lucida Sans Unicode"/>
              </a:rPr>
              <a:t>ert</a:t>
            </a:r>
            <a:r>
              <a:rPr lang="en-US" sz="2400" spc="5" dirty="0">
                <a:latin typeface="+mj-lt"/>
                <a:cs typeface="Lucida Sans Unicode"/>
              </a:rPr>
              <a:t>i</a:t>
            </a:r>
            <a:r>
              <a:rPr lang="en-US" sz="2400" dirty="0">
                <a:latin typeface="+mj-lt"/>
                <a:cs typeface="Lucida Sans Unicode"/>
              </a:rPr>
              <a:t>es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6774" y="4294833"/>
            <a:ext cx="5635625" cy="211596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  <a:tabLst>
                <a:tab pos="241300" algn="l"/>
              </a:tabLst>
            </a:pPr>
            <a:r>
              <a:rPr sz="1600" spc="-885" dirty="0">
                <a:solidFill>
                  <a:srgbClr val="EB631B"/>
                </a:solidFill>
                <a:latin typeface="Arial MT"/>
                <a:cs typeface="Arial MT"/>
              </a:rPr>
              <a:t>🞍</a:t>
            </a:r>
            <a:r>
              <a:rPr sz="1600" dirty="0">
                <a:solidFill>
                  <a:srgbClr val="EB631B"/>
                </a:solidFill>
                <a:latin typeface="Arial MT"/>
                <a:cs typeface="Arial MT"/>
              </a:rPr>
              <a:t>	</a:t>
            </a:r>
            <a:r>
              <a:rPr lang="en-US" sz="2400" dirty="0">
                <a:cs typeface="Lucida Sans Unicode"/>
              </a:rPr>
              <a:t>Segmented</a:t>
            </a:r>
            <a:r>
              <a:rPr lang="en-US" sz="2400" spc="-35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single</a:t>
            </a:r>
            <a:r>
              <a:rPr lang="en-US" sz="2400" spc="-60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stranded</a:t>
            </a:r>
            <a:r>
              <a:rPr lang="en-US" sz="2400" spc="-35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RNA</a:t>
            </a:r>
            <a:r>
              <a:rPr lang="en-US" sz="2400" spc="-30" dirty="0">
                <a:cs typeface="Lucida Sans Unicode"/>
              </a:rPr>
              <a:t> </a:t>
            </a:r>
            <a:r>
              <a:rPr lang="en-US" sz="2400" spc="-10" dirty="0">
                <a:cs typeface="Lucida Sans Unicode"/>
              </a:rPr>
              <a:t>genome</a:t>
            </a:r>
            <a:endParaRPr lang="en-US" sz="2400" dirty="0"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1300" algn="l"/>
              </a:tabLst>
            </a:pPr>
            <a:r>
              <a:rPr lang="en-PK" sz="2400" spc="-885" dirty="0">
                <a:solidFill>
                  <a:srgbClr val="EB631B"/>
                </a:solidFill>
                <a:cs typeface="Arial MT"/>
              </a:rPr>
              <a:t>🞍</a:t>
            </a:r>
            <a:r>
              <a:rPr lang="en-PK" sz="2400" dirty="0">
                <a:solidFill>
                  <a:srgbClr val="EB631B"/>
                </a:solidFill>
                <a:cs typeface="Arial MT"/>
              </a:rPr>
              <a:t>	</a:t>
            </a:r>
            <a:r>
              <a:rPr lang="en-US" sz="2400" dirty="0">
                <a:cs typeface="Lucida Sans Unicode"/>
              </a:rPr>
              <a:t>Helical</a:t>
            </a:r>
            <a:r>
              <a:rPr lang="en-US" sz="2400" spc="-35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nucleocapsid</a:t>
            </a:r>
            <a:r>
              <a:rPr lang="en-US" sz="2400" spc="-60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outer</a:t>
            </a:r>
            <a:r>
              <a:rPr lang="en-US" sz="2400" spc="-25" dirty="0">
                <a:cs typeface="Lucida Sans Unicode"/>
              </a:rPr>
              <a:t> </a:t>
            </a:r>
            <a:r>
              <a:rPr lang="en-US" sz="2400" spc="-10" dirty="0">
                <a:cs typeface="Lucida Sans Unicode"/>
              </a:rPr>
              <a:t>lipoprotein</a:t>
            </a:r>
            <a:endParaRPr lang="en-US" sz="2400" dirty="0"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1300" algn="l"/>
              </a:tabLst>
            </a:pPr>
            <a:r>
              <a:rPr lang="en-PK" sz="2400" spc="-885" dirty="0">
                <a:solidFill>
                  <a:srgbClr val="EB631B"/>
                </a:solidFill>
                <a:cs typeface="Arial MT"/>
              </a:rPr>
              <a:t>🞍</a:t>
            </a:r>
            <a:r>
              <a:rPr lang="en-PK" sz="2400" dirty="0">
                <a:solidFill>
                  <a:srgbClr val="EB631B"/>
                </a:solidFill>
                <a:cs typeface="Arial MT"/>
              </a:rPr>
              <a:t>	</a:t>
            </a:r>
            <a:r>
              <a:rPr lang="en-US" sz="2400" dirty="0">
                <a:cs typeface="Lucida Sans Unicode"/>
              </a:rPr>
              <a:t>Negative</a:t>
            </a:r>
            <a:r>
              <a:rPr lang="en-US" sz="2400" spc="-55" dirty="0">
                <a:cs typeface="Lucida Sans Unicode"/>
              </a:rPr>
              <a:t> </a:t>
            </a:r>
            <a:r>
              <a:rPr lang="en-US" sz="2400" spc="-10" dirty="0">
                <a:cs typeface="Lucida Sans Unicode"/>
              </a:rPr>
              <a:t>polarity</a:t>
            </a:r>
            <a:endParaRPr lang="en-US" sz="2400" dirty="0"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241300" algn="l"/>
              </a:tabLst>
            </a:pPr>
            <a:r>
              <a:rPr lang="en-PK" sz="2400" spc="-885" dirty="0">
                <a:solidFill>
                  <a:srgbClr val="EB631B"/>
                </a:solidFill>
                <a:cs typeface="Arial MT"/>
              </a:rPr>
              <a:t>🞍</a:t>
            </a:r>
            <a:r>
              <a:rPr lang="en-PK" sz="2400" dirty="0">
                <a:solidFill>
                  <a:srgbClr val="EB631B"/>
                </a:solidFill>
                <a:cs typeface="Arial MT"/>
              </a:rPr>
              <a:t>	</a:t>
            </a:r>
            <a:r>
              <a:rPr lang="en-US" sz="2400" dirty="0">
                <a:cs typeface="Lucida Sans Unicode"/>
              </a:rPr>
              <a:t>Presence</a:t>
            </a:r>
            <a:r>
              <a:rPr lang="en-US" sz="2400" spc="-35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of</a:t>
            </a:r>
            <a:r>
              <a:rPr lang="en-US" sz="2400" spc="-30" dirty="0">
                <a:cs typeface="Lucida Sans Unicode"/>
              </a:rPr>
              <a:t> </a:t>
            </a:r>
            <a:r>
              <a:rPr lang="en-US" sz="2400" spc="-10" dirty="0">
                <a:cs typeface="Lucida Sans Unicode"/>
              </a:rPr>
              <a:t>spikes</a:t>
            </a:r>
            <a:endParaRPr lang="en-US" sz="2400" dirty="0"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1300" algn="l"/>
              </a:tabLst>
            </a:pPr>
            <a:r>
              <a:rPr lang="en-PK" sz="2400" spc="-885" dirty="0">
                <a:solidFill>
                  <a:srgbClr val="EB631B"/>
                </a:solidFill>
                <a:cs typeface="Arial MT"/>
              </a:rPr>
              <a:t>🞍</a:t>
            </a:r>
            <a:r>
              <a:rPr lang="en-PK" sz="2400" dirty="0">
                <a:solidFill>
                  <a:srgbClr val="EB631B"/>
                </a:solidFill>
                <a:cs typeface="Arial MT"/>
              </a:rPr>
              <a:t>	</a:t>
            </a:r>
            <a:r>
              <a:rPr lang="en-PK" sz="2400" dirty="0">
                <a:cs typeface="Lucida Sans Unicode"/>
              </a:rPr>
              <a:t>16</a:t>
            </a:r>
            <a:r>
              <a:rPr lang="en-PK" sz="2400" spc="-30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antigenically</a:t>
            </a:r>
            <a:r>
              <a:rPr lang="en-US" sz="2400" spc="-60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distinct(</a:t>
            </a:r>
            <a:r>
              <a:rPr lang="en-US" sz="2400" spc="-15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HA)</a:t>
            </a:r>
            <a:r>
              <a:rPr lang="en-US" sz="2400" spc="-35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and9(</a:t>
            </a:r>
            <a:r>
              <a:rPr lang="en-US" sz="2400" spc="-60" dirty="0">
                <a:cs typeface="Lucida Sans Unicode"/>
              </a:rPr>
              <a:t> </a:t>
            </a:r>
            <a:r>
              <a:rPr lang="en-US" sz="2400" spc="-25" dirty="0">
                <a:cs typeface="Lucida Sans Unicode"/>
              </a:rPr>
              <a:t>NA)</a:t>
            </a:r>
            <a:endParaRPr lang="en-US" sz="2400" dirty="0"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FAD0B-E7A2-9D2C-3884-7BFF0F0234DB}"/>
              </a:ext>
            </a:extLst>
          </p:cNvPr>
          <p:cNvSpPr txBox="1"/>
          <p:nvPr/>
        </p:nvSpPr>
        <p:spPr>
          <a:xfrm>
            <a:off x="861542" y="320558"/>
            <a:ext cx="473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Influenza virus</a:t>
            </a:r>
            <a:endParaRPr lang="en-PK"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932</Words>
  <Application>Microsoft Office PowerPoint</Application>
  <PresentationFormat>On-screen Show (4:3)</PresentationFormat>
  <Paragraphs>277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MT</vt:lpstr>
      <vt:lpstr>Calibri</vt:lpstr>
      <vt:lpstr>Lucida Sans Unicode</vt:lpstr>
      <vt:lpstr>Microsoft Sans Serif</vt:lpstr>
      <vt:lpstr>Office Theme</vt:lpstr>
      <vt:lpstr>Respiratory viruses Microbe  Module 3rd Year MBBS</vt:lpstr>
      <vt:lpstr>PowerPoint Presentation</vt:lpstr>
      <vt:lpstr>PowerPoint Presentation</vt:lpstr>
      <vt:lpstr>PowerPoint Presentation</vt:lpstr>
      <vt:lpstr>Learning outcomes</vt:lpstr>
      <vt:lpstr>spiral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Laboratory diagnosis</vt:lpstr>
      <vt:lpstr>Prevention</vt:lpstr>
      <vt:lpstr>PowerPoint Presentation</vt:lpstr>
      <vt:lpstr>PowerPoint Presentation</vt:lpstr>
      <vt:lpstr>PowerPoint Presentation</vt:lpstr>
      <vt:lpstr>Transmission</vt:lpstr>
      <vt:lpstr>Laboratory diagnosis</vt:lpstr>
      <vt:lpstr>PowerPoint Presentation</vt:lpstr>
      <vt:lpstr>PowerPoint Presentation</vt:lpstr>
      <vt:lpstr>PowerPoint Presentation</vt:lpstr>
      <vt:lpstr>Crona virus  Diseases</vt:lpstr>
      <vt:lpstr>PowerPoint Presentation</vt:lpstr>
      <vt:lpstr>PowerPoint Presentation</vt:lpstr>
      <vt:lpstr>PowerPoint Presentation</vt:lpstr>
      <vt:lpstr>Pathogenesis and immunity</vt:lpstr>
      <vt:lpstr>PowerPoint Presentation</vt:lpstr>
      <vt:lpstr>Laboratory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samma</dc:creator>
  <cp:lastModifiedBy>sammarfatima93@gmail.com</cp:lastModifiedBy>
  <cp:revision>1</cp:revision>
  <dcterms:created xsi:type="dcterms:W3CDTF">2025-02-17T18:37:50Z</dcterms:created>
  <dcterms:modified xsi:type="dcterms:W3CDTF">2025-02-18T10:48:30Z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2025-02-17T00:00:00Z</vt:filetime>
  </property>
  <property fmtid="{D5CDD505-2E9C-101B-9397-08002B2CF9AE}" pid="5" name="Producer">
    <vt:lpwstr>iLovePDF</vt:lpwstr>
  </property>
</Properties>
</file>