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696" r:id="rId4"/>
    <p:sldMasterId id="2147483708" r:id="rId5"/>
    <p:sldMasterId id="2147483720" r:id="rId6"/>
  </p:sldMasterIdLst>
  <p:notesMasterIdLst>
    <p:notesMasterId r:id="rId32"/>
  </p:notesMasterIdLst>
  <p:sldIdLst>
    <p:sldId id="318" r:id="rId7"/>
    <p:sldId id="317" r:id="rId8"/>
    <p:sldId id="297" r:id="rId9"/>
    <p:sldId id="296" r:id="rId10"/>
    <p:sldId id="511" r:id="rId11"/>
    <p:sldId id="658" r:id="rId12"/>
    <p:sldId id="652" r:id="rId13"/>
    <p:sldId id="651" r:id="rId14"/>
    <p:sldId id="655" r:id="rId15"/>
    <p:sldId id="656" r:id="rId16"/>
    <p:sldId id="641" r:id="rId17"/>
    <p:sldId id="634" r:id="rId18"/>
    <p:sldId id="629" r:id="rId19"/>
    <p:sldId id="653" r:id="rId20"/>
    <p:sldId id="654" r:id="rId21"/>
    <p:sldId id="636" r:id="rId22"/>
    <p:sldId id="645" r:id="rId23"/>
    <p:sldId id="580" r:id="rId24"/>
    <p:sldId id="659" r:id="rId25"/>
    <p:sldId id="647" r:id="rId26"/>
    <p:sldId id="585" r:id="rId27"/>
    <p:sldId id="584" r:id="rId28"/>
    <p:sldId id="314" r:id="rId29"/>
    <p:sldId id="562" r:id="rId30"/>
    <p:sldId id="410" r:id="rId31"/>
  </p:sldIdLst>
  <p:sldSz cx="12192000" cy="6858000"/>
  <p:notesSz cx="6858000" cy="9144000"/>
  <p:defaultTex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0089EB-EE86-4DFD-871D-F6570612E0FF}">
          <p14:sldIdLst>
            <p14:sldId id="318"/>
            <p14:sldId id="317"/>
            <p14:sldId id="297"/>
            <p14:sldId id="296"/>
            <p14:sldId id="511"/>
            <p14:sldId id="658"/>
            <p14:sldId id="652"/>
            <p14:sldId id="651"/>
            <p14:sldId id="655"/>
            <p14:sldId id="656"/>
          </p14:sldIdLst>
        </p14:section>
        <p14:section name="Untitled Section" id="{304EC136-7744-4719-9106-C27D4369125F}">
          <p14:sldIdLst>
            <p14:sldId id="641"/>
            <p14:sldId id="634"/>
            <p14:sldId id="629"/>
            <p14:sldId id="653"/>
            <p14:sldId id="654"/>
            <p14:sldId id="636"/>
            <p14:sldId id="645"/>
            <p14:sldId id="580"/>
            <p14:sldId id="659"/>
            <p14:sldId id="647"/>
            <p14:sldId id="585"/>
            <p14:sldId id="584"/>
            <p14:sldId id="314"/>
            <p14:sldId id="562"/>
            <p14:sldId id="410"/>
          </p14:sldIdLst>
        </p14:section>
      </p14:sectionLst>
    </p:ext>
    <p:ext uri="{EFAFB233-063F-42B5-8137-9DF3F51BA10A}">
      <p15:sldGuideLst xmlns:p15="http://schemas.microsoft.com/office/powerpoint/2012/main">
        <p15:guide id="1" orient="horz" pos="336" userDrawn="1">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6BA6"/>
    <a:srgbClr val="9966FF"/>
    <a:srgbClr val="FFFFFF"/>
    <a:srgbClr val="99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4779" autoAdjust="0"/>
    <p:restoredTop sz="94660"/>
  </p:normalViewPr>
  <p:slideViewPr>
    <p:cSldViewPr snapToGrid="0">
      <p:cViewPr varScale="1">
        <p:scale>
          <a:sx n="66" d="100"/>
          <a:sy n="66" d="100"/>
        </p:scale>
        <p:origin x="90" y="264"/>
      </p:cViewPr>
      <p:guideLst>
        <p:guide orient="horz" pos="336"/>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theme" Target="theme/theme1.xml"/><Relationship Id="rId8"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9CEBA05-2F10-437E-89B2-54F4D9FAF478}" type="doc">
      <dgm:prSet loTypeId="urn:microsoft.com/office/officeart/2005/8/layout/gear1#1" loCatId="cycle" qsTypeId="urn:microsoft.com/office/officeart/2005/8/quickstyle/3d5" qsCatId="3D" csTypeId="urn:microsoft.com/office/officeart/2005/8/colors/colorful4" csCatId="colorful" phldr="1"/>
      <dgm:spPr/>
    </dgm:pt>
    <dgm:pt modelId="{DACAB5BA-B8B4-4D66-8B11-1D02259E020B}">
      <dgm:prSet phldrT="[Text]"/>
      <dgm:spPr/>
      <dgm:t>
        <a:bodyPr/>
        <a:lstStyle/>
        <a:p>
          <a:pPr algn="ctr"/>
          <a:r>
            <a:rPr lang="en-US" b="1">
              <a:latin typeface="Arial Black" pitchFamily="34" charset="0"/>
            </a:rPr>
            <a:t>Wisdom</a:t>
          </a:r>
        </a:p>
      </dgm:t>
    </dgm:pt>
    <dgm:pt modelId="{D76093C5-B96B-4182-8418-CFDB341D2418}" type="parTrans" cxnId="{0F63D9BC-9028-4C84-92D9-B4BDAB4F1E91}">
      <dgm:prSet/>
      <dgm:spPr/>
      <dgm:t>
        <a:bodyPr/>
        <a:lstStyle/>
        <a:p>
          <a:pPr algn="ctr"/>
          <a:endParaRPr lang="en-US"/>
        </a:p>
      </dgm:t>
    </dgm:pt>
    <dgm:pt modelId="{23718C41-0A1F-40BF-86BE-8A5476EC271E}" type="sibTrans" cxnId="{0F63D9BC-9028-4C84-92D9-B4BDAB4F1E91}">
      <dgm:prSet/>
      <dgm:spPr/>
      <dgm:t>
        <a:bodyPr/>
        <a:lstStyle/>
        <a:p>
          <a:pPr algn="ctr"/>
          <a:endParaRPr lang="en-US"/>
        </a:p>
      </dgm:t>
    </dgm:pt>
    <dgm:pt modelId="{663C1E13-76F9-4B70-A2F2-CA23180743CE}">
      <dgm:prSet phldrT="[Text]"/>
      <dgm:spPr/>
      <dgm:t>
        <a:bodyPr/>
        <a:lstStyle/>
        <a:p>
          <a:pPr algn="ctr"/>
          <a:r>
            <a:rPr lang="en-US" dirty="0">
              <a:latin typeface="Arial Black" pitchFamily="34" charset="0"/>
            </a:rPr>
            <a:t>Truth</a:t>
          </a:r>
          <a:r>
            <a:rPr lang="en-US" dirty="0"/>
            <a:t> </a:t>
          </a:r>
        </a:p>
      </dgm:t>
    </dgm:pt>
    <dgm:pt modelId="{637C3D51-3F4B-4277-8185-724806355FF8}" type="parTrans" cxnId="{32FAE72D-29B2-4404-A917-2C4136EE3C4F}">
      <dgm:prSet/>
      <dgm:spPr/>
      <dgm:t>
        <a:bodyPr/>
        <a:lstStyle/>
        <a:p>
          <a:pPr algn="ctr"/>
          <a:endParaRPr lang="en-US"/>
        </a:p>
      </dgm:t>
    </dgm:pt>
    <dgm:pt modelId="{188C389E-9423-41DE-9C5E-D4A7E95C7E62}" type="sibTrans" cxnId="{32FAE72D-29B2-4404-A917-2C4136EE3C4F}">
      <dgm:prSet/>
      <dgm:spPr/>
      <dgm:t>
        <a:bodyPr/>
        <a:lstStyle/>
        <a:p>
          <a:pPr algn="ctr"/>
          <a:endParaRPr lang="en-US"/>
        </a:p>
      </dgm:t>
    </dgm:pt>
    <dgm:pt modelId="{399ACE2F-90C5-48B1-9E65-700A32562848}">
      <dgm:prSet phldrT="[Text]"/>
      <dgm:spPr/>
      <dgm:t>
        <a:bodyPr/>
        <a:lstStyle/>
        <a:p>
          <a:pPr algn="ctr"/>
          <a:r>
            <a:rPr lang="en-US" b="1">
              <a:latin typeface="Arial Black" pitchFamily="34" charset="0"/>
            </a:rPr>
            <a:t>Servic</a:t>
          </a:r>
          <a:r>
            <a:rPr lang="en-US">
              <a:latin typeface="Arial Black" pitchFamily="34" charset="0"/>
            </a:rPr>
            <a:t>e</a:t>
          </a:r>
          <a:r>
            <a:rPr lang="en-US"/>
            <a:t> </a:t>
          </a:r>
        </a:p>
      </dgm:t>
    </dgm:pt>
    <dgm:pt modelId="{1911F9CB-1EEA-4FFD-A302-90DCBC7D11BE}" type="parTrans" cxnId="{7C4913C1-9DC8-4658-A4FC-A894F8F82CF0}">
      <dgm:prSet/>
      <dgm:spPr/>
      <dgm:t>
        <a:bodyPr/>
        <a:lstStyle/>
        <a:p>
          <a:pPr algn="ctr"/>
          <a:endParaRPr lang="en-US"/>
        </a:p>
      </dgm:t>
    </dgm:pt>
    <dgm:pt modelId="{DA82EADB-2721-42A0-95EA-F9B5521A38A6}" type="sibTrans" cxnId="{7C4913C1-9DC8-4658-A4FC-A894F8F82CF0}">
      <dgm:prSet/>
      <dgm:spPr/>
      <dgm:t>
        <a:bodyPr/>
        <a:lstStyle/>
        <a:p>
          <a:pPr algn="ctr"/>
          <a:endParaRPr lang="en-US"/>
        </a:p>
      </dgm:t>
    </dgm:pt>
    <dgm:pt modelId="{5ED88519-AC6C-4AA3-B76D-812B93A167E4}" type="pres">
      <dgm:prSet presAssocID="{F9CEBA05-2F10-437E-89B2-54F4D9FAF478}" presName="composite" presStyleCnt="0">
        <dgm:presLayoutVars>
          <dgm:chMax val="3"/>
          <dgm:animLvl val="lvl"/>
          <dgm:resizeHandles val="exact"/>
        </dgm:presLayoutVars>
      </dgm:prSet>
      <dgm:spPr/>
    </dgm:pt>
    <dgm:pt modelId="{87622A90-D0D8-4EA3-BC0D-D537801AF2B1}" type="pres">
      <dgm:prSet presAssocID="{DACAB5BA-B8B4-4D66-8B11-1D02259E020B}" presName="gear1" presStyleLbl="node1" presStyleIdx="0" presStyleCnt="3" custLinFactNeighborX="-220" custLinFactNeighborY="-220">
        <dgm:presLayoutVars>
          <dgm:chMax val="1"/>
          <dgm:bulletEnabled val="1"/>
        </dgm:presLayoutVars>
      </dgm:prSet>
      <dgm:spPr/>
    </dgm:pt>
    <dgm:pt modelId="{B6B6B41B-120B-4968-AB6A-FC6E7C8EF3C0}" type="pres">
      <dgm:prSet presAssocID="{DACAB5BA-B8B4-4D66-8B11-1D02259E020B}" presName="gear1srcNode" presStyleLbl="node1" presStyleIdx="0" presStyleCnt="3"/>
      <dgm:spPr/>
    </dgm:pt>
    <dgm:pt modelId="{8BC64EA7-2794-42B6-96C9-F39A52CB985A}" type="pres">
      <dgm:prSet presAssocID="{DACAB5BA-B8B4-4D66-8B11-1D02259E020B}" presName="gear1dstNode" presStyleLbl="node1" presStyleIdx="0" presStyleCnt="3"/>
      <dgm:spPr/>
    </dgm:pt>
    <dgm:pt modelId="{93300324-D62F-4E58-B882-734182BDB462}" type="pres">
      <dgm:prSet presAssocID="{663C1E13-76F9-4B70-A2F2-CA23180743CE}" presName="gear2" presStyleLbl="node1" presStyleIdx="1" presStyleCnt="3" custLinFactNeighborX="-2197" custLinFactNeighborY="-4465">
        <dgm:presLayoutVars>
          <dgm:chMax val="1"/>
          <dgm:bulletEnabled val="1"/>
        </dgm:presLayoutVars>
      </dgm:prSet>
      <dgm:spPr/>
    </dgm:pt>
    <dgm:pt modelId="{B9330EE9-43E4-4FD4-8144-E92B1DD0FCDF}" type="pres">
      <dgm:prSet presAssocID="{663C1E13-76F9-4B70-A2F2-CA23180743CE}" presName="gear2srcNode" presStyleLbl="node1" presStyleIdx="1" presStyleCnt="3"/>
      <dgm:spPr/>
    </dgm:pt>
    <dgm:pt modelId="{4822A78E-EAEC-401F-941A-3A84E13E2357}" type="pres">
      <dgm:prSet presAssocID="{663C1E13-76F9-4B70-A2F2-CA23180743CE}" presName="gear2dstNode" presStyleLbl="node1" presStyleIdx="1" presStyleCnt="3"/>
      <dgm:spPr/>
    </dgm:pt>
    <dgm:pt modelId="{59EDF28D-6C67-49D0-B5A1-DE5C3CBA2292}" type="pres">
      <dgm:prSet presAssocID="{399ACE2F-90C5-48B1-9E65-700A32562848}" presName="gear3" presStyleLbl="node1" presStyleIdx="2" presStyleCnt="3"/>
      <dgm:spPr/>
    </dgm:pt>
    <dgm:pt modelId="{23DC08E4-3725-4448-BFFF-1CCEA2F2987E}" type="pres">
      <dgm:prSet presAssocID="{399ACE2F-90C5-48B1-9E65-700A32562848}" presName="gear3tx" presStyleLbl="node1" presStyleIdx="2" presStyleCnt="3">
        <dgm:presLayoutVars>
          <dgm:chMax val="1"/>
          <dgm:bulletEnabled val="1"/>
        </dgm:presLayoutVars>
      </dgm:prSet>
      <dgm:spPr/>
    </dgm:pt>
    <dgm:pt modelId="{7D3EFDB4-E5D1-439A-86D8-1FCF80D959BA}" type="pres">
      <dgm:prSet presAssocID="{399ACE2F-90C5-48B1-9E65-700A32562848}" presName="gear3srcNode" presStyleLbl="node1" presStyleIdx="2" presStyleCnt="3"/>
      <dgm:spPr/>
    </dgm:pt>
    <dgm:pt modelId="{9815588C-16D0-4475-B64C-847FC87C8C32}" type="pres">
      <dgm:prSet presAssocID="{399ACE2F-90C5-48B1-9E65-700A32562848}" presName="gear3dstNode" presStyleLbl="node1" presStyleIdx="2" presStyleCnt="3"/>
      <dgm:spPr/>
    </dgm:pt>
    <dgm:pt modelId="{398423B3-DD54-4226-99D7-017EFC1488DF}" type="pres">
      <dgm:prSet presAssocID="{23718C41-0A1F-40BF-86BE-8A5476EC271E}" presName="connector1" presStyleLbl="sibTrans2D1" presStyleIdx="0" presStyleCnt="3"/>
      <dgm:spPr/>
    </dgm:pt>
    <dgm:pt modelId="{6DF3A3A0-5919-4E69-80DD-61760D6340A0}" type="pres">
      <dgm:prSet presAssocID="{188C389E-9423-41DE-9C5E-D4A7E95C7E62}" presName="connector2" presStyleLbl="sibTrans2D1" presStyleIdx="1" presStyleCnt="3"/>
      <dgm:spPr/>
    </dgm:pt>
    <dgm:pt modelId="{A09CEA93-9338-4361-A5E6-CF85B6019F5A}" type="pres">
      <dgm:prSet presAssocID="{DA82EADB-2721-42A0-95EA-F9B5521A38A6}" presName="connector3" presStyleLbl="sibTrans2D1" presStyleIdx="2" presStyleCnt="3"/>
      <dgm:spPr/>
    </dgm:pt>
  </dgm:ptLst>
  <dgm:cxnLst>
    <dgm:cxn modelId="{BCD04705-36DD-4DD8-975E-17A8A8823C24}" type="presOf" srcId="{399ACE2F-90C5-48B1-9E65-700A32562848}" destId="{9815588C-16D0-4475-B64C-847FC87C8C32}" srcOrd="3" destOrd="0" presId="urn:microsoft.com/office/officeart/2005/8/layout/gear1#1"/>
    <dgm:cxn modelId="{B329D811-2DC0-428C-93F9-EC295334CB59}" type="presOf" srcId="{663C1E13-76F9-4B70-A2F2-CA23180743CE}" destId="{4822A78E-EAEC-401F-941A-3A84E13E2357}" srcOrd="2" destOrd="0" presId="urn:microsoft.com/office/officeart/2005/8/layout/gear1#1"/>
    <dgm:cxn modelId="{2A55751B-D612-4B51-AEC3-36D2858B3260}" type="presOf" srcId="{DA82EADB-2721-42A0-95EA-F9B5521A38A6}" destId="{A09CEA93-9338-4361-A5E6-CF85B6019F5A}" srcOrd="0" destOrd="0" presId="urn:microsoft.com/office/officeart/2005/8/layout/gear1#1"/>
    <dgm:cxn modelId="{DFCB2425-075A-4C6C-929E-F6097E5A1C9D}" type="presOf" srcId="{663C1E13-76F9-4B70-A2F2-CA23180743CE}" destId="{B9330EE9-43E4-4FD4-8144-E92B1DD0FCDF}" srcOrd="1" destOrd="0" presId="urn:microsoft.com/office/officeart/2005/8/layout/gear1#1"/>
    <dgm:cxn modelId="{3BCD072C-25C9-4250-8652-87FBCF0DABA6}" type="presOf" srcId="{399ACE2F-90C5-48B1-9E65-700A32562848}" destId="{7D3EFDB4-E5D1-439A-86D8-1FCF80D959BA}" srcOrd="2" destOrd="0" presId="urn:microsoft.com/office/officeart/2005/8/layout/gear1#1"/>
    <dgm:cxn modelId="{32FAE72D-29B2-4404-A917-2C4136EE3C4F}" srcId="{F9CEBA05-2F10-437E-89B2-54F4D9FAF478}" destId="{663C1E13-76F9-4B70-A2F2-CA23180743CE}" srcOrd="1" destOrd="0" parTransId="{637C3D51-3F4B-4277-8185-724806355FF8}" sibTransId="{188C389E-9423-41DE-9C5E-D4A7E95C7E62}"/>
    <dgm:cxn modelId="{27D5C237-BD22-44BF-9950-F9F1FA679CDF}" type="presOf" srcId="{DACAB5BA-B8B4-4D66-8B11-1D02259E020B}" destId="{B6B6B41B-120B-4968-AB6A-FC6E7C8EF3C0}" srcOrd="1" destOrd="0" presId="urn:microsoft.com/office/officeart/2005/8/layout/gear1#1"/>
    <dgm:cxn modelId="{B964FB53-399D-4617-9215-CDB272640224}" type="presOf" srcId="{DACAB5BA-B8B4-4D66-8B11-1D02259E020B}" destId="{8BC64EA7-2794-42B6-96C9-F39A52CB985A}" srcOrd="2" destOrd="0" presId="urn:microsoft.com/office/officeart/2005/8/layout/gear1#1"/>
    <dgm:cxn modelId="{3110AE78-D6EA-4A38-86A7-AC99150FD766}" type="presOf" srcId="{188C389E-9423-41DE-9C5E-D4A7E95C7E62}" destId="{6DF3A3A0-5919-4E69-80DD-61760D6340A0}" srcOrd="0" destOrd="0" presId="urn:microsoft.com/office/officeart/2005/8/layout/gear1#1"/>
    <dgm:cxn modelId="{7D746359-E4F7-44A1-8BA0-EBB9D3BEF975}" type="presOf" srcId="{DACAB5BA-B8B4-4D66-8B11-1D02259E020B}" destId="{87622A90-D0D8-4EA3-BC0D-D537801AF2B1}" srcOrd="0" destOrd="0" presId="urn:microsoft.com/office/officeart/2005/8/layout/gear1#1"/>
    <dgm:cxn modelId="{94829459-B61C-404A-9C90-E05469EA5CE2}" type="presOf" srcId="{23718C41-0A1F-40BF-86BE-8A5476EC271E}" destId="{398423B3-DD54-4226-99D7-017EFC1488DF}" srcOrd="0" destOrd="0" presId="urn:microsoft.com/office/officeart/2005/8/layout/gear1#1"/>
    <dgm:cxn modelId="{3478D7B4-2DD6-40FE-BD2F-3917309833F2}" type="presOf" srcId="{F9CEBA05-2F10-437E-89B2-54F4D9FAF478}" destId="{5ED88519-AC6C-4AA3-B76D-812B93A167E4}" srcOrd="0" destOrd="0" presId="urn:microsoft.com/office/officeart/2005/8/layout/gear1#1"/>
    <dgm:cxn modelId="{0F63D9BC-9028-4C84-92D9-B4BDAB4F1E91}" srcId="{F9CEBA05-2F10-437E-89B2-54F4D9FAF478}" destId="{DACAB5BA-B8B4-4D66-8B11-1D02259E020B}" srcOrd="0" destOrd="0" parTransId="{D76093C5-B96B-4182-8418-CFDB341D2418}" sibTransId="{23718C41-0A1F-40BF-86BE-8A5476EC271E}"/>
    <dgm:cxn modelId="{7C4913C1-9DC8-4658-A4FC-A894F8F82CF0}" srcId="{F9CEBA05-2F10-437E-89B2-54F4D9FAF478}" destId="{399ACE2F-90C5-48B1-9E65-700A32562848}" srcOrd="2" destOrd="0" parTransId="{1911F9CB-1EEA-4FFD-A302-90DCBC7D11BE}" sibTransId="{DA82EADB-2721-42A0-95EA-F9B5521A38A6}"/>
    <dgm:cxn modelId="{E2FB4CD3-3C8A-4FB6-A753-257CB4D01EB0}" type="presOf" srcId="{663C1E13-76F9-4B70-A2F2-CA23180743CE}" destId="{93300324-D62F-4E58-B882-734182BDB462}" srcOrd="0" destOrd="0" presId="urn:microsoft.com/office/officeart/2005/8/layout/gear1#1"/>
    <dgm:cxn modelId="{78EC88D6-53DA-4707-A7D4-048F9BCC3A61}" type="presOf" srcId="{399ACE2F-90C5-48B1-9E65-700A32562848}" destId="{59EDF28D-6C67-49D0-B5A1-DE5C3CBA2292}" srcOrd="0" destOrd="0" presId="urn:microsoft.com/office/officeart/2005/8/layout/gear1#1"/>
    <dgm:cxn modelId="{9B2D6BF4-A0B8-4492-A59C-6D2D11F48737}" type="presOf" srcId="{399ACE2F-90C5-48B1-9E65-700A32562848}" destId="{23DC08E4-3725-4448-BFFF-1CCEA2F2987E}" srcOrd="1" destOrd="0" presId="urn:microsoft.com/office/officeart/2005/8/layout/gear1#1"/>
    <dgm:cxn modelId="{97DE9217-CF77-49C2-B978-A30F014886D7}" type="presParOf" srcId="{5ED88519-AC6C-4AA3-B76D-812B93A167E4}" destId="{87622A90-D0D8-4EA3-BC0D-D537801AF2B1}" srcOrd="0" destOrd="0" presId="urn:microsoft.com/office/officeart/2005/8/layout/gear1#1"/>
    <dgm:cxn modelId="{C5CD7F30-6D45-4736-B9F0-4F4BBE0D07F9}" type="presParOf" srcId="{5ED88519-AC6C-4AA3-B76D-812B93A167E4}" destId="{B6B6B41B-120B-4968-AB6A-FC6E7C8EF3C0}" srcOrd="1" destOrd="0" presId="urn:microsoft.com/office/officeart/2005/8/layout/gear1#1"/>
    <dgm:cxn modelId="{6FC4BF47-CD4C-4970-BEA7-200A2F834F47}" type="presParOf" srcId="{5ED88519-AC6C-4AA3-B76D-812B93A167E4}" destId="{8BC64EA7-2794-42B6-96C9-F39A52CB985A}" srcOrd="2" destOrd="0" presId="urn:microsoft.com/office/officeart/2005/8/layout/gear1#1"/>
    <dgm:cxn modelId="{454D4536-798D-411A-8205-327FC6B608D6}" type="presParOf" srcId="{5ED88519-AC6C-4AA3-B76D-812B93A167E4}" destId="{93300324-D62F-4E58-B882-734182BDB462}" srcOrd="3" destOrd="0" presId="urn:microsoft.com/office/officeart/2005/8/layout/gear1#1"/>
    <dgm:cxn modelId="{93CFAD20-517D-4683-A063-CE048BC54429}" type="presParOf" srcId="{5ED88519-AC6C-4AA3-B76D-812B93A167E4}" destId="{B9330EE9-43E4-4FD4-8144-E92B1DD0FCDF}" srcOrd="4" destOrd="0" presId="urn:microsoft.com/office/officeart/2005/8/layout/gear1#1"/>
    <dgm:cxn modelId="{9047844E-5652-48B9-80E2-79089FBE630F}" type="presParOf" srcId="{5ED88519-AC6C-4AA3-B76D-812B93A167E4}" destId="{4822A78E-EAEC-401F-941A-3A84E13E2357}" srcOrd="5" destOrd="0" presId="urn:microsoft.com/office/officeart/2005/8/layout/gear1#1"/>
    <dgm:cxn modelId="{7503660B-C8BD-4A6E-9FC7-BC0BC4EDC9DA}" type="presParOf" srcId="{5ED88519-AC6C-4AA3-B76D-812B93A167E4}" destId="{59EDF28D-6C67-49D0-B5A1-DE5C3CBA2292}" srcOrd="6" destOrd="0" presId="urn:microsoft.com/office/officeart/2005/8/layout/gear1#1"/>
    <dgm:cxn modelId="{B5A766CE-302E-4E31-878F-3E0A34FD895B}" type="presParOf" srcId="{5ED88519-AC6C-4AA3-B76D-812B93A167E4}" destId="{23DC08E4-3725-4448-BFFF-1CCEA2F2987E}" srcOrd="7" destOrd="0" presId="urn:microsoft.com/office/officeart/2005/8/layout/gear1#1"/>
    <dgm:cxn modelId="{F0BC6F87-1060-4E66-A9B4-2374F32F25AF}" type="presParOf" srcId="{5ED88519-AC6C-4AA3-B76D-812B93A167E4}" destId="{7D3EFDB4-E5D1-439A-86D8-1FCF80D959BA}" srcOrd="8" destOrd="0" presId="urn:microsoft.com/office/officeart/2005/8/layout/gear1#1"/>
    <dgm:cxn modelId="{07DE065A-EC92-4C19-A543-1977EF598B36}" type="presParOf" srcId="{5ED88519-AC6C-4AA3-B76D-812B93A167E4}" destId="{9815588C-16D0-4475-B64C-847FC87C8C32}" srcOrd="9" destOrd="0" presId="urn:microsoft.com/office/officeart/2005/8/layout/gear1#1"/>
    <dgm:cxn modelId="{F9C97360-1013-4730-A7B7-5737EDF9F81E}" type="presParOf" srcId="{5ED88519-AC6C-4AA3-B76D-812B93A167E4}" destId="{398423B3-DD54-4226-99D7-017EFC1488DF}" srcOrd="10" destOrd="0" presId="urn:microsoft.com/office/officeart/2005/8/layout/gear1#1"/>
    <dgm:cxn modelId="{92E44D6A-76E9-4865-9D0E-3F3B1BC520E7}" type="presParOf" srcId="{5ED88519-AC6C-4AA3-B76D-812B93A167E4}" destId="{6DF3A3A0-5919-4E69-80DD-61760D6340A0}" srcOrd="11" destOrd="0" presId="urn:microsoft.com/office/officeart/2005/8/layout/gear1#1"/>
    <dgm:cxn modelId="{8F556FC8-E143-4D8F-86C6-B91C6832F4D9}" type="presParOf" srcId="{5ED88519-AC6C-4AA3-B76D-812B93A167E4}" destId="{A09CEA93-9338-4361-A5E6-CF85B6019F5A}" srcOrd="12" destOrd="0" presId="urn:microsoft.com/office/officeart/2005/8/layout/gear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622A90-D0D8-4EA3-BC0D-D537801AF2B1}">
      <dsp:nvSpPr>
        <dsp:cNvPr id="0" name=""/>
        <dsp:cNvSpPr/>
      </dsp:nvSpPr>
      <dsp:spPr>
        <a:xfrm>
          <a:off x="1467355" y="2008233"/>
          <a:ext cx="1798270" cy="1798270"/>
        </a:xfrm>
        <a:prstGeom prst="gear9">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Wisdom</a:t>
          </a:r>
        </a:p>
      </dsp:txBody>
      <dsp:txXfrm>
        <a:off x="1828887" y="2429469"/>
        <a:ext cx="1075206" cy="924348"/>
      </dsp:txXfrm>
    </dsp:sp>
    <dsp:sp modelId="{93300324-D62F-4E58-B882-734182BDB462}">
      <dsp:nvSpPr>
        <dsp:cNvPr id="0" name=""/>
        <dsp:cNvSpPr/>
      </dsp:nvSpPr>
      <dsp:spPr>
        <a:xfrm>
          <a:off x="396312" y="1528749"/>
          <a:ext cx="1307832" cy="1307832"/>
        </a:xfrm>
        <a:prstGeom prst="gear6">
          <a:avLst/>
        </a:prstGeom>
        <a:solidFill>
          <a:schemeClr val="accent4">
            <a:hueOff val="-2232385"/>
            <a:satOff val="13449"/>
            <a:lumOff val="1078"/>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Black" pitchFamily="34" charset="0"/>
            </a:rPr>
            <a:t>Truth</a:t>
          </a:r>
          <a:r>
            <a:rPr lang="en-US" sz="1200" kern="1200" dirty="0"/>
            <a:t> </a:t>
          </a:r>
        </a:p>
      </dsp:txBody>
      <dsp:txXfrm>
        <a:off x="725563" y="1859990"/>
        <a:ext cx="649330" cy="645350"/>
      </dsp:txXfrm>
    </dsp:sp>
    <dsp:sp modelId="{59EDF28D-6C67-49D0-B5A1-DE5C3CBA2292}">
      <dsp:nvSpPr>
        <dsp:cNvPr id="0" name=""/>
        <dsp:cNvSpPr/>
      </dsp:nvSpPr>
      <dsp:spPr>
        <a:xfrm rot="20700000">
          <a:off x="1157565" y="684873"/>
          <a:ext cx="1281409" cy="1281409"/>
        </a:xfrm>
        <a:prstGeom prst="gear6">
          <a:avLst/>
        </a:prstGeom>
        <a:solidFill>
          <a:schemeClr val="accent4">
            <a:hueOff val="-4464770"/>
            <a:satOff val="26899"/>
            <a:lumOff val="2156"/>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Black" pitchFamily="34" charset="0"/>
            </a:rPr>
            <a:t>Servic</a:t>
          </a:r>
          <a:r>
            <a:rPr lang="en-US" sz="1200" kern="1200">
              <a:latin typeface="Arial Black" pitchFamily="34" charset="0"/>
            </a:rPr>
            <a:t>e</a:t>
          </a:r>
          <a:r>
            <a:rPr lang="en-US" sz="1200" kern="1200"/>
            <a:t> </a:t>
          </a:r>
        </a:p>
      </dsp:txBody>
      <dsp:txXfrm rot="-20700000">
        <a:off x="1438616" y="965923"/>
        <a:ext cx="719308" cy="719308"/>
      </dsp:txXfrm>
    </dsp:sp>
    <dsp:sp modelId="{398423B3-DD54-4226-99D7-017EFC1488DF}">
      <dsp:nvSpPr>
        <dsp:cNvPr id="0" name=""/>
        <dsp:cNvSpPr/>
      </dsp:nvSpPr>
      <dsp:spPr>
        <a:xfrm>
          <a:off x="1323153" y="1746409"/>
          <a:ext cx="2301785" cy="2301785"/>
        </a:xfrm>
        <a:prstGeom prst="circularArrow">
          <a:avLst>
            <a:gd name="adj1" fmla="val 4687"/>
            <a:gd name="adj2" fmla="val 299029"/>
            <a:gd name="adj3" fmla="val 2489219"/>
            <a:gd name="adj4" fmla="val 15920595"/>
            <a:gd name="adj5" fmla="val 5469"/>
          </a:avLst>
        </a:prstGeom>
        <a:solidFill>
          <a:schemeClr val="accent4">
            <a:hueOff val="0"/>
            <a:satOff val="0"/>
            <a:lumOff val="0"/>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6DF3A3A0-5919-4E69-80DD-61760D6340A0}">
      <dsp:nvSpPr>
        <dsp:cNvPr id="0" name=""/>
        <dsp:cNvSpPr/>
      </dsp:nvSpPr>
      <dsp:spPr>
        <a:xfrm>
          <a:off x="193430" y="1301738"/>
          <a:ext cx="1672391" cy="1672391"/>
        </a:xfrm>
        <a:prstGeom prst="leftCircularArrow">
          <a:avLst>
            <a:gd name="adj1" fmla="val 6452"/>
            <a:gd name="adj2" fmla="val 429999"/>
            <a:gd name="adj3" fmla="val 10489124"/>
            <a:gd name="adj4" fmla="val 14837806"/>
            <a:gd name="adj5" fmla="val 7527"/>
          </a:avLst>
        </a:prstGeom>
        <a:solidFill>
          <a:schemeClr val="accent4">
            <a:hueOff val="-2232385"/>
            <a:satOff val="13449"/>
            <a:lumOff val="1078"/>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A09CEA93-9338-4361-A5E6-CF85B6019F5A}">
      <dsp:nvSpPr>
        <dsp:cNvPr id="0" name=""/>
        <dsp:cNvSpPr/>
      </dsp:nvSpPr>
      <dsp:spPr>
        <a:xfrm>
          <a:off x="861162" y="408164"/>
          <a:ext cx="1803174" cy="1803174"/>
        </a:xfrm>
        <a:prstGeom prst="circularArrow">
          <a:avLst>
            <a:gd name="adj1" fmla="val 5984"/>
            <a:gd name="adj2" fmla="val 394124"/>
            <a:gd name="adj3" fmla="val 13313824"/>
            <a:gd name="adj4" fmla="val 10508221"/>
            <a:gd name="adj5" fmla="val 6981"/>
          </a:avLst>
        </a:prstGeom>
        <a:solidFill>
          <a:schemeClr val="accent4">
            <a:hueOff val="-4464770"/>
            <a:satOff val="26899"/>
            <a:lumOff val="2156"/>
            <a:alphaOff val="0"/>
          </a:schemeClr>
        </a:solidFill>
        <a:ln>
          <a:noFill/>
        </a:ln>
        <a:effectLst/>
        <a:sp3d z="-52400" extrusionH="1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1">
  <dgm:title val=""/>
  <dgm:desc val=""/>
  <dgm:catLst>
    <dgm:cat type="relationship" pri="109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P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CF534A-5BDF-4393-B460-AC8B0077E346}" type="datetimeFigureOut">
              <a:rPr lang="en-PK" smtClean="0"/>
              <a:t>02/23/2025</a:t>
            </a:fld>
            <a:endParaRPr lang="en-P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P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P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F9163EF-C697-4A9D-B59C-115D23B5C3D7}" type="slidenum">
              <a:rPr lang="en-PK" smtClean="0"/>
              <a:t>‹#›</a:t>
            </a:fld>
            <a:endParaRPr lang="en-PK"/>
          </a:p>
        </p:txBody>
      </p:sp>
    </p:spTree>
    <p:extLst>
      <p:ext uri="{BB962C8B-B14F-4D97-AF65-F5344CB8AC3E}">
        <p14:creationId xmlns:p14="http://schemas.microsoft.com/office/powerpoint/2010/main" val="373140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042AD-2D3E-4420-B631-95CD1D65D6F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PK"/>
          </a:p>
        </p:txBody>
      </p:sp>
      <p:sp>
        <p:nvSpPr>
          <p:cNvPr id="3" name="Subtitle 2">
            <a:extLst>
              <a:ext uri="{FF2B5EF4-FFF2-40B4-BE49-F238E27FC236}">
                <a16:creationId xmlns:a16="http://schemas.microsoft.com/office/drawing/2014/main" id="{48AC4B4B-BFB3-493B-874D-289CCC89E95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K"/>
          </a:p>
        </p:txBody>
      </p:sp>
      <p:sp>
        <p:nvSpPr>
          <p:cNvPr id="4" name="Date Placeholder 3">
            <a:extLst>
              <a:ext uri="{FF2B5EF4-FFF2-40B4-BE49-F238E27FC236}">
                <a16:creationId xmlns:a16="http://schemas.microsoft.com/office/drawing/2014/main" id="{0212EA80-9FF3-4031-8799-D7D1F6F4713D}"/>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5" name="Footer Placeholder 4">
            <a:extLst>
              <a:ext uri="{FF2B5EF4-FFF2-40B4-BE49-F238E27FC236}">
                <a16:creationId xmlns:a16="http://schemas.microsoft.com/office/drawing/2014/main" id="{48EA8C24-0020-4961-886B-6F2284D8AF5B}"/>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11EBD8A9-8785-4807-9E4C-0E75229FFD0E}"/>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3359377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80467-7180-4884-A818-6A90D0E567F6}"/>
              </a:ext>
            </a:extLst>
          </p:cNvPr>
          <p:cNvSpPr>
            <a:spLocks noGrp="1"/>
          </p:cNvSpPr>
          <p:nvPr>
            <p:ph type="title"/>
          </p:nvPr>
        </p:nvSpPr>
        <p:spPr/>
        <p:txBody>
          <a:bodyPr/>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DB346FAF-59DF-48CA-9A98-2722887C3E9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283B6D02-59F3-4DC9-9794-37657BDF2EE6}"/>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5" name="Footer Placeholder 4">
            <a:extLst>
              <a:ext uri="{FF2B5EF4-FFF2-40B4-BE49-F238E27FC236}">
                <a16:creationId xmlns:a16="http://schemas.microsoft.com/office/drawing/2014/main" id="{CC9A0CE9-9961-48D9-B416-04668CFD3D68}"/>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8E5D0CB7-4DEB-48A5-A834-AAA131B39004}"/>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14720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87F8BE-C7FB-4E6C-9709-1FAC9C87233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PK"/>
          </a:p>
        </p:txBody>
      </p:sp>
      <p:sp>
        <p:nvSpPr>
          <p:cNvPr id="3" name="Vertical Text Placeholder 2">
            <a:extLst>
              <a:ext uri="{FF2B5EF4-FFF2-40B4-BE49-F238E27FC236}">
                <a16:creationId xmlns:a16="http://schemas.microsoft.com/office/drawing/2014/main" id="{5F03610B-1B35-425B-B092-5BDA948601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3D05568-A71C-4F2F-8C7B-4E8FAF651332}"/>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5" name="Footer Placeholder 4">
            <a:extLst>
              <a:ext uri="{FF2B5EF4-FFF2-40B4-BE49-F238E27FC236}">
                <a16:creationId xmlns:a16="http://schemas.microsoft.com/office/drawing/2014/main" id="{731011F4-6D80-4E20-83BF-5CA0AA755524}"/>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72B4C125-69DE-4013-8A58-BB31077966A8}"/>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40567635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D59131-8447-F008-9311-C3817590257C}"/>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A7E3CA0A-E728-7386-EC28-ED280803EF28}"/>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55656A38-B7F0-82A6-8481-43F6E818C7A9}"/>
              </a:ext>
            </a:extLst>
          </p:cNvPr>
          <p:cNvSpPr>
            <a:spLocks noGrp="1"/>
          </p:cNvSpPr>
          <p:nvPr>
            <p:ph type="dt" sz="half" idx="10"/>
          </p:nvPr>
        </p:nvSpPr>
        <p:spPr/>
        <p:txBody>
          <a:bodyPr/>
          <a:lstStyle/>
          <a:p>
            <a:pPr>
              <a:defRPr/>
            </a:pPr>
            <a:fld id="{D770630F-D237-4948-ADE9-66C3540D05DE}" type="datetimeFigureOut">
              <a:rPr lang="en-US" smtClean="0"/>
              <a:pPr>
                <a:defRPr/>
              </a:pPr>
              <a:t>2/23/2025</a:t>
            </a:fld>
            <a:endParaRPr lang="en-US"/>
          </a:p>
        </p:txBody>
      </p:sp>
      <p:sp>
        <p:nvSpPr>
          <p:cNvPr id="5" name="Footer Placeholder 4">
            <a:extLst>
              <a:ext uri="{FF2B5EF4-FFF2-40B4-BE49-F238E27FC236}">
                <a16:creationId xmlns:a16="http://schemas.microsoft.com/office/drawing/2014/main" id="{388EEE15-1E80-2C23-AFAB-08B4B8B9E3B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546B2EBF-0C71-2E33-7253-A3570F3F404B}"/>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Tree>
    <p:extLst>
      <p:ext uri="{BB962C8B-B14F-4D97-AF65-F5344CB8AC3E}">
        <p14:creationId xmlns:p14="http://schemas.microsoft.com/office/powerpoint/2010/main" val="40728164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8B747-1A1A-BFFC-716C-09CB89547D7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BC2694C-0363-CDBB-5BB4-7A33637B5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E733D8-EBB5-996D-40B6-B109EBC0D599}"/>
              </a:ext>
            </a:extLst>
          </p:cNvPr>
          <p:cNvSpPr>
            <a:spLocks noGrp="1"/>
          </p:cNvSpPr>
          <p:nvPr>
            <p:ph type="dt" sz="half" idx="10"/>
          </p:nvPr>
        </p:nvSpPr>
        <p:spPr/>
        <p:txBody>
          <a:bodyPr/>
          <a:lstStyle/>
          <a:p>
            <a:pPr>
              <a:defRPr/>
            </a:pPr>
            <a:fld id="{1D01F22C-CC44-48D0-BDFB-BF5985E83F05}" type="datetimeFigureOut">
              <a:rPr lang="en-US" smtClean="0"/>
              <a:pPr>
                <a:defRPr/>
              </a:pPr>
              <a:t>2/23/2025</a:t>
            </a:fld>
            <a:endParaRPr lang="en-US"/>
          </a:p>
        </p:txBody>
      </p:sp>
      <p:sp>
        <p:nvSpPr>
          <p:cNvPr id="5" name="Footer Placeholder 4">
            <a:extLst>
              <a:ext uri="{FF2B5EF4-FFF2-40B4-BE49-F238E27FC236}">
                <a16:creationId xmlns:a16="http://schemas.microsoft.com/office/drawing/2014/main" id="{96B020B8-064A-2CCA-4FA2-FAE2490A6F7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A516177-BB7A-963A-72A1-5DFB512ABB2E}"/>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Tree>
    <p:extLst>
      <p:ext uri="{BB962C8B-B14F-4D97-AF65-F5344CB8AC3E}">
        <p14:creationId xmlns:p14="http://schemas.microsoft.com/office/powerpoint/2010/main" val="33197661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5DF839-08DA-82E6-98C4-B64B38A34350}"/>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95410B14-728A-5017-1AAE-281A1A29A63C}"/>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A6A21A5-643B-DD6B-AF75-E124303F02F8}"/>
              </a:ext>
            </a:extLst>
          </p:cNvPr>
          <p:cNvSpPr>
            <a:spLocks noGrp="1"/>
          </p:cNvSpPr>
          <p:nvPr>
            <p:ph type="dt" sz="half" idx="10"/>
          </p:nvPr>
        </p:nvSpPr>
        <p:spPr/>
        <p:txBody>
          <a:bodyPr/>
          <a:lstStyle/>
          <a:p>
            <a:pPr>
              <a:defRPr/>
            </a:pPr>
            <a:fld id="{8111E5D6-3AEB-4476-8290-489922E6ED24}" type="datetimeFigureOut">
              <a:rPr lang="en-US" smtClean="0"/>
              <a:pPr>
                <a:defRPr/>
              </a:pPr>
              <a:t>2/23/2025</a:t>
            </a:fld>
            <a:endParaRPr lang="en-US"/>
          </a:p>
        </p:txBody>
      </p:sp>
      <p:sp>
        <p:nvSpPr>
          <p:cNvPr id="5" name="Footer Placeholder 4">
            <a:extLst>
              <a:ext uri="{FF2B5EF4-FFF2-40B4-BE49-F238E27FC236}">
                <a16:creationId xmlns:a16="http://schemas.microsoft.com/office/drawing/2014/main" id="{48DA7DF6-8E49-91DD-8D3A-9407E1F62E23}"/>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1096DC50-7C73-B5D2-2E5D-612CD9CCB8DF}"/>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Tree>
    <p:extLst>
      <p:ext uri="{BB962C8B-B14F-4D97-AF65-F5344CB8AC3E}">
        <p14:creationId xmlns:p14="http://schemas.microsoft.com/office/powerpoint/2010/main" val="9077561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F21D20-85C5-2B1C-A709-C53CB478C8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41E190-B59D-F22B-4B8A-EB72AAFC784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2A9A6C2-C454-1EF1-CC0C-7023DCDC810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5A1F16-710A-170D-C365-8DCE90D64CC2}"/>
              </a:ext>
            </a:extLst>
          </p:cNvPr>
          <p:cNvSpPr>
            <a:spLocks noGrp="1"/>
          </p:cNvSpPr>
          <p:nvPr>
            <p:ph type="dt" sz="half" idx="10"/>
          </p:nvPr>
        </p:nvSpPr>
        <p:spPr/>
        <p:txBody>
          <a:bodyPr/>
          <a:lstStyle/>
          <a:p>
            <a:pPr>
              <a:defRPr/>
            </a:pPr>
            <a:fld id="{69A1B241-0EB7-4629-B262-0394A942B967}" type="datetimeFigureOut">
              <a:rPr lang="en-US" smtClean="0"/>
              <a:pPr>
                <a:defRPr/>
              </a:pPr>
              <a:t>2/23/2025</a:t>
            </a:fld>
            <a:endParaRPr lang="en-US"/>
          </a:p>
        </p:txBody>
      </p:sp>
      <p:sp>
        <p:nvSpPr>
          <p:cNvPr id="6" name="Footer Placeholder 5">
            <a:extLst>
              <a:ext uri="{FF2B5EF4-FFF2-40B4-BE49-F238E27FC236}">
                <a16:creationId xmlns:a16="http://schemas.microsoft.com/office/drawing/2014/main" id="{EB2A723A-EDFD-0C29-4A0C-01A0A0E232F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B3BC0D9-DEB1-3C8F-0FAA-7AF2173E6D97}"/>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3069006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76E03-49E6-23F0-58A6-A689D2D01D48}"/>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34E6F5-C3EC-A830-F83E-5C8EB5EECB08}"/>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8C719FA5-36C9-E7FE-1FC5-4844AAA4258B}"/>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824B7A6-D154-541A-C446-A32DD927B21F}"/>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DB30DB94-5466-AEA8-15CB-C3D9405A0CB9}"/>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AE46268-8C49-8856-7D1A-0BEEEF9FEAA3}"/>
              </a:ext>
            </a:extLst>
          </p:cNvPr>
          <p:cNvSpPr>
            <a:spLocks noGrp="1"/>
          </p:cNvSpPr>
          <p:nvPr>
            <p:ph type="dt" sz="half" idx="10"/>
          </p:nvPr>
        </p:nvSpPr>
        <p:spPr/>
        <p:txBody>
          <a:bodyPr/>
          <a:lstStyle/>
          <a:p>
            <a:pPr>
              <a:defRPr/>
            </a:pPr>
            <a:fld id="{3E6B634F-7E36-4F3D-9ACE-EC02E50D0CD1}" type="datetimeFigureOut">
              <a:rPr lang="en-US" smtClean="0"/>
              <a:pPr>
                <a:defRPr/>
              </a:pPr>
              <a:t>2/23/2025</a:t>
            </a:fld>
            <a:endParaRPr lang="en-US"/>
          </a:p>
        </p:txBody>
      </p:sp>
      <p:sp>
        <p:nvSpPr>
          <p:cNvPr id="8" name="Footer Placeholder 7">
            <a:extLst>
              <a:ext uri="{FF2B5EF4-FFF2-40B4-BE49-F238E27FC236}">
                <a16:creationId xmlns:a16="http://schemas.microsoft.com/office/drawing/2014/main" id="{51A16ACF-24D9-8404-9D63-5E811D980771}"/>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2A6F3D2C-2159-DCDE-DEB7-FA8E46B2350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5999636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54002-063D-F2E9-3B86-A39E0E848A8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51B345-6A81-AAD5-BCAA-5AC2B56F6123}"/>
              </a:ext>
            </a:extLst>
          </p:cNvPr>
          <p:cNvSpPr>
            <a:spLocks noGrp="1"/>
          </p:cNvSpPr>
          <p:nvPr>
            <p:ph type="dt" sz="half" idx="10"/>
          </p:nvPr>
        </p:nvSpPr>
        <p:spPr/>
        <p:txBody>
          <a:bodyPr/>
          <a:lstStyle/>
          <a:p>
            <a:pPr>
              <a:defRPr/>
            </a:pPr>
            <a:fld id="{5086D5AD-6C9F-4E1F-B626-751293D5C63B}" type="datetimeFigureOut">
              <a:rPr lang="en-US" smtClean="0"/>
              <a:pPr>
                <a:defRPr/>
              </a:pPr>
              <a:t>2/23/2025</a:t>
            </a:fld>
            <a:endParaRPr lang="en-US"/>
          </a:p>
        </p:txBody>
      </p:sp>
      <p:sp>
        <p:nvSpPr>
          <p:cNvPr id="4" name="Footer Placeholder 3">
            <a:extLst>
              <a:ext uri="{FF2B5EF4-FFF2-40B4-BE49-F238E27FC236}">
                <a16:creationId xmlns:a16="http://schemas.microsoft.com/office/drawing/2014/main" id="{07B26E40-B240-B6E2-F873-D042ACF2D43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1DFFDD4E-C34D-AAE3-8CC6-72E1AE2FEFEA}"/>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10107333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D7B95EE-1CE2-7F0D-54D9-13223320C231}"/>
              </a:ext>
            </a:extLst>
          </p:cNvPr>
          <p:cNvSpPr>
            <a:spLocks noGrp="1"/>
          </p:cNvSpPr>
          <p:nvPr>
            <p:ph type="dt" sz="half" idx="10"/>
          </p:nvPr>
        </p:nvSpPr>
        <p:spPr/>
        <p:txBody>
          <a:bodyPr/>
          <a:lstStyle/>
          <a:p>
            <a:pPr>
              <a:defRPr/>
            </a:pPr>
            <a:fld id="{21B625E7-27CC-4DA6-A008-CB00287D933B}" type="datetimeFigureOut">
              <a:rPr lang="en-US" smtClean="0"/>
              <a:pPr>
                <a:defRPr/>
              </a:pPr>
              <a:t>2/23/2025</a:t>
            </a:fld>
            <a:endParaRPr lang="en-US"/>
          </a:p>
        </p:txBody>
      </p:sp>
      <p:sp>
        <p:nvSpPr>
          <p:cNvPr id="3" name="Footer Placeholder 2">
            <a:extLst>
              <a:ext uri="{FF2B5EF4-FFF2-40B4-BE49-F238E27FC236}">
                <a16:creationId xmlns:a16="http://schemas.microsoft.com/office/drawing/2014/main" id="{B8BCFBEF-F2EC-A42E-4A37-D4F55DA9706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BF8761E-8D89-3050-944F-449580DC702E}"/>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42901150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5E04D-9023-2B07-0EE0-E18A72BD613B}"/>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E99071C-858C-63DD-BD0B-C25659AE05BF}"/>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CE7404-5E8C-2FB1-28B4-86DC7DCF4E5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672EEAC-C0A1-5A70-EA12-069A6CBE3885}"/>
              </a:ext>
            </a:extLst>
          </p:cNvPr>
          <p:cNvSpPr>
            <a:spLocks noGrp="1"/>
          </p:cNvSpPr>
          <p:nvPr>
            <p:ph type="dt" sz="half" idx="10"/>
          </p:nvPr>
        </p:nvSpPr>
        <p:spPr/>
        <p:txBody>
          <a:bodyPr/>
          <a:lstStyle/>
          <a:p>
            <a:pPr>
              <a:defRPr/>
            </a:pPr>
            <a:fld id="{4876F8FC-B7BB-4CAB-A507-7A78D26CED12}" type="datetimeFigureOut">
              <a:rPr lang="en-US" smtClean="0"/>
              <a:pPr>
                <a:defRPr/>
              </a:pPr>
              <a:t>2/23/2025</a:t>
            </a:fld>
            <a:endParaRPr lang="en-US"/>
          </a:p>
        </p:txBody>
      </p:sp>
      <p:sp>
        <p:nvSpPr>
          <p:cNvPr id="6" name="Footer Placeholder 5">
            <a:extLst>
              <a:ext uri="{FF2B5EF4-FFF2-40B4-BE49-F238E27FC236}">
                <a16:creationId xmlns:a16="http://schemas.microsoft.com/office/drawing/2014/main" id="{D2A49349-1952-0E37-2F5D-4359F1CE6EDB}"/>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138B6C31-9131-9993-EAF9-DA1EEEC9359F}"/>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41693908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95134-8293-4E3F-A8C6-590217C250AB}"/>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962372F2-F5C3-4D0A-A788-080CCD2BD59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603ADD24-AE50-42F0-B817-051FD4108AB5}"/>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5" name="Footer Placeholder 4">
            <a:extLst>
              <a:ext uri="{FF2B5EF4-FFF2-40B4-BE49-F238E27FC236}">
                <a16:creationId xmlns:a16="http://schemas.microsoft.com/office/drawing/2014/main" id="{2468CF48-9D51-4950-8ECF-30DE93F94CC1}"/>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F339B998-8391-41AD-B49E-F7FEAAFF1F05}"/>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142730161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384F5-C535-A3FB-EEC8-48AFE5D3C13C}"/>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CC8968F-E913-21CA-46A9-44B0B6A3AFA2}"/>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F138A63-999B-4CFB-3A50-047C7338364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2A4711-04A1-017F-CDC0-97C409F0EBA9}"/>
              </a:ext>
            </a:extLst>
          </p:cNvPr>
          <p:cNvSpPr>
            <a:spLocks noGrp="1"/>
          </p:cNvSpPr>
          <p:nvPr>
            <p:ph type="dt" sz="half" idx="10"/>
          </p:nvPr>
        </p:nvSpPr>
        <p:spPr/>
        <p:txBody>
          <a:bodyPr/>
          <a:lstStyle/>
          <a:p>
            <a:pPr>
              <a:defRPr/>
            </a:pPr>
            <a:fld id="{DC41B8C0-47A9-434A-877C-77F7D0A0C2D6}" type="datetimeFigureOut">
              <a:rPr lang="en-US" smtClean="0"/>
              <a:pPr>
                <a:defRPr/>
              </a:pPr>
              <a:t>2/23/2025</a:t>
            </a:fld>
            <a:endParaRPr lang="en-US"/>
          </a:p>
        </p:txBody>
      </p:sp>
      <p:sp>
        <p:nvSpPr>
          <p:cNvPr id="6" name="Footer Placeholder 5">
            <a:extLst>
              <a:ext uri="{FF2B5EF4-FFF2-40B4-BE49-F238E27FC236}">
                <a16:creationId xmlns:a16="http://schemas.microsoft.com/office/drawing/2014/main" id="{B405AF2F-BABF-4E55-5C51-9B267EB302F2}"/>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F5E89CC-94A0-6266-F533-333F611BB9E7}"/>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28602291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88BDA-E07D-485F-5E89-CC8539AAE48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8BE87-82D7-1DF1-B1B2-E37DE03F38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2EE8B-81C8-FE8C-7D66-7E2CEEE01090}"/>
              </a:ext>
            </a:extLst>
          </p:cNvPr>
          <p:cNvSpPr>
            <a:spLocks noGrp="1"/>
          </p:cNvSpPr>
          <p:nvPr>
            <p:ph type="dt" sz="half" idx="10"/>
          </p:nvPr>
        </p:nvSpPr>
        <p:spPr/>
        <p:txBody>
          <a:bodyPr/>
          <a:lstStyle/>
          <a:p>
            <a:pPr>
              <a:defRPr/>
            </a:pPr>
            <a:fld id="{5714A449-1458-407A-8624-2CC23E85E1E8}" type="datetimeFigureOut">
              <a:rPr lang="en-US" smtClean="0"/>
              <a:pPr>
                <a:defRPr/>
              </a:pPr>
              <a:t>2/23/2025</a:t>
            </a:fld>
            <a:endParaRPr lang="en-US"/>
          </a:p>
        </p:txBody>
      </p:sp>
      <p:sp>
        <p:nvSpPr>
          <p:cNvPr id="5" name="Footer Placeholder 4">
            <a:extLst>
              <a:ext uri="{FF2B5EF4-FFF2-40B4-BE49-F238E27FC236}">
                <a16:creationId xmlns:a16="http://schemas.microsoft.com/office/drawing/2014/main" id="{10143C93-14D0-D24E-F348-AFBFB01DF2F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FFA50308-213F-C05E-AFB9-6C4950F9EA8D}"/>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16751519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C644A39-E790-8142-B4AD-E8A04C3046E9}"/>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F1EE9-5AF1-9AC5-EF73-8BAD563ED6AE}"/>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75B3E7-B0DE-FD50-2FF7-21F4BBABBE5E}"/>
              </a:ext>
            </a:extLst>
          </p:cNvPr>
          <p:cNvSpPr>
            <a:spLocks noGrp="1"/>
          </p:cNvSpPr>
          <p:nvPr>
            <p:ph type="dt" sz="half" idx="10"/>
          </p:nvPr>
        </p:nvSpPr>
        <p:spPr/>
        <p:txBody>
          <a:bodyPr/>
          <a:lstStyle/>
          <a:p>
            <a:pPr>
              <a:defRPr/>
            </a:pPr>
            <a:fld id="{965E1258-8448-4638-BF29-DB3E275F79C4}" type="datetimeFigureOut">
              <a:rPr lang="en-US" smtClean="0"/>
              <a:pPr>
                <a:defRPr/>
              </a:pPr>
              <a:t>2/23/2025</a:t>
            </a:fld>
            <a:endParaRPr lang="en-US"/>
          </a:p>
        </p:txBody>
      </p:sp>
      <p:sp>
        <p:nvSpPr>
          <p:cNvPr id="5" name="Footer Placeholder 4">
            <a:extLst>
              <a:ext uri="{FF2B5EF4-FFF2-40B4-BE49-F238E27FC236}">
                <a16:creationId xmlns:a16="http://schemas.microsoft.com/office/drawing/2014/main" id="{A691FCEB-B991-6285-9175-A8ADA8F2B429}"/>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582789F-427D-1EED-EB16-D8666026FF3C}"/>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13095470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8200204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13606646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fld id="{B6F15528-21DE-4FAA-801E-634DDDAF4B2B}" type="slidenum">
              <a:rPr lang="en-US" smtClean="0"/>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Tree>
    <p:extLst>
      <p:ext uri="{BB962C8B-B14F-4D97-AF65-F5344CB8AC3E}">
        <p14:creationId xmlns:p14="http://schemas.microsoft.com/office/powerpoint/2010/main" val="2254898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838200" y="6356352"/>
            <a:ext cx="2743200" cy="365125"/>
          </a:xfrm>
          <a:prstGeom prst="rect">
            <a:avLst/>
          </a:prstGeom>
        </p:spPr>
        <p:txBody>
          <a:bodyPr/>
          <a:lstStyle/>
          <a:p>
            <a:endParaRPr lang="en-US" dirty="0"/>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559466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6172201"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385509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93438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78207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5D4F5-4F1E-4E9A-A2DD-973115BC2CD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PK"/>
          </a:p>
        </p:txBody>
      </p:sp>
      <p:sp>
        <p:nvSpPr>
          <p:cNvPr id="3" name="Text Placeholder 2">
            <a:extLst>
              <a:ext uri="{FF2B5EF4-FFF2-40B4-BE49-F238E27FC236}">
                <a16:creationId xmlns:a16="http://schemas.microsoft.com/office/drawing/2014/main" id="{73179F42-7F5C-4667-A588-41FD71FFE40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C31336-27F8-411B-AF42-8B618D125267}"/>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5" name="Footer Placeholder 4">
            <a:extLst>
              <a:ext uri="{FF2B5EF4-FFF2-40B4-BE49-F238E27FC236}">
                <a16:creationId xmlns:a16="http://schemas.microsoft.com/office/drawing/2014/main" id="{55428FD9-4D22-46A9-9457-3CBFAC78042E}"/>
              </a:ext>
            </a:extLst>
          </p:cNvPr>
          <p:cNvSpPr>
            <a:spLocks noGrp="1"/>
          </p:cNvSpPr>
          <p:nvPr>
            <p:ph type="ftr" sz="quarter" idx="11"/>
          </p:nvPr>
        </p:nvSpPr>
        <p:spPr/>
        <p:txBody>
          <a:bodyPr/>
          <a:lstStyle/>
          <a:p>
            <a:endParaRPr lang="en-PK"/>
          </a:p>
        </p:txBody>
      </p:sp>
      <p:sp>
        <p:nvSpPr>
          <p:cNvPr id="6" name="Slide Number Placeholder 5">
            <a:extLst>
              <a:ext uri="{FF2B5EF4-FFF2-40B4-BE49-F238E27FC236}">
                <a16:creationId xmlns:a16="http://schemas.microsoft.com/office/drawing/2014/main" id="{41D768C4-6368-4B8C-963E-DE8E9CD03A8B}"/>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25435115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799074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8795659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77218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838200" y="6356352"/>
            <a:ext cx="2743200" cy="365125"/>
          </a:xfrm>
          <a:prstGeom prst="rect">
            <a:avLst/>
          </a:prstGeom>
        </p:spPr>
        <p:txBody>
          <a:bodyPr/>
          <a:lstStyle/>
          <a:p>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7620445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920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2242581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583669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11267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126969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083486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044167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72399-1809-4D45-8466-003B9B3C6761}"/>
              </a:ext>
            </a:extLst>
          </p:cNvPr>
          <p:cNvSpPr>
            <a:spLocks noGrp="1"/>
          </p:cNvSpPr>
          <p:nvPr>
            <p:ph type="title"/>
          </p:nvPr>
        </p:nvSpPr>
        <p:spPr/>
        <p:txBody>
          <a:bodyPr/>
          <a:lstStyle/>
          <a:p>
            <a:r>
              <a:rPr lang="en-US"/>
              <a:t>Click to edit Master title style</a:t>
            </a:r>
            <a:endParaRPr lang="en-PK"/>
          </a:p>
        </p:txBody>
      </p:sp>
      <p:sp>
        <p:nvSpPr>
          <p:cNvPr id="3" name="Content Placeholder 2">
            <a:extLst>
              <a:ext uri="{FF2B5EF4-FFF2-40B4-BE49-F238E27FC236}">
                <a16:creationId xmlns:a16="http://schemas.microsoft.com/office/drawing/2014/main" id="{8304714A-30EB-4550-A651-5C8F550AC51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Content Placeholder 3">
            <a:extLst>
              <a:ext uri="{FF2B5EF4-FFF2-40B4-BE49-F238E27FC236}">
                <a16:creationId xmlns:a16="http://schemas.microsoft.com/office/drawing/2014/main" id="{B935B22A-6B1F-48EB-AF91-7A897AA8988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Date Placeholder 4">
            <a:extLst>
              <a:ext uri="{FF2B5EF4-FFF2-40B4-BE49-F238E27FC236}">
                <a16:creationId xmlns:a16="http://schemas.microsoft.com/office/drawing/2014/main" id="{699E435E-7555-4D44-90DE-C81FB3F8216C}"/>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6" name="Footer Placeholder 5">
            <a:extLst>
              <a:ext uri="{FF2B5EF4-FFF2-40B4-BE49-F238E27FC236}">
                <a16:creationId xmlns:a16="http://schemas.microsoft.com/office/drawing/2014/main" id="{09E02746-F161-4805-80C9-A8D70C8DE4E1}"/>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F4D988FB-EFFA-445A-AA8C-35E4F0743F60}"/>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209132179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88291218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1143722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4166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611699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1967436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05782788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ED339B-1A0F-4DF1-B983-F5045D96488A}"/>
              </a:ext>
            </a:extLst>
          </p:cNvPr>
          <p:cNvSpPr>
            <a:spLocks noGrp="1"/>
          </p:cNvSpPr>
          <p:nvPr>
            <p:ph type="ctrTitle"/>
          </p:nvPr>
        </p:nvSpPr>
        <p:spPr>
          <a:xfrm>
            <a:off x="1524000" y="1122363"/>
            <a:ext cx="9144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09224E21-1EC0-4992-B383-396CA4E9DDAE}"/>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6" name="Slide Number Placeholder 5">
            <a:extLst>
              <a:ext uri="{FF2B5EF4-FFF2-40B4-BE49-F238E27FC236}">
                <a16:creationId xmlns:a16="http://schemas.microsoft.com/office/drawing/2014/main" id="{0228A79A-0104-486C-BABB-AD47E2DC3D9C}"/>
              </a:ext>
            </a:extLst>
          </p:cNvPr>
          <p:cNvSpPr>
            <a:spLocks noGrp="1"/>
          </p:cNvSpPr>
          <p:nvPr>
            <p:ph type="sldNum" sz="quarter" idx="12"/>
          </p:nvPr>
        </p:nvSpPr>
        <p:spPr/>
        <p:txBody>
          <a:bodyPr/>
          <a:lstStyle/>
          <a:p>
            <a:pPr>
              <a:defRPr/>
            </a:pPr>
            <a:fld id="{1E3BFE8B-3643-4A16-B7A8-DC2B2F6255B3}"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23489551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D225CD-6B15-4481-A70D-B3C0A310805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372CBDD-376F-43C6-874C-C003300609F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AFEB4810-4233-4C9A-AF6C-0E698013A9B8}"/>
              </a:ext>
            </a:extLst>
          </p:cNvPr>
          <p:cNvSpPr>
            <a:spLocks noGrp="1"/>
          </p:cNvSpPr>
          <p:nvPr>
            <p:ph type="sldNum" sz="quarter" idx="12"/>
          </p:nvPr>
        </p:nvSpPr>
        <p:spPr/>
        <p:txBody>
          <a:bodyPr/>
          <a:lstStyle/>
          <a:p>
            <a:pPr>
              <a:defRPr/>
            </a:pPr>
            <a:fld id="{BDA394D7-9785-4BE5-AFD5-4F918A689025}"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36606261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DD0DA-8C8D-40C3-81A3-0FD4F8CFABEA}"/>
              </a:ext>
            </a:extLst>
          </p:cNvPr>
          <p:cNvSpPr>
            <a:spLocks noGrp="1"/>
          </p:cNvSpPr>
          <p:nvPr>
            <p:ph type="title"/>
          </p:nvPr>
        </p:nvSpPr>
        <p:spPr>
          <a:xfrm>
            <a:off x="831851" y="1709740"/>
            <a:ext cx="105156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F21A3D6-B0C8-4101-AB7E-1F2FECA45456}"/>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ACFBF271-4C8C-4C92-BCD2-73128F817D07}"/>
              </a:ext>
            </a:extLst>
          </p:cNvPr>
          <p:cNvSpPr>
            <a:spLocks noGrp="1"/>
          </p:cNvSpPr>
          <p:nvPr>
            <p:ph type="sldNum" sz="quarter" idx="12"/>
          </p:nvPr>
        </p:nvSpPr>
        <p:spPr/>
        <p:txBody>
          <a:bodyPr/>
          <a:lstStyle/>
          <a:p>
            <a:pPr>
              <a:defRPr/>
            </a:pPr>
            <a:fld id="{EBDFF78F-8FAE-45F5-87F9-E0C692719B1F}" type="slidenum">
              <a:rPr lang="en-US" smtClean="0"/>
              <a:pPr>
                <a:defRPr/>
              </a:pPr>
              <a:t>‹#›</a:t>
            </a:fld>
            <a:endParaRPr lang="en-US"/>
          </a:p>
        </p:txBody>
      </p:sp>
      <p:sp>
        <p:nvSpPr>
          <p:cNvPr id="7"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pPr>
              <a:defRPr/>
            </a:pPr>
            <a:endParaRPr lang="en-US"/>
          </a:p>
        </p:txBody>
      </p:sp>
    </p:spTree>
    <p:extLst>
      <p:ext uri="{BB962C8B-B14F-4D97-AF65-F5344CB8AC3E}">
        <p14:creationId xmlns:p14="http://schemas.microsoft.com/office/powerpoint/2010/main" val="18855260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79B71-8062-472A-AA84-60884DE282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7A111F-522C-429F-AF9F-169041294A9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CA4AE87-C088-45A9-9D1B-3CA5B3C138F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C6B131-9884-4401-808D-E49137FA77A8}"/>
              </a:ext>
            </a:extLst>
          </p:cNvPr>
          <p:cNvSpPr>
            <a:spLocks noGrp="1"/>
          </p:cNvSpPr>
          <p:nvPr>
            <p:ph type="dt" sz="half" idx="10"/>
          </p:nvPr>
        </p:nvSpPr>
        <p:spPr>
          <a:xfrm>
            <a:off x="838200" y="6356352"/>
            <a:ext cx="2743200" cy="365125"/>
          </a:xfrm>
          <a:prstGeom prst="rect">
            <a:avLst/>
          </a:prstGeom>
        </p:spPr>
        <p:txBody>
          <a:bodyPr/>
          <a:lstStyle/>
          <a:p>
            <a:pPr>
              <a:defRPr/>
            </a:pPr>
            <a:fld id="{1DB7228A-D8B7-4842-8F26-2E514CB8EB0B}" type="datetime1">
              <a:rPr lang="en-US" smtClean="0"/>
              <a:pPr>
                <a:defRPr/>
              </a:pPr>
              <a:t>2/23/2025</a:t>
            </a:fld>
            <a:endParaRPr lang="en-US"/>
          </a:p>
        </p:txBody>
      </p:sp>
      <p:sp>
        <p:nvSpPr>
          <p:cNvPr id="7" name="Slide Number Placeholder 6">
            <a:extLst>
              <a:ext uri="{FF2B5EF4-FFF2-40B4-BE49-F238E27FC236}">
                <a16:creationId xmlns:a16="http://schemas.microsoft.com/office/drawing/2014/main" id="{71446E73-578E-44B4-870E-D34403BD3E3B}"/>
              </a:ext>
            </a:extLst>
          </p:cNvPr>
          <p:cNvSpPr>
            <a:spLocks noGrp="1"/>
          </p:cNvSpPr>
          <p:nvPr>
            <p:ph type="sldNum" sz="quarter" idx="12"/>
          </p:nvPr>
        </p:nvSpPr>
        <p:spPr/>
        <p:txBody>
          <a:bodyPr/>
          <a:lstStyle/>
          <a:p>
            <a:pPr>
              <a:defRPr/>
            </a:pPr>
            <a:fld id="{7A259807-4E02-4090-954C-8862AE38006D}" type="slidenum">
              <a:rPr lang="en-US" smtClean="0"/>
              <a:pPr>
                <a:defRPr/>
              </a:pPr>
              <a:t>‹#›</a:t>
            </a:fld>
            <a:endParaRPr lang="en-US"/>
          </a:p>
        </p:txBody>
      </p:sp>
    </p:spTree>
    <p:extLst>
      <p:ext uri="{BB962C8B-B14F-4D97-AF65-F5344CB8AC3E}">
        <p14:creationId xmlns:p14="http://schemas.microsoft.com/office/powerpoint/2010/main" val="105678987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FB5F5-05A0-4725-9FFB-13C5E16F00FD}"/>
              </a:ext>
            </a:extLst>
          </p:cNvPr>
          <p:cNvSpPr>
            <a:spLocks noGrp="1"/>
          </p:cNvSpPr>
          <p:nvPr>
            <p:ph type="title"/>
          </p:nvPr>
        </p:nvSpPr>
        <p:spPr>
          <a:xfrm>
            <a:off x="839788" y="365127"/>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C41CF3A-E8B9-4FC3-A328-A4B5FECC98DF}"/>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2E29D43E-BF9B-4E08-B150-D61FC59A0D6D}"/>
              </a:ext>
            </a:extLst>
          </p:cNvPr>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D25A596-37FA-4645-8A28-53B1CBD917A5}"/>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55CF2DD-9A80-47BE-9AB6-394A6BBC0CDD}"/>
              </a:ext>
            </a:extLst>
          </p:cNvPr>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87CF0D-D006-4121-AF66-7EAA45D52A08}"/>
              </a:ext>
            </a:extLst>
          </p:cNvPr>
          <p:cNvSpPr>
            <a:spLocks noGrp="1"/>
          </p:cNvSpPr>
          <p:nvPr>
            <p:ph type="dt" sz="half" idx="10"/>
          </p:nvPr>
        </p:nvSpPr>
        <p:spPr>
          <a:xfrm>
            <a:off x="838200" y="6356352"/>
            <a:ext cx="2743200" cy="365125"/>
          </a:xfrm>
          <a:prstGeom prst="rect">
            <a:avLst/>
          </a:prstGeom>
        </p:spPr>
        <p:txBody>
          <a:bodyPr/>
          <a:lstStyle/>
          <a:p>
            <a:pPr>
              <a:defRPr/>
            </a:pPr>
            <a:fld id="{191AAADC-53DF-467F-9CE6-4B44306B7D2C}" type="datetime1">
              <a:rPr lang="en-US" smtClean="0"/>
              <a:pPr>
                <a:defRPr/>
              </a:pPr>
              <a:t>2/23/2025</a:t>
            </a:fld>
            <a:endParaRPr lang="en-US"/>
          </a:p>
        </p:txBody>
      </p:sp>
      <p:sp>
        <p:nvSpPr>
          <p:cNvPr id="8" name="Footer Placeholder 7">
            <a:extLst>
              <a:ext uri="{FF2B5EF4-FFF2-40B4-BE49-F238E27FC236}">
                <a16:creationId xmlns:a16="http://schemas.microsoft.com/office/drawing/2014/main" id="{9EB50719-FF02-4B5C-A2BD-6F9161E15FA5}"/>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E1D81457-CF38-4BF3-A83E-A45422BF75D2}"/>
              </a:ext>
            </a:extLst>
          </p:cNvPr>
          <p:cNvSpPr>
            <a:spLocks noGrp="1"/>
          </p:cNvSpPr>
          <p:nvPr>
            <p:ph type="sldNum" sz="quarter" idx="12"/>
          </p:nvPr>
        </p:nvSpPr>
        <p:spPr/>
        <p:txBody>
          <a:bodyPr/>
          <a:lstStyle/>
          <a:p>
            <a:pPr>
              <a:defRPr/>
            </a:pPr>
            <a:fld id="{1FB91A49-D5F3-4578-872E-65604690CDEB}" type="slidenum">
              <a:rPr lang="en-US" smtClean="0"/>
              <a:pPr>
                <a:defRPr/>
              </a:pPr>
              <a:t>‹#›</a:t>
            </a:fld>
            <a:endParaRPr lang="en-US"/>
          </a:p>
        </p:txBody>
      </p:sp>
    </p:spTree>
    <p:extLst>
      <p:ext uri="{BB962C8B-B14F-4D97-AF65-F5344CB8AC3E}">
        <p14:creationId xmlns:p14="http://schemas.microsoft.com/office/powerpoint/2010/main" val="15715418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DC26DC-CF70-45BB-933F-3028749520BE}"/>
              </a:ext>
            </a:extLst>
          </p:cNvPr>
          <p:cNvSpPr>
            <a:spLocks noGrp="1"/>
          </p:cNvSpPr>
          <p:nvPr>
            <p:ph type="title"/>
          </p:nvPr>
        </p:nvSpPr>
        <p:spPr>
          <a:xfrm>
            <a:off x="839788" y="365125"/>
            <a:ext cx="10515600" cy="1325563"/>
          </a:xfrm>
        </p:spPr>
        <p:txBody>
          <a:bodyPr/>
          <a:lstStyle/>
          <a:p>
            <a:r>
              <a:rPr lang="en-US"/>
              <a:t>Click to edit Master title style</a:t>
            </a:r>
            <a:endParaRPr lang="en-PK"/>
          </a:p>
        </p:txBody>
      </p:sp>
      <p:sp>
        <p:nvSpPr>
          <p:cNvPr id="3" name="Text Placeholder 2">
            <a:extLst>
              <a:ext uri="{FF2B5EF4-FFF2-40B4-BE49-F238E27FC236}">
                <a16:creationId xmlns:a16="http://schemas.microsoft.com/office/drawing/2014/main" id="{A95C1800-63DD-466A-A96E-46832CD9DE4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653104F-63C5-48CF-86A7-9A2613D542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5" name="Text Placeholder 4">
            <a:extLst>
              <a:ext uri="{FF2B5EF4-FFF2-40B4-BE49-F238E27FC236}">
                <a16:creationId xmlns:a16="http://schemas.microsoft.com/office/drawing/2014/main" id="{B283E8F1-CAAD-4CF5-BD11-50D341DA9C7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97E688F-1604-4D48-9F75-9C659D9DB37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7" name="Date Placeholder 6">
            <a:extLst>
              <a:ext uri="{FF2B5EF4-FFF2-40B4-BE49-F238E27FC236}">
                <a16:creationId xmlns:a16="http://schemas.microsoft.com/office/drawing/2014/main" id="{D776883D-F2EC-4467-8046-B5F35334CC67}"/>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8" name="Footer Placeholder 7">
            <a:extLst>
              <a:ext uri="{FF2B5EF4-FFF2-40B4-BE49-F238E27FC236}">
                <a16:creationId xmlns:a16="http://schemas.microsoft.com/office/drawing/2014/main" id="{D54175A8-FB37-4F56-9F51-5E637A865B52}"/>
              </a:ext>
            </a:extLst>
          </p:cNvPr>
          <p:cNvSpPr>
            <a:spLocks noGrp="1"/>
          </p:cNvSpPr>
          <p:nvPr>
            <p:ph type="ftr" sz="quarter" idx="11"/>
          </p:nvPr>
        </p:nvSpPr>
        <p:spPr/>
        <p:txBody>
          <a:bodyPr/>
          <a:lstStyle/>
          <a:p>
            <a:endParaRPr lang="en-PK"/>
          </a:p>
        </p:txBody>
      </p:sp>
      <p:sp>
        <p:nvSpPr>
          <p:cNvPr id="9" name="Slide Number Placeholder 8">
            <a:extLst>
              <a:ext uri="{FF2B5EF4-FFF2-40B4-BE49-F238E27FC236}">
                <a16:creationId xmlns:a16="http://schemas.microsoft.com/office/drawing/2014/main" id="{43C9D627-7878-4857-9DD6-FB21A1FD28CE}"/>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244659317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4E945-7B58-414B-A22A-D052072443A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C9620FB-AFD7-4A13-9FC6-5198B2499F70}"/>
              </a:ext>
            </a:extLst>
          </p:cNvPr>
          <p:cNvSpPr>
            <a:spLocks noGrp="1"/>
          </p:cNvSpPr>
          <p:nvPr>
            <p:ph type="dt" sz="half" idx="10"/>
          </p:nvPr>
        </p:nvSpPr>
        <p:spPr>
          <a:xfrm>
            <a:off x="838200" y="6356352"/>
            <a:ext cx="2743200" cy="365125"/>
          </a:xfrm>
          <a:prstGeom prst="rect">
            <a:avLst/>
          </a:prstGeom>
        </p:spPr>
        <p:txBody>
          <a:bodyPr/>
          <a:lstStyle/>
          <a:p>
            <a:pPr>
              <a:defRPr/>
            </a:pPr>
            <a:fld id="{B35641C5-2571-4DA7-BE14-CA0EADA7AAC1}" type="datetime1">
              <a:rPr lang="en-US" smtClean="0"/>
              <a:pPr>
                <a:defRPr/>
              </a:pPr>
              <a:t>2/23/2025</a:t>
            </a:fld>
            <a:endParaRPr lang="en-US"/>
          </a:p>
        </p:txBody>
      </p:sp>
      <p:sp>
        <p:nvSpPr>
          <p:cNvPr id="4" name="Footer Placeholder 3">
            <a:extLst>
              <a:ext uri="{FF2B5EF4-FFF2-40B4-BE49-F238E27FC236}">
                <a16:creationId xmlns:a16="http://schemas.microsoft.com/office/drawing/2014/main" id="{3367C7BD-2012-4ED5-8E80-921690C2A51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A9FA745-F9CF-413F-9814-6983092EB81E}"/>
              </a:ext>
            </a:extLst>
          </p:cNvPr>
          <p:cNvSpPr>
            <a:spLocks noGrp="1"/>
          </p:cNvSpPr>
          <p:nvPr>
            <p:ph type="sldNum" sz="quarter" idx="12"/>
          </p:nvPr>
        </p:nvSpPr>
        <p:spPr/>
        <p:txBody>
          <a:bodyPr/>
          <a:lstStyle/>
          <a:p>
            <a:pPr>
              <a:defRPr/>
            </a:pPr>
            <a:fld id="{260004BE-0912-48C1-A9DA-82B185A6131B}" type="slidenum">
              <a:rPr lang="en-US" smtClean="0"/>
              <a:pPr>
                <a:defRPr/>
              </a:pPr>
              <a:t>‹#›</a:t>
            </a:fld>
            <a:endParaRPr lang="en-US"/>
          </a:p>
        </p:txBody>
      </p:sp>
    </p:spTree>
    <p:extLst>
      <p:ext uri="{BB962C8B-B14F-4D97-AF65-F5344CB8AC3E}">
        <p14:creationId xmlns:p14="http://schemas.microsoft.com/office/powerpoint/2010/main" val="2139417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5CFAB-1419-497B-BA4B-E1BAC92E8976}"/>
              </a:ext>
            </a:extLst>
          </p:cNvPr>
          <p:cNvSpPr>
            <a:spLocks noGrp="1"/>
          </p:cNvSpPr>
          <p:nvPr>
            <p:ph type="dt" sz="half" idx="10"/>
          </p:nvPr>
        </p:nvSpPr>
        <p:spPr>
          <a:xfrm>
            <a:off x="838200" y="6356352"/>
            <a:ext cx="2743200" cy="365125"/>
          </a:xfrm>
          <a:prstGeom prst="rect">
            <a:avLst/>
          </a:prstGeom>
        </p:spPr>
        <p:txBody>
          <a:bodyPr/>
          <a:lstStyle/>
          <a:p>
            <a:pPr>
              <a:defRPr/>
            </a:pPr>
            <a:fld id="{800A9EEA-31A6-498A-AF5B-FAE6F4FF48B3}" type="datetime1">
              <a:rPr lang="en-US" smtClean="0"/>
              <a:pPr>
                <a:defRPr/>
              </a:pPr>
              <a:t>2/23/2025</a:t>
            </a:fld>
            <a:endParaRPr lang="en-US"/>
          </a:p>
        </p:txBody>
      </p:sp>
      <p:sp>
        <p:nvSpPr>
          <p:cNvPr id="3" name="Footer Placeholder 2">
            <a:extLst>
              <a:ext uri="{FF2B5EF4-FFF2-40B4-BE49-F238E27FC236}">
                <a16:creationId xmlns:a16="http://schemas.microsoft.com/office/drawing/2014/main" id="{BCEB8459-21C6-4B02-9448-E21C81562482}"/>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D32F9980-1758-416C-9FEB-077781272345}"/>
              </a:ext>
            </a:extLst>
          </p:cNvPr>
          <p:cNvSpPr>
            <a:spLocks noGrp="1"/>
          </p:cNvSpPr>
          <p:nvPr>
            <p:ph type="sldNum" sz="quarter" idx="12"/>
          </p:nvPr>
        </p:nvSpPr>
        <p:spPr/>
        <p:txBody>
          <a:bodyPr/>
          <a:lstStyle/>
          <a:p>
            <a:pPr>
              <a:defRPr/>
            </a:pPr>
            <a:fld id="{D829B39B-E19B-4684-B84C-73DF500C59FE}" type="slidenum">
              <a:rPr lang="en-US" smtClean="0"/>
              <a:pPr>
                <a:defRPr/>
              </a:pPr>
              <a:t>‹#›</a:t>
            </a:fld>
            <a:endParaRPr lang="en-US"/>
          </a:p>
        </p:txBody>
      </p:sp>
    </p:spTree>
    <p:extLst>
      <p:ext uri="{BB962C8B-B14F-4D97-AF65-F5344CB8AC3E}">
        <p14:creationId xmlns:p14="http://schemas.microsoft.com/office/powerpoint/2010/main" val="28828937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2629F2-2149-49F4-B99E-AC437D621725}"/>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E2A26C35-FC01-4EF8-B9E0-3DA76744EB28}"/>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898421-F48E-481D-9A23-71AF93198839}"/>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DA15F0F8-DEB3-44DE-9CA5-EC67F37FBEB2}"/>
              </a:ext>
            </a:extLst>
          </p:cNvPr>
          <p:cNvSpPr>
            <a:spLocks noGrp="1"/>
          </p:cNvSpPr>
          <p:nvPr>
            <p:ph type="dt" sz="half" idx="10"/>
          </p:nvPr>
        </p:nvSpPr>
        <p:spPr>
          <a:xfrm>
            <a:off x="838200" y="6356352"/>
            <a:ext cx="2743200" cy="365125"/>
          </a:xfrm>
          <a:prstGeom prst="rect">
            <a:avLst/>
          </a:prstGeom>
        </p:spPr>
        <p:txBody>
          <a:bodyPr/>
          <a:lstStyle/>
          <a:p>
            <a:pPr>
              <a:defRPr/>
            </a:pPr>
            <a:fld id="{D9C5F5FD-3C7B-462E-84A0-7082383FABA0}" type="datetime1">
              <a:rPr lang="en-US" smtClean="0"/>
              <a:pPr>
                <a:defRPr/>
              </a:pPr>
              <a:t>2/23/2025</a:t>
            </a:fld>
            <a:endParaRPr lang="en-US"/>
          </a:p>
        </p:txBody>
      </p:sp>
      <p:sp>
        <p:nvSpPr>
          <p:cNvPr id="6" name="Footer Placeholder 5">
            <a:extLst>
              <a:ext uri="{FF2B5EF4-FFF2-40B4-BE49-F238E27FC236}">
                <a16:creationId xmlns:a16="http://schemas.microsoft.com/office/drawing/2014/main" id="{FFBD38C0-112D-43DD-972B-0483913747D8}"/>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350F09AE-C087-49E2-A3A1-3D9916353F52}"/>
              </a:ext>
            </a:extLst>
          </p:cNvPr>
          <p:cNvSpPr>
            <a:spLocks noGrp="1"/>
          </p:cNvSpPr>
          <p:nvPr>
            <p:ph type="sldNum" sz="quarter" idx="12"/>
          </p:nvPr>
        </p:nvSpPr>
        <p:spPr/>
        <p:txBody>
          <a:bodyPr/>
          <a:lstStyle/>
          <a:p>
            <a:pPr>
              <a:defRPr/>
            </a:pPr>
            <a:fld id="{017349AB-2C45-4CA2-9222-EAC2086D39E2}" type="slidenum">
              <a:rPr lang="en-US" smtClean="0"/>
              <a:pPr>
                <a:defRPr/>
              </a:pPr>
              <a:t>‹#›</a:t>
            </a:fld>
            <a:endParaRPr lang="en-US"/>
          </a:p>
        </p:txBody>
      </p:sp>
    </p:spTree>
    <p:extLst>
      <p:ext uri="{BB962C8B-B14F-4D97-AF65-F5344CB8AC3E}">
        <p14:creationId xmlns:p14="http://schemas.microsoft.com/office/powerpoint/2010/main" val="135562498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27CE3-34F6-4A34-AEAF-20A9AB8A3710}"/>
              </a:ext>
            </a:extLst>
          </p:cNvPr>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D5467304-9ABF-4D55-8CB7-51A7D43CB8CC}"/>
              </a:ext>
            </a:extLst>
          </p:cNvPr>
          <p:cNvSpPr>
            <a:spLocks noGrp="1"/>
          </p:cNvSpPr>
          <p:nvPr>
            <p:ph type="pic" idx="1"/>
          </p:nvPr>
        </p:nvSpPr>
        <p:spPr>
          <a:xfrm>
            <a:off x="5183188" y="987427"/>
            <a:ext cx="617220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F851C563-435A-4272-A7E2-EB976B481442}"/>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591702D-5572-4CF5-8A94-8866F636B18D}"/>
              </a:ext>
            </a:extLst>
          </p:cNvPr>
          <p:cNvSpPr>
            <a:spLocks noGrp="1"/>
          </p:cNvSpPr>
          <p:nvPr>
            <p:ph type="dt" sz="half" idx="10"/>
          </p:nvPr>
        </p:nvSpPr>
        <p:spPr>
          <a:xfrm>
            <a:off x="838200" y="6356352"/>
            <a:ext cx="2743200" cy="365125"/>
          </a:xfrm>
          <a:prstGeom prst="rect">
            <a:avLst/>
          </a:prstGeom>
        </p:spPr>
        <p:txBody>
          <a:bodyPr/>
          <a:lstStyle/>
          <a:p>
            <a:pPr>
              <a:defRPr/>
            </a:pPr>
            <a:fld id="{7C4F0A9F-5F02-4A35-B72F-C17C58242523}" type="datetime1">
              <a:rPr lang="en-US" smtClean="0"/>
              <a:pPr>
                <a:defRPr/>
              </a:pPr>
              <a:t>2/23/2025</a:t>
            </a:fld>
            <a:endParaRPr lang="en-US"/>
          </a:p>
        </p:txBody>
      </p:sp>
      <p:sp>
        <p:nvSpPr>
          <p:cNvPr id="6" name="Footer Placeholder 5">
            <a:extLst>
              <a:ext uri="{FF2B5EF4-FFF2-40B4-BE49-F238E27FC236}">
                <a16:creationId xmlns:a16="http://schemas.microsoft.com/office/drawing/2014/main" id="{78B97477-8585-4545-84E9-3E52115A5C6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ECCA439F-40D6-4F7E-A551-BDF2F1790F88}"/>
              </a:ext>
            </a:extLst>
          </p:cNvPr>
          <p:cNvSpPr>
            <a:spLocks noGrp="1"/>
          </p:cNvSpPr>
          <p:nvPr>
            <p:ph type="sldNum" sz="quarter" idx="12"/>
          </p:nvPr>
        </p:nvSpPr>
        <p:spPr/>
        <p:txBody>
          <a:bodyPr/>
          <a:lstStyle/>
          <a:p>
            <a:pPr>
              <a:defRPr/>
            </a:pPr>
            <a:fld id="{73572ADC-6BDA-4F21-BCE5-91C08D500488}" type="slidenum">
              <a:rPr lang="en-US" smtClean="0"/>
              <a:pPr>
                <a:defRPr/>
              </a:pPr>
              <a:t>‹#›</a:t>
            </a:fld>
            <a:endParaRPr lang="en-US"/>
          </a:p>
        </p:txBody>
      </p:sp>
    </p:spTree>
    <p:extLst>
      <p:ext uri="{BB962C8B-B14F-4D97-AF65-F5344CB8AC3E}">
        <p14:creationId xmlns:p14="http://schemas.microsoft.com/office/powerpoint/2010/main" val="27331014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30FCE-1029-4286-A9B1-20E675F4F4E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DBF1AE6-7E4A-4CD3-A931-0BEF3435FE2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542EB9E-C9D4-4E0C-BA38-5477167C79AB}"/>
              </a:ext>
            </a:extLst>
          </p:cNvPr>
          <p:cNvSpPr>
            <a:spLocks noGrp="1"/>
          </p:cNvSpPr>
          <p:nvPr>
            <p:ph type="dt" sz="half" idx="10"/>
          </p:nvPr>
        </p:nvSpPr>
        <p:spPr>
          <a:xfrm>
            <a:off x="838200" y="6356352"/>
            <a:ext cx="2743200" cy="365125"/>
          </a:xfrm>
          <a:prstGeom prst="rect">
            <a:avLst/>
          </a:prstGeom>
        </p:spPr>
        <p:txBody>
          <a:bodyPr/>
          <a:lstStyle/>
          <a:p>
            <a:pPr>
              <a:defRPr/>
            </a:pPr>
            <a:fld id="{0C8A1300-02BF-4681-AA0A-52EB477E0044}" type="datetime1">
              <a:rPr lang="en-US" smtClean="0"/>
              <a:pPr>
                <a:defRPr/>
              </a:pPr>
              <a:t>2/23/2025</a:t>
            </a:fld>
            <a:endParaRPr lang="en-US"/>
          </a:p>
        </p:txBody>
      </p:sp>
      <p:sp>
        <p:nvSpPr>
          <p:cNvPr id="5" name="Footer Placeholder 4">
            <a:extLst>
              <a:ext uri="{FF2B5EF4-FFF2-40B4-BE49-F238E27FC236}">
                <a16:creationId xmlns:a16="http://schemas.microsoft.com/office/drawing/2014/main" id="{F326B317-1D1C-44EF-90B1-59D42369E851}"/>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86CB2743-622B-4376-B1C3-B2D9707C32E8}"/>
              </a:ext>
            </a:extLst>
          </p:cNvPr>
          <p:cNvSpPr>
            <a:spLocks noGrp="1"/>
          </p:cNvSpPr>
          <p:nvPr>
            <p:ph type="sldNum" sz="quarter" idx="12"/>
          </p:nvPr>
        </p:nvSpPr>
        <p:spPr/>
        <p:txBody>
          <a:bodyPr/>
          <a:lstStyle/>
          <a:p>
            <a:pPr>
              <a:defRPr/>
            </a:pPr>
            <a:fld id="{F1A4F411-0C68-4F5C-A939-750F262AE292}" type="slidenum">
              <a:rPr lang="en-US" smtClean="0"/>
              <a:pPr>
                <a:defRPr/>
              </a:pPr>
              <a:t>‹#›</a:t>
            </a:fld>
            <a:endParaRPr lang="en-US"/>
          </a:p>
        </p:txBody>
      </p:sp>
    </p:spTree>
    <p:extLst>
      <p:ext uri="{BB962C8B-B14F-4D97-AF65-F5344CB8AC3E}">
        <p14:creationId xmlns:p14="http://schemas.microsoft.com/office/powerpoint/2010/main" val="4483569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21A579C-298E-4186-ADFB-35382927262D}"/>
              </a:ext>
            </a:extLst>
          </p:cNvPr>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1ADD574-A4CB-4028-BBF8-DB26CE3E9A1F}"/>
              </a:ext>
            </a:extLst>
          </p:cNvPr>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20C697-2D1D-4BE7-ABA4-3FB39D5922B3}"/>
              </a:ext>
            </a:extLst>
          </p:cNvPr>
          <p:cNvSpPr>
            <a:spLocks noGrp="1"/>
          </p:cNvSpPr>
          <p:nvPr>
            <p:ph type="dt" sz="half" idx="10"/>
          </p:nvPr>
        </p:nvSpPr>
        <p:spPr>
          <a:xfrm>
            <a:off x="838200" y="6356352"/>
            <a:ext cx="2743200" cy="365125"/>
          </a:xfrm>
          <a:prstGeom prst="rect">
            <a:avLst/>
          </a:prstGeom>
        </p:spPr>
        <p:txBody>
          <a:bodyPr/>
          <a:lstStyle/>
          <a:p>
            <a:pPr>
              <a:defRPr/>
            </a:pPr>
            <a:fld id="{C5E0CA46-9076-4350-A388-D417D4EA387A}" type="datetime1">
              <a:rPr lang="en-US" smtClean="0"/>
              <a:pPr>
                <a:defRPr/>
              </a:pPr>
              <a:t>2/23/2025</a:t>
            </a:fld>
            <a:endParaRPr lang="en-US"/>
          </a:p>
        </p:txBody>
      </p:sp>
      <p:sp>
        <p:nvSpPr>
          <p:cNvPr id="5" name="Footer Placeholder 4">
            <a:extLst>
              <a:ext uri="{FF2B5EF4-FFF2-40B4-BE49-F238E27FC236}">
                <a16:creationId xmlns:a16="http://schemas.microsoft.com/office/drawing/2014/main" id="{9A10E6CC-1F03-4B53-A837-1D71242BCC77}"/>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D256AA1E-B6CE-4F81-AC77-6E80D1C5FDE7}"/>
              </a:ext>
            </a:extLst>
          </p:cNvPr>
          <p:cNvSpPr>
            <a:spLocks noGrp="1"/>
          </p:cNvSpPr>
          <p:nvPr>
            <p:ph type="sldNum" sz="quarter" idx="12"/>
          </p:nvPr>
        </p:nvSpPr>
        <p:spPr/>
        <p:txBody>
          <a:bodyPr/>
          <a:lstStyle/>
          <a:p>
            <a:pPr>
              <a:defRPr/>
            </a:pPr>
            <a:fld id="{1893E684-4E4D-4D8F-B606-96ACB69CB72F}" type="slidenum">
              <a:rPr lang="en-US" smtClean="0"/>
              <a:pPr>
                <a:defRPr/>
              </a:pPr>
              <a:t>‹#›</a:t>
            </a:fld>
            <a:endParaRPr lang="en-US"/>
          </a:p>
        </p:txBody>
      </p:sp>
    </p:spTree>
    <p:extLst>
      <p:ext uri="{BB962C8B-B14F-4D97-AF65-F5344CB8AC3E}">
        <p14:creationId xmlns:p14="http://schemas.microsoft.com/office/powerpoint/2010/main" val="26886769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920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2163412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9176696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92919636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331070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0211B0-CC86-45BD-A0A0-2CD300FE52F4}"/>
              </a:ext>
            </a:extLst>
          </p:cNvPr>
          <p:cNvSpPr>
            <a:spLocks noGrp="1"/>
          </p:cNvSpPr>
          <p:nvPr>
            <p:ph type="title"/>
          </p:nvPr>
        </p:nvSpPr>
        <p:spPr/>
        <p:txBody>
          <a:bodyPr/>
          <a:lstStyle/>
          <a:p>
            <a:r>
              <a:rPr lang="en-US"/>
              <a:t>Click to edit Master title style</a:t>
            </a:r>
            <a:endParaRPr lang="en-PK"/>
          </a:p>
        </p:txBody>
      </p:sp>
      <p:sp>
        <p:nvSpPr>
          <p:cNvPr id="3" name="Date Placeholder 2">
            <a:extLst>
              <a:ext uri="{FF2B5EF4-FFF2-40B4-BE49-F238E27FC236}">
                <a16:creationId xmlns:a16="http://schemas.microsoft.com/office/drawing/2014/main" id="{E0912C65-A913-4E2B-BED2-368887B3B30B}"/>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4" name="Footer Placeholder 3">
            <a:extLst>
              <a:ext uri="{FF2B5EF4-FFF2-40B4-BE49-F238E27FC236}">
                <a16:creationId xmlns:a16="http://schemas.microsoft.com/office/drawing/2014/main" id="{89D413EF-2925-495A-91B7-1FFA4DB67DE1}"/>
              </a:ext>
            </a:extLst>
          </p:cNvPr>
          <p:cNvSpPr>
            <a:spLocks noGrp="1"/>
          </p:cNvSpPr>
          <p:nvPr>
            <p:ph type="ftr" sz="quarter" idx="11"/>
          </p:nvPr>
        </p:nvSpPr>
        <p:spPr/>
        <p:txBody>
          <a:bodyPr/>
          <a:lstStyle/>
          <a:p>
            <a:endParaRPr lang="en-PK"/>
          </a:p>
        </p:txBody>
      </p:sp>
      <p:sp>
        <p:nvSpPr>
          <p:cNvPr id="5" name="Slide Number Placeholder 4">
            <a:extLst>
              <a:ext uri="{FF2B5EF4-FFF2-40B4-BE49-F238E27FC236}">
                <a16:creationId xmlns:a16="http://schemas.microsoft.com/office/drawing/2014/main" id="{0A23FED9-4204-4BD1-87C5-1D60741C740A}"/>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7208679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4009819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65676027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1093926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8246441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11582400" y="64166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521868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2642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72373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11582400" y="6340476"/>
            <a:ext cx="609600" cy="365125"/>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323559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4DE85BE-5753-4438-A73A-84A75E2824AE}"/>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3" name="Footer Placeholder 2">
            <a:extLst>
              <a:ext uri="{FF2B5EF4-FFF2-40B4-BE49-F238E27FC236}">
                <a16:creationId xmlns:a16="http://schemas.microsoft.com/office/drawing/2014/main" id="{3EFA06C8-0E47-41F6-A70C-9E8A6C431D28}"/>
              </a:ext>
            </a:extLst>
          </p:cNvPr>
          <p:cNvSpPr>
            <a:spLocks noGrp="1"/>
          </p:cNvSpPr>
          <p:nvPr>
            <p:ph type="ftr" sz="quarter" idx="11"/>
          </p:nvPr>
        </p:nvSpPr>
        <p:spPr/>
        <p:txBody>
          <a:bodyPr/>
          <a:lstStyle/>
          <a:p>
            <a:endParaRPr lang="en-PK"/>
          </a:p>
        </p:txBody>
      </p:sp>
      <p:sp>
        <p:nvSpPr>
          <p:cNvPr id="4" name="Slide Number Placeholder 3">
            <a:extLst>
              <a:ext uri="{FF2B5EF4-FFF2-40B4-BE49-F238E27FC236}">
                <a16:creationId xmlns:a16="http://schemas.microsoft.com/office/drawing/2014/main" id="{B1F516F1-C492-4545-A799-63E3DFD52E6B}"/>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728103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BE918-93B2-4D75-92E6-AAD767E1ADC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Content Placeholder 2">
            <a:extLst>
              <a:ext uri="{FF2B5EF4-FFF2-40B4-BE49-F238E27FC236}">
                <a16:creationId xmlns:a16="http://schemas.microsoft.com/office/drawing/2014/main" id="{6BDF23BF-910D-4BA8-9AEB-05899DA447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Text Placeholder 3">
            <a:extLst>
              <a:ext uri="{FF2B5EF4-FFF2-40B4-BE49-F238E27FC236}">
                <a16:creationId xmlns:a16="http://schemas.microsoft.com/office/drawing/2014/main" id="{A6270365-6A2B-43BA-8BBB-EE83FCBCB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7D870CB-688E-42E6-89EF-5E48279074B4}"/>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6" name="Footer Placeholder 5">
            <a:extLst>
              <a:ext uri="{FF2B5EF4-FFF2-40B4-BE49-F238E27FC236}">
                <a16:creationId xmlns:a16="http://schemas.microsoft.com/office/drawing/2014/main" id="{07E409CE-D937-443D-863C-4BDE5B3B57BE}"/>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0C6969CA-DE30-4BDD-94DC-8C2A07C48B18}"/>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37466543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4A60F8-D810-4E0F-9ABC-54498F241E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PK"/>
          </a:p>
        </p:txBody>
      </p:sp>
      <p:sp>
        <p:nvSpPr>
          <p:cNvPr id="3" name="Picture Placeholder 2">
            <a:extLst>
              <a:ext uri="{FF2B5EF4-FFF2-40B4-BE49-F238E27FC236}">
                <a16:creationId xmlns:a16="http://schemas.microsoft.com/office/drawing/2014/main" id="{EDDCA404-294A-4C25-96DF-2F83481ED3B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K"/>
          </a:p>
        </p:txBody>
      </p:sp>
      <p:sp>
        <p:nvSpPr>
          <p:cNvPr id="4" name="Text Placeholder 3">
            <a:extLst>
              <a:ext uri="{FF2B5EF4-FFF2-40B4-BE49-F238E27FC236}">
                <a16:creationId xmlns:a16="http://schemas.microsoft.com/office/drawing/2014/main" id="{03C283C5-44B1-4BB9-877C-34D75BE3C4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991055-B743-4EC8-9965-4F089F5DC5BE}"/>
              </a:ext>
            </a:extLst>
          </p:cNvPr>
          <p:cNvSpPr>
            <a:spLocks noGrp="1"/>
          </p:cNvSpPr>
          <p:nvPr>
            <p:ph type="dt" sz="half" idx="10"/>
          </p:nvPr>
        </p:nvSpPr>
        <p:spPr/>
        <p:txBody>
          <a:bodyPr/>
          <a:lstStyle/>
          <a:p>
            <a:fld id="{7076E413-6391-4042-A83B-6A1DC6F47AAF}" type="datetimeFigureOut">
              <a:rPr lang="en-PK" smtClean="0"/>
              <a:t>02/23/2025</a:t>
            </a:fld>
            <a:endParaRPr lang="en-PK"/>
          </a:p>
        </p:txBody>
      </p:sp>
      <p:sp>
        <p:nvSpPr>
          <p:cNvPr id="6" name="Footer Placeholder 5">
            <a:extLst>
              <a:ext uri="{FF2B5EF4-FFF2-40B4-BE49-F238E27FC236}">
                <a16:creationId xmlns:a16="http://schemas.microsoft.com/office/drawing/2014/main" id="{D527E8C9-79D8-4BF2-9FE5-3674344A97C0}"/>
              </a:ext>
            </a:extLst>
          </p:cNvPr>
          <p:cNvSpPr>
            <a:spLocks noGrp="1"/>
          </p:cNvSpPr>
          <p:nvPr>
            <p:ph type="ftr" sz="quarter" idx="11"/>
          </p:nvPr>
        </p:nvSpPr>
        <p:spPr/>
        <p:txBody>
          <a:bodyPr/>
          <a:lstStyle/>
          <a:p>
            <a:endParaRPr lang="en-PK"/>
          </a:p>
        </p:txBody>
      </p:sp>
      <p:sp>
        <p:nvSpPr>
          <p:cNvPr id="7" name="Slide Number Placeholder 6">
            <a:extLst>
              <a:ext uri="{FF2B5EF4-FFF2-40B4-BE49-F238E27FC236}">
                <a16:creationId xmlns:a16="http://schemas.microsoft.com/office/drawing/2014/main" id="{5F76B566-E91E-4BAC-ABDA-C63797CEAF87}"/>
              </a:ext>
            </a:extLst>
          </p:cNvPr>
          <p:cNvSpPr>
            <a:spLocks noGrp="1"/>
          </p:cNvSpPr>
          <p:nvPr>
            <p:ph type="sldNum" sz="quarter" idx="12"/>
          </p:nvPr>
        </p:nvSpPr>
        <p:spPr/>
        <p:txBody>
          <a:bodyPr/>
          <a:lstStyle/>
          <a:p>
            <a:fld id="{FAC336D2-297F-4F7E-B691-1DD87CE833CE}" type="slidenum">
              <a:rPr lang="en-PK" smtClean="0"/>
              <a:t>‹#›</a:t>
            </a:fld>
            <a:endParaRPr lang="en-PK"/>
          </a:p>
        </p:txBody>
      </p:sp>
    </p:spTree>
    <p:extLst>
      <p:ext uri="{BB962C8B-B14F-4D97-AF65-F5344CB8AC3E}">
        <p14:creationId xmlns:p14="http://schemas.microsoft.com/office/powerpoint/2010/main" val="3677728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48A7FD8-4233-409D-980A-740CA269F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PK"/>
          </a:p>
        </p:txBody>
      </p:sp>
      <p:sp>
        <p:nvSpPr>
          <p:cNvPr id="3" name="Text Placeholder 2">
            <a:extLst>
              <a:ext uri="{FF2B5EF4-FFF2-40B4-BE49-F238E27FC236}">
                <a16:creationId xmlns:a16="http://schemas.microsoft.com/office/drawing/2014/main" id="{2CA1B619-139F-45A6-BB90-DDF7EE45B2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K"/>
          </a:p>
        </p:txBody>
      </p:sp>
      <p:sp>
        <p:nvSpPr>
          <p:cNvPr id="4" name="Date Placeholder 3">
            <a:extLst>
              <a:ext uri="{FF2B5EF4-FFF2-40B4-BE49-F238E27FC236}">
                <a16:creationId xmlns:a16="http://schemas.microsoft.com/office/drawing/2014/main" id="{83A37532-C2AA-42A5-945E-14904A0C385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6E413-6391-4042-A83B-6A1DC6F47AAF}" type="datetimeFigureOut">
              <a:rPr lang="en-PK" smtClean="0"/>
              <a:t>02/23/2025</a:t>
            </a:fld>
            <a:endParaRPr lang="en-PK"/>
          </a:p>
        </p:txBody>
      </p:sp>
      <p:sp>
        <p:nvSpPr>
          <p:cNvPr id="5" name="Footer Placeholder 4">
            <a:extLst>
              <a:ext uri="{FF2B5EF4-FFF2-40B4-BE49-F238E27FC236}">
                <a16:creationId xmlns:a16="http://schemas.microsoft.com/office/drawing/2014/main" id="{EFC30EA8-BB7B-49EB-A75B-4B57E72A21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PK"/>
          </a:p>
        </p:txBody>
      </p:sp>
      <p:sp>
        <p:nvSpPr>
          <p:cNvPr id="6" name="Slide Number Placeholder 5">
            <a:extLst>
              <a:ext uri="{FF2B5EF4-FFF2-40B4-BE49-F238E27FC236}">
                <a16:creationId xmlns:a16="http://schemas.microsoft.com/office/drawing/2014/main" id="{59B26370-3FAC-4175-AD4E-9002C2ED7E2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336D2-297F-4F7E-B691-1DD87CE833CE}" type="slidenum">
              <a:rPr lang="en-PK" smtClean="0"/>
              <a:t>‹#›</a:t>
            </a:fld>
            <a:endParaRPr lang="en-PK"/>
          </a:p>
        </p:txBody>
      </p:sp>
    </p:spTree>
    <p:extLst>
      <p:ext uri="{BB962C8B-B14F-4D97-AF65-F5344CB8AC3E}">
        <p14:creationId xmlns:p14="http://schemas.microsoft.com/office/powerpoint/2010/main" val="19242991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CFC62-511C-584E-ED1D-BDCF9028C00E}"/>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C14591-3CC1-9A30-3DC2-C59E8730AB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AD361C7-E715-1080-BC7F-EB50855C07D1}"/>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7EF83F5F-AEDA-455A-B4D2-47AD59329E2A}" type="datetimeFigureOut">
              <a:rPr lang="en-US" smtClean="0"/>
              <a:pPr>
                <a:defRPr/>
              </a:pPr>
              <a:t>2/23/2025</a:t>
            </a:fld>
            <a:endParaRPr lang="en-US"/>
          </a:p>
        </p:txBody>
      </p:sp>
      <p:sp>
        <p:nvSpPr>
          <p:cNvPr id="5" name="Footer Placeholder 4">
            <a:extLst>
              <a:ext uri="{FF2B5EF4-FFF2-40B4-BE49-F238E27FC236}">
                <a16:creationId xmlns:a16="http://schemas.microsoft.com/office/drawing/2014/main" id="{0C49C376-EDE0-EAFE-AE57-D386DDE3C403}"/>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p>
        </p:txBody>
      </p:sp>
      <p:sp>
        <p:nvSpPr>
          <p:cNvPr id="6" name="Slide Number Placeholder 5">
            <a:extLst>
              <a:ext uri="{FF2B5EF4-FFF2-40B4-BE49-F238E27FC236}">
                <a16:creationId xmlns:a16="http://schemas.microsoft.com/office/drawing/2014/main" id="{AFB82C55-97CC-9725-4171-07A10C87DB6D}"/>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0D3EE5A7-3B9C-4286-91B6-CD02380A3E59}" type="slidenum">
              <a:rPr lang="en-US" smtClean="0"/>
              <a:pPr>
                <a:defRPr/>
              </a:pPr>
              <a:t>‹#›</a:t>
            </a:fld>
            <a:endParaRPr lang="en-US"/>
          </a:p>
        </p:txBody>
      </p:sp>
      <p:sp>
        <p:nvSpPr>
          <p:cNvPr id="7" name="Rectangle 6">
            <a:extLst>
              <a:ext uri="{FF2B5EF4-FFF2-40B4-BE49-F238E27FC236}">
                <a16:creationId xmlns:a16="http://schemas.microsoft.com/office/drawing/2014/main" id="{22825AF8-93D5-2136-2DAD-418F7FBE2335}"/>
              </a:ext>
            </a:extLst>
          </p:cNvPr>
          <p:cNvSpPr/>
          <p:nvPr userDrawn="1"/>
        </p:nvSpPr>
        <p:spPr>
          <a:xfrm>
            <a:off x="0" y="3"/>
            <a:ext cx="12192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800">
              <a:solidFill>
                <a:srgbClr val="FFFFFF"/>
              </a:solidFill>
            </a:endParaRPr>
          </a:p>
        </p:txBody>
      </p:sp>
      <p:sp>
        <p:nvSpPr>
          <p:cNvPr id="8" name="Rectangle 10">
            <a:extLst>
              <a:ext uri="{FF2B5EF4-FFF2-40B4-BE49-F238E27FC236}">
                <a16:creationId xmlns:a16="http://schemas.microsoft.com/office/drawing/2014/main" id="{6B98B464-6054-3426-6B8C-4484336E5CB2}"/>
              </a:ext>
            </a:extLst>
          </p:cNvPr>
          <p:cNvSpPr>
            <a:spLocks noChangeArrowheads="1"/>
          </p:cNvSpPr>
          <p:nvPr userDrawn="1"/>
        </p:nvSpPr>
        <p:spPr bwMode="auto">
          <a:xfrm>
            <a:off x="7913127" y="28577"/>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9"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EE451616-CA8B-E286-DEA9-311FE88B4BD5}"/>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11114730" y="44451"/>
            <a:ext cx="769623"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0845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US" dirty="0"/>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11353800" y="6248400"/>
            <a:ext cx="73660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314655826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11455400" y="6324600"/>
            <a:ext cx="73660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5097511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1A53D72-BF5F-4B63-B9E1-FA50183EBA7A}"/>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07AEC91-12AC-400D-9E70-A85AEE3721D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9D9DE918-DDB9-40C4-A2ED-15CE9F8B1B07}"/>
              </a:ext>
            </a:extLst>
          </p:cNvPr>
          <p:cNvSpPr>
            <a:spLocks noGrp="1"/>
          </p:cNvSpPr>
          <p:nvPr>
            <p:ph type="ftr" sz="quarter" idx="3"/>
          </p:nvPr>
        </p:nvSpPr>
        <p:spPr>
          <a:xfrm>
            <a:off x="203200" y="6416676"/>
            <a:ext cx="2946400" cy="365125"/>
          </a:xfrm>
          <a:prstGeom prst="rect">
            <a:avLst/>
          </a:prstGeom>
        </p:spPr>
        <p:txBody>
          <a:bodyPr vert="horz" lIns="91440" tIns="45720" rIns="91440" bIns="45720" rtlCol="0" anchor="ctr"/>
          <a:lstStyle>
            <a:lvl1pPr algn="l">
              <a:defRPr sz="1600">
                <a:solidFill>
                  <a:schemeClr val="tx1">
                    <a:tint val="75000"/>
                  </a:schemeClr>
                </a:solidFill>
                <a:latin typeface="+mn-lt"/>
              </a:defRPr>
            </a:lvl1pPr>
          </a:lstStyle>
          <a:p>
            <a:endParaRPr lang="en-PK"/>
          </a:p>
        </p:txBody>
      </p:sp>
      <p:sp>
        <p:nvSpPr>
          <p:cNvPr id="6" name="Slide Number Placeholder 5">
            <a:extLst>
              <a:ext uri="{FF2B5EF4-FFF2-40B4-BE49-F238E27FC236}">
                <a16:creationId xmlns:a16="http://schemas.microsoft.com/office/drawing/2014/main" id="{2BC081B8-CDAD-4D4B-80CD-FB6D99ACB00E}"/>
              </a:ext>
            </a:extLst>
          </p:cNvPr>
          <p:cNvSpPr>
            <a:spLocks noGrp="1"/>
          </p:cNvSpPr>
          <p:nvPr>
            <p:ph type="sldNum" sz="quarter" idx="4"/>
          </p:nvPr>
        </p:nvSpPr>
        <p:spPr>
          <a:xfrm>
            <a:off x="11353800" y="6248400"/>
            <a:ext cx="736600" cy="609600"/>
          </a:xfrm>
          <a:prstGeom prst="rect">
            <a:avLst/>
          </a:prstGeom>
        </p:spPr>
        <p:txBody>
          <a:bodyPr vert="horz" lIns="91440" tIns="45720" rIns="91440" bIns="45720" rtlCol="0" anchor="ctr"/>
          <a:lstStyle>
            <a:lvl1pPr algn="r">
              <a:defRPr sz="1600">
                <a:solidFill>
                  <a:schemeClr val="tx1">
                    <a:tint val="75000"/>
                  </a:schemeClr>
                </a:solidFill>
              </a:defRPr>
            </a:lvl1pPr>
          </a:lstStyle>
          <a:p>
            <a:fld id="{FAC336D2-297F-4F7E-B691-1DD87CE833CE}" type="slidenum">
              <a:rPr lang="en-PK" smtClean="0"/>
              <a:t>‹#›</a:t>
            </a:fld>
            <a:endParaRPr lang="en-PK"/>
          </a:p>
        </p:txBody>
      </p:sp>
      <p:sp>
        <p:nvSpPr>
          <p:cNvPr id="4" name="Rectangle 3">
            <a:extLst>
              <a:ext uri="{FF2B5EF4-FFF2-40B4-BE49-F238E27FC236}">
                <a16:creationId xmlns:a16="http://schemas.microsoft.com/office/drawing/2014/main" id="{CB228C8A-BC0D-45B1-CC0B-A8F6360D6283}"/>
              </a:ext>
            </a:extLst>
          </p:cNvPr>
          <p:cNvSpPr/>
          <p:nvPr userDrawn="1"/>
        </p:nvSpPr>
        <p:spPr>
          <a:xfrm>
            <a:off x="0" y="3"/>
            <a:ext cx="12192000" cy="365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sz="1800">
              <a:solidFill>
                <a:srgbClr val="FFFFFF"/>
              </a:solidFill>
            </a:endParaRPr>
          </a:p>
        </p:txBody>
      </p:sp>
      <p:sp>
        <p:nvSpPr>
          <p:cNvPr id="7" name="Rectangle 10">
            <a:extLst>
              <a:ext uri="{FF2B5EF4-FFF2-40B4-BE49-F238E27FC236}">
                <a16:creationId xmlns:a16="http://schemas.microsoft.com/office/drawing/2014/main" id="{28A82F02-A2DF-01ED-C21D-B1130E21FBC3}"/>
              </a:ext>
            </a:extLst>
          </p:cNvPr>
          <p:cNvSpPr>
            <a:spLocks noChangeArrowheads="1"/>
          </p:cNvSpPr>
          <p:nvPr userDrawn="1"/>
        </p:nvSpPr>
        <p:spPr bwMode="auto">
          <a:xfrm>
            <a:off x="7913127" y="28577"/>
            <a:ext cx="270939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r>
              <a:rPr lang="en-US" altLang="en-US" sz="1200" b="1">
                <a:solidFill>
                  <a:srgbClr val="FFFFFF"/>
                </a:solidFill>
              </a:rPr>
              <a:t>The Rawalpindi Medical University</a:t>
            </a:r>
            <a:endParaRPr lang="en-US" altLang="en-US" sz="1200">
              <a:solidFill>
                <a:srgbClr val="FFFFFF"/>
              </a:solidFill>
            </a:endParaRPr>
          </a:p>
        </p:txBody>
      </p:sp>
      <p:pic>
        <p:nvPicPr>
          <p:cNvPr id="8" name="Picture 2" descr="https://lh3.googleusercontent.com/2AGFDUBdvE03m-vmYY595zn1X-ZIEjdnkL5qog23V2OVDgW30mZmQUAlAG2Pf4QFVuhbl07-_SMIzZnQHuujJi-bCJKNVvcN9qyxRnPVU3Dt2F5B9r3jTV-fb4k0B3O1i0xZHLQseNxWUbWmsso0I9ZtjjFpFjeLhh9uhi0B3rrAA0dFy4MhpyMRqo8S-DSjNSY_nXkKhc_PWQcqHpysHxPBef9Z1hxpHeR7HRXYIWspPCb2AtMxgJ79dfWELgk_m-M9H4hZAm683J0t6hFZWTARYxq9mFz2j33RPmKCVor8J5IEdnNdSQbpLgWKHDKmphIKL8-16nXkpB3NYu_kxj6InVdN1oKEMvDawQ4IX3s1XYmUOfsxW_rMM8GMA01HbzP9Ksi1kwc7OYwo1eqxS-pY-lpkW6-Qw6BR0oMA378AgBm6cnJ02elMQLI6lHYu0ZBRtcjNv8yKbOKiZSegE50Eezc7elBHkzjw0Xu7sRnHeISjCV96XizFXpzLEOzsFzcK4zA4h4KdJaKmREbxLFxT7mWkOtSyICdVDBTx7q2RxYnzHuGy8xrE6p6VbEYM78rYdt_o-msbsWWLE_qC8JMhWKo2xE4VWU-Git4E1QUSus_a0_WVSPFbFhLl2AhV4jL4N2IwQ2NNlLRwSgMNraj_71HXmrY=s787-no">
            <a:extLst>
              <a:ext uri="{FF2B5EF4-FFF2-40B4-BE49-F238E27FC236}">
                <a16:creationId xmlns:a16="http://schemas.microsoft.com/office/drawing/2014/main" id="{2287C66F-949E-0701-A737-D6786CD8AE3A}"/>
              </a:ext>
            </a:extLst>
          </p:cNvPr>
          <p:cNvPicPr>
            <a:picLocks noChangeAspect="1" noChangeArrowheads="1"/>
          </p:cNvPicPr>
          <p:nvPr userDrawn="1"/>
        </p:nvPicPr>
        <p:blipFill rotWithShape="1">
          <a:blip r:embed="rId13" cstate="print">
            <a:extLst>
              <a:ext uri="{28A0092B-C50C-407E-A947-70E740481C1C}">
                <a14:useLocalDpi xmlns:a14="http://schemas.microsoft.com/office/drawing/2010/main" val="0"/>
              </a:ext>
            </a:extLst>
          </a:blip>
          <a:srcRect l="4786" t="7560" r="11351" b="8024"/>
          <a:stretch/>
        </p:blipFill>
        <p:spPr bwMode="auto">
          <a:xfrm>
            <a:off x="11114730" y="44451"/>
            <a:ext cx="769623" cy="581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83926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7" name="Slide Number Placeholder 5">
            <a:extLst>
              <a:ext uri="{FF2B5EF4-FFF2-40B4-BE49-F238E27FC236}">
                <a16:creationId xmlns:a16="http://schemas.microsoft.com/office/drawing/2014/main" id="{AFEB4810-4233-4C9A-AF6C-0E698013A9B8}"/>
              </a:ext>
            </a:extLst>
          </p:cNvPr>
          <p:cNvSpPr>
            <a:spLocks noGrp="1"/>
          </p:cNvSpPr>
          <p:nvPr>
            <p:ph type="sldNum" sz="quarter" idx="4"/>
          </p:nvPr>
        </p:nvSpPr>
        <p:spPr>
          <a:xfrm>
            <a:off x="11455400" y="6324600"/>
            <a:ext cx="736600" cy="533400"/>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4979205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g"/><Relationship Id="rId1" Type="http://schemas.openxmlformats.org/officeDocument/2006/relationships/slideLayout" Target="../slideLayouts/slideLayout4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8.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4.xml"/><Relationship Id="rId6" Type="http://schemas.openxmlformats.org/officeDocument/2006/relationships/image" Target="../media/image6.jpg"/><Relationship Id="rId5" Type="http://schemas.openxmlformats.org/officeDocument/2006/relationships/image" Target="../media/image5.jp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8" Type="http://schemas.openxmlformats.org/officeDocument/2006/relationships/hyperlink" Target="https://pubmed.ncbi.nlm.nih.gov/?term=Mills+EG&amp;cauthor_id=37977226" TargetMode="External"/><Relationship Id="rId13" Type="http://schemas.openxmlformats.org/officeDocument/2006/relationships/hyperlink" Target="https://pubmed.ncbi.nlm.nih.gov/?term=Heinis+T&amp;cauthor_id=37977226" TargetMode="External"/><Relationship Id="rId18" Type="http://schemas.openxmlformats.org/officeDocument/2006/relationships/hyperlink" Target="https://pubmed.ncbi.nlm.nih.gov/37977226/#full-view-affiliation-6" TargetMode="External"/><Relationship Id="rId3" Type="http://schemas.openxmlformats.org/officeDocument/2006/relationships/hyperlink" Target="https://pubmed.ncbi.nlm.nih.gov/37977226/#full-view-affiliation-1" TargetMode="External"/><Relationship Id="rId21" Type="http://schemas.openxmlformats.org/officeDocument/2006/relationships/hyperlink" Target="https://pubmed.ncbi.nlm.nih.gov/?term=Dhillo+WS&amp;cauthor_id=37977226" TargetMode="External"/><Relationship Id="rId7" Type="http://schemas.openxmlformats.org/officeDocument/2006/relationships/hyperlink" Target="https://pubmed.ncbi.nlm.nih.gov/?term=Izzi-Engbeaya+C&amp;cauthor_id=37977226" TargetMode="External"/><Relationship Id="rId12" Type="http://schemas.openxmlformats.org/officeDocument/2006/relationships/hyperlink" Target="https://pubmed.ncbi.nlm.nih.gov/37977226/#full-view-affiliation-3" TargetMode="External"/><Relationship Id="rId17" Type="http://schemas.openxmlformats.org/officeDocument/2006/relationships/hyperlink" Target="https://pubmed.ncbi.nlm.nih.gov/?term=Tsaneva-Atanasova+K&amp;cauthor_id=37977226" TargetMode="External"/><Relationship Id="rId2" Type="http://schemas.openxmlformats.org/officeDocument/2006/relationships/hyperlink" Target="https://pubmed.ncbi.nlm.nih.gov/?term=Abbara+A&amp;cauthor_id=37977226" TargetMode="External"/><Relationship Id="rId16" Type="http://schemas.openxmlformats.org/officeDocument/2006/relationships/hyperlink" Target="https://pubmed.ncbi.nlm.nih.gov/37977226/#full-view-affiliation-5" TargetMode="External"/><Relationship Id="rId20" Type="http://schemas.openxmlformats.org/officeDocument/2006/relationships/hyperlink" Target="https://pubmed.ncbi.nlm.nih.gov/?term=Voliotis+M&amp;cauthor_id=37977226" TargetMode="External"/><Relationship Id="rId1" Type="http://schemas.openxmlformats.org/officeDocument/2006/relationships/slideLayout" Target="../slideLayouts/slideLayout46.xml"/><Relationship Id="rId6" Type="http://schemas.openxmlformats.org/officeDocument/2006/relationships/hyperlink" Target="https://pubmed.ncbi.nlm.nih.gov/?term=Phylactou+M&amp;cauthor_id=37977226" TargetMode="External"/><Relationship Id="rId11" Type="http://schemas.openxmlformats.org/officeDocument/2006/relationships/hyperlink" Target="https://pubmed.ncbi.nlm.nih.gov/?term=Hanassab+S&amp;cauthor_id=37977226" TargetMode="External"/><Relationship Id="rId5" Type="http://schemas.openxmlformats.org/officeDocument/2006/relationships/hyperlink" Target="https://pubmed.ncbi.nlm.nih.gov/37977226/#full-view-affiliation-2" TargetMode="External"/><Relationship Id="rId15" Type="http://schemas.openxmlformats.org/officeDocument/2006/relationships/hyperlink" Target="https://pubmed.ncbi.nlm.nih.gov/?term=Tan+TM&amp;cauthor_id=37977226" TargetMode="External"/><Relationship Id="rId10" Type="http://schemas.openxmlformats.org/officeDocument/2006/relationships/hyperlink" Target="https://pubmed.ncbi.nlm.nih.gov/?term=Koysombat+K&amp;cauthor_id=37977226" TargetMode="External"/><Relationship Id="rId19" Type="http://schemas.openxmlformats.org/officeDocument/2006/relationships/hyperlink" Target="https://pubmed.ncbi.nlm.nih.gov/?term=Comninos+AN&amp;cauthor_id=37977226" TargetMode="External"/><Relationship Id="rId4" Type="http://schemas.openxmlformats.org/officeDocument/2006/relationships/hyperlink" Target="https://pubmed.ncbi.nlm.nih.gov/?term=Adams+S&amp;cauthor_id=37977226" TargetMode="External"/><Relationship Id="rId9" Type="http://schemas.openxmlformats.org/officeDocument/2006/relationships/hyperlink" Target="https://pubmed.ncbi.nlm.nih.gov/?term=Thurston+L&amp;cauthor_id=37977226" TargetMode="External"/><Relationship Id="rId14" Type="http://schemas.openxmlformats.org/officeDocument/2006/relationships/hyperlink" Target="https://pubmed.ncbi.nlm.nih.gov/37977226/#full-view-affiliation-4" TargetMode="External"/><Relationship Id="rId22" Type="http://schemas.openxmlformats.org/officeDocument/2006/relationships/hyperlink" Target="https://pubmed.ncbi.nlm.nih.gov/37977226/#full-view-affiliation-7"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8.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0258" t="9305" r="16271"/>
          <a:stretch/>
        </p:blipFill>
        <p:spPr bwMode="auto">
          <a:xfrm>
            <a:off x="1371600" y="-239305"/>
            <a:ext cx="9296400" cy="8026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3677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7EE6C-6F58-9B79-7BD7-370EADE7F362}"/>
              </a:ext>
            </a:extLst>
          </p:cNvPr>
          <p:cNvSpPr>
            <a:spLocks noGrp="1"/>
          </p:cNvSpPr>
          <p:nvPr>
            <p:ph type="title"/>
          </p:nvPr>
        </p:nvSpPr>
        <p:spPr>
          <a:xfrm>
            <a:off x="838200" y="419100"/>
            <a:ext cx="10515600" cy="1271588"/>
          </a:xfrm>
        </p:spPr>
        <p:txBody>
          <a:bodyPr>
            <a:normAutofit/>
          </a:bodyPr>
          <a:lstStyle/>
          <a:p>
            <a:r>
              <a:rPr lang="en-US" sz="3600" b="1" dirty="0">
                <a:latin typeface="+mn-lt"/>
              </a:rPr>
              <a:t>Estrogen</a:t>
            </a:r>
          </a:p>
        </p:txBody>
      </p:sp>
      <p:sp>
        <p:nvSpPr>
          <p:cNvPr id="3" name="Content Placeholder 2">
            <a:extLst>
              <a:ext uri="{FF2B5EF4-FFF2-40B4-BE49-F238E27FC236}">
                <a16:creationId xmlns:a16="http://schemas.microsoft.com/office/drawing/2014/main" id="{8B61193B-C320-1B78-B633-EACE63DF7CB4}"/>
              </a:ext>
            </a:extLst>
          </p:cNvPr>
          <p:cNvSpPr>
            <a:spLocks noGrp="1"/>
          </p:cNvSpPr>
          <p:nvPr>
            <p:ph sz="half" idx="1"/>
          </p:nvPr>
        </p:nvSpPr>
        <p:spPr>
          <a:xfrm>
            <a:off x="444501" y="1320800"/>
            <a:ext cx="5181600" cy="5245100"/>
          </a:xfrm>
        </p:spPr>
        <p:txBody>
          <a:bodyPr>
            <a:noAutofit/>
          </a:bodyPr>
          <a:lstStyle/>
          <a:p>
            <a:pPr marL="0" marR="0" lvl="0" indent="0" algn="ctr" defTabSz="914400" rtl="0" eaLnBrk="1" fontAlgn="auto" latinLnBrk="0" hangingPunct="1">
              <a:lnSpc>
                <a:spcPct val="90000"/>
              </a:lnSpc>
              <a:spcBef>
                <a:spcPts val="1000"/>
              </a:spcBef>
              <a:spcAft>
                <a:spcPts val="0"/>
              </a:spcAft>
              <a:buClrTx/>
              <a:buSzTx/>
              <a:buNone/>
              <a:tabLst/>
              <a:defRPr/>
            </a:pPr>
            <a:r>
              <a:rPr lang="en-US" sz="2400" b="1" dirty="0">
                <a:solidFill>
                  <a:prstClr val="black"/>
                </a:solidFill>
                <a:latin typeface="Calibri" panose="020F0502020204030204"/>
              </a:rPr>
              <a:t>Most potent form: Estradiol </a:t>
            </a:r>
            <a:endPar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Production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Granulosa Cell of the Ovary, Adrenal Gland, Adipose Tissue.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Regulation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Hypothalamic-Pituitary-Ovarian (HPO) axis.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Enzyme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:17</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β-</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HSD, P450 aromatase</a:t>
            </a:r>
          </a:p>
          <a:p>
            <a:pPr marL="228600" marR="0" lvl="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Functions</a:t>
            </a:r>
          </a:p>
          <a:p>
            <a:pPr>
              <a:lnSpc>
                <a:spcPct val="100000"/>
              </a:lnSpc>
            </a:pPr>
            <a:r>
              <a:rPr lang="en-US" sz="2200" dirty="0"/>
              <a:t>development of female secondary sexual characteristics</a:t>
            </a:r>
          </a:p>
          <a:p>
            <a:pPr>
              <a:lnSpc>
                <a:spcPct val="100000"/>
              </a:lnSpc>
            </a:pPr>
            <a:r>
              <a:rPr lang="en-US" sz="2200" dirty="0"/>
              <a:t>regulation of the menstrual cycle, and maintenance of the reproductive tissues.</a:t>
            </a:r>
          </a:p>
          <a:p>
            <a:pPr>
              <a:lnSpc>
                <a:spcPct val="100000"/>
              </a:lnSpc>
            </a:pPr>
            <a:r>
              <a:rPr lang="en-US" sz="2200" dirty="0"/>
              <a:t> systemic effects on bone density, cardiovascular health, and skin </a:t>
            </a:r>
            <a:r>
              <a:rPr lang="en-US" sz="2400" dirty="0"/>
              <a:t>integrity.</a:t>
            </a:r>
          </a:p>
        </p:txBody>
      </p:sp>
      <p:pic>
        <p:nvPicPr>
          <p:cNvPr id="6" name="Content Placeholder 5" descr="A diagram of a cell&#10;&#10;Description automatically generated">
            <a:extLst>
              <a:ext uri="{FF2B5EF4-FFF2-40B4-BE49-F238E27FC236}">
                <a16:creationId xmlns:a16="http://schemas.microsoft.com/office/drawing/2014/main" id="{27FCE813-6B4E-B23E-5804-FA914104D8DE}"/>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73800" y="648843"/>
            <a:ext cx="5816601" cy="5506357"/>
          </a:xfrm>
        </p:spPr>
      </p:pic>
      <p:sp>
        <p:nvSpPr>
          <p:cNvPr id="4" name="Footer Placeholder 3">
            <a:extLst>
              <a:ext uri="{FF2B5EF4-FFF2-40B4-BE49-F238E27FC236}">
                <a16:creationId xmlns:a16="http://schemas.microsoft.com/office/drawing/2014/main" id="{5FA534A0-01C4-9DAE-C2B4-911BAB18FF2E}"/>
              </a:ext>
            </a:extLst>
          </p:cNvPr>
          <p:cNvSpPr txBox="1">
            <a:spLocks/>
          </p:cNvSpPr>
          <p:nvPr/>
        </p:nvSpPr>
        <p:spPr>
          <a:xfrm>
            <a:off x="-101600" y="52095"/>
            <a:ext cx="2946400" cy="596748"/>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Core Knowledge</a:t>
            </a:r>
          </a:p>
        </p:txBody>
      </p:sp>
      <p:sp>
        <p:nvSpPr>
          <p:cNvPr id="5" name="Footer Placeholder 3">
            <a:extLst>
              <a:ext uri="{FF2B5EF4-FFF2-40B4-BE49-F238E27FC236}">
                <a16:creationId xmlns:a16="http://schemas.microsoft.com/office/drawing/2014/main" id="{8040F849-4FED-0EDE-D5C7-BF250AF0CB2C}"/>
              </a:ext>
            </a:extLst>
          </p:cNvPr>
          <p:cNvSpPr txBox="1">
            <a:spLocks/>
          </p:cNvSpPr>
          <p:nvPr/>
        </p:nvSpPr>
        <p:spPr>
          <a:xfrm>
            <a:off x="7543801" y="52094"/>
            <a:ext cx="45466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Female Reproductive Hormones</a:t>
            </a:r>
          </a:p>
        </p:txBody>
      </p:sp>
    </p:spTree>
    <p:extLst>
      <p:ext uri="{BB962C8B-B14F-4D97-AF65-F5344CB8AC3E}">
        <p14:creationId xmlns:p14="http://schemas.microsoft.com/office/powerpoint/2010/main" val="280561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41A1A3-532F-48A6-AE0C-CDB4FCA261D2}"/>
              </a:ext>
            </a:extLst>
          </p:cNvPr>
          <p:cNvSpPr>
            <a:spLocks noGrp="1"/>
          </p:cNvSpPr>
          <p:nvPr>
            <p:ph type="title"/>
          </p:nvPr>
        </p:nvSpPr>
        <p:spPr/>
        <p:txBody>
          <a:bodyPr>
            <a:normAutofit/>
          </a:bodyPr>
          <a:lstStyle/>
          <a:p>
            <a:r>
              <a:rPr lang="en-US" sz="3600" b="1" dirty="0"/>
              <a:t>Progesterone</a:t>
            </a:r>
            <a:endParaRPr lang="en-US" sz="3600" dirty="0"/>
          </a:p>
        </p:txBody>
      </p:sp>
      <p:sp>
        <p:nvSpPr>
          <p:cNvPr id="3" name="Content Placeholder 2">
            <a:extLst>
              <a:ext uri="{FF2B5EF4-FFF2-40B4-BE49-F238E27FC236}">
                <a16:creationId xmlns:a16="http://schemas.microsoft.com/office/drawing/2014/main" id="{5498995C-7C87-4857-821C-DCDFB48A57B3}"/>
              </a:ext>
            </a:extLst>
          </p:cNvPr>
          <p:cNvSpPr>
            <a:spLocks noGrp="1"/>
          </p:cNvSpPr>
          <p:nvPr>
            <p:ph sz="half" idx="1"/>
          </p:nvPr>
        </p:nvSpPr>
        <p:spPr>
          <a:xfrm>
            <a:off x="609600" y="1232452"/>
            <a:ext cx="5486400" cy="5532437"/>
          </a:xfrm>
        </p:spPr>
        <p:txBody>
          <a:bodyPr>
            <a:noAutofit/>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Production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2200" dirty="0"/>
              <a:t>corpus luteum in the ovaries and the placenta during pregnancy</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Regulation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Hypothalamic-Pituitary-Ovarian (HPO) axis.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Enzyme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3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β-</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Hydroxysteroid dehydrogenase</a:t>
            </a:r>
          </a:p>
          <a:p>
            <a:pPr marL="228600" marR="0" lvl="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Functions</a:t>
            </a:r>
          </a:p>
          <a:p>
            <a:r>
              <a:rPr lang="en-US" sz="2200" dirty="0"/>
              <a:t>to prepare the endometrium for implantation and maintain pregnancy. </a:t>
            </a:r>
          </a:p>
          <a:p>
            <a:r>
              <a:rPr lang="en-US" sz="2200" dirty="0"/>
              <a:t>Regulation of menstrual cycle by inhibiting LH and FSH release, thus preventing further ovulation during the luteal phase. </a:t>
            </a:r>
          </a:p>
          <a:p>
            <a:r>
              <a:rPr lang="en-US" sz="2200" dirty="0"/>
              <a:t> The development of mammary glands for lactation. </a:t>
            </a:r>
          </a:p>
          <a:p>
            <a:r>
              <a:rPr lang="en-US" sz="2200" dirty="0"/>
              <a:t>Uterine smooth muscle relaxation for preventing preterm labor.</a:t>
            </a:r>
          </a:p>
        </p:txBody>
      </p:sp>
      <p:pic>
        <p:nvPicPr>
          <p:cNvPr id="12" name="Content Placeholder 11" descr="A diagram of a progesterone">
            <a:extLst>
              <a:ext uri="{FF2B5EF4-FFF2-40B4-BE49-F238E27FC236}">
                <a16:creationId xmlns:a16="http://schemas.microsoft.com/office/drawing/2014/main" id="{BB45D9CC-4665-98DF-7CA8-008709C95A9F}"/>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97217" y="1346472"/>
            <a:ext cx="5995915" cy="4672191"/>
          </a:xfrm>
        </p:spPr>
      </p:pic>
      <p:sp>
        <p:nvSpPr>
          <p:cNvPr id="5" name="Slide Number Placeholder 4">
            <a:extLst>
              <a:ext uri="{FF2B5EF4-FFF2-40B4-BE49-F238E27FC236}">
                <a16:creationId xmlns:a16="http://schemas.microsoft.com/office/drawing/2014/main" id="{FEE23661-237E-4742-83EA-C5F2F8B3A054}"/>
              </a:ext>
            </a:extLst>
          </p:cNvPr>
          <p:cNvSpPr>
            <a:spLocks noGrp="1"/>
          </p:cNvSpPr>
          <p:nvPr>
            <p:ph type="sldNum" sz="quarter" idx="12"/>
          </p:nvPr>
        </p:nvSpPr>
        <p:spPr/>
        <p:txBody>
          <a:bodyPr/>
          <a:lstStyle/>
          <a:p>
            <a:pPr>
              <a:defRPr/>
            </a:pPr>
            <a:fld id="{BDA394D7-9785-4BE5-AFD5-4F918A689025}" type="slidenum">
              <a:rPr lang="en-US" smtClean="0"/>
              <a:pPr>
                <a:defRPr/>
              </a:pPr>
              <a:t>11</a:t>
            </a:fld>
            <a:endParaRPr lang="en-US"/>
          </a:p>
        </p:txBody>
      </p:sp>
      <p:sp>
        <p:nvSpPr>
          <p:cNvPr id="6" name="Footer Placeholder 3">
            <a:extLst>
              <a:ext uri="{FF2B5EF4-FFF2-40B4-BE49-F238E27FC236}">
                <a16:creationId xmlns:a16="http://schemas.microsoft.com/office/drawing/2014/main" id="{E12E8DED-C9BF-EBB3-5ADB-42EEA7093730}"/>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Core Knowledge</a:t>
            </a:r>
          </a:p>
        </p:txBody>
      </p:sp>
      <p:sp>
        <p:nvSpPr>
          <p:cNvPr id="7" name="Footer Placeholder 3">
            <a:extLst>
              <a:ext uri="{FF2B5EF4-FFF2-40B4-BE49-F238E27FC236}">
                <a16:creationId xmlns:a16="http://schemas.microsoft.com/office/drawing/2014/main" id="{70130235-5B9E-1119-D08E-5F9690C0569A}"/>
              </a:ext>
            </a:extLst>
          </p:cNvPr>
          <p:cNvSpPr txBox="1">
            <a:spLocks/>
          </p:cNvSpPr>
          <p:nvPr/>
        </p:nvSpPr>
        <p:spPr>
          <a:xfrm>
            <a:off x="7543801" y="52094"/>
            <a:ext cx="45466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Female Reproductive Hormones</a:t>
            </a:r>
          </a:p>
        </p:txBody>
      </p:sp>
    </p:spTree>
    <p:extLst>
      <p:ext uri="{BB962C8B-B14F-4D97-AF65-F5344CB8AC3E}">
        <p14:creationId xmlns:p14="http://schemas.microsoft.com/office/powerpoint/2010/main" val="3006028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6E71B-E5EB-47BC-8D45-74BAEB919FAA}"/>
              </a:ext>
            </a:extLst>
          </p:cNvPr>
          <p:cNvSpPr>
            <a:spLocks noGrp="1"/>
          </p:cNvSpPr>
          <p:nvPr>
            <p:ph type="title"/>
          </p:nvPr>
        </p:nvSpPr>
        <p:spPr/>
        <p:txBody>
          <a:bodyPr>
            <a:normAutofit/>
          </a:bodyPr>
          <a:lstStyle/>
          <a:p>
            <a:pPr algn="ctr"/>
            <a:r>
              <a:rPr lang="en-US" sz="3600" b="1" dirty="0"/>
              <a:t>Androgens: Androstenedione and DHEA</a:t>
            </a:r>
            <a:endParaRPr lang="en-US" sz="3600" dirty="0"/>
          </a:p>
        </p:txBody>
      </p:sp>
      <p:sp>
        <p:nvSpPr>
          <p:cNvPr id="3" name="Content Placeholder 2">
            <a:extLst>
              <a:ext uri="{FF2B5EF4-FFF2-40B4-BE49-F238E27FC236}">
                <a16:creationId xmlns:a16="http://schemas.microsoft.com/office/drawing/2014/main" id="{E8E3DB26-047A-4D3A-9E42-6840C0B17288}"/>
              </a:ext>
            </a:extLst>
          </p:cNvPr>
          <p:cNvSpPr>
            <a:spLocks noGrp="1"/>
          </p:cNvSpPr>
          <p:nvPr>
            <p:ph idx="1"/>
          </p:nvPr>
        </p:nvSpPr>
        <p:spPr/>
        <p:txBody>
          <a:bodyPr>
            <a:normAutofit lnSpcReduction="10000"/>
          </a:bodyPr>
          <a:lstStyle/>
          <a:p>
            <a:r>
              <a:rPr lang="en-US" sz="2800" b="1" dirty="0"/>
              <a:t>Androstenedione</a:t>
            </a:r>
            <a:r>
              <a:rPr lang="en-US" sz="2800" dirty="0"/>
              <a:t>:</a:t>
            </a:r>
          </a:p>
          <a:p>
            <a:pPr lvl="1"/>
            <a:r>
              <a:rPr lang="en-US" sz="2800" dirty="0"/>
              <a:t>Produced in the adrenal glands and gonads.</a:t>
            </a:r>
          </a:p>
          <a:p>
            <a:pPr lvl="1"/>
            <a:r>
              <a:rPr lang="en-US" sz="2800" dirty="0"/>
              <a:t>Intermediate in the biosynthesis of testosterone and estrogen.</a:t>
            </a:r>
          </a:p>
          <a:p>
            <a:r>
              <a:rPr lang="en-US" sz="2800" b="1" dirty="0"/>
              <a:t>DHEA</a:t>
            </a:r>
            <a:r>
              <a:rPr lang="en-US" sz="2800" dirty="0"/>
              <a:t>:</a:t>
            </a:r>
          </a:p>
          <a:p>
            <a:pPr lvl="1"/>
            <a:r>
              <a:rPr lang="en-US" sz="2800" dirty="0"/>
              <a:t>Produced mainly by the adrenal cortex.</a:t>
            </a:r>
          </a:p>
          <a:p>
            <a:pPr lvl="1"/>
            <a:r>
              <a:rPr lang="en-US" sz="2800" dirty="0"/>
              <a:t>Functions as a precursor to male and female sex hormones.</a:t>
            </a:r>
          </a:p>
          <a:p>
            <a:pPr lvl="1"/>
            <a:r>
              <a:rPr lang="en-US" sz="2800" dirty="0"/>
              <a:t>Levels peak in early adulthood and decline with age.</a:t>
            </a:r>
          </a:p>
          <a:p>
            <a:r>
              <a:rPr lang="en-US" sz="2800" b="1" dirty="0"/>
              <a:t>Role in Puberty</a:t>
            </a:r>
            <a:r>
              <a:rPr lang="en-US" sz="2800" dirty="0"/>
              <a:t>:</a:t>
            </a:r>
          </a:p>
          <a:p>
            <a:pPr lvl="1"/>
            <a:r>
              <a:rPr lang="en-US" sz="2800" dirty="0"/>
              <a:t>Contributes to the growth spurt and development of secondary sexual characteristics.</a:t>
            </a:r>
          </a:p>
          <a:p>
            <a:endParaRPr lang="en-US" dirty="0"/>
          </a:p>
        </p:txBody>
      </p:sp>
      <p:sp>
        <p:nvSpPr>
          <p:cNvPr id="5" name="Slide Number Placeholder 4">
            <a:extLst>
              <a:ext uri="{FF2B5EF4-FFF2-40B4-BE49-F238E27FC236}">
                <a16:creationId xmlns:a16="http://schemas.microsoft.com/office/drawing/2014/main" id="{65200F7B-6244-4E85-BF32-0BF1FA50DE32}"/>
              </a:ext>
            </a:extLst>
          </p:cNvPr>
          <p:cNvSpPr>
            <a:spLocks noGrp="1"/>
          </p:cNvSpPr>
          <p:nvPr>
            <p:ph type="sldNum" sz="quarter" idx="12"/>
          </p:nvPr>
        </p:nvSpPr>
        <p:spPr/>
        <p:txBody>
          <a:bodyPr/>
          <a:lstStyle/>
          <a:p>
            <a:pPr>
              <a:defRPr/>
            </a:pPr>
            <a:fld id="{BDA394D7-9785-4BE5-AFD5-4F918A689025}" type="slidenum">
              <a:rPr lang="en-US" smtClean="0"/>
              <a:pPr>
                <a:defRPr/>
              </a:pPr>
              <a:t>12</a:t>
            </a:fld>
            <a:endParaRPr lang="en-US"/>
          </a:p>
        </p:txBody>
      </p:sp>
      <p:sp>
        <p:nvSpPr>
          <p:cNvPr id="4" name="Footer Placeholder 3">
            <a:extLst>
              <a:ext uri="{FF2B5EF4-FFF2-40B4-BE49-F238E27FC236}">
                <a16:creationId xmlns:a16="http://schemas.microsoft.com/office/drawing/2014/main" id="{298A17C5-9FEA-495A-B46C-64DB4B1E7612}"/>
              </a:ext>
            </a:extLst>
          </p:cNvPr>
          <p:cNvSpPr>
            <a:spLocks noGrp="1"/>
          </p:cNvSpPr>
          <p:nvPr>
            <p:ph type="ftr" sz="quarter" idx="3"/>
          </p:nvPr>
        </p:nvSpPr>
        <p:spPr/>
        <p:txBody>
          <a:bodyPr/>
          <a:lstStyle/>
          <a:p>
            <a:pPr>
              <a:defRPr/>
            </a:pPr>
            <a:endParaRPr lang="en-US"/>
          </a:p>
        </p:txBody>
      </p:sp>
      <p:sp>
        <p:nvSpPr>
          <p:cNvPr id="6" name="Footer Placeholder 3">
            <a:extLst>
              <a:ext uri="{FF2B5EF4-FFF2-40B4-BE49-F238E27FC236}">
                <a16:creationId xmlns:a16="http://schemas.microsoft.com/office/drawing/2014/main" id="{02B08FEF-DC7A-3618-1631-B45FBA5B0A05}"/>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Core Knowledge</a:t>
            </a:r>
          </a:p>
        </p:txBody>
      </p:sp>
      <p:sp>
        <p:nvSpPr>
          <p:cNvPr id="7" name="Footer Placeholder 3">
            <a:extLst>
              <a:ext uri="{FF2B5EF4-FFF2-40B4-BE49-F238E27FC236}">
                <a16:creationId xmlns:a16="http://schemas.microsoft.com/office/drawing/2014/main" id="{7A9B1577-1CFB-1369-844B-63466F5D8F45}"/>
              </a:ext>
            </a:extLst>
          </p:cNvPr>
          <p:cNvSpPr txBox="1">
            <a:spLocks/>
          </p:cNvSpPr>
          <p:nvPr/>
        </p:nvSpPr>
        <p:spPr>
          <a:xfrm>
            <a:off x="7543801" y="52094"/>
            <a:ext cx="45466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Common Reproductive Hormones</a:t>
            </a:r>
          </a:p>
        </p:txBody>
      </p:sp>
    </p:spTree>
    <p:extLst>
      <p:ext uri="{BB962C8B-B14F-4D97-AF65-F5344CB8AC3E}">
        <p14:creationId xmlns:p14="http://schemas.microsoft.com/office/powerpoint/2010/main" val="6633423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45F1-AB78-49A3-9E7A-51B13F8C5464}"/>
              </a:ext>
            </a:extLst>
          </p:cNvPr>
          <p:cNvSpPr>
            <a:spLocks noGrp="1"/>
          </p:cNvSpPr>
          <p:nvPr>
            <p:ph type="title"/>
          </p:nvPr>
        </p:nvSpPr>
        <p:spPr/>
        <p:txBody>
          <a:bodyPr>
            <a:normAutofit/>
          </a:bodyPr>
          <a:lstStyle/>
          <a:p>
            <a:pPr algn="ctr"/>
            <a:r>
              <a:rPr lang="en-US" sz="3600" b="1" dirty="0"/>
              <a:t>Anatomy of the Male And Female Reproductive System</a:t>
            </a:r>
            <a:endParaRPr lang="en-US" sz="3600" dirty="0"/>
          </a:p>
        </p:txBody>
      </p:sp>
      <p:pic>
        <p:nvPicPr>
          <p:cNvPr id="7" name="Content Placeholder 6" descr="A diagram of a male reproductive system&#10;&#10;Description automatically generated">
            <a:extLst>
              <a:ext uri="{FF2B5EF4-FFF2-40B4-BE49-F238E27FC236}">
                <a16:creationId xmlns:a16="http://schemas.microsoft.com/office/drawing/2014/main" id="{9F4E5FEC-813F-2F77-6860-6DC8F57044DD}"/>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77742"/>
            <a:ext cx="5645912" cy="4811487"/>
          </a:xfrm>
        </p:spPr>
      </p:pic>
      <p:sp>
        <p:nvSpPr>
          <p:cNvPr id="5" name="Slide Number Placeholder 4">
            <a:extLst>
              <a:ext uri="{FF2B5EF4-FFF2-40B4-BE49-F238E27FC236}">
                <a16:creationId xmlns:a16="http://schemas.microsoft.com/office/drawing/2014/main" id="{F6EBEC49-FB48-4E9F-9498-4FD92551CB7E}"/>
              </a:ext>
            </a:extLst>
          </p:cNvPr>
          <p:cNvSpPr>
            <a:spLocks noGrp="1"/>
          </p:cNvSpPr>
          <p:nvPr>
            <p:ph type="sldNum" sz="quarter" idx="12"/>
          </p:nvPr>
        </p:nvSpPr>
        <p:spPr/>
        <p:txBody>
          <a:bodyPr/>
          <a:lstStyle/>
          <a:p>
            <a:pPr>
              <a:defRPr/>
            </a:pPr>
            <a:fld id="{BDA394D7-9785-4BE5-AFD5-4F918A689025}" type="slidenum">
              <a:rPr lang="en-US" smtClean="0"/>
              <a:pPr>
                <a:defRPr/>
              </a:pPr>
              <a:t>13</a:t>
            </a:fld>
            <a:endParaRPr lang="en-US"/>
          </a:p>
        </p:txBody>
      </p:sp>
      <p:pic>
        <p:nvPicPr>
          <p:cNvPr id="6" name="Content Placeholder 6">
            <a:extLst>
              <a:ext uri="{FF2B5EF4-FFF2-40B4-BE49-F238E27FC236}">
                <a16:creationId xmlns:a16="http://schemas.microsoft.com/office/drawing/2014/main" id="{8DACD824-EDFE-3FBC-D1C9-39CDD22F4D35}"/>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45912" y="1596227"/>
            <a:ext cx="6219952" cy="4893003"/>
          </a:xfrm>
        </p:spPr>
      </p:pic>
      <p:sp>
        <p:nvSpPr>
          <p:cNvPr id="8" name="Footer Placeholder 3">
            <a:extLst>
              <a:ext uri="{FF2B5EF4-FFF2-40B4-BE49-F238E27FC236}">
                <a16:creationId xmlns:a16="http://schemas.microsoft.com/office/drawing/2014/main" id="{7C672BEA-02EB-FA78-D72C-98D025C1CAA7}"/>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Horizontal Integration</a:t>
            </a:r>
          </a:p>
        </p:txBody>
      </p:sp>
    </p:spTree>
    <p:extLst>
      <p:ext uri="{BB962C8B-B14F-4D97-AF65-F5344CB8AC3E}">
        <p14:creationId xmlns:p14="http://schemas.microsoft.com/office/powerpoint/2010/main" val="41910164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11A27-27D3-9498-8A55-2B01AD424F5A}"/>
              </a:ext>
            </a:extLst>
          </p:cNvPr>
          <p:cNvSpPr>
            <a:spLocks noGrp="1"/>
          </p:cNvSpPr>
          <p:nvPr>
            <p:ph type="title"/>
          </p:nvPr>
        </p:nvSpPr>
        <p:spPr>
          <a:xfrm>
            <a:off x="0" y="274638"/>
            <a:ext cx="8592457" cy="1143000"/>
          </a:xfrm>
        </p:spPr>
        <p:txBody>
          <a:bodyPr>
            <a:normAutofit/>
          </a:bodyPr>
          <a:lstStyle/>
          <a:p>
            <a:pPr algn="l"/>
            <a:r>
              <a:rPr lang="en-US" sz="3600" b="1" dirty="0"/>
              <a:t>Hypothalamic-Pituitary-Gonadal Axis</a:t>
            </a:r>
            <a:endParaRPr lang="en-US" sz="3600" dirty="0"/>
          </a:p>
        </p:txBody>
      </p:sp>
      <p:sp>
        <p:nvSpPr>
          <p:cNvPr id="3" name="Content Placeholder 2">
            <a:extLst>
              <a:ext uri="{FF2B5EF4-FFF2-40B4-BE49-F238E27FC236}">
                <a16:creationId xmlns:a16="http://schemas.microsoft.com/office/drawing/2014/main" id="{288B2F1C-6846-D321-C699-F0F92176AB54}"/>
              </a:ext>
            </a:extLst>
          </p:cNvPr>
          <p:cNvSpPr>
            <a:spLocks noGrp="1"/>
          </p:cNvSpPr>
          <p:nvPr>
            <p:ph sz="half" idx="1"/>
          </p:nvPr>
        </p:nvSpPr>
        <p:spPr>
          <a:xfrm>
            <a:off x="609600" y="1248230"/>
            <a:ext cx="5384800" cy="5335132"/>
          </a:xfrm>
        </p:spPr>
        <p:txBody>
          <a:bodyPr>
            <a:normAutofit lnSpcReduction="10000"/>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The Regulator of Testosterone Level</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Hypothalamus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Releases Gonadotropin-Releasing Hormone (GnRH) in a pulsatile manner.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Pituitary Gland</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Releases Luteinizing Hormone (LH) and Follicle-Stimulating Hormone (FSH) in response to GnRH.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Testes</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LH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Stimulates Leydig cells to produce testosterone.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1" i="0" u="none" strike="noStrike" kern="1200" cap="none" spc="0" normalizeH="0" baseline="0" noProof="0" dirty="0">
                <a:ln>
                  <a:noFill/>
                </a:ln>
                <a:solidFill>
                  <a:prstClr val="black"/>
                </a:solidFill>
                <a:effectLst/>
                <a:uLnTx/>
                <a:uFillTx/>
                <a:latin typeface="Calibri" panose="020F0502020204030204"/>
                <a:ea typeface="+mn-ea"/>
                <a:cs typeface="+mn-cs"/>
              </a:rPr>
              <a:t>FSH</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Supports Sertoli cells and spermatogenesis.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Negative Feedback</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457200" marR="0" lvl="1" indent="0" algn="l" defTabSz="914400" rtl="0" eaLnBrk="1" fontAlgn="auto" latinLnBrk="0" hangingPunct="1">
              <a:lnSpc>
                <a:spcPct val="90000"/>
              </a:lnSpc>
              <a:spcBef>
                <a:spcPts val="500"/>
              </a:spcBef>
              <a:spcAft>
                <a:spcPts val="0"/>
              </a:spcAft>
              <a:buClrTx/>
              <a:buSzTx/>
              <a:buNone/>
              <a:tabLst/>
              <a:defRPr/>
            </a:pPr>
            <a:r>
              <a:rPr lang="en-US" dirty="0">
                <a:solidFill>
                  <a:prstClr val="black"/>
                </a:solidFill>
                <a:latin typeface="Calibri" panose="020F0502020204030204"/>
              </a:rPr>
              <a:t>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Inhibit</a:t>
            </a:r>
            <a:r>
              <a:rPr lang="en-US" dirty="0">
                <a:solidFill>
                  <a:prstClr val="black"/>
                </a:solidFill>
                <a:latin typeface="Calibri" panose="020F0502020204030204"/>
              </a:rPr>
              <a:t>ion of </a:t>
            </a: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GnRH and LH secretion.</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Positive Feedback</a:t>
            </a:r>
            <a:r>
              <a:rPr kumimoji="0" lang="en-US" sz="2400" b="0" i="0" u="none" strike="noStrike" kern="1200" cap="none" spc="0" normalizeH="0" baseline="0" noProof="0" dirty="0">
                <a:ln>
                  <a:noFill/>
                </a:ln>
                <a:solidFill>
                  <a:prstClr val="black"/>
                </a:solidFill>
                <a:effectLst/>
                <a:uLnTx/>
                <a:uFillTx/>
                <a:latin typeface="Calibri"/>
                <a:ea typeface="+mn-ea"/>
                <a:cs typeface="+mn-cs"/>
              </a:rPr>
              <a:t>:</a:t>
            </a:r>
          </a:p>
          <a:p>
            <a:pPr marL="457200" marR="0" lvl="1" indent="0" algn="l" defTabSz="914400" rtl="0" eaLnBrk="1" fontAlgn="auto" latinLnBrk="0" hangingPunct="1">
              <a:lnSpc>
                <a:spcPct val="100000"/>
              </a:lnSpc>
              <a:spcBef>
                <a:spcPct val="20000"/>
              </a:spcBef>
              <a:spcAft>
                <a:spcPts val="0"/>
              </a:spcAft>
              <a:buClrTx/>
              <a:buSzTx/>
              <a:buNone/>
              <a:tabLst/>
              <a:defRPr/>
            </a:pPr>
            <a:r>
              <a:rPr kumimoji="0" lang="en-US" b="0" i="0" u="none" strike="noStrike" kern="1200" cap="none" spc="0" normalizeH="0" baseline="0" noProof="0" dirty="0">
                <a:ln>
                  <a:noFill/>
                </a:ln>
                <a:solidFill>
                  <a:prstClr val="black"/>
                </a:solidFill>
                <a:effectLst/>
                <a:uLnTx/>
                <a:uFillTx/>
                <a:latin typeface="Calibri"/>
                <a:ea typeface="+mn-ea"/>
                <a:cs typeface="+mn-cs"/>
              </a:rPr>
              <a:t>	Conversion of testosterone to estradiol by the enzyme aromatase.</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pic>
        <p:nvPicPr>
          <p:cNvPr id="8" name="Content Placeholder 7" descr="Diagram of a diagram of a human body">
            <a:extLst>
              <a:ext uri="{FF2B5EF4-FFF2-40B4-BE49-F238E27FC236}">
                <a16:creationId xmlns:a16="http://schemas.microsoft.com/office/drawing/2014/main" id="{FD5970BB-56DD-4F34-26FC-536F497D1E46}"/>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8033657" y="419100"/>
            <a:ext cx="3860800" cy="6438900"/>
          </a:xfrm>
        </p:spPr>
      </p:pic>
      <p:sp>
        <p:nvSpPr>
          <p:cNvPr id="6" name="Slide Number Placeholder 5">
            <a:extLst>
              <a:ext uri="{FF2B5EF4-FFF2-40B4-BE49-F238E27FC236}">
                <a16:creationId xmlns:a16="http://schemas.microsoft.com/office/drawing/2014/main" id="{C57D972B-990F-BAEC-478D-7077ED9A9707}"/>
              </a:ext>
            </a:extLst>
          </p:cNvPr>
          <p:cNvSpPr>
            <a:spLocks noGrp="1"/>
          </p:cNvSpPr>
          <p:nvPr>
            <p:ph type="sldNum" sz="quarter" idx="12"/>
          </p:nvPr>
        </p:nvSpPr>
        <p:spPr/>
        <p:txBody>
          <a:bodyPr/>
          <a:lstStyle/>
          <a:p>
            <a:pPr>
              <a:defRPr/>
            </a:pPr>
            <a:fld id="{7A259807-4E02-4090-954C-8862AE38006D}" type="slidenum">
              <a:rPr lang="en-US" smtClean="0"/>
              <a:pPr>
                <a:defRPr/>
              </a:pPr>
              <a:t>14</a:t>
            </a:fld>
            <a:endParaRPr lang="en-US"/>
          </a:p>
        </p:txBody>
      </p:sp>
      <p:sp>
        <p:nvSpPr>
          <p:cNvPr id="5" name="Footer Placeholder 3">
            <a:extLst>
              <a:ext uri="{FF2B5EF4-FFF2-40B4-BE49-F238E27FC236}">
                <a16:creationId xmlns:a16="http://schemas.microsoft.com/office/drawing/2014/main" id="{377C09CA-5AF8-3D3F-B9BF-1FE789990E96}"/>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Horizontal Integration</a:t>
            </a:r>
          </a:p>
        </p:txBody>
      </p:sp>
      <p:sp>
        <p:nvSpPr>
          <p:cNvPr id="7" name="Footer Placeholder 3">
            <a:extLst>
              <a:ext uri="{FF2B5EF4-FFF2-40B4-BE49-F238E27FC236}">
                <a16:creationId xmlns:a16="http://schemas.microsoft.com/office/drawing/2014/main" id="{EBE50E66-9F8D-140D-ECD3-FFE6E14C8D70}"/>
              </a:ext>
            </a:extLst>
          </p:cNvPr>
          <p:cNvSpPr txBox="1">
            <a:spLocks/>
          </p:cNvSpPr>
          <p:nvPr/>
        </p:nvSpPr>
        <p:spPr>
          <a:xfrm>
            <a:off x="10204173" y="52094"/>
            <a:ext cx="1886227"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Physiology</a:t>
            </a:r>
          </a:p>
        </p:txBody>
      </p:sp>
    </p:spTree>
    <p:extLst>
      <p:ext uri="{BB962C8B-B14F-4D97-AF65-F5344CB8AC3E}">
        <p14:creationId xmlns:p14="http://schemas.microsoft.com/office/powerpoint/2010/main" val="1942069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B5CCBE-E70E-AE23-AF59-871959E0DE74}"/>
              </a:ext>
            </a:extLst>
          </p:cNvPr>
          <p:cNvSpPr>
            <a:spLocks noGrp="1"/>
          </p:cNvSpPr>
          <p:nvPr>
            <p:ph type="title"/>
          </p:nvPr>
        </p:nvSpPr>
        <p:spPr>
          <a:xfrm>
            <a:off x="609600" y="275770"/>
            <a:ext cx="10972800" cy="1141867"/>
          </a:xfrm>
        </p:spPr>
        <p:txBody>
          <a:bodyPr>
            <a:normAutofit/>
          </a:bodyPr>
          <a:lstStyle/>
          <a:p>
            <a:pPr algn="l"/>
            <a:r>
              <a:rPr lang="en-US" sz="3600" b="1" dirty="0"/>
              <a:t>Hypothalamic-Pituitary-Ovarian Axis </a:t>
            </a:r>
            <a:endParaRPr lang="en-US" sz="3600" dirty="0"/>
          </a:p>
        </p:txBody>
      </p:sp>
      <p:sp>
        <p:nvSpPr>
          <p:cNvPr id="3" name="Content Placeholder 2">
            <a:extLst>
              <a:ext uri="{FF2B5EF4-FFF2-40B4-BE49-F238E27FC236}">
                <a16:creationId xmlns:a16="http://schemas.microsoft.com/office/drawing/2014/main" id="{AE151BB0-2138-4619-B951-684E7A8030F3}"/>
              </a:ext>
            </a:extLst>
          </p:cNvPr>
          <p:cNvSpPr>
            <a:spLocks noGrp="1"/>
          </p:cNvSpPr>
          <p:nvPr>
            <p:ph sz="half" idx="1"/>
          </p:nvPr>
        </p:nvSpPr>
        <p:spPr>
          <a:xfrm>
            <a:off x="246743" y="1417637"/>
            <a:ext cx="5747657" cy="5164593"/>
          </a:xfrm>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Hypothalamus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Releases Gonadotropin-Releasing Hormone (GnRH) in a pulsatile manner.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Pituitary Gland</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Releases Luteinizing Hormone (LH) and Follicle-Stimulating Hormone (FSH) in response to GnRH.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Ovaries</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LH</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 Triggers ovulation (LH Surge), </a:t>
            </a:r>
          </a:p>
          <a:p>
            <a:pPr marL="457200" marR="0" lvl="1" indent="0" algn="l" defTabSz="914400" rtl="0" eaLnBrk="1" fontAlgn="auto" latinLnBrk="0" hangingPunct="1">
              <a:lnSpc>
                <a:spcPct val="90000"/>
              </a:lnSpc>
              <a:spcBef>
                <a:spcPts val="5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Production of Progesterone by Corpus Luteum</a:t>
            </a:r>
          </a:p>
          <a:p>
            <a:pPr marL="685800" marR="0" lvl="1" indent="-2286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sz="1900" b="1" i="0" u="none" strike="noStrike" kern="1200" cap="none" spc="0" normalizeH="0" baseline="0" noProof="0" dirty="0">
                <a:ln>
                  <a:noFill/>
                </a:ln>
                <a:solidFill>
                  <a:prstClr val="black"/>
                </a:solidFill>
                <a:effectLst/>
                <a:uLnTx/>
                <a:uFillTx/>
                <a:latin typeface="Calibri" panose="020F0502020204030204"/>
                <a:ea typeface="+mn-ea"/>
                <a:cs typeface="+mn-cs"/>
              </a:rPr>
              <a:t>FSH</a:t>
            </a: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 Follicular Growth, Production of Estrogen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Negative Feedback</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900" b="0" i="0" u="none" strike="noStrike" kern="1200" cap="none" spc="0" normalizeH="0" baseline="0" noProof="0" dirty="0">
                <a:ln>
                  <a:noFill/>
                </a:ln>
                <a:solidFill>
                  <a:prstClr val="black"/>
                </a:solidFill>
                <a:effectLst/>
                <a:uLnTx/>
                <a:uFillTx/>
                <a:latin typeface="Calibri" panose="020F0502020204030204"/>
                <a:ea typeface="+mn-ea"/>
                <a:cs typeface="+mn-cs"/>
              </a:rPr>
              <a:t> Estrogen and progesterone exert negative feedback on the hypothalamus and pituitary to regulate the secretion of GnRH, FSH, and LH, maintaining hormonal balance.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pic>
        <p:nvPicPr>
          <p:cNvPr id="8" name="Content Placeholder 7" descr="A diagram of a uterus">
            <a:extLst>
              <a:ext uri="{FF2B5EF4-FFF2-40B4-BE49-F238E27FC236}">
                <a16:creationId xmlns:a16="http://schemas.microsoft.com/office/drawing/2014/main" id="{1A9B1BC6-C8CF-5A27-56DB-CB9AB769FF5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50859" y="1158761"/>
            <a:ext cx="5994398" cy="4865803"/>
          </a:xfrm>
        </p:spPr>
      </p:pic>
      <p:sp>
        <p:nvSpPr>
          <p:cNvPr id="6" name="Slide Number Placeholder 5">
            <a:extLst>
              <a:ext uri="{FF2B5EF4-FFF2-40B4-BE49-F238E27FC236}">
                <a16:creationId xmlns:a16="http://schemas.microsoft.com/office/drawing/2014/main" id="{192791E7-CE5A-126B-2A3F-91BD908AF982}"/>
              </a:ext>
            </a:extLst>
          </p:cNvPr>
          <p:cNvSpPr>
            <a:spLocks noGrp="1"/>
          </p:cNvSpPr>
          <p:nvPr>
            <p:ph type="sldNum" sz="quarter" idx="12"/>
          </p:nvPr>
        </p:nvSpPr>
        <p:spPr/>
        <p:txBody>
          <a:bodyPr/>
          <a:lstStyle/>
          <a:p>
            <a:pPr>
              <a:defRPr/>
            </a:pPr>
            <a:fld id="{7A259807-4E02-4090-954C-8862AE38006D}" type="slidenum">
              <a:rPr lang="en-US" smtClean="0"/>
              <a:pPr>
                <a:defRPr/>
              </a:pPr>
              <a:t>15</a:t>
            </a:fld>
            <a:endParaRPr lang="en-US"/>
          </a:p>
        </p:txBody>
      </p:sp>
      <p:sp>
        <p:nvSpPr>
          <p:cNvPr id="4" name="Footer Placeholder 3">
            <a:extLst>
              <a:ext uri="{FF2B5EF4-FFF2-40B4-BE49-F238E27FC236}">
                <a16:creationId xmlns:a16="http://schemas.microsoft.com/office/drawing/2014/main" id="{B4379894-F192-416B-C5BB-843043DB0521}"/>
              </a:ext>
            </a:extLst>
          </p:cNvPr>
          <p:cNvSpPr txBox="1">
            <a:spLocks/>
          </p:cNvSpPr>
          <p:nvPr/>
        </p:nvSpPr>
        <p:spPr>
          <a:xfrm>
            <a:off x="-101600" y="93111"/>
            <a:ext cx="363993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Horizontal Integration</a:t>
            </a:r>
          </a:p>
        </p:txBody>
      </p:sp>
      <p:sp>
        <p:nvSpPr>
          <p:cNvPr id="5" name="Footer Placeholder 3">
            <a:extLst>
              <a:ext uri="{FF2B5EF4-FFF2-40B4-BE49-F238E27FC236}">
                <a16:creationId xmlns:a16="http://schemas.microsoft.com/office/drawing/2014/main" id="{3717D096-6F0A-C83B-AF98-79114540BCDD}"/>
              </a:ext>
            </a:extLst>
          </p:cNvPr>
          <p:cNvSpPr txBox="1">
            <a:spLocks/>
          </p:cNvSpPr>
          <p:nvPr/>
        </p:nvSpPr>
        <p:spPr>
          <a:xfrm>
            <a:off x="9806609" y="52094"/>
            <a:ext cx="2283791"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Physiology</a:t>
            </a:r>
          </a:p>
        </p:txBody>
      </p:sp>
    </p:spTree>
    <p:extLst>
      <p:ext uri="{BB962C8B-B14F-4D97-AF65-F5344CB8AC3E}">
        <p14:creationId xmlns:p14="http://schemas.microsoft.com/office/powerpoint/2010/main" val="4261383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119CA-001B-4E02-8302-027DBE8B9DF4}"/>
              </a:ext>
            </a:extLst>
          </p:cNvPr>
          <p:cNvSpPr>
            <a:spLocks noGrp="1"/>
          </p:cNvSpPr>
          <p:nvPr>
            <p:ph type="title"/>
          </p:nvPr>
        </p:nvSpPr>
        <p:spPr/>
        <p:txBody>
          <a:bodyPr>
            <a:normAutofit/>
          </a:bodyPr>
          <a:lstStyle/>
          <a:p>
            <a:pPr algn="ctr"/>
            <a:r>
              <a:rPr lang="en-US" sz="3600" b="1" dirty="0"/>
              <a:t>Clinical Correlation</a:t>
            </a:r>
            <a:br>
              <a:rPr lang="en-US" sz="3600" b="1" dirty="0"/>
            </a:br>
            <a:r>
              <a:rPr lang="en-US" sz="3600" b="1" dirty="0"/>
              <a:t>Male Hormonal Imbalances and Treatment</a:t>
            </a:r>
            <a:endParaRPr lang="en-US" sz="3600" dirty="0"/>
          </a:p>
        </p:txBody>
      </p:sp>
      <p:sp>
        <p:nvSpPr>
          <p:cNvPr id="3" name="Content Placeholder 2">
            <a:extLst>
              <a:ext uri="{FF2B5EF4-FFF2-40B4-BE49-F238E27FC236}">
                <a16:creationId xmlns:a16="http://schemas.microsoft.com/office/drawing/2014/main" id="{7C9CC922-7E26-4EFF-BDD4-526397E67A51}"/>
              </a:ext>
            </a:extLst>
          </p:cNvPr>
          <p:cNvSpPr>
            <a:spLocks noGrp="1"/>
          </p:cNvSpPr>
          <p:nvPr>
            <p:ph sz="half" idx="1"/>
          </p:nvPr>
        </p:nvSpPr>
        <p:spPr>
          <a:xfrm>
            <a:off x="609600" y="1510748"/>
            <a:ext cx="5384800" cy="5347252"/>
          </a:xfrm>
        </p:spPr>
        <p:txBody>
          <a:bodyPr>
            <a:normAutofit/>
          </a:bodyPr>
          <a:lstStyle/>
          <a:p>
            <a:r>
              <a:rPr lang="en-US" sz="2000" b="1" dirty="0"/>
              <a:t>Hypogonadism</a:t>
            </a:r>
            <a:r>
              <a:rPr lang="en-US" sz="2000" dirty="0"/>
              <a:t>:</a:t>
            </a:r>
          </a:p>
          <a:p>
            <a:pPr lvl="1"/>
            <a:r>
              <a:rPr lang="en-US" sz="2000" b="1" dirty="0"/>
              <a:t>Causes</a:t>
            </a:r>
            <a:r>
              <a:rPr lang="en-US" sz="2000" dirty="0"/>
              <a:t>: Klinefelter syndrome, testicular injury, pituitary disorders.</a:t>
            </a:r>
          </a:p>
          <a:p>
            <a:pPr lvl="1"/>
            <a:r>
              <a:rPr lang="en-US" sz="2000" b="1" dirty="0"/>
              <a:t>Symptoms</a:t>
            </a:r>
            <a:r>
              <a:rPr lang="en-US" sz="2000" dirty="0"/>
              <a:t>: Reduced libido, erectile dysfunction, infertility, decreased muscle mass, fatigue.</a:t>
            </a:r>
          </a:p>
          <a:p>
            <a:pPr lvl="1"/>
            <a:r>
              <a:rPr lang="en-US" sz="2000" b="1" dirty="0"/>
              <a:t>Treatment</a:t>
            </a:r>
            <a:r>
              <a:rPr lang="en-US" sz="2000" dirty="0"/>
              <a:t>: Testosterone replacement therapy (TRT).</a:t>
            </a:r>
          </a:p>
          <a:p>
            <a:r>
              <a:rPr lang="en-US" sz="2000" b="1" dirty="0" err="1"/>
              <a:t>Hypergonadism</a:t>
            </a:r>
            <a:r>
              <a:rPr lang="en-US" sz="2000" dirty="0"/>
              <a:t>:</a:t>
            </a:r>
          </a:p>
          <a:p>
            <a:pPr lvl="1"/>
            <a:r>
              <a:rPr lang="en-US" sz="2000" b="1" dirty="0"/>
              <a:t>Causes</a:t>
            </a:r>
            <a:r>
              <a:rPr lang="en-US" sz="2000" dirty="0"/>
              <a:t>: Androgen-secreting tumors, anabolic steroid use.</a:t>
            </a:r>
          </a:p>
          <a:p>
            <a:pPr lvl="1"/>
            <a:r>
              <a:rPr lang="en-US" sz="2000" b="1" dirty="0"/>
              <a:t>Symptoms</a:t>
            </a:r>
            <a:r>
              <a:rPr lang="en-US" sz="2000" dirty="0"/>
              <a:t>: Early puberty in boys, aggressive behavior, increased muscle mass.</a:t>
            </a:r>
          </a:p>
          <a:p>
            <a:pPr lvl="1"/>
            <a:r>
              <a:rPr lang="en-US" sz="2000" b="1" dirty="0"/>
              <a:t>Treatment</a:t>
            </a:r>
            <a:r>
              <a:rPr lang="en-US" sz="2000" dirty="0"/>
              <a:t>: Address underlying cause, potential use of anti-androgens.</a:t>
            </a:r>
          </a:p>
        </p:txBody>
      </p:sp>
      <p:sp>
        <p:nvSpPr>
          <p:cNvPr id="4" name="Content Placeholder 3">
            <a:extLst>
              <a:ext uri="{FF2B5EF4-FFF2-40B4-BE49-F238E27FC236}">
                <a16:creationId xmlns:a16="http://schemas.microsoft.com/office/drawing/2014/main" id="{1B361A7B-4302-8651-189A-CC476F94E7A6}"/>
              </a:ext>
            </a:extLst>
          </p:cNvPr>
          <p:cNvSpPr>
            <a:spLocks noGrp="1"/>
          </p:cNvSpPr>
          <p:nvPr>
            <p:ph sz="half" idx="2"/>
          </p:nvPr>
        </p:nvSpPr>
        <p:spPr>
          <a:xfrm>
            <a:off x="5963312" y="1510747"/>
            <a:ext cx="5548575" cy="5247861"/>
          </a:xfrm>
        </p:spPr>
        <p:txBody>
          <a:bodyPr>
            <a:normAutofit/>
          </a:bodyPr>
          <a:lstStyle/>
          <a:p>
            <a:r>
              <a:rPr lang="en-US" sz="2000" b="1" dirty="0"/>
              <a:t>Androgen Insensitivity Syndrome</a:t>
            </a:r>
            <a:r>
              <a:rPr lang="en-US" sz="2000" dirty="0"/>
              <a:t>:</a:t>
            </a:r>
          </a:p>
          <a:p>
            <a:pPr lvl="1"/>
            <a:r>
              <a:rPr lang="en-US" sz="2000" b="1" dirty="0"/>
              <a:t>Description</a:t>
            </a:r>
            <a:r>
              <a:rPr lang="en-US" sz="2000" dirty="0"/>
              <a:t>: Genetic condition where individuals have male XY chromosomes but develop female characteristics due to androgen receptor dysfunction.</a:t>
            </a:r>
          </a:p>
          <a:p>
            <a:pPr lvl="1"/>
            <a:r>
              <a:rPr lang="en-US" sz="2000" b="1" dirty="0"/>
              <a:t>Management</a:t>
            </a:r>
            <a:r>
              <a:rPr lang="en-US" sz="2000" dirty="0"/>
              <a:t>: Psychological support, hormone therapy.</a:t>
            </a:r>
          </a:p>
          <a:p>
            <a:r>
              <a:rPr lang="en-US" sz="2000" b="1" dirty="0"/>
              <a:t>Benign Prostatic Hyperplasia (BPH)</a:t>
            </a:r>
            <a:r>
              <a:rPr lang="en-US" sz="2000" dirty="0"/>
              <a:t>:</a:t>
            </a:r>
          </a:p>
          <a:p>
            <a:pPr lvl="1"/>
            <a:r>
              <a:rPr lang="en-US" sz="2000" b="1" dirty="0"/>
              <a:t>Description</a:t>
            </a:r>
            <a:r>
              <a:rPr lang="en-US" sz="2000" dirty="0"/>
              <a:t>: Enlargement of the prostate gland, common in older men.</a:t>
            </a:r>
          </a:p>
          <a:p>
            <a:pPr lvl="1"/>
            <a:r>
              <a:rPr lang="en-US" sz="2000" b="1" dirty="0"/>
              <a:t>Symptoms</a:t>
            </a:r>
            <a:r>
              <a:rPr lang="en-US" sz="2000" dirty="0"/>
              <a:t>: Urinary frequency, urgency, weak stream.</a:t>
            </a:r>
          </a:p>
          <a:p>
            <a:pPr lvl="1"/>
            <a:r>
              <a:rPr lang="en-US" sz="2000" b="1" dirty="0"/>
              <a:t>Treatment</a:t>
            </a:r>
            <a:r>
              <a:rPr lang="en-US" sz="2000" dirty="0"/>
              <a:t>: 5-alpha-reductase inhibitors, alpha-blockers, surgery.</a:t>
            </a:r>
          </a:p>
          <a:p>
            <a:endParaRPr lang="en-US" dirty="0"/>
          </a:p>
        </p:txBody>
      </p:sp>
      <p:sp>
        <p:nvSpPr>
          <p:cNvPr id="5" name="Slide Number Placeholder 4">
            <a:extLst>
              <a:ext uri="{FF2B5EF4-FFF2-40B4-BE49-F238E27FC236}">
                <a16:creationId xmlns:a16="http://schemas.microsoft.com/office/drawing/2014/main" id="{6CC54AB6-6A74-4108-99DE-576299031764}"/>
              </a:ext>
            </a:extLst>
          </p:cNvPr>
          <p:cNvSpPr>
            <a:spLocks noGrp="1"/>
          </p:cNvSpPr>
          <p:nvPr>
            <p:ph type="sldNum" sz="quarter" idx="12"/>
          </p:nvPr>
        </p:nvSpPr>
        <p:spPr/>
        <p:txBody>
          <a:bodyPr/>
          <a:lstStyle/>
          <a:p>
            <a:pPr>
              <a:defRPr/>
            </a:pPr>
            <a:fld id="{BDA394D7-9785-4BE5-AFD5-4F918A689025}" type="slidenum">
              <a:rPr lang="en-US" smtClean="0"/>
              <a:pPr>
                <a:defRPr/>
              </a:pPr>
              <a:t>16</a:t>
            </a:fld>
            <a:endParaRPr lang="en-US"/>
          </a:p>
        </p:txBody>
      </p:sp>
      <p:sp>
        <p:nvSpPr>
          <p:cNvPr id="6" name="Footer Placeholder 3">
            <a:extLst>
              <a:ext uri="{FF2B5EF4-FFF2-40B4-BE49-F238E27FC236}">
                <a16:creationId xmlns:a16="http://schemas.microsoft.com/office/drawing/2014/main" id="{2B550C48-B0DC-6B79-F896-CFBC0331B4A7}"/>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dirty="0"/>
              <a:t>Vertical Integration</a:t>
            </a:r>
          </a:p>
        </p:txBody>
      </p:sp>
    </p:spTree>
    <p:extLst>
      <p:ext uri="{BB962C8B-B14F-4D97-AF65-F5344CB8AC3E}">
        <p14:creationId xmlns:p14="http://schemas.microsoft.com/office/powerpoint/2010/main" val="24755397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0BC038-0158-4264-9BD2-C74206BDDDE3}"/>
              </a:ext>
            </a:extLst>
          </p:cNvPr>
          <p:cNvSpPr>
            <a:spLocks noGrp="1"/>
          </p:cNvSpPr>
          <p:nvPr>
            <p:ph type="title"/>
          </p:nvPr>
        </p:nvSpPr>
        <p:spPr/>
        <p:txBody>
          <a:bodyPr>
            <a:normAutofit/>
          </a:bodyPr>
          <a:lstStyle/>
          <a:p>
            <a:pPr algn="ctr"/>
            <a:r>
              <a:rPr lang="en-US" sz="3600" b="1" dirty="0"/>
              <a:t>Clinical Correlation</a:t>
            </a:r>
            <a:br>
              <a:rPr lang="en-US" sz="3600" b="1" dirty="0"/>
            </a:br>
            <a:r>
              <a:rPr lang="en-US" sz="3600" b="1" dirty="0"/>
              <a:t>Female Hormonal Imbalances and Treatment</a:t>
            </a:r>
            <a:endParaRPr lang="en-US" sz="3600" dirty="0"/>
          </a:p>
        </p:txBody>
      </p:sp>
      <p:sp>
        <p:nvSpPr>
          <p:cNvPr id="3" name="Content Placeholder 2">
            <a:extLst>
              <a:ext uri="{FF2B5EF4-FFF2-40B4-BE49-F238E27FC236}">
                <a16:creationId xmlns:a16="http://schemas.microsoft.com/office/drawing/2014/main" id="{8485F85D-A77E-4CBB-A8A5-0F6613F13385}"/>
              </a:ext>
            </a:extLst>
          </p:cNvPr>
          <p:cNvSpPr>
            <a:spLocks noGrp="1"/>
          </p:cNvSpPr>
          <p:nvPr>
            <p:ph sz="half" idx="1"/>
          </p:nvPr>
        </p:nvSpPr>
        <p:spPr>
          <a:xfrm>
            <a:off x="609600" y="1457739"/>
            <a:ext cx="5588000" cy="5263736"/>
          </a:xfrm>
        </p:spPr>
        <p:txBody>
          <a:bodyPr>
            <a:noAutofit/>
          </a:bodyPr>
          <a:lstStyle/>
          <a:p>
            <a:r>
              <a:rPr lang="en-US" sz="2000" b="1" dirty="0"/>
              <a:t>Polycystic Ovary Syndrome (PCOS):</a:t>
            </a:r>
            <a:endParaRPr lang="en-US" sz="2000" dirty="0"/>
          </a:p>
          <a:p>
            <a:pPr>
              <a:buFont typeface="Wingdings" panose="05000000000000000000" pitchFamily="2" charset="2"/>
              <a:buChar char="ü"/>
            </a:pPr>
            <a:r>
              <a:rPr lang="en-US" sz="2000" dirty="0"/>
              <a:t>Hormonal imbalances, including elevated levels of androgens.</a:t>
            </a:r>
          </a:p>
          <a:p>
            <a:pPr>
              <a:buFont typeface="Wingdings" panose="05000000000000000000" pitchFamily="2" charset="2"/>
              <a:buChar char="ü"/>
            </a:pPr>
            <a:r>
              <a:rPr lang="en-US" sz="2000" dirty="0"/>
              <a:t>Clinical features include irregular menstrual cycles, hirsutism, acne, weight gain, and infertility.</a:t>
            </a:r>
          </a:p>
          <a:p>
            <a:pPr>
              <a:buFont typeface="Wingdings" panose="05000000000000000000" pitchFamily="2" charset="2"/>
              <a:buChar char="ü"/>
            </a:pPr>
            <a:r>
              <a:rPr lang="en-US" sz="2000" dirty="0"/>
              <a:t>Hormonal therapies for PCOS include combined oral contraceptives, anti-androgens, metformin, and clomiphene citrate.</a:t>
            </a:r>
          </a:p>
          <a:p>
            <a:r>
              <a:rPr lang="en-US" sz="2000" b="1" dirty="0"/>
              <a:t>Amenorrhea:</a:t>
            </a:r>
            <a:endParaRPr lang="en-US" sz="2000" dirty="0"/>
          </a:p>
          <a:p>
            <a:pPr>
              <a:buFont typeface="Wingdings" panose="05000000000000000000" pitchFamily="2" charset="2"/>
              <a:buChar char="ü"/>
            </a:pPr>
            <a:r>
              <a:rPr lang="en-US" sz="2000" dirty="0"/>
              <a:t>Amenorrhea is the absence of menstrual periods and can be primary or secondary.</a:t>
            </a:r>
          </a:p>
          <a:p>
            <a:pPr>
              <a:buFont typeface="Wingdings" panose="05000000000000000000" pitchFamily="2" charset="2"/>
              <a:buChar char="ü"/>
            </a:pPr>
            <a:r>
              <a:rPr lang="en-US" sz="2000" dirty="0"/>
              <a:t>Causes include hormonal imbalances, hypothalamic dysfunction, pituitary disorders, PCOS, or thyroid dysfunction.</a:t>
            </a:r>
          </a:p>
          <a:p>
            <a:pPr>
              <a:buFont typeface="Wingdings" panose="05000000000000000000" pitchFamily="2" charset="2"/>
              <a:buChar char="ü"/>
            </a:pPr>
            <a:r>
              <a:rPr lang="en-US" sz="2000" dirty="0"/>
              <a:t>Hormonal therapies depend on the underlying cause and may include hormone replacement therapy (HRT) in menopause-related cases.</a:t>
            </a:r>
          </a:p>
        </p:txBody>
      </p:sp>
      <p:sp>
        <p:nvSpPr>
          <p:cNvPr id="4" name="Content Placeholder 3">
            <a:extLst>
              <a:ext uri="{FF2B5EF4-FFF2-40B4-BE49-F238E27FC236}">
                <a16:creationId xmlns:a16="http://schemas.microsoft.com/office/drawing/2014/main" id="{A54AEC9F-8856-A57B-309D-EF984FB603F0}"/>
              </a:ext>
            </a:extLst>
          </p:cNvPr>
          <p:cNvSpPr>
            <a:spLocks noGrp="1"/>
          </p:cNvSpPr>
          <p:nvPr>
            <p:ph sz="half" idx="2"/>
          </p:nvPr>
        </p:nvSpPr>
        <p:spPr>
          <a:xfrm>
            <a:off x="6197600" y="1457739"/>
            <a:ext cx="5384800" cy="5263736"/>
          </a:xfrm>
        </p:spPr>
        <p:txBody>
          <a:bodyPr>
            <a:normAutofit fontScale="70000" lnSpcReduction="20000"/>
          </a:bodyPr>
          <a:lstStyle/>
          <a:p>
            <a:r>
              <a:rPr lang="en-US" sz="3200" b="1" dirty="0"/>
              <a:t>Premature Ovarian Failure (POF):</a:t>
            </a:r>
            <a:endParaRPr lang="en-US" sz="3200" dirty="0"/>
          </a:p>
          <a:p>
            <a:pPr>
              <a:buFont typeface="Wingdings" panose="05000000000000000000" pitchFamily="2" charset="2"/>
              <a:buChar char="ü"/>
            </a:pPr>
            <a:r>
              <a:rPr lang="en-US" sz="3200" dirty="0"/>
              <a:t>ovaries stop functioning before the age of 40, leading to decreased estrogen production.</a:t>
            </a:r>
          </a:p>
          <a:p>
            <a:pPr>
              <a:buFont typeface="Wingdings" panose="05000000000000000000" pitchFamily="2" charset="2"/>
              <a:buChar char="ü"/>
            </a:pPr>
            <a:r>
              <a:rPr lang="en-US" sz="3200" dirty="0"/>
              <a:t>Clinical features include irregular or absent menstrual periods, hot flashes, vaginal dryness, and infertility.</a:t>
            </a:r>
          </a:p>
          <a:p>
            <a:pPr>
              <a:buFont typeface="Wingdings" panose="05000000000000000000" pitchFamily="2" charset="2"/>
              <a:buChar char="ü"/>
            </a:pPr>
            <a:r>
              <a:rPr lang="en-US" sz="3200" dirty="0"/>
              <a:t>Hormone replacement therapy (HRT) and combined oral contraceptives for symptoms management.</a:t>
            </a:r>
          </a:p>
          <a:p>
            <a:r>
              <a:rPr lang="en-US" sz="3200" b="1" dirty="0"/>
              <a:t>Hormonal Therapies and Their Uses:</a:t>
            </a:r>
            <a:endParaRPr lang="en-US" sz="3200" dirty="0"/>
          </a:p>
          <a:p>
            <a:pPr>
              <a:buFont typeface="Wingdings" panose="05000000000000000000" pitchFamily="2" charset="2"/>
              <a:buChar char="ü"/>
            </a:pPr>
            <a:r>
              <a:rPr lang="en-US" sz="3200" dirty="0">
                <a:solidFill>
                  <a:srgbClr val="FF0000"/>
                </a:solidFill>
              </a:rPr>
              <a:t>Hormone Replacement therapy (HRT)</a:t>
            </a:r>
          </a:p>
          <a:p>
            <a:pPr>
              <a:buFont typeface="Wingdings" panose="05000000000000000000" pitchFamily="2" charset="2"/>
              <a:buChar char="ü"/>
            </a:pPr>
            <a:r>
              <a:rPr lang="en-US" sz="3200" dirty="0">
                <a:solidFill>
                  <a:srgbClr val="FF0000"/>
                </a:solidFill>
              </a:rPr>
              <a:t>Contraceptive hormonal therapy </a:t>
            </a:r>
            <a:r>
              <a:rPr lang="en-US" sz="3200" dirty="0"/>
              <a:t>includes various forms such as combined oral contraceptives, progestin-only pills, patches, injectables, and hormonal IUDs.</a:t>
            </a:r>
          </a:p>
          <a:p>
            <a:pPr>
              <a:buFont typeface="Wingdings" panose="05000000000000000000" pitchFamily="2" charset="2"/>
              <a:buChar char="ü"/>
            </a:pPr>
            <a:r>
              <a:rPr lang="en-US" sz="3200" dirty="0">
                <a:solidFill>
                  <a:srgbClr val="FF0000"/>
                </a:solidFill>
              </a:rPr>
              <a:t>treatment of endocrine disorders </a:t>
            </a:r>
            <a:r>
              <a:rPr lang="en-US" sz="3200" dirty="0"/>
              <a:t>like hypothyroidism, hyperthyroidism, adrenal insufficiency, and diabetes mellitus.</a:t>
            </a:r>
          </a:p>
          <a:p>
            <a:endParaRPr lang="en-US" dirty="0"/>
          </a:p>
        </p:txBody>
      </p:sp>
      <p:sp>
        <p:nvSpPr>
          <p:cNvPr id="5" name="Slide Number Placeholder 4">
            <a:extLst>
              <a:ext uri="{FF2B5EF4-FFF2-40B4-BE49-F238E27FC236}">
                <a16:creationId xmlns:a16="http://schemas.microsoft.com/office/drawing/2014/main" id="{0C6E69A1-FBE6-47FF-A4A1-D49C6AD7ACA1}"/>
              </a:ext>
            </a:extLst>
          </p:cNvPr>
          <p:cNvSpPr>
            <a:spLocks noGrp="1"/>
          </p:cNvSpPr>
          <p:nvPr>
            <p:ph type="sldNum" sz="quarter" idx="12"/>
          </p:nvPr>
        </p:nvSpPr>
        <p:spPr/>
        <p:txBody>
          <a:bodyPr/>
          <a:lstStyle/>
          <a:p>
            <a:pPr>
              <a:defRPr/>
            </a:pPr>
            <a:fld id="{BDA394D7-9785-4BE5-AFD5-4F918A689025}" type="slidenum">
              <a:rPr lang="en-US" smtClean="0"/>
              <a:pPr>
                <a:defRPr/>
              </a:pPr>
              <a:t>17</a:t>
            </a:fld>
            <a:endParaRPr lang="en-US"/>
          </a:p>
        </p:txBody>
      </p:sp>
      <p:sp>
        <p:nvSpPr>
          <p:cNvPr id="6" name="Footer Placeholder 3">
            <a:extLst>
              <a:ext uri="{FF2B5EF4-FFF2-40B4-BE49-F238E27FC236}">
                <a16:creationId xmlns:a16="http://schemas.microsoft.com/office/drawing/2014/main" id="{6DDB2295-3ECA-1DC6-9119-0E896B9EAE52}"/>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dirty="0"/>
              <a:t>Vertical Integration</a:t>
            </a:r>
          </a:p>
        </p:txBody>
      </p:sp>
    </p:spTree>
    <p:extLst>
      <p:ext uri="{BB962C8B-B14F-4D97-AF65-F5344CB8AC3E}">
        <p14:creationId xmlns:p14="http://schemas.microsoft.com/office/powerpoint/2010/main" val="3107472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D98DBD-DA22-D9BA-473A-4CAB46821F96}"/>
              </a:ext>
            </a:extLst>
          </p:cNvPr>
          <p:cNvSpPr>
            <a:spLocks noGrp="1"/>
          </p:cNvSpPr>
          <p:nvPr>
            <p:ph type="title"/>
          </p:nvPr>
        </p:nvSpPr>
        <p:spPr/>
        <p:txBody>
          <a:bodyPr>
            <a:normAutofit/>
          </a:bodyPr>
          <a:lstStyle/>
          <a:p>
            <a:pPr algn="ctr"/>
            <a:r>
              <a:rPr lang="en-US" sz="4000" b="1" dirty="0">
                <a:solidFill>
                  <a:schemeClr val="accent4"/>
                </a:solidFill>
              </a:rPr>
              <a:t>Management of PCOS</a:t>
            </a:r>
          </a:p>
        </p:txBody>
      </p:sp>
      <p:sp>
        <p:nvSpPr>
          <p:cNvPr id="3" name="Content Placeholder 2">
            <a:extLst>
              <a:ext uri="{FF2B5EF4-FFF2-40B4-BE49-F238E27FC236}">
                <a16:creationId xmlns:a16="http://schemas.microsoft.com/office/drawing/2014/main" id="{06EEB396-A9CF-337D-6776-1C6637101734}"/>
              </a:ext>
            </a:extLst>
          </p:cNvPr>
          <p:cNvSpPr>
            <a:spLocks noGrp="1"/>
          </p:cNvSpPr>
          <p:nvPr>
            <p:ph idx="1"/>
          </p:nvPr>
        </p:nvSpPr>
        <p:spPr>
          <a:xfrm>
            <a:off x="265471" y="1144588"/>
            <a:ext cx="11867535" cy="5576887"/>
          </a:xfr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Family Medicine plays important role in following manner:</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Diagnosis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Education</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Dietary Guidance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Monitoring</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4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Refer to Specialists </a:t>
            </a:r>
            <a:endParaRPr lang="en-US" dirty="0"/>
          </a:p>
        </p:txBody>
      </p:sp>
      <p:sp>
        <p:nvSpPr>
          <p:cNvPr id="8" name="Slide Number Placeholder 7">
            <a:extLst>
              <a:ext uri="{FF2B5EF4-FFF2-40B4-BE49-F238E27FC236}">
                <a16:creationId xmlns:a16="http://schemas.microsoft.com/office/drawing/2014/main" id="{FB205C1A-1D56-2179-22DA-E4F3399F8D4A}"/>
              </a:ext>
            </a:extLst>
          </p:cNvPr>
          <p:cNvSpPr>
            <a:spLocks noGrp="1"/>
          </p:cNvSpPr>
          <p:nvPr>
            <p:ph type="sldNum" sz="quarter" idx="12"/>
          </p:nvPr>
        </p:nvSpPr>
        <p:spPr/>
        <p:txBody>
          <a:bodyPr/>
          <a:lstStyle/>
          <a:p>
            <a:pPr>
              <a:defRPr/>
            </a:pPr>
            <a:fld id="{BDA394D7-9785-4BE5-AFD5-4F918A689025}" type="slidenum">
              <a:rPr lang="en-US" smtClean="0"/>
              <a:pPr>
                <a:defRPr/>
              </a:pPr>
              <a:t>18</a:t>
            </a:fld>
            <a:endParaRPr lang="en-US" dirty="0"/>
          </a:p>
        </p:txBody>
      </p:sp>
      <p:sp>
        <p:nvSpPr>
          <p:cNvPr id="5" name="Footer Placeholder 3">
            <a:extLst>
              <a:ext uri="{FF2B5EF4-FFF2-40B4-BE49-F238E27FC236}">
                <a16:creationId xmlns:a16="http://schemas.microsoft.com/office/drawing/2014/main" id="{9C0D5958-F8DE-3CE4-19D0-4DD5142018C2}"/>
              </a:ext>
            </a:extLst>
          </p:cNvPr>
          <p:cNvSpPr txBox="1">
            <a:spLocks/>
          </p:cNvSpPr>
          <p:nvPr/>
        </p:nvSpPr>
        <p:spPr>
          <a:xfrm>
            <a:off x="-114853" y="130763"/>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Spiral Integration</a:t>
            </a:r>
          </a:p>
        </p:txBody>
      </p:sp>
      <p:sp>
        <p:nvSpPr>
          <p:cNvPr id="6" name="Footer Placeholder 3">
            <a:extLst>
              <a:ext uri="{FF2B5EF4-FFF2-40B4-BE49-F238E27FC236}">
                <a16:creationId xmlns:a16="http://schemas.microsoft.com/office/drawing/2014/main" id="{6431A11D-06CE-3CDF-54BC-2EE704C18AFA}"/>
              </a:ext>
            </a:extLst>
          </p:cNvPr>
          <p:cNvSpPr txBox="1">
            <a:spLocks/>
          </p:cNvSpPr>
          <p:nvPr/>
        </p:nvSpPr>
        <p:spPr>
          <a:xfrm>
            <a:off x="8825948" y="152399"/>
            <a:ext cx="3188252"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Family Medicine</a:t>
            </a:r>
          </a:p>
        </p:txBody>
      </p:sp>
    </p:spTree>
    <p:extLst>
      <p:ext uri="{BB962C8B-B14F-4D97-AF65-F5344CB8AC3E}">
        <p14:creationId xmlns:p14="http://schemas.microsoft.com/office/powerpoint/2010/main" val="3901179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0945-F694-076A-4B64-643DF7CE9C0D}"/>
              </a:ext>
            </a:extLst>
          </p:cNvPr>
          <p:cNvSpPr>
            <a:spLocks noGrp="1"/>
          </p:cNvSpPr>
          <p:nvPr>
            <p:ph type="title"/>
          </p:nvPr>
        </p:nvSpPr>
        <p:spPr/>
        <p:txBody>
          <a:bodyPr>
            <a:normAutofit/>
          </a:bodyPr>
          <a:lstStyle/>
          <a:p>
            <a:pPr algn="ctr"/>
            <a:r>
              <a:rPr lang="en-US" sz="4000" b="1" dirty="0"/>
              <a:t>Management of PCOS</a:t>
            </a:r>
          </a:p>
        </p:txBody>
      </p:sp>
      <p:sp>
        <p:nvSpPr>
          <p:cNvPr id="3" name="Content Placeholder 2">
            <a:extLst>
              <a:ext uri="{FF2B5EF4-FFF2-40B4-BE49-F238E27FC236}">
                <a16:creationId xmlns:a16="http://schemas.microsoft.com/office/drawing/2014/main" id="{90413ABD-8F9D-099B-4D99-CBF6745E5C1E}"/>
              </a:ext>
            </a:extLst>
          </p:cNvPr>
          <p:cNvSpPr>
            <a:spLocks noGrp="1"/>
          </p:cNvSpPr>
          <p:nvPr>
            <p:ph idx="1"/>
          </p:nvPr>
        </p:nvSpPr>
        <p:spPr>
          <a:xfrm>
            <a:off x="609600" y="1227221"/>
            <a:ext cx="10972800" cy="4898944"/>
          </a:xfrm>
        </p:spPr>
        <p:txBody>
          <a:bodyPr>
            <a:normAutofit/>
          </a:bodyPr>
          <a:lstStyle/>
          <a:p>
            <a:pPr algn="l"/>
            <a:r>
              <a:rPr lang="en-US" b="0" i="0" dirty="0">
                <a:solidFill>
                  <a:srgbClr val="1E2131"/>
                </a:solidFill>
                <a:effectLst/>
                <a:latin typeface="Founders Grotesk Text"/>
              </a:rPr>
              <a:t>Since she has only been taking the pill for three months and has seen an improvement in her symptoms, she does not need to go to her GP for referral to a dermatologist. To see the full benefit of the pill, </a:t>
            </a:r>
            <a:r>
              <a:rPr lang="en-US" b="1" i="0" dirty="0">
                <a:solidFill>
                  <a:srgbClr val="1E2131"/>
                </a:solidFill>
                <a:effectLst/>
                <a:latin typeface="Founders Grotesk Text"/>
              </a:rPr>
              <a:t>up to six months of treatment is needed</a:t>
            </a:r>
            <a:r>
              <a:rPr lang="en-US" b="0" i="0" dirty="0">
                <a:solidFill>
                  <a:srgbClr val="1E2131"/>
                </a:solidFill>
                <a:effectLst/>
                <a:latin typeface="Founders Grotesk Text"/>
              </a:rPr>
              <a:t>; therefore, she should be </a:t>
            </a:r>
            <a:r>
              <a:rPr lang="en-US" b="1" i="0" dirty="0">
                <a:solidFill>
                  <a:srgbClr val="1E2131"/>
                </a:solidFill>
                <a:effectLst/>
                <a:latin typeface="Founders Grotesk Text"/>
              </a:rPr>
              <a:t>reassured</a:t>
            </a:r>
            <a:r>
              <a:rPr lang="en-US" b="0" i="0" dirty="0">
                <a:solidFill>
                  <a:srgbClr val="1E2131"/>
                </a:solidFill>
                <a:effectLst/>
                <a:latin typeface="Founders Grotesk Text"/>
              </a:rPr>
              <a:t> that it might take another three months for the full effects of treatment to be achieved. She should also be advised to maintain a balanced diet and continue with her running club.</a:t>
            </a:r>
          </a:p>
          <a:p>
            <a:pPr algn="l"/>
            <a:r>
              <a:rPr lang="en-US" b="0" i="0" dirty="0">
                <a:solidFill>
                  <a:srgbClr val="1E2131"/>
                </a:solidFill>
                <a:effectLst/>
                <a:latin typeface="Founders Grotesk Text"/>
              </a:rPr>
              <a:t>The patient can be advised to buy </a:t>
            </a:r>
            <a:r>
              <a:rPr lang="en-US" b="1" i="0" dirty="0">
                <a:solidFill>
                  <a:srgbClr val="1E2131"/>
                </a:solidFill>
                <a:effectLst/>
                <a:latin typeface="Founders Grotesk Text"/>
              </a:rPr>
              <a:t>over-the-counter benzoyl peroxide </a:t>
            </a:r>
            <a:r>
              <a:rPr lang="en-US" b="0" i="0" dirty="0">
                <a:solidFill>
                  <a:srgbClr val="1E2131"/>
                </a:solidFill>
                <a:effectLst/>
                <a:latin typeface="Founders Grotesk Text"/>
              </a:rPr>
              <a:t>as a 5% gel or as a 10% wash for her acne. For better efficacy, she should apply it to her face using a cleanser and sun protection moisturizer rather than applying to individual lesions. The treatment can be completed for six weeks and be assessed thereafter. Johanna should also be advised that non-comedogenic make up is available.</a:t>
            </a:r>
          </a:p>
          <a:p>
            <a:pPr algn="l"/>
            <a:r>
              <a:rPr lang="en-US" b="1" i="0" dirty="0">
                <a:solidFill>
                  <a:srgbClr val="1E2131"/>
                </a:solidFill>
                <a:effectLst/>
                <a:latin typeface="Founders Grotesk Text"/>
              </a:rPr>
              <a:t>If after six months of treatment, </a:t>
            </a:r>
            <a:r>
              <a:rPr lang="en-US" b="1" dirty="0">
                <a:solidFill>
                  <a:srgbClr val="1E2131"/>
                </a:solidFill>
                <a:latin typeface="Founders Grotesk Text"/>
              </a:rPr>
              <a:t>Miss XYZ </a:t>
            </a:r>
            <a:r>
              <a:rPr lang="en-US" b="1" i="0" dirty="0">
                <a:solidFill>
                  <a:srgbClr val="1E2131"/>
                </a:solidFill>
                <a:effectLst/>
                <a:latin typeface="Founders Grotesk Text"/>
              </a:rPr>
              <a:t>still has acne and facial hair, she should be referred to her Dermatologist/Endocrinologist </a:t>
            </a:r>
            <a:r>
              <a:rPr lang="en-US" b="0" i="0" dirty="0">
                <a:solidFill>
                  <a:srgbClr val="1E2131"/>
                </a:solidFill>
                <a:effectLst/>
                <a:latin typeface="Founders Grotesk Text"/>
              </a:rPr>
              <a:t>for a prescription. However, it is important to advise her that a common side effect of facial hirsutism cream is acne; therefore, hair removal may be a good option for this patient. Laser removal of facial hair may also be considered.</a:t>
            </a:r>
          </a:p>
          <a:p>
            <a:endParaRPr lang="en-US" dirty="0"/>
          </a:p>
        </p:txBody>
      </p:sp>
      <p:sp>
        <p:nvSpPr>
          <p:cNvPr id="5" name="Slide Number Placeholder 4">
            <a:extLst>
              <a:ext uri="{FF2B5EF4-FFF2-40B4-BE49-F238E27FC236}">
                <a16:creationId xmlns:a16="http://schemas.microsoft.com/office/drawing/2014/main" id="{62057352-8914-D071-DCA6-ABD596EC292C}"/>
              </a:ext>
            </a:extLst>
          </p:cNvPr>
          <p:cNvSpPr>
            <a:spLocks noGrp="1"/>
          </p:cNvSpPr>
          <p:nvPr>
            <p:ph type="sldNum" sz="quarter" idx="12"/>
          </p:nvPr>
        </p:nvSpPr>
        <p:spPr/>
        <p:txBody>
          <a:bodyPr/>
          <a:lstStyle/>
          <a:p>
            <a:pPr>
              <a:defRPr/>
            </a:pPr>
            <a:fld id="{BDA394D7-9785-4BE5-AFD5-4F918A689025}" type="slidenum">
              <a:rPr lang="en-US" smtClean="0"/>
              <a:pPr>
                <a:defRPr/>
              </a:pPr>
              <a:t>19</a:t>
            </a:fld>
            <a:endParaRPr lang="en-US"/>
          </a:p>
        </p:txBody>
      </p:sp>
      <p:sp>
        <p:nvSpPr>
          <p:cNvPr id="6" name="Footer Placeholder 3">
            <a:extLst>
              <a:ext uri="{FF2B5EF4-FFF2-40B4-BE49-F238E27FC236}">
                <a16:creationId xmlns:a16="http://schemas.microsoft.com/office/drawing/2014/main" id="{9D9EE6F4-58B1-18D5-CA5F-A44D550C5F05}"/>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Spiral Integration</a:t>
            </a:r>
          </a:p>
        </p:txBody>
      </p:sp>
      <p:sp>
        <p:nvSpPr>
          <p:cNvPr id="7" name="Footer Placeholder 3">
            <a:extLst>
              <a:ext uri="{FF2B5EF4-FFF2-40B4-BE49-F238E27FC236}">
                <a16:creationId xmlns:a16="http://schemas.microsoft.com/office/drawing/2014/main" id="{7F565447-0E92-5C36-7612-15BAE5DC841E}"/>
              </a:ext>
            </a:extLst>
          </p:cNvPr>
          <p:cNvSpPr txBox="1">
            <a:spLocks/>
          </p:cNvSpPr>
          <p:nvPr/>
        </p:nvSpPr>
        <p:spPr>
          <a:xfrm>
            <a:off x="9347200" y="106709"/>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Family Medicine</a:t>
            </a:r>
          </a:p>
        </p:txBody>
      </p:sp>
    </p:spTree>
    <p:extLst>
      <p:ext uri="{BB962C8B-B14F-4D97-AF65-F5344CB8AC3E}">
        <p14:creationId xmlns:p14="http://schemas.microsoft.com/office/powerpoint/2010/main" val="1152272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2247900" y="1290434"/>
            <a:ext cx="7772400" cy="1470025"/>
          </a:xfrm>
        </p:spPr>
        <p:txBody>
          <a:bodyPr>
            <a:normAutofit fontScale="90000"/>
          </a:bodyPr>
          <a:lstStyle/>
          <a:p>
            <a:r>
              <a:rPr lang="en-US" sz="4000" b="1" dirty="0">
                <a:cs typeface="Times New Roman" pitchFamily="18" charset="0"/>
              </a:rPr>
              <a:t>Reproduction Module</a:t>
            </a:r>
            <a:br>
              <a:rPr lang="en-US" sz="4000" u="sng" dirty="0">
                <a:cs typeface="Times New Roman" pitchFamily="18" charset="0"/>
              </a:rPr>
            </a:br>
            <a:r>
              <a:rPr lang="en-US" sz="3200" dirty="0">
                <a:cs typeface="Times New Roman" pitchFamily="18" charset="0"/>
              </a:rPr>
              <a:t>2</a:t>
            </a:r>
            <a:r>
              <a:rPr lang="en-US" sz="3200" baseline="30000" dirty="0">
                <a:cs typeface="Times New Roman" pitchFamily="18" charset="0"/>
              </a:rPr>
              <a:t>nd</a:t>
            </a:r>
            <a:r>
              <a:rPr lang="en-US" sz="3200" dirty="0">
                <a:cs typeface="Times New Roman" pitchFamily="18" charset="0"/>
              </a:rPr>
              <a:t> Year MBBS (SGD)</a:t>
            </a:r>
            <a:br>
              <a:rPr lang="en-US" sz="4000" u="sng" dirty="0">
                <a:cs typeface="Times New Roman" pitchFamily="18" charset="0"/>
              </a:rPr>
            </a:br>
            <a:r>
              <a:rPr lang="en-US" sz="4000" b="1" u="sng" dirty="0">
                <a:cs typeface="Times New Roman" pitchFamily="18" charset="0"/>
              </a:rPr>
              <a:t>Reproductive Hormones</a:t>
            </a:r>
            <a:endParaRPr lang="en-US" dirty="0"/>
          </a:p>
        </p:txBody>
      </p:sp>
      <p:sp>
        <p:nvSpPr>
          <p:cNvPr id="3" name="Subtitle 2"/>
          <p:cNvSpPr>
            <a:spLocks noGrp="1"/>
          </p:cNvSpPr>
          <p:nvPr>
            <p:ph type="subTitle" idx="1"/>
          </p:nvPr>
        </p:nvSpPr>
        <p:spPr>
          <a:xfrm>
            <a:off x="2133600" y="5772629"/>
            <a:ext cx="8534400" cy="762000"/>
          </a:xfrm>
        </p:spPr>
        <p:txBody>
          <a:bodyPr>
            <a:normAutofit fontScale="25000" lnSpcReduction="20000"/>
          </a:bodyPr>
          <a:lstStyle/>
          <a:p>
            <a:pPr algn="l"/>
            <a:r>
              <a:rPr lang="en-US" sz="7200" b="1" dirty="0">
                <a:cs typeface="Times New Roman" pitchFamily="18" charset="0"/>
              </a:rPr>
              <a:t>Presenter: Dr. Sana Latif				Date: 25-02-25</a:t>
            </a:r>
          </a:p>
          <a:p>
            <a:pPr algn="l"/>
            <a:r>
              <a:rPr lang="en-US" sz="7200" b="1" dirty="0">
                <a:cs typeface="Times New Roman" pitchFamily="18" charset="0"/>
              </a:rPr>
              <a:t>(Senior Demonstrator)                                         			</a:t>
            </a:r>
            <a:r>
              <a:rPr lang="en-US" sz="3300" b="1" dirty="0">
                <a:cs typeface="Times New Roman" pitchFamily="18" charset="0"/>
              </a:rPr>
              <a:t>			</a:t>
            </a:r>
            <a:r>
              <a:rPr lang="en-US" sz="2400" b="1" dirty="0">
                <a:cs typeface="Times New Roman" pitchFamily="18" charset="0"/>
              </a:rPr>
              <a:t>		</a:t>
            </a:r>
            <a:endParaRPr lang="en-US" sz="2400" b="1" dirty="0"/>
          </a:p>
        </p:txBody>
      </p:sp>
      <p:pic>
        <p:nvPicPr>
          <p:cNvPr id="4"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283028"/>
            <a:ext cx="914400" cy="9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A logo with a skull and text&#10;&#10;Description automatically generated"/>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8458200" y="283029"/>
            <a:ext cx="1204686" cy="1007405"/>
          </a:xfrm>
          <a:prstGeom prst="rect">
            <a:avLst/>
          </a:prstGeom>
          <a:noFill/>
          <a:ln>
            <a:noFill/>
          </a:ln>
        </p:spPr>
      </p:pic>
      <p:pic>
        <p:nvPicPr>
          <p:cNvPr id="8" name="Picture 7" descr="Close-up of a document with a signature&#10;&#10;AI-generated content may be incorrect.">
            <a:extLst>
              <a:ext uri="{FF2B5EF4-FFF2-40B4-BE49-F238E27FC236}">
                <a16:creationId xmlns:a16="http://schemas.microsoft.com/office/drawing/2014/main" id="{7680B30C-998E-8877-2D3B-C7A8A61770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9185" y="4061482"/>
            <a:ext cx="2988830" cy="1459436"/>
          </a:xfrm>
          <a:prstGeom prst="rect">
            <a:avLst/>
          </a:prstGeom>
        </p:spPr>
      </p:pic>
      <p:pic>
        <p:nvPicPr>
          <p:cNvPr id="10" name="Picture 9" descr="A diagram of the same chemical formula&#10;&#10;AI-generated content may be incorrect.">
            <a:extLst>
              <a:ext uri="{FF2B5EF4-FFF2-40B4-BE49-F238E27FC236}">
                <a16:creationId xmlns:a16="http://schemas.microsoft.com/office/drawing/2014/main" id="{59582A4C-5870-EB0F-75DE-0AEBF0C3BDE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5770" y="3012170"/>
            <a:ext cx="2760459" cy="2760459"/>
          </a:xfrm>
          <a:prstGeom prst="rect">
            <a:avLst/>
          </a:prstGeom>
        </p:spPr>
      </p:pic>
    </p:spTree>
    <p:extLst>
      <p:ext uri="{BB962C8B-B14F-4D97-AF65-F5344CB8AC3E}">
        <p14:creationId xmlns:p14="http://schemas.microsoft.com/office/powerpoint/2010/main" val="37713920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464DFC-03FE-461B-18C2-CAB7DCC6A3E0}"/>
              </a:ext>
            </a:extLst>
          </p:cNvPr>
          <p:cNvSpPr>
            <a:spLocks noGrp="1"/>
          </p:cNvSpPr>
          <p:nvPr>
            <p:ph type="title"/>
          </p:nvPr>
        </p:nvSpPr>
        <p:spPr/>
        <p:txBody>
          <a:bodyPr>
            <a:normAutofit/>
          </a:bodyPr>
          <a:lstStyle/>
          <a:p>
            <a:pPr algn="ctr"/>
            <a:r>
              <a:rPr lang="en-US" sz="3600" b="1" dirty="0">
                <a:solidFill>
                  <a:schemeClr val="accent4"/>
                </a:solidFill>
              </a:rPr>
              <a:t>Role Of AI in Management</a:t>
            </a:r>
            <a:endParaRPr lang="en-US" sz="3600" b="1" dirty="0"/>
          </a:p>
        </p:txBody>
      </p:sp>
      <p:sp>
        <p:nvSpPr>
          <p:cNvPr id="3" name="Content Placeholder 2">
            <a:extLst>
              <a:ext uri="{FF2B5EF4-FFF2-40B4-BE49-F238E27FC236}">
                <a16:creationId xmlns:a16="http://schemas.microsoft.com/office/drawing/2014/main" id="{42D31C9E-DDD1-7EFD-0C3D-B064BE975BBF}"/>
              </a:ext>
            </a:extLst>
          </p:cNvPr>
          <p:cNvSpPr>
            <a:spLocks noGrp="1"/>
          </p:cNvSpPr>
          <p:nvPr>
            <p:ph sz="half" idx="1"/>
          </p:nvPr>
        </p:nvSpPr>
        <p:spPr>
          <a:xfrm>
            <a:off x="142567" y="1433514"/>
            <a:ext cx="11906865" cy="5287962"/>
          </a:xfrm>
        </p:spPr>
        <p:txBody>
          <a:bodyPr>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Artificial Intelligence </a:t>
            </a:r>
            <a:r>
              <a:rPr kumimoji="0" lang="en-GB" sz="2800" b="0" i="0" u="none" strike="noStrike" kern="1200" cap="none" spc="0" normalizeH="0" baseline="0" noProof="0" dirty="0">
                <a:ln>
                  <a:noFill/>
                </a:ln>
                <a:solidFill>
                  <a:prstClr val="black"/>
                </a:solidFill>
                <a:effectLst/>
                <a:uLnTx/>
                <a:uFillTx/>
                <a:latin typeface="Calibri"/>
                <a:ea typeface="+mn-ea"/>
                <a:cs typeface="+mn-cs"/>
              </a:rPr>
              <a:t>plays role </a:t>
            </a:r>
            <a:r>
              <a:rPr kumimoji="0" lang="en-US" sz="2800" b="0" i="0" u="none" strike="noStrike" kern="1200" cap="none" spc="0" normalizeH="0" baseline="0" noProof="0" dirty="0">
                <a:ln>
                  <a:noFill/>
                </a:ln>
                <a:solidFill>
                  <a:prstClr val="black"/>
                </a:solidFill>
                <a:effectLst/>
                <a:uLnTx/>
                <a:uFillTx/>
                <a:latin typeface="Calibri"/>
                <a:ea typeface="+mn-ea"/>
                <a:cs typeface="+mn-cs"/>
              </a:rPr>
              <a:t>in following </a:t>
            </a:r>
            <a:r>
              <a:rPr kumimoji="0" lang="en-GB" sz="2800" b="0" i="0" u="none" strike="noStrike" kern="1200" cap="none" spc="0" normalizeH="0" baseline="0" noProof="0" dirty="0">
                <a:ln>
                  <a:noFill/>
                </a:ln>
                <a:solidFill>
                  <a:prstClr val="black"/>
                </a:solidFill>
                <a:effectLst/>
                <a:uLnTx/>
                <a:uFillTx/>
                <a:latin typeface="Calibri"/>
                <a:ea typeface="+mn-ea"/>
                <a:cs typeface="+mn-cs"/>
              </a:rPr>
              <a:t>aspects:</a:t>
            </a: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Personalized Nutrition </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Diagnostic To</a:t>
            </a:r>
            <a:r>
              <a:rPr kumimoji="0" lang="en-GB" sz="2800" b="0" i="0" u="none" strike="noStrike" kern="1200" cap="none" spc="0" normalizeH="0" baseline="0" noProof="0" dirty="0" err="1">
                <a:ln>
                  <a:noFill/>
                </a:ln>
                <a:solidFill>
                  <a:prstClr val="black"/>
                </a:solidFill>
                <a:effectLst/>
                <a:uLnTx/>
                <a:uFillTx/>
                <a:latin typeface="Calibri"/>
                <a:ea typeface="+mn-ea"/>
                <a:cs typeface="+mn-cs"/>
              </a:rPr>
              <a:t>ol</a:t>
            </a:r>
            <a:r>
              <a:rPr kumimoji="0" lang="en-US" sz="2800" b="0" i="0" u="none" strike="noStrike" kern="1200" cap="none" spc="0" normalizeH="0" baseline="0" noProof="0" dirty="0">
                <a:ln>
                  <a:noFill/>
                </a:ln>
                <a:solidFill>
                  <a:prstClr val="black"/>
                </a:solidFill>
                <a:effectLst/>
                <a:uLnTx/>
                <a:uFillTx/>
                <a:latin typeface="Calibri"/>
                <a:ea typeface="+mn-ea"/>
                <a:cs typeface="+mn-cs"/>
              </a:rPr>
              <a: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Food Recommendations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800" b="0" i="0" u="none" strike="noStrike" kern="1200" cap="none" spc="0" normalizeH="0" baseline="0" noProof="0" dirty="0">
              <a:ln>
                <a:noFill/>
              </a:ln>
              <a:solidFill>
                <a:prstClr val="black"/>
              </a:solidFill>
              <a:effectLst/>
              <a:uLnTx/>
              <a:uFillTx/>
              <a:latin typeface="Calibri"/>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Drug Development</a:t>
            </a: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800" b="0" i="0" u="none" strike="noStrike" kern="1200" cap="none" spc="0" normalizeH="0" baseline="0" noProof="0" dirty="0">
                <a:ln>
                  <a:noFill/>
                </a:ln>
                <a:solidFill>
                  <a:prstClr val="black"/>
                </a:solidFill>
                <a:effectLst/>
                <a:uLnTx/>
                <a:uFillTx/>
                <a:latin typeface="Calibri"/>
                <a:ea typeface="+mn-ea"/>
                <a:cs typeface="+mn-cs"/>
              </a:rPr>
              <a:t> </a:t>
            </a:r>
          </a:p>
          <a:p>
            <a:pPr marL="0" indent="0">
              <a:buNone/>
            </a:pPr>
            <a:endParaRPr lang="en-US" sz="3200" dirty="0"/>
          </a:p>
        </p:txBody>
      </p:sp>
      <p:sp>
        <p:nvSpPr>
          <p:cNvPr id="14" name="Slide Number Placeholder 13">
            <a:extLst>
              <a:ext uri="{FF2B5EF4-FFF2-40B4-BE49-F238E27FC236}">
                <a16:creationId xmlns:a16="http://schemas.microsoft.com/office/drawing/2014/main" id="{E6B40C29-8044-12B7-8372-6ADC55BAC2C1}"/>
              </a:ext>
            </a:extLst>
          </p:cNvPr>
          <p:cNvSpPr>
            <a:spLocks noGrp="1"/>
          </p:cNvSpPr>
          <p:nvPr>
            <p:ph type="sldNum" sz="quarter" idx="12"/>
          </p:nvPr>
        </p:nvSpPr>
        <p:spPr/>
        <p:txBody>
          <a:bodyPr/>
          <a:lstStyle/>
          <a:p>
            <a:pPr>
              <a:defRPr/>
            </a:pPr>
            <a:fld id="{7A259807-4E02-4090-954C-8862AE38006D}" type="slidenum">
              <a:rPr lang="en-US" smtClean="0"/>
              <a:pPr>
                <a:defRPr/>
              </a:pPr>
              <a:t>20</a:t>
            </a:fld>
            <a:endParaRPr lang="en-US"/>
          </a:p>
        </p:txBody>
      </p:sp>
      <p:sp>
        <p:nvSpPr>
          <p:cNvPr id="4" name="Footer Placeholder 3">
            <a:extLst>
              <a:ext uri="{FF2B5EF4-FFF2-40B4-BE49-F238E27FC236}">
                <a16:creationId xmlns:a16="http://schemas.microsoft.com/office/drawing/2014/main" id="{D4D5733D-95B1-5023-D0FF-78A76DA45ABA}"/>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Spiral Integration</a:t>
            </a:r>
          </a:p>
        </p:txBody>
      </p:sp>
      <p:sp>
        <p:nvSpPr>
          <p:cNvPr id="6" name="Footer Placeholder 3">
            <a:extLst>
              <a:ext uri="{FF2B5EF4-FFF2-40B4-BE49-F238E27FC236}">
                <a16:creationId xmlns:a16="http://schemas.microsoft.com/office/drawing/2014/main" id="{239F971E-32A6-BB61-E2AA-217451C4FF92}"/>
              </a:ext>
            </a:extLst>
          </p:cNvPr>
          <p:cNvSpPr txBox="1">
            <a:spLocks/>
          </p:cNvSpPr>
          <p:nvPr/>
        </p:nvSpPr>
        <p:spPr>
          <a:xfrm>
            <a:off x="8775700" y="56496"/>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Artificial Intelligence</a:t>
            </a:r>
          </a:p>
        </p:txBody>
      </p:sp>
    </p:spTree>
    <p:extLst>
      <p:ext uri="{BB962C8B-B14F-4D97-AF65-F5344CB8AC3E}">
        <p14:creationId xmlns:p14="http://schemas.microsoft.com/office/powerpoint/2010/main" val="6589380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C9579-8F2A-586B-93E3-8061CF00F0F3}"/>
              </a:ext>
            </a:extLst>
          </p:cNvPr>
          <p:cNvSpPr>
            <a:spLocks noGrp="1"/>
          </p:cNvSpPr>
          <p:nvPr>
            <p:ph type="title"/>
          </p:nvPr>
        </p:nvSpPr>
        <p:spPr/>
        <p:txBody>
          <a:bodyPr>
            <a:normAutofit/>
          </a:bodyPr>
          <a:lstStyle/>
          <a:p>
            <a:pPr algn="ctr"/>
            <a:r>
              <a:rPr lang="en-US" sz="3600" b="1" dirty="0">
                <a:solidFill>
                  <a:schemeClr val="accent4"/>
                </a:solidFill>
              </a:rPr>
              <a:t>Ethical Consideration</a:t>
            </a:r>
          </a:p>
        </p:txBody>
      </p:sp>
      <p:sp>
        <p:nvSpPr>
          <p:cNvPr id="3" name="Content Placeholder 2">
            <a:extLst>
              <a:ext uri="{FF2B5EF4-FFF2-40B4-BE49-F238E27FC236}">
                <a16:creationId xmlns:a16="http://schemas.microsoft.com/office/drawing/2014/main" id="{6AFB51A8-F386-B13E-5CA8-44BEE1C148DF}"/>
              </a:ext>
            </a:extLst>
          </p:cNvPr>
          <p:cNvSpPr>
            <a:spLocks noGrp="1"/>
          </p:cNvSpPr>
          <p:nvPr>
            <p:ph idx="1"/>
          </p:nvPr>
        </p:nvSpPr>
        <p:spPr>
          <a:xfrm>
            <a:off x="609600" y="1160206"/>
            <a:ext cx="11356258" cy="5529519"/>
          </a:xfrm>
        </p:spPr>
        <p:txBody>
          <a:bodyPr>
            <a:noAutofit/>
          </a:bodyPr>
          <a:lstStyle/>
          <a:p>
            <a:r>
              <a:rPr lang="en-US" sz="2400" b="1" dirty="0"/>
              <a:t>Informed Consent</a:t>
            </a:r>
            <a:r>
              <a:rPr lang="en-US" sz="2400" dirty="0"/>
              <a:t>: </a:t>
            </a:r>
          </a:p>
          <a:p>
            <a:pPr marL="0" indent="0">
              <a:buNone/>
            </a:pPr>
            <a:r>
              <a:rPr lang="en-US" sz="2400" dirty="0"/>
              <a:t>Ensuring that individuals fully understand the risks and benefits of hormone treatments, particularly when used for purposes such as fertility treatments or gender transition.</a:t>
            </a:r>
          </a:p>
          <a:p>
            <a:r>
              <a:rPr lang="en-US" sz="2400" b="1" dirty="0"/>
              <a:t>Equity and Access</a:t>
            </a:r>
            <a:r>
              <a:rPr lang="en-US" sz="2400" dirty="0"/>
              <a:t>: </a:t>
            </a:r>
          </a:p>
          <a:p>
            <a:pPr marL="0" indent="0">
              <a:buNone/>
            </a:pPr>
            <a:r>
              <a:rPr lang="en-US" sz="2400" dirty="0"/>
              <a:t>Ethical concerns arise when certain groups face barriers to accessing reproductive health care or when treatments are unaffordable.</a:t>
            </a:r>
          </a:p>
          <a:p>
            <a:r>
              <a:rPr lang="en-US" sz="2400" b="1" dirty="0"/>
              <a:t>Reproductive Rights</a:t>
            </a:r>
            <a:r>
              <a:rPr lang="en-US" sz="2400" dirty="0"/>
              <a:t>:</a:t>
            </a:r>
          </a:p>
          <a:p>
            <a:pPr marL="0" indent="0">
              <a:buNone/>
            </a:pPr>
            <a:r>
              <a:rPr lang="en-US" sz="2400" dirty="0"/>
              <a:t> Balancing the rights of individuals to make decisions about their own reproductive health with societal concerns about the potential consequences of certain hormone therapies, such as the implications for future generations or the environment.</a:t>
            </a:r>
          </a:p>
          <a:p>
            <a:r>
              <a:rPr lang="en-US" sz="2400" b="1" dirty="0"/>
              <a:t>Risk and Safety</a:t>
            </a:r>
            <a:r>
              <a:rPr lang="en-US" sz="2400" dirty="0"/>
              <a:t>:</a:t>
            </a:r>
          </a:p>
          <a:p>
            <a:pPr marL="0" indent="0">
              <a:buNone/>
            </a:pPr>
            <a:r>
              <a:rPr lang="en-US" sz="2400" dirty="0"/>
              <a:t> Assessing the risks and benefits of hormone therapies, including potential long-term health effects, and ensuring that patients are adequately informed about these risks. the responsibility of healthcare providers and researchers is to minimize risks and prioritize patient safety.</a:t>
            </a:r>
          </a:p>
        </p:txBody>
      </p:sp>
      <p:sp>
        <p:nvSpPr>
          <p:cNvPr id="5" name="Slide Number Placeholder 4">
            <a:extLst>
              <a:ext uri="{FF2B5EF4-FFF2-40B4-BE49-F238E27FC236}">
                <a16:creationId xmlns:a16="http://schemas.microsoft.com/office/drawing/2014/main" id="{D1C05CAA-4CE1-407C-83DF-847CBF646666}"/>
              </a:ext>
            </a:extLst>
          </p:cNvPr>
          <p:cNvSpPr>
            <a:spLocks noGrp="1"/>
          </p:cNvSpPr>
          <p:nvPr>
            <p:ph type="sldNum" sz="quarter" idx="12"/>
          </p:nvPr>
        </p:nvSpPr>
        <p:spPr/>
        <p:txBody>
          <a:bodyPr/>
          <a:lstStyle/>
          <a:p>
            <a:pPr>
              <a:defRPr/>
            </a:pPr>
            <a:fld id="{BDA394D7-9785-4BE5-AFD5-4F918A689025}" type="slidenum">
              <a:rPr lang="en-US" smtClean="0"/>
              <a:pPr>
                <a:defRPr/>
              </a:pPr>
              <a:t>21</a:t>
            </a:fld>
            <a:endParaRPr lang="en-US" dirty="0"/>
          </a:p>
        </p:txBody>
      </p:sp>
      <p:sp>
        <p:nvSpPr>
          <p:cNvPr id="4" name="Footer Placeholder 3">
            <a:extLst>
              <a:ext uri="{FF2B5EF4-FFF2-40B4-BE49-F238E27FC236}">
                <a16:creationId xmlns:a16="http://schemas.microsoft.com/office/drawing/2014/main" id="{50FF6692-C346-80AB-B362-FA4A25EB94D4}"/>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Spiral Integration</a:t>
            </a:r>
          </a:p>
        </p:txBody>
      </p:sp>
      <p:sp>
        <p:nvSpPr>
          <p:cNvPr id="7" name="Footer Placeholder 3">
            <a:extLst>
              <a:ext uri="{FF2B5EF4-FFF2-40B4-BE49-F238E27FC236}">
                <a16:creationId xmlns:a16="http://schemas.microsoft.com/office/drawing/2014/main" id="{53A55A5B-8B45-FFCE-2989-7DE98F5ED822}"/>
              </a:ext>
            </a:extLst>
          </p:cNvPr>
          <p:cNvSpPr txBox="1">
            <a:spLocks/>
          </p:cNvSpPr>
          <p:nvPr/>
        </p:nvSpPr>
        <p:spPr>
          <a:xfrm>
            <a:off x="9019458" y="8726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Bioethics</a:t>
            </a:r>
          </a:p>
        </p:txBody>
      </p:sp>
    </p:spTree>
    <p:extLst>
      <p:ext uri="{BB962C8B-B14F-4D97-AF65-F5344CB8AC3E}">
        <p14:creationId xmlns:p14="http://schemas.microsoft.com/office/powerpoint/2010/main" val="4442776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CEB642F-08BE-0BF1-EAA5-383BA0C3B74C}"/>
              </a:ext>
            </a:extLst>
          </p:cNvPr>
          <p:cNvSpPr>
            <a:spLocks noGrp="1"/>
          </p:cNvSpPr>
          <p:nvPr>
            <p:ph type="title"/>
          </p:nvPr>
        </p:nvSpPr>
        <p:spPr>
          <a:xfrm>
            <a:off x="838200" y="533401"/>
            <a:ext cx="10515600" cy="1157290"/>
          </a:xfrm>
        </p:spPr>
        <p:txBody>
          <a:bodyPr>
            <a:noAutofit/>
          </a:bodyPr>
          <a:lstStyle/>
          <a:p>
            <a:pPr algn="ctr"/>
            <a:r>
              <a:rPr lang="en-US" sz="3600" b="1" i="0" dirty="0">
                <a:solidFill>
                  <a:srgbClr val="212121"/>
                </a:solidFill>
                <a:effectLst/>
                <a:latin typeface="+mn-lt"/>
              </a:rPr>
              <a:t>Quantifying The Variability In The Assessment Of Reproductive Hormone Levels.</a:t>
            </a:r>
          </a:p>
        </p:txBody>
      </p:sp>
      <p:sp>
        <p:nvSpPr>
          <p:cNvPr id="3" name="Content Placeholder 2">
            <a:extLst>
              <a:ext uri="{FF2B5EF4-FFF2-40B4-BE49-F238E27FC236}">
                <a16:creationId xmlns:a16="http://schemas.microsoft.com/office/drawing/2014/main" id="{3A9B65BA-AA02-07DB-52F5-74C703F7CEE2}"/>
              </a:ext>
            </a:extLst>
          </p:cNvPr>
          <p:cNvSpPr>
            <a:spLocks noGrp="1"/>
          </p:cNvSpPr>
          <p:nvPr>
            <p:ph idx="1"/>
          </p:nvPr>
        </p:nvSpPr>
        <p:spPr>
          <a:xfrm>
            <a:off x="838200" y="1690690"/>
            <a:ext cx="10515600" cy="5167309"/>
          </a:xfrm>
        </p:spPr>
        <p:txBody>
          <a:bodyPr>
            <a:normAutofit fontScale="92500" lnSpcReduction="20000"/>
          </a:bodyPr>
          <a:lstStyle/>
          <a:p>
            <a:pPr marL="0" indent="0">
              <a:buNone/>
            </a:pPr>
            <a:r>
              <a:rPr lang="en-US" sz="2000" b="0" i="1" u="none" strike="noStrike" dirty="0">
                <a:solidFill>
                  <a:srgbClr val="0563C1"/>
                </a:solidFill>
                <a:effectLst/>
                <a:latin typeface="BlinkMacSystemFont"/>
                <a:hlinkClick r:id="rId2">
                  <a:extLst>
                    <a:ext uri="{A12FA001-AC4F-418D-AE19-62706E023703}">
                      <ahyp:hlinkClr xmlns:ahyp="http://schemas.microsoft.com/office/drawing/2018/hyperlinkcolor" val="tx"/>
                    </a:ext>
                  </a:extLst>
                </a:hlinkClick>
              </a:rPr>
              <a:t>Ali </a:t>
            </a:r>
            <a:r>
              <a:rPr lang="en-US" sz="2000" b="0" i="1" u="none" strike="noStrike" dirty="0" err="1">
                <a:effectLst/>
                <a:latin typeface="BlinkMacSystemFont"/>
                <a:hlinkClick r:id="rId2">
                  <a:extLst>
                    <a:ext uri="{A12FA001-AC4F-418D-AE19-62706E023703}">
                      <ahyp:hlinkClr xmlns:ahyp="http://schemas.microsoft.com/office/drawing/2018/hyperlinkcolor" val="tx"/>
                    </a:ext>
                  </a:extLst>
                </a:hlinkClick>
              </a:rPr>
              <a:t>Abbara</a:t>
            </a:r>
            <a:r>
              <a:rPr lang="en-US" sz="2000" b="0" i="1" baseline="30000" dirty="0">
                <a:effectLst/>
                <a:latin typeface="BlinkMacSystemFont"/>
              </a:rPr>
              <a:t> </a:t>
            </a:r>
            <a:r>
              <a:rPr lang="en-US" sz="2000" b="0" i="1" u="none" strike="noStrike" baseline="30000" dirty="0">
                <a:effectLst/>
                <a:latin typeface="BlinkMacSystemFont"/>
                <a:hlinkClick r:id="rId3" tooltip="Department of Metabolism, Digestion and Reproduction, Imperial College London, Hammersmith Hospital, London, United Kingdom; Department of Endocrinology, Imperial College Healthcare NHS Trust, London, United Kingdom.">
                  <a:extLst>
                    <a:ext uri="{A12FA001-AC4F-418D-AE19-62706E023703}">
                      <ahyp:hlinkClr xmlns:ahyp="http://schemas.microsoft.com/office/drawing/2018/hyperlinkcolor" val="tx"/>
                    </a:ext>
                  </a:extLst>
                </a:hlinkClick>
              </a:rPr>
              <a:t>1</a:t>
            </a:r>
            <a:r>
              <a:rPr lang="en-US" sz="2000" b="0" i="1" dirty="0">
                <a:effectLst/>
                <a:latin typeface="BlinkMacSystemFont"/>
              </a:rPr>
              <a:t>, </a:t>
            </a:r>
            <a:r>
              <a:rPr lang="en-US" sz="2000" b="0" i="1" u="none" strike="noStrike" dirty="0">
                <a:effectLst/>
                <a:latin typeface="BlinkMacSystemFont"/>
                <a:hlinkClick r:id="rId4">
                  <a:extLst>
                    <a:ext uri="{A12FA001-AC4F-418D-AE19-62706E023703}">
                      <ahyp:hlinkClr xmlns:ahyp="http://schemas.microsoft.com/office/drawing/2018/hyperlinkcolor" val="tx"/>
                    </a:ext>
                  </a:extLst>
                </a:hlinkClick>
              </a:rPr>
              <a:t>Sophie Adams</a:t>
            </a:r>
            <a:r>
              <a:rPr lang="en-US" sz="2000" b="0" i="1" baseline="30000" dirty="0">
                <a:effectLst/>
                <a:latin typeface="BlinkMacSystemFont"/>
              </a:rPr>
              <a:t> </a:t>
            </a:r>
            <a:r>
              <a:rPr lang="en-US" sz="2000" b="0" i="1" u="none" strike="noStrike" baseline="30000" dirty="0">
                <a:effectLst/>
                <a:latin typeface="BlinkMacSystemFont"/>
                <a:hlinkClick r:id="rId5" tooltip="Department of Metabolism, Digestion and Reproduction, Imperial College London, Hammersmith Hospital, London, United Kingdom.">
                  <a:extLst>
                    <a:ext uri="{A12FA001-AC4F-418D-AE19-62706E023703}">
                      <ahyp:hlinkClr xmlns:ahyp="http://schemas.microsoft.com/office/drawing/2018/hyperlinkcolor" val="tx"/>
                    </a:ext>
                  </a:extLst>
                </a:hlinkClick>
              </a:rPr>
              <a:t>2</a:t>
            </a:r>
            <a:r>
              <a:rPr lang="en-US" sz="2000" b="0" i="1" dirty="0">
                <a:effectLst/>
                <a:latin typeface="BlinkMacSystemFont"/>
              </a:rPr>
              <a:t>, </a:t>
            </a:r>
            <a:r>
              <a:rPr lang="en-US" sz="2000" b="0" i="1" u="none" strike="noStrike" dirty="0">
                <a:solidFill>
                  <a:srgbClr val="0563C1"/>
                </a:solidFill>
                <a:effectLst/>
                <a:latin typeface="BlinkMacSystemFont"/>
                <a:hlinkClick r:id="rId6">
                  <a:extLst>
                    <a:ext uri="{A12FA001-AC4F-418D-AE19-62706E023703}">
                      <ahyp:hlinkClr xmlns:ahyp="http://schemas.microsoft.com/office/drawing/2018/hyperlinkcolor" val="tx"/>
                    </a:ext>
                  </a:extLst>
                </a:hlinkClick>
              </a:rPr>
              <a:t>Maria </a:t>
            </a:r>
            <a:r>
              <a:rPr lang="en-US" sz="2000" b="0" i="1" u="none" strike="noStrike" dirty="0" err="1">
                <a:effectLst/>
                <a:latin typeface="BlinkMacSystemFont"/>
                <a:hlinkClick r:id="rId6">
                  <a:extLst>
                    <a:ext uri="{A12FA001-AC4F-418D-AE19-62706E023703}">
                      <ahyp:hlinkClr xmlns:ahyp="http://schemas.microsoft.com/office/drawing/2018/hyperlinkcolor" val="tx"/>
                    </a:ext>
                  </a:extLst>
                </a:hlinkClick>
              </a:rPr>
              <a:t>Phylactou</a:t>
            </a:r>
            <a:r>
              <a:rPr lang="en-US" sz="2000" b="0" i="1" baseline="30000" dirty="0">
                <a:effectLst/>
                <a:latin typeface="BlinkMacSystemFont"/>
              </a:rPr>
              <a:t> </a:t>
            </a:r>
            <a:r>
              <a:rPr lang="en-US" sz="2000" b="0" i="1" u="none" strike="noStrike" baseline="30000" dirty="0">
                <a:effectLst/>
                <a:latin typeface="BlinkMacSystemFont"/>
                <a:hlinkClick r:id="rId3" tooltip="Department of Metabolism, Digestion and Reproduction, Imperial College London, Hammersmith Hospital, London, United Kingdom; Department of Endocrinology, Imperial College Healthcare NHS Trust, London, United Kingdom.">
                  <a:extLst>
                    <a:ext uri="{A12FA001-AC4F-418D-AE19-62706E023703}">
                      <ahyp:hlinkClr xmlns:ahyp="http://schemas.microsoft.com/office/drawing/2018/hyperlinkcolor" val="tx"/>
                    </a:ext>
                  </a:extLst>
                </a:hlinkClick>
              </a:rPr>
              <a:t>1</a:t>
            </a:r>
            <a:r>
              <a:rPr lang="en-US" sz="2000" b="0" i="1" dirty="0">
                <a:effectLst/>
                <a:latin typeface="BlinkMacSystemFont"/>
              </a:rPr>
              <a:t>, </a:t>
            </a:r>
            <a:r>
              <a:rPr lang="en-US" sz="2000" b="0" i="1" u="sng" dirty="0">
                <a:solidFill>
                  <a:srgbClr val="0563C1"/>
                </a:solidFill>
                <a:effectLst/>
                <a:latin typeface="BlinkMacSystemFont"/>
                <a:hlinkClick r:id="rId7">
                  <a:extLst>
                    <a:ext uri="{A12FA001-AC4F-418D-AE19-62706E023703}">
                      <ahyp:hlinkClr xmlns:ahyp="http://schemas.microsoft.com/office/drawing/2018/hyperlinkcolor" val="tx"/>
                    </a:ext>
                  </a:extLst>
                </a:hlinkClick>
              </a:rPr>
              <a:t>Chioma Izzi-</a:t>
            </a:r>
            <a:r>
              <a:rPr lang="en-US" sz="2000" b="0" i="1" u="sng" dirty="0" err="1">
                <a:effectLst/>
                <a:latin typeface="BlinkMacSystemFont"/>
                <a:hlinkClick r:id="rId7">
                  <a:extLst>
                    <a:ext uri="{A12FA001-AC4F-418D-AE19-62706E023703}">
                      <ahyp:hlinkClr xmlns:ahyp="http://schemas.microsoft.com/office/drawing/2018/hyperlinkcolor" val="tx"/>
                    </a:ext>
                  </a:extLst>
                </a:hlinkClick>
              </a:rPr>
              <a:t>Engbeaya</a:t>
            </a:r>
            <a:r>
              <a:rPr lang="en-US" sz="2000" b="0" i="1" baseline="30000" dirty="0">
                <a:effectLst/>
                <a:latin typeface="BlinkMacSystemFont"/>
              </a:rPr>
              <a:t> </a:t>
            </a:r>
            <a:r>
              <a:rPr lang="en-US" sz="2000" b="0" i="1" u="none" strike="noStrike" baseline="30000" dirty="0">
                <a:effectLst/>
                <a:latin typeface="BlinkMacSystemFont"/>
                <a:hlinkClick r:id="rId3" tooltip="Department of Metabolism, Digestion and Reproduction, Imperial College London, Hammersmith Hospital, London, United Kingdom; Department of Endocrinology, Imperial College Healthcare NHS Trust, London, United Kingdom.">
                  <a:extLst>
                    <a:ext uri="{A12FA001-AC4F-418D-AE19-62706E023703}">
                      <ahyp:hlinkClr xmlns:ahyp="http://schemas.microsoft.com/office/drawing/2018/hyperlinkcolor" val="tx"/>
                    </a:ext>
                  </a:extLst>
                </a:hlinkClick>
              </a:rPr>
              <a:t>1</a:t>
            </a:r>
            <a:r>
              <a:rPr lang="en-US" sz="2000" b="0" i="1" dirty="0">
                <a:effectLst/>
                <a:latin typeface="BlinkMacSystemFont"/>
              </a:rPr>
              <a:t>, </a:t>
            </a:r>
            <a:r>
              <a:rPr lang="en-US" sz="2000" b="0" i="1" u="none" strike="noStrike" dirty="0">
                <a:effectLst/>
                <a:latin typeface="BlinkMacSystemFont"/>
                <a:hlinkClick r:id="rId8">
                  <a:extLst>
                    <a:ext uri="{A12FA001-AC4F-418D-AE19-62706E023703}">
                      <ahyp:hlinkClr xmlns:ahyp="http://schemas.microsoft.com/office/drawing/2018/hyperlinkcolor" val="tx"/>
                    </a:ext>
                  </a:extLst>
                </a:hlinkClick>
              </a:rPr>
              <a:t>Edouard G Mills</a:t>
            </a:r>
            <a:r>
              <a:rPr lang="en-US" sz="2000" b="0" i="1" baseline="30000" dirty="0">
                <a:effectLst/>
                <a:latin typeface="BlinkMacSystemFont"/>
              </a:rPr>
              <a:t> </a:t>
            </a:r>
            <a:r>
              <a:rPr lang="en-US" sz="2000" b="0" i="1" u="none" strike="noStrike" baseline="30000" dirty="0">
                <a:effectLst/>
                <a:latin typeface="BlinkMacSystemFont"/>
                <a:hlinkClick r:id="rId3" tooltip="Department of Metabolism, Digestion and Reproduction, Imperial College London, Hammersmith Hospital, London, United Kingdom; Department of Endocrinology, Imperial College Healthcare NHS Trust, London, United Kingdom.">
                  <a:extLst>
                    <a:ext uri="{A12FA001-AC4F-418D-AE19-62706E023703}">
                      <ahyp:hlinkClr xmlns:ahyp="http://schemas.microsoft.com/office/drawing/2018/hyperlinkcolor" val="tx"/>
                    </a:ext>
                  </a:extLst>
                </a:hlinkClick>
              </a:rPr>
              <a:t>1</a:t>
            </a:r>
            <a:r>
              <a:rPr lang="en-US" sz="2000" b="0" i="1" dirty="0">
                <a:effectLst/>
                <a:latin typeface="BlinkMacSystemFont"/>
              </a:rPr>
              <a:t>, </a:t>
            </a:r>
            <a:r>
              <a:rPr lang="en-US" sz="2000" b="0" i="1" u="none" strike="noStrike" dirty="0">
                <a:effectLst/>
                <a:latin typeface="BlinkMacSystemFont"/>
                <a:hlinkClick r:id="rId9">
                  <a:extLst>
                    <a:ext uri="{A12FA001-AC4F-418D-AE19-62706E023703}">
                      <ahyp:hlinkClr xmlns:ahyp="http://schemas.microsoft.com/office/drawing/2018/hyperlinkcolor" val="tx"/>
                    </a:ext>
                  </a:extLst>
                </a:hlinkClick>
              </a:rPr>
              <a:t>Layla Thurston</a:t>
            </a:r>
            <a:r>
              <a:rPr lang="en-US" sz="2000" b="0" i="1" baseline="30000" dirty="0">
                <a:effectLst/>
                <a:latin typeface="BlinkMacSystemFont"/>
              </a:rPr>
              <a:t> </a:t>
            </a:r>
            <a:r>
              <a:rPr lang="en-US" sz="2000" b="0" i="1" u="none" strike="noStrike" baseline="30000" dirty="0">
                <a:effectLst/>
                <a:latin typeface="BlinkMacSystemFont"/>
                <a:hlinkClick r:id="rId3" tooltip="Department of Metabolism, Digestion and Reproduction, Imperial College London, Hammersmith Hospital, London, United Kingdom; Department of Endocrinology, Imperial College Healthcare NHS Trust, London, United Kingdom.">
                  <a:extLst>
                    <a:ext uri="{A12FA001-AC4F-418D-AE19-62706E023703}">
                      <ahyp:hlinkClr xmlns:ahyp="http://schemas.microsoft.com/office/drawing/2018/hyperlinkcolor" val="tx"/>
                    </a:ext>
                  </a:extLst>
                </a:hlinkClick>
              </a:rPr>
              <a:t>1</a:t>
            </a:r>
            <a:r>
              <a:rPr lang="en-US" sz="2000" b="0" i="1" dirty="0">
                <a:effectLst/>
                <a:latin typeface="BlinkMacSystemFont"/>
              </a:rPr>
              <a:t>, </a:t>
            </a:r>
            <a:r>
              <a:rPr lang="en-US" sz="2000" b="0" i="1" u="none" strike="noStrike" dirty="0" err="1">
                <a:solidFill>
                  <a:srgbClr val="0563C1"/>
                </a:solidFill>
                <a:effectLst/>
                <a:latin typeface="BlinkMacSystemFont"/>
                <a:hlinkClick r:id="rId10">
                  <a:extLst>
                    <a:ext uri="{A12FA001-AC4F-418D-AE19-62706E023703}">
                      <ahyp:hlinkClr xmlns:ahyp="http://schemas.microsoft.com/office/drawing/2018/hyperlinkcolor" val="tx"/>
                    </a:ext>
                  </a:extLst>
                </a:hlinkClick>
              </a:rPr>
              <a:t>Kanyada</a:t>
            </a:r>
            <a:r>
              <a:rPr lang="en-US" sz="2000" b="0" i="1" u="none" strike="noStrike" dirty="0">
                <a:solidFill>
                  <a:srgbClr val="0563C1"/>
                </a:solidFill>
                <a:effectLst/>
                <a:latin typeface="BlinkMacSystemFont"/>
                <a:hlinkClick r:id="rId10">
                  <a:extLst>
                    <a:ext uri="{A12FA001-AC4F-418D-AE19-62706E023703}">
                      <ahyp:hlinkClr xmlns:ahyp="http://schemas.microsoft.com/office/drawing/2018/hyperlinkcolor" val="tx"/>
                    </a:ext>
                  </a:extLst>
                </a:hlinkClick>
              </a:rPr>
              <a:t> </a:t>
            </a:r>
            <a:r>
              <a:rPr lang="en-US" sz="2000" b="0" i="1" u="none" strike="noStrike" dirty="0" err="1">
                <a:effectLst/>
                <a:latin typeface="BlinkMacSystemFont"/>
                <a:hlinkClick r:id="rId10">
                  <a:extLst>
                    <a:ext uri="{A12FA001-AC4F-418D-AE19-62706E023703}">
                      <ahyp:hlinkClr xmlns:ahyp="http://schemas.microsoft.com/office/drawing/2018/hyperlinkcolor" val="tx"/>
                    </a:ext>
                  </a:extLst>
                </a:hlinkClick>
              </a:rPr>
              <a:t>Koysombat</a:t>
            </a:r>
            <a:r>
              <a:rPr lang="en-US" sz="2000" b="0" i="1" baseline="30000" dirty="0">
                <a:effectLst/>
                <a:latin typeface="BlinkMacSystemFont"/>
              </a:rPr>
              <a:t> </a:t>
            </a:r>
            <a:r>
              <a:rPr lang="en-US" sz="2000" b="0" i="1" u="none" strike="noStrike" baseline="30000" dirty="0">
                <a:effectLst/>
                <a:latin typeface="BlinkMacSystemFont"/>
                <a:hlinkClick r:id="rId3" tooltip="Department of Metabolism, Digestion and Reproduction, Imperial College London, Hammersmith Hospital, London, United Kingdom; Department of Endocrinology, Imperial College Healthcare NHS Trust, London, United Kingdom.">
                  <a:extLst>
                    <a:ext uri="{A12FA001-AC4F-418D-AE19-62706E023703}">
                      <ahyp:hlinkClr xmlns:ahyp="http://schemas.microsoft.com/office/drawing/2018/hyperlinkcolor" val="tx"/>
                    </a:ext>
                  </a:extLst>
                </a:hlinkClick>
              </a:rPr>
              <a:t>1</a:t>
            </a:r>
            <a:r>
              <a:rPr lang="en-US" sz="2000" b="0" i="1" dirty="0">
                <a:effectLst/>
                <a:latin typeface="BlinkMacSystemFont"/>
              </a:rPr>
              <a:t>, </a:t>
            </a:r>
            <a:r>
              <a:rPr lang="en-US" sz="2000" b="0" i="1" u="none" strike="noStrike" dirty="0">
                <a:solidFill>
                  <a:srgbClr val="0563C1"/>
                </a:solidFill>
                <a:effectLst/>
                <a:latin typeface="BlinkMacSystemFont"/>
                <a:hlinkClick r:id="rId11">
                  <a:extLst>
                    <a:ext uri="{A12FA001-AC4F-418D-AE19-62706E023703}">
                      <ahyp:hlinkClr xmlns:ahyp="http://schemas.microsoft.com/office/drawing/2018/hyperlinkcolor" val="tx"/>
                    </a:ext>
                  </a:extLst>
                </a:hlinkClick>
              </a:rPr>
              <a:t>Simon </a:t>
            </a:r>
            <a:r>
              <a:rPr lang="en-US" sz="2000" b="0" i="1" u="none" strike="noStrike" dirty="0" err="1">
                <a:effectLst/>
                <a:latin typeface="BlinkMacSystemFont"/>
                <a:hlinkClick r:id="rId11">
                  <a:extLst>
                    <a:ext uri="{A12FA001-AC4F-418D-AE19-62706E023703}">
                      <ahyp:hlinkClr xmlns:ahyp="http://schemas.microsoft.com/office/drawing/2018/hyperlinkcolor" val="tx"/>
                    </a:ext>
                  </a:extLst>
                </a:hlinkClick>
              </a:rPr>
              <a:t>Hanassab</a:t>
            </a:r>
            <a:r>
              <a:rPr lang="en-US" sz="2000" b="0" i="1" baseline="30000" dirty="0">
                <a:effectLst/>
                <a:latin typeface="BlinkMacSystemFont"/>
              </a:rPr>
              <a:t> </a:t>
            </a:r>
            <a:r>
              <a:rPr lang="en-US" sz="2000" b="0" i="1" u="none" strike="noStrike" baseline="30000" dirty="0">
                <a:effectLst/>
                <a:latin typeface="BlinkMacSystemFont"/>
                <a:hlinkClick r:id="rId12" tooltip="Department of Metabolism, Digestion and Reproduction, Imperial College London, Hammersmith Hospital, London, United Kingdom; Department of Computing, Imperial College London, London, United Kingdom; UKRI Centre for Doctoral Training in Artificial Intelligence (AI) for Healthcare, Imperial College London, London, United Kingdom.">
                  <a:extLst>
                    <a:ext uri="{A12FA001-AC4F-418D-AE19-62706E023703}">
                      <ahyp:hlinkClr xmlns:ahyp="http://schemas.microsoft.com/office/drawing/2018/hyperlinkcolor" val="tx"/>
                    </a:ext>
                  </a:extLst>
                </a:hlinkClick>
              </a:rPr>
              <a:t>3</a:t>
            </a:r>
            <a:r>
              <a:rPr lang="en-US" sz="2000" b="0" i="1" dirty="0">
                <a:effectLst/>
                <a:latin typeface="BlinkMacSystemFont"/>
              </a:rPr>
              <a:t>, </a:t>
            </a:r>
            <a:r>
              <a:rPr lang="en-US" sz="2000" b="0" i="1" u="none" strike="noStrike" dirty="0">
                <a:solidFill>
                  <a:srgbClr val="0563C1"/>
                </a:solidFill>
                <a:effectLst/>
                <a:latin typeface="BlinkMacSystemFont"/>
                <a:hlinkClick r:id="rId13">
                  <a:extLst>
                    <a:ext uri="{A12FA001-AC4F-418D-AE19-62706E023703}">
                      <ahyp:hlinkClr xmlns:ahyp="http://schemas.microsoft.com/office/drawing/2018/hyperlinkcolor" val="tx"/>
                    </a:ext>
                  </a:extLst>
                </a:hlinkClick>
              </a:rPr>
              <a:t>Thomas </a:t>
            </a:r>
            <a:r>
              <a:rPr lang="en-US" sz="2000" b="0" i="1" u="none" strike="noStrike" dirty="0" err="1">
                <a:effectLst/>
                <a:latin typeface="BlinkMacSystemFont"/>
                <a:hlinkClick r:id="rId13">
                  <a:extLst>
                    <a:ext uri="{A12FA001-AC4F-418D-AE19-62706E023703}">
                      <ahyp:hlinkClr xmlns:ahyp="http://schemas.microsoft.com/office/drawing/2018/hyperlinkcolor" val="tx"/>
                    </a:ext>
                  </a:extLst>
                </a:hlinkClick>
              </a:rPr>
              <a:t>Heinis</a:t>
            </a:r>
            <a:r>
              <a:rPr lang="en-US" sz="2000" b="0" i="1" baseline="30000" dirty="0">
                <a:effectLst/>
                <a:latin typeface="BlinkMacSystemFont"/>
              </a:rPr>
              <a:t> </a:t>
            </a:r>
            <a:r>
              <a:rPr lang="en-US" sz="2000" b="0" i="1" u="none" strike="noStrike" baseline="30000" dirty="0">
                <a:effectLst/>
                <a:latin typeface="BlinkMacSystemFont"/>
                <a:hlinkClick r:id="rId14" tooltip="Department of Computing, Imperial College London, London, United Kingdom.">
                  <a:extLst>
                    <a:ext uri="{A12FA001-AC4F-418D-AE19-62706E023703}">
                      <ahyp:hlinkClr xmlns:ahyp="http://schemas.microsoft.com/office/drawing/2018/hyperlinkcolor" val="tx"/>
                    </a:ext>
                  </a:extLst>
                </a:hlinkClick>
              </a:rPr>
              <a:t>4</a:t>
            </a:r>
            <a:r>
              <a:rPr lang="en-US" sz="2000" b="0" i="1" dirty="0">
                <a:effectLst/>
                <a:latin typeface="BlinkMacSystemFont"/>
              </a:rPr>
              <a:t>, </a:t>
            </a:r>
            <a:r>
              <a:rPr lang="en-US" sz="2000" b="0" i="1" u="none" strike="noStrike" dirty="0">
                <a:effectLst/>
                <a:latin typeface="BlinkMacSystemFont"/>
                <a:hlinkClick r:id="rId15">
                  <a:extLst>
                    <a:ext uri="{A12FA001-AC4F-418D-AE19-62706E023703}">
                      <ahyp:hlinkClr xmlns:ahyp="http://schemas.microsoft.com/office/drawing/2018/hyperlinkcolor" val="tx"/>
                    </a:ext>
                  </a:extLst>
                </a:hlinkClick>
              </a:rPr>
              <a:t>Tricia M-M Tan</a:t>
            </a:r>
            <a:r>
              <a:rPr lang="en-US" sz="2000" b="0" i="1" baseline="30000" dirty="0">
                <a:effectLst/>
                <a:latin typeface="BlinkMacSystemFont"/>
              </a:rPr>
              <a:t> </a:t>
            </a:r>
            <a:r>
              <a:rPr lang="en-US" sz="2000" b="0" i="1" u="none" strike="noStrike" baseline="30000" dirty="0">
                <a:effectLst/>
                <a:latin typeface="BlinkMacSystemFont"/>
                <a:hlinkClick r:id="rId16" tooltip="Department of Metabolism, Digestion and Reproduction, Imperial College London, Hammersmith Hospital, London, United Kingdom; Department of Endocrinology, Imperial College Healthcare NHS Trust, London, United Kingdom; North West London Pathology, London, United Kingdom.">
                  <a:extLst>
                    <a:ext uri="{A12FA001-AC4F-418D-AE19-62706E023703}">
                      <ahyp:hlinkClr xmlns:ahyp="http://schemas.microsoft.com/office/drawing/2018/hyperlinkcolor" val="tx"/>
                    </a:ext>
                  </a:extLst>
                </a:hlinkClick>
              </a:rPr>
              <a:t>5</a:t>
            </a:r>
            <a:r>
              <a:rPr lang="en-US" sz="2000" b="0" i="1" dirty="0">
                <a:effectLst/>
                <a:latin typeface="BlinkMacSystemFont"/>
              </a:rPr>
              <a:t>, </a:t>
            </a:r>
            <a:r>
              <a:rPr lang="en-US" sz="2000" b="0" i="1" u="none" strike="noStrike" dirty="0" err="1">
                <a:solidFill>
                  <a:srgbClr val="0563C1"/>
                </a:solidFill>
                <a:effectLst/>
                <a:latin typeface="BlinkMacSystemFont"/>
                <a:hlinkClick r:id="rId17">
                  <a:extLst>
                    <a:ext uri="{A12FA001-AC4F-418D-AE19-62706E023703}">
                      <ahyp:hlinkClr xmlns:ahyp="http://schemas.microsoft.com/office/drawing/2018/hyperlinkcolor" val="tx"/>
                    </a:ext>
                  </a:extLst>
                </a:hlinkClick>
              </a:rPr>
              <a:t>Krasimira</a:t>
            </a:r>
            <a:r>
              <a:rPr lang="en-US" sz="2000" b="0" i="1" u="none" strike="noStrike" dirty="0">
                <a:solidFill>
                  <a:srgbClr val="0563C1"/>
                </a:solidFill>
                <a:effectLst/>
                <a:latin typeface="BlinkMacSystemFont"/>
                <a:hlinkClick r:id="rId17">
                  <a:extLst>
                    <a:ext uri="{A12FA001-AC4F-418D-AE19-62706E023703}">
                      <ahyp:hlinkClr xmlns:ahyp="http://schemas.microsoft.com/office/drawing/2018/hyperlinkcolor" val="tx"/>
                    </a:ext>
                  </a:extLst>
                </a:hlinkClick>
              </a:rPr>
              <a:t> </a:t>
            </a:r>
            <a:r>
              <a:rPr lang="en-US" sz="2000" b="0" i="1" u="none" strike="noStrike" dirty="0" err="1">
                <a:effectLst/>
                <a:latin typeface="BlinkMacSystemFont"/>
                <a:hlinkClick r:id="rId17">
                  <a:extLst>
                    <a:ext uri="{A12FA001-AC4F-418D-AE19-62706E023703}">
                      <ahyp:hlinkClr xmlns:ahyp="http://schemas.microsoft.com/office/drawing/2018/hyperlinkcolor" val="tx"/>
                    </a:ext>
                  </a:extLst>
                </a:hlinkClick>
              </a:rPr>
              <a:t>Tsaneva-Atanasova</a:t>
            </a:r>
            <a:r>
              <a:rPr lang="en-US" sz="2000" b="0" i="1" baseline="30000" dirty="0">
                <a:effectLst/>
                <a:latin typeface="BlinkMacSystemFont"/>
              </a:rPr>
              <a:t> </a:t>
            </a:r>
            <a:r>
              <a:rPr lang="en-US" sz="2000" b="0" i="1" u="none" strike="noStrike" baseline="30000" dirty="0">
                <a:effectLst/>
                <a:latin typeface="BlinkMacSystemFont"/>
                <a:hlinkClick r:id="rId18" tooltip="Department of Mathematics and Statistics, and Living Systems Institute, College of Engineering, Mathematics and Physical Sciences, University of Exeter, United Kingdom; EPSRC Hub for Quantitative Modelling in Healthcare, University of Exeter, Exeter, United Kingdom.">
                  <a:extLst>
                    <a:ext uri="{A12FA001-AC4F-418D-AE19-62706E023703}">
                      <ahyp:hlinkClr xmlns:ahyp="http://schemas.microsoft.com/office/drawing/2018/hyperlinkcolor" val="tx"/>
                    </a:ext>
                  </a:extLst>
                </a:hlinkClick>
              </a:rPr>
              <a:t>6</a:t>
            </a:r>
            <a:r>
              <a:rPr lang="en-US" sz="2000" b="0" i="1" dirty="0">
                <a:effectLst/>
                <a:latin typeface="BlinkMacSystemFont"/>
              </a:rPr>
              <a:t>, </a:t>
            </a:r>
            <a:r>
              <a:rPr lang="en-US" sz="2000" b="0" i="1" u="none" strike="noStrike" dirty="0">
                <a:solidFill>
                  <a:srgbClr val="0563C1"/>
                </a:solidFill>
                <a:effectLst/>
                <a:latin typeface="BlinkMacSystemFont"/>
                <a:hlinkClick r:id="rId19">
                  <a:extLst>
                    <a:ext uri="{A12FA001-AC4F-418D-AE19-62706E023703}">
                      <ahyp:hlinkClr xmlns:ahyp="http://schemas.microsoft.com/office/drawing/2018/hyperlinkcolor" val="tx"/>
                    </a:ext>
                  </a:extLst>
                </a:hlinkClick>
              </a:rPr>
              <a:t>Alexander N </a:t>
            </a:r>
            <a:r>
              <a:rPr lang="en-US" sz="2000" b="0" i="1" u="none" strike="noStrike" dirty="0" err="1">
                <a:effectLst/>
                <a:latin typeface="BlinkMacSystemFont"/>
                <a:hlinkClick r:id="rId19">
                  <a:extLst>
                    <a:ext uri="{A12FA001-AC4F-418D-AE19-62706E023703}">
                      <ahyp:hlinkClr xmlns:ahyp="http://schemas.microsoft.com/office/drawing/2018/hyperlinkcolor" val="tx"/>
                    </a:ext>
                  </a:extLst>
                </a:hlinkClick>
              </a:rPr>
              <a:t>Comninos</a:t>
            </a:r>
            <a:r>
              <a:rPr lang="en-US" sz="2000" b="0" i="1" baseline="30000" dirty="0">
                <a:effectLst/>
                <a:latin typeface="BlinkMacSystemFont"/>
              </a:rPr>
              <a:t> </a:t>
            </a:r>
            <a:r>
              <a:rPr lang="en-US" sz="2000" b="0" i="1" u="none" strike="noStrike" baseline="30000" dirty="0">
                <a:effectLst/>
                <a:latin typeface="BlinkMacSystemFont"/>
                <a:hlinkClick r:id="rId3" tooltip="Department of Metabolism, Digestion and Reproduction, Imperial College London, Hammersmith Hospital, London, United Kingdom; Department of Endocrinology, Imperial College Healthcare NHS Trust, London, United Kingdom.">
                  <a:extLst>
                    <a:ext uri="{A12FA001-AC4F-418D-AE19-62706E023703}">
                      <ahyp:hlinkClr xmlns:ahyp="http://schemas.microsoft.com/office/drawing/2018/hyperlinkcolor" val="tx"/>
                    </a:ext>
                  </a:extLst>
                </a:hlinkClick>
              </a:rPr>
              <a:t>1</a:t>
            </a:r>
            <a:r>
              <a:rPr lang="en-US" sz="2000" b="0" i="1" dirty="0">
                <a:effectLst/>
                <a:latin typeface="BlinkMacSystemFont"/>
              </a:rPr>
              <a:t>, </a:t>
            </a:r>
            <a:r>
              <a:rPr lang="en-US" sz="2000" b="0" i="1" u="none" strike="noStrike" dirty="0">
                <a:solidFill>
                  <a:srgbClr val="0563C1"/>
                </a:solidFill>
                <a:effectLst/>
                <a:latin typeface="BlinkMacSystemFont"/>
                <a:hlinkClick r:id="rId20">
                  <a:extLst>
                    <a:ext uri="{A12FA001-AC4F-418D-AE19-62706E023703}">
                      <ahyp:hlinkClr xmlns:ahyp="http://schemas.microsoft.com/office/drawing/2018/hyperlinkcolor" val="tx"/>
                    </a:ext>
                  </a:extLst>
                </a:hlinkClick>
              </a:rPr>
              <a:t>Margaritis </a:t>
            </a:r>
            <a:r>
              <a:rPr lang="en-US" sz="2000" b="0" i="1" u="none" strike="noStrike" dirty="0" err="1">
                <a:effectLst/>
                <a:latin typeface="BlinkMacSystemFont"/>
                <a:hlinkClick r:id="rId20">
                  <a:extLst>
                    <a:ext uri="{A12FA001-AC4F-418D-AE19-62706E023703}">
                      <ahyp:hlinkClr xmlns:ahyp="http://schemas.microsoft.com/office/drawing/2018/hyperlinkcolor" val="tx"/>
                    </a:ext>
                  </a:extLst>
                </a:hlinkClick>
              </a:rPr>
              <a:t>Voliotis</a:t>
            </a:r>
            <a:r>
              <a:rPr lang="en-US" sz="2000" b="0" i="1" baseline="30000" dirty="0">
                <a:effectLst/>
                <a:latin typeface="BlinkMacSystemFont"/>
              </a:rPr>
              <a:t> </a:t>
            </a:r>
            <a:r>
              <a:rPr lang="en-US" sz="2000" b="0" i="1" u="none" strike="noStrike" baseline="30000" dirty="0">
                <a:effectLst/>
                <a:latin typeface="BlinkMacSystemFont"/>
                <a:hlinkClick r:id="rId18" tooltip="Department of Mathematics and Statistics, and Living Systems Institute, College of Engineering, Mathematics and Physical Sciences, University of Exeter, United Kingdom; EPSRC Hub for Quantitative Modelling in Healthcare, University of Exeter, Exeter, United Kingdom.">
                  <a:extLst>
                    <a:ext uri="{A12FA001-AC4F-418D-AE19-62706E023703}">
                      <ahyp:hlinkClr xmlns:ahyp="http://schemas.microsoft.com/office/drawing/2018/hyperlinkcolor" val="tx"/>
                    </a:ext>
                  </a:extLst>
                </a:hlinkClick>
              </a:rPr>
              <a:t>6</a:t>
            </a:r>
            <a:r>
              <a:rPr lang="en-US" sz="2000" b="0" i="1" dirty="0">
                <a:effectLst/>
                <a:latin typeface="BlinkMacSystemFont"/>
              </a:rPr>
              <a:t>, </a:t>
            </a:r>
            <a:r>
              <a:rPr lang="en-US" sz="2000" b="0" i="1" u="none" strike="noStrike" dirty="0" err="1">
                <a:solidFill>
                  <a:srgbClr val="0563C1"/>
                </a:solidFill>
                <a:effectLst/>
                <a:latin typeface="BlinkMacSystemFont"/>
                <a:hlinkClick r:id="rId21">
                  <a:extLst>
                    <a:ext uri="{A12FA001-AC4F-418D-AE19-62706E023703}">
                      <ahyp:hlinkClr xmlns:ahyp="http://schemas.microsoft.com/office/drawing/2018/hyperlinkcolor" val="tx"/>
                    </a:ext>
                  </a:extLst>
                </a:hlinkClick>
              </a:rPr>
              <a:t>Waljit</a:t>
            </a:r>
            <a:r>
              <a:rPr lang="en-US" sz="2000" b="0" i="1" u="none" strike="noStrike" dirty="0">
                <a:solidFill>
                  <a:srgbClr val="0563C1"/>
                </a:solidFill>
                <a:effectLst/>
                <a:latin typeface="BlinkMacSystemFont"/>
                <a:hlinkClick r:id="rId21">
                  <a:extLst>
                    <a:ext uri="{A12FA001-AC4F-418D-AE19-62706E023703}">
                      <ahyp:hlinkClr xmlns:ahyp="http://schemas.microsoft.com/office/drawing/2018/hyperlinkcolor" val="tx"/>
                    </a:ext>
                  </a:extLst>
                </a:hlinkClick>
              </a:rPr>
              <a:t> S </a:t>
            </a:r>
            <a:r>
              <a:rPr lang="en-US" sz="2000" b="0" i="1" u="none" strike="noStrike" dirty="0" err="1">
                <a:effectLst/>
                <a:latin typeface="BlinkMacSystemFont"/>
                <a:hlinkClick r:id="rId21">
                  <a:extLst>
                    <a:ext uri="{A12FA001-AC4F-418D-AE19-62706E023703}">
                      <ahyp:hlinkClr xmlns:ahyp="http://schemas.microsoft.com/office/drawing/2018/hyperlinkcolor" val="tx"/>
                    </a:ext>
                  </a:extLst>
                </a:hlinkClick>
              </a:rPr>
              <a:t>Dhillo</a:t>
            </a:r>
            <a:r>
              <a:rPr lang="en-US" sz="2000" b="0" i="1" baseline="30000" dirty="0">
                <a:effectLst/>
                <a:latin typeface="BlinkMacSystemFont"/>
              </a:rPr>
              <a:t> </a:t>
            </a:r>
            <a:r>
              <a:rPr lang="en-US" sz="2000" b="0" i="1" u="none" strike="noStrike" baseline="30000" dirty="0">
                <a:effectLst/>
                <a:latin typeface="BlinkMacSystemFont"/>
                <a:hlinkClick r:id="rId22" tooltip="Department of Metabolism, Digestion and Reproduction, Imperial College London, Hammersmith Hospital, London, United Kingdom; Department of Endocrinology, Imperial College Healthcare NHS Trust, London, United Kingdom. Electronic address: w.dhillo@imperial.ac.uk.">
                  <a:extLst>
                    <a:ext uri="{A12FA001-AC4F-418D-AE19-62706E023703}">
                      <ahyp:hlinkClr xmlns:ahyp="http://schemas.microsoft.com/office/drawing/2018/hyperlinkcolor" val="tx"/>
                    </a:ext>
                  </a:extLst>
                </a:hlinkClick>
              </a:rPr>
              <a:t>7</a:t>
            </a:r>
            <a:endParaRPr lang="en-US" sz="2000" i="1" u="sng" dirty="0"/>
          </a:p>
          <a:p>
            <a:pPr marL="0" indent="0">
              <a:buNone/>
            </a:pPr>
            <a:r>
              <a:rPr lang="en-US" sz="2000" i="1" u="sng" dirty="0" err="1">
                <a:solidFill>
                  <a:srgbClr val="0070C0"/>
                </a:solidFill>
              </a:rPr>
              <a:t>Fertil</a:t>
            </a:r>
            <a:r>
              <a:rPr lang="en-US" sz="2000" i="1" u="sng" dirty="0">
                <a:solidFill>
                  <a:srgbClr val="0070C0"/>
                </a:solidFill>
              </a:rPr>
              <a:t> </a:t>
            </a:r>
            <a:r>
              <a:rPr lang="en-US" sz="2000" i="1" u="sng" dirty="0" err="1">
                <a:solidFill>
                  <a:srgbClr val="0070C0"/>
                </a:solidFill>
              </a:rPr>
              <a:t>Steril</a:t>
            </a:r>
            <a:r>
              <a:rPr lang="en-US" sz="2000" i="1" u="sng" dirty="0">
                <a:solidFill>
                  <a:srgbClr val="0070C0"/>
                </a:solidFill>
              </a:rPr>
              <a:t>. 2024 Feb;121(2):334-345. doi:10.1016/j.fertnstert.2023.11.010. </a:t>
            </a:r>
            <a:r>
              <a:rPr lang="en-US" sz="2000" i="1" u="sng" dirty="0" err="1">
                <a:solidFill>
                  <a:srgbClr val="0070C0"/>
                </a:solidFill>
              </a:rPr>
              <a:t>Epub</a:t>
            </a:r>
            <a:r>
              <a:rPr lang="en-US" sz="2000" i="1" u="sng" dirty="0">
                <a:solidFill>
                  <a:srgbClr val="0070C0"/>
                </a:solidFill>
              </a:rPr>
              <a:t> 2023 Nov 15.</a:t>
            </a:r>
          </a:p>
          <a:p>
            <a:pPr marL="0" indent="0">
              <a:buNone/>
            </a:pPr>
            <a:endParaRPr lang="en-US" sz="2000" i="1" u="sng" dirty="0">
              <a:solidFill>
                <a:srgbClr val="0070C0"/>
              </a:solidFill>
            </a:endParaRPr>
          </a:p>
          <a:p>
            <a:r>
              <a:rPr lang="en-US" sz="2200" b="0" i="0" dirty="0">
                <a:solidFill>
                  <a:srgbClr val="212121"/>
                </a:solidFill>
                <a:effectLst/>
                <a:latin typeface="BlinkMacSystemFont"/>
              </a:rPr>
              <a:t>To quantify how representative a single measure of reproductive hormone level is of the daily hormonal profile using data from detailed hormonal sampling in the saline placebo-treated arm conducted over several hours.</a:t>
            </a:r>
          </a:p>
          <a:p>
            <a:pPr algn="l"/>
            <a:r>
              <a:rPr lang="en-US" sz="2200" b="0" i="0" dirty="0">
                <a:solidFill>
                  <a:srgbClr val="212121"/>
                </a:solidFill>
                <a:effectLst/>
                <a:latin typeface="BlinkMacSystemFont"/>
              </a:rPr>
              <a:t>The initial morning value of reproductive hormone levels was typically higher than the mean value throughout the day (percentage decrease from initial morning measure to daily mean: luteinizing hormone level 18.4%, follicle-stimulating hormone level 9.7%, testosterone level 9.2%, and estradiol level 2.1%). Luteinizing hormone level was the most variable (CV 28%), followed by sex-steroid hormone levels (testosterone level 12% and estradiol level 13%), whereas follicle-stimulating hormone level was the least variable reproductive hormone (CV 8%). In healthy men, testosterone levels fell between 9:00 am and 5:00 pm by 14.9% (95% confidence interval 4.2, 25.5%), although morning levels correlated with (and could be predicted from) late afternoon levels in the same individual (r</a:t>
            </a:r>
            <a:r>
              <a:rPr lang="en-US" sz="2200" b="0" i="0" baseline="30000" dirty="0">
                <a:solidFill>
                  <a:srgbClr val="212121"/>
                </a:solidFill>
                <a:effectLst/>
                <a:latin typeface="BlinkMacSystemFont"/>
              </a:rPr>
              <a:t>2</a:t>
            </a:r>
            <a:r>
              <a:rPr lang="en-US" sz="2200" b="0" i="0" dirty="0">
                <a:solidFill>
                  <a:srgbClr val="212121"/>
                </a:solidFill>
                <a:effectLst/>
                <a:latin typeface="BlinkMacSystemFont"/>
              </a:rPr>
              <a:t> = 0.53, P&lt;.0001). Testosterone levels were reduced more after a mixed meal (by 34.3%) than during ad libitum feeding (9.5%), after an oral glucose load (6.0%), or an intravenous glucose load (7.4%).</a:t>
            </a:r>
          </a:p>
          <a:p>
            <a:pPr algn="l"/>
            <a:r>
              <a:rPr lang="en-US" sz="2200" b="1" i="0" dirty="0">
                <a:solidFill>
                  <a:srgbClr val="212121"/>
                </a:solidFill>
                <a:effectLst/>
                <a:latin typeface="BlinkMacSystemFont"/>
              </a:rPr>
              <a:t>Conclusion: </a:t>
            </a:r>
            <a:r>
              <a:rPr lang="en-US" sz="2200" b="0" i="0" dirty="0">
                <a:solidFill>
                  <a:srgbClr val="212121"/>
                </a:solidFill>
                <a:effectLst/>
                <a:latin typeface="BlinkMacSystemFont"/>
              </a:rPr>
              <a:t>Quantification of the variability of a single measure of reproductive hormone levels informs the reliability of reproductive hormone assessment.</a:t>
            </a:r>
          </a:p>
          <a:p>
            <a:pPr marL="0" indent="0">
              <a:buNone/>
            </a:pPr>
            <a:endParaRPr lang="en-US" sz="2000" i="1" u="sng" dirty="0">
              <a:solidFill>
                <a:srgbClr val="0070C0"/>
              </a:solidFill>
            </a:endParaRPr>
          </a:p>
        </p:txBody>
      </p:sp>
      <p:sp>
        <p:nvSpPr>
          <p:cNvPr id="6" name="Slide Number Placeholder 5">
            <a:extLst>
              <a:ext uri="{FF2B5EF4-FFF2-40B4-BE49-F238E27FC236}">
                <a16:creationId xmlns:a16="http://schemas.microsoft.com/office/drawing/2014/main" id="{9B7E28B6-F8EF-2DF6-8E6B-33B7204AB33E}"/>
              </a:ext>
            </a:extLst>
          </p:cNvPr>
          <p:cNvSpPr>
            <a:spLocks noGrp="1"/>
          </p:cNvSpPr>
          <p:nvPr>
            <p:ph type="sldNum" sz="quarter" idx="12"/>
          </p:nvPr>
        </p:nvSpPr>
        <p:spPr>
          <a:xfrm>
            <a:off x="9497392" y="6248400"/>
            <a:ext cx="2694608" cy="609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25</a:t>
            </a:r>
          </a:p>
        </p:txBody>
      </p:sp>
      <p:sp>
        <p:nvSpPr>
          <p:cNvPr id="9" name="Footer Placeholder 3">
            <a:extLst>
              <a:ext uri="{FF2B5EF4-FFF2-40B4-BE49-F238E27FC236}">
                <a16:creationId xmlns:a16="http://schemas.microsoft.com/office/drawing/2014/main" id="{9845E489-4F72-090C-57FD-6FB27BA47E2A}"/>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Spiral Integration</a:t>
            </a:r>
          </a:p>
        </p:txBody>
      </p:sp>
      <p:sp>
        <p:nvSpPr>
          <p:cNvPr id="10" name="Footer Placeholder 3">
            <a:extLst>
              <a:ext uri="{FF2B5EF4-FFF2-40B4-BE49-F238E27FC236}">
                <a16:creationId xmlns:a16="http://schemas.microsoft.com/office/drawing/2014/main" id="{D4C880E1-A19B-2A0C-9AC5-9EA275C18A76}"/>
              </a:ext>
            </a:extLst>
          </p:cNvPr>
          <p:cNvSpPr txBox="1">
            <a:spLocks/>
          </p:cNvSpPr>
          <p:nvPr/>
        </p:nvSpPr>
        <p:spPr>
          <a:xfrm>
            <a:off x="9088783" y="3539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Research Article</a:t>
            </a:r>
          </a:p>
        </p:txBody>
      </p:sp>
    </p:spTree>
    <p:extLst>
      <p:ext uri="{BB962C8B-B14F-4D97-AF65-F5344CB8AC3E}">
        <p14:creationId xmlns:p14="http://schemas.microsoft.com/office/powerpoint/2010/main" val="14642972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le 2"/>
          <p:cNvSpPr txBox="1">
            <a:spLocks/>
          </p:cNvSpPr>
          <p:nvPr/>
        </p:nvSpPr>
        <p:spPr>
          <a:xfrm>
            <a:off x="1752600" y="365127"/>
            <a:ext cx="8686800" cy="854074"/>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600" b="1" dirty="0">
                <a:latin typeface="+mn-lt"/>
              </a:rPr>
              <a:t>How To Access Digital Library</a:t>
            </a:r>
          </a:p>
        </p:txBody>
      </p:sp>
      <p:sp>
        <p:nvSpPr>
          <p:cNvPr id="7" name="Content Placeholder 5"/>
          <p:cNvSpPr txBox="1">
            <a:spLocks/>
          </p:cNvSpPr>
          <p:nvPr/>
        </p:nvSpPr>
        <p:spPr>
          <a:xfrm>
            <a:off x="2286000" y="1219200"/>
            <a:ext cx="7986486" cy="6143172"/>
          </a:xfrm>
          <a:prstGeom prst="rect">
            <a:avLst/>
          </a:prstGeom>
        </p:spPr>
        <p:txBody>
          <a:bodyPr vert="horz" lIns="91440" tIns="45720" rIns="91440" bIns="45720" rtlCol="0">
            <a:normAutofit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2800" b="1" dirty="0">
                <a:solidFill>
                  <a:srgbClr val="202124"/>
                </a:solidFill>
              </a:rPr>
              <a:t>Steps to Access HEC Digital Library</a:t>
            </a:r>
            <a:endParaRPr lang="en-US" sz="2800" dirty="0">
              <a:solidFill>
                <a:srgbClr val="202124"/>
              </a:solidFill>
            </a:endParaRPr>
          </a:p>
          <a:p>
            <a:pPr marL="514350" indent="-514350">
              <a:buFont typeface="+mj-lt"/>
              <a:buAutoNum type="alphaLcParenR"/>
            </a:pPr>
            <a:r>
              <a:rPr lang="en-US" sz="2800" dirty="0">
                <a:solidFill>
                  <a:srgbClr val="202124"/>
                </a:solidFill>
              </a:rPr>
              <a:t>Go to the website of HEC National Digital Library</a:t>
            </a:r>
          </a:p>
          <a:p>
            <a:pPr marL="514350" indent="-514350">
              <a:buFont typeface="+mj-lt"/>
              <a:buAutoNum type="alphaLcParenR"/>
            </a:pPr>
            <a:r>
              <a:rPr lang="en-US" sz="2800" dirty="0">
                <a:solidFill>
                  <a:srgbClr val="202124"/>
                </a:solidFill>
              </a:rPr>
              <a:t>On Home Page, click on the INSTITUTES</a:t>
            </a:r>
          </a:p>
          <a:p>
            <a:pPr marL="514350" indent="-514350">
              <a:buFont typeface="+mj-lt"/>
              <a:buAutoNum type="alphaLcParenR"/>
            </a:pPr>
            <a:r>
              <a:rPr lang="en-US" sz="2800" dirty="0">
                <a:solidFill>
                  <a:srgbClr val="202124"/>
                </a:solidFill>
              </a:rPr>
              <a:t>A page will appear showing the universities from Public and Private Sector and other Institutes which have access to HEC National Digital Library HNDL</a:t>
            </a:r>
          </a:p>
          <a:p>
            <a:pPr marL="514350" indent="-514350">
              <a:buFont typeface="+mj-lt"/>
              <a:buAutoNum type="alphaLcParenR"/>
            </a:pPr>
            <a:r>
              <a:rPr lang="en-US" sz="2800" dirty="0">
                <a:solidFill>
                  <a:srgbClr val="202124"/>
                </a:solidFill>
              </a:rPr>
              <a:t>Select your desired Institute</a:t>
            </a:r>
          </a:p>
          <a:p>
            <a:pPr marL="514350" indent="-514350">
              <a:buFont typeface="+mj-lt"/>
              <a:buAutoNum type="alphaLcParenR"/>
            </a:pPr>
            <a:r>
              <a:rPr lang="en-US" sz="2800" dirty="0">
                <a:solidFill>
                  <a:srgbClr val="000000"/>
                </a:solidFill>
              </a:rPr>
              <a:t>A page will appear showing the resources of the institution</a:t>
            </a:r>
          </a:p>
          <a:p>
            <a:pPr marL="514350" indent="-514350">
              <a:buFont typeface="+mj-lt"/>
              <a:buAutoNum type="alphaLcParenR"/>
            </a:pPr>
            <a:r>
              <a:rPr lang="en-US" sz="2800" dirty="0">
                <a:solidFill>
                  <a:srgbClr val="000000"/>
                </a:solidFill>
              </a:rPr>
              <a:t>Journals and Researches will appear</a:t>
            </a:r>
          </a:p>
          <a:p>
            <a:pPr marL="514350" indent="-514350">
              <a:buFont typeface="+mj-lt"/>
              <a:buAutoNum type="alphaLcParenR"/>
            </a:pPr>
            <a:r>
              <a:rPr lang="en-US" sz="2800" dirty="0">
                <a:solidFill>
                  <a:srgbClr val="000000"/>
                </a:solidFill>
              </a:rPr>
              <a:t>You can find a Journal by clicking on JOURNALS AND DATABASE and enter a keyword to search for your desired journal</a:t>
            </a:r>
            <a:endParaRPr lang="en-US" sz="280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7774317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b="1" dirty="0">
                <a:solidFill>
                  <a:schemeClr val="accent4">
                    <a:lumMod val="75000"/>
                  </a:schemeClr>
                </a:solidFill>
              </a:rPr>
              <a:t>Learning Resources</a:t>
            </a:r>
          </a:p>
        </p:txBody>
      </p:sp>
      <p:sp>
        <p:nvSpPr>
          <p:cNvPr id="3" name="Content Placeholder 2"/>
          <p:cNvSpPr>
            <a:spLocks noGrp="1"/>
          </p:cNvSpPr>
          <p:nvPr>
            <p:ph idx="1"/>
          </p:nvPr>
        </p:nvSpPr>
        <p:spPr>
          <a:xfrm>
            <a:off x="1238865" y="1417638"/>
            <a:ext cx="9576619" cy="4525963"/>
          </a:xfrm>
        </p:spPr>
        <p:txBody>
          <a:bodyPr/>
          <a:lstStyle/>
          <a:p>
            <a:pPr>
              <a:lnSpc>
                <a:spcPct val="150000"/>
              </a:lnSpc>
            </a:pPr>
            <a:r>
              <a:rPr lang="en-US" sz="2800" dirty="0"/>
              <a:t>Text</a:t>
            </a:r>
            <a:r>
              <a:rPr lang="en-GB" sz="2800" dirty="0" err="1"/>
              <a:t>bo</a:t>
            </a:r>
            <a:r>
              <a:rPr lang="en-US" sz="2800" dirty="0"/>
              <a:t>ok of Biochemistry, Lippincott 8</a:t>
            </a:r>
            <a:r>
              <a:rPr lang="en-US" sz="2800" baseline="30000" dirty="0"/>
              <a:t>th</a:t>
            </a:r>
            <a:r>
              <a:rPr lang="en-US" sz="2800" dirty="0"/>
              <a:t> edition</a:t>
            </a:r>
            <a:r>
              <a:rPr lang="en-GB" sz="2800" dirty="0"/>
              <a:t>, chapter no.28 , pages no. 432-436</a:t>
            </a:r>
            <a:endParaRPr lang="en-US" sz="2800" dirty="0"/>
          </a:p>
          <a:p>
            <a:pPr>
              <a:lnSpc>
                <a:spcPct val="150000"/>
              </a:lnSpc>
            </a:pPr>
            <a:r>
              <a:rPr lang="en-US" sz="2800" dirty="0"/>
              <a:t>Google scholar</a:t>
            </a:r>
          </a:p>
          <a:p>
            <a:pPr>
              <a:lnSpc>
                <a:spcPct val="150000"/>
              </a:lnSpc>
            </a:pPr>
            <a:r>
              <a:rPr lang="en-US" sz="2800" dirty="0"/>
              <a:t>Google images</a:t>
            </a:r>
          </a:p>
          <a:p>
            <a:endParaRPr lang="en-US" dirty="0"/>
          </a:p>
          <a:p>
            <a:endParaRPr lang="en-US" dirty="0"/>
          </a:p>
        </p:txBody>
      </p:sp>
      <p:sp>
        <p:nvSpPr>
          <p:cNvPr id="9" name="Slide Number Placeholder 8">
            <a:extLst>
              <a:ext uri="{FF2B5EF4-FFF2-40B4-BE49-F238E27FC236}">
                <a16:creationId xmlns:a16="http://schemas.microsoft.com/office/drawing/2014/main" id="{AFA1E52D-D55D-CDB3-35AB-2433C222412D}"/>
              </a:ext>
            </a:extLst>
          </p:cNvPr>
          <p:cNvSpPr>
            <a:spLocks noGrp="1"/>
          </p:cNvSpPr>
          <p:nvPr>
            <p:ph type="sldNum" sz="quarter" idx="12"/>
          </p:nvPr>
        </p:nvSpPr>
        <p:spPr/>
        <p:txBody>
          <a:bodyPr/>
          <a:lstStyle/>
          <a:p>
            <a:pPr>
              <a:defRPr/>
            </a:pPr>
            <a:fld id="{BDA394D7-9785-4BE5-AFD5-4F918A689025}" type="slidenum">
              <a:rPr lang="en-US" smtClean="0"/>
              <a:pPr>
                <a:defRPr/>
              </a:pPr>
              <a:t>24</a:t>
            </a:fld>
            <a:endParaRPr lang="en-US"/>
          </a:p>
        </p:txBody>
      </p:sp>
    </p:spTree>
    <p:extLst>
      <p:ext uri="{BB962C8B-B14F-4D97-AF65-F5344CB8AC3E}">
        <p14:creationId xmlns:p14="http://schemas.microsoft.com/office/powerpoint/2010/main" val="8677266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01D68374-3A92-DBF6-F168-AF7DA610E3E6}"/>
              </a:ext>
            </a:extLst>
          </p:cNvPr>
          <p:cNvSpPr>
            <a:spLocks noGrp="1"/>
          </p:cNvSpPr>
          <p:nvPr>
            <p:ph type="sldNum" sz="quarter" idx="12"/>
          </p:nvPr>
        </p:nvSpPr>
        <p:spPr/>
        <p:txBody>
          <a:bodyPr/>
          <a:lstStyle/>
          <a:p>
            <a:pPr>
              <a:defRPr/>
            </a:pPr>
            <a:fld id="{D829B39B-E19B-4684-B84C-73DF500C59FE}" type="slidenum">
              <a:rPr lang="en-US" smtClean="0"/>
              <a:pPr>
                <a:defRPr/>
              </a:pPr>
              <a:t>25</a:t>
            </a:fld>
            <a:endParaRPr lang="en-US"/>
          </a:p>
        </p:txBody>
      </p:sp>
      <p:sp>
        <p:nvSpPr>
          <p:cNvPr id="2" name="Title 1"/>
          <p:cNvSpPr>
            <a:spLocks noGrp="1"/>
          </p:cNvSpPr>
          <p:nvPr>
            <p:ph type="title" idx="4294967295"/>
          </p:nvPr>
        </p:nvSpPr>
        <p:spPr>
          <a:xfrm>
            <a:off x="0" y="274638"/>
            <a:ext cx="8229600" cy="1143000"/>
          </a:xfrm>
        </p:spPr>
        <p:txBody>
          <a:bodyPr/>
          <a:lstStyle/>
          <a:p>
            <a:r>
              <a:rPr lang="en-US" dirty="0"/>
              <a:t> </a:t>
            </a:r>
          </a:p>
        </p:txBody>
      </p:sp>
      <p:pic>
        <p:nvPicPr>
          <p:cNvPr id="1026" name="Picture 2" descr="Image result for THANKS"/>
          <p:cNvPicPr>
            <a:picLocks noChangeAspect="1" noChangeArrowheads="1"/>
          </p:cNvPicPr>
          <p:nvPr/>
        </p:nvPicPr>
        <p:blipFill>
          <a:blip r:embed="rId2" cstate="print"/>
          <a:srcRect/>
          <a:stretch>
            <a:fillRect/>
          </a:stretch>
        </p:blipFill>
        <p:spPr bwMode="auto">
          <a:xfrm>
            <a:off x="3206246" y="1649105"/>
            <a:ext cx="5632954" cy="3559943"/>
          </a:xfrm>
          <a:prstGeom prst="rect">
            <a:avLst/>
          </a:prstGeom>
          <a:ln>
            <a:noFill/>
          </a:ln>
          <a:effectLst>
            <a:softEdge rad="112500"/>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715962"/>
          </a:xfrm>
        </p:spPr>
        <p:txBody>
          <a:bodyPr>
            <a:normAutofit/>
          </a:bodyPr>
          <a:lstStyle/>
          <a:p>
            <a:r>
              <a:rPr lang="en-US" sz="3600" b="1" dirty="0">
                <a:latin typeface="+mn-lt"/>
              </a:rPr>
              <a:t>Motto, Vision, Dream</a:t>
            </a:r>
          </a:p>
        </p:txBody>
      </p:sp>
      <p:graphicFrame>
        <p:nvGraphicFramePr>
          <p:cNvPr id="4" name="Content Placeholder 3">
            <a:extLst>
              <a:ext uri="{FF2B5EF4-FFF2-40B4-BE49-F238E27FC236}">
                <a16:creationId xmlns:a16="http://schemas.microsoft.com/office/drawing/2014/main" id="{A267C48E-C722-45BA-ABA8-7A339C617CBD}"/>
              </a:ext>
            </a:extLst>
          </p:cNvPr>
          <p:cNvGraphicFramePr>
            <a:graphicFrameLocks noGrp="1"/>
          </p:cNvGraphicFramePr>
          <p:nvPr>
            <p:ph idx="1"/>
          </p:nvPr>
        </p:nvGraphicFramePr>
        <p:xfrm>
          <a:off x="2152650" y="1825625"/>
          <a:ext cx="3269582"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6096001" y="1295401"/>
            <a:ext cx="4114799" cy="5262979"/>
          </a:xfrm>
          <a:prstGeom prst="rect">
            <a:avLst/>
          </a:prstGeom>
        </p:spPr>
        <p:txBody>
          <a:bodyPr wrap="square">
            <a:spAutoFit/>
          </a:bodyPr>
          <a:lstStyle/>
          <a:p>
            <a:pPr marL="285750" indent="-285750">
              <a:buFont typeface="Arial" panose="020B0604020202020204" pitchFamily="34" charset="0"/>
              <a:buChar char="•"/>
              <a:defRPr/>
            </a:pPr>
            <a:r>
              <a:rPr lang="en-US" altLang="en-US" sz="2800" dirty="0">
                <a:solidFill>
                  <a:prstClr val="black"/>
                </a:solidFill>
                <a:latin typeface="Calibri"/>
              </a:rPr>
              <a:t>To impart evidence based research oriented medical education</a:t>
            </a:r>
          </a:p>
          <a:p>
            <a:pPr marL="285750" indent="-285750">
              <a:buFont typeface="Arial" panose="020B0604020202020204" pitchFamily="34" charset="0"/>
              <a:buChar char="•"/>
              <a:defRPr/>
            </a:pPr>
            <a:endParaRPr lang="en-US" altLang="en-US" sz="2800" dirty="0">
              <a:solidFill>
                <a:prstClr val="black"/>
              </a:solidFill>
              <a:latin typeface="Calibri"/>
            </a:endParaRPr>
          </a:p>
          <a:p>
            <a:pPr marL="285750" indent="-285750">
              <a:buFont typeface="Arial" panose="020B0604020202020204" pitchFamily="34" charset="0"/>
              <a:buChar char="•"/>
              <a:defRPr/>
            </a:pPr>
            <a:r>
              <a:rPr lang="en-US" altLang="en-US" sz="2800" dirty="0">
                <a:solidFill>
                  <a:prstClr val="black"/>
                </a:solidFill>
                <a:latin typeface="Calibri"/>
              </a:rPr>
              <a:t>To provide best possible patient care</a:t>
            </a:r>
          </a:p>
          <a:p>
            <a:pPr marL="285750" indent="-285750">
              <a:buFont typeface="Arial" panose="020B0604020202020204" pitchFamily="34" charset="0"/>
              <a:buChar char="•"/>
              <a:defRPr/>
            </a:pPr>
            <a:endParaRPr lang="en-US" altLang="en-US" sz="2800" dirty="0">
              <a:solidFill>
                <a:prstClr val="black"/>
              </a:solidFill>
              <a:latin typeface="Calibri"/>
            </a:endParaRPr>
          </a:p>
          <a:p>
            <a:pPr marL="285750" indent="-285750">
              <a:buFont typeface="Arial" panose="020B0604020202020204" pitchFamily="34" charset="0"/>
              <a:buChar char="•"/>
              <a:defRPr/>
            </a:pPr>
            <a:r>
              <a:rPr lang="en-US" altLang="en-US" sz="2800" dirty="0">
                <a:solidFill>
                  <a:prstClr val="black"/>
                </a:solidFill>
                <a:latin typeface="Calibri"/>
              </a:rPr>
              <a:t>To inculcate the values of mutual respect and ethical practice of medicine</a:t>
            </a:r>
          </a:p>
          <a:p>
            <a:pPr marL="285750" indent="-285750">
              <a:buFont typeface="Arial" panose="020B0604020202020204" pitchFamily="34" charset="0"/>
              <a:buChar char="•"/>
              <a:defRPr/>
            </a:pPr>
            <a:endParaRPr lang="en-US" altLang="en-US" sz="2800" dirty="0">
              <a:solidFill>
                <a:prstClr val="black"/>
              </a:solidFill>
              <a:latin typeface="Calibri"/>
            </a:endParaRPr>
          </a:p>
        </p:txBody>
      </p:sp>
      <p:sp>
        <p:nvSpPr>
          <p:cNvPr id="8" name="Slide Number Placeholder 7"/>
          <p:cNvSpPr>
            <a:spLocks noGrp="1"/>
          </p:cNvSpPr>
          <p:nvPr>
            <p:ph type="sldNum" sz="quarter" idx="12"/>
          </p:nvPr>
        </p:nvSpPr>
        <p:spPr/>
        <p:txBody>
          <a:bodyPr/>
          <a:lstStyle/>
          <a:p>
            <a:fld id="{B6F15528-21DE-4FAA-801E-634DDDAF4B2B}" type="slidenum">
              <a:rPr lang="en-US">
                <a:solidFill>
                  <a:prstClr val="black"/>
                </a:solidFill>
                <a:latin typeface="Calibri"/>
              </a:rPr>
              <a:pPr/>
              <a:t>3</a:t>
            </a:fld>
            <a:endParaRPr lang="en-US">
              <a:solidFill>
                <a:prstClr val="black"/>
              </a:solidFill>
              <a:latin typeface="Calibri"/>
            </a:endParaRPr>
          </a:p>
        </p:txBody>
      </p:sp>
    </p:spTree>
    <p:extLst>
      <p:ext uri="{BB962C8B-B14F-4D97-AF65-F5344CB8AC3E}">
        <p14:creationId xmlns:p14="http://schemas.microsoft.com/office/powerpoint/2010/main" val="18868514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1104900"/>
            <a:ext cx="8001000" cy="544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1"/>
          <p:cNvSpPr txBox="1">
            <a:spLocks/>
          </p:cNvSpPr>
          <p:nvPr/>
        </p:nvSpPr>
        <p:spPr>
          <a:xfrm>
            <a:off x="1752600" y="304800"/>
            <a:ext cx="8686800" cy="715962"/>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sz="3600" b="1" dirty="0">
                <a:solidFill>
                  <a:prstClr val="black"/>
                </a:solidFill>
                <a:latin typeface="Calibri" panose="020F0502020204030204"/>
              </a:rPr>
              <a:t>Professor Umar Model of Integrated Lecture</a:t>
            </a:r>
          </a:p>
        </p:txBody>
      </p:sp>
      <p:sp>
        <p:nvSpPr>
          <p:cNvPr id="8" name="Slide Number Placeholder 7"/>
          <p:cNvSpPr>
            <a:spLocks noGrp="1"/>
          </p:cNvSpPr>
          <p:nvPr>
            <p:ph type="sldNum" sz="quarter" idx="12"/>
          </p:nvPr>
        </p:nvSpPr>
        <p:spPr/>
        <p:txBody>
          <a:bodyPr/>
          <a:lstStyle/>
          <a:p>
            <a:fld id="{B6F15528-21DE-4FAA-801E-634DDDAF4B2B}" type="slidenum">
              <a:rPr lang="en-US">
                <a:solidFill>
                  <a:prstClr val="black">
                    <a:tint val="75000"/>
                  </a:prstClr>
                </a:solidFill>
                <a:latin typeface="Calibri" panose="020F0502020204030204"/>
              </a:rPr>
              <a:pPr/>
              <a:t>4</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60792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48139" y="762000"/>
            <a:ext cx="10005391" cy="6096000"/>
          </a:xfrm>
          <a:prstGeom prst="rect">
            <a:avLst/>
          </a:prstGeom>
        </p:spPr>
        <p:txBody>
          <a:bodyPr>
            <a:normAutofit/>
          </a:bodyPr>
          <a:lstStyle/>
          <a:p>
            <a:pPr marL="0" indent="0" algn="ctr">
              <a:buNone/>
            </a:pPr>
            <a:r>
              <a:rPr lang="en-US" sz="4000" b="1" dirty="0">
                <a:solidFill>
                  <a:schemeClr val="accent4">
                    <a:lumMod val="75000"/>
                  </a:schemeClr>
                </a:solidFill>
              </a:rPr>
              <a:t>Learning Objectives</a:t>
            </a:r>
          </a:p>
          <a:p>
            <a:pPr marL="0" indent="0">
              <a:buNone/>
            </a:pPr>
            <a:endParaRPr lang="en-US" sz="1800" dirty="0"/>
          </a:p>
          <a:p>
            <a:pPr>
              <a:lnSpc>
                <a:spcPct val="150000"/>
              </a:lnSpc>
            </a:pPr>
            <a:r>
              <a:rPr lang="en-US" sz="2800" dirty="0"/>
              <a:t>Biochemical aspects of Male and Female Reproductive Hormones.</a:t>
            </a:r>
          </a:p>
          <a:p>
            <a:pPr>
              <a:lnSpc>
                <a:spcPct val="150000"/>
              </a:lnSpc>
            </a:pPr>
            <a:r>
              <a:rPr lang="en-US" sz="2800" dirty="0"/>
              <a:t>Outline of the Reproductive Anatomy.</a:t>
            </a:r>
          </a:p>
          <a:p>
            <a:pPr>
              <a:lnSpc>
                <a:spcPct val="150000"/>
              </a:lnSpc>
            </a:pPr>
            <a:r>
              <a:rPr lang="en-US" sz="2800" dirty="0"/>
              <a:t>Mechanism of Regulation of Reproductive Hormones.</a:t>
            </a:r>
          </a:p>
          <a:p>
            <a:pPr>
              <a:lnSpc>
                <a:spcPct val="150000"/>
              </a:lnSpc>
            </a:pPr>
            <a:r>
              <a:rPr lang="en-US" sz="2800" dirty="0"/>
              <a:t>Clinical Implications of Hormone imbalances.</a:t>
            </a:r>
          </a:p>
          <a:p>
            <a:pPr>
              <a:lnSpc>
                <a:spcPct val="150000"/>
              </a:lnSpc>
            </a:pPr>
            <a:r>
              <a:rPr lang="en-US" sz="2800" dirty="0"/>
              <a:t>Management of related disorder.</a:t>
            </a:r>
          </a:p>
          <a:p>
            <a:pPr>
              <a:lnSpc>
                <a:spcPct val="150000"/>
              </a:lnSpc>
            </a:pPr>
            <a:r>
              <a:rPr lang="en-US" sz="2800" dirty="0"/>
              <a:t>Role Of AI and Bioethics in Reproductive Endocrine Imbalance</a:t>
            </a:r>
          </a:p>
          <a:p>
            <a:pPr marL="0" indent="0">
              <a:buNone/>
            </a:pPr>
            <a:endParaRPr lang="en-GB" dirty="0"/>
          </a:p>
        </p:txBody>
      </p:sp>
      <p:sp>
        <p:nvSpPr>
          <p:cNvPr id="9" name="Slide Number Placeholder 8">
            <a:extLst>
              <a:ext uri="{FF2B5EF4-FFF2-40B4-BE49-F238E27FC236}">
                <a16:creationId xmlns:a16="http://schemas.microsoft.com/office/drawing/2014/main" id="{D42BD85A-21F8-9D50-AC01-8943F13144B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394D7-9785-4BE5-AFD5-4F918A689025}"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260625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EFA0EA-E1D0-FE9D-46DF-CBE1A81721C7}"/>
              </a:ext>
            </a:extLst>
          </p:cNvPr>
          <p:cNvSpPr>
            <a:spLocks noGrp="1"/>
          </p:cNvSpPr>
          <p:nvPr>
            <p:ph type="title"/>
          </p:nvPr>
        </p:nvSpPr>
        <p:spPr/>
        <p:txBody>
          <a:bodyPr>
            <a:normAutofit/>
          </a:bodyPr>
          <a:lstStyle/>
          <a:p>
            <a:pPr algn="ctr"/>
            <a:r>
              <a:rPr lang="en-US" sz="4000" b="1" dirty="0"/>
              <a:t>Interactive Session</a:t>
            </a:r>
          </a:p>
        </p:txBody>
      </p:sp>
      <p:sp>
        <p:nvSpPr>
          <p:cNvPr id="3" name="Content Placeholder 2">
            <a:extLst>
              <a:ext uri="{FF2B5EF4-FFF2-40B4-BE49-F238E27FC236}">
                <a16:creationId xmlns:a16="http://schemas.microsoft.com/office/drawing/2014/main" id="{72832955-D544-01E9-F102-74E3773AA85C}"/>
              </a:ext>
            </a:extLst>
          </p:cNvPr>
          <p:cNvSpPr>
            <a:spLocks noGrp="1"/>
          </p:cNvSpPr>
          <p:nvPr>
            <p:ph idx="1"/>
          </p:nvPr>
        </p:nvSpPr>
        <p:spPr>
          <a:xfrm>
            <a:off x="838200" y="1825625"/>
            <a:ext cx="10515600" cy="4667248"/>
          </a:xfrm>
        </p:spPr>
        <p:txBody>
          <a:bodyPr>
            <a:normAutofit/>
          </a:bodyPr>
          <a:lstStyle/>
          <a:p>
            <a:pPr marL="0" indent="0">
              <a:buNone/>
            </a:pPr>
            <a:r>
              <a:rPr lang="en-US" dirty="0"/>
              <a:t>	</a:t>
            </a:r>
            <a:r>
              <a:rPr lang="en-US" sz="2800" dirty="0"/>
              <a:t>A female XYZ, unmarried, age 25 years, comes to the OPD asking for information about how to manage the hair growth and acne on her face.</a:t>
            </a:r>
          </a:p>
          <a:p>
            <a:pPr marL="0" indent="0">
              <a:buNone/>
            </a:pPr>
            <a:r>
              <a:rPr lang="en-US" sz="2800" dirty="0"/>
              <a:t>  	She explains that she has </a:t>
            </a:r>
            <a:r>
              <a:rPr lang="en-US" sz="2800" b="1" dirty="0"/>
              <a:t>polycystic ovary syndrome </a:t>
            </a:r>
            <a:r>
              <a:rPr lang="en-US" sz="2800" dirty="0"/>
              <a:t>and started taking the combined oral contraceptive pill three months ago. She is worried that although the treatment has helped with most of her symptoms (her periods are more regular and less painful), the acne on her face and the hair on her chin are still present. The patient confirms there is no family history of cardiovascular disease and she has recently joined a running club to help her maintain a fit and healthy lifestyle.</a:t>
            </a:r>
          </a:p>
        </p:txBody>
      </p:sp>
      <p:sp>
        <p:nvSpPr>
          <p:cNvPr id="5" name="Slide Number Placeholder 4">
            <a:extLst>
              <a:ext uri="{FF2B5EF4-FFF2-40B4-BE49-F238E27FC236}">
                <a16:creationId xmlns:a16="http://schemas.microsoft.com/office/drawing/2014/main" id="{81929178-A040-8FEE-0230-8FA2491EFC65}"/>
              </a:ext>
            </a:extLst>
          </p:cNvPr>
          <p:cNvSpPr>
            <a:spLocks noGrp="1"/>
          </p:cNvSpPr>
          <p:nvPr>
            <p:ph type="sldNum" sz="quarter" idx="12"/>
          </p:nvPr>
        </p:nvSpPr>
        <p:spPr/>
        <p:txBody>
          <a:bodyPr/>
          <a:lstStyle/>
          <a:p>
            <a:pPr>
              <a:defRPr/>
            </a:pPr>
            <a:fld id="{BDA394D7-9785-4BE5-AFD5-4F918A689025}" type="slidenum">
              <a:rPr lang="en-US" smtClean="0"/>
              <a:pPr>
                <a:defRPr/>
              </a:pPr>
              <a:t>6</a:t>
            </a:fld>
            <a:endParaRPr lang="en-US"/>
          </a:p>
        </p:txBody>
      </p:sp>
    </p:spTree>
    <p:extLst>
      <p:ext uri="{BB962C8B-B14F-4D97-AF65-F5344CB8AC3E}">
        <p14:creationId xmlns:p14="http://schemas.microsoft.com/office/powerpoint/2010/main" val="33453634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5F16F-41EA-0EF1-0CA9-C0D3B2C59C87}"/>
              </a:ext>
            </a:extLst>
          </p:cNvPr>
          <p:cNvSpPr>
            <a:spLocks noGrp="1"/>
          </p:cNvSpPr>
          <p:nvPr>
            <p:ph type="title"/>
          </p:nvPr>
        </p:nvSpPr>
        <p:spPr/>
        <p:txBody>
          <a:bodyPr/>
          <a:lstStyle/>
          <a:p>
            <a:pPr algn="ctr"/>
            <a:r>
              <a:rPr lang="en-US" b="1" dirty="0"/>
              <a:t>Main Hormones of the Reproductive System</a:t>
            </a:r>
            <a:endParaRPr lang="en-US" dirty="0"/>
          </a:p>
        </p:txBody>
      </p:sp>
      <p:sp>
        <p:nvSpPr>
          <p:cNvPr id="3" name="Content Placeholder 2">
            <a:extLst>
              <a:ext uri="{FF2B5EF4-FFF2-40B4-BE49-F238E27FC236}">
                <a16:creationId xmlns:a16="http://schemas.microsoft.com/office/drawing/2014/main" id="{80B17EFF-9223-8AE6-5266-FD93C002BE81}"/>
              </a:ext>
            </a:extLst>
          </p:cNvPr>
          <p:cNvSpPr>
            <a:spLocks noGrp="1"/>
          </p:cNvSpPr>
          <p:nvPr>
            <p:ph idx="1"/>
          </p:nvPr>
        </p:nvSpPr>
        <p:spPr>
          <a:xfrm>
            <a:off x="838200" y="1825624"/>
            <a:ext cx="10515600" cy="5032375"/>
          </a:xfrm>
        </p:spPr>
        <p:txBody>
          <a:bodyPr>
            <a:normAutofit fontScale="92500" lnSpcReduction="10000"/>
          </a:bodyPr>
          <a:lstStyle/>
          <a:p>
            <a:pPr marL="0" marR="0" lvl="0" indent="0"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000" b="1" i="0" u="none" strike="noStrike" kern="1200" cap="none" spc="0" normalizeH="0" baseline="0" noProof="0" dirty="0">
                <a:ln>
                  <a:noFill/>
                </a:ln>
                <a:solidFill>
                  <a:srgbClr val="FF0000"/>
                </a:solidFill>
                <a:effectLst/>
                <a:uLnTx/>
                <a:uFillTx/>
                <a:latin typeface="Calibri" panose="020F0502020204030204"/>
                <a:ea typeface="+mn-ea"/>
                <a:cs typeface="+mn-cs"/>
              </a:rPr>
              <a:t>MALE</a:t>
            </a:r>
          </a:p>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Testosterone</a:t>
            </a:r>
          </a:p>
          <a:p>
            <a:pPr marL="228600" marR="0" lvl="0" indent="-228600" algn="l"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Dihydrotestosterone (DHT)</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228600" marR="0" lvl="0" indent="-228600" algn="ctr" defTabSz="914400" rtl="0" eaLnBrk="1" fontAlgn="auto" latinLnBrk="0" hangingPunct="1">
              <a:lnSpc>
                <a:spcPct val="90000"/>
              </a:lnSpc>
              <a:spcBef>
                <a:spcPts val="1000"/>
              </a:spcBef>
              <a:spcAft>
                <a:spcPts val="0"/>
              </a:spcAft>
              <a:buClr>
                <a:prstClr val="black"/>
              </a:buClr>
              <a:buSzTx/>
              <a:buFont typeface="Arial" panose="020B0604020202020204" pitchFamily="34" charset="0"/>
              <a:buChar char="•"/>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Androgens:   </a:t>
            </a:r>
          </a:p>
          <a:p>
            <a:pPr marL="0" marR="0" lvl="0" indent="0" algn="ctr" defTabSz="914400" rtl="0" eaLnBrk="1" fontAlgn="auto" latinLnBrk="0" hangingPunct="1">
              <a:lnSpc>
                <a:spcPct val="90000"/>
              </a:lnSpc>
              <a:spcBef>
                <a:spcPts val="1000"/>
              </a:spcBef>
              <a:spcAft>
                <a:spcPts val="0"/>
              </a:spcAft>
              <a:buClr>
                <a:prstClr val="black"/>
              </a:buClr>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Androstenedione</a:t>
            </a:r>
          </a:p>
          <a:p>
            <a:pPr marL="0" marR="0" lvl="0" indent="0" algn="ctr" defTabSz="914400" rtl="0" eaLnBrk="1" fontAlgn="auto" latinLnBrk="0" hangingPunct="1">
              <a:lnSpc>
                <a:spcPct val="90000"/>
              </a:lnSpc>
              <a:spcBef>
                <a:spcPts val="1000"/>
              </a:spcBef>
              <a:spcAft>
                <a:spcPts val="0"/>
              </a:spcAft>
              <a:buClr>
                <a:prstClr val="black"/>
              </a:buClr>
              <a:buSzTx/>
              <a:buFont typeface="Arial" panose="020B0604020202020204" pitchFamily="34" charset="0"/>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 DHEA</a:t>
            </a:r>
            <a:endParaRPr lang="en-US" sz="3000" dirty="0">
              <a:solidFill>
                <a:prstClr val="black"/>
              </a:solidFill>
              <a:latin typeface="Calibri" panose="020F0502020204030204"/>
            </a:endParaRPr>
          </a:p>
          <a:p>
            <a:pPr algn="ctr" defTabSz="914400">
              <a:spcBef>
                <a:spcPts val="1000"/>
              </a:spcBef>
              <a:buClr>
                <a:prstClr val="black"/>
              </a:buClr>
              <a:defRPr/>
            </a:pPr>
            <a:r>
              <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rPr>
              <a:t>Follicle Stimulating </a:t>
            </a:r>
            <a:r>
              <a:rPr lang="en-US" sz="3000" dirty="0">
                <a:solidFill>
                  <a:srgbClr val="FF0000"/>
                </a:solidFill>
                <a:latin typeface="Calibri" panose="020F0502020204030204"/>
              </a:rPr>
              <a:t>Hormone</a:t>
            </a:r>
          </a:p>
          <a:p>
            <a:pPr algn="ctr" defTabSz="914400">
              <a:spcBef>
                <a:spcPts val="1000"/>
              </a:spcBef>
              <a:buClr>
                <a:prstClr val="black"/>
              </a:buClr>
              <a:defRPr/>
            </a:pPr>
            <a:r>
              <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rPr>
              <a:t>Luteinizing Hormone</a:t>
            </a:r>
          </a:p>
          <a:p>
            <a:pPr algn="ctr" defTabSz="914400">
              <a:spcBef>
                <a:spcPts val="1000"/>
              </a:spcBef>
              <a:buClr>
                <a:prstClr val="black"/>
              </a:buClr>
              <a:defRPr/>
            </a:pPr>
            <a:r>
              <a:rPr lang="en-US" sz="3000" dirty="0">
                <a:solidFill>
                  <a:srgbClr val="FF0000"/>
                </a:solidFill>
                <a:latin typeface="Calibri" panose="020F0502020204030204"/>
              </a:rPr>
              <a:t>Inhibin</a:t>
            </a:r>
            <a:endParaRPr kumimoji="0" lang="en-US" sz="30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L="0" marR="0" lvl="0" indent="0" algn="ctr" defTabSz="914400" rtl="0" eaLnBrk="1" fontAlgn="auto" latinLnBrk="0" hangingPunct="1">
              <a:lnSpc>
                <a:spcPct val="90000"/>
              </a:lnSpc>
              <a:spcBef>
                <a:spcPts val="1000"/>
              </a:spcBef>
              <a:spcAft>
                <a:spcPts val="0"/>
              </a:spcAft>
              <a:buClr>
                <a:prstClr val="black"/>
              </a:buClr>
              <a:buSzTx/>
              <a:buFont typeface="Arial" panose="020B0604020202020204" pitchFamily="34" charset="0"/>
              <a:buNone/>
              <a:tabLst/>
              <a:defRPr/>
            </a:pP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6" name="Slide Number Placeholder 5">
            <a:extLst>
              <a:ext uri="{FF2B5EF4-FFF2-40B4-BE49-F238E27FC236}">
                <a16:creationId xmlns:a16="http://schemas.microsoft.com/office/drawing/2014/main" id="{0AF5EFBC-D971-BF97-D4E2-B553E0ED0A4D}"/>
              </a:ext>
            </a:extLst>
          </p:cNvPr>
          <p:cNvSpPr>
            <a:spLocks noGrp="1"/>
          </p:cNvSpPr>
          <p:nvPr>
            <p:ph type="sldNum" sz="quarter" idx="12"/>
          </p:nvPr>
        </p:nvSpPr>
        <p:spPr/>
        <p:txBody>
          <a:bodyPr/>
          <a:lstStyle/>
          <a:p>
            <a:pPr>
              <a:defRPr/>
            </a:pPr>
            <a:fld id="{7A259807-4E02-4090-954C-8862AE38006D}" type="slidenum">
              <a:rPr lang="en-US" smtClean="0"/>
              <a:pPr>
                <a:defRPr/>
              </a:pPr>
              <a:t>7</a:t>
            </a:fld>
            <a:endParaRPr lang="en-US"/>
          </a:p>
        </p:txBody>
      </p:sp>
      <p:sp>
        <p:nvSpPr>
          <p:cNvPr id="5" name="Footer Placeholder 4">
            <a:extLst>
              <a:ext uri="{FF2B5EF4-FFF2-40B4-BE49-F238E27FC236}">
                <a16:creationId xmlns:a16="http://schemas.microsoft.com/office/drawing/2014/main" id="{56A1CA6F-20FE-F1DD-EE3A-1C5CC9C95158}"/>
              </a:ext>
            </a:extLst>
          </p:cNvPr>
          <p:cNvSpPr>
            <a:spLocks noGrp="1"/>
          </p:cNvSpPr>
          <p:nvPr>
            <p:ph type="ftr" sz="quarter" idx="3"/>
          </p:nvPr>
        </p:nvSpPr>
        <p:spPr/>
        <p:txBody>
          <a:bodyPr/>
          <a:lstStyle/>
          <a:p>
            <a:pPr marR="0" lvl="0" algn="ctr" defTabSz="914400" rtl="0" eaLnBrk="1" fontAlgn="auto" latinLnBrk="0" hangingPunct="1">
              <a:lnSpc>
                <a:spcPct val="90000"/>
              </a:lnSpc>
              <a:spcBef>
                <a:spcPts val="1000"/>
              </a:spcBef>
              <a:spcAft>
                <a:spcPts val="0"/>
              </a:spcAft>
              <a:buClrTx/>
              <a:buSzTx/>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marR="0" lvl="0" algn="ctr" defTabSz="914400" rtl="0" eaLnBrk="1" fontAlgn="auto" latinLnBrk="0" hangingPunct="1">
              <a:lnSpc>
                <a:spcPct val="90000"/>
              </a:lnSpc>
              <a:spcBef>
                <a:spcPts val="1000"/>
              </a:spcBef>
              <a:spcAft>
                <a:spcPts val="0"/>
              </a:spcAft>
              <a:buClrTx/>
              <a:buSzTx/>
              <a:tabLst/>
              <a:defRPr/>
            </a:pPr>
            <a:endParaRPr kumimoji="0" lang="en-US" sz="3200" b="0" i="0" u="none" strike="noStrike" kern="1200" cap="none" spc="0" normalizeH="0" baseline="0" noProof="0" dirty="0">
              <a:ln>
                <a:noFill/>
              </a:ln>
              <a:solidFill>
                <a:srgbClr val="FF0000"/>
              </a:solidFill>
              <a:effectLst/>
              <a:uLnTx/>
              <a:uFillTx/>
              <a:latin typeface="Calibri" panose="020F0502020204030204"/>
              <a:ea typeface="+mn-ea"/>
              <a:cs typeface="+mn-cs"/>
            </a:endParaRPr>
          </a:p>
          <a:p>
            <a:pPr>
              <a:defRPr/>
            </a:pPr>
            <a:endParaRPr lang="en-US" dirty="0"/>
          </a:p>
        </p:txBody>
      </p:sp>
      <p:sp>
        <p:nvSpPr>
          <p:cNvPr id="4" name="Content Placeholder 3">
            <a:extLst>
              <a:ext uri="{FF2B5EF4-FFF2-40B4-BE49-F238E27FC236}">
                <a16:creationId xmlns:a16="http://schemas.microsoft.com/office/drawing/2014/main" id="{125E4096-26BE-395C-805D-7118814C1D20}"/>
              </a:ext>
            </a:extLst>
          </p:cNvPr>
          <p:cNvSpPr>
            <a:spLocks noGrp="1"/>
          </p:cNvSpPr>
          <p:nvPr>
            <p:ph sz="half" idx="4294967295"/>
          </p:nvPr>
        </p:nvSpPr>
        <p:spPr>
          <a:xfrm>
            <a:off x="6188765" y="1825625"/>
            <a:ext cx="6003235" cy="4351338"/>
          </a:xfrm>
        </p:spPr>
        <p:txBody>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1" i="0" u="none" strike="noStrike" kern="1200" cap="none" spc="0" normalizeH="0" baseline="0" noProof="0" dirty="0">
                <a:ln>
                  <a:noFill/>
                </a:ln>
                <a:solidFill>
                  <a:srgbClr val="FF0000"/>
                </a:solidFill>
                <a:effectLst/>
                <a:uLnTx/>
                <a:uFillTx/>
                <a:latin typeface="Calibri" panose="020F0502020204030204"/>
                <a:ea typeface="+mn-ea"/>
                <a:cs typeface="+mn-cs"/>
              </a:rPr>
              <a:t>FEMALE</a:t>
            </a:r>
          </a:p>
          <a:p>
            <a:pPr marL="228600" marR="0" lvl="0" indent="-22860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Estrogen</a:t>
            </a:r>
          </a:p>
          <a:p>
            <a:pPr marL="228600" marR="0" lvl="0" indent="-228600" algn="ctr"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prstClr val="black"/>
                </a:solidFill>
                <a:effectLst/>
                <a:uLnTx/>
                <a:uFillTx/>
                <a:latin typeface="Calibri" panose="020F0502020204030204"/>
                <a:ea typeface="+mn-ea"/>
                <a:cs typeface="+mn-cs"/>
              </a:rPr>
              <a:t>Progesterone</a:t>
            </a:r>
          </a:p>
          <a:p>
            <a:endParaRPr lang="en-US" dirty="0"/>
          </a:p>
        </p:txBody>
      </p:sp>
      <p:sp>
        <p:nvSpPr>
          <p:cNvPr id="7" name="Footer Placeholder 3">
            <a:extLst>
              <a:ext uri="{FF2B5EF4-FFF2-40B4-BE49-F238E27FC236}">
                <a16:creationId xmlns:a16="http://schemas.microsoft.com/office/drawing/2014/main" id="{C01B7016-FAF1-20C1-729F-8238E991D9F4}"/>
              </a:ext>
            </a:extLst>
          </p:cNvPr>
          <p:cNvSpPr txBox="1">
            <a:spLocks/>
          </p:cNvSpPr>
          <p:nvPr/>
        </p:nvSpPr>
        <p:spPr>
          <a:xfrm>
            <a:off x="-101600" y="136525"/>
            <a:ext cx="2946400" cy="512317"/>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a:t>Core Knowledge</a:t>
            </a:r>
            <a:endParaRPr lang="en-US" sz="2000" b="1" dirty="0"/>
          </a:p>
        </p:txBody>
      </p:sp>
    </p:spTree>
    <p:extLst>
      <p:ext uri="{BB962C8B-B14F-4D97-AF65-F5344CB8AC3E}">
        <p14:creationId xmlns:p14="http://schemas.microsoft.com/office/powerpoint/2010/main" val="6718858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2D8CAE-3E82-E2E2-797F-D6993DC0EAA0}"/>
              </a:ext>
            </a:extLst>
          </p:cNvPr>
          <p:cNvSpPr>
            <a:spLocks noGrp="1"/>
          </p:cNvSpPr>
          <p:nvPr>
            <p:ph type="title"/>
          </p:nvPr>
        </p:nvSpPr>
        <p:spPr/>
        <p:txBody>
          <a:bodyPr>
            <a:normAutofit/>
          </a:bodyPr>
          <a:lstStyle/>
          <a:p>
            <a:r>
              <a:rPr kumimoji="0" lang="en-US" sz="3600" b="1" i="0" u="none" strike="noStrike" kern="1200" cap="none" spc="0" normalizeH="0" baseline="0" noProof="0" dirty="0">
                <a:ln>
                  <a:noFill/>
                </a:ln>
                <a:solidFill>
                  <a:srgbClr val="E7E6E6">
                    <a:lumMod val="10000"/>
                  </a:srgbClr>
                </a:solidFill>
                <a:effectLst/>
                <a:uLnTx/>
                <a:uFillTx/>
                <a:ea typeface="+mj-ea"/>
                <a:cs typeface="+mj-cs"/>
              </a:rPr>
              <a:t>Testosterone</a:t>
            </a:r>
            <a:endParaRPr lang="en-US" sz="3600" dirty="0"/>
          </a:p>
        </p:txBody>
      </p:sp>
      <p:sp>
        <p:nvSpPr>
          <p:cNvPr id="3" name="Content Placeholder 2">
            <a:extLst>
              <a:ext uri="{FF2B5EF4-FFF2-40B4-BE49-F238E27FC236}">
                <a16:creationId xmlns:a16="http://schemas.microsoft.com/office/drawing/2014/main" id="{9330C0C5-F7A6-FBEB-8AD6-A36928D74C73}"/>
              </a:ext>
            </a:extLst>
          </p:cNvPr>
          <p:cNvSpPr>
            <a:spLocks noGrp="1"/>
          </p:cNvSpPr>
          <p:nvPr>
            <p:ph sz="half" idx="1"/>
          </p:nvPr>
        </p:nvSpPr>
        <p:spPr>
          <a:xfrm>
            <a:off x="711200" y="1204686"/>
            <a:ext cx="5384800" cy="5378676"/>
          </a:xfrm>
        </p:spPr>
        <p:txBody>
          <a:bodyPr>
            <a:normAutofit fontScale="92500" lnSpcReduction="20000"/>
          </a:bodyPr>
          <a:lstStyle/>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Production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Leydig cells of the testes.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Regulation</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Hypothalamic-Pituitary-Gonadal (HPG) axis.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Enzyme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:17</a:t>
            </a: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β-</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Hydroxysteroid dehydrogenase (17</a:t>
            </a:r>
            <a:r>
              <a:rPr kumimoji="0" lang="el-GR" sz="2600" b="0" i="0" u="none" strike="noStrike" kern="1200" cap="none" spc="0" normalizeH="0" baseline="0" noProof="0" dirty="0">
                <a:ln>
                  <a:noFill/>
                </a:ln>
                <a:solidFill>
                  <a:prstClr val="black"/>
                </a:solidFill>
                <a:effectLst/>
                <a:uLnTx/>
                <a:uFillTx/>
                <a:latin typeface="Calibri" panose="020F0502020204030204"/>
                <a:ea typeface="+mn-ea"/>
                <a:cs typeface="+mn-cs"/>
              </a:rPr>
              <a:t>β-</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HSD).</a:t>
            </a:r>
          </a:p>
          <a:p>
            <a:pPr marL="228600" marR="0" lvl="0" indent="-228600" algn="l" defTabSz="914400" rtl="0" eaLnBrk="1" fontAlgn="auto" latinLnBrk="0" hangingPunct="1">
              <a:lnSpc>
                <a:spcPct val="100000"/>
              </a:lnSpc>
              <a:spcBef>
                <a:spcPct val="20000"/>
              </a:spcBef>
              <a:spcAft>
                <a:spcPts val="0"/>
              </a:spcAft>
              <a:buClrTx/>
              <a:buSzTx/>
              <a:buFont typeface="Wingdings" panose="05000000000000000000" pitchFamily="2" charset="2"/>
              <a:buChar char="v"/>
              <a:tabLst/>
              <a:defRPr/>
            </a:pP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Functions</a:t>
            </a:r>
          </a:p>
          <a:p>
            <a:pPr marL="228600" marR="0" lvl="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Primary Sexual Characteristics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(Fetal Life)</a:t>
            </a:r>
          </a:p>
          <a:p>
            <a:pPr marL="228600" marR="0" lvl="0" indent="-2286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Secondary Sexual Characteristics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(Puberty)</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Spermatogenesis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600"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production and maturation of sperm.</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Anabolism</a:t>
            </a:r>
            <a:r>
              <a:rPr kumimoji="0" lang="en-US" sz="2600" b="1" i="0" u="none" strike="noStrike" kern="1200" cap="none" spc="0" normalizeH="0" baseline="0" noProof="0" dirty="0">
                <a:ln>
                  <a:noFill/>
                </a:ln>
                <a:solidFill>
                  <a:prstClr val="black"/>
                </a:solidFill>
                <a:effectLst/>
                <a:uLnTx/>
                <a:uFillTx/>
                <a:latin typeface="Calibri" panose="020F0502020204030204"/>
                <a:ea typeface="+mn-ea"/>
                <a:cs typeface="+mn-cs"/>
              </a:rPr>
              <a:t> : </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protein synthesis and muscle growth.</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600" b="1" i="0" u="none" strike="noStrike" kern="1200" cap="none" spc="0" normalizeH="0" baseline="0" noProof="0" dirty="0">
                <a:ln>
                  <a:noFill/>
                </a:ln>
                <a:solidFill>
                  <a:srgbClr val="FF0000"/>
                </a:solidFill>
                <a:effectLst/>
                <a:uLnTx/>
                <a:uFillTx/>
                <a:latin typeface="Calibri" panose="020F0502020204030204"/>
                <a:ea typeface="+mn-ea"/>
                <a:cs typeface="+mn-cs"/>
              </a:rPr>
              <a:t>Behavioral Effects</a:t>
            </a:r>
            <a:r>
              <a:rPr kumimoji="0" lang="en-US" sz="2600" b="0" i="0" u="none" strike="noStrike" kern="1200" cap="none" spc="0" normalizeH="0" baseline="0" noProof="0" dirty="0">
                <a:ln>
                  <a:noFill/>
                </a:ln>
                <a:solidFill>
                  <a:prstClr val="black"/>
                </a:solidFill>
                <a:effectLst/>
                <a:uLnTx/>
                <a:uFillTx/>
                <a:latin typeface="Calibri" panose="020F0502020204030204"/>
                <a:ea typeface="+mn-ea"/>
                <a:cs typeface="+mn-cs"/>
              </a:rPr>
              <a:t>: Influences libido and aggression.</a:t>
            </a:r>
          </a:p>
          <a:p>
            <a:endParaRPr lang="en-US" dirty="0"/>
          </a:p>
        </p:txBody>
      </p:sp>
      <p:pic>
        <p:nvPicPr>
          <p:cNvPr id="7" name="Content Placeholder 6">
            <a:extLst>
              <a:ext uri="{FF2B5EF4-FFF2-40B4-BE49-F238E27FC236}">
                <a16:creationId xmlns:a16="http://schemas.microsoft.com/office/drawing/2014/main" id="{AC264C99-9AAD-CB07-0406-10CB26BA1640}"/>
              </a:ext>
            </a:extLst>
          </p:cNvPr>
          <p:cNvPicPr>
            <a:picLocks noGrp="1" noChangeAspect="1"/>
          </p:cNvPicPr>
          <p:nvPr>
            <p:ph sz="half" idx="2"/>
          </p:nvPr>
        </p:nvPicPr>
        <p:blipFill>
          <a:blip r:embed="rId2"/>
          <a:stretch>
            <a:fillRect/>
          </a:stretch>
        </p:blipFill>
        <p:spPr>
          <a:xfrm>
            <a:off x="7699829" y="522514"/>
            <a:ext cx="4238171" cy="6335486"/>
          </a:xfrm>
          <a:prstGeom prst="rect">
            <a:avLst/>
          </a:prstGeom>
        </p:spPr>
      </p:pic>
      <p:sp>
        <p:nvSpPr>
          <p:cNvPr id="6" name="Slide Number Placeholder 5">
            <a:extLst>
              <a:ext uri="{FF2B5EF4-FFF2-40B4-BE49-F238E27FC236}">
                <a16:creationId xmlns:a16="http://schemas.microsoft.com/office/drawing/2014/main" id="{9A5B4180-3A9A-AEEC-B25E-3B849DC51345}"/>
              </a:ext>
            </a:extLst>
          </p:cNvPr>
          <p:cNvSpPr>
            <a:spLocks noGrp="1"/>
          </p:cNvSpPr>
          <p:nvPr>
            <p:ph type="sldNum" sz="quarter" idx="12"/>
          </p:nvPr>
        </p:nvSpPr>
        <p:spPr/>
        <p:txBody>
          <a:bodyPr/>
          <a:lstStyle/>
          <a:p>
            <a:pPr>
              <a:defRPr/>
            </a:pPr>
            <a:fld id="{7A259807-4E02-4090-954C-8862AE38006D}" type="slidenum">
              <a:rPr lang="en-US" smtClean="0"/>
              <a:pPr>
                <a:defRPr/>
              </a:pPr>
              <a:t>8</a:t>
            </a:fld>
            <a:endParaRPr lang="en-US"/>
          </a:p>
        </p:txBody>
      </p:sp>
      <p:sp>
        <p:nvSpPr>
          <p:cNvPr id="4" name="Footer Placeholder 3">
            <a:extLst>
              <a:ext uri="{FF2B5EF4-FFF2-40B4-BE49-F238E27FC236}">
                <a16:creationId xmlns:a16="http://schemas.microsoft.com/office/drawing/2014/main" id="{8341890E-B803-C738-6666-5CF75E2437D8}"/>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dirty="0"/>
              <a:t>Core Knowledge</a:t>
            </a:r>
          </a:p>
        </p:txBody>
      </p:sp>
      <p:sp>
        <p:nvSpPr>
          <p:cNvPr id="8" name="Footer Placeholder 3">
            <a:extLst>
              <a:ext uri="{FF2B5EF4-FFF2-40B4-BE49-F238E27FC236}">
                <a16:creationId xmlns:a16="http://schemas.microsoft.com/office/drawing/2014/main" id="{64D231AC-C1C0-61C8-1DC5-1147029C9DE9}"/>
              </a:ext>
            </a:extLst>
          </p:cNvPr>
          <p:cNvSpPr txBox="1">
            <a:spLocks/>
          </p:cNvSpPr>
          <p:nvPr/>
        </p:nvSpPr>
        <p:spPr>
          <a:xfrm>
            <a:off x="7547429" y="93111"/>
            <a:ext cx="4390571" cy="512317"/>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dirty="0"/>
              <a:t>Male Reproductive Hormones</a:t>
            </a:r>
          </a:p>
        </p:txBody>
      </p:sp>
    </p:spTree>
    <p:extLst>
      <p:ext uri="{BB962C8B-B14F-4D97-AF65-F5344CB8AC3E}">
        <p14:creationId xmlns:p14="http://schemas.microsoft.com/office/powerpoint/2010/main" val="4293472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F8489C-21B9-8BCD-7771-338A2F53CD28}"/>
              </a:ext>
            </a:extLst>
          </p:cNvPr>
          <p:cNvSpPr>
            <a:spLocks noGrp="1"/>
          </p:cNvSpPr>
          <p:nvPr>
            <p:ph type="title"/>
          </p:nvPr>
        </p:nvSpPr>
        <p:spPr>
          <a:xfrm>
            <a:off x="609600" y="136524"/>
            <a:ext cx="10972800" cy="1281114"/>
          </a:xfrm>
        </p:spPr>
        <p:txBody>
          <a:bodyPr>
            <a:normAutofit/>
          </a:bodyPr>
          <a:lstStyle/>
          <a:p>
            <a:r>
              <a:rPr kumimoji="0" lang="en-US" sz="3600" b="1" i="0" u="none" strike="noStrike" kern="1200" cap="none" spc="0" normalizeH="0" baseline="0" noProof="0" dirty="0">
                <a:ln>
                  <a:noFill/>
                </a:ln>
                <a:solidFill>
                  <a:prstClr val="black"/>
                </a:solidFill>
                <a:effectLst/>
                <a:uLnTx/>
                <a:uFillTx/>
                <a:latin typeface="Calibri"/>
                <a:ea typeface="+mj-ea"/>
                <a:cs typeface="+mj-cs"/>
              </a:rPr>
              <a:t>Dihydrotestosterone (DHT)</a:t>
            </a:r>
            <a:endParaRPr lang="en-US" sz="3600" dirty="0"/>
          </a:p>
        </p:txBody>
      </p:sp>
      <p:sp>
        <p:nvSpPr>
          <p:cNvPr id="3" name="Content Placeholder 2">
            <a:extLst>
              <a:ext uri="{FF2B5EF4-FFF2-40B4-BE49-F238E27FC236}">
                <a16:creationId xmlns:a16="http://schemas.microsoft.com/office/drawing/2014/main" id="{50B111A4-8BCB-F9E4-C2B4-44C89C8E2BF8}"/>
              </a:ext>
            </a:extLst>
          </p:cNvPr>
          <p:cNvSpPr>
            <a:spLocks noGrp="1"/>
          </p:cNvSpPr>
          <p:nvPr>
            <p:ph sz="half" idx="1"/>
          </p:nvPr>
        </p:nvSpPr>
        <p:spPr>
          <a:xfrm>
            <a:off x="333829" y="1051150"/>
            <a:ext cx="5384800" cy="5487763"/>
          </a:xfrm>
        </p:spPr>
        <p:txBody>
          <a:bodyPr>
            <a:normAutofit/>
          </a:bodyPr>
          <a:lstStyle/>
          <a:p>
            <a:pPr marL="0" marR="0" lvl="0" indent="0" algn="l" defTabSz="914400" rtl="0" eaLnBrk="1" fontAlgn="auto" latinLnBrk="0" hangingPunct="1">
              <a:lnSpc>
                <a:spcPct val="90000"/>
              </a:lnSpc>
              <a:spcBef>
                <a:spcPts val="1000"/>
              </a:spcBef>
              <a:spcAft>
                <a:spcPts val="0"/>
              </a:spcAft>
              <a:buClrTx/>
              <a:buSzTx/>
              <a:buNone/>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More potent than testosterone.</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Production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Prostate, skin, liver</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Regulation</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Hypothalamic-Pituitary-Gonadal (HPG) axis.</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Enzyme</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5 </a:t>
            </a:r>
            <a:r>
              <a:rPr kumimoji="0" lang="el-GR" sz="2200" b="0" i="0" u="none" strike="noStrike" kern="1200" cap="none" spc="0" normalizeH="0" baseline="0" noProof="0" dirty="0">
                <a:ln>
                  <a:noFill/>
                </a:ln>
                <a:solidFill>
                  <a:prstClr val="black"/>
                </a:solidFill>
                <a:effectLst/>
                <a:uLnTx/>
                <a:uFillTx/>
                <a:latin typeface="Calibri" panose="020F0502020204030204"/>
                <a:ea typeface="+mn-ea"/>
                <a:cs typeface="+mn-cs"/>
              </a:rPr>
              <a:t>α</a:t>
            </a: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 Reductase</a:t>
            </a:r>
          </a:p>
          <a:p>
            <a:pPr marL="228600" marR="0" lvl="0" indent="-228600" algn="l" defTabSz="914400" rtl="0" eaLnBrk="1" fontAlgn="auto" latinLnBrk="0" hangingPunct="1">
              <a:spcBef>
                <a:spcPct val="20000"/>
              </a:spcBef>
              <a:spcAft>
                <a:spcPts val="0"/>
              </a:spcAft>
              <a:buClrTx/>
              <a:buSzTx/>
              <a:buFont typeface="Wingdings" panose="05000000000000000000" pitchFamily="2" charset="2"/>
              <a:buChar char="v"/>
              <a:tabLst/>
              <a:defRPr/>
            </a:pPr>
            <a:r>
              <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rPr>
              <a:t>Functions</a:t>
            </a:r>
          </a:p>
          <a:p>
            <a:r>
              <a:rPr lang="en-US" sz="2200" dirty="0"/>
              <a:t>Development of the prostate.</a:t>
            </a:r>
          </a:p>
          <a:p>
            <a:r>
              <a:rPr lang="en-US" sz="2200" dirty="0"/>
              <a:t>Formation of external genitalia during fetal development.</a:t>
            </a:r>
          </a:p>
          <a:p>
            <a:r>
              <a:rPr lang="en-US" sz="2200" dirty="0"/>
              <a:t>Secondary sexual characteristics: facial/body hair, and sebaceous gland activity</a:t>
            </a:r>
            <a:endParaRPr kumimoji="0" lang="en-US" sz="2200" b="1"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pic>
        <p:nvPicPr>
          <p:cNvPr id="8" name="Content Placeholder 7" descr="A diagram of the hormone&#10;&#10;Description automatically generated">
            <a:extLst>
              <a:ext uri="{FF2B5EF4-FFF2-40B4-BE49-F238E27FC236}">
                <a16:creationId xmlns:a16="http://schemas.microsoft.com/office/drawing/2014/main" id="{2572B50E-2EBF-C4BA-A407-4A51D7DE77BA}"/>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805714" y="1095598"/>
            <a:ext cx="6386286" cy="4478339"/>
          </a:xfrm>
        </p:spPr>
      </p:pic>
      <p:sp>
        <p:nvSpPr>
          <p:cNvPr id="6" name="Slide Number Placeholder 5">
            <a:extLst>
              <a:ext uri="{FF2B5EF4-FFF2-40B4-BE49-F238E27FC236}">
                <a16:creationId xmlns:a16="http://schemas.microsoft.com/office/drawing/2014/main" id="{475C9086-EE0E-8E3F-61FB-5DAB59FD88B3}"/>
              </a:ext>
            </a:extLst>
          </p:cNvPr>
          <p:cNvSpPr>
            <a:spLocks noGrp="1"/>
          </p:cNvSpPr>
          <p:nvPr>
            <p:ph type="sldNum" sz="quarter" idx="12"/>
          </p:nvPr>
        </p:nvSpPr>
        <p:spPr/>
        <p:txBody>
          <a:bodyPr/>
          <a:lstStyle/>
          <a:p>
            <a:pPr>
              <a:defRPr/>
            </a:pPr>
            <a:fld id="{7A259807-4E02-4090-954C-8862AE38006D}" type="slidenum">
              <a:rPr lang="en-US" smtClean="0"/>
              <a:pPr>
                <a:defRPr/>
              </a:pPr>
              <a:t>9</a:t>
            </a:fld>
            <a:endParaRPr lang="en-US"/>
          </a:p>
        </p:txBody>
      </p:sp>
      <p:sp>
        <p:nvSpPr>
          <p:cNvPr id="5" name="Footer Placeholder 4">
            <a:extLst>
              <a:ext uri="{FF2B5EF4-FFF2-40B4-BE49-F238E27FC236}">
                <a16:creationId xmlns:a16="http://schemas.microsoft.com/office/drawing/2014/main" id="{D58E23A5-CA56-2252-048D-28877A7951CC}"/>
              </a:ext>
            </a:extLst>
          </p:cNvPr>
          <p:cNvSpPr>
            <a:spLocks noGrp="1"/>
          </p:cNvSpPr>
          <p:nvPr>
            <p:ph type="ftr" sz="quarter" idx="4294967295"/>
          </p:nvPr>
        </p:nvSpPr>
        <p:spPr>
          <a:xfrm>
            <a:off x="0" y="5440363"/>
            <a:ext cx="11525250" cy="1281112"/>
          </a:xfrm>
        </p:spPr>
        <p:txBody>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200" b="1" i="0" u="none" strike="noStrike" kern="1200" cap="none" spc="0" normalizeH="0" baseline="0" noProof="0" dirty="0">
                <a:ln>
                  <a:noFill/>
                </a:ln>
                <a:solidFill>
                  <a:prstClr val="black"/>
                </a:solidFill>
                <a:effectLst/>
                <a:uLnTx/>
                <a:uFillTx/>
                <a:latin typeface="Calibri"/>
                <a:ea typeface="+mn-ea"/>
                <a:cs typeface="+mn-cs"/>
              </a:rPr>
              <a:t>Clinical Relevance: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200" b="0" i="0" u="none" strike="noStrike" kern="1200" cap="none" spc="0" normalizeH="0" baseline="0" noProof="0" dirty="0">
                <a:ln>
                  <a:noFill/>
                </a:ln>
                <a:solidFill>
                  <a:prstClr val="black"/>
                </a:solidFill>
                <a:effectLst/>
                <a:uLnTx/>
                <a:uFillTx/>
                <a:latin typeface="Calibri"/>
                <a:ea typeface="+mn-ea"/>
                <a:cs typeface="+mn-cs"/>
              </a:rPr>
              <a:t>Conditions like benign prostatic hyperplasia (BPH) and androgenic alopecia (male pattern baldness) are influenced by DHT levels.</a:t>
            </a:r>
          </a:p>
          <a:p>
            <a:pPr>
              <a:defRPr/>
            </a:pPr>
            <a:endParaRPr lang="en-US" dirty="0"/>
          </a:p>
        </p:txBody>
      </p:sp>
      <p:sp>
        <p:nvSpPr>
          <p:cNvPr id="4" name="Footer Placeholder 3">
            <a:extLst>
              <a:ext uri="{FF2B5EF4-FFF2-40B4-BE49-F238E27FC236}">
                <a16:creationId xmlns:a16="http://schemas.microsoft.com/office/drawing/2014/main" id="{A70614B0-9C28-4606-5AB7-5D0B6E0F1392}"/>
              </a:ext>
            </a:extLst>
          </p:cNvPr>
          <p:cNvSpPr txBox="1">
            <a:spLocks/>
          </p:cNvSpPr>
          <p:nvPr/>
        </p:nvSpPr>
        <p:spPr>
          <a:xfrm>
            <a:off x="-101600" y="93111"/>
            <a:ext cx="29464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000" b="1" dirty="0"/>
              <a:t>Core Knowledge</a:t>
            </a:r>
          </a:p>
        </p:txBody>
      </p:sp>
      <p:sp>
        <p:nvSpPr>
          <p:cNvPr id="7" name="Footer Placeholder 3">
            <a:extLst>
              <a:ext uri="{FF2B5EF4-FFF2-40B4-BE49-F238E27FC236}">
                <a16:creationId xmlns:a16="http://schemas.microsoft.com/office/drawing/2014/main" id="{9B1E9059-56D3-FB06-4460-08EE252C3AE6}"/>
              </a:ext>
            </a:extLst>
          </p:cNvPr>
          <p:cNvSpPr txBox="1">
            <a:spLocks/>
          </p:cNvSpPr>
          <p:nvPr/>
        </p:nvSpPr>
        <p:spPr>
          <a:xfrm>
            <a:off x="7543801" y="52094"/>
            <a:ext cx="4546600" cy="555731"/>
          </a:xfrm>
          <a:prstGeom prst="rect">
            <a:avLst/>
          </a:prstGeom>
        </p:spPr>
        <p:txBody>
          <a:bodyPr/>
          <a:lstStyle>
            <a:defPPr>
              <a:defRPr lang="en-P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US" sz="2400" b="1" dirty="0"/>
              <a:t>Male Reproductive Hormones</a:t>
            </a:r>
          </a:p>
        </p:txBody>
      </p:sp>
    </p:spTree>
    <p:extLst>
      <p:ext uri="{BB962C8B-B14F-4D97-AF65-F5344CB8AC3E}">
        <p14:creationId xmlns:p14="http://schemas.microsoft.com/office/powerpoint/2010/main" val="36682433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PPT template">
  <a:themeElements>
    <a:clrScheme name="Custom 2">
      <a:dk1>
        <a:sysClr val="windowText" lastClr="000000"/>
      </a:dk1>
      <a:lt1>
        <a:sysClr val="window" lastClr="FFFFFF"/>
      </a:lt1>
      <a:dk2>
        <a:srgbClr val="000000"/>
      </a:dk2>
      <a:lt2>
        <a:srgbClr val="E7E6E6"/>
      </a:lt2>
      <a:accent1>
        <a:srgbClr val="000000"/>
      </a:accent1>
      <a:accent2>
        <a:srgbClr val="000000"/>
      </a:accent2>
      <a:accent3>
        <a:srgbClr val="A5A5A5"/>
      </a:accent3>
      <a:accent4>
        <a:srgbClr val="0C0C0C"/>
      </a:accent4>
      <a:accent5>
        <a:srgbClr val="5B9BD5"/>
      </a:accent5>
      <a:accent6>
        <a:srgbClr val="70AD47"/>
      </a:accent6>
      <a:hlink>
        <a:srgbClr val="0563C1"/>
      </a:hlink>
      <a:folHlink>
        <a:srgbClr val="954F72"/>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2C65EFAD-6B81-42EC-AA3D-742C36BDC32C}"/>
    </a:ext>
  </a:ext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Histology of Tongue by Maria 2025" id="{B492C820-BA51-4F86-964F-EDC193FF2F50}" vid="{63886ABB-9A57-49C0-A116-A2BFEC594E9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1885</TotalTime>
  <Words>2140</Words>
  <Application>Microsoft Office PowerPoint</Application>
  <PresentationFormat>Widescreen</PresentationFormat>
  <Paragraphs>254</Paragraphs>
  <Slides>25</Slides>
  <Notes>0</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25</vt:i4>
      </vt:variant>
    </vt:vector>
  </HeadingPairs>
  <TitlesOfParts>
    <vt:vector size="38" baseType="lpstr">
      <vt:lpstr>Arial</vt:lpstr>
      <vt:lpstr>Arial Black</vt:lpstr>
      <vt:lpstr>BlinkMacSystemFont</vt:lpstr>
      <vt:lpstr>Calibri</vt:lpstr>
      <vt:lpstr>Founders Grotesk Text</vt:lpstr>
      <vt:lpstr>Times New Roman</vt:lpstr>
      <vt:lpstr>Wingdings</vt:lpstr>
      <vt:lpstr>Office Theme</vt:lpstr>
      <vt:lpstr>2_Office Theme</vt:lpstr>
      <vt:lpstr>3_Office Theme</vt:lpstr>
      <vt:lpstr>4_Office Theme</vt:lpstr>
      <vt:lpstr>PPT template</vt:lpstr>
      <vt:lpstr>1_Office Theme</vt:lpstr>
      <vt:lpstr>PowerPoint Presentation</vt:lpstr>
      <vt:lpstr>Reproduction Module 2nd Year MBBS (SGD) Reproductive Hormones</vt:lpstr>
      <vt:lpstr>Motto, Vision, Dream</vt:lpstr>
      <vt:lpstr>PowerPoint Presentation</vt:lpstr>
      <vt:lpstr>PowerPoint Presentation</vt:lpstr>
      <vt:lpstr>Interactive Session</vt:lpstr>
      <vt:lpstr>Main Hormones of the Reproductive System</vt:lpstr>
      <vt:lpstr>Testosterone</vt:lpstr>
      <vt:lpstr>Dihydrotestosterone (DHT)</vt:lpstr>
      <vt:lpstr>Estrogen</vt:lpstr>
      <vt:lpstr>Progesterone</vt:lpstr>
      <vt:lpstr>Androgens: Androstenedione and DHEA</vt:lpstr>
      <vt:lpstr>Anatomy of the Male And Female Reproductive System</vt:lpstr>
      <vt:lpstr>Hypothalamic-Pituitary-Gonadal Axis</vt:lpstr>
      <vt:lpstr>Hypothalamic-Pituitary-Ovarian Axis </vt:lpstr>
      <vt:lpstr>Clinical Correlation Male Hormonal Imbalances and Treatment</vt:lpstr>
      <vt:lpstr>Clinical Correlation Female Hormonal Imbalances and Treatment</vt:lpstr>
      <vt:lpstr>Management of PCOS</vt:lpstr>
      <vt:lpstr>Management of PCOS</vt:lpstr>
      <vt:lpstr>Role Of AI in Management</vt:lpstr>
      <vt:lpstr>Ethical Consideration</vt:lpstr>
      <vt:lpstr>Quantifying The Variability In The Assessment Of Reproductive Hormone Levels.</vt:lpstr>
      <vt:lpstr>PowerPoint Presentation</vt:lpstr>
      <vt:lpstr>Learning Resources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hp</dc:creator>
  <cp:lastModifiedBy>sana latif</cp:lastModifiedBy>
  <cp:revision>45</cp:revision>
  <dcterms:created xsi:type="dcterms:W3CDTF">2024-02-25T12:35:17Z</dcterms:created>
  <dcterms:modified xsi:type="dcterms:W3CDTF">2025-02-23T17:26:14Z</dcterms:modified>
</cp:coreProperties>
</file>