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43" r:id="rId2"/>
    <p:sldId id="256" r:id="rId3"/>
    <p:sldId id="490" r:id="rId4"/>
    <p:sldId id="489" r:id="rId5"/>
    <p:sldId id="342" r:id="rId6"/>
    <p:sldId id="344" r:id="rId7"/>
    <p:sldId id="260" r:id="rId8"/>
    <p:sldId id="296" r:id="rId9"/>
    <p:sldId id="318" r:id="rId10"/>
    <p:sldId id="345" r:id="rId11"/>
    <p:sldId id="495" r:id="rId12"/>
    <p:sldId id="258" r:id="rId13"/>
    <p:sldId id="493" r:id="rId14"/>
    <p:sldId id="494" r:id="rId15"/>
    <p:sldId id="263" r:id="rId16"/>
    <p:sldId id="265" r:id="rId17"/>
    <p:sldId id="268" r:id="rId18"/>
    <p:sldId id="496" r:id="rId19"/>
    <p:sldId id="497" r:id="rId20"/>
    <p:sldId id="498" r:id="rId21"/>
    <p:sldId id="368" r:id="rId22"/>
    <p:sldId id="491" r:id="rId23"/>
    <p:sldId id="370" r:id="rId24"/>
    <p:sldId id="346" r:id="rId25"/>
    <p:sldId id="373" r:id="rId26"/>
    <p:sldId id="499" r:id="rId27"/>
    <p:sldId id="316" r:id="rId28"/>
    <p:sldId id="49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Aniqua Saleem" initials="DS" lastIdx="1" clrIdx="0">
    <p:extLst>
      <p:ext uri="{19B8F6BF-5375-455C-9EA6-DF929625EA0E}">
        <p15:presenceInfo xmlns:p15="http://schemas.microsoft.com/office/powerpoint/2012/main" userId="e4d3b3a409bcda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p:cViewPr varScale="1">
        <p:scale>
          <a:sx n="79" d="100"/>
          <a:sy n="79" d="100"/>
        </p:scale>
        <p:origin x="1435" y="72"/>
      </p:cViewPr>
      <p:guideLst>
        <p:guide orient="horz" pos="2160"/>
        <p:guide pos="2880"/>
      </p:guideLst>
    </p:cSldViewPr>
  </p:slideViewPr>
  <p:notesTextViewPr>
    <p:cViewPr>
      <p:scale>
        <a:sx n="100" d="100"/>
        <a:sy n="100" d="100"/>
      </p:scale>
      <p:origin x="0" y="0"/>
    </p:cViewPr>
  </p:notesTextViewPr>
  <p:sorterViewPr>
    <p:cViewPr>
      <p:scale>
        <a:sx n="99" d="100"/>
        <a:sy n="99" d="100"/>
      </p:scale>
      <p:origin x="0" y="-875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3-06T17:02:15.363" idx="1">
    <p:pos x="5472" y="1008"/>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F1094A-771C-4A4E-89C0-2879E3DC856C}" type="datetimeFigureOut">
              <a:rPr lang="en-US" smtClean="0"/>
              <a:t>2/8/2025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9BE58-95FE-4E96-BC0E-1C26EE1BF959}" type="slidenum">
              <a:rPr lang="en-US" smtClean="0"/>
              <a:t>‹#›</a:t>
            </a:fld>
            <a:endParaRPr lang="en-US"/>
          </a:p>
        </p:txBody>
      </p:sp>
    </p:spTree>
    <p:extLst>
      <p:ext uri="{BB962C8B-B14F-4D97-AF65-F5344CB8AC3E}">
        <p14:creationId xmlns:p14="http://schemas.microsoft.com/office/powerpoint/2010/main" val="3617499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2BDFCCB3-BF98-4933-B151-9C70F46F31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fld id="{FE440ABA-1653-483A-8FDA-642750D41BE9}" type="slidenum">
              <a:rPr lang="en-US" altLang="en-US" sz="1200" i="0" smtClean="0">
                <a:latin typeface="Arial" panose="020B0604020202020204" pitchFamily="34" charset="0"/>
              </a:rPr>
              <a:pPr/>
              <a:t>4</a:t>
            </a:fld>
            <a:endParaRPr lang="en-US" altLang="en-US" sz="1200" i="0">
              <a:latin typeface="Arial" panose="020B0604020202020204" pitchFamily="34" charset="0"/>
            </a:endParaRPr>
          </a:p>
        </p:txBody>
      </p:sp>
      <p:sp>
        <p:nvSpPr>
          <p:cNvPr id="5123" name="Rectangle 2">
            <a:extLst>
              <a:ext uri="{FF2B5EF4-FFF2-40B4-BE49-F238E27FC236}">
                <a16:creationId xmlns:a16="http://schemas.microsoft.com/office/drawing/2014/main" id="{74F12BF3-10AE-42BD-B69C-4C8113D03E2D}"/>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30004C2F-B9F2-4FEF-B562-67821BF3BC3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E9E96B2F-5F3A-4F46-94A5-F711CF41AE94}"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E9E96B2F-5F3A-4F46-94A5-F711CF41AE94}" type="slidenum">
              <a:rPr lang="en-US" smtClean="0"/>
              <a:pPr/>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F6D8ED-F3E9-401D-AA0D-BCB6D05D76F7}" type="datetimeFigureOut">
              <a:rPr lang="en-US" smtClean="0"/>
              <a:pPr/>
              <a:t>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1ADFC-E3CB-4103-9924-F038EB85D1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F6D8ED-F3E9-401D-AA0D-BCB6D05D76F7}" type="datetimeFigureOut">
              <a:rPr lang="en-US" smtClean="0"/>
              <a:pPr/>
              <a:t>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1ADFC-E3CB-4103-9924-F038EB85D1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F6D8ED-F3E9-401D-AA0D-BCB6D05D76F7}" type="datetimeFigureOut">
              <a:rPr lang="en-US" smtClean="0"/>
              <a:pPr/>
              <a:t>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1ADFC-E3CB-4103-9924-F038EB85D1C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4"/>
          </p:nvPr>
        </p:nvSpPr>
        <p:spPr/>
        <p:txBody>
          <a:bodyPr/>
          <a:lstStyle/>
          <a:p>
            <a:fld id="{1D8BD707-D9CF-40AE-B4C6-C98DA3205C09}" type="datetimeFigureOut">
              <a:rPr lang="en-US" smtClean="0"/>
              <a:pPr/>
              <a:t>2/8/2025</a:t>
            </a:fld>
            <a:endParaRPr lang="en-US"/>
          </a:p>
        </p:txBody>
      </p:sp>
      <p:sp>
        <p:nvSpPr>
          <p:cNvPr id="12" name="Slide Number Placeholder 11"/>
          <p:cNvSpPr>
            <a:spLocks noGrp="1"/>
          </p:cNvSpPr>
          <p:nvPr>
            <p:ph type="sldNum" sz="quarter" idx="15"/>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906481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F6D8ED-F3E9-401D-AA0D-BCB6D05D76F7}" type="datetimeFigureOut">
              <a:rPr lang="en-US" smtClean="0"/>
              <a:pPr/>
              <a:t>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1ADFC-E3CB-4103-9924-F038EB85D1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F6D8ED-F3E9-401D-AA0D-BCB6D05D76F7}" type="datetimeFigureOut">
              <a:rPr lang="en-US" smtClean="0"/>
              <a:pPr/>
              <a:t>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1ADFC-E3CB-4103-9924-F038EB85D1C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F6D8ED-F3E9-401D-AA0D-BCB6D05D76F7}" type="datetimeFigureOut">
              <a:rPr lang="en-US" smtClean="0"/>
              <a:pPr/>
              <a:t>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1ADFC-E3CB-4103-9924-F038EB85D1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F6D8ED-F3E9-401D-AA0D-BCB6D05D76F7}" type="datetimeFigureOut">
              <a:rPr lang="en-US" smtClean="0"/>
              <a:pPr/>
              <a:t>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51ADFC-E3CB-4103-9924-F038EB85D1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F6D8ED-F3E9-401D-AA0D-BCB6D05D76F7}" type="datetimeFigureOut">
              <a:rPr lang="en-US" smtClean="0"/>
              <a:pPr/>
              <a:t>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51ADFC-E3CB-4103-9924-F038EB85D1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F6D8ED-F3E9-401D-AA0D-BCB6D05D76F7}" type="datetimeFigureOut">
              <a:rPr lang="en-US" smtClean="0"/>
              <a:pPr/>
              <a:t>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51ADFC-E3CB-4103-9924-F038EB85D1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F6D8ED-F3E9-401D-AA0D-BCB6D05D76F7}" type="datetimeFigureOut">
              <a:rPr lang="en-US" smtClean="0"/>
              <a:pPr/>
              <a:t>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1ADFC-E3CB-4103-9924-F038EB85D1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F6D8ED-F3E9-401D-AA0D-BCB6D05D76F7}" type="datetimeFigureOut">
              <a:rPr lang="en-US" smtClean="0"/>
              <a:pPr/>
              <a:t>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1ADFC-E3CB-4103-9924-F038EB85D1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F6D8ED-F3E9-401D-AA0D-BCB6D05D76F7}" type="datetimeFigureOut">
              <a:rPr lang="en-US" smtClean="0"/>
              <a:pPr/>
              <a:t>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1ADFC-E3CB-4103-9924-F038EB85D1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1229" t="1406"/>
          <a:stretch>
            <a:fillRect/>
          </a:stretch>
        </p:blipFill>
        <p:spPr bwMode="auto">
          <a:xfrm>
            <a:off x="4724400" y="533400"/>
            <a:ext cx="3962400" cy="5867400"/>
          </a:xfrm>
          <a:prstGeom prst="rect">
            <a:avLst/>
          </a:prstGeom>
          <a:noFill/>
        </p:spPr>
      </p:pic>
      <p:pic>
        <p:nvPicPr>
          <p:cNvPr id="5" name="Picture 2" descr="bismiallahi1w"/>
          <p:cNvPicPr>
            <a:picLocks noGrp="1" noChangeAspect="1" noChangeArrowheads="1"/>
          </p:cNvPicPr>
          <p:nvPr>
            <p:ph idx="1"/>
          </p:nvPr>
        </p:nvPicPr>
        <p:blipFill>
          <a:blip r:embed="rId3" cstate="print"/>
          <a:srcRect/>
          <a:stretch>
            <a:fillRect/>
          </a:stretch>
        </p:blipFill>
        <p:spPr bwMode="auto">
          <a:xfrm>
            <a:off x="0" y="457200"/>
            <a:ext cx="4267200" cy="594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C000"/>
                </a:solidFill>
              </a:rPr>
              <a:t>CONTRAINDICATIONS</a:t>
            </a:r>
          </a:p>
        </p:txBody>
      </p:sp>
      <p:sp>
        <p:nvSpPr>
          <p:cNvPr id="3" name="Content Placeholder 2"/>
          <p:cNvSpPr>
            <a:spLocks noGrp="1"/>
          </p:cNvSpPr>
          <p:nvPr>
            <p:ph idx="1"/>
          </p:nvPr>
        </p:nvSpPr>
        <p:spPr>
          <a:xfrm>
            <a:off x="345057" y="1828800"/>
            <a:ext cx="6711654" cy="4195481"/>
          </a:xfrm>
        </p:spPr>
        <p:txBody>
          <a:bodyPr/>
          <a:lstStyle/>
          <a:p>
            <a:r>
              <a:rPr lang="en-US" dirty="0">
                <a:solidFill>
                  <a:schemeClr val="bg1"/>
                </a:solidFill>
              </a:rPr>
              <a:t>Pregnancy</a:t>
            </a:r>
          </a:p>
          <a:p>
            <a:r>
              <a:rPr lang="en-US" dirty="0">
                <a:solidFill>
                  <a:schemeClr val="bg1"/>
                </a:solidFill>
              </a:rPr>
              <a:t>Non-ionizing studies (e.g. ultrasound or MRI) </a:t>
            </a:r>
          </a:p>
          <a:p>
            <a:pPr marL="0" indent="0">
              <a:buNone/>
            </a:pPr>
            <a:r>
              <a:rPr lang="en-US" dirty="0">
                <a:solidFill>
                  <a:schemeClr val="bg1"/>
                </a:solidFill>
              </a:rPr>
              <a:t>should be tried first</a:t>
            </a:r>
          </a:p>
        </p:txBody>
      </p:sp>
      <p:pic>
        <p:nvPicPr>
          <p:cNvPr id="5" name="Picture 4">
            <a:extLst>
              <a:ext uri="{FF2B5EF4-FFF2-40B4-BE49-F238E27FC236}">
                <a16:creationId xmlns:a16="http://schemas.microsoft.com/office/drawing/2014/main" id="{6B16CBEF-9FE9-4C7F-A3AD-F3FBE66DE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5558" y="1685147"/>
            <a:ext cx="3982306" cy="4326194"/>
          </a:xfrm>
          <a:prstGeom prst="rect">
            <a:avLst/>
          </a:prstGeom>
        </p:spPr>
      </p:pic>
      <p:sp>
        <p:nvSpPr>
          <p:cNvPr id="4" name="TextBox 3">
            <a:extLst>
              <a:ext uri="{FF2B5EF4-FFF2-40B4-BE49-F238E27FC236}">
                <a16:creationId xmlns:a16="http://schemas.microsoft.com/office/drawing/2014/main" id="{2ED743B8-334E-C809-1B98-EAE81AF7F9D0}"/>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Core Concept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59FAC-59E7-ADAF-C25B-3C4047D5E431}"/>
              </a:ext>
            </a:extLst>
          </p:cNvPr>
          <p:cNvSpPr>
            <a:spLocks noGrp="1"/>
          </p:cNvSpPr>
          <p:nvPr>
            <p:ph type="title"/>
          </p:nvPr>
        </p:nvSpPr>
        <p:spPr/>
        <p:txBody>
          <a:bodyPr>
            <a:normAutofit fontScale="90000"/>
          </a:bodyPr>
          <a:lstStyle/>
          <a:p>
            <a:r>
              <a:rPr lang="en-US" b="1" dirty="0">
                <a:solidFill>
                  <a:srgbClr val="FFC000"/>
                </a:solidFill>
              </a:rPr>
              <a:t>IMPORTANCE OF HIP BONE IN HUMAN BODY</a:t>
            </a:r>
          </a:p>
        </p:txBody>
      </p:sp>
      <p:sp>
        <p:nvSpPr>
          <p:cNvPr id="6" name="Content Placeholder 5">
            <a:extLst>
              <a:ext uri="{FF2B5EF4-FFF2-40B4-BE49-F238E27FC236}">
                <a16:creationId xmlns:a16="http://schemas.microsoft.com/office/drawing/2014/main" id="{358D4A59-13DF-BFC1-3737-21C89C1786CC}"/>
              </a:ext>
            </a:extLst>
          </p:cNvPr>
          <p:cNvSpPr>
            <a:spLocks noGrp="1"/>
          </p:cNvSpPr>
          <p:nvPr>
            <p:ph idx="1"/>
          </p:nvPr>
        </p:nvSpPr>
        <p:spPr/>
        <p:txBody>
          <a:bodyPr/>
          <a:lstStyle/>
          <a:p>
            <a:pPr marL="514350" indent="-514350">
              <a:buFont typeface="+mj-lt"/>
              <a:buAutoNum type="arabicPeriod"/>
            </a:pPr>
            <a:r>
              <a:rPr lang="en-US" dirty="0">
                <a:solidFill>
                  <a:schemeClr val="bg1"/>
                </a:solidFill>
              </a:rPr>
              <a:t>Structural support</a:t>
            </a:r>
          </a:p>
          <a:p>
            <a:pPr marL="514350" indent="-514350">
              <a:buFont typeface="+mj-lt"/>
              <a:buAutoNum type="arabicPeriod"/>
            </a:pPr>
            <a:r>
              <a:rPr lang="en-US" dirty="0">
                <a:solidFill>
                  <a:schemeClr val="bg1"/>
                </a:solidFill>
              </a:rPr>
              <a:t>Weight bearing</a:t>
            </a:r>
          </a:p>
          <a:p>
            <a:pPr marL="514350" indent="-514350">
              <a:buFont typeface="+mj-lt"/>
              <a:buAutoNum type="arabicPeriod"/>
            </a:pPr>
            <a:r>
              <a:rPr lang="en-US" dirty="0">
                <a:solidFill>
                  <a:schemeClr val="bg1"/>
                </a:solidFill>
              </a:rPr>
              <a:t>Attachment of muscles &amp; Ligaments</a:t>
            </a:r>
          </a:p>
          <a:p>
            <a:pPr marL="514350" indent="-514350">
              <a:buFont typeface="+mj-lt"/>
              <a:buAutoNum type="arabicPeriod"/>
            </a:pPr>
            <a:r>
              <a:rPr lang="en-US" dirty="0">
                <a:solidFill>
                  <a:schemeClr val="bg1"/>
                </a:solidFill>
              </a:rPr>
              <a:t>Role in child birth</a:t>
            </a:r>
          </a:p>
          <a:p>
            <a:pPr marL="514350" indent="-514350">
              <a:buFont typeface="+mj-lt"/>
              <a:buAutoNum type="arabicPeriod"/>
            </a:pPr>
            <a:r>
              <a:rPr lang="en-US" dirty="0">
                <a:solidFill>
                  <a:schemeClr val="bg1"/>
                </a:solidFill>
              </a:rPr>
              <a:t>Stability of the hip joint</a:t>
            </a:r>
          </a:p>
          <a:p>
            <a:pPr marL="514350" indent="-514350">
              <a:buFont typeface="+mj-lt"/>
              <a:buAutoNum type="arabicPeriod"/>
            </a:pPr>
            <a:r>
              <a:rPr lang="en-US" dirty="0">
                <a:solidFill>
                  <a:schemeClr val="bg1"/>
                </a:solidFill>
              </a:rPr>
              <a:t>Maintenance of posture</a:t>
            </a:r>
          </a:p>
        </p:txBody>
      </p:sp>
      <p:sp>
        <p:nvSpPr>
          <p:cNvPr id="7" name="TextBox 6">
            <a:extLst>
              <a:ext uri="{FF2B5EF4-FFF2-40B4-BE49-F238E27FC236}">
                <a16:creationId xmlns:a16="http://schemas.microsoft.com/office/drawing/2014/main" id="{3CA42D19-E55F-5C7C-05CF-D5E05FABF5A6}"/>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Core Concept</a:t>
            </a:r>
          </a:p>
        </p:txBody>
      </p:sp>
    </p:spTree>
    <p:extLst>
      <p:ext uri="{BB962C8B-B14F-4D97-AF65-F5344CB8AC3E}">
        <p14:creationId xmlns:p14="http://schemas.microsoft.com/office/powerpoint/2010/main" val="3111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6400800" cy="1143000"/>
          </a:xfrm>
        </p:spPr>
        <p:txBody>
          <a:bodyPr>
            <a:normAutofit fontScale="90000"/>
          </a:bodyPr>
          <a:lstStyle/>
          <a:p>
            <a:r>
              <a:rPr lang="en-US" b="1" dirty="0">
                <a:solidFill>
                  <a:srgbClr val="FFC000"/>
                </a:solidFill>
              </a:rPr>
              <a:t>PROJECTIONS “HIP SERIES”</a:t>
            </a:r>
          </a:p>
        </p:txBody>
      </p:sp>
      <p:sp>
        <p:nvSpPr>
          <p:cNvPr id="3" name="Content Placeholder 2"/>
          <p:cNvSpPr>
            <a:spLocks noGrp="1"/>
          </p:cNvSpPr>
          <p:nvPr>
            <p:ph idx="1"/>
          </p:nvPr>
        </p:nvSpPr>
        <p:spPr>
          <a:xfrm>
            <a:off x="609600" y="1219200"/>
            <a:ext cx="7924800" cy="4876800"/>
          </a:xfrm>
        </p:spPr>
        <p:txBody>
          <a:bodyPr>
            <a:normAutofit/>
          </a:bodyPr>
          <a:lstStyle/>
          <a:p>
            <a:r>
              <a:rPr lang="en-US" sz="2400" b="1" dirty="0">
                <a:solidFill>
                  <a:schemeClr val="bg1"/>
                </a:solidFill>
              </a:rPr>
              <a:t>Standard projections</a:t>
            </a:r>
          </a:p>
          <a:p>
            <a:r>
              <a:rPr lang="en-US" sz="2400" dirty="0">
                <a:solidFill>
                  <a:schemeClr val="bg1"/>
                </a:solidFill>
              </a:rPr>
              <a:t>AP supine view</a:t>
            </a:r>
          </a:p>
          <a:p>
            <a:pPr lvl="1"/>
            <a:r>
              <a:rPr lang="en-US" sz="2400" dirty="0">
                <a:solidFill>
                  <a:schemeClr val="bg1"/>
                </a:solidFill>
              </a:rPr>
              <a:t>Hip in AP plane, with  internal rotation</a:t>
            </a:r>
          </a:p>
          <a:p>
            <a:r>
              <a:rPr lang="en-US" sz="2400" dirty="0">
                <a:solidFill>
                  <a:schemeClr val="bg1"/>
                </a:solidFill>
              </a:rPr>
              <a:t>Lateral view</a:t>
            </a:r>
          </a:p>
          <a:p>
            <a:pPr lvl="1"/>
            <a:r>
              <a:rPr lang="en-US" sz="2400" dirty="0">
                <a:solidFill>
                  <a:schemeClr val="bg1"/>
                </a:solidFill>
              </a:rPr>
              <a:t>Standard rolled lateral view to demonstrate femoral neck and acetabular rim</a:t>
            </a:r>
          </a:p>
          <a:p>
            <a:pPr lvl="1"/>
            <a:r>
              <a:rPr lang="en-US" sz="2400" dirty="0">
                <a:solidFill>
                  <a:schemeClr val="bg1"/>
                </a:solidFill>
              </a:rPr>
              <a:t>Only performed on non-traumatic patients</a:t>
            </a:r>
          </a:p>
          <a:p>
            <a:r>
              <a:rPr lang="en-US" sz="2400" dirty="0">
                <a:solidFill>
                  <a:schemeClr val="bg1"/>
                </a:solidFill>
              </a:rPr>
              <a:t>Hip Series comprises of AP &amp; lateral both</a:t>
            </a:r>
          </a:p>
          <a:p>
            <a:r>
              <a:rPr lang="en-US" sz="2400" dirty="0">
                <a:solidFill>
                  <a:schemeClr val="bg1"/>
                </a:solidFill>
              </a:rPr>
              <a:t>Other projections</a:t>
            </a:r>
          </a:p>
          <a:p>
            <a:pPr lvl="1"/>
            <a:r>
              <a:rPr lang="en-US" sz="2000" dirty="0">
                <a:solidFill>
                  <a:schemeClr val="bg1"/>
                </a:solidFill>
              </a:rPr>
              <a:t>Frog leg</a:t>
            </a:r>
          </a:p>
          <a:p>
            <a:pPr lvl="1"/>
            <a:r>
              <a:rPr lang="en-US" sz="2000" dirty="0">
                <a:solidFill>
                  <a:schemeClr val="bg1"/>
                </a:solidFill>
              </a:rPr>
              <a:t>Flamingo</a:t>
            </a:r>
          </a:p>
          <a:p>
            <a:pPr lvl="1"/>
            <a:endParaRPr lang="en-US" sz="2400" dirty="0">
              <a:solidFill>
                <a:schemeClr val="bg1"/>
              </a:solidFill>
            </a:endParaRPr>
          </a:p>
        </p:txBody>
      </p:sp>
      <p:sp>
        <p:nvSpPr>
          <p:cNvPr id="4" name="TextBox 3">
            <a:extLst>
              <a:ext uri="{FF2B5EF4-FFF2-40B4-BE49-F238E27FC236}">
                <a16:creationId xmlns:a16="http://schemas.microsoft.com/office/drawing/2014/main" id="{8350799A-5AE8-21FA-0C96-B452DF398318}"/>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Core Concept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lvis AP With Both Hip Joint X-ray In Hindi Patient, 42% OFF">
            <a:extLst>
              <a:ext uri="{FF2B5EF4-FFF2-40B4-BE49-F238E27FC236}">
                <a16:creationId xmlns:a16="http://schemas.microsoft.com/office/drawing/2014/main" id="{67C8BC17-9928-C19E-D1E3-CF53209160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6705600" cy="499950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E2A9F4D-6FCD-A733-F8C2-B293087AD61F}"/>
              </a:ext>
            </a:extLst>
          </p:cNvPr>
          <p:cNvSpPr>
            <a:spLocks noGrp="1"/>
          </p:cNvSpPr>
          <p:nvPr>
            <p:ph type="title"/>
          </p:nvPr>
        </p:nvSpPr>
        <p:spPr/>
        <p:txBody>
          <a:bodyPr/>
          <a:lstStyle/>
          <a:p>
            <a:r>
              <a:rPr lang="en-US" b="1" dirty="0">
                <a:solidFill>
                  <a:srgbClr val="FFC000"/>
                </a:solidFill>
              </a:rPr>
              <a:t>AP PROJECTION</a:t>
            </a:r>
            <a:endParaRPr lang="en-US" dirty="0"/>
          </a:p>
        </p:txBody>
      </p:sp>
      <p:sp>
        <p:nvSpPr>
          <p:cNvPr id="6" name="TextBox 5">
            <a:extLst>
              <a:ext uri="{FF2B5EF4-FFF2-40B4-BE49-F238E27FC236}">
                <a16:creationId xmlns:a16="http://schemas.microsoft.com/office/drawing/2014/main" id="{6CC25054-9DA2-5285-FD41-00F91DC9DF28}"/>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Core Concept</a:t>
            </a:r>
          </a:p>
        </p:txBody>
      </p:sp>
    </p:spTree>
    <p:extLst>
      <p:ext uri="{BB962C8B-B14F-4D97-AF65-F5344CB8AC3E}">
        <p14:creationId xmlns:p14="http://schemas.microsoft.com/office/powerpoint/2010/main" val="816386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5 Pelvic girdle imaging &amp; pathology Flashcards | Quizlet">
            <a:extLst>
              <a:ext uri="{FF2B5EF4-FFF2-40B4-BE49-F238E27FC236}">
                <a16:creationId xmlns:a16="http://schemas.microsoft.com/office/drawing/2014/main" id="{FC719D18-B571-4D26-C4B0-3D62A7A83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1219200"/>
            <a:ext cx="8202083" cy="47244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FAC19B7-CCAF-D075-14C1-9CF4B84A8E7A}"/>
              </a:ext>
            </a:extLst>
          </p:cNvPr>
          <p:cNvSpPr>
            <a:spLocks noGrp="1"/>
          </p:cNvSpPr>
          <p:nvPr>
            <p:ph type="title"/>
          </p:nvPr>
        </p:nvSpPr>
        <p:spPr/>
        <p:txBody>
          <a:bodyPr/>
          <a:lstStyle/>
          <a:p>
            <a:r>
              <a:rPr lang="en-US" b="1" dirty="0">
                <a:solidFill>
                  <a:srgbClr val="FFC000"/>
                </a:solidFill>
              </a:rPr>
              <a:t>LATERAL PROJECTION</a:t>
            </a:r>
            <a:endParaRPr lang="en-US" dirty="0"/>
          </a:p>
        </p:txBody>
      </p:sp>
      <p:sp>
        <p:nvSpPr>
          <p:cNvPr id="6" name="TextBox 5">
            <a:extLst>
              <a:ext uri="{FF2B5EF4-FFF2-40B4-BE49-F238E27FC236}">
                <a16:creationId xmlns:a16="http://schemas.microsoft.com/office/drawing/2014/main" id="{B0953898-AE1F-92EE-36D2-71884B7F5C14}"/>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Core Concept</a:t>
            </a:r>
          </a:p>
        </p:txBody>
      </p:sp>
    </p:spTree>
    <p:extLst>
      <p:ext uri="{BB962C8B-B14F-4D97-AF65-F5344CB8AC3E}">
        <p14:creationId xmlns:p14="http://schemas.microsoft.com/office/powerpoint/2010/main" val="1806485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39BD96-F119-8E67-D4FF-C0D6A5DA8AB9}"/>
              </a:ext>
            </a:extLst>
          </p:cNvPr>
          <p:cNvSpPr txBox="1"/>
          <p:nvPr/>
        </p:nvSpPr>
        <p:spPr>
          <a:xfrm>
            <a:off x="304800" y="6308725"/>
            <a:ext cx="2286000" cy="369332"/>
          </a:xfrm>
          <a:prstGeom prst="rect">
            <a:avLst/>
          </a:prstGeom>
          <a:solidFill>
            <a:srgbClr val="7030A0"/>
          </a:solidFill>
        </p:spPr>
        <p:txBody>
          <a:bodyPr wrap="square" rtlCol="0">
            <a:spAutoFit/>
          </a:bodyPr>
          <a:lstStyle/>
          <a:p>
            <a:pPr algn="ctr"/>
            <a:r>
              <a:rPr lang="en-US" b="1" dirty="0"/>
              <a:t>Horizontal Integration</a:t>
            </a:r>
          </a:p>
        </p:txBody>
      </p:sp>
      <p:pic>
        <p:nvPicPr>
          <p:cNvPr id="3074" name="Picture 2" descr="Adult Hip Radiographs - Trauma - Orthobullets">
            <a:extLst>
              <a:ext uri="{FF2B5EF4-FFF2-40B4-BE49-F238E27FC236}">
                <a16:creationId xmlns:a16="http://schemas.microsoft.com/office/drawing/2014/main" id="{8D706C1D-BC2D-A5D6-38D9-00F562608A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74"/>
          <a:stretch/>
        </p:blipFill>
        <p:spPr bwMode="auto">
          <a:xfrm>
            <a:off x="4953000" y="810203"/>
            <a:ext cx="3695700" cy="498616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adiology Student Resources">
            <a:extLst>
              <a:ext uri="{FF2B5EF4-FFF2-40B4-BE49-F238E27FC236}">
                <a16:creationId xmlns:a16="http://schemas.microsoft.com/office/drawing/2014/main" id="{53B929BF-D8AC-207F-A060-16522BE9D8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38"/>
          <a:stretch/>
        </p:blipFill>
        <p:spPr bwMode="auto">
          <a:xfrm>
            <a:off x="40255" y="785710"/>
            <a:ext cx="4652510" cy="4953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C000"/>
                </a:solidFill>
              </a:rPr>
              <a:t>COMMON HIP BONE PATHOLOGIES</a:t>
            </a:r>
          </a:p>
        </p:txBody>
      </p:sp>
      <p:sp>
        <p:nvSpPr>
          <p:cNvPr id="3" name="Content Placeholder 2"/>
          <p:cNvSpPr>
            <a:spLocks noGrp="1"/>
          </p:cNvSpPr>
          <p:nvPr>
            <p:ph idx="1"/>
          </p:nvPr>
        </p:nvSpPr>
        <p:spPr/>
        <p:txBody>
          <a:bodyPr/>
          <a:lstStyle/>
          <a:p>
            <a:r>
              <a:rPr lang="en-US" dirty="0">
                <a:solidFill>
                  <a:schemeClr val="bg1"/>
                </a:solidFill>
              </a:rPr>
              <a:t>Fractures</a:t>
            </a:r>
          </a:p>
          <a:p>
            <a:r>
              <a:rPr lang="en-US" dirty="0">
                <a:solidFill>
                  <a:schemeClr val="bg1"/>
                </a:solidFill>
              </a:rPr>
              <a:t>Arthritis</a:t>
            </a:r>
          </a:p>
          <a:p>
            <a:r>
              <a:rPr lang="en-US" dirty="0">
                <a:solidFill>
                  <a:schemeClr val="bg1"/>
                </a:solidFill>
              </a:rPr>
              <a:t>Dislocation</a:t>
            </a:r>
          </a:p>
          <a:p>
            <a:r>
              <a:rPr lang="en-US" dirty="0">
                <a:solidFill>
                  <a:schemeClr val="bg1"/>
                </a:solidFill>
              </a:rPr>
              <a:t>Developmental anomalies</a:t>
            </a:r>
          </a:p>
        </p:txBody>
      </p:sp>
      <p:sp>
        <p:nvSpPr>
          <p:cNvPr id="4" name="TextBox 3">
            <a:extLst>
              <a:ext uri="{FF2B5EF4-FFF2-40B4-BE49-F238E27FC236}">
                <a16:creationId xmlns:a16="http://schemas.microsoft.com/office/drawing/2014/main" id="{571342A0-8554-79B7-9E89-BBD9E745333F}"/>
              </a:ext>
            </a:extLst>
          </p:cNvPr>
          <p:cNvSpPr txBox="1"/>
          <p:nvPr/>
        </p:nvSpPr>
        <p:spPr>
          <a:xfrm>
            <a:off x="304800" y="6308725"/>
            <a:ext cx="2362200" cy="369332"/>
          </a:xfrm>
          <a:prstGeom prst="rect">
            <a:avLst/>
          </a:prstGeom>
          <a:solidFill>
            <a:srgbClr val="7030A0"/>
          </a:solidFill>
        </p:spPr>
        <p:txBody>
          <a:bodyPr wrap="square" rtlCol="0">
            <a:spAutoFit/>
          </a:bodyPr>
          <a:lstStyle/>
          <a:p>
            <a:pPr algn="ctr"/>
            <a:r>
              <a:rPr lang="en-US" b="1" dirty="0"/>
              <a:t>Horizontal Integration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178B68-2F56-488F-D534-25F8BBE8C6C1}"/>
              </a:ext>
            </a:extLst>
          </p:cNvPr>
          <p:cNvSpPr txBox="1"/>
          <p:nvPr/>
        </p:nvSpPr>
        <p:spPr>
          <a:xfrm>
            <a:off x="304800" y="6368534"/>
            <a:ext cx="2286000" cy="369332"/>
          </a:xfrm>
          <a:prstGeom prst="rect">
            <a:avLst/>
          </a:prstGeom>
          <a:solidFill>
            <a:srgbClr val="7030A0"/>
          </a:solidFill>
        </p:spPr>
        <p:txBody>
          <a:bodyPr wrap="square" rtlCol="0">
            <a:spAutoFit/>
          </a:bodyPr>
          <a:lstStyle/>
          <a:p>
            <a:pPr algn="ctr"/>
            <a:r>
              <a:rPr lang="en-US" b="1" dirty="0"/>
              <a:t>Vertical Integration</a:t>
            </a:r>
          </a:p>
        </p:txBody>
      </p:sp>
      <p:pic>
        <p:nvPicPr>
          <p:cNvPr id="4098" name="Picture 2" descr="Ilium Fractures - Trauma - Orthobullets">
            <a:extLst>
              <a:ext uri="{FF2B5EF4-FFF2-40B4-BE49-F238E27FC236}">
                <a16:creationId xmlns:a16="http://schemas.microsoft.com/office/drawing/2014/main" id="{EC9951D1-8EDE-D216-1A7A-7E380BB25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46566"/>
            <a:ext cx="340042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elvic insufficiency fractures | Radiology Reference Article |  Radiopaedia.org">
            <a:extLst>
              <a:ext uri="{FF2B5EF4-FFF2-40B4-BE49-F238E27FC236}">
                <a16:creationId xmlns:a16="http://schemas.microsoft.com/office/drawing/2014/main" id="{C35564CA-11E7-1261-BE4F-097B5FE99A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1" y="1828800"/>
            <a:ext cx="4210050" cy="42100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elvic insufficiency fractures revisited - Indian Journal of  Musculoskeletal Radiology (IJMSR)">
            <a:extLst>
              <a:ext uri="{FF2B5EF4-FFF2-40B4-BE49-F238E27FC236}">
                <a16:creationId xmlns:a16="http://schemas.microsoft.com/office/drawing/2014/main" id="{616B6EA6-61C1-A30C-78A2-47E6D87753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3352800"/>
            <a:ext cx="3829050" cy="29235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EA004D6-9155-1FC6-14F7-DAA0C3FD41D6}"/>
              </a:ext>
            </a:extLst>
          </p:cNvPr>
          <p:cNvSpPr txBox="1"/>
          <p:nvPr/>
        </p:nvSpPr>
        <p:spPr>
          <a:xfrm>
            <a:off x="381000" y="304800"/>
            <a:ext cx="3810000" cy="1015663"/>
          </a:xfrm>
          <a:prstGeom prst="rect">
            <a:avLst/>
          </a:prstGeom>
          <a:noFill/>
        </p:spPr>
        <p:txBody>
          <a:bodyPr wrap="square" rtlCol="0">
            <a:spAutoFit/>
          </a:bodyPr>
          <a:lstStyle/>
          <a:p>
            <a:pPr algn="ctr"/>
            <a:r>
              <a:rPr lang="en-US" sz="3000" b="1" dirty="0">
                <a:solidFill>
                  <a:srgbClr val="FFC000"/>
                </a:solidFill>
              </a:rPr>
              <a:t>PELVIC /HIP BONE FRACTURES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8C435-BE64-3ADE-B7D0-FC4C9CD7D36E}"/>
              </a:ext>
            </a:extLst>
          </p:cNvPr>
          <p:cNvSpPr>
            <a:spLocks noGrp="1"/>
          </p:cNvSpPr>
          <p:nvPr>
            <p:ph type="title"/>
          </p:nvPr>
        </p:nvSpPr>
        <p:spPr/>
        <p:txBody>
          <a:bodyPr/>
          <a:lstStyle/>
          <a:p>
            <a:r>
              <a:rPr lang="en-US" b="1" dirty="0">
                <a:solidFill>
                  <a:srgbClr val="FFC000"/>
                </a:solidFill>
              </a:rPr>
              <a:t>HIP JOINT ARTHRITIS</a:t>
            </a:r>
          </a:p>
        </p:txBody>
      </p:sp>
      <p:pic>
        <p:nvPicPr>
          <p:cNvPr id="5122" name="Picture 2" descr="Osteoarthritis of the hip | Radiology Reference Article | Radiopaedia.org">
            <a:extLst>
              <a:ext uri="{FF2B5EF4-FFF2-40B4-BE49-F238E27FC236}">
                <a16:creationId xmlns:a16="http://schemas.microsoft.com/office/drawing/2014/main" id="{A65DEF12-72AD-E156-CC3B-4C115D9B61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29" y="1676401"/>
            <a:ext cx="4398209" cy="358139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heumatoid arthritis of the hip | Radiology Case | Radiopaedia.org">
            <a:extLst>
              <a:ext uri="{FF2B5EF4-FFF2-40B4-BE49-F238E27FC236}">
                <a16:creationId xmlns:a16="http://schemas.microsoft.com/office/drawing/2014/main" id="{E19837B4-FE5E-03F6-FEA8-4B35F834E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538" y="1752600"/>
            <a:ext cx="4670070" cy="3505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B51DF4-D13E-C7A1-0EB8-CD389216B715}"/>
              </a:ext>
            </a:extLst>
          </p:cNvPr>
          <p:cNvSpPr txBox="1"/>
          <p:nvPr/>
        </p:nvSpPr>
        <p:spPr>
          <a:xfrm>
            <a:off x="304800" y="6368534"/>
            <a:ext cx="2286000" cy="369332"/>
          </a:xfrm>
          <a:prstGeom prst="rect">
            <a:avLst/>
          </a:prstGeom>
          <a:solidFill>
            <a:srgbClr val="7030A0"/>
          </a:solidFill>
        </p:spPr>
        <p:txBody>
          <a:bodyPr wrap="square" rtlCol="0">
            <a:spAutoFit/>
          </a:bodyPr>
          <a:lstStyle/>
          <a:p>
            <a:pPr algn="ctr"/>
            <a:r>
              <a:rPr lang="en-US" b="1" dirty="0"/>
              <a:t>Vertical Integration</a:t>
            </a:r>
          </a:p>
        </p:txBody>
      </p:sp>
    </p:spTree>
    <p:extLst>
      <p:ext uri="{BB962C8B-B14F-4D97-AF65-F5344CB8AC3E}">
        <p14:creationId xmlns:p14="http://schemas.microsoft.com/office/powerpoint/2010/main" val="3974971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58D2-84C7-4154-D50C-AFB2953799A2}"/>
              </a:ext>
            </a:extLst>
          </p:cNvPr>
          <p:cNvSpPr>
            <a:spLocks noGrp="1"/>
          </p:cNvSpPr>
          <p:nvPr>
            <p:ph type="title"/>
          </p:nvPr>
        </p:nvSpPr>
        <p:spPr/>
        <p:txBody>
          <a:bodyPr/>
          <a:lstStyle/>
          <a:p>
            <a:r>
              <a:rPr lang="en-US" b="1" dirty="0">
                <a:solidFill>
                  <a:srgbClr val="FFC000"/>
                </a:solidFill>
              </a:rPr>
              <a:t>HIP JOINT DISLOCATION</a:t>
            </a:r>
            <a:endParaRPr lang="en-US" dirty="0"/>
          </a:p>
        </p:txBody>
      </p:sp>
      <p:pic>
        <p:nvPicPr>
          <p:cNvPr id="6146" name="Picture 2" descr="Posterior dislocation of the hip | Radiology Reference Article |  Radiopaedia.org">
            <a:extLst>
              <a:ext uri="{FF2B5EF4-FFF2-40B4-BE49-F238E27FC236}">
                <a16:creationId xmlns:a16="http://schemas.microsoft.com/office/drawing/2014/main" id="{4AC32140-FA60-6028-05EF-4192FB0F2A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1625" y="1710531"/>
            <a:ext cx="6000750" cy="4305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4A8F04-1C41-DA1B-7670-77C10BB93443}"/>
              </a:ext>
            </a:extLst>
          </p:cNvPr>
          <p:cNvSpPr txBox="1"/>
          <p:nvPr/>
        </p:nvSpPr>
        <p:spPr>
          <a:xfrm>
            <a:off x="304800" y="6368534"/>
            <a:ext cx="2286000" cy="369332"/>
          </a:xfrm>
          <a:prstGeom prst="rect">
            <a:avLst/>
          </a:prstGeom>
          <a:solidFill>
            <a:srgbClr val="7030A0"/>
          </a:solidFill>
        </p:spPr>
        <p:txBody>
          <a:bodyPr wrap="square" rtlCol="0">
            <a:spAutoFit/>
          </a:bodyPr>
          <a:lstStyle/>
          <a:p>
            <a:pPr algn="ctr"/>
            <a:r>
              <a:rPr lang="en-US" b="1" dirty="0"/>
              <a:t>Vertical Integration</a:t>
            </a:r>
          </a:p>
        </p:txBody>
      </p:sp>
    </p:spTree>
    <p:extLst>
      <p:ext uri="{BB962C8B-B14F-4D97-AF65-F5344CB8AC3E}">
        <p14:creationId xmlns:p14="http://schemas.microsoft.com/office/powerpoint/2010/main" val="3005488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5867400"/>
          </a:xfrm>
        </p:spPr>
        <p:txBody>
          <a:bodyPr>
            <a:normAutofit fontScale="90000"/>
          </a:bodyPr>
          <a:lstStyle/>
          <a:p>
            <a:br>
              <a:rPr lang="en-US" dirty="0">
                <a:solidFill>
                  <a:schemeClr val="bg2"/>
                </a:solidFill>
              </a:rPr>
            </a:br>
            <a:r>
              <a:rPr lang="en-US" b="1" dirty="0">
                <a:solidFill>
                  <a:srgbClr val="FFC000"/>
                </a:solidFill>
              </a:rPr>
              <a:t>MSK 1</a:t>
            </a:r>
            <a:r>
              <a:rPr lang="en-US" b="1" baseline="30000" dirty="0">
                <a:solidFill>
                  <a:srgbClr val="FFC000"/>
                </a:solidFill>
              </a:rPr>
              <a:t>st</a:t>
            </a:r>
            <a:r>
              <a:rPr lang="en-US" b="1" dirty="0">
                <a:solidFill>
                  <a:srgbClr val="FFC000"/>
                </a:solidFill>
              </a:rPr>
              <a:t> YEAR MODULE</a:t>
            </a:r>
            <a:br>
              <a:rPr lang="en-US" b="1" dirty="0">
                <a:solidFill>
                  <a:srgbClr val="FFC000"/>
                </a:solidFill>
              </a:rPr>
            </a:br>
            <a:r>
              <a:rPr lang="en-US" b="1" dirty="0">
                <a:solidFill>
                  <a:srgbClr val="FFC000"/>
                </a:solidFill>
              </a:rPr>
              <a:t>(RADIOLOGY)</a:t>
            </a:r>
            <a:br>
              <a:rPr lang="en-US" b="1" dirty="0">
                <a:solidFill>
                  <a:srgbClr val="FFC000"/>
                </a:solidFill>
              </a:rPr>
            </a:br>
            <a:r>
              <a:rPr lang="en-US" b="1" dirty="0">
                <a:solidFill>
                  <a:srgbClr val="FFC000"/>
                </a:solidFill>
              </a:rPr>
              <a:t>“RADIOGRAPH OF THE HIP BONE</a:t>
            </a:r>
            <a:br>
              <a:rPr lang="en-US" b="1" dirty="0">
                <a:solidFill>
                  <a:srgbClr val="FFC000"/>
                </a:solidFill>
              </a:rPr>
            </a:br>
            <a:r>
              <a:rPr lang="en-US" b="1" dirty="0">
                <a:solidFill>
                  <a:srgbClr val="FFC000"/>
                </a:solidFill>
              </a:rPr>
              <a:t>Understanding the Anatomy &amp; Pathology”</a:t>
            </a:r>
            <a:br>
              <a:rPr lang="en-US" dirty="0">
                <a:solidFill>
                  <a:schemeClr val="bg1"/>
                </a:solidFill>
              </a:rPr>
            </a:br>
            <a:r>
              <a:rPr lang="en-US" sz="3600" dirty="0">
                <a:solidFill>
                  <a:schemeClr val="bg1"/>
                </a:solidFill>
                <a:latin typeface="+mn-lt"/>
              </a:rPr>
              <a:t>By</a:t>
            </a:r>
            <a:r>
              <a:rPr lang="en-US" sz="3600" dirty="0">
                <a:solidFill>
                  <a:schemeClr val="bg2"/>
                </a:solidFill>
                <a:latin typeface="+mn-lt"/>
              </a:rPr>
              <a:t>. </a:t>
            </a:r>
            <a:br>
              <a:rPr lang="en-US" sz="3600" dirty="0">
                <a:solidFill>
                  <a:schemeClr val="bg2"/>
                </a:solidFill>
                <a:latin typeface="+mn-lt"/>
              </a:rPr>
            </a:br>
            <a:r>
              <a:rPr lang="en-US" sz="3600" dirty="0">
                <a:solidFill>
                  <a:schemeClr val="bg2"/>
                </a:solidFill>
                <a:latin typeface="+mn-lt"/>
              </a:rPr>
              <a:t>Dr. Aniqua Saleem</a:t>
            </a:r>
            <a:br>
              <a:rPr lang="en-US" sz="3600" dirty="0">
                <a:solidFill>
                  <a:schemeClr val="bg2"/>
                </a:solidFill>
                <a:latin typeface="+mn-lt"/>
              </a:rPr>
            </a:br>
            <a:r>
              <a:rPr lang="en-US" sz="3600" dirty="0">
                <a:solidFill>
                  <a:schemeClr val="bg2"/>
                </a:solidFill>
                <a:latin typeface="+mn-lt"/>
              </a:rPr>
              <a:t>Senior Registrar, HFH Hospital, Rawalpindi Medical University</a:t>
            </a:r>
            <a:br>
              <a:rPr lang="en-US" sz="2800" dirty="0">
                <a:solidFill>
                  <a:schemeClr val="bg2"/>
                </a:solidFill>
              </a:rPr>
            </a:br>
            <a:endParaRPr lang="en-US" dirty="0">
              <a:solidFill>
                <a:schemeClr val="bg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D416A-17C5-77BD-4B4D-E82446EF014F}"/>
              </a:ext>
            </a:extLst>
          </p:cNvPr>
          <p:cNvSpPr>
            <a:spLocks noGrp="1"/>
          </p:cNvSpPr>
          <p:nvPr>
            <p:ph type="title"/>
          </p:nvPr>
        </p:nvSpPr>
        <p:spPr/>
        <p:txBody>
          <a:bodyPr/>
          <a:lstStyle/>
          <a:p>
            <a:r>
              <a:rPr lang="en-US" b="1" dirty="0">
                <a:solidFill>
                  <a:srgbClr val="FFC000"/>
                </a:solidFill>
              </a:rPr>
              <a:t>HIP JOINT ANOMALIES</a:t>
            </a:r>
            <a:endParaRPr lang="en-US" dirty="0"/>
          </a:p>
        </p:txBody>
      </p:sp>
      <p:pic>
        <p:nvPicPr>
          <p:cNvPr id="7170" name="Picture 2" descr="Roentgen Ray Reader: Punctate or Stippled Epiphyses">
            <a:extLst>
              <a:ext uri="{FF2B5EF4-FFF2-40B4-BE49-F238E27FC236}">
                <a16:creationId xmlns:a16="http://schemas.microsoft.com/office/drawing/2014/main" id="{37F8994A-2F72-9D3C-2294-1CE8B072095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35052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roximal Focal Femoral Deficiency">
            <a:extLst>
              <a:ext uri="{FF2B5EF4-FFF2-40B4-BE49-F238E27FC236}">
                <a16:creationId xmlns:a16="http://schemas.microsoft.com/office/drawing/2014/main" id="{896E9810-0572-23EE-8C7A-D5EBD1AD5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433512"/>
            <a:ext cx="3771900" cy="46005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9747DFE-EB3B-8583-1305-99EEA8C043F3}"/>
              </a:ext>
            </a:extLst>
          </p:cNvPr>
          <p:cNvSpPr txBox="1"/>
          <p:nvPr/>
        </p:nvSpPr>
        <p:spPr>
          <a:xfrm>
            <a:off x="304800" y="6368534"/>
            <a:ext cx="2286000" cy="369332"/>
          </a:xfrm>
          <a:prstGeom prst="rect">
            <a:avLst/>
          </a:prstGeom>
          <a:solidFill>
            <a:srgbClr val="7030A0"/>
          </a:solidFill>
        </p:spPr>
        <p:txBody>
          <a:bodyPr wrap="square" rtlCol="0">
            <a:spAutoFit/>
          </a:bodyPr>
          <a:lstStyle/>
          <a:p>
            <a:pPr algn="ctr"/>
            <a:r>
              <a:rPr lang="en-US" b="1" dirty="0"/>
              <a:t>Vertical Integration</a:t>
            </a:r>
          </a:p>
        </p:txBody>
      </p:sp>
    </p:spTree>
    <p:extLst>
      <p:ext uri="{BB962C8B-B14F-4D97-AF65-F5344CB8AC3E}">
        <p14:creationId xmlns:p14="http://schemas.microsoft.com/office/powerpoint/2010/main" val="3796754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D97C0EF-45F2-FD3B-36CB-F072060094B2}"/>
              </a:ext>
            </a:extLst>
          </p:cNvPr>
          <p:cNvPicPr>
            <a:picLocks noGrp="1" noChangeAspect="1"/>
          </p:cNvPicPr>
          <p:nvPr>
            <p:ph sz="quarter" idx="13"/>
          </p:nvPr>
        </p:nvPicPr>
        <p:blipFill>
          <a:blip r:embed="rId2"/>
          <a:stretch>
            <a:fillRect/>
          </a:stretch>
        </p:blipFill>
        <p:spPr>
          <a:xfrm>
            <a:off x="1516263" y="2020888"/>
            <a:ext cx="6111474" cy="4075112"/>
          </a:xfrm>
          <a:prstGeom prst="rect">
            <a:avLst/>
          </a:prstGeom>
        </p:spPr>
      </p:pic>
      <p:sp>
        <p:nvSpPr>
          <p:cNvPr id="3" name="Title 2">
            <a:extLst>
              <a:ext uri="{FF2B5EF4-FFF2-40B4-BE49-F238E27FC236}">
                <a16:creationId xmlns:a16="http://schemas.microsoft.com/office/drawing/2014/main" id="{64FE8D8A-C9E6-D4C8-7B6C-15A319632447}"/>
              </a:ext>
            </a:extLst>
          </p:cNvPr>
          <p:cNvSpPr>
            <a:spLocks noGrp="1"/>
          </p:cNvSpPr>
          <p:nvPr>
            <p:ph type="title"/>
          </p:nvPr>
        </p:nvSpPr>
        <p:spPr/>
        <p:txBody>
          <a:bodyPr/>
          <a:lstStyle/>
          <a:p>
            <a:r>
              <a:rPr lang="en-US" dirty="0"/>
              <a:t>ARTIFICIAL INTELLIGENCE</a:t>
            </a:r>
          </a:p>
        </p:txBody>
      </p:sp>
      <p:pic>
        <p:nvPicPr>
          <p:cNvPr id="5" name="Picture 4">
            <a:extLst>
              <a:ext uri="{FF2B5EF4-FFF2-40B4-BE49-F238E27FC236}">
                <a16:creationId xmlns:a16="http://schemas.microsoft.com/office/drawing/2014/main" id="{F0DB68C4-3386-0DBE-5CAF-36517F3A37D8}"/>
              </a:ext>
            </a:extLst>
          </p:cNvPr>
          <p:cNvPicPr>
            <a:picLocks noChangeAspect="1"/>
          </p:cNvPicPr>
          <p:nvPr/>
        </p:nvPicPr>
        <p:blipFill>
          <a:blip r:embed="rId3"/>
          <a:stretch>
            <a:fillRect/>
          </a:stretch>
        </p:blipFill>
        <p:spPr>
          <a:xfrm>
            <a:off x="8305800" y="-22121"/>
            <a:ext cx="730937" cy="811161"/>
          </a:xfrm>
          <a:prstGeom prst="rect">
            <a:avLst/>
          </a:prstGeom>
        </p:spPr>
      </p:pic>
      <p:sp>
        <p:nvSpPr>
          <p:cNvPr id="2" name="TextBox 1">
            <a:extLst>
              <a:ext uri="{FF2B5EF4-FFF2-40B4-BE49-F238E27FC236}">
                <a16:creationId xmlns:a16="http://schemas.microsoft.com/office/drawing/2014/main" id="{F0AFE774-D64F-4722-0DD4-B54C40CA62BA}"/>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Core Concept</a:t>
            </a:r>
          </a:p>
        </p:txBody>
      </p:sp>
    </p:spTree>
    <p:extLst>
      <p:ext uri="{BB962C8B-B14F-4D97-AF65-F5344CB8AC3E}">
        <p14:creationId xmlns:p14="http://schemas.microsoft.com/office/powerpoint/2010/main" val="2125672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D510F6-3B23-2C72-2440-055A19D5FB86}"/>
              </a:ext>
            </a:extLst>
          </p:cNvPr>
          <p:cNvSpPr>
            <a:spLocks noGrp="1"/>
          </p:cNvSpPr>
          <p:nvPr>
            <p:ph sz="quarter" idx="13"/>
          </p:nvPr>
        </p:nvSpPr>
        <p:spPr/>
        <p:txBody>
          <a:bodyPr>
            <a:normAutofit fontScale="70000" lnSpcReduction="20000"/>
          </a:bodyPr>
          <a:lstStyle/>
          <a:p>
            <a:pPr algn="just"/>
            <a:r>
              <a:rPr lang="en-US" dirty="0">
                <a:solidFill>
                  <a:schemeClr val="bg2"/>
                </a:solidFill>
              </a:rPr>
              <a:t>The initial applications of AI in medicine have focused largely on image-recognition diagnostic tasks such as detecting retinopathy in diabetic people via photographs of the retinal fundus, detecting mammographic lesions, and recognizing skin cancer</a:t>
            </a:r>
          </a:p>
          <a:p>
            <a:pPr algn="just"/>
            <a:r>
              <a:rPr lang="en-US" dirty="0">
                <a:solidFill>
                  <a:schemeClr val="bg2"/>
                </a:solidFill>
              </a:rPr>
              <a:t>The key applications of AI will help address the shortcomings of human intelligence that make us susceptible to the magician’s sleight of hand and, likewise, to overlook important details in distracting circumstances.</a:t>
            </a:r>
          </a:p>
          <a:p>
            <a:pPr algn="just"/>
            <a:r>
              <a:rPr lang="en-US" dirty="0">
                <a:solidFill>
                  <a:schemeClr val="bg2"/>
                </a:solidFill>
              </a:rPr>
              <a:t>AI might be useful to aid the diagnostic aspects of ANOMALIES, FRACTURES, ARTHRITIS, TUMOR DETECTION IN RADIGRAPH</a:t>
            </a:r>
          </a:p>
          <a:p>
            <a:pPr algn="just"/>
            <a:r>
              <a:rPr lang="en-US" dirty="0">
                <a:solidFill>
                  <a:schemeClr val="bg2"/>
                </a:solidFill>
              </a:rPr>
              <a:t>Research work undergoing on AI detection of ABNORMALITIES ON CHEST XRAY INCLUDING RIB FRACTURES, in radiology department holy family hospital.</a:t>
            </a:r>
          </a:p>
        </p:txBody>
      </p:sp>
      <p:sp>
        <p:nvSpPr>
          <p:cNvPr id="3" name="Title 2">
            <a:extLst>
              <a:ext uri="{FF2B5EF4-FFF2-40B4-BE49-F238E27FC236}">
                <a16:creationId xmlns:a16="http://schemas.microsoft.com/office/drawing/2014/main" id="{A871C661-58A6-2DCD-6670-9D9B3F2D5DA9}"/>
              </a:ext>
            </a:extLst>
          </p:cNvPr>
          <p:cNvSpPr>
            <a:spLocks noGrp="1"/>
          </p:cNvSpPr>
          <p:nvPr>
            <p:ph type="title"/>
          </p:nvPr>
        </p:nvSpPr>
        <p:spPr>
          <a:xfrm>
            <a:off x="1143000" y="457200"/>
            <a:ext cx="6858000" cy="1143000"/>
          </a:xfrm>
        </p:spPr>
        <p:txBody>
          <a:bodyPr>
            <a:normAutofit fontScale="90000"/>
          </a:bodyPr>
          <a:lstStyle/>
          <a:p>
            <a:r>
              <a:rPr lang="en-US" b="1" dirty="0">
                <a:solidFill>
                  <a:srgbClr val="FFC000"/>
                </a:solidFill>
              </a:rPr>
              <a:t>ROLE OF AI IN DIAGNOSTIC IMAGING</a:t>
            </a:r>
            <a:endParaRPr lang="en-US" dirty="0"/>
          </a:p>
        </p:txBody>
      </p:sp>
      <p:sp>
        <p:nvSpPr>
          <p:cNvPr id="5" name="TextBox 4">
            <a:extLst>
              <a:ext uri="{FF2B5EF4-FFF2-40B4-BE49-F238E27FC236}">
                <a16:creationId xmlns:a16="http://schemas.microsoft.com/office/drawing/2014/main" id="{99DD2604-D9D0-CEB3-8E0B-6A6CC6B2D0EA}"/>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Core Concept AI</a:t>
            </a:r>
          </a:p>
        </p:txBody>
      </p:sp>
    </p:spTree>
    <p:extLst>
      <p:ext uri="{BB962C8B-B14F-4D97-AF65-F5344CB8AC3E}">
        <p14:creationId xmlns:p14="http://schemas.microsoft.com/office/powerpoint/2010/main" val="3530274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D5ED01-32DD-E0C9-A5F5-E3361DAC94DF}"/>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Core Concept AI</a:t>
            </a:r>
          </a:p>
        </p:txBody>
      </p:sp>
      <p:sp>
        <p:nvSpPr>
          <p:cNvPr id="3" name="Title 2">
            <a:extLst>
              <a:ext uri="{FF2B5EF4-FFF2-40B4-BE49-F238E27FC236}">
                <a16:creationId xmlns:a16="http://schemas.microsoft.com/office/drawing/2014/main" id="{BB21A49D-1F08-AB1F-FD3B-9919998FB551}"/>
              </a:ext>
            </a:extLst>
          </p:cNvPr>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C000"/>
                </a:solidFill>
              </a:rPr>
              <a:t>AI DETECTION OF PELVIC HIP BONE FRACTURES</a:t>
            </a:r>
            <a:endParaRPr lang="en-US" dirty="0"/>
          </a:p>
        </p:txBody>
      </p:sp>
      <p:pic>
        <p:nvPicPr>
          <p:cNvPr id="8194" name="Picture 2" descr="Artificial intelligence (AI) vs. human in hip fracture detection -  ScienceDirect">
            <a:extLst>
              <a:ext uri="{FF2B5EF4-FFF2-40B4-BE49-F238E27FC236}">
                <a16:creationId xmlns:a16="http://schemas.microsoft.com/office/drawing/2014/main" id="{8DDB1CE2-12DA-9667-BC39-A00E9AAEB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12" y="1580583"/>
            <a:ext cx="4219976" cy="385705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rtificial intelligence (AI) vs. human in hip fracture detection -  ScienceDirect">
            <a:extLst>
              <a:ext uri="{FF2B5EF4-FFF2-40B4-BE49-F238E27FC236}">
                <a16:creationId xmlns:a16="http://schemas.microsoft.com/office/drawing/2014/main" id="{50E7CDFD-44D0-B07D-D7F7-2D777868B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80583"/>
            <a:ext cx="4152899" cy="385389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Automating Hip Fracture Diagnosis with Deep Learning May Improve Recovery,  Morbidity Rates | RSNA">
            <a:extLst>
              <a:ext uri="{FF2B5EF4-FFF2-40B4-BE49-F238E27FC236}">
                <a16:creationId xmlns:a16="http://schemas.microsoft.com/office/drawing/2014/main" id="{4480A5AC-EDA1-FDE6-F837-D9461ABDAB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19200"/>
            <a:ext cx="8229600" cy="508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37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4C1BB-D3CA-0BCB-9F07-F3C600443A6A}"/>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Recent Articles</a:t>
            </a:r>
          </a:p>
        </p:txBody>
      </p:sp>
      <p:pic>
        <p:nvPicPr>
          <p:cNvPr id="4" name="Picture 3">
            <a:extLst>
              <a:ext uri="{FF2B5EF4-FFF2-40B4-BE49-F238E27FC236}">
                <a16:creationId xmlns:a16="http://schemas.microsoft.com/office/drawing/2014/main" id="{EDA38CB6-AF28-039E-7669-5ADCEFCED7F1}"/>
              </a:ext>
            </a:extLst>
          </p:cNvPr>
          <p:cNvPicPr>
            <a:picLocks noChangeAspect="1"/>
          </p:cNvPicPr>
          <p:nvPr/>
        </p:nvPicPr>
        <p:blipFill>
          <a:blip r:embed="rId2"/>
          <a:stretch>
            <a:fillRect/>
          </a:stretch>
        </p:blipFill>
        <p:spPr>
          <a:xfrm>
            <a:off x="0" y="1041461"/>
            <a:ext cx="9144000" cy="4775078"/>
          </a:xfrm>
          <a:prstGeom prst="rect">
            <a:avLst/>
          </a:prstGeom>
        </p:spPr>
      </p:pic>
    </p:spTree>
    <p:extLst>
      <p:ext uri="{BB962C8B-B14F-4D97-AF65-F5344CB8AC3E}">
        <p14:creationId xmlns:p14="http://schemas.microsoft.com/office/powerpoint/2010/main" val="2772971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966C011-30D1-2979-9537-E499B8346F11}"/>
              </a:ext>
            </a:extLst>
          </p:cNvPr>
          <p:cNvPicPr>
            <a:picLocks noGrp="1" noChangeAspect="1"/>
          </p:cNvPicPr>
          <p:nvPr>
            <p:ph sz="quarter" idx="13"/>
          </p:nvPr>
        </p:nvPicPr>
        <p:blipFill>
          <a:blip r:embed="rId2"/>
          <a:stretch>
            <a:fillRect/>
          </a:stretch>
        </p:blipFill>
        <p:spPr>
          <a:xfrm>
            <a:off x="2057400" y="1600200"/>
            <a:ext cx="5825066" cy="3276600"/>
          </a:xfrm>
          <a:prstGeom prst="rect">
            <a:avLst/>
          </a:prstGeom>
        </p:spPr>
      </p:pic>
      <p:pic>
        <p:nvPicPr>
          <p:cNvPr id="10" name="Picture 9">
            <a:extLst>
              <a:ext uri="{FF2B5EF4-FFF2-40B4-BE49-F238E27FC236}">
                <a16:creationId xmlns:a16="http://schemas.microsoft.com/office/drawing/2014/main" id="{60FE5C32-5FDD-D898-AF81-47D3627D3781}"/>
              </a:ext>
            </a:extLst>
          </p:cNvPr>
          <p:cNvPicPr>
            <a:picLocks noChangeAspect="1"/>
          </p:cNvPicPr>
          <p:nvPr/>
        </p:nvPicPr>
        <p:blipFill>
          <a:blip r:embed="rId3"/>
          <a:stretch>
            <a:fillRect/>
          </a:stretch>
        </p:blipFill>
        <p:spPr>
          <a:xfrm>
            <a:off x="8305800" y="-22121"/>
            <a:ext cx="730937" cy="811161"/>
          </a:xfrm>
          <a:prstGeom prst="rect">
            <a:avLst/>
          </a:prstGeom>
        </p:spPr>
      </p:pic>
      <p:sp>
        <p:nvSpPr>
          <p:cNvPr id="2" name="TextBox 1">
            <a:extLst>
              <a:ext uri="{FF2B5EF4-FFF2-40B4-BE49-F238E27FC236}">
                <a16:creationId xmlns:a16="http://schemas.microsoft.com/office/drawing/2014/main" id="{2C2FC59E-0BB9-437E-24C9-3404E93FBF59}"/>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Assessment</a:t>
            </a:r>
          </a:p>
        </p:txBody>
      </p:sp>
    </p:spTree>
    <p:extLst>
      <p:ext uri="{BB962C8B-B14F-4D97-AF65-F5344CB8AC3E}">
        <p14:creationId xmlns:p14="http://schemas.microsoft.com/office/powerpoint/2010/main" val="792627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ip Radiographic Anatomy - wikiRadiography | Radiology student, Radiology  imaging, Medical anatomy">
            <a:extLst>
              <a:ext uri="{FF2B5EF4-FFF2-40B4-BE49-F238E27FC236}">
                <a16:creationId xmlns:a16="http://schemas.microsoft.com/office/drawing/2014/main" id="{7A4D91C9-FDFA-7E18-C3E9-B182FE42FE59}"/>
              </a:ext>
            </a:extLst>
          </p:cNvPr>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r="37097"/>
          <a:stretch/>
        </p:blipFill>
        <p:spPr bwMode="auto">
          <a:xfrm>
            <a:off x="1905000" y="757865"/>
            <a:ext cx="3355523" cy="53924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1D06BE2-A21F-6C30-1A7D-E7C1AB160F86}"/>
              </a:ext>
            </a:extLst>
          </p:cNvPr>
          <p:cNvSpPr txBox="1"/>
          <p:nvPr/>
        </p:nvSpPr>
        <p:spPr>
          <a:xfrm>
            <a:off x="5268687" y="721255"/>
            <a:ext cx="1143000" cy="381000"/>
          </a:xfrm>
          <a:prstGeom prst="rect">
            <a:avLst/>
          </a:prstGeom>
          <a:noFill/>
        </p:spPr>
        <p:txBody>
          <a:bodyPr wrap="square" rtlCol="0">
            <a:spAutoFit/>
          </a:bodyPr>
          <a:lstStyle/>
          <a:p>
            <a:r>
              <a:rPr lang="en-US" dirty="0">
                <a:solidFill>
                  <a:schemeClr val="bg1"/>
                </a:solidFill>
              </a:rPr>
              <a:t>Iliac crest</a:t>
            </a:r>
          </a:p>
        </p:txBody>
      </p:sp>
      <p:sp>
        <p:nvSpPr>
          <p:cNvPr id="5" name="TextBox 4">
            <a:extLst>
              <a:ext uri="{FF2B5EF4-FFF2-40B4-BE49-F238E27FC236}">
                <a16:creationId xmlns:a16="http://schemas.microsoft.com/office/drawing/2014/main" id="{9AC79EF8-1C5D-5887-5BF2-F3AD472C2B81}"/>
              </a:ext>
            </a:extLst>
          </p:cNvPr>
          <p:cNvSpPr txBox="1"/>
          <p:nvPr/>
        </p:nvSpPr>
        <p:spPr>
          <a:xfrm>
            <a:off x="5260523" y="1257061"/>
            <a:ext cx="1524000" cy="369332"/>
          </a:xfrm>
          <a:prstGeom prst="rect">
            <a:avLst/>
          </a:prstGeom>
          <a:noFill/>
        </p:spPr>
        <p:txBody>
          <a:bodyPr wrap="square" rtlCol="0">
            <a:spAutoFit/>
          </a:bodyPr>
          <a:lstStyle/>
          <a:p>
            <a:r>
              <a:rPr lang="en-US" dirty="0">
                <a:solidFill>
                  <a:schemeClr val="bg1"/>
                </a:solidFill>
              </a:rPr>
              <a:t>Ilium bone</a:t>
            </a:r>
          </a:p>
        </p:txBody>
      </p:sp>
      <p:sp>
        <p:nvSpPr>
          <p:cNvPr id="6" name="TextBox 5">
            <a:extLst>
              <a:ext uri="{FF2B5EF4-FFF2-40B4-BE49-F238E27FC236}">
                <a16:creationId xmlns:a16="http://schemas.microsoft.com/office/drawing/2014/main" id="{7FD26406-6138-6015-F21E-90CFC3FC32D0}"/>
              </a:ext>
            </a:extLst>
          </p:cNvPr>
          <p:cNvSpPr txBox="1"/>
          <p:nvPr/>
        </p:nvSpPr>
        <p:spPr>
          <a:xfrm>
            <a:off x="5219699" y="1576744"/>
            <a:ext cx="2819400" cy="369332"/>
          </a:xfrm>
          <a:prstGeom prst="rect">
            <a:avLst/>
          </a:prstGeom>
          <a:noFill/>
        </p:spPr>
        <p:txBody>
          <a:bodyPr wrap="square" rtlCol="0">
            <a:spAutoFit/>
          </a:bodyPr>
          <a:lstStyle/>
          <a:p>
            <a:r>
              <a:rPr lang="en-US" dirty="0">
                <a:solidFill>
                  <a:schemeClr val="bg1"/>
                </a:solidFill>
              </a:rPr>
              <a:t>Posterior inferior iliac spine</a:t>
            </a:r>
          </a:p>
        </p:txBody>
      </p:sp>
      <p:sp>
        <p:nvSpPr>
          <p:cNvPr id="7" name="TextBox 6">
            <a:extLst>
              <a:ext uri="{FF2B5EF4-FFF2-40B4-BE49-F238E27FC236}">
                <a16:creationId xmlns:a16="http://schemas.microsoft.com/office/drawing/2014/main" id="{F2D7BED0-A070-C02A-4A3C-5A04B580E375}"/>
              </a:ext>
            </a:extLst>
          </p:cNvPr>
          <p:cNvSpPr txBox="1"/>
          <p:nvPr/>
        </p:nvSpPr>
        <p:spPr>
          <a:xfrm>
            <a:off x="5219699" y="1935830"/>
            <a:ext cx="2743200" cy="369332"/>
          </a:xfrm>
          <a:prstGeom prst="rect">
            <a:avLst/>
          </a:prstGeom>
          <a:noFill/>
        </p:spPr>
        <p:txBody>
          <a:bodyPr wrap="square" rtlCol="0">
            <a:spAutoFit/>
          </a:bodyPr>
          <a:lstStyle/>
          <a:p>
            <a:r>
              <a:rPr lang="en-US" dirty="0">
                <a:solidFill>
                  <a:schemeClr val="bg1"/>
                </a:solidFill>
              </a:rPr>
              <a:t>Greater Sciatic Notch</a:t>
            </a:r>
          </a:p>
        </p:txBody>
      </p:sp>
      <p:sp>
        <p:nvSpPr>
          <p:cNvPr id="8" name="TextBox 7">
            <a:extLst>
              <a:ext uri="{FF2B5EF4-FFF2-40B4-BE49-F238E27FC236}">
                <a16:creationId xmlns:a16="http://schemas.microsoft.com/office/drawing/2014/main" id="{88726603-63FD-6A7B-9016-673D1AE93703}"/>
              </a:ext>
            </a:extLst>
          </p:cNvPr>
          <p:cNvSpPr txBox="1"/>
          <p:nvPr/>
        </p:nvSpPr>
        <p:spPr>
          <a:xfrm>
            <a:off x="5314949" y="4726886"/>
            <a:ext cx="2394856" cy="369332"/>
          </a:xfrm>
          <a:prstGeom prst="rect">
            <a:avLst/>
          </a:prstGeom>
          <a:noFill/>
        </p:spPr>
        <p:txBody>
          <a:bodyPr wrap="square" rtlCol="0">
            <a:spAutoFit/>
          </a:bodyPr>
          <a:lstStyle/>
          <a:p>
            <a:r>
              <a:rPr lang="en-US" dirty="0">
                <a:solidFill>
                  <a:schemeClr val="bg1"/>
                </a:solidFill>
              </a:rPr>
              <a:t>Lesser Trochanter</a:t>
            </a:r>
          </a:p>
        </p:txBody>
      </p:sp>
      <p:sp>
        <p:nvSpPr>
          <p:cNvPr id="9" name="TextBox 8">
            <a:extLst>
              <a:ext uri="{FF2B5EF4-FFF2-40B4-BE49-F238E27FC236}">
                <a16:creationId xmlns:a16="http://schemas.microsoft.com/office/drawing/2014/main" id="{862241F0-CBD4-7C3B-3594-00423213B300}"/>
              </a:ext>
            </a:extLst>
          </p:cNvPr>
          <p:cNvSpPr txBox="1"/>
          <p:nvPr/>
        </p:nvSpPr>
        <p:spPr>
          <a:xfrm>
            <a:off x="5380265" y="5789352"/>
            <a:ext cx="1853293" cy="369332"/>
          </a:xfrm>
          <a:prstGeom prst="rect">
            <a:avLst/>
          </a:prstGeom>
          <a:noFill/>
        </p:spPr>
        <p:txBody>
          <a:bodyPr wrap="square" rtlCol="0">
            <a:spAutoFit/>
          </a:bodyPr>
          <a:lstStyle/>
          <a:p>
            <a:r>
              <a:rPr lang="en-US" dirty="0">
                <a:solidFill>
                  <a:schemeClr val="bg1"/>
                </a:solidFill>
              </a:rPr>
              <a:t>Femoral Shaft</a:t>
            </a:r>
          </a:p>
        </p:txBody>
      </p:sp>
      <p:sp>
        <p:nvSpPr>
          <p:cNvPr id="10" name="TextBox 9">
            <a:extLst>
              <a:ext uri="{FF2B5EF4-FFF2-40B4-BE49-F238E27FC236}">
                <a16:creationId xmlns:a16="http://schemas.microsoft.com/office/drawing/2014/main" id="{C10F89B9-6162-41F2-DBCF-AF63B6BD15FA}"/>
              </a:ext>
            </a:extLst>
          </p:cNvPr>
          <p:cNvSpPr txBox="1"/>
          <p:nvPr/>
        </p:nvSpPr>
        <p:spPr>
          <a:xfrm>
            <a:off x="5334682" y="4112091"/>
            <a:ext cx="2081893" cy="369332"/>
          </a:xfrm>
          <a:prstGeom prst="rect">
            <a:avLst/>
          </a:prstGeom>
          <a:noFill/>
        </p:spPr>
        <p:txBody>
          <a:bodyPr wrap="square" rtlCol="0">
            <a:spAutoFit/>
          </a:bodyPr>
          <a:lstStyle/>
          <a:p>
            <a:r>
              <a:rPr lang="en-US" dirty="0">
                <a:solidFill>
                  <a:schemeClr val="bg1"/>
                </a:solidFill>
              </a:rPr>
              <a:t>Greater Trochanter</a:t>
            </a:r>
          </a:p>
        </p:txBody>
      </p:sp>
      <p:sp>
        <p:nvSpPr>
          <p:cNvPr id="11" name="TextBox 10">
            <a:extLst>
              <a:ext uri="{FF2B5EF4-FFF2-40B4-BE49-F238E27FC236}">
                <a16:creationId xmlns:a16="http://schemas.microsoft.com/office/drawing/2014/main" id="{2ABC621E-82F8-4C54-DB7F-67FDFFDD2314}"/>
              </a:ext>
            </a:extLst>
          </p:cNvPr>
          <p:cNvSpPr txBox="1"/>
          <p:nvPr/>
        </p:nvSpPr>
        <p:spPr>
          <a:xfrm>
            <a:off x="5293180" y="3664420"/>
            <a:ext cx="2590801" cy="369332"/>
          </a:xfrm>
          <a:prstGeom prst="rect">
            <a:avLst/>
          </a:prstGeom>
          <a:noFill/>
        </p:spPr>
        <p:txBody>
          <a:bodyPr wrap="square" rtlCol="0">
            <a:spAutoFit/>
          </a:bodyPr>
          <a:lstStyle/>
          <a:p>
            <a:r>
              <a:rPr lang="en-US" dirty="0">
                <a:solidFill>
                  <a:schemeClr val="bg1"/>
                </a:solidFill>
              </a:rPr>
              <a:t>Inter Trochanteric Crest</a:t>
            </a:r>
          </a:p>
        </p:txBody>
      </p:sp>
      <p:sp>
        <p:nvSpPr>
          <p:cNvPr id="12" name="TextBox 11">
            <a:extLst>
              <a:ext uri="{FF2B5EF4-FFF2-40B4-BE49-F238E27FC236}">
                <a16:creationId xmlns:a16="http://schemas.microsoft.com/office/drawing/2014/main" id="{E8B34F83-9236-1F0E-1A24-130310D829AA}"/>
              </a:ext>
            </a:extLst>
          </p:cNvPr>
          <p:cNvSpPr txBox="1"/>
          <p:nvPr/>
        </p:nvSpPr>
        <p:spPr>
          <a:xfrm>
            <a:off x="5314949" y="3232889"/>
            <a:ext cx="1564822" cy="369332"/>
          </a:xfrm>
          <a:prstGeom prst="rect">
            <a:avLst/>
          </a:prstGeom>
          <a:noFill/>
        </p:spPr>
        <p:txBody>
          <a:bodyPr wrap="square" rtlCol="0">
            <a:spAutoFit/>
          </a:bodyPr>
          <a:lstStyle/>
          <a:p>
            <a:r>
              <a:rPr lang="en-US" dirty="0">
                <a:solidFill>
                  <a:schemeClr val="bg1"/>
                </a:solidFill>
              </a:rPr>
              <a:t>Femoral Neck</a:t>
            </a:r>
          </a:p>
        </p:txBody>
      </p:sp>
      <p:sp>
        <p:nvSpPr>
          <p:cNvPr id="13" name="TextBox 12">
            <a:extLst>
              <a:ext uri="{FF2B5EF4-FFF2-40B4-BE49-F238E27FC236}">
                <a16:creationId xmlns:a16="http://schemas.microsoft.com/office/drawing/2014/main" id="{5A9B7CB3-20CF-4348-4ACF-8B32D6F92977}"/>
              </a:ext>
            </a:extLst>
          </p:cNvPr>
          <p:cNvSpPr txBox="1"/>
          <p:nvPr/>
        </p:nvSpPr>
        <p:spPr>
          <a:xfrm>
            <a:off x="5293180" y="2839390"/>
            <a:ext cx="2424793" cy="369332"/>
          </a:xfrm>
          <a:prstGeom prst="rect">
            <a:avLst/>
          </a:prstGeom>
          <a:noFill/>
        </p:spPr>
        <p:txBody>
          <a:bodyPr wrap="square" rtlCol="0">
            <a:spAutoFit/>
          </a:bodyPr>
          <a:lstStyle/>
          <a:p>
            <a:r>
              <a:rPr lang="en-US" dirty="0">
                <a:solidFill>
                  <a:schemeClr val="bg1"/>
                </a:solidFill>
              </a:rPr>
              <a:t>Femoral Head</a:t>
            </a:r>
          </a:p>
        </p:txBody>
      </p:sp>
      <p:sp>
        <p:nvSpPr>
          <p:cNvPr id="14" name="TextBox 13">
            <a:extLst>
              <a:ext uri="{FF2B5EF4-FFF2-40B4-BE49-F238E27FC236}">
                <a16:creationId xmlns:a16="http://schemas.microsoft.com/office/drawing/2014/main" id="{C6548E6A-106B-1395-6822-7A413E204138}"/>
              </a:ext>
            </a:extLst>
          </p:cNvPr>
          <p:cNvSpPr txBox="1"/>
          <p:nvPr/>
        </p:nvSpPr>
        <p:spPr>
          <a:xfrm>
            <a:off x="5256440" y="2348059"/>
            <a:ext cx="2310493" cy="369332"/>
          </a:xfrm>
          <a:prstGeom prst="rect">
            <a:avLst/>
          </a:prstGeom>
          <a:noFill/>
        </p:spPr>
        <p:txBody>
          <a:bodyPr wrap="square" rtlCol="0">
            <a:spAutoFit/>
          </a:bodyPr>
          <a:lstStyle/>
          <a:p>
            <a:r>
              <a:rPr lang="en-US" dirty="0">
                <a:solidFill>
                  <a:schemeClr val="bg1"/>
                </a:solidFill>
              </a:rPr>
              <a:t>Acetabulum</a:t>
            </a:r>
          </a:p>
        </p:txBody>
      </p:sp>
      <p:sp>
        <p:nvSpPr>
          <p:cNvPr id="15" name="TextBox 14">
            <a:extLst>
              <a:ext uri="{FF2B5EF4-FFF2-40B4-BE49-F238E27FC236}">
                <a16:creationId xmlns:a16="http://schemas.microsoft.com/office/drawing/2014/main" id="{1667E04B-0024-AC4F-D89E-FE755346E4E6}"/>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Assessment</a:t>
            </a:r>
          </a:p>
        </p:txBody>
      </p:sp>
    </p:spTree>
    <p:extLst>
      <p:ext uri="{BB962C8B-B14F-4D97-AF65-F5344CB8AC3E}">
        <p14:creationId xmlns:p14="http://schemas.microsoft.com/office/powerpoint/2010/main" val="6946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solidFill>
                  <a:srgbClr val="FFC000"/>
                </a:solidFill>
              </a:rPr>
            </a:br>
            <a:r>
              <a:rPr lang="en-US" b="1" dirty="0">
                <a:solidFill>
                  <a:srgbClr val="FFC000"/>
                </a:solidFill>
              </a:rPr>
              <a:t>RECOMMENDED BOOKS:</a:t>
            </a:r>
            <a:r>
              <a:rPr lang="en-US" dirty="0">
                <a:solidFill>
                  <a:srgbClr val="FFC000"/>
                </a:solidFill>
              </a:rPr>
              <a:t> </a:t>
            </a:r>
            <a:br>
              <a:rPr lang="en-US" dirty="0">
                <a:solidFill>
                  <a:srgbClr val="FFC000"/>
                </a:solidFill>
              </a:rPr>
            </a:br>
            <a:endParaRPr lang="en-US" dirty="0">
              <a:solidFill>
                <a:srgbClr val="FFC000"/>
              </a:solidFill>
            </a:endParaRPr>
          </a:p>
        </p:txBody>
      </p:sp>
      <p:sp>
        <p:nvSpPr>
          <p:cNvPr id="3" name="Content Placeholder 2"/>
          <p:cNvSpPr>
            <a:spLocks noGrp="1"/>
          </p:cNvSpPr>
          <p:nvPr>
            <p:ph idx="1"/>
          </p:nvPr>
        </p:nvSpPr>
        <p:spPr/>
        <p:txBody>
          <a:bodyPr/>
          <a:lstStyle/>
          <a:p>
            <a:r>
              <a:rPr lang="en-US" dirty="0">
                <a:solidFill>
                  <a:schemeClr val="bg2"/>
                </a:solidFill>
              </a:rPr>
              <a:t>1. Aids to Radiological Differential Diagnosis by Chapman S. and </a:t>
            </a:r>
            <a:r>
              <a:rPr lang="en-US" dirty="0" err="1">
                <a:solidFill>
                  <a:schemeClr val="bg2"/>
                </a:solidFill>
              </a:rPr>
              <a:t>Nakielny</a:t>
            </a:r>
            <a:r>
              <a:rPr lang="en-US" dirty="0">
                <a:solidFill>
                  <a:schemeClr val="bg2"/>
                </a:solidFill>
              </a:rPr>
              <a:t> R. 4th ed. Elsevier Science Limited; 2003. </a:t>
            </a:r>
          </a:p>
          <a:p>
            <a:r>
              <a:rPr lang="en-US" dirty="0">
                <a:solidFill>
                  <a:schemeClr val="bg2"/>
                </a:solidFill>
              </a:rPr>
              <a:t>2. Online Journals and Reading Materials through HEC Digital Library Facility.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13D63-0487-9C81-49A2-9DA30DBFF801}"/>
              </a:ext>
            </a:extLst>
          </p:cNvPr>
          <p:cNvSpPr>
            <a:spLocks noGrp="1"/>
          </p:cNvSpPr>
          <p:nvPr>
            <p:ph type="title"/>
          </p:nvPr>
        </p:nvSpPr>
        <p:spPr/>
        <p:txBody>
          <a:bodyPr>
            <a:normAutofit/>
          </a:bodyPr>
          <a:lstStyle/>
          <a:p>
            <a:r>
              <a:rPr lang="en-US" sz="4000" b="1" dirty="0">
                <a:solidFill>
                  <a:srgbClr val="FFC000"/>
                </a:solidFill>
              </a:rPr>
              <a:t>TAKE HOME MESSAGE</a:t>
            </a:r>
          </a:p>
        </p:txBody>
      </p:sp>
      <p:pic>
        <p:nvPicPr>
          <p:cNvPr id="4" name="Picture 2" descr="C:\Users\ABC\Downloads\download (5).jpg">
            <a:extLst>
              <a:ext uri="{FF2B5EF4-FFF2-40B4-BE49-F238E27FC236}">
                <a16:creationId xmlns:a16="http://schemas.microsoft.com/office/drawing/2014/main" id="{9D9C571E-832F-72FC-538E-FB58E9884478}"/>
              </a:ext>
            </a:extLst>
          </p:cNvPr>
          <p:cNvPicPr>
            <a:picLocks noGrp="1" noChangeAspect="1" noChangeArrowheads="1"/>
          </p:cNvPicPr>
          <p:nvPr>
            <p:ph idx="1"/>
          </p:nvPr>
        </p:nvPicPr>
        <p:blipFill>
          <a:blip r:embed="rId2" cstate="print"/>
          <a:srcRect/>
          <a:stretch>
            <a:fillRect/>
          </a:stretch>
        </p:blipFill>
        <p:spPr bwMode="auto">
          <a:xfrm>
            <a:off x="4191000" y="1333500"/>
            <a:ext cx="4818915" cy="4191000"/>
          </a:xfrm>
          <a:prstGeom prst="rect">
            <a:avLst/>
          </a:prstGeom>
          <a:noFill/>
        </p:spPr>
      </p:pic>
      <p:sp>
        <p:nvSpPr>
          <p:cNvPr id="5" name="TextBox 4">
            <a:extLst>
              <a:ext uri="{FF2B5EF4-FFF2-40B4-BE49-F238E27FC236}">
                <a16:creationId xmlns:a16="http://schemas.microsoft.com/office/drawing/2014/main" id="{ED604C6A-9A62-EC65-96C7-2BE92A430528}"/>
              </a:ext>
            </a:extLst>
          </p:cNvPr>
          <p:cNvSpPr txBox="1"/>
          <p:nvPr/>
        </p:nvSpPr>
        <p:spPr>
          <a:xfrm>
            <a:off x="381000" y="1417638"/>
            <a:ext cx="3733800" cy="4524315"/>
          </a:xfrm>
          <a:prstGeom prst="rect">
            <a:avLst/>
          </a:prstGeom>
          <a:noFill/>
        </p:spPr>
        <p:txBody>
          <a:bodyPr wrap="square" rtlCol="0">
            <a:spAutoFit/>
          </a:bodyPr>
          <a:lstStyle/>
          <a:p>
            <a:pPr marL="285750" indent="-285750">
              <a:buFont typeface="Wingdings" panose="05000000000000000000" pitchFamily="2" charset="2"/>
              <a:buChar char="v"/>
            </a:pPr>
            <a:r>
              <a:rPr lang="en-US" sz="2400" dirty="0">
                <a:solidFill>
                  <a:schemeClr val="bg1"/>
                </a:solidFill>
              </a:rPr>
              <a:t>Knowing anatomy of the bone is most important to make diagnosis</a:t>
            </a:r>
          </a:p>
          <a:p>
            <a:endParaRPr lang="en-US" sz="2400" dirty="0">
              <a:solidFill>
                <a:schemeClr val="bg1"/>
              </a:solidFill>
            </a:endParaRPr>
          </a:p>
          <a:p>
            <a:pPr marL="285750" indent="-285750">
              <a:buFont typeface="Wingdings" panose="05000000000000000000" pitchFamily="2" charset="2"/>
              <a:buChar char="v"/>
            </a:pPr>
            <a:r>
              <a:rPr lang="en-US" sz="2400" dirty="0">
                <a:solidFill>
                  <a:schemeClr val="bg1"/>
                </a:solidFill>
              </a:rPr>
              <a:t>Hip bone is major weight bearing structure and its pathologies like fracture, arthritis, anomalies and tumor conditions if detected earlier could prevent crippling and debilitation</a:t>
            </a:r>
            <a:endParaRPr lang="en-US" dirty="0">
              <a:solidFill>
                <a:schemeClr val="bg1"/>
              </a:solidFill>
            </a:endParaRPr>
          </a:p>
        </p:txBody>
      </p:sp>
    </p:spTree>
    <p:extLst>
      <p:ext uri="{BB962C8B-B14F-4D97-AF65-F5344CB8AC3E}">
        <p14:creationId xmlns:p14="http://schemas.microsoft.com/office/powerpoint/2010/main" val="846842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73FAAFE-C94F-60BE-842D-AC5640E7FF91}"/>
              </a:ext>
            </a:extLst>
          </p:cNvPr>
          <p:cNvGraphicFramePr>
            <a:graphicFrameLocks noGrp="1"/>
          </p:cNvGraphicFramePr>
          <p:nvPr>
            <p:ph idx="4294967295"/>
            <p:extLst>
              <p:ext uri="{D42A27DB-BD31-4B8C-83A1-F6EECF244321}">
                <p14:modId xmlns:p14="http://schemas.microsoft.com/office/powerpoint/2010/main" val="2101408763"/>
              </p:ext>
            </p:extLst>
          </p:nvPr>
        </p:nvGraphicFramePr>
        <p:xfrm>
          <a:off x="457200" y="685800"/>
          <a:ext cx="8153400" cy="5334000"/>
        </p:xfrm>
        <a:graphic>
          <a:graphicData uri="http://schemas.openxmlformats.org/drawingml/2006/table">
            <a:tbl>
              <a:tblPr firstRow="1" firstCol="1" lastRow="1" lastCol="1" bandRow="1" bandCol="1">
                <a:tableStyleId>{5C22544A-7EE6-4342-B048-85BDC9FD1C3A}</a:tableStyleId>
              </a:tblPr>
              <a:tblGrid>
                <a:gridCol w="2895600">
                  <a:extLst>
                    <a:ext uri="{9D8B030D-6E8A-4147-A177-3AD203B41FA5}">
                      <a16:colId xmlns:a16="http://schemas.microsoft.com/office/drawing/2014/main" val="3632687120"/>
                    </a:ext>
                  </a:extLst>
                </a:gridCol>
                <a:gridCol w="5257800">
                  <a:extLst>
                    <a:ext uri="{9D8B030D-6E8A-4147-A177-3AD203B41FA5}">
                      <a16:colId xmlns:a16="http://schemas.microsoft.com/office/drawing/2014/main" val="3367407484"/>
                    </a:ext>
                  </a:extLst>
                </a:gridCol>
              </a:tblGrid>
              <a:tr h="5334000">
                <a:tc>
                  <a:txBody>
                    <a:bodyPr/>
                    <a:lstStyle/>
                    <a:p>
                      <a:pPr marL="0" marR="0" algn="l">
                        <a:spcBef>
                          <a:spcPts val="0"/>
                        </a:spcBef>
                        <a:spcAft>
                          <a:spcPts val="0"/>
                        </a:spcAft>
                      </a:pPr>
                      <a:r>
                        <a:rPr lang="en-US" sz="900" dirty="0">
                          <a:effectLst/>
                        </a:rPr>
                        <a:t> </a:t>
                      </a:r>
                      <a:endParaRPr lang="en-US" sz="1100" dirty="0">
                        <a:effectLst/>
                      </a:endParaRPr>
                    </a:p>
                    <a:p>
                      <a:pPr marL="0" marR="0" algn="l">
                        <a:spcBef>
                          <a:spcPts val="0"/>
                        </a:spcBef>
                        <a:spcAft>
                          <a:spcPts val="0"/>
                        </a:spcAft>
                      </a:pPr>
                      <a:r>
                        <a:rPr lang="en-US" sz="900" dirty="0">
                          <a:effectLst/>
                        </a:rPr>
                        <a:t> </a:t>
                      </a:r>
                      <a:endParaRPr lang="en-US" sz="1100" dirty="0">
                        <a:effectLst/>
                      </a:endParaRPr>
                    </a:p>
                    <a:p>
                      <a:pPr marL="0" marR="0" algn="l">
                        <a:spcBef>
                          <a:spcPts val="0"/>
                        </a:spcBef>
                        <a:spcAft>
                          <a:spcPts val="0"/>
                        </a:spcAft>
                      </a:pPr>
                      <a:r>
                        <a:rPr lang="en-US" sz="900" dirty="0">
                          <a:effectLst/>
                        </a:rPr>
                        <a:t> </a:t>
                      </a:r>
                      <a:endParaRPr lang="en-US" sz="1100" dirty="0">
                        <a:effectLst/>
                      </a:endParaRPr>
                    </a:p>
                    <a:p>
                      <a:pPr marL="0" marR="0" algn="l">
                        <a:spcBef>
                          <a:spcPts val="0"/>
                        </a:spcBef>
                        <a:spcAft>
                          <a:spcPts val="0"/>
                        </a:spcAft>
                      </a:pPr>
                      <a:r>
                        <a:rPr lang="en-US" sz="900" dirty="0">
                          <a:effectLst/>
                        </a:rPr>
                        <a:t> </a:t>
                      </a:r>
                      <a:endParaRPr lang="en-US" sz="1100" dirty="0">
                        <a:effectLst/>
                      </a:endParaRPr>
                    </a:p>
                    <a:p>
                      <a:pPr marL="0" marR="0" algn="l">
                        <a:spcBef>
                          <a:spcPts val="0"/>
                        </a:spcBef>
                        <a:spcAft>
                          <a:spcPts val="0"/>
                        </a:spcAft>
                      </a:pPr>
                      <a:r>
                        <a:rPr lang="en-US" sz="900" dirty="0">
                          <a:effectLst/>
                        </a:rPr>
                        <a:t> </a:t>
                      </a:r>
                      <a:endParaRPr lang="en-US" sz="1100" dirty="0">
                        <a:effectLst/>
                      </a:endParaRPr>
                    </a:p>
                    <a:p>
                      <a:pPr marL="0" marR="0" algn="l">
                        <a:spcBef>
                          <a:spcPts val="0"/>
                        </a:spcBef>
                        <a:spcAft>
                          <a:spcPts val="0"/>
                        </a:spcAft>
                      </a:pPr>
                      <a:r>
                        <a:rPr lang="en-US" sz="900" dirty="0">
                          <a:effectLst/>
                        </a:rPr>
                        <a:t> </a:t>
                      </a:r>
                      <a:endParaRPr lang="en-US" sz="1100" dirty="0">
                        <a:effectLst/>
                      </a:endParaRPr>
                    </a:p>
                    <a:p>
                      <a:pPr marL="0" marR="0" algn="l">
                        <a:spcBef>
                          <a:spcPts val="55"/>
                        </a:spcBef>
                        <a:spcAft>
                          <a:spcPts val="0"/>
                        </a:spcAft>
                      </a:pPr>
                      <a:r>
                        <a:rPr lang="en-US" sz="500" dirty="0">
                          <a:effectLst/>
                        </a:rPr>
                        <a:t> </a:t>
                      </a:r>
                      <a:endParaRPr lang="en-US" sz="1100" dirty="0">
                        <a:effectLst/>
                      </a:endParaRPr>
                    </a:p>
                    <a:p>
                      <a:pPr marL="0" marR="0" algn="l">
                        <a:spcBef>
                          <a:spcPts val="10"/>
                        </a:spcBef>
                        <a:spcAft>
                          <a:spcPts val="0"/>
                        </a:spcAft>
                      </a:pPr>
                      <a:r>
                        <a:rPr lang="en-US" sz="700" dirty="0">
                          <a:effectLst/>
                        </a:rPr>
                        <a:t> </a:t>
                      </a:r>
                      <a:endParaRPr lang="en-U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0" marR="0" algn="l">
                        <a:lnSpc>
                          <a:spcPts val="1555"/>
                        </a:lnSpc>
                        <a:spcBef>
                          <a:spcPts val="0"/>
                        </a:spcBef>
                        <a:spcAft>
                          <a:spcPts val="0"/>
                        </a:spcAft>
                      </a:pPr>
                      <a:r>
                        <a:rPr lang="en-US" sz="1400" b="1" u="sng" dirty="0">
                          <a:solidFill>
                            <a:schemeClr val="tx1">
                              <a:lumMod val="95000"/>
                              <a:lumOff val="5000"/>
                            </a:schemeClr>
                          </a:solidFill>
                          <a:effectLst/>
                        </a:rPr>
                        <a:t>Mission</a:t>
                      </a:r>
                      <a:r>
                        <a:rPr lang="en-US" sz="1400" b="1" u="sng" spc="-20" dirty="0">
                          <a:solidFill>
                            <a:schemeClr val="tx1">
                              <a:lumMod val="95000"/>
                              <a:lumOff val="5000"/>
                            </a:schemeClr>
                          </a:solidFill>
                          <a:effectLst/>
                        </a:rPr>
                        <a:t> </a:t>
                      </a:r>
                      <a:r>
                        <a:rPr lang="en-US" sz="1400" b="1" u="sng" dirty="0">
                          <a:solidFill>
                            <a:schemeClr val="tx1">
                              <a:lumMod val="95000"/>
                              <a:lumOff val="5000"/>
                            </a:schemeClr>
                          </a:solidFill>
                          <a:effectLst/>
                        </a:rPr>
                        <a:t>Statement</a:t>
                      </a:r>
                    </a:p>
                    <a:p>
                      <a:pPr marL="0" marR="125730" algn="just">
                        <a:lnSpc>
                          <a:spcPct val="150000"/>
                        </a:lnSpc>
                        <a:spcBef>
                          <a:spcPts val="15"/>
                        </a:spcBef>
                        <a:spcAft>
                          <a:spcPts val="0"/>
                        </a:spcAft>
                      </a:pPr>
                      <a:r>
                        <a:rPr lang="en-US" sz="1200" dirty="0">
                          <a:solidFill>
                            <a:schemeClr val="tx1">
                              <a:lumMod val="95000"/>
                              <a:lumOff val="5000"/>
                            </a:schemeClr>
                          </a:solidFill>
                          <a:effectLst/>
                        </a:rPr>
                        <a:t>To impart evidence-based research-oriented health professional education in order to provide best possible</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patient</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care</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and</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inculcate</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the</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values</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of</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mutual</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respect,</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ethical</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practice</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of</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healthcare</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and</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social</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accountability.</a:t>
                      </a:r>
                    </a:p>
                    <a:p>
                      <a:pPr marL="0" marR="125730" algn="just">
                        <a:lnSpc>
                          <a:spcPct val="150000"/>
                        </a:lnSpc>
                        <a:spcBef>
                          <a:spcPts val="15"/>
                        </a:spcBef>
                        <a:spcAft>
                          <a:spcPts val="0"/>
                        </a:spcAft>
                      </a:pPr>
                      <a:endParaRPr lang="en-US" sz="1200" dirty="0">
                        <a:solidFill>
                          <a:schemeClr val="tx1">
                            <a:lumMod val="95000"/>
                            <a:lumOff val="5000"/>
                          </a:schemeClr>
                        </a:solidFill>
                        <a:effectLst/>
                      </a:endParaRPr>
                    </a:p>
                    <a:p>
                      <a:pPr marL="0" marR="0" algn="l">
                        <a:lnSpc>
                          <a:spcPts val="1605"/>
                        </a:lnSpc>
                        <a:spcBef>
                          <a:spcPts val="0"/>
                        </a:spcBef>
                        <a:spcAft>
                          <a:spcPts val="0"/>
                        </a:spcAft>
                      </a:pPr>
                      <a:r>
                        <a:rPr lang="en-US" sz="1400" u="sng" dirty="0">
                          <a:solidFill>
                            <a:schemeClr val="tx1">
                              <a:lumMod val="95000"/>
                              <a:lumOff val="5000"/>
                            </a:schemeClr>
                          </a:solidFill>
                          <a:effectLst/>
                        </a:rPr>
                        <a:t>Vision</a:t>
                      </a:r>
                      <a:r>
                        <a:rPr lang="en-US" sz="1400" u="sng" spc="-25" dirty="0">
                          <a:solidFill>
                            <a:schemeClr val="tx1">
                              <a:lumMod val="95000"/>
                              <a:lumOff val="5000"/>
                            </a:schemeClr>
                          </a:solidFill>
                          <a:effectLst/>
                        </a:rPr>
                        <a:t> </a:t>
                      </a:r>
                      <a:r>
                        <a:rPr lang="en-US" sz="1400" u="sng" dirty="0">
                          <a:solidFill>
                            <a:schemeClr val="tx1">
                              <a:lumMod val="95000"/>
                              <a:lumOff val="5000"/>
                            </a:schemeClr>
                          </a:solidFill>
                          <a:effectLst/>
                        </a:rPr>
                        <a:t>and</a:t>
                      </a:r>
                      <a:r>
                        <a:rPr lang="en-US" sz="1400" u="sng" spc="-15" dirty="0">
                          <a:solidFill>
                            <a:schemeClr val="tx1">
                              <a:lumMod val="95000"/>
                              <a:lumOff val="5000"/>
                            </a:schemeClr>
                          </a:solidFill>
                          <a:effectLst/>
                        </a:rPr>
                        <a:t> </a:t>
                      </a:r>
                      <a:r>
                        <a:rPr lang="en-US" sz="1400" u="sng" dirty="0">
                          <a:solidFill>
                            <a:schemeClr val="tx1">
                              <a:lumMod val="95000"/>
                              <a:lumOff val="5000"/>
                            </a:schemeClr>
                          </a:solidFill>
                          <a:effectLst/>
                        </a:rPr>
                        <a:t>Values</a:t>
                      </a:r>
                    </a:p>
                    <a:p>
                      <a:pPr marL="0" marR="172720" algn="l">
                        <a:lnSpc>
                          <a:spcPct val="150000"/>
                        </a:lnSpc>
                        <a:spcBef>
                          <a:spcPts val="0"/>
                        </a:spcBef>
                        <a:spcAft>
                          <a:spcPts val="0"/>
                        </a:spcAft>
                      </a:pPr>
                      <a:r>
                        <a:rPr lang="en-US" sz="1200" dirty="0">
                          <a:solidFill>
                            <a:schemeClr val="tx1">
                              <a:lumMod val="95000"/>
                              <a:lumOff val="5000"/>
                            </a:schemeClr>
                          </a:solidFill>
                          <a:effectLst/>
                        </a:rPr>
                        <a:t>Highly recognized and accredited center of excellence in Medical Education, using evidence-based training</a:t>
                      </a:r>
                      <a:r>
                        <a:rPr lang="en-US" sz="1200" spc="-260" dirty="0">
                          <a:solidFill>
                            <a:schemeClr val="tx1">
                              <a:lumMod val="95000"/>
                              <a:lumOff val="5000"/>
                            </a:schemeClr>
                          </a:solidFill>
                          <a:effectLst/>
                        </a:rPr>
                        <a:t> </a:t>
                      </a:r>
                      <a:r>
                        <a:rPr lang="en-US" sz="1200" dirty="0">
                          <a:solidFill>
                            <a:schemeClr val="tx1">
                              <a:lumMod val="95000"/>
                              <a:lumOff val="5000"/>
                            </a:schemeClr>
                          </a:solidFill>
                          <a:effectLst/>
                        </a:rPr>
                        <a:t>techniques for development of highly competent health professionals, who are lifelong experiential learner</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and</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are socially</a:t>
                      </a:r>
                      <a:r>
                        <a:rPr lang="en-US" sz="1200" spc="-15" dirty="0">
                          <a:solidFill>
                            <a:schemeClr val="tx1">
                              <a:lumMod val="95000"/>
                              <a:lumOff val="5000"/>
                            </a:schemeClr>
                          </a:solidFill>
                          <a:effectLst/>
                        </a:rPr>
                        <a:t> </a:t>
                      </a:r>
                      <a:r>
                        <a:rPr lang="en-US" sz="1200" dirty="0">
                          <a:solidFill>
                            <a:schemeClr val="tx1">
                              <a:lumMod val="95000"/>
                              <a:lumOff val="5000"/>
                            </a:schemeClr>
                          </a:solidFill>
                          <a:effectLst/>
                        </a:rPr>
                        <a:t>accountable.</a:t>
                      </a:r>
                    </a:p>
                    <a:p>
                      <a:pPr marL="0" marR="172720" algn="l">
                        <a:lnSpc>
                          <a:spcPct val="150000"/>
                        </a:lnSpc>
                        <a:spcBef>
                          <a:spcPts val="0"/>
                        </a:spcBef>
                        <a:spcAft>
                          <a:spcPts val="0"/>
                        </a:spcAft>
                      </a:pPr>
                      <a:endParaRPr lang="en-US" sz="1200" dirty="0">
                        <a:solidFill>
                          <a:schemeClr val="tx1">
                            <a:lumMod val="95000"/>
                            <a:lumOff val="5000"/>
                          </a:schemeClr>
                        </a:solidFill>
                        <a:effectLst/>
                      </a:endParaRPr>
                    </a:p>
                    <a:p>
                      <a:pPr marL="0" marR="0" algn="l">
                        <a:lnSpc>
                          <a:spcPts val="1600"/>
                        </a:lnSpc>
                        <a:spcBef>
                          <a:spcPts val="0"/>
                        </a:spcBef>
                        <a:spcAft>
                          <a:spcPts val="0"/>
                        </a:spcAft>
                      </a:pPr>
                      <a:r>
                        <a:rPr lang="en-US" sz="1400" u="sng" dirty="0">
                          <a:solidFill>
                            <a:schemeClr val="tx1">
                              <a:lumMod val="95000"/>
                              <a:lumOff val="5000"/>
                            </a:schemeClr>
                          </a:solidFill>
                          <a:effectLst/>
                        </a:rPr>
                        <a:t>Goals</a:t>
                      </a:r>
                      <a:r>
                        <a:rPr lang="en-US" sz="1400" u="sng" spc="-10" dirty="0">
                          <a:solidFill>
                            <a:schemeClr val="tx1">
                              <a:lumMod val="95000"/>
                              <a:lumOff val="5000"/>
                            </a:schemeClr>
                          </a:solidFill>
                          <a:effectLst/>
                        </a:rPr>
                        <a:t> </a:t>
                      </a:r>
                      <a:r>
                        <a:rPr lang="en-US" sz="1400" u="sng" dirty="0">
                          <a:solidFill>
                            <a:schemeClr val="tx1">
                              <a:lumMod val="95000"/>
                              <a:lumOff val="5000"/>
                            </a:schemeClr>
                          </a:solidFill>
                          <a:effectLst/>
                        </a:rPr>
                        <a:t>of</a:t>
                      </a:r>
                      <a:r>
                        <a:rPr lang="en-US" sz="1400" u="sng" spc="-15" dirty="0">
                          <a:solidFill>
                            <a:schemeClr val="tx1">
                              <a:lumMod val="95000"/>
                              <a:lumOff val="5000"/>
                            </a:schemeClr>
                          </a:solidFill>
                          <a:effectLst/>
                        </a:rPr>
                        <a:t> </a:t>
                      </a:r>
                      <a:r>
                        <a:rPr lang="en-US" sz="1400" u="sng" dirty="0">
                          <a:solidFill>
                            <a:schemeClr val="tx1">
                              <a:lumMod val="95000"/>
                              <a:lumOff val="5000"/>
                            </a:schemeClr>
                          </a:solidFill>
                          <a:effectLst/>
                        </a:rPr>
                        <a:t>the</a:t>
                      </a:r>
                      <a:r>
                        <a:rPr lang="en-US" sz="1400" u="sng" spc="-10" dirty="0">
                          <a:solidFill>
                            <a:schemeClr val="tx1">
                              <a:lumMod val="95000"/>
                              <a:lumOff val="5000"/>
                            </a:schemeClr>
                          </a:solidFill>
                          <a:effectLst/>
                        </a:rPr>
                        <a:t> </a:t>
                      </a:r>
                      <a:r>
                        <a:rPr lang="en-US" sz="1400" u="sng" dirty="0">
                          <a:solidFill>
                            <a:schemeClr val="tx1">
                              <a:lumMod val="95000"/>
                              <a:lumOff val="5000"/>
                            </a:schemeClr>
                          </a:solidFill>
                          <a:effectLst/>
                        </a:rPr>
                        <a:t>Undergraduate</a:t>
                      </a:r>
                      <a:r>
                        <a:rPr lang="en-US" sz="1400" u="sng" spc="-25" dirty="0">
                          <a:solidFill>
                            <a:schemeClr val="tx1">
                              <a:lumMod val="95000"/>
                              <a:lumOff val="5000"/>
                            </a:schemeClr>
                          </a:solidFill>
                          <a:effectLst/>
                        </a:rPr>
                        <a:t> </a:t>
                      </a:r>
                      <a:r>
                        <a:rPr lang="en-US" sz="1400" u="sng" dirty="0">
                          <a:solidFill>
                            <a:schemeClr val="tx1">
                              <a:lumMod val="95000"/>
                              <a:lumOff val="5000"/>
                            </a:schemeClr>
                          </a:solidFill>
                          <a:effectLst/>
                        </a:rPr>
                        <a:t>Integrated</a:t>
                      </a:r>
                      <a:r>
                        <a:rPr lang="en-US" sz="1400" u="sng" spc="-30" dirty="0">
                          <a:solidFill>
                            <a:schemeClr val="tx1">
                              <a:lumMod val="95000"/>
                              <a:lumOff val="5000"/>
                            </a:schemeClr>
                          </a:solidFill>
                          <a:effectLst/>
                        </a:rPr>
                        <a:t> </a:t>
                      </a:r>
                      <a:r>
                        <a:rPr lang="en-US" sz="1400" u="sng" dirty="0">
                          <a:solidFill>
                            <a:schemeClr val="tx1">
                              <a:lumMod val="95000"/>
                              <a:lumOff val="5000"/>
                            </a:schemeClr>
                          </a:solidFill>
                          <a:effectLst/>
                        </a:rPr>
                        <a:t>Modular</a:t>
                      </a:r>
                      <a:r>
                        <a:rPr lang="en-US" sz="1400" u="sng" spc="-10" dirty="0">
                          <a:solidFill>
                            <a:schemeClr val="tx1">
                              <a:lumMod val="95000"/>
                              <a:lumOff val="5000"/>
                            </a:schemeClr>
                          </a:solidFill>
                          <a:effectLst/>
                        </a:rPr>
                        <a:t> </a:t>
                      </a:r>
                      <a:r>
                        <a:rPr lang="en-US" sz="1400" u="sng" dirty="0">
                          <a:solidFill>
                            <a:schemeClr val="tx1">
                              <a:lumMod val="95000"/>
                              <a:lumOff val="5000"/>
                            </a:schemeClr>
                          </a:solidFill>
                          <a:effectLst/>
                        </a:rPr>
                        <a:t>Curriculum</a:t>
                      </a:r>
                    </a:p>
                    <a:p>
                      <a:pPr marL="0" marR="30480" algn="l">
                        <a:lnSpc>
                          <a:spcPct val="150000"/>
                        </a:lnSpc>
                        <a:spcBef>
                          <a:spcPts val="820"/>
                        </a:spcBef>
                        <a:spcAft>
                          <a:spcPts val="0"/>
                        </a:spcAft>
                      </a:pPr>
                      <a:r>
                        <a:rPr lang="en-US" sz="1200" dirty="0">
                          <a:solidFill>
                            <a:schemeClr val="tx1">
                              <a:lumMod val="95000"/>
                              <a:lumOff val="5000"/>
                            </a:schemeClr>
                          </a:solidFill>
                          <a:effectLst/>
                        </a:rPr>
                        <a:t>To</a:t>
                      </a:r>
                      <a:r>
                        <a:rPr lang="en-US" sz="1200" spc="10" dirty="0">
                          <a:solidFill>
                            <a:schemeClr val="tx1">
                              <a:lumMod val="95000"/>
                              <a:lumOff val="5000"/>
                            </a:schemeClr>
                          </a:solidFill>
                          <a:effectLst/>
                        </a:rPr>
                        <a:t> </a:t>
                      </a:r>
                      <a:r>
                        <a:rPr lang="en-US" sz="1200" dirty="0">
                          <a:solidFill>
                            <a:schemeClr val="tx1">
                              <a:lumMod val="95000"/>
                              <a:lumOff val="5000"/>
                            </a:schemeClr>
                          </a:solidFill>
                          <a:effectLst/>
                        </a:rPr>
                        <a:t>provide</a:t>
                      </a:r>
                      <a:r>
                        <a:rPr lang="en-US" sz="1200" spc="20" dirty="0">
                          <a:solidFill>
                            <a:schemeClr val="tx1">
                              <a:lumMod val="95000"/>
                              <a:lumOff val="5000"/>
                            </a:schemeClr>
                          </a:solidFill>
                          <a:effectLst/>
                        </a:rPr>
                        <a:t> </a:t>
                      </a:r>
                      <a:r>
                        <a:rPr lang="en-US" sz="1200" dirty="0">
                          <a:solidFill>
                            <a:schemeClr val="tx1">
                              <a:lumMod val="95000"/>
                              <a:lumOff val="5000"/>
                            </a:schemeClr>
                          </a:solidFill>
                          <a:effectLst/>
                        </a:rPr>
                        <a:t>you</a:t>
                      </a:r>
                      <a:r>
                        <a:rPr lang="en-US" sz="1200" spc="10" dirty="0">
                          <a:solidFill>
                            <a:schemeClr val="tx1">
                              <a:lumMod val="95000"/>
                              <a:lumOff val="5000"/>
                            </a:schemeClr>
                          </a:solidFill>
                          <a:effectLst/>
                        </a:rPr>
                        <a:t> </a:t>
                      </a:r>
                      <a:r>
                        <a:rPr lang="en-US" sz="1200" dirty="0">
                          <a:solidFill>
                            <a:schemeClr val="tx1">
                              <a:lumMod val="95000"/>
                              <a:lumOff val="5000"/>
                            </a:schemeClr>
                          </a:solidFill>
                          <a:effectLst/>
                        </a:rPr>
                        <a:t>with</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quality</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medical</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education</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in</a:t>
                      </a:r>
                      <a:r>
                        <a:rPr lang="en-US" sz="1200" spc="-260" dirty="0">
                          <a:solidFill>
                            <a:schemeClr val="tx1">
                              <a:lumMod val="95000"/>
                              <a:lumOff val="5000"/>
                            </a:schemeClr>
                          </a:solidFill>
                          <a:effectLst/>
                        </a:rPr>
                        <a:t>  </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environment</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designed to:</a:t>
                      </a:r>
                    </a:p>
                    <a:p>
                      <a:pPr marL="0" marR="0" algn="l">
                        <a:spcBef>
                          <a:spcPts val="0"/>
                        </a:spcBef>
                        <a:spcAft>
                          <a:spcPts val="0"/>
                        </a:spcAft>
                        <a:tabLst>
                          <a:tab pos="892175" algn="l"/>
                          <a:tab pos="892810" algn="l"/>
                        </a:tabLst>
                      </a:pPr>
                      <a:r>
                        <a:rPr lang="en-US" sz="1200" dirty="0">
                          <a:solidFill>
                            <a:schemeClr val="tx1">
                              <a:lumMod val="95000"/>
                              <a:lumOff val="5000"/>
                            </a:schemeClr>
                          </a:solidFill>
                          <a:effectLst/>
                        </a:rPr>
                        <a:t>Provide</a:t>
                      </a:r>
                      <a:r>
                        <a:rPr lang="en-US" sz="1200" spc="-10" dirty="0">
                          <a:solidFill>
                            <a:schemeClr val="tx1">
                              <a:lumMod val="95000"/>
                              <a:lumOff val="5000"/>
                            </a:schemeClr>
                          </a:solidFill>
                          <a:effectLst/>
                        </a:rPr>
                        <a:t> </a:t>
                      </a:r>
                      <a:r>
                        <a:rPr lang="en-US" sz="1200" dirty="0">
                          <a:solidFill>
                            <a:schemeClr val="tx1">
                              <a:lumMod val="95000"/>
                              <a:lumOff val="5000"/>
                            </a:schemeClr>
                          </a:solidFill>
                          <a:effectLst/>
                        </a:rPr>
                        <a:t>thorough</a:t>
                      </a:r>
                      <a:r>
                        <a:rPr lang="en-US" sz="1200" spc="-10" dirty="0">
                          <a:solidFill>
                            <a:schemeClr val="tx1">
                              <a:lumMod val="95000"/>
                              <a:lumOff val="5000"/>
                            </a:schemeClr>
                          </a:solidFill>
                          <a:effectLst/>
                        </a:rPr>
                        <a:t> </a:t>
                      </a:r>
                      <a:r>
                        <a:rPr lang="en-US" sz="1200" dirty="0">
                          <a:solidFill>
                            <a:schemeClr val="tx1">
                              <a:lumMod val="95000"/>
                              <a:lumOff val="5000"/>
                            </a:schemeClr>
                          </a:solidFill>
                          <a:effectLst/>
                        </a:rPr>
                        <a:t>grounding</a:t>
                      </a:r>
                      <a:r>
                        <a:rPr lang="en-US" sz="1200" spc="-25" dirty="0">
                          <a:solidFill>
                            <a:schemeClr val="tx1">
                              <a:lumMod val="95000"/>
                              <a:lumOff val="5000"/>
                            </a:schemeClr>
                          </a:solidFill>
                          <a:effectLst/>
                        </a:rPr>
                        <a:t> </a:t>
                      </a:r>
                      <a:r>
                        <a:rPr lang="en-US" sz="1200" dirty="0">
                          <a:solidFill>
                            <a:schemeClr val="tx1">
                              <a:lumMod val="95000"/>
                              <a:lumOff val="5000"/>
                            </a:schemeClr>
                          </a:solidFill>
                          <a:effectLst/>
                        </a:rPr>
                        <a:t>in</a:t>
                      </a:r>
                      <a:r>
                        <a:rPr lang="en-US" sz="1200" spc="-10" dirty="0">
                          <a:solidFill>
                            <a:schemeClr val="tx1">
                              <a:lumMod val="95000"/>
                              <a:lumOff val="5000"/>
                            </a:schemeClr>
                          </a:solidFill>
                          <a:effectLst/>
                        </a:rPr>
                        <a:t> </a:t>
                      </a:r>
                      <a:r>
                        <a:rPr lang="en-US" sz="1200" dirty="0">
                          <a:solidFill>
                            <a:schemeClr val="tx1">
                              <a:lumMod val="95000"/>
                              <a:lumOff val="5000"/>
                            </a:schemeClr>
                          </a:solidFill>
                          <a:effectLst/>
                        </a:rPr>
                        <a:t>the</a:t>
                      </a:r>
                      <a:r>
                        <a:rPr lang="en-US" sz="1200" spc="-10" dirty="0">
                          <a:solidFill>
                            <a:schemeClr val="tx1">
                              <a:lumMod val="95000"/>
                              <a:lumOff val="5000"/>
                            </a:schemeClr>
                          </a:solidFill>
                          <a:effectLst/>
                        </a:rPr>
                        <a:t> </a:t>
                      </a:r>
                      <a:r>
                        <a:rPr lang="en-US" sz="1200" dirty="0">
                          <a:solidFill>
                            <a:schemeClr val="tx1">
                              <a:lumMod val="95000"/>
                              <a:lumOff val="5000"/>
                            </a:schemeClr>
                          </a:solidFill>
                          <a:effectLst/>
                        </a:rPr>
                        <a:t>basic</a:t>
                      </a:r>
                      <a:r>
                        <a:rPr lang="en-US" sz="1200" spc="-10" dirty="0">
                          <a:solidFill>
                            <a:schemeClr val="tx1">
                              <a:lumMod val="95000"/>
                              <a:lumOff val="5000"/>
                            </a:schemeClr>
                          </a:solidFill>
                          <a:effectLst/>
                        </a:rPr>
                        <a:t> </a:t>
                      </a:r>
                      <a:r>
                        <a:rPr lang="en-US" sz="1200" dirty="0">
                          <a:solidFill>
                            <a:schemeClr val="tx1">
                              <a:lumMod val="95000"/>
                              <a:lumOff val="5000"/>
                            </a:schemeClr>
                          </a:solidFill>
                          <a:effectLst/>
                        </a:rPr>
                        <a:t>theoretical</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concepts</a:t>
                      </a:r>
                      <a:r>
                        <a:rPr lang="en-US" sz="1200" spc="-10" dirty="0">
                          <a:solidFill>
                            <a:schemeClr val="tx1">
                              <a:lumMod val="95000"/>
                              <a:lumOff val="5000"/>
                            </a:schemeClr>
                          </a:solidFill>
                          <a:effectLst/>
                        </a:rPr>
                        <a:t> </a:t>
                      </a:r>
                      <a:r>
                        <a:rPr lang="en-US" sz="1200" dirty="0">
                          <a:solidFill>
                            <a:schemeClr val="tx1">
                              <a:lumMod val="95000"/>
                              <a:lumOff val="5000"/>
                            </a:schemeClr>
                          </a:solidFill>
                          <a:effectLst/>
                        </a:rPr>
                        <a:t>underpinning</a:t>
                      </a:r>
                      <a:r>
                        <a:rPr lang="en-US" sz="1200" spc="-25" dirty="0">
                          <a:solidFill>
                            <a:schemeClr val="tx1">
                              <a:lumMod val="95000"/>
                              <a:lumOff val="5000"/>
                            </a:schemeClr>
                          </a:solidFill>
                          <a:effectLst/>
                        </a:rPr>
                        <a:t> </a:t>
                      </a:r>
                      <a:r>
                        <a:rPr lang="en-US" sz="1200" dirty="0">
                          <a:solidFill>
                            <a:schemeClr val="tx1">
                              <a:lumMod val="95000"/>
                              <a:lumOff val="5000"/>
                            </a:schemeClr>
                          </a:solidFill>
                          <a:effectLst/>
                        </a:rPr>
                        <a:t>the</a:t>
                      </a:r>
                      <a:r>
                        <a:rPr lang="en-US" sz="1200" spc="-10" dirty="0">
                          <a:solidFill>
                            <a:schemeClr val="tx1">
                              <a:lumMod val="95000"/>
                              <a:lumOff val="5000"/>
                            </a:schemeClr>
                          </a:solidFill>
                          <a:effectLst/>
                        </a:rPr>
                        <a:t> </a:t>
                      </a:r>
                      <a:r>
                        <a:rPr lang="en-US" sz="1200" dirty="0">
                          <a:solidFill>
                            <a:schemeClr val="tx1">
                              <a:lumMod val="95000"/>
                              <a:lumOff val="5000"/>
                            </a:schemeClr>
                          </a:solidFill>
                          <a:effectLst/>
                        </a:rPr>
                        <a:t>practice</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of</a:t>
                      </a:r>
                      <a:r>
                        <a:rPr lang="en-US" sz="1200" spc="-10" dirty="0">
                          <a:solidFill>
                            <a:schemeClr val="tx1">
                              <a:lumMod val="95000"/>
                              <a:lumOff val="5000"/>
                            </a:schemeClr>
                          </a:solidFill>
                          <a:effectLst/>
                        </a:rPr>
                        <a:t> </a:t>
                      </a:r>
                      <a:r>
                        <a:rPr lang="en-US" sz="1200" dirty="0">
                          <a:solidFill>
                            <a:schemeClr val="tx1">
                              <a:lumMod val="95000"/>
                              <a:lumOff val="5000"/>
                            </a:schemeClr>
                          </a:solidFill>
                          <a:effectLst/>
                        </a:rPr>
                        <a:t>medicine.</a:t>
                      </a:r>
                    </a:p>
                    <a:p>
                      <a:pPr marL="0" marR="127635" algn="l">
                        <a:lnSpc>
                          <a:spcPct val="150000"/>
                        </a:lnSpc>
                        <a:spcBef>
                          <a:spcPts val="630"/>
                        </a:spcBef>
                        <a:spcAft>
                          <a:spcPts val="0"/>
                        </a:spcAft>
                        <a:tabLst>
                          <a:tab pos="892175" algn="l"/>
                          <a:tab pos="892810" algn="l"/>
                        </a:tabLst>
                      </a:pPr>
                      <a:r>
                        <a:rPr lang="en-US" sz="1200" dirty="0">
                          <a:solidFill>
                            <a:schemeClr val="tx1">
                              <a:lumMod val="95000"/>
                              <a:lumOff val="5000"/>
                            </a:schemeClr>
                          </a:solidFill>
                          <a:effectLst/>
                        </a:rPr>
                        <a:t>Develop</a:t>
                      </a:r>
                      <a:r>
                        <a:rPr lang="en-US" sz="1200" spc="10" dirty="0">
                          <a:solidFill>
                            <a:schemeClr val="tx1">
                              <a:lumMod val="95000"/>
                              <a:lumOff val="5000"/>
                            </a:schemeClr>
                          </a:solidFill>
                          <a:effectLst/>
                        </a:rPr>
                        <a:t> </a:t>
                      </a:r>
                      <a:r>
                        <a:rPr lang="en-US" sz="1200" dirty="0">
                          <a:solidFill>
                            <a:schemeClr val="tx1">
                              <a:lumMod val="95000"/>
                              <a:lumOff val="5000"/>
                            </a:schemeClr>
                          </a:solidFill>
                          <a:effectLst/>
                        </a:rPr>
                        <a:t>and polish</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the skills</a:t>
                      </a:r>
                      <a:r>
                        <a:rPr lang="en-US" sz="1200" spc="30" dirty="0">
                          <a:solidFill>
                            <a:schemeClr val="tx1">
                              <a:lumMod val="95000"/>
                              <a:lumOff val="5000"/>
                            </a:schemeClr>
                          </a:solidFill>
                          <a:effectLst/>
                        </a:rPr>
                        <a:t> </a:t>
                      </a:r>
                      <a:r>
                        <a:rPr lang="en-US" sz="1200" dirty="0">
                          <a:solidFill>
                            <a:schemeClr val="tx1">
                              <a:lumMod val="95000"/>
                              <a:lumOff val="5000"/>
                            </a:schemeClr>
                          </a:solidFill>
                          <a:effectLst/>
                        </a:rPr>
                        <a:t>required</a:t>
                      </a:r>
                      <a:r>
                        <a:rPr lang="en-US" sz="1200" spc="10" dirty="0">
                          <a:solidFill>
                            <a:schemeClr val="tx1">
                              <a:lumMod val="95000"/>
                              <a:lumOff val="5000"/>
                            </a:schemeClr>
                          </a:solidFill>
                          <a:effectLst/>
                        </a:rPr>
                        <a:t> </a:t>
                      </a:r>
                      <a:r>
                        <a:rPr lang="en-US" sz="1200" dirty="0">
                          <a:solidFill>
                            <a:schemeClr val="tx1">
                              <a:lumMod val="95000"/>
                              <a:lumOff val="5000"/>
                            </a:schemeClr>
                          </a:solidFill>
                          <a:effectLst/>
                        </a:rPr>
                        <a:t>for</a:t>
                      </a:r>
                      <a:r>
                        <a:rPr lang="en-US" sz="1200" spc="20" dirty="0">
                          <a:solidFill>
                            <a:schemeClr val="tx1">
                              <a:lumMod val="95000"/>
                              <a:lumOff val="5000"/>
                            </a:schemeClr>
                          </a:solidFill>
                          <a:effectLst/>
                        </a:rPr>
                        <a:t> </a:t>
                      </a:r>
                      <a:r>
                        <a:rPr lang="en-US" sz="1200" dirty="0">
                          <a:solidFill>
                            <a:schemeClr val="tx1">
                              <a:lumMod val="95000"/>
                              <a:lumOff val="5000"/>
                            </a:schemeClr>
                          </a:solidFill>
                          <a:effectLst/>
                        </a:rPr>
                        <a:t>providing medical</a:t>
                      </a:r>
                      <a:r>
                        <a:rPr lang="en-US" sz="1200" spc="10" dirty="0">
                          <a:solidFill>
                            <a:schemeClr val="tx1">
                              <a:lumMod val="95000"/>
                              <a:lumOff val="5000"/>
                            </a:schemeClr>
                          </a:solidFill>
                          <a:effectLst/>
                        </a:rPr>
                        <a:t> </a:t>
                      </a:r>
                      <a:r>
                        <a:rPr lang="en-US" sz="1200" dirty="0">
                          <a:solidFill>
                            <a:schemeClr val="tx1">
                              <a:lumMod val="95000"/>
                              <a:lumOff val="5000"/>
                            </a:schemeClr>
                          </a:solidFill>
                          <a:effectLst/>
                        </a:rPr>
                        <a:t>services</a:t>
                      </a:r>
                      <a:r>
                        <a:rPr lang="en-US" sz="1200" spc="15" dirty="0">
                          <a:solidFill>
                            <a:schemeClr val="tx1">
                              <a:lumMod val="95000"/>
                              <a:lumOff val="5000"/>
                            </a:schemeClr>
                          </a:solidFill>
                          <a:effectLst/>
                        </a:rPr>
                        <a:t> </a:t>
                      </a:r>
                      <a:r>
                        <a:rPr lang="en-US" sz="1200" dirty="0">
                          <a:solidFill>
                            <a:schemeClr val="tx1">
                              <a:lumMod val="95000"/>
                              <a:lumOff val="5000"/>
                            </a:schemeClr>
                          </a:solidFill>
                          <a:effectLst/>
                        </a:rPr>
                        <a:t>at</a:t>
                      </a:r>
                      <a:r>
                        <a:rPr lang="en-US" sz="1200" spc="20" dirty="0">
                          <a:solidFill>
                            <a:schemeClr val="tx1">
                              <a:lumMod val="95000"/>
                              <a:lumOff val="5000"/>
                            </a:schemeClr>
                          </a:solidFill>
                          <a:effectLst/>
                        </a:rPr>
                        <a:t> </a:t>
                      </a:r>
                      <a:r>
                        <a:rPr lang="en-US" sz="1200" dirty="0">
                          <a:solidFill>
                            <a:schemeClr val="tx1">
                              <a:lumMod val="95000"/>
                              <a:lumOff val="5000"/>
                            </a:schemeClr>
                          </a:solidFill>
                          <a:effectLst/>
                        </a:rPr>
                        <a:t>all</a:t>
                      </a:r>
                      <a:r>
                        <a:rPr lang="en-US" sz="1200" spc="15" dirty="0">
                          <a:solidFill>
                            <a:schemeClr val="tx1">
                              <a:lumMod val="95000"/>
                              <a:lumOff val="5000"/>
                            </a:schemeClr>
                          </a:solidFill>
                          <a:effectLst/>
                        </a:rPr>
                        <a:t> </a:t>
                      </a:r>
                      <a:r>
                        <a:rPr lang="en-US" sz="1200" dirty="0">
                          <a:solidFill>
                            <a:schemeClr val="tx1">
                              <a:lumMod val="95000"/>
                              <a:lumOff val="5000"/>
                            </a:schemeClr>
                          </a:solidFill>
                          <a:effectLst/>
                        </a:rPr>
                        <a:t>levels</a:t>
                      </a:r>
                      <a:r>
                        <a:rPr lang="en-US" sz="1200" spc="5" dirty="0">
                          <a:solidFill>
                            <a:schemeClr val="tx1">
                              <a:lumMod val="95000"/>
                              <a:lumOff val="5000"/>
                            </a:schemeClr>
                          </a:solidFill>
                          <a:effectLst/>
                        </a:rPr>
                        <a:t> </a:t>
                      </a:r>
                      <a:r>
                        <a:rPr lang="en-US" sz="1200" dirty="0">
                          <a:solidFill>
                            <a:schemeClr val="tx1">
                              <a:lumMod val="95000"/>
                              <a:lumOff val="5000"/>
                            </a:schemeClr>
                          </a:solidFill>
                          <a:effectLst/>
                        </a:rPr>
                        <a:t>of</a:t>
                      </a:r>
                      <a:r>
                        <a:rPr lang="en-US" sz="1200" spc="15" dirty="0">
                          <a:solidFill>
                            <a:schemeClr val="tx1">
                              <a:lumMod val="95000"/>
                              <a:lumOff val="5000"/>
                            </a:schemeClr>
                          </a:solidFill>
                          <a:effectLst/>
                        </a:rPr>
                        <a:t> </a:t>
                      </a:r>
                      <a:r>
                        <a:rPr lang="en-US" sz="1200" dirty="0">
                          <a:solidFill>
                            <a:schemeClr val="tx1">
                              <a:lumMod val="95000"/>
                              <a:lumOff val="5000"/>
                            </a:schemeClr>
                          </a:solidFill>
                          <a:effectLst/>
                        </a:rPr>
                        <a:t>the</a:t>
                      </a:r>
                      <a:r>
                        <a:rPr lang="en-US" sz="1200" spc="15" dirty="0">
                          <a:solidFill>
                            <a:schemeClr val="tx1">
                              <a:lumMod val="95000"/>
                              <a:lumOff val="5000"/>
                            </a:schemeClr>
                          </a:solidFill>
                          <a:effectLst/>
                        </a:rPr>
                        <a:t> </a:t>
                      </a:r>
                      <a:r>
                        <a:rPr lang="en-US" sz="1200" dirty="0">
                          <a:solidFill>
                            <a:schemeClr val="tx1">
                              <a:lumMod val="95000"/>
                              <a:lumOff val="5000"/>
                            </a:schemeClr>
                          </a:solidFill>
                          <a:effectLst/>
                        </a:rPr>
                        <a:t>Health</a:t>
                      </a:r>
                      <a:r>
                        <a:rPr lang="en-US" sz="1200" spc="15" dirty="0">
                          <a:solidFill>
                            <a:schemeClr val="tx1">
                              <a:lumMod val="95000"/>
                              <a:lumOff val="5000"/>
                            </a:schemeClr>
                          </a:solidFill>
                          <a:effectLst/>
                        </a:rPr>
                        <a:t> </a:t>
                      </a:r>
                      <a:r>
                        <a:rPr lang="en-US" sz="1200" dirty="0">
                          <a:solidFill>
                            <a:schemeClr val="tx1">
                              <a:lumMod val="95000"/>
                              <a:lumOff val="5000"/>
                            </a:schemeClr>
                          </a:solidFill>
                          <a:effectLst/>
                        </a:rPr>
                        <a:t>care</a:t>
                      </a:r>
                      <a:r>
                        <a:rPr lang="en-US" sz="1200" spc="-260" dirty="0">
                          <a:solidFill>
                            <a:schemeClr val="tx1">
                              <a:lumMod val="95000"/>
                              <a:lumOff val="5000"/>
                            </a:schemeClr>
                          </a:solidFill>
                          <a:effectLst/>
                        </a:rPr>
                        <a:t> </a:t>
                      </a:r>
                      <a:r>
                        <a:rPr lang="en-US" sz="1200" dirty="0">
                          <a:solidFill>
                            <a:schemeClr val="tx1">
                              <a:lumMod val="95000"/>
                              <a:lumOff val="5000"/>
                            </a:schemeClr>
                          </a:solidFill>
                          <a:effectLst/>
                        </a:rPr>
                        <a:t>delivery</a:t>
                      </a:r>
                      <a:r>
                        <a:rPr lang="en-US" sz="1200" spc="-20" dirty="0">
                          <a:solidFill>
                            <a:schemeClr val="tx1">
                              <a:lumMod val="95000"/>
                              <a:lumOff val="5000"/>
                            </a:schemeClr>
                          </a:solidFill>
                          <a:effectLst/>
                        </a:rPr>
                        <a:t> </a:t>
                      </a:r>
                      <a:r>
                        <a:rPr lang="en-US" sz="1200" dirty="0">
                          <a:solidFill>
                            <a:schemeClr val="tx1">
                              <a:lumMod val="95000"/>
                              <a:lumOff val="5000"/>
                            </a:schemeClr>
                          </a:solidFill>
                          <a:effectLst/>
                        </a:rPr>
                        <a:t>system.</a:t>
                      </a:r>
                    </a:p>
                    <a:p>
                      <a:pPr marL="0" marR="128270" algn="l">
                        <a:lnSpc>
                          <a:spcPct val="150000"/>
                        </a:lnSpc>
                        <a:spcBef>
                          <a:spcPts val="0"/>
                        </a:spcBef>
                        <a:spcAft>
                          <a:spcPts val="0"/>
                        </a:spcAft>
                        <a:tabLst>
                          <a:tab pos="892175" algn="l"/>
                          <a:tab pos="892810" algn="l"/>
                        </a:tabLst>
                      </a:pPr>
                      <a:r>
                        <a:rPr lang="en-US" sz="1200" dirty="0">
                          <a:solidFill>
                            <a:schemeClr val="tx1">
                              <a:lumMod val="95000"/>
                              <a:lumOff val="5000"/>
                            </a:schemeClr>
                          </a:solidFill>
                          <a:effectLst/>
                        </a:rPr>
                        <a:t>Help</a:t>
                      </a:r>
                      <a:r>
                        <a:rPr lang="en-US" sz="1200" spc="25" dirty="0">
                          <a:solidFill>
                            <a:schemeClr val="tx1">
                              <a:lumMod val="95000"/>
                              <a:lumOff val="5000"/>
                            </a:schemeClr>
                          </a:solidFill>
                          <a:effectLst/>
                        </a:rPr>
                        <a:t> </a:t>
                      </a:r>
                      <a:r>
                        <a:rPr lang="en-US" sz="1200" dirty="0">
                          <a:solidFill>
                            <a:schemeClr val="tx1">
                              <a:lumMod val="95000"/>
                              <a:lumOff val="5000"/>
                            </a:schemeClr>
                          </a:solidFill>
                          <a:effectLst/>
                        </a:rPr>
                        <a:t>you</a:t>
                      </a:r>
                      <a:r>
                        <a:rPr lang="en-US" sz="1200" spc="25" dirty="0">
                          <a:solidFill>
                            <a:schemeClr val="tx1">
                              <a:lumMod val="95000"/>
                              <a:lumOff val="5000"/>
                            </a:schemeClr>
                          </a:solidFill>
                          <a:effectLst/>
                        </a:rPr>
                        <a:t> </a:t>
                      </a:r>
                      <a:r>
                        <a:rPr lang="en-US" sz="1200" dirty="0">
                          <a:solidFill>
                            <a:schemeClr val="tx1">
                              <a:lumMod val="95000"/>
                              <a:lumOff val="5000"/>
                            </a:schemeClr>
                          </a:solidFill>
                          <a:effectLst/>
                        </a:rPr>
                        <a:t>attain</a:t>
                      </a:r>
                      <a:r>
                        <a:rPr lang="en-US" sz="1200" spc="10" dirty="0">
                          <a:solidFill>
                            <a:schemeClr val="tx1">
                              <a:lumMod val="95000"/>
                              <a:lumOff val="5000"/>
                            </a:schemeClr>
                          </a:solidFill>
                          <a:effectLst/>
                        </a:rPr>
                        <a:t> </a:t>
                      </a:r>
                      <a:r>
                        <a:rPr lang="en-US" sz="1200" dirty="0">
                          <a:solidFill>
                            <a:schemeClr val="tx1">
                              <a:lumMod val="95000"/>
                              <a:lumOff val="5000"/>
                            </a:schemeClr>
                          </a:solidFill>
                          <a:effectLst/>
                        </a:rPr>
                        <a:t>and</a:t>
                      </a:r>
                      <a:r>
                        <a:rPr lang="en-US" sz="1200" spc="30" dirty="0">
                          <a:solidFill>
                            <a:schemeClr val="tx1">
                              <a:lumMod val="95000"/>
                              <a:lumOff val="5000"/>
                            </a:schemeClr>
                          </a:solidFill>
                          <a:effectLst/>
                        </a:rPr>
                        <a:t> </a:t>
                      </a:r>
                      <a:r>
                        <a:rPr lang="en-US" sz="1200" dirty="0">
                          <a:solidFill>
                            <a:schemeClr val="tx1">
                              <a:lumMod val="95000"/>
                              <a:lumOff val="5000"/>
                            </a:schemeClr>
                          </a:solidFill>
                          <a:effectLst/>
                        </a:rPr>
                        <a:t>maintain</a:t>
                      </a:r>
                      <a:r>
                        <a:rPr lang="en-US" sz="1200" spc="25" dirty="0">
                          <a:solidFill>
                            <a:schemeClr val="tx1">
                              <a:lumMod val="95000"/>
                              <a:lumOff val="5000"/>
                            </a:schemeClr>
                          </a:solidFill>
                          <a:effectLst/>
                        </a:rPr>
                        <a:t> </a:t>
                      </a:r>
                      <a:r>
                        <a:rPr lang="en-US" sz="1200" dirty="0">
                          <a:solidFill>
                            <a:schemeClr val="tx1">
                              <a:lumMod val="95000"/>
                              <a:lumOff val="5000"/>
                            </a:schemeClr>
                          </a:solidFill>
                          <a:effectLst/>
                        </a:rPr>
                        <a:t>the</a:t>
                      </a:r>
                      <a:r>
                        <a:rPr lang="en-US" sz="1200" spc="25" dirty="0">
                          <a:solidFill>
                            <a:schemeClr val="tx1">
                              <a:lumMod val="95000"/>
                              <a:lumOff val="5000"/>
                            </a:schemeClr>
                          </a:solidFill>
                          <a:effectLst/>
                        </a:rPr>
                        <a:t> </a:t>
                      </a:r>
                      <a:r>
                        <a:rPr lang="en-US" sz="1200" dirty="0">
                          <a:solidFill>
                            <a:schemeClr val="tx1">
                              <a:lumMod val="95000"/>
                              <a:lumOff val="5000"/>
                            </a:schemeClr>
                          </a:solidFill>
                          <a:effectLst/>
                        </a:rPr>
                        <a:t>highest</a:t>
                      </a:r>
                      <a:r>
                        <a:rPr lang="en-US" sz="1200" spc="20" dirty="0">
                          <a:solidFill>
                            <a:schemeClr val="tx1">
                              <a:lumMod val="95000"/>
                              <a:lumOff val="5000"/>
                            </a:schemeClr>
                          </a:solidFill>
                          <a:effectLst/>
                        </a:rPr>
                        <a:t> </a:t>
                      </a:r>
                      <a:r>
                        <a:rPr lang="en-US" sz="1200" dirty="0">
                          <a:solidFill>
                            <a:schemeClr val="tx1">
                              <a:lumMod val="95000"/>
                              <a:lumOff val="5000"/>
                            </a:schemeClr>
                          </a:solidFill>
                          <a:effectLst/>
                        </a:rPr>
                        <a:t>possible</a:t>
                      </a:r>
                      <a:r>
                        <a:rPr lang="en-US" sz="1200" spc="15" dirty="0">
                          <a:solidFill>
                            <a:schemeClr val="tx1">
                              <a:lumMod val="95000"/>
                              <a:lumOff val="5000"/>
                            </a:schemeClr>
                          </a:solidFill>
                          <a:effectLst/>
                        </a:rPr>
                        <a:t> </a:t>
                      </a:r>
                      <a:r>
                        <a:rPr lang="en-US" sz="1200" dirty="0">
                          <a:solidFill>
                            <a:schemeClr val="tx1">
                              <a:lumMod val="95000"/>
                              <a:lumOff val="5000"/>
                            </a:schemeClr>
                          </a:solidFill>
                          <a:effectLst/>
                        </a:rPr>
                        <a:t>levels</a:t>
                      </a:r>
                      <a:r>
                        <a:rPr lang="en-US" sz="1200" spc="25" dirty="0">
                          <a:solidFill>
                            <a:schemeClr val="tx1">
                              <a:lumMod val="95000"/>
                              <a:lumOff val="5000"/>
                            </a:schemeClr>
                          </a:solidFill>
                          <a:effectLst/>
                        </a:rPr>
                        <a:t> </a:t>
                      </a:r>
                      <a:r>
                        <a:rPr lang="en-US" sz="1200" dirty="0">
                          <a:solidFill>
                            <a:schemeClr val="tx1">
                              <a:lumMod val="95000"/>
                              <a:lumOff val="5000"/>
                            </a:schemeClr>
                          </a:solidFill>
                          <a:effectLst/>
                        </a:rPr>
                        <a:t>of</a:t>
                      </a:r>
                      <a:r>
                        <a:rPr lang="en-US" sz="1200" spc="25" dirty="0">
                          <a:solidFill>
                            <a:schemeClr val="tx1">
                              <a:lumMod val="95000"/>
                              <a:lumOff val="5000"/>
                            </a:schemeClr>
                          </a:solidFill>
                          <a:effectLst/>
                        </a:rPr>
                        <a:t> </a:t>
                      </a:r>
                      <a:r>
                        <a:rPr lang="en-US" sz="1200" dirty="0">
                          <a:solidFill>
                            <a:schemeClr val="tx1">
                              <a:lumMod val="95000"/>
                              <a:lumOff val="5000"/>
                            </a:schemeClr>
                          </a:solidFill>
                          <a:effectLst/>
                        </a:rPr>
                        <a:t>ethical</a:t>
                      </a:r>
                      <a:r>
                        <a:rPr lang="en-US" sz="1200" spc="35" dirty="0">
                          <a:solidFill>
                            <a:schemeClr val="tx1">
                              <a:lumMod val="95000"/>
                              <a:lumOff val="5000"/>
                            </a:schemeClr>
                          </a:solidFill>
                          <a:effectLst/>
                        </a:rPr>
                        <a:t> </a:t>
                      </a:r>
                      <a:r>
                        <a:rPr lang="en-US" sz="1200" dirty="0">
                          <a:solidFill>
                            <a:schemeClr val="tx1">
                              <a:lumMod val="95000"/>
                              <a:lumOff val="5000"/>
                            </a:schemeClr>
                          </a:solidFill>
                          <a:effectLst/>
                        </a:rPr>
                        <a:t>and</a:t>
                      </a:r>
                      <a:r>
                        <a:rPr lang="en-US" sz="1200" spc="15" dirty="0">
                          <a:solidFill>
                            <a:schemeClr val="tx1">
                              <a:lumMod val="95000"/>
                              <a:lumOff val="5000"/>
                            </a:schemeClr>
                          </a:solidFill>
                          <a:effectLst/>
                        </a:rPr>
                        <a:t> </a:t>
                      </a:r>
                      <a:r>
                        <a:rPr lang="en-US" sz="1200" dirty="0">
                          <a:solidFill>
                            <a:schemeClr val="tx1">
                              <a:lumMod val="95000"/>
                              <a:lumOff val="5000"/>
                            </a:schemeClr>
                          </a:solidFill>
                          <a:effectLst/>
                        </a:rPr>
                        <a:t>professional</a:t>
                      </a:r>
                      <a:r>
                        <a:rPr lang="en-US" sz="1200" spc="30" dirty="0">
                          <a:solidFill>
                            <a:schemeClr val="tx1">
                              <a:lumMod val="95000"/>
                              <a:lumOff val="5000"/>
                            </a:schemeClr>
                          </a:solidFill>
                          <a:effectLst/>
                        </a:rPr>
                        <a:t> </a:t>
                      </a:r>
                      <a:r>
                        <a:rPr lang="en-US" sz="1200" dirty="0">
                          <a:solidFill>
                            <a:schemeClr val="tx1">
                              <a:lumMod val="95000"/>
                              <a:lumOff val="5000"/>
                            </a:schemeClr>
                          </a:solidFill>
                          <a:effectLst/>
                        </a:rPr>
                        <a:t>conduct</a:t>
                      </a:r>
                      <a:r>
                        <a:rPr lang="en-US" sz="1200" spc="20" dirty="0">
                          <a:solidFill>
                            <a:schemeClr val="tx1">
                              <a:lumMod val="95000"/>
                              <a:lumOff val="5000"/>
                            </a:schemeClr>
                          </a:solidFill>
                          <a:effectLst/>
                        </a:rPr>
                        <a:t> </a:t>
                      </a:r>
                      <a:r>
                        <a:rPr lang="en-US" sz="1200" dirty="0">
                          <a:solidFill>
                            <a:schemeClr val="tx1">
                              <a:lumMod val="95000"/>
                              <a:lumOff val="5000"/>
                            </a:schemeClr>
                          </a:solidFill>
                          <a:effectLst/>
                        </a:rPr>
                        <a:t>in</a:t>
                      </a:r>
                      <a:r>
                        <a:rPr lang="en-US" sz="1200" spc="25" dirty="0">
                          <a:solidFill>
                            <a:schemeClr val="tx1">
                              <a:lumMod val="95000"/>
                              <a:lumOff val="5000"/>
                            </a:schemeClr>
                          </a:solidFill>
                          <a:effectLst/>
                        </a:rPr>
                        <a:t> </a:t>
                      </a:r>
                      <a:r>
                        <a:rPr lang="en-US" sz="1200" dirty="0">
                          <a:solidFill>
                            <a:schemeClr val="tx1">
                              <a:lumMod val="95000"/>
                              <a:lumOff val="5000"/>
                            </a:schemeClr>
                          </a:solidFill>
                          <a:effectLst/>
                        </a:rPr>
                        <a:t>your</a:t>
                      </a:r>
                      <a:r>
                        <a:rPr lang="en-US" sz="1200" spc="-260" dirty="0">
                          <a:solidFill>
                            <a:schemeClr val="tx1">
                              <a:lumMod val="95000"/>
                              <a:lumOff val="5000"/>
                            </a:schemeClr>
                          </a:solidFill>
                          <a:effectLst/>
                        </a:rPr>
                        <a:t> </a:t>
                      </a:r>
                      <a:r>
                        <a:rPr lang="en-US" sz="1200" dirty="0">
                          <a:solidFill>
                            <a:schemeClr val="tx1">
                              <a:lumMod val="95000"/>
                              <a:lumOff val="5000"/>
                            </a:schemeClr>
                          </a:solidFill>
                          <a:effectLst/>
                        </a:rPr>
                        <a:t>future</a:t>
                      </a:r>
                      <a:r>
                        <a:rPr lang="en-US" sz="1200" spc="-15" dirty="0">
                          <a:solidFill>
                            <a:schemeClr val="tx1">
                              <a:lumMod val="95000"/>
                              <a:lumOff val="5000"/>
                            </a:schemeClr>
                          </a:solidFill>
                          <a:effectLst/>
                        </a:rPr>
                        <a:t> </a:t>
                      </a:r>
                      <a:r>
                        <a:rPr lang="en-US" sz="1200" dirty="0">
                          <a:solidFill>
                            <a:schemeClr val="tx1">
                              <a:lumMod val="95000"/>
                              <a:lumOff val="5000"/>
                            </a:schemeClr>
                          </a:solidFill>
                          <a:effectLst/>
                        </a:rPr>
                        <a:t>life.</a:t>
                      </a:r>
                    </a:p>
                  </a:txBody>
                  <a:tcPr marL="0" marR="0" marT="0" marB="0"/>
                </a:tc>
                <a:extLst>
                  <a:ext uri="{0D108BD9-81ED-4DB2-BD59-A6C34878D82A}">
                    <a16:rowId xmlns:a16="http://schemas.microsoft.com/office/drawing/2014/main" val="1314889248"/>
                  </a:ext>
                </a:extLst>
              </a:tr>
            </a:tbl>
          </a:graphicData>
        </a:graphic>
      </p:graphicFrame>
      <p:sp>
        <p:nvSpPr>
          <p:cNvPr id="6" name="TextBox 5">
            <a:extLst>
              <a:ext uri="{FF2B5EF4-FFF2-40B4-BE49-F238E27FC236}">
                <a16:creationId xmlns:a16="http://schemas.microsoft.com/office/drawing/2014/main" id="{F06268F9-296C-4475-960E-EC6EE5F00DA7}"/>
              </a:ext>
            </a:extLst>
          </p:cNvPr>
          <p:cNvSpPr txBox="1"/>
          <p:nvPr/>
        </p:nvSpPr>
        <p:spPr>
          <a:xfrm>
            <a:off x="304800" y="2945250"/>
            <a:ext cx="3276600" cy="2339102"/>
          </a:xfrm>
          <a:prstGeom prst="rect">
            <a:avLst/>
          </a:prstGeom>
          <a:noFill/>
        </p:spPr>
        <p:txBody>
          <a:bodyPr wrap="square">
            <a:spAutoFit/>
          </a:bodyPr>
          <a:lstStyle/>
          <a:p>
            <a:pPr algn="ctr" eaLnBrk="1" hangingPunct="1">
              <a:defRPr/>
            </a:pPr>
            <a:r>
              <a:rPr lang="en-US" sz="3200" b="1" i="0" dirty="0">
                <a:solidFill>
                  <a:srgbClr val="FF0000"/>
                </a:solidFill>
                <a:latin typeface="Tahoma" panose="020B0604030504040204" pitchFamily="34" charset="0"/>
                <a:ea typeface="Tahoma" panose="020B0604030504040204" pitchFamily="34" charset="0"/>
                <a:cs typeface="Tahoma" panose="020B0604030504040204" pitchFamily="34" charset="0"/>
              </a:rPr>
              <a:t>TRUTH, WISDOM &amp; SERVICE</a:t>
            </a:r>
          </a:p>
          <a:p>
            <a:pPr algn="ctr" eaLnBrk="1" hangingPunct="1">
              <a:defRPr/>
            </a:pPr>
            <a:r>
              <a:rPr lang="en-US" sz="3200" b="1" i="0" dirty="0">
                <a:solidFill>
                  <a:srgbClr val="FF0000"/>
                </a:solidFill>
                <a:latin typeface="Tahoma" panose="020B0604030504040204" pitchFamily="34" charset="0"/>
                <a:ea typeface="Tahoma" panose="020B0604030504040204" pitchFamily="34" charset="0"/>
                <a:cs typeface="Tahoma" panose="020B0604030504040204" pitchFamily="34" charset="0"/>
              </a:rPr>
              <a:t>“OUT MOTTO”</a:t>
            </a:r>
            <a:endParaRPr lang="en-US" sz="1800" b="1" i="0" dirty="0">
              <a:solidFill>
                <a:srgbClr val="FF0000"/>
              </a:solidFill>
              <a:latin typeface="+mj-lt"/>
            </a:endParaRPr>
          </a:p>
          <a:p>
            <a:pPr algn="ctr" eaLnBrk="1" hangingPunct="1">
              <a:defRPr/>
            </a:pPr>
            <a:endParaRPr lang="en-US" sz="1800" b="1" i="0" dirty="0">
              <a:latin typeface="+mj-lt"/>
            </a:endParaRPr>
          </a:p>
        </p:txBody>
      </p:sp>
      <p:pic>
        <p:nvPicPr>
          <p:cNvPr id="5" name="Picture 3">
            <a:extLst>
              <a:ext uri="{FF2B5EF4-FFF2-40B4-BE49-F238E27FC236}">
                <a16:creationId xmlns:a16="http://schemas.microsoft.com/office/drawing/2014/main" id="{6DB9EC50-5FA7-B440-5F17-0861287C05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1080"/>
          <a:stretch>
            <a:fillRect/>
          </a:stretch>
        </p:blipFill>
        <p:spPr bwMode="auto">
          <a:xfrm>
            <a:off x="838200" y="730809"/>
            <a:ext cx="2081733" cy="201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924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a:extLst>
              <a:ext uri="{FF2B5EF4-FFF2-40B4-BE49-F238E27FC236}">
                <a16:creationId xmlns:a16="http://schemas.microsoft.com/office/drawing/2014/main" id="{E3C66F66-F793-4183-8390-36C8971AE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1080"/>
          <a:stretch>
            <a:fillRect/>
          </a:stretch>
        </p:blipFill>
        <p:spPr bwMode="auto">
          <a:xfrm>
            <a:off x="457200" y="457200"/>
            <a:ext cx="118238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descr="Muhammad UMAR | Vice Chancellor and Chief Executive Officer (CEO) | MBBS,  FCPS, FACG, AGAF, FRCP (London), FRCP (Glasg) | Rawalpindi Medical  University, Rawalpindi, Pakistan, Rawalpindi | RMC | Gastroenterology &amp;  Hepatology | Research profile">
            <a:extLst>
              <a:ext uri="{FF2B5EF4-FFF2-40B4-BE49-F238E27FC236}">
                <a16:creationId xmlns:a16="http://schemas.microsoft.com/office/drawing/2014/main" id="{991F809E-1405-41F2-8AA2-65D0D9CCBB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76200"/>
            <a:ext cx="1992802" cy="199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4">
            <a:extLst>
              <a:ext uri="{FF2B5EF4-FFF2-40B4-BE49-F238E27FC236}">
                <a16:creationId xmlns:a16="http://schemas.microsoft.com/office/drawing/2014/main" id="{3966C2DD-80A7-3515-9BE3-2D0FCB44B4F5}"/>
              </a:ext>
            </a:extLst>
          </p:cNvPr>
          <p:cNvSpPr txBox="1">
            <a:spLocks/>
          </p:cNvSpPr>
          <p:nvPr/>
        </p:nvSpPr>
        <p:spPr>
          <a:xfrm>
            <a:off x="762000" y="1943781"/>
            <a:ext cx="7750629" cy="4609419"/>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dirty="0">
                <a:solidFill>
                  <a:schemeClr val="bg1"/>
                </a:solidFill>
              </a:rPr>
              <a:t>Introductory slides</a:t>
            </a:r>
          </a:p>
          <a:p>
            <a:pPr marL="971550" lvl="1" indent="-514350">
              <a:buFont typeface="+mj-lt"/>
              <a:buAutoNum type="romanLcPeriod"/>
            </a:pPr>
            <a:r>
              <a:rPr lang="en-US" dirty="0">
                <a:solidFill>
                  <a:schemeClr val="bg1"/>
                </a:solidFill>
              </a:rPr>
              <a:t>Bismillah					1</a:t>
            </a:r>
          </a:p>
          <a:p>
            <a:pPr marL="971550" lvl="1" indent="-514350">
              <a:buFont typeface="+mj-lt"/>
              <a:buAutoNum type="romanLcPeriod"/>
            </a:pPr>
            <a:r>
              <a:rPr lang="en-US" dirty="0">
                <a:solidFill>
                  <a:schemeClr val="bg1"/>
                </a:solidFill>
              </a:rPr>
              <a:t>Introduction					1</a:t>
            </a:r>
          </a:p>
          <a:p>
            <a:pPr marL="971550" lvl="1" indent="-514350">
              <a:buFont typeface="+mj-lt"/>
              <a:buAutoNum type="romanLcPeriod"/>
            </a:pPr>
            <a:r>
              <a:rPr lang="en-US" dirty="0">
                <a:solidFill>
                  <a:schemeClr val="bg1"/>
                </a:solidFill>
              </a:rPr>
              <a:t>Mission vision					1</a:t>
            </a:r>
          </a:p>
          <a:p>
            <a:pPr marL="971550" lvl="1" indent="-514350">
              <a:buFont typeface="+mj-lt"/>
              <a:buAutoNum type="romanLcPeriod"/>
            </a:pPr>
            <a:r>
              <a:rPr lang="en-US" dirty="0">
                <a:solidFill>
                  <a:schemeClr val="bg1"/>
                </a:solidFill>
              </a:rPr>
              <a:t>Dr. Umar model of LGIS				1</a:t>
            </a:r>
          </a:p>
          <a:p>
            <a:pPr marL="971550" lvl="1" indent="-514350">
              <a:buFont typeface="+mj-lt"/>
              <a:buAutoNum type="romanLcPeriod"/>
            </a:pPr>
            <a:r>
              <a:rPr lang="en-US" dirty="0">
                <a:solidFill>
                  <a:schemeClr val="bg1"/>
                </a:solidFill>
              </a:rPr>
              <a:t>Gain attention slides 				2</a:t>
            </a:r>
          </a:p>
          <a:p>
            <a:pPr marL="514350" indent="-514350">
              <a:buFont typeface="+mj-lt"/>
              <a:buAutoNum type="arabicPeriod"/>
            </a:pPr>
            <a:r>
              <a:rPr lang="en-US" dirty="0">
                <a:solidFill>
                  <a:schemeClr val="bg1"/>
                </a:solidFill>
              </a:rPr>
              <a:t>Learning objectives					1</a:t>
            </a:r>
          </a:p>
          <a:p>
            <a:pPr marL="514350" indent="-514350">
              <a:buFont typeface="+mj-lt"/>
              <a:buAutoNum type="arabicPeriod"/>
            </a:pPr>
            <a:r>
              <a:rPr lang="en-US" dirty="0">
                <a:solidFill>
                  <a:schemeClr val="bg1"/>
                </a:solidFill>
              </a:rPr>
              <a:t>Core Concept				</a:t>
            </a:r>
            <a:r>
              <a:rPr lang="en-US">
                <a:solidFill>
                  <a:schemeClr val="bg1"/>
                </a:solidFill>
              </a:rPr>
              <a:t>	10</a:t>
            </a:r>
            <a:endParaRPr lang="en-US" dirty="0">
              <a:solidFill>
                <a:schemeClr val="bg1"/>
              </a:solidFill>
            </a:endParaRPr>
          </a:p>
          <a:p>
            <a:pPr marL="514350" indent="-514350">
              <a:buFont typeface="+mj-lt"/>
              <a:buAutoNum type="arabicPeriod"/>
            </a:pPr>
            <a:r>
              <a:rPr lang="en-US" dirty="0">
                <a:solidFill>
                  <a:schemeClr val="bg1"/>
                </a:solidFill>
              </a:rPr>
              <a:t>Horizontal Integration				2</a:t>
            </a:r>
          </a:p>
          <a:p>
            <a:pPr marL="514350" indent="-514350">
              <a:buFont typeface="+mj-lt"/>
              <a:buAutoNum type="arabicPeriod"/>
            </a:pPr>
            <a:r>
              <a:rPr lang="en-US" dirty="0">
                <a:solidFill>
                  <a:schemeClr val="bg1"/>
                </a:solidFill>
              </a:rPr>
              <a:t>Vertical integration					4</a:t>
            </a:r>
          </a:p>
          <a:p>
            <a:pPr marL="514350" indent="-514350">
              <a:buFont typeface="+mj-lt"/>
              <a:buAutoNum type="arabicPeriod"/>
            </a:pPr>
            <a:r>
              <a:rPr lang="en-US" dirty="0">
                <a:solidFill>
                  <a:schemeClr val="bg1"/>
                </a:solidFill>
              </a:rPr>
              <a:t>Recent Articles					1</a:t>
            </a:r>
          </a:p>
          <a:p>
            <a:pPr marL="514350" indent="-514350">
              <a:buFont typeface="+mj-lt"/>
              <a:buAutoNum type="arabicPeriod"/>
            </a:pPr>
            <a:r>
              <a:rPr lang="en-US" dirty="0">
                <a:solidFill>
                  <a:schemeClr val="bg1"/>
                </a:solidFill>
              </a:rPr>
              <a:t>Assessment					2</a:t>
            </a:r>
          </a:p>
          <a:p>
            <a:pPr marL="514350" indent="-514350">
              <a:buFont typeface="+mj-lt"/>
              <a:buAutoNum type="arabicPeriod"/>
            </a:pPr>
            <a:r>
              <a:rPr lang="en-US" dirty="0">
                <a:solidFill>
                  <a:schemeClr val="bg1"/>
                </a:solidFill>
              </a:rPr>
              <a:t>Recommended Books				1</a:t>
            </a:r>
          </a:p>
          <a:p>
            <a:pPr marL="514350" indent="-514350">
              <a:buFont typeface="+mj-lt"/>
              <a:buAutoNum type="arabicPeriod"/>
            </a:pPr>
            <a:r>
              <a:rPr lang="en-US" dirty="0">
                <a:solidFill>
                  <a:schemeClr val="bg1"/>
                </a:solidFill>
              </a:rPr>
              <a:t>Take home message				1</a:t>
            </a:r>
          </a:p>
        </p:txBody>
      </p:sp>
      <p:sp>
        <p:nvSpPr>
          <p:cNvPr id="4" name="TextBox 3">
            <a:extLst>
              <a:ext uri="{FF2B5EF4-FFF2-40B4-BE49-F238E27FC236}">
                <a16:creationId xmlns:a16="http://schemas.microsoft.com/office/drawing/2014/main" id="{CB8486D1-578D-5D88-1F0E-575D8B68EBE6}"/>
              </a:ext>
            </a:extLst>
          </p:cNvPr>
          <p:cNvSpPr txBox="1"/>
          <p:nvPr/>
        </p:nvSpPr>
        <p:spPr>
          <a:xfrm>
            <a:off x="1828800" y="59204"/>
            <a:ext cx="4876800" cy="1938992"/>
          </a:xfrm>
          <a:prstGeom prst="rect">
            <a:avLst/>
          </a:prstGeom>
          <a:noFill/>
        </p:spPr>
        <p:txBody>
          <a:bodyPr wrap="square">
            <a:spAutoFit/>
          </a:bodyPr>
          <a:lstStyle/>
          <a:p>
            <a:pPr algn="ctr"/>
            <a:r>
              <a:rPr lang="en-US" sz="4000" b="1" dirty="0">
                <a:solidFill>
                  <a:srgbClr val="FFC000"/>
                </a:solidFill>
                <a:latin typeface="Calibri" panose="020F0502020204030204" pitchFamily="34" charset="0"/>
                <a:ea typeface="Calibri" panose="020F0502020204030204" pitchFamily="34" charset="0"/>
                <a:cs typeface="Calibri" panose="020F0502020204030204" pitchFamily="34" charset="0"/>
              </a:rPr>
              <a:t>NUMBER OF SLIDES ACCORDING TO DR UMAR LGIS MODEL</a:t>
            </a:r>
            <a:endParaRPr lang="en-US" sz="40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15200" cy="1154097"/>
          </a:xfrm>
        </p:spPr>
        <p:txBody>
          <a:bodyPr>
            <a:normAutofit fontScale="90000"/>
          </a:bodyPr>
          <a:lstStyle/>
          <a:p>
            <a:pPr algn="ctr"/>
            <a:r>
              <a:rPr lang="en-US" b="1" dirty="0">
                <a:solidFill>
                  <a:srgbClr val="FFC000"/>
                </a:solidFill>
              </a:rPr>
              <a:t>WHAT DOES PICTURE SHOW???????</a:t>
            </a:r>
          </a:p>
        </p:txBody>
      </p:sp>
      <p:pic>
        <p:nvPicPr>
          <p:cNvPr id="4" name="Content Placeholder 3" descr="ShadowHero_DSC9038.jpg"/>
          <p:cNvPicPr>
            <a:picLocks noGrp="1" noChangeAspect="1"/>
          </p:cNvPicPr>
          <p:nvPr>
            <p:ph idx="1"/>
          </p:nvPr>
        </p:nvPicPr>
        <p:blipFill>
          <a:blip r:embed="rId3" cstate="print"/>
          <a:stretch>
            <a:fillRect/>
          </a:stretch>
        </p:blipFill>
        <p:spPr>
          <a:xfrm>
            <a:off x="381000" y="2362200"/>
            <a:ext cx="3581400" cy="3581400"/>
          </a:xfrm>
        </p:spPr>
      </p:pic>
      <p:pic>
        <p:nvPicPr>
          <p:cNvPr id="5" name="Picture 4" descr="xray shadow.jpg"/>
          <p:cNvPicPr>
            <a:picLocks noChangeAspect="1"/>
          </p:cNvPicPr>
          <p:nvPr/>
        </p:nvPicPr>
        <p:blipFill>
          <a:blip r:embed="rId4" cstate="print"/>
          <a:stretch>
            <a:fillRect/>
          </a:stretch>
        </p:blipFill>
        <p:spPr>
          <a:xfrm>
            <a:off x="4343400" y="2362200"/>
            <a:ext cx="3860800" cy="3581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3193"/>
            <a:ext cx="7315200" cy="1174813"/>
          </a:xfrm>
        </p:spPr>
        <p:txBody>
          <a:bodyPr>
            <a:normAutofit fontScale="90000"/>
          </a:bodyPr>
          <a:lstStyle/>
          <a:p>
            <a:pPr algn="ctr"/>
            <a:r>
              <a:rPr lang="en-US" b="1" dirty="0">
                <a:solidFill>
                  <a:srgbClr val="FFC000"/>
                </a:solidFill>
              </a:rPr>
              <a:t>XRAYS ALSO FORM SHADOWS!!!!</a:t>
            </a:r>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981200"/>
            <a:ext cx="7086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est-x-ray-fundamentals-23-638.jpg"/>
          <p:cNvPicPr>
            <a:picLocks noGrp="1" noChangeAspect="1"/>
          </p:cNvPicPr>
          <p:nvPr>
            <p:ph idx="1"/>
          </p:nvPr>
        </p:nvPicPr>
        <p:blipFill>
          <a:blip r:embed="rId2" cstate="print"/>
          <a:stretch>
            <a:fillRect/>
          </a:stretch>
        </p:blipFill>
        <p:spPr>
          <a:xfrm>
            <a:off x="609600" y="457200"/>
            <a:ext cx="7848600" cy="5668963"/>
          </a:xfrm>
        </p:spPr>
      </p:pic>
      <p:sp>
        <p:nvSpPr>
          <p:cNvPr id="2" name="TextBox 1">
            <a:extLst>
              <a:ext uri="{FF2B5EF4-FFF2-40B4-BE49-F238E27FC236}">
                <a16:creationId xmlns:a16="http://schemas.microsoft.com/office/drawing/2014/main" id="{4F439459-D844-2E2E-FAC5-BB8FA23DB3ED}"/>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Core Concept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02" y="467278"/>
            <a:ext cx="8229600" cy="563562"/>
          </a:xfrm>
        </p:spPr>
        <p:txBody>
          <a:bodyPr>
            <a:normAutofit fontScale="90000"/>
          </a:bodyPr>
          <a:lstStyle/>
          <a:p>
            <a:br>
              <a:rPr lang="en-US" b="1" dirty="0">
                <a:solidFill>
                  <a:srgbClr val="FFC000"/>
                </a:solidFill>
              </a:rPr>
            </a:br>
            <a:r>
              <a:rPr lang="en-US" b="1" dirty="0">
                <a:solidFill>
                  <a:srgbClr val="FFC000"/>
                </a:solidFill>
              </a:rPr>
              <a:t>LEARNING OBJECTIVES </a:t>
            </a:r>
            <a:br>
              <a:rPr lang="en-US" dirty="0">
                <a:solidFill>
                  <a:srgbClr val="FFC000"/>
                </a:solidFill>
              </a:rPr>
            </a:br>
            <a:endParaRPr lang="en-US" dirty="0"/>
          </a:p>
        </p:txBody>
      </p:sp>
      <p:sp>
        <p:nvSpPr>
          <p:cNvPr id="3" name="Content Placeholder 2"/>
          <p:cNvSpPr>
            <a:spLocks noGrp="1"/>
          </p:cNvSpPr>
          <p:nvPr>
            <p:ph idx="1"/>
          </p:nvPr>
        </p:nvSpPr>
        <p:spPr>
          <a:xfrm>
            <a:off x="457200" y="1295400"/>
            <a:ext cx="8229600" cy="4114800"/>
          </a:xfrm>
        </p:spPr>
        <p:txBody>
          <a:bodyPr>
            <a:noAutofit/>
          </a:bodyPr>
          <a:lstStyle/>
          <a:p>
            <a:pPr>
              <a:buNone/>
            </a:pPr>
            <a:r>
              <a:rPr lang="en-US" sz="2200" dirty="0">
                <a:solidFill>
                  <a:schemeClr val="bg1"/>
                </a:solidFill>
              </a:rPr>
              <a:t>Upon completion of the session, students will be able to</a:t>
            </a:r>
          </a:p>
          <a:p>
            <a:pPr>
              <a:buNone/>
            </a:pPr>
            <a:endParaRPr lang="en-US" sz="2200" dirty="0">
              <a:solidFill>
                <a:schemeClr val="bg1"/>
              </a:solidFill>
            </a:endParaRPr>
          </a:p>
          <a:p>
            <a:pPr marL="457200" indent="-457200">
              <a:buFont typeface="+mj-lt"/>
              <a:buAutoNum type="arabicPeriod"/>
            </a:pPr>
            <a:r>
              <a:rPr lang="en-US" sz="2200" dirty="0">
                <a:solidFill>
                  <a:schemeClr val="bg1"/>
                </a:solidFill>
              </a:rPr>
              <a:t>To enlist indications /contraindications of performing x-ray of hip bone</a:t>
            </a:r>
          </a:p>
          <a:p>
            <a:pPr marL="457200" lvl="0" indent="-457200">
              <a:buFont typeface="+mj-lt"/>
              <a:buAutoNum type="arabicPeriod"/>
            </a:pPr>
            <a:r>
              <a:rPr lang="en-US" sz="2200" dirty="0">
                <a:solidFill>
                  <a:schemeClr val="bg1"/>
                </a:solidFill>
              </a:rPr>
              <a:t>To recognize and differentiate between different radiological densities</a:t>
            </a:r>
          </a:p>
          <a:p>
            <a:pPr marL="457200" indent="-457200">
              <a:buFont typeface="+mj-lt"/>
              <a:buAutoNum type="arabicPeriod"/>
            </a:pPr>
            <a:r>
              <a:rPr lang="en-US" sz="2200" dirty="0">
                <a:solidFill>
                  <a:schemeClr val="bg1"/>
                </a:solidFill>
              </a:rPr>
              <a:t>To identify basic film projections (hip series)</a:t>
            </a:r>
          </a:p>
          <a:p>
            <a:pPr marL="457200" lvl="0" indent="-457200">
              <a:buFont typeface="+mj-lt"/>
              <a:buAutoNum type="arabicPeriod"/>
            </a:pPr>
            <a:r>
              <a:rPr lang="en-US" sz="2200" dirty="0">
                <a:solidFill>
                  <a:schemeClr val="bg1"/>
                </a:solidFill>
              </a:rPr>
              <a:t>To understand the importance of hip bone in human skeleton &amp; demonstrate normal hip bone anatomy</a:t>
            </a:r>
          </a:p>
          <a:p>
            <a:pPr marL="457200" lvl="0" indent="-457200">
              <a:buFont typeface="+mj-lt"/>
              <a:buAutoNum type="arabicPeriod"/>
            </a:pPr>
            <a:r>
              <a:rPr lang="en-US" sz="2200" dirty="0">
                <a:solidFill>
                  <a:schemeClr val="bg1"/>
                </a:solidFill>
              </a:rPr>
              <a:t>To identify common abdominal emergencies and their importance requiring urgent treatment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C000"/>
                </a:solidFill>
              </a:rPr>
              <a:t>INDICATIONS</a:t>
            </a:r>
          </a:p>
        </p:txBody>
      </p:sp>
      <p:sp>
        <p:nvSpPr>
          <p:cNvPr id="3" name="Content Placeholder 2"/>
          <p:cNvSpPr>
            <a:spLocks noGrp="1"/>
          </p:cNvSpPr>
          <p:nvPr>
            <p:ph idx="1"/>
          </p:nvPr>
        </p:nvSpPr>
        <p:spPr/>
        <p:txBody>
          <a:bodyPr>
            <a:normAutofit/>
          </a:bodyPr>
          <a:lstStyle/>
          <a:p>
            <a:pPr marL="0" indent="0" algn="l">
              <a:buNone/>
            </a:pPr>
            <a:r>
              <a:rPr lang="en-US" sz="2400" b="0" i="0" dirty="0">
                <a:solidFill>
                  <a:schemeClr val="bg1"/>
                </a:solidFill>
                <a:effectLst/>
              </a:rPr>
              <a:t>Hip bone radiographs are performed in following conditions:</a:t>
            </a:r>
          </a:p>
          <a:p>
            <a:pPr algn="l">
              <a:buFont typeface="Arial" panose="020B0604020202020204" pitchFamily="34" charset="0"/>
              <a:buChar char="•"/>
            </a:pPr>
            <a:r>
              <a:rPr lang="en-US" sz="2400" b="0" i="0" dirty="0">
                <a:solidFill>
                  <a:schemeClr val="bg1"/>
                </a:solidFill>
                <a:effectLst/>
              </a:rPr>
              <a:t>Trauma</a:t>
            </a:r>
          </a:p>
          <a:p>
            <a:pPr algn="l">
              <a:buFont typeface="Arial" panose="020B0604020202020204" pitchFamily="34" charset="0"/>
              <a:buChar char="•"/>
            </a:pPr>
            <a:r>
              <a:rPr lang="en-US" sz="2400" b="0" i="0" dirty="0">
                <a:solidFill>
                  <a:schemeClr val="bg1"/>
                </a:solidFill>
                <a:effectLst/>
              </a:rPr>
              <a:t>Hip pain</a:t>
            </a:r>
          </a:p>
          <a:p>
            <a:pPr algn="l">
              <a:buFont typeface="Arial" panose="020B0604020202020204" pitchFamily="34" charset="0"/>
              <a:buChar char="•"/>
            </a:pPr>
            <a:r>
              <a:rPr lang="en-US" sz="2400" b="0" i="0" dirty="0">
                <a:solidFill>
                  <a:schemeClr val="bg1"/>
                </a:solidFill>
                <a:effectLst/>
              </a:rPr>
              <a:t>Limping or abnormal gait</a:t>
            </a:r>
          </a:p>
          <a:p>
            <a:pPr algn="l">
              <a:buFont typeface="Arial" panose="020B0604020202020204" pitchFamily="34" charset="0"/>
              <a:buChar char="•"/>
            </a:pPr>
            <a:r>
              <a:rPr lang="en-US" sz="2400" b="0" i="0" dirty="0">
                <a:solidFill>
                  <a:schemeClr val="bg1"/>
                </a:solidFill>
                <a:effectLst/>
              </a:rPr>
              <a:t>Inability to weight bear</a:t>
            </a:r>
          </a:p>
          <a:p>
            <a:pPr algn="l">
              <a:buFont typeface="Arial" panose="020B0604020202020204" pitchFamily="34" charset="0"/>
              <a:buChar char="•"/>
            </a:pPr>
            <a:r>
              <a:rPr lang="en-US" sz="2400" b="0" i="0" dirty="0">
                <a:solidFill>
                  <a:schemeClr val="bg1"/>
                </a:solidFill>
                <a:effectLst/>
              </a:rPr>
              <a:t>arthropathies</a:t>
            </a:r>
          </a:p>
          <a:p>
            <a:pPr algn="l">
              <a:buFont typeface="Arial" panose="020B0604020202020204" pitchFamily="34" charset="0"/>
              <a:buChar char="•"/>
            </a:pPr>
            <a:r>
              <a:rPr lang="en-US" sz="2400" b="0" i="0" dirty="0">
                <a:solidFill>
                  <a:schemeClr val="bg1"/>
                </a:solidFill>
                <a:effectLst/>
              </a:rPr>
              <a:t>Knee pain</a:t>
            </a:r>
            <a:endParaRPr lang="en-US" dirty="0">
              <a:solidFill>
                <a:schemeClr val="bg1"/>
              </a:solidFill>
            </a:endParaRPr>
          </a:p>
          <a:p>
            <a:endParaRPr lang="en-US" dirty="0"/>
          </a:p>
        </p:txBody>
      </p:sp>
      <p:sp>
        <p:nvSpPr>
          <p:cNvPr id="5" name="TextBox 4">
            <a:extLst>
              <a:ext uri="{FF2B5EF4-FFF2-40B4-BE49-F238E27FC236}">
                <a16:creationId xmlns:a16="http://schemas.microsoft.com/office/drawing/2014/main" id="{FF0EEA86-151E-8F4C-D7B2-C78D9CCC2C63}"/>
              </a:ext>
            </a:extLst>
          </p:cNvPr>
          <p:cNvSpPr txBox="1"/>
          <p:nvPr/>
        </p:nvSpPr>
        <p:spPr>
          <a:xfrm>
            <a:off x="304800" y="6308725"/>
            <a:ext cx="2066026" cy="369332"/>
          </a:xfrm>
          <a:prstGeom prst="rect">
            <a:avLst/>
          </a:prstGeom>
          <a:solidFill>
            <a:srgbClr val="7030A0"/>
          </a:solidFill>
        </p:spPr>
        <p:txBody>
          <a:bodyPr wrap="square" rtlCol="0">
            <a:spAutoFit/>
          </a:bodyPr>
          <a:lstStyle/>
          <a:p>
            <a:pPr algn="ctr"/>
            <a:r>
              <a:rPr lang="en-US" b="1" dirty="0"/>
              <a:t>Core Concept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6824</TotalTime>
  <Words>815</Words>
  <Application>Microsoft Office PowerPoint</Application>
  <PresentationFormat>On-screen Show (4:3)</PresentationFormat>
  <Paragraphs>135</Paragraphs>
  <Slides>28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Tahoma</vt:lpstr>
      <vt:lpstr>Times New Roman</vt:lpstr>
      <vt:lpstr>Wingdings</vt:lpstr>
      <vt:lpstr>Office Theme</vt:lpstr>
      <vt:lpstr>PowerPoint Presentation</vt:lpstr>
      <vt:lpstr> MSK 1st YEAR MODULE (RADIOLOGY) “RADIOGRAPH OF THE HIP BONE Understanding the Anatomy &amp; Pathology” By.  Dr. Aniqua Saleem Senior Registrar, HFH Hospital, Rawalpindi Medical University </vt:lpstr>
      <vt:lpstr>PowerPoint Presentation</vt:lpstr>
      <vt:lpstr>PowerPoint Presentation</vt:lpstr>
      <vt:lpstr>WHAT DOES PICTURE SHOW???????</vt:lpstr>
      <vt:lpstr>XRAYS ALSO FORM SHADOWS!!!!</vt:lpstr>
      <vt:lpstr>PowerPoint Presentation</vt:lpstr>
      <vt:lpstr> LEARNING OBJECTIVES  </vt:lpstr>
      <vt:lpstr>INDICATIONS</vt:lpstr>
      <vt:lpstr>CONTRAINDICATIONS</vt:lpstr>
      <vt:lpstr>IMPORTANCE OF HIP BONE IN HUMAN BODY</vt:lpstr>
      <vt:lpstr>PROJECTIONS “HIP SERIES”</vt:lpstr>
      <vt:lpstr>AP PROJECTION</vt:lpstr>
      <vt:lpstr>LATERAL PROJECTION</vt:lpstr>
      <vt:lpstr>PowerPoint Presentation</vt:lpstr>
      <vt:lpstr>COMMON HIP BONE PATHOLOGIES</vt:lpstr>
      <vt:lpstr>PowerPoint Presentation</vt:lpstr>
      <vt:lpstr>HIP JOINT ARTHRITIS</vt:lpstr>
      <vt:lpstr>HIP JOINT DISLOCATION</vt:lpstr>
      <vt:lpstr>HIP JOINT ANOMALIES</vt:lpstr>
      <vt:lpstr>ARTIFICIAL INTELLIGENCE</vt:lpstr>
      <vt:lpstr>ROLE OF AI IN DIAGNOSTIC IMAGING</vt:lpstr>
      <vt:lpstr>PowerPoint Presentation</vt:lpstr>
      <vt:lpstr>PowerPoint Presentation</vt:lpstr>
      <vt:lpstr>PowerPoint Presentation</vt:lpstr>
      <vt:lpstr>PowerPoint Presentation</vt:lpstr>
      <vt:lpstr> RECOMMENDED BOOKS:  </vt:lpstr>
      <vt:lpstr>TAKE HOME MESSAGE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APPROACH TO ABDOMINAL RADIOGRAPH  By.  Dr. Aniqua Saleem Dr. Lubna Farooq</dc:title>
  <dc:creator>Aadam</dc:creator>
  <cp:lastModifiedBy>Aneeqa Saleem</cp:lastModifiedBy>
  <cp:revision>24</cp:revision>
  <dcterms:created xsi:type="dcterms:W3CDTF">2018-12-31T07:51:55Z</dcterms:created>
  <dcterms:modified xsi:type="dcterms:W3CDTF">2025-02-08T07:12:56Z</dcterms:modified>
</cp:coreProperties>
</file>