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8"/>
  </p:notesMasterIdLst>
  <p:sldIdLst>
    <p:sldId id="318" r:id="rId3"/>
    <p:sldId id="317" r:id="rId4"/>
    <p:sldId id="297" r:id="rId5"/>
    <p:sldId id="296" r:id="rId6"/>
    <p:sldId id="258" r:id="rId7"/>
    <p:sldId id="319" r:id="rId8"/>
    <p:sldId id="348" r:id="rId9"/>
    <p:sldId id="354" r:id="rId10"/>
    <p:sldId id="355" r:id="rId11"/>
    <p:sldId id="356" r:id="rId12"/>
    <p:sldId id="357" r:id="rId13"/>
    <p:sldId id="358" r:id="rId14"/>
    <p:sldId id="359" r:id="rId15"/>
    <p:sldId id="360" r:id="rId16"/>
    <p:sldId id="361" r:id="rId17"/>
    <p:sldId id="324" r:id="rId18"/>
    <p:sldId id="333" r:id="rId19"/>
    <p:sldId id="349" r:id="rId20"/>
    <p:sldId id="350" r:id="rId21"/>
    <p:sldId id="351" r:id="rId22"/>
    <p:sldId id="352" r:id="rId23"/>
    <p:sldId id="353" r:id="rId24"/>
    <p:sldId id="337" r:id="rId25"/>
    <p:sldId id="315"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364" autoAdjust="0"/>
  </p:normalViewPr>
  <p:slideViewPr>
    <p:cSldViewPr>
      <p:cViewPr varScale="1">
        <p:scale>
          <a:sx n="53" d="100"/>
          <a:sy n="53" d="100"/>
        </p:scale>
        <p:origin x="44" y="16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ssa Naeem" userId="1bce7fe639484c7a" providerId="LiveId" clId="{D9DBBB42-F30F-4C8D-AC13-A458166366FC}"/>
    <pc:docChg chg="undo custSel delSld modSld">
      <pc:chgData name="Romessa Naeem" userId="1bce7fe639484c7a" providerId="LiveId" clId="{D9DBBB42-F30F-4C8D-AC13-A458166366FC}" dt="2025-02-24T03:58:56.590" v="56"/>
      <pc:docMkLst>
        <pc:docMk/>
      </pc:docMkLst>
      <pc:sldChg chg="modSp mod">
        <pc:chgData name="Romessa Naeem" userId="1bce7fe639484c7a" providerId="LiveId" clId="{D9DBBB42-F30F-4C8D-AC13-A458166366FC}" dt="2025-02-24T03:58:56.590" v="56"/>
        <pc:sldMkLst>
          <pc:docMk/>
          <pc:sldMk cId="2915695827" sldId="315"/>
        </pc:sldMkLst>
        <pc:spChg chg="mod">
          <ac:chgData name="Romessa Naeem" userId="1bce7fe639484c7a" providerId="LiveId" clId="{D9DBBB42-F30F-4C8D-AC13-A458166366FC}" dt="2025-02-24T03:58:56.590" v="56"/>
          <ac:spMkLst>
            <pc:docMk/>
            <pc:sldMk cId="2915695827" sldId="315"/>
            <ac:spMk id="7" creationId="{00000000-0000-0000-0000-000000000000}"/>
          </ac:spMkLst>
        </pc:spChg>
      </pc:sldChg>
      <pc:sldChg chg="modSp mod">
        <pc:chgData name="Romessa Naeem" userId="1bce7fe639484c7a" providerId="LiveId" clId="{D9DBBB42-F30F-4C8D-AC13-A458166366FC}" dt="2025-02-24T03:53:13.638" v="8" actId="2711"/>
        <pc:sldMkLst>
          <pc:docMk/>
          <pc:sldMk cId="2972519359" sldId="324"/>
        </pc:sldMkLst>
        <pc:spChg chg="mod">
          <ac:chgData name="Romessa Naeem" userId="1bce7fe639484c7a" providerId="LiveId" clId="{D9DBBB42-F30F-4C8D-AC13-A458166366FC}" dt="2025-02-24T03:53:13.638" v="8" actId="2711"/>
          <ac:spMkLst>
            <pc:docMk/>
            <pc:sldMk cId="2972519359" sldId="324"/>
            <ac:spMk id="2" creationId="{FC2723EF-4873-61D6-69D3-628C77133448}"/>
          </ac:spMkLst>
        </pc:spChg>
      </pc:sldChg>
      <pc:sldChg chg="modSp mod">
        <pc:chgData name="Romessa Naeem" userId="1bce7fe639484c7a" providerId="LiveId" clId="{D9DBBB42-F30F-4C8D-AC13-A458166366FC}" dt="2025-02-24T03:53:27.124" v="16" actId="20577"/>
        <pc:sldMkLst>
          <pc:docMk/>
          <pc:sldMk cId="3607857524" sldId="333"/>
        </pc:sldMkLst>
        <pc:spChg chg="mod">
          <ac:chgData name="Romessa Naeem" userId="1bce7fe639484c7a" providerId="LiveId" clId="{D9DBBB42-F30F-4C8D-AC13-A458166366FC}" dt="2025-02-24T03:53:27.124" v="16" actId="20577"/>
          <ac:spMkLst>
            <pc:docMk/>
            <pc:sldMk cId="3607857524" sldId="333"/>
            <ac:spMk id="2" creationId="{04A5ED32-9DBC-B0C6-A95A-24DF69678E15}"/>
          </ac:spMkLst>
        </pc:spChg>
      </pc:sldChg>
      <pc:sldChg chg="del">
        <pc:chgData name="Romessa Naeem" userId="1bce7fe639484c7a" providerId="LiveId" clId="{D9DBBB42-F30F-4C8D-AC13-A458166366FC}" dt="2025-02-24T03:58:39.557" v="55" actId="47"/>
        <pc:sldMkLst>
          <pc:docMk/>
          <pc:sldMk cId="2013774340" sldId="347"/>
        </pc:sldMkLst>
      </pc:sldChg>
      <pc:sldChg chg="modSp mod">
        <pc:chgData name="Romessa Naeem" userId="1bce7fe639484c7a" providerId="LiveId" clId="{D9DBBB42-F30F-4C8D-AC13-A458166366FC}" dt="2025-02-24T03:51:56.650" v="0" actId="2711"/>
        <pc:sldMkLst>
          <pc:docMk/>
          <pc:sldMk cId="1544092544" sldId="348"/>
        </pc:sldMkLst>
        <pc:spChg chg="mod">
          <ac:chgData name="Romessa Naeem" userId="1bce7fe639484c7a" providerId="LiveId" clId="{D9DBBB42-F30F-4C8D-AC13-A458166366FC}" dt="2025-02-24T03:51:56.650" v="0" actId="2711"/>
          <ac:spMkLst>
            <pc:docMk/>
            <pc:sldMk cId="1544092544" sldId="348"/>
            <ac:spMk id="2" creationId="{07D56C7F-3915-B8E5-C161-19B8E034EC39}"/>
          </ac:spMkLst>
        </pc:spChg>
      </pc:sldChg>
      <pc:sldChg chg="modSp mod">
        <pc:chgData name="Romessa Naeem" userId="1bce7fe639484c7a" providerId="LiveId" clId="{D9DBBB42-F30F-4C8D-AC13-A458166366FC}" dt="2025-02-24T03:54:55.241" v="19" actId="2711"/>
        <pc:sldMkLst>
          <pc:docMk/>
          <pc:sldMk cId="4149600269" sldId="349"/>
        </pc:sldMkLst>
        <pc:spChg chg="mod">
          <ac:chgData name="Romessa Naeem" userId="1bce7fe639484c7a" providerId="LiveId" clId="{D9DBBB42-F30F-4C8D-AC13-A458166366FC}" dt="2025-02-24T03:54:55.241" v="19" actId="2711"/>
          <ac:spMkLst>
            <pc:docMk/>
            <pc:sldMk cId="4149600269" sldId="349"/>
            <ac:spMk id="7" creationId="{B49A6E82-133E-2C83-8267-89D98229A0BA}"/>
          </ac:spMkLst>
        </pc:spChg>
      </pc:sldChg>
      <pc:sldChg chg="modSp mod">
        <pc:chgData name="Romessa Naeem" userId="1bce7fe639484c7a" providerId="LiveId" clId="{D9DBBB42-F30F-4C8D-AC13-A458166366FC}" dt="2025-02-24T03:55:45.844" v="29" actId="207"/>
        <pc:sldMkLst>
          <pc:docMk/>
          <pc:sldMk cId="2561361216" sldId="350"/>
        </pc:sldMkLst>
        <pc:spChg chg="mod">
          <ac:chgData name="Romessa Naeem" userId="1bce7fe639484c7a" providerId="LiveId" clId="{D9DBBB42-F30F-4C8D-AC13-A458166366FC}" dt="2025-02-24T03:54:17.790" v="18" actId="255"/>
          <ac:spMkLst>
            <pc:docMk/>
            <pc:sldMk cId="2561361216" sldId="350"/>
            <ac:spMk id="3" creationId="{ADF65296-4173-5F43-8802-41BDE9FF8397}"/>
          </ac:spMkLst>
        </pc:spChg>
        <pc:spChg chg="mod">
          <ac:chgData name="Romessa Naeem" userId="1bce7fe639484c7a" providerId="LiveId" clId="{D9DBBB42-F30F-4C8D-AC13-A458166366FC}" dt="2025-02-24T03:55:45.844" v="29" actId="207"/>
          <ac:spMkLst>
            <pc:docMk/>
            <pc:sldMk cId="2561361216" sldId="350"/>
            <ac:spMk id="7" creationId="{83399F22-4DA4-FEAA-0CBA-BFE9C1A8CEDB}"/>
          </ac:spMkLst>
        </pc:spChg>
      </pc:sldChg>
      <pc:sldChg chg="modSp mod">
        <pc:chgData name="Romessa Naeem" userId="1bce7fe639484c7a" providerId="LiveId" clId="{D9DBBB42-F30F-4C8D-AC13-A458166366FC}" dt="2025-02-24T03:57:01.270" v="36" actId="255"/>
        <pc:sldMkLst>
          <pc:docMk/>
          <pc:sldMk cId="4042796410" sldId="351"/>
        </pc:sldMkLst>
        <pc:spChg chg="mod">
          <ac:chgData name="Romessa Naeem" userId="1bce7fe639484c7a" providerId="LiveId" clId="{D9DBBB42-F30F-4C8D-AC13-A458166366FC}" dt="2025-02-24T03:57:01.270" v="36" actId="255"/>
          <ac:spMkLst>
            <pc:docMk/>
            <pc:sldMk cId="4042796410" sldId="351"/>
            <ac:spMk id="3" creationId="{2006DFC0-9F37-62FF-8B38-7EC4749F00FD}"/>
          </ac:spMkLst>
        </pc:spChg>
      </pc:sldChg>
      <pc:sldChg chg="modSp mod">
        <pc:chgData name="Romessa Naeem" userId="1bce7fe639484c7a" providerId="LiveId" clId="{D9DBBB42-F30F-4C8D-AC13-A458166366FC}" dt="2025-02-24T03:56:37.890" v="34" actId="255"/>
        <pc:sldMkLst>
          <pc:docMk/>
          <pc:sldMk cId="100121086" sldId="352"/>
        </pc:sldMkLst>
        <pc:spChg chg="mod">
          <ac:chgData name="Romessa Naeem" userId="1bce7fe639484c7a" providerId="LiveId" clId="{D9DBBB42-F30F-4C8D-AC13-A458166366FC}" dt="2025-02-24T03:56:37.890" v="34" actId="255"/>
          <ac:spMkLst>
            <pc:docMk/>
            <pc:sldMk cId="100121086" sldId="352"/>
            <ac:spMk id="3" creationId="{6A552E6F-9B36-72F8-A00B-CE4615901A62}"/>
          </ac:spMkLst>
        </pc:spChg>
        <pc:spChg chg="mod">
          <ac:chgData name="Romessa Naeem" userId="1bce7fe639484c7a" providerId="LiveId" clId="{D9DBBB42-F30F-4C8D-AC13-A458166366FC}" dt="2025-02-24T03:56:03.302" v="32" actId="207"/>
          <ac:spMkLst>
            <pc:docMk/>
            <pc:sldMk cId="100121086" sldId="352"/>
            <ac:spMk id="7" creationId="{D7888987-A3F0-3448-B1F0-43D0D692414A}"/>
          </ac:spMkLst>
        </pc:spChg>
      </pc:sldChg>
      <pc:sldChg chg="addSp delSp modSp mod">
        <pc:chgData name="Romessa Naeem" userId="1bce7fe639484c7a" providerId="LiveId" clId="{D9DBBB42-F30F-4C8D-AC13-A458166366FC}" dt="2025-02-24T03:58:30.753" v="54" actId="255"/>
        <pc:sldMkLst>
          <pc:docMk/>
          <pc:sldMk cId="566293011" sldId="353"/>
        </pc:sldMkLst>
        <pc:spChg chg="add mod">
          <ac:chgData name="Romessa Naeem" userId="1bce7fe639484c7a" providerId="LiveId" clId="{D9DBBB42-F30F-4C8D-AC13-A458166366FC}" dt="2025-02-24T03:58:30.753" v="54" actId="255"/>
          <ac:spMkLst>
            <pc:docMk/>
            <pc:sldMk cId="566293011" sldId="353"/>
            <ac:spMk id="2" creationId="{08897B25-734B-8006-E819-D26F5832E1E9}"/>
          </ac:spMkLst>
        </pc:spChg>
        <pc:spChg chg="del">
          <ac:chgData name="Romessa Naeem" userId="1bce7fe639484c7a" providerId="LiveId" clId="{D9DBBB42-F30F-4C8D-AC13-A458166366FC}" dt="2025-02-24T03:57:19.782" v="37"/>
          <ac:spMkLst>
            <pc:docMk/>
            <pc:sldMk cId="566293011" sldId="353"/>
            <ac:spMk id="3" creationId="{7B954D74-1A40-D2E5-B471-3322B43DD2D0}"/>
          </ac:spMkLst>
        </pc:spChg>
        <pc:spChg chg="add mod">
          <ac:chgData name="Romessa Naeem" userId="1bce7fe639484c7a" providerId="LiveId" clId="{D9DBBB42-F30F-4C8D-AC13-A458166366FC}" dt="2025-02-24T03:58:13.665" v="53" actId="14100"/>
          <ac:spMkLst>
            <pc:docMk/>
            <pc:sldMk cId="566293011" sldId="353"/>
            <ac:spMk id="7" creationId="{749107B4-0538-71A8-CB1D-94410CBD1535}"/>
          </ac:spMkLst>
        </pc:spChg>
      </pc:sldChg>
      <pc:sldChg chg="modSp mod">
        <pc:chgData name="Romessa Naeem" userId="1bce7fe639484c7a" providerId="LiveId" clId="{D9DBBB42-F30F-4C8D-AC13-A458166366FC}" dt="2025-02-24T03:52:05.802" v="1" actId="2711"/>
        <pc:sldMkLst>
          <pc:docMk/>
          <pc:sldMk cId="787481866" sldId="354"/>
        </pc:sldMkLst>
        <pc:spChg chg="mod">
          <ac:chgData name="Romessa Naeem" userId="1bce7fe639484c7a" providerId="LiveId" clId="{D9DBBB42-F30F-4C8D-AC13-A458166366FC}" dt="2025-02-24T03:52:05.802" v="1" actId="2711"/>
          <ac:spMkLst>
            <pc:docMk/>
            <pc:sldMk cId="787481866" sldId="354"/>
            <ac:spMk id="2" creationId="{CFBF542A-41B5-CBAF-D314-0ADA56211CCC}"/>
          </ac:spMkLst>
        </pc:spChg>
      </pc:sldChg>
      <pc:sldChg chg="modSp mod">
        <pc:chgData name="Romessa Naeem" userId="1bce7fe639484c7a" providerId="LiveId" clId="{D9DBBB42-F30F-4C8D-AC13-A458166366FC}" dt="2025-02-24T03:52:15.841" v="2" actId="2711"/>
        <pc:sldMkLst>
          <pc:docMk/>
          <pc:sldMk cId="2302943496" sldId="355"/>
        </pc:sldMkLst>
        <pc:spChg chg="mod">
          <ac:chgData name="Romessa Naeem" userId="1bce7fe639484c7a" providerId="LiveId" clId="{D9DBBB42-F30F-4C8D-AC13-A458166366FC}" dt="2025-02-24T03:52:15.841" v="2" actId="2711"/>
          <ac:spMkLst>
            <pc:docMk/>
            <pc:sldMk cId="2302943496" sldId="355"/>
            <ac:spMk id="2" creationId="{61153F6A-A122-369B-6E10-231312900EB6}"/>
          </ac:spMkLst>
        </pc:spChg>
      </pc:sldChg>
      <pc:sldChg chg="modSp mod">
        <pc:chgData name="Romessa Naeem" userId="1bce7fe639484c7a" providerId="LiveId" clId="{D9DBBB42-F30F-4C8D-AC13-A458166366FC}" dt="2025-02-24T03:52:24.071" v="3" actId="2711"/>
        <pc:sldMkLst>
          <pc:docMk/>
          <pc:sldMk cId="1910959205" sldId="356"/>
        </pc:sldMkLst>
        <pc:spChg chg="mod">
          <ac:chgData name="Romessa Naeem" userId="1bce7fe639484c7a" providerId="LiveId" clId="{D9DBBB42-F30F-4C8D-AC13-A458166366FC}" dt="2025-02-24T03:52:24.071" v="3" actId="2711"/>
          <ac:spMkLst>
            <pc:docMk/>
            <pc:sldMk cId="1910959205" sldId="356"/>
            <ac:spMk id="2" creationId="{726BA970-C17D-5467-4E53-9A133EF859D4}"/>
          </ac:spMkLst>
        </pc:spChg>
      </pc:sldChg>
      <pc:sldChg chg="modSp mod">
        <pc:chgData name="Romessa Naeem" userId="1bce7fe639484c7a" providerId="LiveId" clId="{D9DBBB42-F30F-4C8D-AC13-A458166366FC}" dt="2025-02-24T03:52:32.572" v="4" actId="2711"/>
        <pc:sldMkLst>
          <pc:docMk/>
          <pc:sldMk cId="582120905" sldId="357"/>
        </pc:sldMkLst>
        <pc:spChg chg="mod">
          <ac:chgData name="Romessa Naeem" userId="1bce7fe639484c7a" providerId="LiveId" clId="{D9DBBB42-F30F-4C8D-AC13-A458166366FC}" dt="2025-02-24T03:52:32.572" v="4" actId="2711"/>
          <ac:spMkLst>
            <pc:docMk/>
            <pc:sldMk cId="582120905" sldId="357"/>
            <ac:spMk id="2" creationId="{429436C1-E6F2-1FEA-24B7-298C9F1822F2}"/>
          </ac:spMkLst>
        </pc:spChg>
      </pc:sldChg>
      <pc:sldChg chg="modSp mod">
        <pc:chgData name="Romessa Naeem" userId="1bce7fe639484c7a" providerId="LiveId" clId="{D9DBBB42-F30F-4C8D-AC13-A458166366FC}" dt="2025-02-24T03:52:40.766" v="5" actId="2711"/>
        <pc:sldMkLst>
          <pc:docMk/>
          <pc:sldMk cId="3598301364" sldId="358"/>
        </pc:sldMkLst>
        <pc:spChg chg="mod">
          <ac:chgData name="Romessa Naeem" userId="1bce7fe639484c7a" providerId="LiveId" clId="{D9DBBB42-F30F-4C8D-AC13-A458166366FC}" dt="2025-02-24T03:52:40.766" v="5" actId="2711"/>
          <ac:spMkLst>
            <pc:docMk/>
            <pc:sldMk cId="3598301364" sldId="358"/>
            <ac:spMk id="2" creationId="{DA0DD960-BF54-83E1-69B1-509A8DC5377F}"/>
          </ac:spMkLst>
        </pc:spChg>
      </pc:sldChg>
      <pc:sldChg chg="modSp mod">
        <pc:chgData name="Romessa Naeem" userId="1bce7fe639484c7a" providerId="LiveId" clId="{D9DBBB42-F30F-4C8D-AC13-A458166366FC}" dt="2025-02-24T03:52:48.838" v="6" actId="2711"/>
        <pc:sldMkLst>
          <pc:docMk/>
          <pc:sldMk cId="3400421283" sldId="359"/>
        </pc:sldMkLst>
        <pc:spChg chg="mod">
          <ac:chgData name="Romessa Naeem" userId="1bce7fe639484c7a" providerId="LiveId" clId="{D9DBBB42-F30F-4C8D-AC13-A458166366FC}" dt="2025-02-24T03:52:48.838" v="6" actId="2711"/>
          <ac:spMkLst>
            <pc:docMk/>
            <pc:sldMk cId="3400421283" sldId="359"/>
            <ac:spMk id="2" creationId="{11FE45AB-C17B-7F43-9D34-75459E431029}"/>
          </ac:spMkLst>
        </pc:spChg>
      </pc:sldChg>
      <pc:sldChg chg="modSp mod">
        <pc:chgData name="Romessa Naeem" userId="1bce7fe639484c7a" providerId="LiveId" clId="{D9DBBB42-F30F-4C8D-AC13-A458166366FC}" dt="2025-02-24T03:52:57.911" v="7" actId="2711"/>
        <pc:sldMkLst>
          <pc:docMk/>
          <pc:sldMk cId="1061702011" sldId="360"/>
        </pc:sldMkLst>
        <pc:spChg chg="mod">
          <ac:chgData name="Romessa Naeem" userId="1bce7fe639484c7a" providerId="LiveId" clId="{D9DBBB42-F30F-4C8D-AC13-A458166366FC}" dt="2025-02-24T03:52:57.911" v="7" actId="2711"/>
          <ac:spMkLst>
            <pc:docMk/>
            <pc:sldMk cId="1061702011" sldId="360"/>
            <ac:spMk id="2" creationId="{7F3550A6-FC40-F742-F158-668D4D3C02C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16</a:t>
            </a:fld>
            <a:endParaRPr lang="en-US"/>
          </a:p>
        </p:txBody>
      </p:sp>
    </p:spTree>
    <p:extLst>
      <p:ext uri="{BB962C8B-B14F-4D97-AF65-F5344CB8AC3E}">
        <p14:creationId xmlns:p14="http://schemas.microsoft.com/office/powerpoint/2010/main" val="82440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17</a:t>
            </a:fld>
            <a:endParaRPr lang="en-US"/>
          </a:p>
        </p:txBody>
      </p:sp>
    </p:spTree>
    <p:extLst>
      <p:ext uri="{BB962C8B-B14F-4D97-AF65-F5344CB8AC3E}">
        <p14:creationId xmlns:p14="http://schemas.microsoft.com/office/powerpoint/2010/main" val="13030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18</a:t>
            </a:fld>
            <a:endParaRPr lang="en-US"/>
          </a:p>
        </p:txBody>
      </p:sp>
    </p:spTree>
    <p:extLst>
      <p:ext uri="{BB962C8B-B14F-4D97-AF65-F5344CB8AC3E}">
        <p14:creationId xmlns:p14="http://schemas.microsoft.com/office/powerpoint/2010/main" val="124820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 TargetMode="External"/><Relationship Id="rId2" Type="http://schemas.openxmlformats.org/officeDocument/2006/relationships/hyperlink" Target="https://www.ncbi.nlm.nih.gov/books/NBK55607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8136C-C7FD-CF81-ED60-4BD862D13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BA970-C17D-5467-4E53-9A133EF859D4}"/>
              </a:ext>
            </a:extLst>
          </p:cNvPr>
          <p:cNvSpPr>
            <a:spLocks noGrp="1"/>
          </p:cNvSpPr>
          <p:nvPr>
            <p:ph type="title"/>
          </p:nvPr>
        </p:nvSpPr>
        <p:spPr/>
        <p:txBody>
          <a:bodyPr>
            <a:normAutofit/>
          </a:bodyPr>
          <a:lstStyle/>
          <a:p>
            <a:pPr algn="ctr"/>
            <a:r>
              <a:rPr lang="en-US" sz="4000" b="1" dirty="0">
                <a:solidFill>
                  <a:schemeClr val="tx1">
                    <a:lumMod val="95000"/>
                    <a:lumOff val="5000"/>
                  </a:schemeClr>
                </a:solidFill>
                <a:latin typeface="+mn-lt"/>
              </a:rPr>
              <a:t>Overview : Purine Synthesis</a:t>
            </a:r>
          </a:p>
        </p:txBody>
      </p:sp>
      <p:pic>
        <p:nvPicPr>
          <p:cNvPr id="7" name="Content Placeholder 6">
            <a:extLst>
              <a:ext uri="{FF2B5EF4-FFF2-40B4-BE49-F238E27FC236}">
                <a16:creationId xmlns:a16="http://schemas.microsoft.com/office/drawing/2014/main" id="{BA4E32E2-6560-17CC-53B2-8D12D6087DFB}"/>
              </a:ext>
            </a:extLst>
          </p:cNvPr>
          <p:cNvPicPr>
            <a:picLocks noGrp="1" noChangeAspect="1"/>
          </p:cNvPicPr>
          <p:nvPr>
            <p:ph idx="1"/>
          </p:nvPr>
        </p:nvPicPr>
        <p:blipFill>
          <a:blip r:embed="rId2"/>
          <a:stretch>
            <a:fillRect/>
          </a:stretch>
        </p:blipFill>
        <p:spPr>
          <a:xfrm>
            <a:off x="457200" y="1524000"/>
            <a:ext cx="8305799" cy="4968874"/>
          </a:xfrm>
        </p:spPr>
      </p:pic>
      <p:sp>
        <p:nvSpPr>
          <p:cNvPr id="4" name="Slide Number Placeholder 3">
            <a:extLst>
              <a:ext uri="{FF2B5EF4-FFF2-40B4-BE49-F238E27FC236}">
                <a16:creationId xmlns:a16="http://schemas.microsoft.com/office/drawing/2014/main" id="{F8BBC204-3534-9CBD-A9B1-2A6BFF9A5A8A}"/>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7">
            <a:extLst>
              <a:ext uri="{FF2B5EF4-FFF2-40B4-BE49-F238E27FC236}">
                <a16:creationId xmlns:a16="http://schemas.microsoft.com/office/drawing/2014/main" id="{C5342A9D-A692-C476-3D58-144634609577}"/>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Tree>
    <p:extLst>
      <p:ext uri="{BB962C8B-B14F-4D97-AF65-F5344CB8AC3E}">
        <p14:creationId xmlns:p14="http://schemas.microsoft.com/office/powerpoint/2010/main" val="191095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ABC36-8E07-D7FE-B7F1-1D37DFAEB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436C1-E6F2-1FEA-24B7-298C9F1822F2}"/>
              </a:ext>
            </a:extLst>
          </p:cNvPr>
          <p:cNvSpPr>
            <a:spLocks noGrp="1"/>
          </p:cNvSpPr>
          <p:nvPr>
            <p:ph type="title"/>
          </p:nvPr>
        </p:nvSpPr>
        <p:spPr/>
        <p:txBody>
          <a:bodyPr>
            <a:normAutofit/>
          </a:bodyPr>
          <a:lstStyle/>
          <a:p>
            <a:pPr algn="ctr"/>
            <a:r>
              <a:rPr lang="en-US" sz="4000" b="1" dirty="0">
                <a:solidFill>
                  <a:schemeClr val="tx1">
                    <a:lumMod val="95000"/>
                    <a:lumOff val="5000"/>
                  </a:schemeClr>
                </a:solidFill>
                <a:latin typeface="+mn-lt"/>
              </a:rPr>
              <a:t>De novo Synthesis of Purine</a:t>
            </a:r>
          </a:p>
        </p:txBody>
      </p:sp>
      <p:sp>
        <p:nvSpPr>
          <p:cNvPr id="4" name="Slide Number Placeholder 3">
            <a:extLst>
              <a:ext uri="{FF2B5EF4-FFF2-40B4-BE49-F238E27FC236}">
                <a16:creationId xmlns:a16="http://schemas.microsoft.com/office/drawing/2014/main" id="{70A641CC-EF1E-9B80-2C69-F71792E66EFE}"/>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6" name="Footer Placeholder 7">
            <a:extLst>
              <a:ext uri="{FF2B5EF4-FFF2-40B4-BE49-F238E27FC236}">
                <a16:creationId xmlns:a16="http://schemas.microsoft.com/office/drawing/2014/main" id="{382E284D-1182-C2AF-F3DB-1E2A56CB182B}"/>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4">
            <a:extLst>
              <a:ext uri="{FF2B5EF4-FFF2-40B4-BE49-F238E27FC236}">
                <a16:creationId xmlns:a16="http://schemas.microsoft.com/office/drawing/2014/main" id="{231AFC60-9173-AB47-E38F-35B957CC15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971800"/>
            <a:ext cx="8458200" cy="3352800"/>
          </a:xfrm>
          <a:prstGeom prst="rect">
            <a:avLst/>
          </a:prstGeom>
        </p:spPr>
      </p:pic>
      <p:pic>
        <p:nvPicPr>
          <p:cNvPr id="7" name="Content Placeholder 5">
            <a:extLst>
              <a:ext uri="{FF2B5EF4-FFF2-40B4-BE49-F238E27FC236}">
                <a16:creationId xmlns:a16="http://schemas.microsoft.com/office/drawing/2014/main" id="{3C29579B-07FF-76B8-C471-7521B2A7B8E3}"/>
              </a:ext>
            </a:extLst>
          </p:cNvPr>
          <p:cNvPicPr>
            <a:picLocks noChangeAspect="1"/>
          </p:cNvPicPr>
          <p:nvPr/>
        </p:nvPicPr>
        <p:blipFill>
          <a:blip r:embed="rId3"/>
          <a:stretch>
            <a:fillRect/>
          </a:stretch>
        </p:blipFill>
        <p:spPr>
          <a:xfrm>
            <a:off x="304800" y="1379628"/>
            <a:ext cx="8534400" cy="1501270"/>
          </a:xfrm>
          <a:prstGeom prst="rect">
            <a:avLst/>
          </a:prstGeom>
        </p:spPr>
      </p:pic>
      <p:pic>
        <p:nvPicPr>
          <p:cNvPr id="8" name="Picture 7">
            <a:extLst>
              <a:ext uri="{FF2B5EF4-FFF2-40B4-BE49-F238E27FC236}">
                <a16:creationId xmlns:a16="http://schemas.microsoft.com/office/drawing/2014/main" id="{3B790BE7-6498-8583-CE1A-93044E5F3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80898"/>
            <a:ext cx="8534400" cy="3443702"/>
          </a:xfrm>
          <a:prstGeom prst="rect">
            <a:avLst/>
          </a:prstGeom>
        </p:spPr>
      </p:pic>
    </p:spTree>
    <p:extLst>
      <p:ext uri="{BB962C8B-B14F-4D97-AF65-F5344CB8AC3E}">
        <p14:creationId xmlns:p14="http://schemas.microsoft.com/office/powerpoint/2010/main" val="58212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CC11F-4362-5450-8130-18821F1EE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DD960-BF54-83E1-69B1-509A8DC5377F}"/>
              </a:ext>
            </a:extLst>
          </p:cNvPr>
          <p:cNvSpPr>
            <a:spLocks noGrp="1"/>
          </p:cNvSpPr>
          <p:nvPr>
            <p:ph type="title"/>
          </p:nvPr>
        </p:nvSpPr>
        <p:spPr/>
        <p:txBody>
          <a:bodyPr>
            <a:normAutofit/>
          </a:bodyPr>
          <a:lstStyle/>
          <a:p>
            <a:pPr algn="ctr"/>
            <a:r>
              <a:rPr lang="en-US" sz="4000" b="1" dirty="0">
                <a:solidFill>
                  <a:schemeClr val="tx1">
                    <a:lumMod val="95000"/>
                    <a:lumOff val="5000"/>
                  </a:schemeClr>
                </a:solidFill>
                <a:latin typeface="+mn-lt"/>
              </a:rPr>
              <a:t>De novo Synthesis of Purine</a:t>
            </a:r>
          </a:p>
        </p:txBody>
      </p:sp>
      <p:sp>
        <p:nvSpPr>
          <p:cNvPr id="3" name="Content Placeholder 2">
            <a:extLst>
              <a:ext uri="{FF2B5EF4-FFF2-40B4-BE49-F238E27FC236}">
                <a16:creationId xmlns:a16="http://schemas.microsoft.com/office/drawing/2014/main" id="{C34C99DA-3024-2E63-B9B7-03E93515258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57718A3-651C-B306-64AD-0572AD62257E}"/>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7">
            <a:extLst>
              <a:ext uri="{FF2B5EF4-FFF2-40B4-BE49-F238E27FC236}">
                <a16:creationId xmlns:a16="http://schemas.microsoft.com/office/drawing/2014/main" id="{F8BA3244-7843-F6F2-28D7-17FDC5D34E5C}"/>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
        <p:nvSpPr>
          <p:cNvPr id="5" name="Title 1">
            <a:extLst>
              <a:ext uri="{FF2B5EF4-FFF2-40B4-BE49-F238E27FC236}">
                <a16:creationId xmlns:a16="http://schemas.microsoft.com/office/drawing/2014/main" id="{07733264-7DF8-6396-DB73-3133D0F9C075}"/>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solidFill>
                <a:schemeClr val="accent4"/>
              </a:solidFill>
            </a:endParaRPr>
          </a:p>
        </p:txBody>
      </p:sp>
      <p:pic>
        <p:nvPicPr>
          <p:cNvPr id="7" name="Content Placeholder 10">
            <a:extLst>
              <a:ext uri="{FF2B5EF4-FFF2-40B4-BE49-F238E27FC236}">
                <a16:creationId xmlns:a16="http://schemas.microsoft.com/office/drawing/2014/main" id="{17DB7B57-1193-16E2-0204-65CAAE0C2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8058149" cy="4710111"/>
          </a:xfrm>
          <a:prstGeom prst="rect">
            <a:avLst/>
          </a:prstGeom>
        </p:spPr>
      </p:pic>
    </p:spTree>
    <p:extLst>
      <p:ext uri="{BB962C8B-B14F-4D97-AF65-F5344CB8AC3E}">
        <p14:creationId xmlns:p14="http://schemas.microsoft.com/office/powerpoint/2010/main" val="359830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AFA69-0D2D-6888-07B3-64C858F0C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E45AB-C17B-7F43-9D34-75459E431029}"/>
              </a:ext>
            </a:extLst>
          </p:cNvPr>
          <p:cNvSpPr>
            <a:spLocks noGrp="1"/>
          </p:cNvSpPr>
          <p:nvPr>
            <p:ph type="title"/>
          </p:nvPr>
        </p:nvSpPr>
        <p:spPr/>
        <p:txBody>
          <a:bodyPr>
            <a:normAutofit/>
          </a:bodyPr>
          <a:lstStyle/>
          <a:p>
            <a:pPr algn="ctr"/>
            <a:r>
              <a:rPr lang="en-US" sz="4000" b="1" dirty="0">
                <a:solidFill>
                  <a:schemeClr val="tx1">
                    <a:lumMod val="95000"/>
                    <a:lumOff val="5000"/>
                  </a:schemeClr>
                </a:solidFill>
                <a:latin typeface="+mn-lt"/>
              </a:rPr>
              <a:t>Conversion of IMP to AMP &amp; GMP</a:t>
            </a:r>
          </a:p>
        </p:txBody>
      </p:sp>
      <p:sp>
        <p:nvSpPr>
          <p:cNvPr id="3" name="Content Placeholder 2">
            <a:extLst>
              <a:ext uri="{FF2B5EF4-FFF2-40B4-BE49-F238E27FC236}">
                <a16:creationId xmlns:a16="http://schemas.microsoft.com/office/drawing/2014/main" id="{02F5D99E-32B3-99CB-2AE7-F3365EC935D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53FA9CD-962B-4D48-C4DD-92F5BA36B38C}"/>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7">
            <a:extLst>
              <a:ext uri="{FF2B5EF4-FFF2-40B4-BE49-F238E27FC236}">
                <a16:creationId xmlns:a16="http://schemas.microsoft.com/office/drawing/2014/main" id="{C5FFC7E3-F1A8-6EE7-45D6-2AC63E88BA5C}"/>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
        <p:nvSpPr>
          <p:cNvPr id="5" name="Title 1">
            <a:extLst>
              <a:ext uri="{FF2B5EF4-FFF2-40B4-BE49-F238E27FC236}">
                <a16:creationId xmlns:a16="http://schemas.microsoft.com/office/drawing/2014/main" id="{876F7B09-D874-2EA4-EB71-1237DF78FACF}"/>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solidFill>
                <a:schemeClr val="accent4"/>
              </a:solidFill>
            </a:endParaRPr>
          </a:p>
        </p:txBody>
      </p:sp>
      <p:pic>
        <p:nvPicPr>
          <p:cNvPr id="7" name="Content Placeholder 5">
            <a:extLst>
              <a:ext uri="{FF2B5EF4-FFF2-40B4-BE49-F238E27FC236}">
                <a16:creationId xmlns:a16="http://schemas.microsoft.com/office/drawing/2014/main" id="{1AA8E2FE-2C14-3F1F-2C11-BDBE20E61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1600"/>
            <a:ext cx="8305800" cy="4952999"/>
          </a:xfrm>
          <a:prstGeom prst="rect">
            <a:avLst/>
          </a:prstGeom>
        </p:spPr>
      </p:pic>
    </p:spTree>
    <p:extLst>
      <p:ext uri="{BB962C8B-B14F-4D97-AF65-F5344CB8AC3E}">
        <p14:creationId xmlns:p14="http://schemas.microsoft.com/office/powerpoint/2010/main" val="340042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60A7C-680F-206D-37B3-4F40C6933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550A6-FC40-F742-F158-668D4D3C02CA}"/>
              </a:ext>
            </a:extLst>
          </p:cNvPr>
          <p:cNvSpPr>
            <a:spLocks noGrp="1"/>
          </p:cNvSpPr>
          <p:nvPr>
            <p:ph type="title"/>
          </p:nvPr>
        </p:nvSpPr>
        <p:spPr/>
        <p:txBody>
          <a:bodyPr>
            <a:normAutofit/>
          </a:bodyPr>
          <a:lstStyle/>
          <a:p>
            <a:pPr algn="ctr"/>
            <a:r>
              <a:rPr lang="en-US" sz="4000" b="1" dirty="0">
                <a:solidFill>
                  <a:schemeClr val="tx1">
                    <a:lumMod val="95000"/>
                    <a:lumOff val="5000"/>
                  </a:schemeClr>
                </a:solidFill>
                <a:latin typeface="+mn-lt"/>
              </a:rPr>
              <a:t>Nucleoside Di- &amp; Triphosphate Synthesis</a:t>
            </a:r>
          </a:p>
        </p:txBody>
      </p:sp>
      <p:sp>
        <p:nvSpPr>
          <p:cNvPr id="4" name="Slide Number Placeholder 3">
            <a:extLst>
              <a:ext uri="{FF2B5EF4-FFF2-40B4-BE49-F238E27FC236}">
                <a16:creationId xmlns:a16="http://schemas.microsoft.com/office/drawing/2014/main" id="{9E9469C7-813B-EA69-CD0D-CB9243C29FFC}"/>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7">
            <a:extLst>
              <a:ext uri="{FF2B5EF4-FFF2-40B4-BE49-F238E27FC236}">
                <a16:creationId xmlns:a16="http://schemas.microsoft.com/office/drawing/2014/main" id="{51177E1E-6399-2438-E653-31F477BA592B}"/>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5">
            <a:extLst>
              <a:ext uri="{FF2B5EF4-FFF2-40B4-BE49-F238E27FC236}">
                <a16:creationId xmlns:a16="http://schemas.microsoft.com/office/drawing/2014/main" id="{6F709667-5F65-4AE1-4287-FB6464DFE9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90689"/>
            <a:ext cx="8382000" cy="4557711"/>
          </a:xfrm>
          <a:prstGeom prst="rect">
            <a:avLst/>
          </a:prstGeom>
        </p:spPr>
      </p:pic>
    </p:spTree>
    <p:extLst>
      <p:ext uri="{BB962C8B-B14F-4D97-AF65-F5344CB8AC3E}">
        <p14:creationId xmlns:p14="http://schemas.microsoft.com/office/powerpoint/2010/main" val="106170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D2C33-549F-57F7-9305-33858C1A5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63D06-2AAB-7AC0-EA4B-4429176122CD}"/>
              </a:ext>
            </a:extLst>
          </p:cNvPr>
          <p:cNvSpPr>
            <a:spLocks noGrp="1"/>
          </p:cNvSpPr>
          <p:nvPr>
            <p:ph type="title"/>
          </p:nvPr>
        </p:nvSpPr>
        <p:spPr/>
        <p:txBody>
          <a:bodyPr>
            <a:normAutofit/>
          </a:bodyPr>
          <a:lstStyle/>
          <a:p>
            <a:pPr algn="ctr"/>
            <a:r>
              <a:rPr lang="en-US" sz="4000" b="1" dirty="0">
                <a:solidFill>
                  <a:schemeClr val="tx1">
                    <a:lumMod val="95000"/>
                    <a:lumOff val="5000"/>
                  </a:schemeClr>
                </a:solidFill>
                <a:latin typeface="+mn-lt"/>
              </a:rPr>
              <a:t>Salvage pathway of Purine Synthesis</a:t>
            </a:r>
          </a:p>
        </p:txBody>
      </p:sp>
      <p:sp>
        <p:nvSpPr>
          <p:cNvPr id="4" name="Slide Number Placeholder 3">
            <a:extLst>
              <a:ext uri="{FF2B5EF4-FFF2-40B4-BE49-F238E27FC236}">
                <a16:creationId xmlns:a16="http://schemas.microsoft.com/office/drawing/2014/main" id="{71365461-E858-4680-B2D3-B5CAD440A5D6}"/>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7">
            <a:extLst>
              <a:ext uri="{FF2B5EF4-FFF2-40B4-BE49-F238E27FC236}">
                <a16:creationId xmlns:a16="http://schemas.microsoft.com/office/drawing/2014/main" id="{304B16F7-DF08-A083-0189-11D3C74839F7}"/>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5">
            <a:extLst>
              <a:ext uri="{FF2B5EF4-FFF2-40B4-BE49-F238E27FC236}">
                <a16:creationId xmlns:a16="http://schemas.microsoft.com/office/drawing/2014/main" id="{73772970-B840-9B6E-5795-18EC7C2611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1447800"/>
            <a:ext cx="8305800" cy="4800600"/>
          </a:xfrm>
          <a:prstGeom prst="rect">
            <a:avLst/>
          </a:prstGeom>
        </p:spPr>
      </p:pic>
    </p:spTree>
    <p:extLst>
      <p:ext uri="{BB962C8B-B14F-4D97-AF65-F5344CB8AC3E}">
        <p14:creationId xmlns:p14="http://schemas.microsoft.com/office/powerpoint/2010/main" val="1777905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latin typeface="+mn-lt"/>
              </a:rPr>
              <a:t>Anatomical Aspects of Nucleus</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396875"/>
            <a:ext cx="2209800" cy="365125"/>
          </a:xfrm>
        </p:spPr>
        <p:txBody>
          <a:bodyPr/>
          <a:lstStyle/>
          <a:p>
            <a:r>
              <a:rPr lang="en-US" sz="2400" b="1" dirty="0">
                <a:solidFill>
                  <a:schemeClr val="tx1"/>
                </a:solidFill>
              </a:rPr>
              <a:t>Horizontal Integration</a:t>
            </a:r>
          </a:p>
        </p:txBody>
      </p:sp>
      <p:pic>
        <p:nvPicPr>
          <p:cNvPr id="3" name="Content Placeholder 7">
            <a:extLst>
              <a:ext uri="{FF2B5EF4-FFF2-40B4-BE49-F238E27FC236}">
                <a16:creationId xmlns:a16="http://schemas.microsoft.com/office/drawing/2014/main" id="{887D8B5E-2E03-CA9D-F8F9-8BD14B635596}"/>
              </a:ext>
            </a:extLst>
          </p:cNvPr>
          <p:cNvPicPr>
            <a:picLocks noGrp="1" noChangeAspect="1"/>
          </p:cNvPicPr>
          <p:nvPr>
            <p:ph idx="1"/>
          </p:nvPr>
        </p:nvPicPr>
        <p:blipFill>
          <a:blip r:embed="rId3"/>
          <a:stretch>
            <a:fillRect/>
          </a:stretch>
        </p:blipFill>
        <p:spPr>
          <a:xfrm>
            <a:off x="838200" y="1825625"/>
            <a:ext cx="7962900" cy="4351338"/>
          </a:xfrm>
        </p:spPr>
      </p:pic>
    </p:spTree>
    <p:extLst>
      <p:ext uri="{BB962C8B-B14F-4D97-AF65-F5344CB8AC3E}">
        <p14:creationId xmlns:p14="http://schemas.microsoft.com/office/powerpoint/2010/main" val="297251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5ED32-9DBC-B0C6-A95A-24DF69678E15}"/>
              </a:ext>
            </a:extLst>
          </p:cNvPr>
          <p:cNvSpPr>
            <a:spLocks noGrp="1"/>
          </p:cNvSpPr>
          <p:nvPr>
            <p:ph type="title"/>
          </p:nvPr>
        </p:nvSpPr>
        <p:spPr/>
        <p:txBody>
          <a:bodyPr>
            <a:normAutofit/>
          </a:bodyPr>
          <a:lstStyle/>
          <a:p>
            <a:pPr algn="ctr"/>
            <a:r>
              <a:rPr lang="en-US" sz="4000" b="1" dirty="0">
                <a:latin typeface="+mn-lt"/>
              </a:rPr>
              <a:t>Physiology of Nucleus</a:t>
            </a:r>
          </a:p>
        </p:txBody>
      </p:sp>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a:extLst>
              <a:ext uri="{FF2B5EF4-FFF2-40B4-BE49-F238E27FC236}">
                <a16:creationId xmlns:a16="http://schemas.microsoft.com/office/drawing/2014/main" id="{77F220EF-3840-DAA7-AB82-8394C7DBC486}"/>
              </a:ext>
            </a:extLst>
          </p:cNvPr>
          <p:cNvSpPr>
            <a:spLocks noGrp="1"/>
          </p:cNvSpPr>
          <p:nvPr>
            <p:ph type="ftr" sz="quarter" idx="3"/>
          </p:nvPr>
        </p:nvSpPr>
        <p:spPr>
          <a:xfrm>
            <a:off x="152400" y="168275"/>
            <a:ext cx="2209800" cy="365125"/>
          </a:xfrm>
        </p:spPr>
        <p:txBody>
          <a:bodyPr/>
          <a:lstStyle/>
          <a:p>
            <a:r>
              <a:rPr lang="en-US" sz="2400" b="1" dirty="0">
                <a:solidFill>
                  <a:schemeClr val="tx1"/>
                </a:solidFill>
              </a:rPr>
              <a:t>Horizontal Integration</a:t>
            </a:r>
          </a:p>
        </p:txBody>
      </p:sp>
      <p:sp>
        <p:nvSpPr>
          <p:cNvPr id="7" name="Content Placeholder 6">
            <a:extLst>
              <a:ext uri="{FF2B5EF4-FFF2-40B4-BE49-F238E27FC236}">
                <a16:creationId xmlns:a16="http://schemas.microsoft.com/office/drawing/2014/main" id="{BF03BA5C-0652-4E9B-6DF0-F4E7668EFADB}"/>
              </a:ext>
            </a:extLst>
          </p:cNvPr>
          <p:cNvSpPr>
            <a:spLocks noGrp="1"/>
          </p:cNvSpPr>
          <p:nvPr>
            <p:ph idx="1"/>
          </p:nvPr>
        </p:nvSpPr>
        <p:spPr>
          <a:xfrm>
            <a:off x="628650" y="1825625"/>
            <a:ext cx="8134350" cy="4351338"/>
          </a:xfrm>
        </p:spPr>
        <p:txBody>
          <a:bodyPr>
            <a:normAutofit/>
          </a:bodyPr>
          <a:lstStyle/>
          <a:p>
            <a:r>
              <a:rPr lang="en-US" sz="2400" dirty="0"/>
              <a:t>Storage of Genetic material</a:t>
            </a:r>
          </a:p>
          <a:p>
            <a:endParaRPr lang="en-US" sz="2400" dirty="0"/>
          </a:p>
          <a:p>
            <a:r>
              <a:rPr lang="en-US" sz="2400" dirty="0"/>
              <a:t>Transcription and Gene Regulation</a:t>
            </a:r>
          </a:p>
          <a:p>
            <a:endParaRPr lang="en-US" sz="2400" dirty="0"/>
          </a:p>
          <a:p>
            <a:r>
              <a:rPr lang="en-US" sz="2400" dirty="0"/>
              <a:t>Ribosome Biogenesis</a:t>
            </a:r>
          </a:p>
          <a:p>
            <a:endParaRPr lang="en-US" sz="2400" dirty="0"/>
          </a:p>
          <a:p>
            <a:r>
              <a:rPr lang="en-US" sz="2400" dirty="0"/>
              <a:t>Cellular Metabolism</a:t>
            </a:r>
          </a:p>
          <a:p>
            <a:endParaRPr lang="en-US" sz="2400" dirty="0"/>
          </a:p>
          <a:p>
            <a:r>
              <a:rPr lang="en-US" sz="2400" dirty="0"/>
              <a:t>Cell Division</a:t>
            </a:r>
          </a:p>
          <a:p>
            <a:endParaRPr lang="en-US" dirty="0"/>
          </a:p>
        </p:txBody>
      </p:sp>
    </p:spTree>
    <p:extLst>
      <p:ext uri="{BB962C8B-B14F-4D97-AF65-F5344CB8AC3E}">
        <p14:creationId xmlns:p14="http://schemas.microsoft.com/office/powerpoint/2010/main" val="360785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2C0E8A-C043-3BD5-1344-14A2F57367EC}"/>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a:extLst>
              <a:ext uri="{FF2B5EF4-FFF2-40B4-BE49-F238E27FC236}">
                <a16:creationId xmlns:a16="http://schemas.microsoft.com/office/drawing/2014/main" id="{D793193B-A05A-9600-F7D1-3D9ADCF7E67A}"/>
              </a:ext>
            </a:extLst>
          </p:cNvPr>
          <p:cNvSpPr>
            <a:spLocks noGrp="1"/>
          </p:cNvSpPr>
          <p:nvPr>
            <p:ph type="ftr" sz="quarter" idx="3"/>
          </p:nvPr>
        </p:nvSpPr>
        <p:spPr>
          <a:xfrm>
            <a:off x="152400" y="76201"/>
            <a:ext cx="2209800" cy="609599"/>
          </a:xfrm>
        </p:spPr>
        <p:txBody>
          <a:bodyPr/>
          <a:lstStyle/>
          <a:p>
            <a:r>
              <a:rPr lang="en-US" sz="2400" b="1" dirty="0">
                <a:solidFill>
                  <a:schemeClr val="tx1"/>
                </a:solidFill>
              </a:rPr>
              <a:t>Vertical Integration</a:t>
            </a:r>
            <a:endParaRPr lang="en-US" sz="2400" dirty="0"/>
          </a:p>
        </p:txBody>
      </p:sp>
      <p:sp>
        <p:nvSpPr>
          <p:cNvPr id="7" name="Footer Placeholder 4">
            <a:extLst>
              <a:ext uri="{FF2B5EF4-FFF2-40B4-BE49-F238E27FC236}">
                <a16:creationId xmlns:a16="http://schemas.microsoft.com/office/drawing/2014/main" id="{B49A6E82-133E-2C83-8267-89D98229A0BA}"/>
              </a:ext>
            </a:extLst>
          </p:cNvPr>
          <p:cNvSpPr>
            <a:spLocks noGrp="1"/>
          </p:cNvSpPr>
          <p:nvPr>
            <p:ph type="title"/>
          </p:nvPr>
        </p:nvSpPr>
        <p:spPr>
          <a:xfrm>
            <a:off x="628650" y="503237"/>
            <a:ext cx="7886700" cy="1325563"/>
          </a:xfrm>
        </p:spPr>
        <p:txBody>
          <a:bodyPr>
            <a:normAutofit/>
          </a:bodyPr>
          <a:lstStyle/>
          <a:p>
            <a:pPr algn="ctr"/>
            <a:r>
              <a:rPr lang="en-US" sz="4000" b="1" dirty="0">
                <a:latin typeface="+mn-lt"/>
              </a:rPr>
              <a:t>Lesch – Nyhan Syndrome</a:t>
            </a:r>
          </a:p>
        </p:txBody>
      </p:sp>
      <p:pic>
        <p:nvPicPr>
          <p:cNvPr id="8" name="Content Placeholder 6">
            <a:extLst>
              <a:ext uri="{FF2B5EF4-FFF2-40B4-BE49-F238E27FC236}">
                <a16:creationId xmlns:a16="http://schemas.microsoft.com/office/drawing/2014/main" id="{787224AC-E21D-CC09-13DD-DCB5108D93EA}"/>
              </a:ext>
            </a:extLst>
          </p:cNvPr>
          <p:cNvPicPr>
            <a:picLocks noGrp="1" noChangeAspect="1"/>
          </p:cNvPicPr>
          <p:nvPr>
            <p:ph idx="1"/>
          </p:nvPr>
        </p:nvPicPr>
        <p:blipFill>
          <a:blip r:embed="rId3"/>
          <a:stretch>
            <a:fillRect/>
          </a:stretch>
        </p:blipFill>
        <p:spPr>
          <a:xfrm>
            <a:off x="152400" y="1828800"/>
            <a:ext cx="8610600" cy="4193032"/>
          </a:xfrm>
        </p:spPr>
      </p:pic>
    </p:spTree>
    <p:extLst>
      <p:ext uri="{BB962C8B-B14F-4D97-AF65-F5344CB8AC3E}">
        <p14:creationId xmlns:p14="http://schemas.microsoft.com/office/powerpoint/2010/main" val="4149600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65296-4173-5F43-8802-41BDE9FF8397}"/>
              </a:ext>
            </a:extLst>
          </p:cNvPr>
          <p:cNvSpPr>
            <a:spLocks noGrp="1"/>
          </p:cNvSpPr>
          <p:nvPr>
            <p:ph idx="1"/>
          </p:nvPr>
        </p:nvSpPr>
        <p:spPr/>
        <p:txBody>
          <a:bodyPr/>
          <a:lstStyle/>
          <a:p>
            <a:pPr marL="0" indent="0">
              <a:buNone/>
            </a:pPr>
            <a:r>
              <a:rPr lang="en-US" sz="2400" dirty="0"/>
              <a:t>Family Medicine plays important role in following manner:</a:t>
            </a:r>
          </a:p>
          <a:p>
            <a:r>
              <a:rPr lang="en-US" sz="2400" dirty="0"/>
              <a:t>Diagnosis</a:t>
            </a:r>
          </a:p>
          <a:p>
            <a:endParaRPr lang="en-US" sz="2400" dirty="0"/>
          </a:p>
          <a:p>
            <a:r>
              <a:rPr lang="en-US" sz="2400" dirty="0"/>
              <a:t>Education</a:t>
            </a:r>
          </a:p>
          <a:p>
            <a:pPr marL="0" indent="0">
              <a:buNone/>
            </a:pPr>
            <a:r>
              <a:rPr lang="en-US" sz="2400" dirty="0"/>
              <a:t> </a:t>
            </a:r>
          </a:p>
          <a:p>
            <a:r>
              <a:rPr lang="en-US" sz="2400" dirty="0"/>
              <a:t>Dietary Guidance</a:t>
            </a:r>
          </a:p>
          <a:p>
            <a:endParaRPr lang="en-US" sz="2400" dirty="0"/>
          </a:p>
          <a:p>
            <a:r>
              <a:rPr lang="en-US" sz="2400" dirty="0"/>
              <a:t>Monitoring</a:t>
            </a:r>
          </a:p>
          <a:p>
            <a:endParaRPr lang="en-US" sz="2400" dirty="0"/>
          </a:p>
          <a:p>
            <a:r>
              <a:rPr lang="en-US" sz="2400" dirty="0"/>
              <a:t>Refer to Specialists </a:t>
            </a:r>
          </a:p>
          <a:p>
            <a:endParaRPr lang="en-US" dirty="0"/>
          </a:p>
        </p:txBody>
      </p:sp>
      <p:sp>
        <p:nvSpPr>
          <p:cNvPr id="4" name="Slide Number Placeholder 3">
            <a:extLst>
              <a:ext uri="{FF2B5EF4-FFF2-40B4-BE49-F238E27FC236}">
                <a16:creationId xmlns:a16="http://schemas.microsoft.com/office/drawing/2014/main" id="{667D0460-F6D4-F708-C218-C75895E5B70B}"/>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a:extLst>
              <a:ext uri="{FF2B5EF4-FFF2-40B4-BE49-F238E27FC236}">
                <a16:creationId xmlns:a16="http://schemas.microsoft.com/office/drawing/2014/main" id="{4486375C-23D3-1888-0252-8864897521C9}"/>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Family Medicine</a:t>
            </a:r>
            <a:endParaRPr lang="en-US" sz="2400" dirty="0"/>
          </a:p>
        </p:txBody>
      </p:sp>
      <p:sp>
        <p:nvSpPr>
          <p:cNvPr id="6" name="Footer Placeholder 4">
            <a:extLst>
              <a:ext uri="{FF2B5EF4-FFF2-40B4-BE49-F238E27FC236}">
                <a16:creationId xmlns:a16="http://schemas.microsoft.com/office/drawing/2014/main" id="{E7E10A1E-FD1E-A8C8-0005-47B332E7BDCE}"/>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83399F22-4DA4-FEAA-0CBA-BFE9C1A8CEDB}"/>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Management of </a:t>
            </a:r>
            <a:r>
              <a:rPr lang="en-US" sz="4000" b="1" dirty="0">
                <a:solidFill>
                  <a:schemeClr val="tx1">
                    <a:lumMod val="95000"/>
                    <a:lumOff val="5000"/>
                  </a:schemeClr>
                </a:solidFill>
                <a:latin typeface="+mn-lt"/>
              </a:rPr>
              <a:t>Lesch – Nyhan Syndrome</a:t>
            </a:r>
            <a:r>
              <a:rPr lang="en-US" sz="4000" b="1" dirty="0">
                <a:solidFill>
                  <a:schemeClr val="tx1">
                    <a:lumMod val="95000"/>
                    <a:lumOff val="5000"/>
                  </a:schemeClr>
                </a:solidFill>
              </a:rPr>
              <a:t> </a:t>
            </a:r>
          </a:p>
        </p:txBody>
      </p:sp>
    </p:spTree>
    <p:extLst>
      <p:ext uri="{BB962C8B-B14F-4D97-AF65-F5344CB8AC3E}">
        <p14:creationId xmlns:p14="http://schemas.microsoft.com/office/powerpoint/2010/main" val="256136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447800"/>
            <a:ext cx="7772400" cy="1312658"/>
          </a:xfrm>
        </p:spPr>
        <p:txBody>
          <a:bodyPr>
            <a:normAutofit fontScale="90000"/>
          </a:bodyPr>
          <a:lstStyle/>
          <a:p>
            <a:r>
              <a:rPr lang="en-US" sz="4000" b="1" dirty="0">
                <a:cs typeface="Times New Roman" pitchFamily="18" charset="0"/>
              </a:rPr>
              <a:t>Reproductive  System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Year MBBS(SGD)</a:t>
            </a:r>
            <a:br>
              <a:rPr lang="en-US" sz="4000" u="sng" dirty="0">
                <a:cs typeface="Times New Roman" pitchFamily="18" charset="0"/>
              </a:rPr>
            </a:br>
            <a:r>
              <a:rPr lang="en-US" sz="4000" b="1" dirty="0">
                <a:cs typeface="Times New Roman" pitchFamily="18" charset="0"/>
              </a:rPr>
              <a:t>Purine Synthesis</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Romessa Naeem				Date: 24-01-25</a:t>
            </a:r>
          </a:p>
          <a:p>
            <a:pPr algn="l"/>
            <a:r>
              <a:rPr lang="en-US" sz="7200" b="1" dirty="0">
                <a:cs typeface="Times New Roman" pitchFamily="18" charset="0"/>
              </a:rPr>
              <a:t>(Demonstrator)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C0629-9B16-26AA-259D-8CA6C5282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6DFC0-9F37-62FF-8B38-7EC4749F00FD}"/>
              </a:ext>
            </a:extLst>
          </p:cNvPr>
          <p:cNvSpPr>
            <a:spLocks noGrp="1"/>
          </p:cNvSpPr>
          <p:nvPr>
            <p:ph idx="1"/>
          </p:nvPr>
        </p:nvSpPr>
        <p:spPr/>
        <p:txBody>
          <a:bodyPr/>
          <a:lstStyle/>
          <a:p>
            <a:r>
              <a:rPr lang="en-US" sz="2400" dirty="0"/>
              <a:t>Informed Consent</a:t>
            </a:r>
          </a:p>
          <a:p>
            <a:r>
              <a:rPr lang="en-US" sz="2400" dirty="0"/>
              <a:t>Access to healthcare </a:t>
            </a:r>
          </a:p>
          <a:p>
            <a:r>
              <a:rPr lang="en-US" sz="2400" dirty="0"/>
              <a:t>Privacy on genetic information needs to be addressed</a:t>
            </a:r>
          </a:p>
          <a:p>
            <a:r>
              <a:rPr lang="en-US" sz="2400" dirty="0"/>
              <a:t>The development and use of germ-line gene therapy (GLGT)</a:t>
            </a:r>
          </a:p>
          <a:p>
            <a:endParaRPr lang="en-US" dirty="0"/>
          </a:p>
        </p:txBody>
      </p:sp>
      <p:sp>
        <p:nvSpPr>
          <p:cNvPr id="4" name="Slide Number Placeholder 3">
            <a:extLst>
              <a:ext uri="{FF2B5EF4-FFF2-40B4-BE49-F238E27FC236}">
                <a16:creationId xmlns:a16="http://schemas.microsoft.com/office/drawing/2014/main" id="{DE7C1DE7-1FC9-4469-C6E1-732E7AA160CB}"/>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a:extLst>
              <a:ext uri="{FF2B5EF4-FFF2-40B4-BE49-F238E27FC236}">
                <a16:creationId xmlns:a16="http://schemas.microsoft.com/office/drawing/2014/main" id="{F0D385FD-B7F8-1B84-3576-3E28D825E4A6}"/>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Biomedical Ethics</a:t>
            </a:r>
            <a:endParaRPr lang="en-US" sz="2400" dirty="0"/>
          </a:p>
        </p:txBody>
      </p:sp>
      <p:sp>
        <p:nvSpPr>
          <p:cNvPr id="6" name="Footer Placeholder 4">
            <a:extLst>
              <a:ext uri="{FF2B5EF4-FFF2-40B4-BE49-F238E27FC236}">
                <a16:creationId xmlns:a16="http://schemas.microsoft.com/office/drawing/2014/main" id="{645123A5-5772-ED86-3AF7-24CCA2A1A97B}"/>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117D5A66-4A36-2378-F04E-81F64F574CBD}"/>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Ethical Consideration</a:t>
            </a:r>
          </a:p>
        </p:txBody>
      </p:sp>
    </p:spTree>
    <p:extLst>
      <p:ext uri="{BB962C8B-B14F-4D97-AF65-F5344CB8AC3E}">
        <p14:creationId xmlns:p14="http://schemas.microsoft.com/office/powerpoint/2010/main" val="4042796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B30B-5679-49E0-8DB8-2448F67653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52E6F-9B36-72F8-A00B-CE4615901A62}"/>
              </a:ext>
            </a:extLst>
          </p:cNvPr>
          <p:cNvSpPr>
            <a:spLocks noGrp="1"/>
          </p:cNvSpPr>
          <p:nvPr>
            <p:ph idx="1"/>
          </p:nvPr>
        </p:nvSpPr>
        <p:spPr/>
        <p:txBody>
          <a:bodyPr/>
          <a:lstStyle/>
          <a:p>
            <a:pPr marL="0" indent="0">
              <a:buNone/>
            </a:pPr>
            <a:r>
              <a:rPr lang="en-US" sz="2400" dirty="0"/>
              <a:t>Artificial Intelligence </a:t>
            </a:r>
            <a:r>
              <a:rPr lang="en-GB" sz="2400" dirty="0"/>
              <a:t>plays role </a:t>
            </a:r>
            <a:r>
              <a:rPr lang="en-US" sz="2400" dirty="0"/>
              <a:t>in following </a:t>
            </a:r>
            <a:r>
              <a:rPr lang="en-GB" sz="2400" dirty="0"/>
              <a:t>aspects:</a:t>
            </a:r>
            <a:endParaRPr lang="en-US" sz="2400" dirty="0"/>
          </a:p>
          <a:p>
            <a:pPr marL="0" indent="0">
              <a:buNone/>
            </a:pPr>
            <a:endParaRPr lang="en-US" sz="2400" dirty="0"/>
          </a:p>
          <a:p>
            <a:r>
              <a:rPr lang="en-US" sz="2400" dirty="0"/>
              <a:t>Personalized Nutrition </a:t>
            </a:r>
          </a:p>
          <a:p>
            <a:endParaRPr lang="en-US" sz="2400" dirty="0"/>
          </a:p>
          <a:p>
            <a:r>
              <a:rPr lang="en-US" sz="2400" dirty="0"/>
              <a:t>Remote Monitoring</a:t>
            </a:r>
          </a:p>
          <a:p>
            <a:endParaRPr lang="en-US" sz="2400" dirty="0"/>
          </a:p>
          <a:p>
            <a:r>
              <a:rPr lang="en-US" sz="2400" dirty="0"/>
              <a:t>Food Recommendations</a:t>
            </a:r>
          </a:p>
          <a:p>
            <a:endParaRPr lang="en-US" sz="2400" dirty="0"/>
          </a:p>
          <a:p>
            <a:r>
              <a:rPr lang="en-US" sz="2400" dirty="0"/>
              <a:t>Drug Development</a:t>
            </a:r>
          </a:p>
          <a:p>
            <a:endParaRPr lang="en-US" dirty="0"/>
          </a:p>
        </p:txBody>
      </p:sp>
      <p:sp>
        <p:nvSpPr>
          <p:cNvPr id="4" name="Slide Number Placeholder 3">
            <a:extLst>
              <a:ext uri="{FF2B5EF4-FFF2-40B4-BE49-F238E27FC236}">
                <a16:creationId xmlns:a16="http://schemas.microsoft.com/office/drawing/2014/main" id="{72D2076E-E82E-6730-9AB8-9A1789F2401D}"/>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6" name="Footer Placeholder 4">
            <a:extLst>
              <a:ext uri="{FF2B5EF4-FFF2-40B4-BE49-F238E27FC236}">
                <a16:creationId xmlns:a16="http://schemas.microsoft.com/office/drawing/2014/main" id="{30383113-4418-710D-3D10-8FE7D5B7F6D3}"/>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D7888987-A3F0-3448-B1F0-43D0D692414A}"/>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Role of AI in Managing </a:t>
            </a:r>
            <a:r>
              <a:rPr lang="en-US" sz="4000" b="1" dirty="0">
                <a:solidFill>
                  <a:schemeClr val="tx1">
                    <a:lumMod val="95000"/>
                    <a:lumOff val="5000"/>
                  </a:schemeClr>
                </a:solidFill>
                <a:latin typeface="+mn-lt"/>
              </a:rPr>
              <a:t>Lesch – Nyhan Syndrome</a:t>
            </a:r>
            <a:endParaRPr lang="en-US" sz="4000" b="1" dirty="0">
              <a:solidFill>
                <a:schemeClr val="tx1">
                  <a:lumMod val="95000"/>
                  <a:lumOff val="5000"/>
                </a:schemeClr>
              </a:solidFill>
            </a:endParaRPr>
          </a:p>
        </p:txBody>
      </p:sp>
    </p:spTree>
    <p:extLst>
      <p:ext uri="{BB962C8B-B14F-4D97-AF65-F5344CB8AC3E}">
        <p14:creationId xmlns:p14="http://schemas.microsoft.com/office/powerpoint/2010/main" val="10012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5E696-CEC5-8353-B521-834AAB585570}"/>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5" name="Footer Placeholder 4">
            <a:extLst>
              <a:ext uri="{FF2B5EF4-FFF2-40B4-BE49-F238E27FC236}">
                <a16:creationId xmlns:a16="http://schemas.microsoft.com/office/drawing/2014/main" id="{65EFA9D9-188F-8097-5766-04F7D8311D43}"/>
              </a:ext>
            </a:extLst>
          </p:cNvPr>
          <p:cNvSpPr>
            <a:spLocks noGrp="1"/>
          </p:cNvSpPr>
          <p:nvPr>
            <p:ph type="ftr" sz="quarter" idx="3"/>
          </p:nvPr>
        </p:nvSpPr>
        <p:spPr>
          <a:xfrm>
            <a:off x="152400" y="152400"/>
            <a:ext cx="2209800" cy="533400"/>
          </a:xfrm>
        </p:spPr>
        <p:txBody>
          <a:bodyPr/>
          <a:lstStyle/>
          <a:p>
            <a:r>
              <a:rPr lang="en-US" sz="2400" b="1" dirty="0">
                <a:solidFill>
                  <a:schemeClr val="tx1"/>
                </a:solidFill>
              </a:rPr>
              <a:t>Spiral Integration</a:t>
            </a:r>
            <a:endParaRPr lang="en-US" sz="2400" dirty="0"/>
          </a:p>
        </p:txBody>
      </p:sp>
      <p:sp>
        <p:nvSpPr>
          <p:cNvPr id="6" name="Footer Placeholder 4">
            <a:extLst>
              <a:ext uri="{FF2B5EF4-FFF2-40B4-BE49-F238E27FC236}">
                <a16:creationId xmlns:a16="http://schemas.microsoft.com/office/drawing/2014/main" id="{F8A665DB-E4C8-93F8-D86E-B20A663C5BF2}"/>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latin typeface="Calibri" pitchFamily="34" charset="0"/>
              </a:rPr>
              <a:t>Suggested Research Article</a:t>
            </a:r>
            <a:endParaRPr lang="en-US" sz="4000" b="1" dirty="0">
              <a:solidFill>
                <a:schemeClr val="tx1"/>
              </a:solidFill>
            </a:endParaRPr>
          </a:p>
        </p:txBody>
      </p:sp>
      <p:sp>
        <p:nvSpPr>
          <p:cNvPr id="2" name="Content Placeholder 3">
            <a:extLst>
              <a:ext uri="{FF2B5EF4-FFF2-40B4-BE49-F238E27FC236}">
                <a16:creationId xmlns:a16="http://schemas.microsoft.com/office/drawing/2014/main" id="{08897B25-734B-8006-E819-D26F5832E1E9}"/>
              </a:ext>
            </a:extLst>
          </p:cNvPr>
          <p:cNvSpPr>
            <a:spLocks noGrp="1"/>
          </p:cNvSpPr>
          <p:nvPr>
            <p:ph idx="1"/>
          </p:nvPr>
        </p:nvSpPr>
        <p:spPr>
          <a:xfrm>
            <a:off x="4419600" y="1524000"/>
            <a:ext cx="4267200" cy="5105400"/>
          </a:xfrm>
        </p:spPr>
        <p:txBody>
          <a:bodyPr>
            <a:normAutofit fontScale="25000" lnSpcReduction="20000"/>
          </a:bodyPr>
          <a:lstStyle/>
          <a:p>
            <a:pPr marL="0" indent="0" algn="l">
              <a:buNone/>
            </a:pPr>
            <a:r>
              <a:rPr lang="en-US" sz="6400" b="1" i="0" dirty="0">
                <a:solidFill>
                  <a:srgbClr val="985735"/>
                </a:solidFill>
                <a:effectLst/>
                <a:highlight>
                  <a:srgbClr val="FFFFFF"/>
                </a:highlight>
                <a:latin typeface="arial" panose="020B0604020202020204" pitchFamily="34" charset="0"/>
              </a:rPr>
              <a:t>Introduction</a:t>
            </a:r>
          </a:p>
          <a:p>
            <a:pPr marL="0" indent="0" algn="l">
              <a:buNone/>
            </a:pPr>
            <a:r>
              <a:rPr lang="en-US" sz="6400" b="0" i="0" dirty="0">
                <a:solidFill>
                  <a:srgbClr val="000000"/>
                </a:solidFill>
                <a:effectLst/>
                <a:highlight>
                  <a:srgbClr val="FFFFFF"/>
                </a:highlight>
                <a:latin typeface="Times New Roman" panose="02020603050405020304" pitchFamily="18" charset="0"/>
              </a:rPr>
              <a:t>Lesch Nyhan syndrome is an inborn disorder caused by a deficiency of hypoxanthine-guanine </a:t>
            </a:r>
            <a:r>
              <a:rPr lang="en-US" sz="6400" b="0" i="0" dirty="0" err="1">
                <a:solidFill>
                  <a:srgbClr val="000000"/>
                </a:solidFill>
                <a:effectLst/>
                <a:highlight>
                  <a:srgbClr val="FFFFFF"/>
                </a:highlight>
                <a:latin typeface="Times New Roman" panose="02020603050405020304" pitchFamily="18" charset="0"/>
              </a:rPr>
              <a:t>phosphoribosyltransferase</a:t>
            </a:r>
            <a:r>
              <a:rPr lang="en-US" sz="6400" b="0" i="0" dirty="0">
                <a:solidFill>
                  <a:srgbClr val="000000"/>
                </a:solidFill>
                <a:effectLst/>
                <a:highlight>
                  <a:srgbClr val="FFFFFF"/>
                </a:highlight>
                <a:latin typeface="Times New Roman" panose="02020603050405020304" pitchFamily="18" charset="0"/>
              </a:rPr>
              <a:t> (HPRT) enzyme, an enzyme of the purine salvage pathway. The enzyme is responsible for recycling purines by converting guanine and hypoxanthine into guanosine monophosphate and inosine monophosphate, respectively. Lack of the enzyme causes an increase in guanine and hypoxanthine, which eventually is converted into uric acid. HPRT deficiency results in a spectrum of clinical presentations depending on the severity of enzyme deficiency. With an enzyme activity of less than 1.5%, Lesch Nyhan falls towards the severe end of the spectrum. The characteristics defining the disease are hyperuricemia, neurodevelopmental abnormalities with global developmental delay, involuntary movements, and self-injurious behavior.</a:t>
            </a:r>
            <a:r>
              <a:rPr lang="en-US" sz="6400" b="0" i="0" dirty="0">
                <a:solidFill>
                  <a:srgbClr val="2F4A8B"/>
                </a:solidFill>
                <a:effectLst/>
                <a:highlight>
                  <a:srgbClr val="FFFFFF"/>
                </a:highlight>
                <a:latin typeface="Times New Roman" panose="02020603050405020304" pitchFamily="18" charset="0"/>
                <a:hlinkClick r:id="rId2"/>
              </a:rPr>
              <a:t>[1]</a:t>
            </a:r>
            <a:r>
              <a:rPr lang="en-US" sz="6400" b="0" i="0" dirty="0">
                <a:solidFill>
                  <a:srgbClr val="000000"/>
                </a:solidFill>
                <a:effectLst/>
                <a:highlight>
                  <a:srgbClr val="FFFFFF"/>
                </a:highlight>
                <a:latin typeface="Times New Roman" panose="02020603050405020304" pitchFamily="18" charset="0"/>
              </a:rPr>
              <a:t> Other less severe variants include HPRT related hyperuricemia, also known as Keeley–</a:t>
            </a:r>
            <a:r>
              <a:rPr lang="en-US" sz="6400" b="0" i="0" dirty="0" err="1">
                <a:solidFill>
                  <a:srgbClr val="000000"/>
                </a:solidFill>
                <a:effectLst/>
                <a:highlight>
                  <a:srgbClr val="FFFFFF"/>
                </a:highlight>
                <a:latin typeface="Times New Roman" panose="02020603050405020304" pitchFamily="18" charset="0"/>
              </a:rPr>
              <a:t>Seegmiller</a:t>
            </a:r>
            <a:r>
              <a:rPr lang="en-US" sz="6400" b="0" i="0" dirty="0">
                <a:solidFill>
                  <a:srgbClr val="000000"/>
                </a:solidFill>
                <a:effectLst/>
                <a:highlight>
                  <a:srgbClr val="FFFFFF"/>
                </a:highlight>
                <a:latin typeface="Times New Roman" panose="02020603050405020304" pitchFamily="18" charset="0"/>
              </a:rPr>
              <a:t> syndrome (enzyme activity 8% to 60%, and only hyperuricemia related symptoms), and hyperuricemia with neurological disability (enzyme activity 1.5 to 2% with hyperuricemia symptoms and neurological symptoms like dystonia, choreoathetosis, spasticity, intellectual disability).</a:t>
            </a:r>
            <a:r>
              <a:rPr lang="en-US" sz="6400" b="0" i="0" dirty="0">
                <a:solidFill>
                  <a:srgbClr val="2F4A8B"/>
                </a:solidFill>
                <a:effectLst/>
                <a:highlight>
                  <a:srgbClr val="FFFFFF"/>
                </a:highlight>
                <a:latin typeface="Times New Roman" panose="02020603050405020304" pitchFamily="18" charset="0"/>
                <a:hlinkClick r:id="rId2"/>
              </a:rPr>
              <a:t>[1][2]</a:t>
            </a:r>
            <a:endParaRPr lang="en-US" sz="6400" b="0" i="0" dirty="0">
              <a:solidFill>
                <a:srgbClr val="000000"/>
              </a:solidFill>
              <a:effectLst/>
              <a:highlight>
                <a:srgbClr val="FFFFFF"/>
              </a:highlight>
              <a:latin typeface="Times New Roman" panose="02020603050405020304" pitchFamily="18" charset="0"/>
            </a:endParaRPr>
          </a:p>
          <a:p>
            <a:pPr marL="0" indent="0">
              <a:buNone/>
            </a:pPr>
            <a:endParaRPr lang="en-US" dirty="0"/>
          </a:p>
        </p:txBody>
      </p:sp>
      <p:sp>
        <p:nvSpPr>
          <p:cNvPr id="7" name="Content Placeholder 2">
            <a:extLst>
              <a:ext uri="{FF2B5EF4-FFF2-40B4-BE49-F238E27FC236}">
                <a16:creationId xmlns:a16="http://schemas.microsoft.com/office/drawing/2014/main" id="{749107B4-0538-71A8-CB1D-94410CBD1535}"/>
              </a:ext>
            </a:extLst>
          </p:cNvPr>
          <p:cNvSpPr txBox="1">
            <a:spLocks/>
          </p:cNvSpPr>
          <p:nvPr/>
        </p:nvSpPr>
        <p:spPr>
          <a:xfrm>
            <a:off x="457200" y="1676400"/>
            <a:ext cx="3790950" cy="4449763"/>
          </a:xfrm>
          <a:prstGeom prst="rect">
            <a:avLst/>
          </a:prstGeom>
        </p:spPr>
        <p:txBody>
          <a:bodyPr vert="horz" lIns="91440" tIns="45720" rIns="91440" bIns="45720" rtlCol="0">
            <a:normAutofit fontScale="5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5100" b="1"/>
              <a:t>Link:</a:t>
            </a:r>
          </a:p>
          <a:p>
            <a:pPr marL="0" indent="0">
              <a:buFont typeface="Arial" panose="020B0604020202020204" pitchFamily="34" charset="0"/>
              <a:buNone/>
            </a:pPr>
            <a:r>
              <a:rPr lang="en-US" sz="5100" b="1">
                <a:hlinkClick r:id="rId3"/>
              </a:rPr>
              <a:t>https://www.ncbi.nlm.nih.gov/</a:t>
            </a:r>
            <a:endParaRPr lang="en-US" sz="5100" b="1"/>
          </a:p>
          <a:p>
            <a:pPr marL="0" indent="0">
              <a:buFont typeface="Arial" panose="020B0604020202020204" pitchFamily="34" charset="0"/>
              <a:buNone/>
            </a:pPr>
            <a:r>
              <a:rPr lang="en-US" sz="5100" b="1"/>
              <a:t>Journal Name:</a:t>
            </a:r>
          </a:p>
          <a:p>
            <a:pPr marL="0" indent="0">
              <a:buFont typeface="Arial" panose="020B0604020202020204" pitchFamily="34" charset="0"/>
              <a:buNone/>
            </a:pPr>
            <a:r>
              <a:rPr lang="en-US" sz="5100"/>
              <a:t>Statpearls</a:t>
            </a:r>
          </a:p>
          <a:p>
            <a:pPr marL="0" indent="0">
              <a:buFont typeface="Arial" panose="020B0604020202020204" pitchFamily="34" charset="0"/>
              <a:buNone/>
            </a:pPr>
            <a:endParaRPr lang="en-US" sz="5100"/>
          </a:p>
          <a:p>
            <a:pPr marL="0" indent="0">
              <a:buFont typeface="Arial" panose="020B0604020202020204" pitchFamily="34" charset="0"/>
              <a:buNone/>
            </a:pPr>
            <a:r>
              <a:rPr lang="en-US" sz="5100" b="1"/>
              <a:t>Title:</a:t>
            </a:r>
          </a:p>
          <a:p>
            <a:pPr marL="0" indent="0">
              <a:buFont typeface="Arial" panose="020B0604020202020204" pitchFamily="34" charset="0"/>
              <a:buNone/>
            </a:pPr>
            <a:r>
              <a:rPr lang="en-US" sz="4000" b="1">
                <a:solidFill>
                  <a:schemeClr val="accent4"/>
                </a:solidFill>
                <a:highlight>
                  <a:srgbClr val="FFFFFF"/>
                </a:highlight>
                <a:latin typeface="arial" panose="020B0604020202020204" pitchFamily="34" charset="0"/>
              </a:rPr>
              <a:t>Lesch-Nyhan Syndrome</a:t>
            </a:r>
          </a:p>
          <a:p>
            <a:pPr marL="0" indent="0">
              <a:buFont typeface="Arial" panose="020B0604020202020204" pitchFamily="34" charset="0"/>
              <a:buNone/>
            </a:pPr>
            <a:endParaRPr lang="en-US" sz="5100" b="1"/>
          </a:p>
          <a:p>
            <a:pPr marL="0" indent="0">
              <a:buFont typeface="Arial" panose="020B0604020202020204" pitchFamily="34" charset="0"/>
              <a:buNone/>
            </a:pPr>
            <a:r>
              <a:rPr lang="en-US" sz="5100" b="1"/>
              <a:t>Author Name:</a:t>
            </a:r>
          </a:p>
          <a:p>
            <a:pPr marL="0" indent="0">
              <a:buFont typeface="Arial" panose="020B0604020202020204" pitchFamily="34" charset="0"/>
              <a:buNone/>
            </a:pPr>
            <a:r>
              <a:rPr lang="en-US" sz="4000">
                <a:solidFill>
                  <a:srgbClr val="000000"/>
                </a:solidFill>
                <a:highlight>
                  <a:srgbClr val="FFFFFF"/>
                </a:highlight>
                <a:latin typeface="arial" panose="020B0604020202020204" pitchFamily="34" charset="0"/>
              </a:rPr>
              <a:t>Apoorva Nanagiri</a:t>
            </a:r>
            <a:r>
              <a:rPr lang="en-US" sz="4000" baseline="30000">
                <a:solidFill>
                  <a:srgbClr val="000000"/>
                </a:solidFill>
                <a:highlight>
                  <a:srgbClr val="FFFFFF"/>
                </a:highlight>
                <a:latin typeface="arial" panose="020B0604020202020204" pitchFamily="34" charset="0"/>
              </a:rPr>
              <a:t>1</a:t>
            </a:r>
            <a:r>
              <a:rPr lang="en-US" sz="4000">
                <a:solidFill>
                  <a:srgbClr val="000000"/>
                </a:solidFill>
                <a:highlight>
                  <a:srgbClr val="FFFFFF"/>
                </a:highlight>
                <a:latin typeface="arial" panose="020B0604020202020204" pitchFamily="34" charset="0"/>
              </a:rPr>
              <a:t>; Nadeem Shabbir</a:t>
            </a:r>
            <a:r>
              <a:rPr lang="en-US" sz="4000" baseline="30000">
                <a:solidFill>
                  <a:srgbClr val="000000"/>
                </a:solidFill>
                <a:highlight>
                  <a:srgbClr val="FFFFFF"/>
                </a:highlight>
                <a:latin typeface="arial" panose="020B0604020202020204" pitchFamily="34" charset="0"/>
              </a:rPr>
              <a:t>2</a:t>
            </a:r>
            <a:endParaRPr lang="en-US" sz="5100" b="1"/>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6629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
        <p:nvSpPr>
          <p:cNvPr id="4" name="Slide Number Placeholder 3">
            <a:extLst>
              <a:ext uri="{FF2B5EF4-FFF2-40B4-BE49-F238E27FC236}">
                <a16:creationId xmlns:a16="http://schemas.microsoft.com/office/drawing/2014/main" id="{093DFA65-75C2-A3E3-4D87-B98B5600095E}"/>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496415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Biochemistry, 8th Edition, Chapter </a:t>
            </a:r>
            <a:r>
              <a:rPr lang="en-GB" sz="2800"/>
              <a:t>no.22 page no.324-330</a:t>
            </a:r>
            <a:endParaRPr lang="en-US" sz="2800" dirty="0"/>
          </a:p>
          <a:p>
            <a:pPr>
              <a:lnSpc>
                <a:spcPct val="150000"/>
              </a:lnSpc>
            </a:pPr>
            <a:r>
              <a:rPr lang="en-US" sz="2800" dirty="0"/>
              <a:t>Google scholar</a:t>
            </a:r>
          </a:p>
          <a:p>
            <a:pPr>
              <a:lnSpc>
                <a:spcPct val="150000"/>
              </a:lnSpc>
            </a:pPr>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915695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lgn="just">
              <a:buNone/>
            </a:pPr>
            <a:r>
              <a:rPr lang="en-US" sz="2800" dirty="0">
                <a:latin typeface="Calibri" pitchFamily="34" charset="0"/>
              </a:rPr>
              <a:t>At the end of this session students should be able to</a:t>
            </a:r>
          </a:p>
          <a:p>
            <a:pPr marL="457200" indent="-457200">
              <a:buFont typeface="+mj-lt"/>
              <a:buAutoNum type="arabicPeriod"/>
            </a:pPr>
            <a:r>
              <a:rPr lang="en-US" sz="2400" dirty="0"/>
              <a:t>Learn about the structure of purine and pyrimidine bases, nucleosides and nucleotides.</a:t>
            </a:r>
          </a:p>
          <a:p>
            <a:pPr marL="457200" indent="-457200">
              <a:buFont typeface="+mj-lt"/>
              <a:buAutoNum type="arabicPeriod"/>
            </a:pPr>
            <a:r>
              <a:rPr lang="en-US" sz="2400" dirty="0"/>
              <a:t>Describe the de novo synthesis of purine nucleotides.</a:t>
            </a:r>
          </a:p>
          <a:p>
            <a:pPr marL="457200" indent="-457200">
              <a:buFont typeface="+mj-lt"/>
              <a:buAutoNum type="arabicPeriod"/>
            </a:pPr>
            <a:r>
              <a:rPr lang="en-US" sz="2400" dirty="0"/>
              <a:t>Explain the salvage pathway for purines and rare X-linked recessive disorder Lesch Nyhan syndrome</a:t>
            </a:r>
            <a:r>
              <a:rPr lang="en-US" sz="2800" dirty="0"/>
              <a:t>.</a:t>
            </a:r>
          </a:p>
          <a:p>
            <a:pPr marL="0" indent="0" algn="just">
              <a:buNone/>
            </a:pPr>
            <a:endParaRPr lang="en-US" sz="2800" dirty="0">
              <a:latin typeface="Calibri" pitchFamily="34" charset="0"/>
            </a:endParaRPr>
          </a:p>
          <a:p>
            <a:pPr lvl="0">
              <a:spcBef>
                <a:spcPts val="0"/>
              </a:spcBef>
              <a:buFont typeface="Symbol"/>
              <a:buChar char=""/>
            </a:pPr>
            <a:endParaRPr lang="en-US" sz="2800" dirty="0">
              <a:solidFill>
                <a:srgbClr val="000000"/>
              </a:solidFill>
              <a:latin typeface="Calibri" pitchFamily="34" charset="0"/>
              <a:ea typeface="MS Mincho"/>
            </a:endParaRPr>
          </a:p>
          <a:p>
            <a:pPr lvl="0">
              <a:spcBef>
                <a:spcPts val="0"/>
              </a:spcBef>
              <a:buFont typeface="Symbol"/>
              <a:buChar char=""/>
            </a:pPr>
            <a:endParaRPr lang="en-US" dirty="0">
              <a:latin typeface="+mj-lt"/>
              <a:ea typeface="MS Mincho"/>
            </a:endParaRPr>
          </a:p>
          <a:p>
            <a:pPr marL="0" indent="0">
              <a:buNone/>
            </a:pPr>
            <a:endParaRPr lang="en-US" dirty="0"/>
          </a:p>
          <a:p>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40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a:bodyPr>
          <a:lstStyle/>
          <a:p>
            <a:pPr marL="0" indent="0">
              <a:buNone/>
            </a:pPr>
            <a:r>
              <a:rPr lang="en-US" sz="2400" dirty="0"/>
              <a:t>A </a:t>
            </a:r>
            <a:r>
              <a:rPr lang="en-US" sz="2400" b="1" dirty="0"/>
              <a:t>2-year-old boy</a:t>
            </a:r>
            <a:r>
              <a:rPr lang="en-US" sz="2400" dirty="0"/>
              <a:t> presents with </a:t>
            </a:r>
            <a:r>
              <a:rPr lang="en-US" sz="2400" b="1" dirty="0"/>
              <a:t>delayed milestones, spasticity, involuntary movements, and self-mutilation (biting lips and fingers)</a:t>
            </a:r>
            <a:r>
              <a:rPr lang="en-US" sz="2400" dirty="0"/>
              <a:t>. Examination reveals </a:t>
            </a:r>
            <a:r>
              <a:rPr lang="en-US" sz="2400" b="1" dirty="0"/>
              <a:t>hyperreflexia, dystonia, and urate crystal deposits (orange sand) in urine</a:t>
            </a:r>
            <a:r>
              <a:rPr lang="en-US" sz="2400" dirty="0"/>
              <a:t>. </a:t>
            </a:r>
            <a:r>
              <a:rPr lang="en-US" sz="2400" b="1" dirty="0"/>
              <a:t>Serum uric acid is elevated</a:t>
            </a:r>
            <a:r>
              <a:rPr lang="en-US" sz="2400" dirty="0"/>
              <a:t>, and genetic testing confirms an </a:t>
            </a:r>
            <a:r>
              <a:rPr lang="en-US" sz="2400" b="1" dirty="0"/>
              <a:t>HPRT1 gene mutation</a:t>
            </a:r>
            <a:r>
              <a:rPr lang="en-US" sz="2400" dirty="0"/>
              <a:t>. The condition is due to </a:t>
            </a:r>
            <a:r>
              <a:rPr lang="en-US" sz="2400" b="1" dirty="0"/>
              <a:t>HGPRT enzyme deficiency</a:t>
            </a:r>
            <a:r>
              <a:rPr lang="en-US" sz="2400" dirty="0"/>
              <a:t>, leading to </a:t>
            </a:r>
            <a:r>
              <a:rPr lang="en-US" sz="2400" b="1" dirty="0"/>
              <a:t>purine overproduction and hyperuricemia</a:t>
            </a:r>
            <a:r>
              <a:rPr lang="en-US" sz="2400" dirty="0"/>
              <a:t>. </a:t>
            </a:r>
            <a:r>
              <a:rPr lang="en-US" sz="2400" b="1" dirty="0"/>
              <a:t>Allopurinol</a:t>
            </a:r>
            <a:r>
              <a:rPr lang="en-US" sz="2400" dirty="0"/>
              <a:t> helps manage uric acid levels but does not improve neurological symptoms.</a:t>
            </a: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6C7F-3915-B8E5-C161-19B8E034EC39}"/>
              </a:ext>
            </a:extLst>
          </p:cNvPr>
          <p:cNvSpPr>
            <a:spLocks noGrp="1"/>
          </p:cNvSpPr>
          <p:nvPr>
            <p:ph type="title"/>
          </p:nvPr>
        </p:nvSpPr>
        <p:spPr/>
        <p:txBody>
          <a:bodyPr>
            <a:normAutofit/>
          </a:bodyPr>
          <a:lstStyle/>
          <a:p>
            <a:pPr algn="ctr"/>
            <a:r>
              <a:rPr lang="en-US" sz="4000" b="1" dirty="0">
                <a:solidFill>
                  <a:schemeClr val="tx1">
                    <a:lumMod val="95000"/>
                    <a:lumOff val="5000"/>
                  </a:schemeClr>
                </a:solidFill>
                <a:latin typeface="+mn-lt"/>
              </a:rPr>
              <a:t>Structure of Nucleoside and Nucleotide </a:t>
            </a:r>
          </a:p>
        </p:txBody>
      </p:sp>
      <p:sp>
        <p:nvSpPr>
          <p:cNvPr id="4" name="Slide Number Placeholder 3">
            <a:extLst>
              <a:ext uri="{FF2B5EF4-FFF2-40B4-BE49-F238E27FC236}">
                <a16:creationId xmlns:a16="http://schemas.microsoft.com/office/drawing/2014/main" id="{B7C82C24-0553-DF6D-DFBA-C699FB7606FC}"/>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7">
            <a:extLst>
              <a:ext uri="{FF2B5EF4-FFF2-40B4-BE49-F238E27FC236}">
                <a16:creationId xmlns:a16="http://schemas.microsoft.com/office/drawing/2014/main" id="{2782944E-B458-B572-0E5F-2DFE09587FB5}"/>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4">
            <a:extLst>
              <a:ext uri="{FF2B5EF4-FFF2-40B4-BE49-F238E27FC236}">
                <a16:creationId xmlns:a16="http://schemas.microsoft.com/office/drawing/2014/main" id="{E16FF37B-D234-C52A-1DB1-66AACB1DE0A1}"/>
              </a:ext>
            </a:extLst>
          </p:cNvPr>
          <p:cNvPicPr>
            <a:picLocks noGrp="1" noChangeAspect="1"/>
          </p:cNvPicPr>
          <p:nvPr>
            <p:ph idx="1"/>
          </p:nvPr>
        </p:nvPicPr>
        <p:blipFill>
          <a:blip r:embed="rId2"/>
          <a:stretch>
            <a:fillRect/>
          </a:stretch>
        </p:blipFill>
        <p:spPr>
          <a:xfrm>
            <a:off x="628650" y="1886041"/>
            <a:ext cx="7886700" cy="4230506"/>
          </a:xfrm>
          <a:prstGeom prst="rect">
            <a:avLst/>
          </a:prstGeom>
        </p:spPr>
      </p:pic>
    </p:spTree>
    <p:extLst>
      <p:ext uri="{BB962C8B-B14F-4D97-AF65-F5344CB8AC3E}">
        <p14:creationId xmlns:p14="http://schemas.microsoft.com/office/powerpoint/2010/main" val="154409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D2F52-C205-FFD8-33D6-B8BE6BA4C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F542A-41B5-CBAF-D314-0ADA56211CCC}"/>
              </a:ext>
            </a:extLst>
          </p:cNvPr>
          <p:cNvSpPr>
            <a:spLocks noGrp="1"/>
          </p:cNvSpPr>
          <p:nvPr>
            <p:ph type="title"/>
          </p:nvPr>
        </p:nvSpPr>
        <p:spPr/>
        <p:txBody>
          <a:bodyPr>
            <a:normAutofit/>
          </a:bodyPr>
          <a:lstStyle/>
          <a:p>
            <a:pPr algn="ctr"/>
            <a:r>
              <a:rPr lang="en-US" sz="4000" b="1" dirty="0">
                <a:solidFill>
                  <a:schemeClr val="tx1">
                    <a:lumMod val="95000"/>
                    <a:lumOff val="5000"/>
                  </a:schemeClr>
                </a:solidFill>
                <a:latin typeface="+mn-lt"/>
              </a:rPr>
              <a:t>Structure of Purine &amp; Pyrimidine</a:t>
            </a:r>
          </a:p>
        </p:txBody>
      </p:sp>
      <p:sp>
        <p:nvSpPr>
          <p:cNvPr id="4" name="Slide Number Placeholder 3">
            <a:extLst>
              <a:ext uri="{FF2B5EF4-FFF2-40B4-BE49-F238E27FC236}">
                <a16:creationId xmlns:a16="http://schemas.microsoft.com/office/drawing/2014/main" id="{B872B9DD-02D2-7731-C4B1-069C64004A80}"/>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6" name="Footer Placeholder 7">
            <a:extLst>
              <a:ext uri="{FF2B5EF4-FFF2-40B4-BE49-F238E27FC236}">
                <a16:creationId xmlns:a16="http://schemas.microsoft.com/office/drawing/2014/main" id="{0CCAA854-8731-13E4-4EDD-91BC888B5E15}"/>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71185B68-95F9-090F-4F2F-2C41FDCCB6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0"/>
            <a:ext cx="8153399" cy="4724399"/>
          </a:xfrm>
          <a:prstGeom prst="rect">
            <a:avLst/>
          </a:prstGeom>
        </p:spPr>
      </p:pic>
    </p:spTree>
    <p:extLst>
      <p:ext uri="{BB962C8B-B14F-4D97-AF65-F5344CB8AC3E}">
        <p14:creationId xmlns:p14="http://schemas.microsoft.com/office/powerpoint/2010/main" val="78748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4B1A9-EBCF-654F-CF95-0442264A4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53F6A-A122-369B-6E10-231312900EB6}"/>
              </a:ext>
            </a:extLst>
          </p:cNvPr>
          <p:cNvSpPr>
            <a:spLocks noGrp="1"/>
          </p:cNvSpPr>
          <p:nvPr>
            <p:ph type="title"/>
          </p:nvPr>
        </p:nvSpPr>
        <p:spPr/>
        <p:txBody>
          <a:bodyPr>
            <a:normAutofit/>
          </a:bodyPr>
          <a:lstStyle/>
          <a:p>
            <a:pPr algn="ctr"/>
            <a:r>
              <a:rPr lang="en-US" sz="4000" b="1" dirty="0">
                <a:solidFill>
                  <a:schemeClr val="tx1">
                    <a:lumMod val="95000"/>
                    <a:lumOff val="5000"/>
                  </a:schemeClr>
                </a:solidFill>
                <a:latin typeface="+mn-lt"/>
              </a:rPr>
              <a:t>Sources of Purine Ring</a:t>
            </a:r>
          </a:p>
        </p:txBody>
      </p:sp>
      <p:sp>
        <p:nvSpPr>
          <p:cNvPr id="3" name="Content Placeholder 2">
            <a:extLst>
              <a:ext uri="{FF2B5EF4-FFF2-40B4-BE49-F238E27FC236}">
                <a16:creationId xmlns:a16="http://schemas.microsoft.com/office/drawing/2014/main" id="{6F58C959-0C8B-115F-D485-ED1D0353F5B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D6B4356-01D5-4E04-7C8F-C9873E9E42D1}"/>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7">
            <a:extLst>
              <a:ext uri="{FF2B5EF4-FFF2-40B4-BE49-F238E27FC236}">
                <a16:creationId xmlns:a16="http://schemas.microsoft.com/office/drawing/2014/main" id="{815917A2-FC09-A466-A16D-38DE753D68E0}"/>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
        <p:nvSpPr>
          <p:cNvPr id="5" name="Title 1">
            <a:extLst>
              <a:ext uri="{FF2B5EF4-FFF2-40B4-BE49-F238E27FC236}">
                <a16:creationId xmlns:a16="http://schemas.microsoft.com/office/drawing/2014/main" id="{504A6CFB-7E33-CB7D-9D0D-8EA4C8668329}"/>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solidFill>
                <a:schemeClr val="accent4"/>
              </a:solidFill>
            </a:endParaRPr>
          </a:p>
        </p:txBody>
      </p:sp>
      <p:pic>
        <p:nvPicPr>
          <p:cNvPr id="7" name="Content Placeholder 5">
            <a:extLst>
              <a:ext uri="{FF2B5EF4-FFF2-40B4-BE49-F238E27FC236}">
                <a16:creationId xmlns:a16="http://schemas.microsoft.com/office/drawing/2014/main" id="{214E1AEF-7525-2E37-E251-3C4BD08F5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8382000" cy="4953000"/>
          </a:xfrm>
          <a:prstGeom prst="rect">
            <a:avLst/>
          </a:prstGeom>
        </p:spPr>
      </p:pic>
    </p:spTree>
    <p:extLst>
      <p:ext uri="{BB962C8B-B14F-4D97-AF65-F5344CB8AC3E}">
        <p14:creationId xmlns:p14="http://schemas.microsoft.com/office/powerpoint/2010/main" val="2302943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1220</TotalTime>
  <Words>772</Words>
  <Application>Microsoft Office PowerPoint</Application>
  <PresentationFormat>On-screen Show (4:3)</PresentationFormat>
  <Paragraphs>142</Paragraphs>
  <Slides>25</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vt:lpstr>
      <vt:lpstr>Arial Black</vt:lpstr>
      <vt:lpstr>Calibri</vt:lpstr>
      <vt:lpstr>Calibri Light</vt:lpstr>
      <vt:lpstr>Symbol</vt:lpstr>
      <vt:lpstr>Times New Roman</vt:lpstr>
      <vt:lpstr>Office Theme</vt:lpstr>
      <vt:lpstr>1_Office Theme</vt:lpstr>
      <vt:lpstr>PowerPoint Presentation</vt:lpstr>
      <vt:lpstr>Reproductive  System Module 2nd year Year MBBS(SGD) Purine Synthesis</vt:lpstr>
      <vt:lpstr>Motto, Vision, Dream</vt:lpstr>
      <vt:lpstr>PowerPoint Presentation</vt:lpstr>
      <vt:lpstr>PowerPoint Presentation</vt:lpstr>
      <vt:lpstr>Interactive Session </vt:lpstr>
      <vt:lpstr>Structure of Nucleoside and Nucleotide </vt:lpstr>
      <vt:lpstr>Structure of Purine &amp; Pyrimidine</vt:lpstr>
      <vt:lpstr>Sources of Purine Ring</vt:lpstr>
      <vt:lpstr>Overview : Purine Synthesis</vt:lpstr>
      <vt:lpstr>De novo Synthesis of Purine</vt:lpstr>
      <vt:lpstr>De novo Synthesis of Purine</vt:lpstr>
      <vt:lpstr>Conversion of IMP to AMP &amp; GMP</vt:lpstr>
      <vt:lpstr>Nucleoside Di- &amp; Triphosphate Synthesis</vt:lpstr>
      <vt:lpstr>Salvage pathway of Purine Synthesis</vt:lpstr>
      <vt:lpstr>Anatomical Aspects of Nucleus</vt:lpstr>
      <vt:lpstr>Physiology of Nucleus</vt:lpstr>
      <vt:lpstr>Lesch – Nyhan Syndrome</vt:lpstr>
      <vt:lpstr>Management of Lesch – Nyhan Syndrome </vt:lpstr>
      <vt:lpstr>Ethical Consideration</vt:lpstr>
      <vt:lpstr>Role of AI in Managing Lesch – Nyhan Syndrome</vt:lpstr>
      <vt:lpstr>Suggested Research Article</vt:lpstr>
      <vt:lpstr>How To Access Digital Library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Romessa Naeem</cp:lastModifiedBy>
  <cp:revision>88</cp:revision>
  <dcterms:created xsi:type="dcterms:W3CDTF">2006-08-16T00:00:00Z</dcterms:created>
  <dcterms:modified xsi:type="dcterms:W3CDTF">2025-02-24T03:58:57Z</dcterms:modified>
</cp:coreProperties>
</file>