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0" r:id="rId2"/>
    <p:sldId id="317" r:id="rId3"/>
    <p:sldId id="377" r:id="rId4"/>
    <p:sldId id="380" r:id="rId5"/>
    <p:sldId id="524" r:id="rId6"/>
    <p:sldId id="525" r:id="rId7"/>
    <p:sldId id="526" r:id="rId8"/>
    <p:sldId id="527" r:id="rId9"/>
    <p:sldId id="379" r:id="rId10"/>
    <p:sldId id="347" r:id="rId11"/>
    <p:sldId id="507" r:id="rId12"/>
    <p:sldId id="349" r:id="rId13"/>
    <p:sldId id="505" r:id="rId14"/>
    <p:sldId id="501" r:id="rId15"/>
    <p:sldId id="520" r:id="rId16"/>
    <p:sldId id="519" r:id="rId17"/>
    <p:sldId id="514" r:id="rId18"/>
    <p:sldId id="523" r:id="rId19"/>
    <p:sldId id="516" r:id="rId20"/>
    <p:sldId id="420" r:id="rId21"/>
    <p:sldId id="517" r:id="rId22"/>
    <p:sldId id="518" r:id="rId23"/>
    <p:sldId id="341" r:id="rId24"/>
    <p:sldId id="511" r:id="rId25"/>
    <p:sldId id="515" r:id="rId26"/>
    <p:sldId id="512" r:id="rId27"/>
    <p:sldId id="476" r:id="rId28"/>
    <p:sldId id="521" r:id="rId29"/>
    <p:sldId id="256" r:id="rId30"/>
    <p:sldId id="497" r:id="rId31"/>
    <p:sldId id="506" r:id="rId32"/>
    <p:sldId id="509" r:id="rId33"/>
    <p:sldId id="510" r:id="rId34"/>
    <p:sldId id="508" r:id="rId35"/>
    <p:sldId id="381" r:id="rId36"/>
    <p:sldId id="31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D6E421-E781-42C9-8AAF-C7113F637B59}">
          <p14:sldIdLst>
            <p14:sldId id="280"/>
            <p14:sldId id="317"/>
            <p14:sldId id="377"/>
            <p14:sldId id="380"/>
            <p14:sldId id="524"/>
            <p14:sldId id="525"/>
            <p14:sldId id="526"/>
            <p14:sldId id="527"/>
            <p14:sldId id="379"/>
            <p14:sldId id="347"/>
            <p14:sldId id="507"/>
            <p14:sldId id="349"/>
            <p14:sldId id="505"/>
            <p14:sldId id="501"/>
            <p14:sldId id="520"/>
            <p14:sldId id="519"/>
            <p14:sldId id="514"/>
            <p14:sldId id="523"/>
            <p14:sldId id="516"/>
            <p14:sldId id="420"/>
            <p14:sldId id="517"/>
            <p14:sldId id="518"/>
            <p14:sldId id="341"/>
            <p14:sldId id="511"/>
            <p14:sldId id="515"/>
            <p14:sldId id="512"/>
            <p14:sldId id="476"/>
            <p14:sldId id="521"/>
            <p14:sldId id="256"/>
            <p14:sldId id="497"/>
            <p14:sldId id="506"/>
            <p14:sldId id="509"/>
            <p14:sldId id="510"/>
            <p14:sldId id="508"/>
            <p14:sldId id="381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8AA8-4E83-4ECA-B804-E0BBAB17483F}" type="datetimeFigureOut">
              <a:rPr lang="en-PK" smtClean="0"/>
              <a:t>02/09/2025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5A77-F2CB-4A0F-9812-BDAD6FB58F13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3424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5569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primary-hyperparathyroidism-diagnosis-differential-diagnosis-and-evaluation/abstract/7" TargetMode="External" /><Relationship Id="rId3" Type="http://schemas.openxmlformats.org/officeDocument/2006/relationships/hyperlink" Target="https://www.uptodate.com/contents/surgical-anatomy-of-the-parathyroid-glands/abstract/8" TargetMode="External" /><Relationship Id="rId7" Type="http://schemas.openxmlformats.org/officeDocument/2006/relationships/hyperlink" Target="https://www.uptodate.com/contents/primary-hyperparathyroidism-diagnosis-differential-diagnosis-and-evaluation/abstract/6" TargetMode="External" /><Relationship Id="rId2" Type="http://schemas.openxmlformats.org/officeDocument/2006/relationships/hyperlink" Target="https://www.uptodate.com/contents/surgical-anatomy-of-the-parathyroid-glands/abstract/4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uptodate.com/contents/primary-hyperparathyroidism-diagnosis-differential-diagnosis-and-evaluation/abstract/5" TargetMode="External" /><Relationship Id="rId5" Type="http://schemas.openxmlformats.org/officeDocument/2006/relationships/hyperlink" Target="https://www.uptodate.com/contents/primary-hyperparathyroidism-diagnosis-differential-diagnosis-and-evaluation/abstract/4" TargetMode="External" /><Relationship Id="rId4" Type="http://schemas.openxmlformats.org/officeDocument/2006/relationships/hyperlink" Target="https://www.uptodate.com/contents/preoperative-localization-for-parathyroid-surgery-in-patients-with-primary-hyperparathyroidism/abstract/2" TargetMode="Externa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056" y="2938792"/>
            <a:ext cx="5970989" cy="992311"/>
          </a:xfrm>
        </p:spPr>
        <p:txBody>
          <a:bodyPr>
            <a:noAutofit/>
          </a:bodyPr>
          <a:lstStyle/>
          <a:p>
            <a:pPr algn="l"/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934C3-ADBF-3566-8B40-A7337F033BA3}"/>
              </a:ext>
            </a:extLst>
          </p:cNvPr>
          <p:cNvSpPr txBox="1"/>
          <p:nvPr/>
        </p:nvSpPr>
        <p:spPr>
          <a:xfrm>
            <a:off x="8044966" y="2147349"/>
            <a:ext cx="2842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7B6150A-BF9B-414F-A9A9-39D251CA63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956" y="2308150"/>
            <a:ext cx="1787978" cy="149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D67C6-DF0D-410D-899C-AD14625B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28" y="58316"/>
            <a:ext cx="678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PARATHYROID ANATOMY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5C5A-D55E-4C05-9689-8102F42C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parathyroid glands are two pairs of small, oval-shaped glands. They are located next to the two thyroid gland lobes in the neck. Each gland is usually about the size of a pea.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DF04F-0520-489A-8F58-DB3370EF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6522"/>
            <a:ext cx="4613831" cy="53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0"/>
            <a:ext cx="4394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PARATHYROID PHYSIOLOGY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E89FF-C118-4D1F-8352-37C99F76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en-US" sz="33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parathyroid glands produce and secrete PTH, a peptide hormone, in response to low blood calcium </a:t>
            </a:r>
            <a:r>
              <a:rPr lang="en-US" sz="3300" b="0" i="0" dirty="0" err="1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levels.</a:t>
            </a:r>
            <a:r>
              <a:rPr lang="en-US" sz="3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parathyroid hormone stimulates the following functions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Release of calcium by bones into the bloodstream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Absorption of calcium from food by the intestines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Conservation of calcium by the kidneys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Stimulates cells in the kidney to transforms weaker forms of vitamin D into the form that is strongest at absorbing calcium from the intestines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54320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97546B-BDD1-4A91-BDFB-8C6133A45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385364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DAD7-450C-44B1-B783-EAD28CD7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32B9-BE9B-4A7E-9B85-D262222A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Parathyroid Adenomas are abnormal growth of Parathyroid glands.</a:t>
            </a:r>
          </a:p>
          <a:p>
            <a:pPr algn="just"/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parathyroid adenoma is part of a spectrum of parathyroid disease that also includes parathyroid hyperplasia and parathyroid carcinoma. History of radiation therapy and long-term calcium deficiency predisposes patients to parathyroid disease later in life.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6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B2D3-4002-420D-8EA2-5D660182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580E-53F6-4ADC-986E-9CFD71A7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Parathyroid adenoma results in an increase in parathyroid hormone secretion.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Calcium</a:t>
            </a:r>
            <a:r>
              <a:rPr lang="en-US" strike="noStrik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sensing receptor </a:t>
            </a:r>
            <a:r>
              <a:rPr lang="en-US" dirty="0">
                <a:latin typeface="Arial" panose="020B0604020202020204" pitchFamily="34" charset="0"/>
              </a:rPr>
              <a:t>expression</a:t>
            </a:r>
            <a:r>
              <a:rPr lang="en-US" i="0" dirty="0">
                <a:effectLst/>
                <a:latin typeface="Arial" panose="020B0604020202020204" pitchFamily="34" charset="0"/>
              </a:rPr>
              <a:t> 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reduced in parathyroid adenoma resulting in an increase in </a:t>
            </a:r>
            <a:r>
              <a:rPr lang="en-US" i="0" dirty="0">
                <a:effectLst/>
                <a:latin typeface="Arial" panose="020B0604020202020204" pitchFamily="34" charset="0"/>
              </a:rPr>
              <a:t>calcium 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sensing set point.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in turn leads to increase in </a:t>
            </a:r>
            <a:r>
              <a:rPr lang="en-US" dirty="0">
                <a:latin typeface="Arial" panose="020B0604020202020204" pitchFamily="34" charset="0"/>
              </a:rPr>
              <a:t>secretion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PTH in presence of normal serum concentration of extracellular ionized </a:t>
            </a:r>
            <a:r>
              <a:rPr lang="en-US" dirty="0">
                <a:latin typeface="Arial" panose="020B0604020202020204" pitchFamily="34" charset="0"/>
              </a:rPr>
              <a:t>calcium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6221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8861-94EE-40B4-B6D3-C20DFD59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992F8-5B4F-4332-A429-ED9B6193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107706"/>
          </a:xfrm>
        </p:spPr>
      </p:pic>
    </p:spTree>
    <p:extLst>
      <p:ext uri="{BB962C8B-B14F-4D97-AF65-F5344CB8AC3E}">
        <p14:creationId xmlns:p14="http://schemas.microsoft.com/office/powerpoint/2010/main" val="367409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89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19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0"/>
            <a:ext cx="4368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524" y="1762627"/>
            <a:ext cx="8102950" cy="166637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THEME:Patient</a:t>
            </a:r>
            <a:r>
              <a:rPr lang="en-GB" b="1" dirty="0"/>
              <a:t> with Neck Swelling and </a:t>
            </a:r>
            <a:r>
              <a:rPr lang="en-GB" b="1"/>
              <a:t>Spontaneous Fracture of Bones.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4105776"/>
            <a:ext cx="5414342" cy="1987520"/>
          </a:xfrm>
        </p:spPr>
        <p:txBody>
          <a:bodyPr>
            <a:normAutofit fontScale="92500"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</a:rPr>
              <a:t>                         </a:t>
            </a:r>
            <a:r>
              <a:rPr lang="en-US" sz="3300" b="1" dirty="0" err="1">
                <a:solidFill>
                  <a:schemeClr val="tx1"/>
                </a:solidFill>
              </a:rPr>
              <a:t>Dr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GB" sz="3300" b="1">
                <a:solidFill>
                  <a:schemeClr val="tx1"/>
                </a:solidFill>
              </a:rPr>
              <a:t>Usman Qureshi </a:t>
            </a:r>
            <a:endParaRPr lang="en-US" sz="3300" b="1" dirty="0">
              <a:solidFill>
                <a:schemeClr val="tx1"/>
              </a:solidFill>
            </a:endParaRPr>
          </a:p>
          <a:p>
            <a:pPr algn="r"/>
            <a:r>
              <a:rPr lang="en-US" sz="2100" b="1" dirty="0"/>
              <a:t>HEAD OF THE DEPARTMENT </a:t>
            </a:r>
          </a:p>
          <a:p>
            <a:pPr algn="r"/>
            <a:r>
              <a:rPr lang="en-US" sz="2100" b="1" dirty="0"/>
              <a:t>SURGERY UNIT–II, BBH  </a:t>
            </a:r>
          </a:p>
          <a:p>
            <a:pPr algn="r"/>
            <a:r>
              <a:rPr lang="en-US" sz="2100" b="1" dirty="0"/>
              <a:t>RAWALPINDI MEDICAL UNIVERSITY </a:t>
            </a:r>
            <a:r>
              <a:rPr lang="en-US" sz="2100" dirty="0"/>
              <a:t> </a:t>
            </a:r>
          </a:p>
        </p:txBody>
      </p:sp>
      <p:pic>
        <p:nvPicPr>
          <p:cNvPr id="4" name="Picture 2" descr="D:\SU 2 Discharge Software\wamp\www\bbh_su\assets\media\logos\invoice-logo-left.png">
            <a:extLst>
              <a:ext uri="{FF2B5EF4-FFF2-40B4-BE49-F238E27FC236}">
                <a16:creationId xmlns:a16="http://schemas.microsoft.com/office/drawing/2014/main" id="{6DCF0E8E-F31A-4F24-8D39-8113BD2D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329" y="96253"/>
            <a:ext cx="2013341" cy="166637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D0179-B876-4853-A6CC-5A9F8D53C08E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49C4A-4D98-4E7C-B13E-76C587A67BD6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CA9D5-BA9E-42EF-9FD2-8B492E38EAA9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719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744E-3270-4B11-BAF8-B09C44C6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96752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err="1"/>
              <a:t>Menifestation</a:t>
            </a:r>
            <a:endParaRPr lang="en-P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16FD5-AFD8-4ADB-8D5D-095F883C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360"/>
            <a:ext cx="903649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sng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</a:p>
          <a:p>
            <a:pPr algn="just"/>
            <a:r>
              <a:rPr lang="en-US" sz="2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most common clinical presentation of primary hyperparathyroidism (PHPT) is asymptomatic hypercalcemia detected by routine biochemical screening </a:t>
            </a:r>
            <a:endParaRPr lang="en-US" sz="2400" b="1" u="sng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Primary </a:t>
            </a:r>
            <a:r>
              <a:rPr lang="en-US" sz="2400" b="1" u="sng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Hyperparathyroidsim</a:t>
            </a:r>
            <a:endParaRPr lang="en-US" sz="2400" b="1" i="0" u="sng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classical symptoms and signs of PHPT are known as the bones, stones, abdominal moans, and psychic groans.</a:t>
            </a:r>
          </a:p>
          <a:p>
            <a:pPr marL="0" indent="0" algn="just">
              <a:buNone/>
            </a:pPr>
            <a:r>
              <a:rPr lang="en-US" sz="2400" b="1" i="0" u="sng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Classical manifestations</a:t>
            </a:r>
            <a:r>
              <a:rPr lang="en-US" sz="2400" b="0" i="0" u="sng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</a:p>
          <a:p>
            <a:pPr algn="just"/>
            <a:r>
              <a:rPr lang="en-US" sz="2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classical manifestations of primary hyperparathyroidism (PHPT) are bone disease (bone pain, fractures, cysts, osteitis fibrosa cystica), nephrolithiasis/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nephrocalcinosis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proximal myopathy.</a:t>
            </a:r>
            <a:endParaRPr lang="en-US" sz="2400" b="1" i="0" u="sng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0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7785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4343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9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77500" lnSpcReduction="20000"/>
          </a:bodyPr>
          <a:lstStyle/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Serum calcium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Serum PTH 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24-hour urinary calcium 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Serum 25-hydroxyvitamin D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Serum phosphorus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Neck ultrasonography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Subtraction thyroid scan </a:t>
            </a:r>
          </a:p>
          <a:p>
            <a:r>
              <a:rPr lang="en-US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 Parathyroid CT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</a:p>
          <a:p>
            <a:r>
              <a:rPr lang="en-US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Sestamibi</a:t>
            </a:r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scintigraphy 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Vertebral imaging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Kidney imaging </a:t>
            </a:r>
          </a:p>
          <a:p>
            <a:r>
              <a:rPr lang="en-US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Markers of bone turnover</a:t>
            </a:r>
          </a:p>
        </p:txBody>
      </p:sp>
    </p:spTree>
    <p:extLst>
      <p:ext uri="{BB962C8B-B14F-4D97-AF65-F5344CB8AC3E}">
        <p14:creationId xmlns:p14="http://schemas.microsoft.com/office/powerpoint/2010/main" val="149742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0"/>
            <a:ext cx="3835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467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06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4AA2-84F7-4FFC-B6E3-DCAD3A27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Treatment Options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72EC-419D-4169-BE69-17B7656C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with symptomatic primary hyperparathyroidism(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PHPT;nephrolithiasissymptomatic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hypercalcemia) should have parathyroid surgery, which is the only definitive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therapy.Surgical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Treatment Options include:</a:t>
            </a: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Parathyroidectomy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Subtotal Parathyroidectomy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Parathyroidectomy</a:t>
            </a:r>
          </a:p>
          <a:p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Scarless (Transoral) Parathyroidectomy</a:t>
            </a:r>
          </a:p>
          <a:p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9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4AA2-84F7-4FFC-B6E3-DCAD3A27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Parathyroidectomy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72EC-419D-4169-BE69-17B7656C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Subtotal Parathyroidectomy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basic concept of this operation is to remove nearly all abnormal parathyroid glands, leaving only a well-vascularized remnant of one gland in its anatomic location.</a:t>
            </a:r>
            <a:endParaRPr lang="en-US" b="1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sng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parathyroidectomy with heterotopic </a:t>
            </a:r>
            <a:r>
              <a:rPr lang="en-US" b="1" i="0" u="sng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autotransplantation</a:t>
            </a:r>
            <a:endParaRPr lang="en-US" b="1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This procedure removes all cervical parathyroid glands that can be identified and simultaneously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autotransplants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 small portion of a gland to a new, nonanatomic site.</a:t>
            </a:r>
          </a:p>
          <a:p>
            <a:pPr marL="0" indent="0">
              <a:buNone/>
            </a:pPr>
            <a:r>
              <a:rPr lang="en-US" b="1" i="0" u="sng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parathyroidectomy without </a:t>
            </a:r>
            <a:r>
              <a:rPr lang="en-US" b="1" i="0" u="sng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autotransplantation</a:t>
            </a:r>
            <a:endParaRPr lang="en-US" b="1" i="0" u="sng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parathyroidectomy without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autotransplantation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most effective surgical treatment for patients with severe refractory HPT</a:t>
            </a:r>
            <a:endParaRPr lang="en-US" b="1" i="0" u="sng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4343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1840" y="836712"/>
            <a:ext cx="3706713" cy="96083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2004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84153"/>
              </p:ext>
            </p:extLst>
          </p:nvPr>
        </p:nvGraphicFramePr>
        <p:xfrm>
          <a:off x="2857500" y="1942062"/>
          <a:ext cx="5818956" cy="4799306"/>
        </p:xfrm>
        <a:graphic>
          <a:graphicData uri="http://schemas.openxmlformats.org/drawingml/2006/table">
            <a:tbl>
              <a:tblPr/>
              <a:tblGrid>
                <a:gridCol w="581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9306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.Best possible patient care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1200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6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0"/>
            <a:ext cx="4025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75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397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1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0"/>
            <a:ext cx="3848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6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303-2C11-4453-A45D-F163B40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7A5D-26C8-4557-B93D-E7726888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Bliss RD, Gauger PG,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Delbridge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LW. Surgeon's approach to the thyroid gland: surgical anatomy and the importance of technique. World J Surg 2000; 24:891.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Richards ML, Thompson GB, Farley DR, Grant CS.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Reoperative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parathyroidectomy in 228 patients during the era of minimal-access surgery and intraoperative parathyroid hormone monitoring. Am J Surg 2008; 196:937.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Wilhelm SM, Wang TS,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Ruan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DT, et al. The American Association of Endocrine Surgeons Guidelines for Definitive Management of Primary Hyperparathyroidism. JAMA Surg 2016; 151:959.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Silverberg SJ, Clarke BL, Peacock M, et al. Current issues in the presentation of asymptomatic primary hyperparathyroidism: proceedings of the Fourth International Workshop. J Clin Endocrinol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Metab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2014; 99:3580.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Cusano NE, Silverberg SJ,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Bilezikian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JP.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Normocalcemic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primary hyperparathyroidism. J Clin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Densitom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2013; 16:33.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Crowley RK, Gittoes NJ. Elevated PTH with normal serum calcium level: a structured approach. Clin Endocrinol (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Oxf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) 2016; 84:809.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Rosário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PW,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Calsolari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MR.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Normocalcemic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Primary Hyperparathyroidism in Adults Without a History of Nephrolithiasis or Fractures: A Prospective Study.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Horm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n-US" sz="3600" b="0" i="0" u="none" strike="noStrike" dirty="0" err="1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Metab</a:t>
            </a:r>
            <a:r>
              <a:rPr lang="en-US" sz="3600" b="0" i="0" u="none" strike="noStrike" dirty="0">
                <a:solidFill>
                  <a:srgbClr val="005B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Res 2019; 51:243.</a:t>
            </a:r>
            <a:endParaRPr lang="en-US" sz="3600" b="0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b="0" i="0" u="none" strike="noStrike" dirty="0">
              <a:solidFill>
                <a:srgbClr val="005B92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b="0" i="0" u="none" strike="noStrike" dirty="0">
              <a:solidFill>
                <a:srgbClr val="005B92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3870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BA7-B626-09AF-9F53-5B507B86F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5400" dirty="0"/>
              <a:t>Any Question?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A12026-9553-452B-A034-7EAAFCD83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Thankyou</a:t>
            </a:r>
            <a:endParaRPr lang="en-PK" sz="6000" dirty="0"/>
          </a:p>
        </p:txBody>
      </p:sp>
    </p:spTree>
    <p:extLst>
      <p:ext uri="{BB962C8B-B14F-4D97-AF65-F5344CB8AC3E}">
        <p14:creationId xmlns:p14="http://schemas.microsoft.com/office/powerpoint/2010/main" val="25117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11059"/>
            <a:ext cx="7200799" cy="103352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PROF UMER MODEL OF INTEGRATED LECTURE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4588"/>
            <a:ext cx="5832648" cy="50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7DE2-0552-439F-A76C-048B8C7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Scenario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6FF3-2476-41DE-9B51-DBB6626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45-year-old woman presents with complaints of bone pain, muscle weakness, and recurrent kidney stones. Laboratory tests reveal hypercalcemia and elevated parathyroid hormone (PTH) levels. Imaging studies show a mass in one of the parathyroid glands. What is the most likely diagnosis?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Primary hyperparathyroidism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Secondary hyperparathyroidism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Tertiary hyperparathyroidism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Hypercalcemia of malignancy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Vitamin D intoxication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3576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517C-730C-4153-958B-299507CA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Answer: A. Primary hyperparathyroidism</a:t>
            </a:r>
            <a:endParaRPr lang="en-US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Explanation: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Primary hyperparathyroidism is characterized by excessive secretion of PTH due to a parathyroid adenoma (most common), hyperplasia, or rarely, carcinoma. The presence of hypercalcemia and elevated PTH levels, along with the imaging findings, strongly suggests a parathyroid adenoma, which is the most common cause of primary hyperparathyroidism.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44119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5D4B-7246-405A-AECF-27CD32AF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Scenario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C413-4D4F-448D-B167-33E77285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60-year-old woman presents with a history of recurrent nephrolithiasis. Her serum calcium is elevated, and her PTH level is significantly high. A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sestamibi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scan shows increased uptake in the left inferior parathyroid gland. What is the most likely underlying cause of her condition?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Parathyroid carcinoma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Parathyroid adenoma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Parathyroid hyperplasia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Ectopic parathyroid tissue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Pseudohypoparathyroidism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627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8663-BA96-434E-B984-58292C84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Answer: B. Parathyroid adenoma</a:t>
            </a:r>
            <a:endParaRPr lang="en-US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Explanation: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parathyroid adenoma is the most common cause of primary hyperparathyroidism and is often associated with recurrent nephrolithiasis due to hypercalcemia. The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sestamibi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scan findings are typical for identifying parathyroid adenomas, which frequently show increased uptake in a single gland.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435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F5C5039-8B72-F271-3940-F0A48FB2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696744" cy="7485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B3D0A0-2C16-ECB7-2B67-D0FC7CDD4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560839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The End Of This Lecture Students Shall Be Able To Learn:</a:t>
            </a:r>
          </a:p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understand the surgical anatomy and pathophysiology of the parathyroid glands</a:t>
            </a:r>
          </a:p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know the clinical presentation of the parathyroid diseases</a:t>
            </a:r>
          </a:p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know the D/D of hypercalcemia</a:t>
            </a:r>
          </a:p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know the radiographic investigation for parathyroid adenoma  </a:t>
            </a:r>
          </a:p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Outline management plan for a patient with parathyroid disorders</a:t>
            </a:r>
          </a:p>
          <a:p>
            <a:pPr algn="just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Surgical Treatment Options For Primary Hyperparathyroidism</a:t>
            </a:r>
          </a:p>
        </p:txBody>
      </p:sp>
    </p:spTree>
    <p:extLst>
      <p:ext uri="{BB962C8B-B14F-4D97-AF65-F5344CB8AC3E}">
        <p14:creationId xmlns:p14="http://schemas.microsoft.com/office/powerpoint/2010/main" val="24445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1140</Words>
  <Application>Microsoft Office PowerPoint</Application>
  <PresentationFormat>On-screen Show (4:3)</PresentationFormat>
  <Paragraphs>110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</vt:lpstr>
      <vt:lpstr>THEME:Patient with Neck Swelling and Spontaneous Fracture of Bones.</vt:lpstr>
      <vt:lpstr>University Motto, Vision, Values &amp; Goals </vt:lpstr>
      <vt:lpstr>PROF UMER MODEL OF INTEGRATED LECTURE</vt:lpstr>
      <vt:lpstr>Clinical Scenario</vt:lpstr>
      <vt:lpstr>PowerPoint Presentation</vt:lpstr>
      <vt:lpstr>Clinical Scenario</vt:lpstr>
      <vt:lpstr>PowerPoint Presentation</vt:lpstr>
      <vt:lpstr>LEARNING OBJECTIVES</vt:lpstr>
      <vt:lpstr>PARATHYROID ANATOMY </vt:lpstr>
      <vt:lpstr>PowerPoint Presentation</vt:lpstr>
      <vt:lpstr>PARATHYROID PHYSIOLOGY</vt:lpstr>
      <vt:lpstr>PowerPoint Presentation</vt:lpstr>
      <vt:lpstr>Introduction</vt:lpstr>
      <vt:lpstr>Pathophysiology</vt:lpstr>
      <vt:lpstr>Pathophysiology</vt:lpstr>
      <vt:lpstr>PowerPoint Presentation</vt:lpstr>
      <vt:lpstr>PowerPoint Presentation</vt:lpstr>
      <vt:lpstr>PowerPoint Presentation</vt:lpstr>
      <vt:lpstr>Clinical Menifestation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Surgical Treatment Options</vt:lpstr>
      <vt:lpstr>Parathyroidectomy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of acid peptic disease </dc:title>
  <dc:creator>Dell</dc:creator>
  <cp:lastModifiedBy>Mehak Ruqia</cp:lastModifiedBy>
  <cp:revision>174</cp:revision>
  <dcterms:created xsi:type="dcterms:W3CDTF">2023-03-29T17:16:15Z</dcterms:created>
  <dcterms:modified xsi:type="dcterms:W3CDTF">2025-02-09T14:13:37Z</dcterms:modified>
</cp:coreProperties>
</file>