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80" r:id="rId4"/>
    <p:sldId id="281" r:id="rId5"/>
    <p:sldId id="282" r:id="rId6"/>
    <p:sldId id="258" r:id="rId7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84" r:id="rId28"/>
    <p:sldId id="285" r:id="rId29"/>
    <p:sldId id="286" r:id="rId30"/>
    <p:sldId id="287" r:id="rId31"/>
  </p:sldIdLst>
  <p:sldSz cx="12192000" cy="68580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B64E-5CF9-4AEB-833F-B352D29E6CB1}" type="datetimeFigureOut">
              <a:rPr lang="en-US" smtClean="0"/>
            </a:fld>
            <a:endParaRPr lang="en-US"/>
          </a:p>
        </p:txBody>
      </p:sp>
      <p:sp>
        <p:nvSpPr>
          <p:cNvPr id="104872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72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Plasma volume increases by</a:t>
            </a:r>
            <a:r>
              <a:rPr lang="en-US" baseline="0" dirty="0" smtClean="0"/>
              <a:t> 1.25L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32 -34 weeks of gestation</a:t>
            </a:r>
            <a:endParaRPr lang="en-US" baseline="0" dirty="0" smtClean="0"/>
          </a:p>
          <a:p>
            <a:r>
              <a:rPr lang="en-US" baseline="0" dirty="0" smtClean="0"/>
              <a:t>Cardiac output increases by 50 %</a:t>
            </a:r>
            <a:endParaRPr lang="en-US" baseline="0" dirty="0" smtClean="0"/>
          </a:p>
          <a:p>
            <a:r>
              <a:rPr lang="en-US" baseline="0" dirty="0" smtClean="0"/>
              <a:t>Systemic blood pressure decreases</a:t>
            </a:r>
            <a:endParaRPr lang="en-US" dirty="0"/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Placenta is the cause of pre-eclampsia</a:t>
            </a:r>
            <a:endParaRPr lang="en-US" dirty="0" smtClean="0"/>
          </a:p>
          <a:p>
            <a:r>
              <a:rPr lang="en-US" dirty="0" smtClean="0"/>
              <a:t>Abnormal</a:t>
            </a:r>
            <a:r>
              <a:rPr lang="en-US" baseline="0" dirty="0" smtClean="0"/>
              <a:t> placental implantation leading to placental hypoxia/ischemia </a:t>
            </a:r>
            <a:endParaRPr lang="en-US" baseline="0" dirty="0" smtClean="0"/>
          </a:p>
          <a:p>
            <a:r>
              <a:rPr lang="en-US" dirty="0" smtClean="0"/>
              <a:t>Ischemia/reperfusion</a:t>
            </a:r>
            <a:r>
              <a:rPr lang="en-US" baseline="0" dirty="0" smtClean="0"/>
              <a:t> injury causing maternal inflammatory response</a:t>
            </a:r>
            <a:endParaRPr lang="en-US" baseline="0" dirty="0" smtClean="0"/>
          </a:p>
          <a:p>
            <a:r>
              <a:rPr lang="en-US" baseline="0" dirty="0" smtClean="0"/>
              <a:t>PIGF ( placental growth factor) and VEGF bind to Soluble </a:t>
            </a:r>
            <a:r>
              <a:rPr lang="en-US" baseline="0" dirty="0" err="1" smtClean="0"/>
              <a:t>fms</a:t>
            </a:r>
            <a:r>
              <a:rPr lang="en-US" baseline="0" dirty="0" smtClean="0"/>
              <a:t> like tyrosine kinase ( Sflt-1) which is triggered by placental ischemia, due to which VEGF and PIGF cannot bind to endothelial receptor on cell surface leading to endothelial dysfunction and increase </a:t>
            </a:r>
            <a:r>
              <a:rPr lang="en-US" baseline="0" dirty="0" err="1" smtClean="0"/>
              <a:t>sestivity</a:t>
            </a:r>
            <a:r>
              <a:rPr lang="en-US" baseline="0" dirty="0" smtClean="0"/>
              <a:t> to inflammatory cytokines</a:t>
            </a:r>
            <a:endParaRPr lang="en-US" baseline="0" dirty="0" smtClean="0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Normal</a:t>
            </a:r>
            <a:r>
              <a:rPr lang="en-US" baseline="0" dirty="0" smtClean="0"/>
              <a:t> glomeruli</a:t>
            </a:r>
            <a:endParaRPr lang="en-US" baseline="0" dirty="0" smtClean="0"/>
          </a:p>
          <a:p>
            <a:r>
              <a:rPr lang="en-US" baseline="0" dirty="0" smtClean="0"/>
              <a:t>Occlusion of capillary lumen by swollen endothelial cells</a:t>
            </a:r>
            <a:endParaRPr lang="en-US" baseline="0" dirty="0" smtClean="0"/>
          </a:p>
          <a:p>
            <a:r>
              <a:rPr lang="en-US" baseline="0" dirty="0" smtClean="0"/>
              <a:t>Capillary basement membrane and marked occlusion of capillary lumen</a:t>
            </a:r>
            <a:endParaRPr lang="en-US" dirty="0"/>
          </a:p>
        </p:txBody>
      </p:sp>
      <p:sp>
        <p:nvSpPr>
          <p:cNvPr id="10486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Serum creatinine</a:t>
            </a:r>
            <a:r>
              <a:rPr lang="en-US" baseline="0" dirty="0" smtClean="0"/>
              <a:t> concentration decreases to 0.4 to 0.8 mg/dl</a:t>
            </a:r>
            <a:endParaRPr lang="en-US" baseline="0" dirty="0" smtClean="0"/>
          </a:p>
          <a:p>
            <a:r>
              <a:rPr lang="en-US" baseline="0" dirty="0" smtClean="0"/>
              <a:t>Plasma volume expansion and decrease in oncotic pressure increases GFR</a:t>
            </a:r>
            <a:endParaRPr lang="en-US" baseline="0" dirty="0" smtClean="0"/>
          </a:p>
          <a:p>
            <a:r>
              <a:rPr lang="en-US" baseline="0" dirty="0" smtClean="0"/>
              <a:t>B-HCG and </a:t>
            </a:r>
            <a:r>
              <a:rPr lang="en-US" baseline="0" dirty="0" err="1" smtClean="0"/>
              <a:t>relaxin</a:t>
            </a:r>
            <a:r>
              <a:rPr lang="en-US" baseline="0" dirty="0" smtClean="0"/>
              <a:t> play a role in resetting vasopressin release </a:t>
            </a:r>
            <a:r>
              <a:rPr lang="en-US" baseline="0" dirty="0" err="1" smtClean="0"/>
              <a:t>respone</a:t>
            </a:r>
            <a:endParaRPr lang="en-US" baseline="0" dirty="0" smtClean="0"/>
          </a:p>
          <a:p>
            <a:r>
              <a:rPr lang="en-US" baseline="0" dirty="0" smtClean="0"/>
              <a:t>Serum </a:t>
            </a:r>
            <a:r>
              <a:rPr lang="en-US" baseline="0" dirty="0" err="1" smtClean="0"/>
              <a:t>osm</a:t>
            </a:r>
            <a:r>
              <a:rPr lang="en-US" baseline="0" dirty="0" smtClean="0"/>
              <a:t> decreases to 270 </a:t>
            </a:r>
            <a:r>
              <a:rPr lang="en-US" baseline="0" dirty="0" err="1" smtClean="0"/>
              <a:t>osm</a:t>
            </a:r>
            <a:r>
              <a:rPr lang="en-US" baseline="0" dirty="0" smtClean="0"/>
              <a:t>/L</a:t>
            </a:r>
            <a:endParaRPr lang="en-US" baseline="0" dirty="0" smtClean="0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err="1" smtClean="0"/>
              <a:t>Potasium</a:t>
            </a:r>
            <a:r>
              <a:rPr lang="en-US" baseline="0" dirty="0" smtClean="0"/>
              <a:t> remain low due to ant mineralocorticoid effect of progesterone</a:t>
            </a:r>
            <a:endParaRPr lang="en-US" dirty="0" smtClean="0"/>
          </a:p>
          <a:p>
            <a:r>
              <a:rPr lang="en-US" dirty="0" smtClean="0"/>
              <a:t>Excretion of Mg,</a:t>
            </a:r>
            <a:r>
              <a:rPr lang="en-US" baseline="0" dirty="0" smtClean="0"/>
              <a:t> citrate, acidic glycoproteins and </a:t>
            </a:r>
            <a:r>
              <a:rPr lang="en-US" baseline="0" dirty="0" err="1" smtClean="0"/>
              <a:t>nephrocalcin</a:t>
            </a:r>
            <a:r>
              <a:rPr lang="en-US" baseline="0" dirty="0" smtClean="0"/>
              <a:t> decrease risk of calcium stone formation.</a:t>
            </a:r>
            <a:endParaRPr lang="en-US" baseline="0" dirty="0" smtClean="0"/>
          </a:p>
          <a:p>
            <a:r>
              <a:rPr lang="en-US" baseline="0" dirty="0" smtClean="0"/>
              <a:t>Alkalosis may be due to the effect of progesterone</a:t>
            </a:r>
            <a:endParaRPr lang="en-US" baseline="0" dirty="0" smtClean="0"/>
          </a:p>
          <a:p>
            <a:r>
              <a:rPr lang="en-US" baseline="0" dirty="0" smtClean="0"/>
              <a:t>Proteinuria of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300 mg/day is normal in pregnancy</a:t>
            </a:r>
            <a:endParaRPr lang="en-US" baseline="0" dirty="0" smtClean="0"/>
          </a:p>
          <a:p>
            <a:r>
              <a:rPr lang="en-US" baseline="0" dirty="0" smtClean="0"/>
              <a:t>Increased glucose </a:t>
            </a:r>
            <a:r>
              <a:rPr lang="en-US" baseline="0" dirty="0" err="1" smtClean="0"/>
              <a:t>filteration</a:t>
            </a:r>
            <a:r>
              <a:rPr lang="en-US" baseline="0" dirty="0" smtClean="0"/>
              <a:t> coupled by decreased tubular reabsorption</a:t>
            </a:r>
            <a:endParaRPr lang="en-US" dirty="0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In 20 % of pregnant</a:t>
            </a:r>
            <a:r>
              <a:rPr lang="en-US" baseline="0" dirty="0" smtClean="0"/>
              <a:t> women, &gt;3 RBCs/ HPF or greater then 2500 </a:t>
            </a:r>
            <a:r>
              <a:rPr lang="en-US" baseline="0" dirty="0" err="1" smtClean="0"/>
              <a:t>rbc</a:t>
            </a:r>
            <a:r>
              <a:rPr lang="en-US" baseline="0" dirty="0" smtClean="0"/>
              <a:t>/ml</a:t>
            </a:r>
            <a:endParaRPr lang="en-US" baseline="0" dirty="0" smtClean="0"/>
          </a:p>
          <a:p>
            <a:r>
              <a:rPr lang="en-US" baseline="0" dirty="0" smtClean="0"/>
              <a:t>If </a:t>
            </a:r>
            <a:r>
              <a:rPr lang="en-US" baseline="0" dirty="0" err="1" smtClean="0"/>
              <a:t>microhematuria</a:t>
            </a:r>
            <a:r>
              <a:rPr lang="en-US" baseline="0" dirty="0" smtClean="0"/>
              <a:t> is present, exclude infection. if no proteinuria and normal BP and RFTs further investigation can be delayed until 3 months post partum</a:t>
            </a:r>
            <a:endParaRPr lang="en-US" dirty="0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Rise in urinary</a:t>
            </a:r>
            <a:r>
              <a:rPr lang="en-US" baseline="0" dirty="0" smtClean="0"/>
              <a:t> protein excretion in pregnancy, more in twins and it takes 5 to 6 months to resolve.</a:t>
            </a:r>
            <a:endParaRPr lang="en-US" baseline="0" dirty="0" smtClean="0"/>
          </a:p>
          <a:p>
            <a:r>
              <a:rPr lang="en-US" dirty="0" smtClean="0"/>
              <a:t>Usually</a:t>
            </a:r>
            <a:r>
              <a:rPr lang="en-US" baseline="0" dirty="0" smtClean="0"/>
              <a:t> renal biopsy not indicated except in nephrotic syndrome or worsening renal parameters where specific treatment may be beneficial</a:t>
            </a:r>
            <a:endParaRPr lang="en-US" baseline="0" dirty="0" smtClean="0"/>
          </a:p>
          <a:p>
            <a:r>
              <a:rPr lang="en-US" baseline="0" dirty="0" smtClean="0"/>
              <a:t>Proteinuria secondary to pre eclampsia and asymptomatic proteinuria usually resolves 3 months to maximum of 12 months post partum.</a:t>
            </a:r>
            <a:endParaRPr lang="en-US" baseline="0" dirty="0" smtClean="0"/>
          </a:p>
        </p:txBody>
      </p:sp>
      <p:sp>
        <p:nvSpPr>
          <p:cNvPr id="10486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In ASB Urinary</a:t>
            </a:r>
            <a:r>
              <a:rPr lang="en-US" baseline="0" dirty="0" smtClean="0"/>
              <a:t> tract is colonized with a single specie of bacteria without any symptoms. </a:t>
            </a:r>
            <a:r>
              <a:rPr lang="en-US" dirty="0" smtClean="0"/>
              <a:t>Outside pregnancy</a:t>
            </a:r>
            <a:r>
              <a:rPr lang="en-US" baseline="0" dirty="0" smtClean="0"/>
              <a:t> ASB should not be treated with antibiotics, but in pregnancy treat to prevent pyelonephritis</a:t>
            </a:r>
            <a:endParaRPr lang="en-US" baseline="0" dirty="0" smtClean="0"/>
          </a:p>
          <a:p>
            <a:r>
              <a:rPr lang="en-US" baseline="0" dirty="0" smtClean="0"/>
              <a:t>ABC is characterized by </a:t>
            </a:r>
            <a:r>
              <a:rPr lang="en-US" baseline="0" dirty="0" err="1" smtClean="0"/>
              <a:t>uti</a:t>
            </a:r>
            <a:r>
              <a:rPr lang="en-US" baseline="0" dirty="0" smtClean="0"/>
              <a:t> with symptoms such as frequency, dysuria or </a:t>
            </a:r>
            <a:r>
              <a:rPr lang="en-US" baseline="0" dirty="0" err="1" smtClean="0"/>
              <a:t>stranguary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r>
              <a:rPr lang="en-US" dirty="0" smtClean="0"/>
              <a:t>In Acute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pyelo</a:t>
            </a:r>
            <a:r>
              <a:rPr lang="en-US" baseline="0" dirty="0" smtClean="0"/>
              <a:t> there is fever, loin pain and systemic sepsis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Women who do not have </a:t>
            </a:r>
            <a:r>
              <a:rPr lang="en-US" baseline="0" dirty="0" err="1" smtClean="0"/>
              <a:t>antiobodies</a:t>
            </a:r>
            <a:r>
              <a:rPr lang="en-US" baseline="0" dirty="0" smtClean="0"/>
              <a:t> to O antigen of E.coli may have ASB. Dilated calyces, </a:t>
            </a:r>
            <a:r>
              <a:rPr lang="en-US" baseline="0" dirty="0" err="1" smtClean="0"/>
              <a:t>pelves</a:t>
            </a:r>
            <a:r>
              <a:rPr lang="en-US" baseline="0" dirty="0" smtClean="0"/>
              <a:t>, ureter can also cause ASB </a:t>
            </a:r>
            <a:endParaRPr lang="en-US" baseline="0" dirty="0" smtClean="0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Majority stones</a:t>
            </a:r>
            <a:r>
              <a:rPr lang="en-US" baseline="0" dirty="0" smtClean="0"/>
              <a:t> are calcium oxalate or calcium phosphate stone</a:t>
            </a:r>
            <a:endParaRPr lang="en-US" baseline="0" dirty="0" smtClean="0"/>
          </a:p>
          <a:p>
            <a:r>
              <a:rPr lang="en-US" baseline="0" dirty="0" smtClean="0"/>
              <a:t>Next are struvite stones most common</a:t>
            </a:r>
            <a:endParaRPr lang="en-US" baseline="0" dirty="0" smtClean="0"/>
          </a:p>
          <a:p>
            <a:r>
              <a:rPr lang="en-US" dirty="0" smtClean="0"/>
              <a:t>Transabdominal</a:t>
            </a:r>
            <a:r>
              <a:rPr lang="en-US" baseline="0" dirty="0" smtClean="0"/>
              <a:t> USG rarely picks ureteral stones, if pain persists transvaginal USG may pick distal ureteral stone</a:t>
            </a:r>
            <a:endParaRPr lang="en-US" baseline="0" dirty="0" smtClean="0"/>
          </a:p>
          <a:p>
            <a:r>
              <a:rPr lang="en-US" baseline="0" dirty="0" smtClean="0"/>
              <a:t>Cystoscopy with </a:t>
            </a:r>
            <a:r>
              <a:rPr lang="en-US" baseline="0" dirty="0" err="1" smtClean="0"/>
              <a:t>uretral</a:t>
            </a:r>
            <a:r>
              <a:rPr lang="en-US" baseline="0" dirty="0" smtClean="0"/>
              <a:t> stenting or </a:t>
            </a:r>
            <a:r>
              <a:rPr lang="en-US" baseline="0" dirty="0" err="1" smtClean="0"/>
              <a:t>ureteroscopic</a:t>
            </a:r>
            <a:r>
              <a:rPr lang="en-US" baseline="0" dirty="0" smtClean="0"/>
              <a:t> removal of stone</a:t>
            </a:r>
            <a:endParaRPr lang="en-US" baseline="0" dirty="0" smtClean="0"/>
          </a:p>
          <a:p>
            <a:r>
              <a:rPr lang="en-US" baseline="0" dirty="0" smtClean="0"/>
              <a:t>Lithotripsy is avoided due to fetal adverse affects</a:t>
            </a:r>
            <a:endParaRPr lang="en-US" dirty="0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 dirty="0" smtClean="0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dirty="0" smtClean="0"/>
              <a:t>Renal impairment with </a:t>
            </a:r>
            <a:r>
              <a:rPr lang="en-US" dirty="0" err="1" smtClean="0"/>
              <a:t>creat</a:t>
            </a:r>
            <a:r>
              <a:rPr lang="en-US" dirty="0" smtClean="0"/>
              <a:t> &gt;1 </a:t>
            </a:r>
            <a:endParaRPr lang="en-US" dirty="0" smtClean="0"/>
          </a:p>
          <a:p>
            <a:r>
              <a:rPr lang="en-US" dirty="0" smtClean="0"/>
              <a:t>Liver impairment</a:t>
            </a:r>
            <a:r>
              <a:rPr lang="en-US" baseline="0" dirty="0" smtClean="0"/>
              <a:t> with raised bilirubin and elevated transaminases, RUQ pain or epigastric pain</a:t>
            </a:r>
            <a:endParaRPr lang="en-US" baseline="0" dirty="0" smtClean="0"/>
          </a:p>
          <a:p>
            <a:r>
              <a:rPr lang="en-US" baseline="0" dirty="0" smtClean="0"/>
              <a:t>Neurological impairment as fits, visual impairment, headache, hyperreflexia, clonus</a:t>
            </a:r>
            <a:endParaRPr lang="en-US" baseline="0" dirty="0" smtClean="0"/>
          </a:p>
          <a:p>
            <a:r>
              <a:rPr lang="en-US" baseline="0" dirty="0" smtClean="0"/>
              <a:t>Cardiac may present as pulmonary edema</a:t>
            </a:r>
            <a:endParaRPr lang="en-US" baseline="0" dirty="0" smtClean="0"/>
          </a:p>
          <a:p>
            <a:r>
              <a:rPr lang="en-US" baseline="0" dirty="0" smtClean="0"/>
              <a:t>Hematological complications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/>
              <a:t>Utero-placental dysfunction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IUGR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170F941-F4EB-4683-AB91-C227CEDE6AE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4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5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6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048586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587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91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p>
            <a:endParaRPr lang="en-US"/>
          </a:p>
        </p:txBody>
      </p:sp>
      <p:grpSp>
        <p:nvGrpSpPr>
          <p:cNvPr id="92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1048694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695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99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0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707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0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70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6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7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7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7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grpSp>
        <p:nvGrpSpPr>
          <p:cNvPr id="97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872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72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0487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CBE8F8-D8F9-45A6-B128-AB44F64ECE5A}" type="datetimeFigureOut">
              <a:rPr lang="en-US" smtClean="0"/>
            </a:fld>
            <a:endParaRPr lang="en-US"/>
          </a:p>
        </p:txBody>
      </p:sp>
      <p:grpSp>
        <p:nvGrpSpPr>
          <p:cNvPr id="89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8681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682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BCBE8F8-D8F9-45A6-B128-AB44F64ECE5A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8580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581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2AC9C42-5CCE-4981-AA63-25CCE822C0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3"/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ctr"/>
            <a:r>
              <a:rPr lang="en-US" dirty="0" smtClean="0"/>
              <a:t>Pregnancy and renal disease	</a:t>
            </a:r>
            <a:endParaRPr lang="en-US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772793" y="5070475"/>
            <a:ext cx="7891272" cy="1069848"/>
          </a:xfrm>
        </p:spPr>
        <p:txBody>
          <a:bodyPr/>
          <a:p>
            <a:pPr algn="ctr"/>
            <a:r>
              <a:rPr lang="en-US" dirty="0" smtClean="0"/>
              <a:t>Dr. </a:t>
            </a:r>
            <a:r>
              <a:rPr lang="en-US" dirty="0" smtClean="0"/>
              <a:t>A</a:t>
            </a:r>
            <a:r>
              <a:rPr lang="en-US" dirty="0" smtClean="0"/>
              <a:t>S</a:t>
            </a:r>
            <a:r>
              <a:rPr lang="en-US" dirty="0" smtClean="0"/>
              <a:t>M</a:t>
            </a:r>
            <a:r>
              <a:rPr lang="en-US" dirty="0" smtClean="0"/>
              <a:t>A</a:t>
            </a:r>
            <a:r>
              <a:rPr lang="en-US" dirty="0" smtClean="0"/>
              <a:t>R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S</a:t>
            </a:r>
            <a:r>
              <a:rPr lang="en-US" dirty="0" smtClean="0"/>
              <a:t>R</a:t>
            </a:r>
            <a:r>
              <a:rPr lang="en-US" dirty="0" smtClean="0"/>
              <a:t>A</a:t>
            </a:r>
            <a:r>
              <a:rPr lang="en-US" dirty="0" smtClean="0"/>
              <a:t>R</a:t>
            </a:r>
            <a:endParaRPr lang="zh-CN" altLang="en-US"/>
          </a:p>
          <a:p>
            <a:pPr algn="ctr"/>
            <a:r>
              <a:rPr lang="en-US" altLang="en-US" dirty="0" smtClean="0"/>
              <a:t>A</a:t>
            </a:r>
            <a:r>
              <a:rPr lang="en-US" altLang="en-US" dirty="0" smtClean="0"/>
              <a:t>s</a:t>
            </a:r>
            <a:r>
              <a:rPr lang="en-US" altLang="en-US" dirty="0" smtClean="0"/>
              <a:t>s</a:t>
            </a:r>
            <a:r>
              <a:rPr lang="en-US" altLang="en-US" dirty="0" smtClean="0"/>
              <a:t>i</a:t>
            </a:r>
            <a:r>
              <a:rPr lang="en-US" altLang="en-US" dirty="0" smtClean="0"/>
              <a:t>s</a:t>
            </a:r>
            <a:r>
              <a:rPr lang="en-US" altLang="en-US" dirty="0" smtClean="0"/>
              <a:t>t</a:t>
            </a:r>
            <a:r>
              <a:rPr lang="en-US" altLang="en-US" dirty="0" smtClean="0"/>
              <a:t>a</a:t>
            </a:r>
            <a:r>
              <a:rPr lang="en-US" altLang="en-US" dirty="0" smtClean="0"/>
              <a:t>n</a:t>
            </a:r>
            <a:r>
              <a:rPr lang="en-US" altLang="en-US" dirty="0" smtClean="0"/>
              <a:t>t</a:t>
            </a:r>
            <a:r>
              <a:rPr lang="en-US" altLang="en-US" dirty="0" smtClean="0"/>
              <a:t> </a:t>
            </a:r>
            <a:r>
              <a:rPr lang="en-US" altLang="en-US" dirty="0" smtClean="0"/>
              <a:t>P</a:t>
            </a:r>
            <a:r>
              <a:rPr lang="en-US" altLang="en-US" dirty="0" smtClean="0"/>
              <a:t>r</a:t>
            </a:r>
            <a:r>
              <a:rPr lang="en-US" altLang="en-US" dirty="0" smtClean="0"/>
              <a:t>o</a:t>
            </a:r>
            <a:r>
              <a:rPr lang="en-US" altLang="en-US" dirty="0" smtClean="0"/>
              <a:t>f</a:t>
            </a:r>
            <a:r>
              <a:rPr lang="en-US" altLang="en-US" dirty="0" smtClean="0"/>
              <a:t>e</a:t>
            </a:r>
            <a:r>
              <a:rPr lang="en-US" altLang="en-US" dirty="0" smtClean="0"/>
              <a:t>s</a:t>
            </a:r>
            <a:r>
              <a:rPr lang="en-US" altLang="en-US" dirty="0" smtClean="0"/>
              <a:t>s</a:t>
            </a:r>
            <a:r>
              <a:rPr lang="en-US" altLang="en-US" dirty="0" smtClean="0"/>
              <a:t>o</a:t>
            </a:r>
            <a:r>
              <a:rPr lang="en-US" altLang="en-US" dirty="0" smtClean="0"/>
              <a:t>r</a:t>
            </a:r>
            <a:r>
              <a:rPr lang="en-US" altLang="en-US" dirty="0" smtClean="0"/>
              <a:t> </a:t>
            </a:r>
            <a:r>
              <a:rPr lang="en-US" dirty="0" smtClean="0"/>
              <a:t>Nephrology </a:t>
            </a:r>
            <a:r>
              <a:rPr lang="en-US" dirty="0" smtClean="0"/>
              <a:t>D</a:t>
            </a:r>
            <a:r>
              <a:rPr lang="en-US" dirty="0" smtClean="0"/>
              <a:t>e</a:t>
            </a:r>
            <a:r>
              <a:rPr lang="en-US" dirty="0" smtClean="0"/>
              <a:t>p</a:t>
            </a:r>
            <a:r>
              <a:rPr lang="en-US" dirty="0" smtClean="0"/>
              <a:t>a</a:t>
            </a:r>
            <a:r>
              <a:rPr lang="en-US" dirty="0" smtClean="0"/>
              <a:t>r</a:t>
            </a:r>
            <a:r>
              <a:rPr lang="en-US" dirty="0" smtClean="0"/>
              <a:t>t</a:t>
            </a:r>
            <a:r>
              <a:rPr lang="en-US" dirty="0" smtClean="0"/>
              <a:t>m</a:t>
            </a:r>
            <a:r>
              <a:rPr lang="en-US" dirty="0" smtClean="0"/>
              <a:t>e</a:t>
            </a:r>
            <a:r>
              <a:rPr lang="en-US" dirty="0" smtClean="0"/>
              <a:t>nt</a:t>
            </a:r>
            <a:r>
              <a:rPr lang="en-US" dirty="0" smtClean="0"/>
              <a:t> </a:t>
            </a:r>
            <a:r>
              <a:rPr lang="en-US" dirty="0" smtClean="0"/>
              <a:t>H</a:t>
            </a:r>
            <a:r>
              <a:rPr lang="en-US" dirty="0" smtClean="0"/>
              <a:t>F</a:t>
            </a:r>
            <a:r>
              <a:rPr lang="en-US" dirty="0" smtClean="0"/>
              <a:t>H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/>
              <a:t>Renal Complications in Pregnancy</a:t>
            </a:r>
            <a:endParaRPr lang="en-US" dirty="0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/>
              <a:t>PROTEINURIA</a:t>
            </a:r>
            <a:endParaRPr lang="en-US" dirty="0" smtClean="0"/>
          </a:p>
          <a:p>
            <a:pPr lvl="1"/>
            <a:r>
              <a:rPr lang="en-US" dirty="0" smtClean="0"/>
              <a:t>May be asymptomatic</a:t>
            </a:r>
            <a:endParaRPr lang="en-US" dirty="0" smtClean="0"/>
          </a:p>
          <a:p>
            <a:pPr lvl="1"/>
            <a:r>
              <a:rPr lang="en-US" dirty="0" smtClean="0"/>
              <a:t>Associated with GN</a:t>
            </a:r>
            <a:endParaRPr lang="en-US" dirty="0" smtClean="0"/>
          </a:p>
          <a:p>
            <a:pPr lvl="1"/>
            <a:r>
              <a:rPr lang="en-US" dirty="0" smtClean="0"/>
              <a:t>Associated with Pre-eclampsia</a:t>
            </a:r>
            <a:endParaRPr lang="en-US" dirty="0" smtClean="0"/>
          </a:p>
          <a:p>
            <a:pPr lvl="1"/>
            <a:r>
              <a:rPr lang="en-US" dirty="0" smtClean="0"/>
              <a:t>Associated with chronic systemic disease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24 hours urinary protein gold standard test &gt; 300 mg /day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Urinary protein: creatinine 0.3 mg/mg or 30 mg/</a:t>
            </a:r>
            <a:r>
              <a:rPr lang="en-US" dirty="0" err="1" smtClean="0"/>
              <a:t>mmol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/>
              <a:t>URINARY TRACT INFECTION</a:t>
            </a:r>
            <a:endParaRPr lang="en-US" dirty="0" smtClean="0"/>
          </a:p>
          <a:p>
            <a:pPr lvl="1"/>
            <a:r>
              <a:rPr lang="en-US" dirty="0" smtClean="0"/>
              <a:t>Asymptomatic bacteriuria</a:t>
            </a:r>
            <a:endParaRPr lang="en-US" dirty="0" smtClean="0"/>
          </a:p>
          <a:p>
            <a:pPr lvl="1"/>
            <a:r>
              <a:rPr lang="en-US" dirty="0" smtClean="0"/>
              <a:t>Acute bacterial cystitis</a:t>
            </a:r>
            <a:endParaRPr lang="en-US" dirty="0" smtClean="0"/>
          </a:p>
          <a:p>
            <a:pPr lvl="1"/>
            <a:r>
              <a:rPr lang="en-US" dirty="0" smtClean="0"/>
              <a:t>Acute pyelonephritis</a:t>
            </a:r>
            <a:endParaRPr lang="en-US" dirty="0"/>
          </a:p>
        </p:txBody>
      </p:sp>
      <p:pic>
        <p:nvPicPr>
          <p:cNvPr id="209715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698" y="3766782"/>
            <a:ext cx="6714699" cy="22655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pic>
        <p:nvPicPr>
          <p:cNvPr id="2097156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75713" y="1787857"/>
            <a:ext cx="4913194" cy="507014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/>
              <a:t>RENAL CALCULI</a:t>
            </a:r>
            <a:endParaRPr lang="en-US" dirty="0" smtClean="0"/>
          </a:p>
          <a:p>
            <a:pPr lvl="1"/>
            <a:r>
              <a:rPr lang="en-US" dirty="0" smtClean="0"/>
              <a:t>Incidence is same as in non-pregnant women</a:t>
            </a:r>
            <a:endParaRPr lang="en-US" dirty="0" smtClean="0"/>
          </a:p>
          <a:p>
            <a:pPr lvl="1"/>
            <a:r>
              <a:rPr lang="en-US" dirty="0" smtClean="0"/>
              <a:t>Rarely present as acute flank pain radiating to groin, may present as hematuria</a:t>
            </a:r>
            <a:endParaRPr lang="en-US" dirty="0" smtClean="0"/>
          </a:p>
          <a:p>
            <a:pPr lvl="1"/>
            <a:r>
              <a:rPr lang="en-US" dirty="0" smtClean="0"/>
              <a:t>75-85 % stones pass spontaneously</a:t>
            </a:r>
            <a:endParaRPr lang="en-US" dirty="0" smtClean="0"/>
          </a:p>
          <a:p>
            <a:pPr lvl="1"/>
            <a:r>
              <a:rPr lang="en-US" dirty="0" smtClean="0"/>
              <a:t>For diagnosis transabdominal USG, Transvaginal USG, MR urography or low dose CT KUB ( in second or third trimester)</a:t>
            </a:r>
            <a:endParaRPr lang="en-US" dirty="0" smtClean="0"/>
          </a:p>
          <a:p>
            <a:pPr lvl="1"/>
            <a:r>
              <a:rPr lang="en-US" dirty="0" smtClean="0"/>
              <a:t>Conservative treatment with hydration, analgesics and antiemetic. </a:t>
            </a:r>
            <a:endParaRPr lang="en-US" dirty="0" smtClean="0"/>
          </a:p>
          <a:p>
            <a:pPr lvl="1"/>
            <a:r>
              <a:rPr lang="en-US" dirty="0" smtClean="0"/>
              <a:t>Surgical intervention only when stone causes obstruction, worsens renal parameters, intractable pain, infection or premature labor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/>
              <a:t>HYPERTENSION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9715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7160" y="2538484"/>
            <a:ext cx="7343775" cy="43195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/>
              <a:t>PRE-ECLAMPSIA</a:t>
            </a:r>
            <a:endParaRPr lang="en-US" dirty="0" smtClean="0"/>
          </a:p>
          <a:p>
            <a:pPr lvl="1"/>
            <a:r>
              <a:rPr lang="en-US" dirty="0" smtClean="0"/>
              <a:t>Defined as hypertension manifesting after 20 weeks of gestation, with one or more of the following:</a:t>
            </a:r>
            <a:endParaRPr lang="en-US" dirty="0" smtClean="0"/>
          </a:p>
          <a:p>
            <a:pPr lvl="1"/>
            <a:r>
              <a:rPr lang="en-US" dirty="0" smtClean="0"/>
              <a:t>Proteinuria </a:t>
            </a:r>
            <a:endParaRPr lang="en-US" dirty="0" smtClean="0"/>
          </a:p>
          <a:p>
            <a:pPr lvl="1"/>
            <a:r>
              <a:rPr lang="en-US" dirty="0" smtClean="0"/>
              <a:t>Maternal organ dysfunction</a:t>
            </a:r>
            <a:endParaRPr lang="en-US" dirty="0" smtClean="0"/>
          </a:p>
          <a:p>
            <a:pPr lvl="1"/>
            <a:r>
              <a:rPr lang="en-US" dirty="0" smtClean="0"/>
              <a:t>Utero-placental dysfunction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pic>
        <p:nvPicPr>
          <p:cNvPr id="2097158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25839" y="1746913"/>
            <a:ext cx="4967785" cy="51110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pic>
        <p:nvPicPr>
          <p:cNvPr id="2097159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48972" y="1692322"/>
            <a:ext cx="4700152" cy="51656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pic>
        <p:nvPicPr>
          <p:cNvPr id="2097160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15654" y="2093976"/>
            <a:ext cx="7478973" cy="462413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pic>
        <p:nvPicPr>
          <p:cNvPr id="2097161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46977" y="2093976"/>
            <a:ext cx="3504142" cy="36926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MOTTO AND VISION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228600" indent="-228600">
              <a:buFont typeface="Arial,Sans-Serif"/>
              <a:buChar char="•"/>
            </a:pPr>
            <a:r>
              <a:rPr lang="en-US" altLang="en-US" sz="2000" b="1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Mission Statement</a:t>
            </a:r>
            <a:endParaRPr lang="en-US" altLang="en-US" sz="2000" b="1" dirty="0">
              <a:latin typeface="Calibri Light" panose="020F0302020204030204" charset="0"/>
              <a:cs typeface="Calibri Light" panose="020F0302020204030204" charset="0"/>
            </a:endParaRPr>
          </a:p>
          <a:p>
            <a:pPr lvl="1" indent="0">
              <a:buNone/>
            </a:pPr>
            <a:r>
              <a:rPr lang="en-US" altLang="en-US" sz="2000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To impart evidence-based research-oriented health professional education </a:t>
            </a:r>
            <a:endParaRPr lang="en-US" altLang="en-US" sz="2000" dirty="0">
              <a:latin typeface="Calibri Light" panose="020F0302020204030204" charset="0"/>
              <a:cs typeface="Calibri Light" panose="020F0302020204030204" charset="0"/>
            </a:endParaRPr>
          </a:p>
          <a:p>
            <a:pPr lvl="1" indent="0">
              <a:buNone/>
            </a:pPr>
            <a:r>
              <a:rPr lang="en-US" altLang="en-US" sz="2000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Best possible patient care Mutual respect, ethical practice of healthcare and social accountability.</a:t>
            </a:r>
            <a:endParaRPr lang="en-US" altLang="en-US" sz="2000" dirty="0">
              <a:latin typeface="Calibri Light" panose="020F0302020204030204" charset="0"/>
              <a:cs typeface="Calibri Light" panose="020F0302020204030204" charset="0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altLang="en-US" sz="2000" b="1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Vision and Values</a:t>
            </a:r>
            <a:endParaRPr lang="en-US" altLang="en-US" sz="2000" b="1" dirty="0">
              <a:latin typeface="Calibri Light" panose="020F0302020204030204" charset="0"/>
              <a:cs typeface="Calibri Light" panose="020F0302020204030204" charset="0"/>
            </a:endParaRPr>
          </a:p>
          <a:p>
            <a:pPr lvl="1" indent="0">
              <a:buNone/>
            </a:pPr>
            <a:r>
              <a:rPr lang="en-US" altLang="en-US" sz="2000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Highly recognized and accredited centre of excellence in Medical Education, using evidence-based training techniques for development of highly competent health  professionals, who are lifelong experiential learner and are socially accountable.</a:t>
            </a:r>
            <a:endParaRPr lang="en-US" altLang="en-US" sz="2000" dirty="0">
              <a:latin typeface="Calibri Light" panose="020F0302020204030204" charset="0"/>
              <a:cs typeface="Calibri Light" panose="020F0302020204030204" charset="0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altLang="en-US" sz="2000" b="1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Goals</a:t>
            </a:r>
            <a:endParaRPr lang="en-US" altLang="en-US" sz="2000" b="1" dirty="0">
              <a:latin typeface="Calibri Light" panose="020F0302020204030204" charset="0"/>
              <a:cs typeface="Calibri Light" panose="020F0302020204030204" charset="0"/>
            </a:endParaRPr>
          </a:p>
          <a:p>
            <a:pPr lvl="1" indent="0">
              <a:buNone/>
            </a:pPr>
            <a:r>
              <a:rPr lang="en-US" altLang="en-US" sz="2000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The Undergraduate Integrated Learning Program is geared to provide you with quality medical education in an </a:t>
            </a:r>
            <a:endParaRPr lang="en-US" altLang="en-US" sz="2000" dirty="0">
              <a:latin typeface="Calibri Light" panose="020F0302020204030204" charset="0"/>
              <a:cs typeface="Calibri Light" panose="020F0302020204030204" charset="0"/>
            </a:endParaRPr>
          </a:p>
          <a:p>
            <a:pPr lvl="1" indent="0">
              <a:buNone/>
            </a:pPr>
            <a:r>
              <a:rPr lang="en-US" altLang="en-US" sz="2000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environment designed to:</a:t>
            </a:r>
            <a:endParaRPr lang="en-US" altLang="en-US" sz="2000" dirty="0">
              <a:solidFill>
                <a:srgbClr val="FFFFFF"/>
              </a:solidFill>
              <a:latin typeface="Calibri Light" panose="020F0302020204030204" charset="0"/>
              <a:cs typeface="Calibri Light" panose="020F0302020204030204" charset="0"/>
              <a:sym typeface="+mn-ea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pic>
        <p:nvPicPr>
          <p:cNvPr id="2097162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9848" y="2093976"/>
            <a:ext cx="3120015" cy="2450728"/>
          </a:xfrm>
        </p:spPr>
      </p:pic>
      <p:pic>
        <p:nvPicPr>
          <p:cNvPr id="209716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63" y="2093976"/>
            <a:ext cx="3070746" cy="2450728"/>
          </a:xfrm>
          <a:prstGeom prst="rect">
            <a:avLst/>
          </a:prstGeom>
        </p:spPr>
      </p:pic>
      <p:pic>
        <p:nvPicPr>
          <p:cNvPr id="209716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08" y="2093976"/>
            <a:ext cx="3234519" cy="24292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239395" y="2121535"/>
            <a:ext cx="4009390" cy="4050665"/>
          </a:xfrm>
        </p:spPr>
        <p:txBody>
          <a:bodyPr/>
          <a:p>
            <a:r>
              <a:rPr lang="en-US" dirty="0" smtClean="0"/>
              <a:t>TREATMENT OF PRE-ECLAMPSIA</a:t>
            </a:r>
            <a:endParaRPr lang="en-US" dirty="0" smtClean="0"/>
          </a:p>
          <a:p>
            <a:pPr lvl="1"/>
            <a:r>
              <a:rPr lang="en-US" dirty="0" smtClean="0"/>
              <a:t>Definitive treatment is delivery of placenta</a:t>
            </a:r>
            <a:endParaRPr lang="en-US" dirty="0" smtClean="0"/>
          </a:p>
          <a:p>
            <a:pPr lvl="1"/>
            <a:r>
              <a:rPr lang="en-US" dirty="0" smtClean="0"/>
              <a:t>Indication of delivery are</a:t>
            </a:r>
            <a:endParaRPr lang="en-US" dirty="0" smtClean="0"/>
          </a:p>
          <a:p>
            <a:pPr lvl="2"/>
            <a:r>
              <a:rPr lang="en-US" dirty="0" smtClean="0"/>
              <a:t>Progressive evidence of maternal organ dysfunction</a:t>
            </a:r>
            <a:endParaRPr lang="en-US" dirty="0" smtClean="0"/>
          </a:p>
          <a:p>
            <a:pPr lvl="2"/>
            <a:r>
              <a:rPr lang="en-US" dirty="0" smtClean="0"/>
              <a:t>Inability to control B.P</a:t>
            </a:r>
            <a:endParaRPr lang="en-US" dirty="0" smtClean="0"/>
          </a:p>
          <a:p>
            <a:pPr lvl="2"/>
            <a:r>
              <a:rPr lang="en-US" dirty="0" smtClean="0"/>
              <a:t>Failure of fetal growth</a:t>
            </a:r>
            <a:endParaRPr lang="en-US" dirty="0" smtClean="0"/>
          </a:p>
          <a:p>
            <a:pPr lvl="2"/>
            <a:r>
              <a:rPr lang="en-US" dirty="0" smtClean="0"/>
              <a:t>Gestational age beyond 37 weeks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97165" name="Content Placeholder 3"/>
          <p:cNvPicPr>
            <a:picLocks noGrp="1" noChangeAspect="1"/>
          </p:cNvPicPr>
          <p:nvPr/>
        </p:nvPicPr>
        <p:blipFill>
          <a:blip r:embed="rId1"/>
          <a:srcRect r="5944"/>
          <a:stretch>
            <a:fillRect/>
          </a:stretch>
        </p:blipFill>
        <p:spPr>
          <a:xfrm>
            <a:off x="4071620" y="2094230"/>
            <a:ext cx="7277735" cy="44913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pic>
        <p:nvPicPr>
          <p:cNvPr id="2097166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53239" y="2093977"/>
            <a:ext cx="6291618" cy="476402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Pregnancy</a:t>
            </a:r>
            <a:endParaRPr lang="en-US" dirty="0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/>
              <a:t>ACUTE KIDNEY INJURY</a:t>
            </a:r>
            <a:endParaRPr lang="en-US" dirty="0" smtClean="0"/>
          </a:p>
          <a:p>
            <a:pPr lvl="1"/>
            <a:r>
              <a:rPr lang="en-US" dirty="0" smtClean="0"/>
              <a:t>Serum creatinine of more than 1mg/dl or and increase in serum creatinine of more than 0.5 mg/dl from baseline in less than 48 hours.</a:t>
            </a:r>
            <a:endParaRPr lang="en-US" dirty="0"/>
          </a:p>
        </p:txBody>
      </p:sp>
      <p:pic>
        <p:nvPicPr>
          <p:cNvPr id="2097167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937" y="3111690"/>
            <a:ext cx="6578221" cy="37463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Complications in </a:t>
            </a:r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1048664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/>
              <a:t>ACUTE KIDNEY INJURY</a:t>
            </a:r>
            <a:endParaRPr lang="en-US" dirty="0"/>
          </a:p>
          <a:p>
            <a:pPr lvl="1"/>
            <a:r>
              <a:rPr lang="en-US" dirty="0" smtClean="0"/>
              <a:t>Treatment</a:t>
            </a:r>
            <a:endParaRPr lang="en-US" dirty="0" smtClean="0"/>
          </a:p>
          <a:p>
            <a:pPr lvl="2"/>
            <a:r>
              <a:rPr lang="en-US" dirty="0" smtClean="0"/>
              <a:t>Mainstay of treatment is correction of the fluid deficit, delivery of placenta and fetus in later stages of pregnancy</a:t>
            </a:r>
            <a:endParaRPr lang="en-US" dirty="0" smtClean="0"/>
          </a:p>
          <a:p>
            <a:pPr lvl="2"/>
            <a:r>
              <a:rPr lang="en-US" dirty="0" smtClean="0"/>
              <a:t>Dialysis should be commenced earlier in pregnant women as the uremic environment has a negative effect on fetal survival</a:t>
            </a:r>
            <a:endParaRPr lang="en-US" dirty="0" smtClean="0"/>
          </a:p>
          <a:p>
            <a:pPr lvl="2"/>
            <a:r>
              <a:rPr lang="en-US" dirty="0" smtClean="0"/>
              <a:t>Hemodialysis is required more frequently in pregnant women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HOW TO ACCESS DIGITAL LIBRARY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305435" indent="-305435">
              <a:spcBef>
                <a:spcPts val="1000"/>
              </a:spcBef>
              <a:spcAft>
                <a:spcPts val="0"/>
              </a:spcAft>
              <a:buFont typeface="Wingdings,Sans-Serif" panose="05020102010507070707" pitchFamily="18" charset="2"/>
              <a:buChar char="§"/>
            </a:pPr>
            <a:r>
              <a:rPr lang="en-US" dirty="0">
                <a:solidFill>
                  <a:srgbClr val="20212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Go to the website of HEC National Digital Library.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Font typeface="Wingdings,Sans-Serif" panose="05020102010507070707" pitchFamily="18" charset="2"/>
              <a:buChar char="§"/>
            </a:pPr>
            <a:r>
              <a:rPr lang="en-US" dirty="0">
                <a:solidFill>
                  <a:srgbClr val="20212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On Home Page, click on the INSTITUTES.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Font typeface="Wingdings,Sans-Serif" panose="05020102010507070707" pitchFamily="18" charset="2"/>
              <a:buChar char="§"/>
            </a:pPr>
            <a:r>
              <a:rPr lang="en-US" dirty="0">
                <a:solidFill>
                  <a:srgbClr val="20212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A page will appear showing the universities from Public and Private Sector and other Institutes which have access to HEC National Digital Library HNDL.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Font typeface="Wingdings,Sans-Serif" panose="05020102010507070707" pitchFamily="18" charset="2"/>
              <a:buChar char="§"/>
            </a:pPr>
            <a:r>
              <a:rPr lang="en-US" dirty="0">
                <a:solidFill>
                  <a:srgbClr val="20212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Select your desired Institute.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Font typeface="Wingdings,Sans-Serif" panose="05020102010507070707" pitchFamily="18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A page will appear showing the resources of the institution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Font typeface="Wingdings,Sans-Serif" panose="05020102010507070707" pitchFamily="18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Journals and Researches will appear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Font typeface="Wingdings,Sans-Serif" panose="05020102010507070707" pitchFamily="18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You can find a Journal by clicking on JOURNALS AND  DATABASE and enter a keyword to search for your desired journal.</a:t>
            </a:r>
            <a:endParaRPr lang="en-GB" dirty="0"/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QUESTION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>
                <a:sym typeface="+mn-ea"/>
              </a:rPr>
              <a:t>A 30-year-old woman with chronic kidney disease (CKD) stage 3 is planning to become pregnant. What is the most important consideration for her pregnancy outcome?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sym typeface="+mn-ea"/>
              </a:rPr>
              <a:t>A) Close monitoring of blood pressure</a:t>
            </a:r>
            <a:endParaRPr lang="en-US" altLang="en-US"/>
          </a:p>
          <a:p>
            <a:r>
              <a:rPr lang="en-US" altLang="en-US">
                <a:sym typeface="+mn-ea"/>
              </a:rPr>
              <a:t>B) Strict control of blood glucose</a:t>
            </a:r>
            <a:endParaRPr lang="en-US" altLang="en-US"/>
          </a:p>
          <a:p>
            <a:r>
              <a:rPr lang="en-US" altLang="en-US">
                <a:sym typeface="+mn-ea"/>
              </a:rPr>
              <a:t>C) Avoidance of non-steroidal anti-inflammatory drugs (NSAIDs)</a:t>
            </a:r>
            <a:endParaRPr lang="en-US" altLang="en-US"/>
          </a:p>
          <a:p>
            <a:r>
              <a:rPr lang="en-US" altLang="en-US">
                <a:sym typeface="+mn-ea"/>
              </a:rPr>
              <a:t>D) Assessment of kidney function and potential need for dialysis</a:t>
            </a:r>
            <a:endParaRPr lang="en-US" altLang="en-US"/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qUESTION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>
                <a:sym typeface="+mn-ea"/>
              </a:rPr>
              <a:t>A pregnant woman develops preeclampsia at 28 weeks of gestation. Which of the following is a potential renal complication of preeclampsia?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sym typeface="+mn-ea"/>
              </a:rPr>
              <a:t>A) Acute kidney injury (AKI)</a:t>
            </a:r>
            <a:endParaRPr lang="en-US" altLang="en-US"/>
          </a:p>
          <a:p>
            <a:r>
              <a:rPr lang="en-US" altLang="en-US">
                <a:sym typeface="+mn-ea"/>
              </a:rPr>
              <a:t>B) Chronic kidney disease (CKD)</a:t>
            </a:r>
            <a:endParaRPr lang="en-US" altLang="en-US"/>
          </a:p>
          <a:p>
            <a:r>
              <a:rPr lang="en-US" altLang="en-US">
                <a:sym typeface="+mn-ea"/>
              </a:rPr>
              <a:t>C) Nephrotic syndrome</a:t>
            </a:r>
            <a:endParaRPr lang="en-US" altLang="en-US"/>
          </a:p>
          <a:p>
            <a:r>
              <a:rPr lang="en-US" altLang="en-US">
                <a:sym typeface="+mn-ea"/>
              </a:rPr>
              <a:t>D) Hemolytic-uremic syndrome (HUS)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ANSWERS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sym typeface="+mn-ea"/>
              </a:rPr>
              <a:t>Answer 1: D) Assessment of kidney function and potential need for dialysis</a:t>
            </a:r>
            <a:endParaRPr lang="en-US" altLang="en-US"/>
          </a:p>
          <a:p>
            <a:r>
              <a:rPr lang="en-US" altLang="en-US">
                <a:sym typeface="+mn-ea"/>
              </a:rPr>
              <a:t>Answer 2: A) Acute kidney injury (AKI)</a:t>
            </a:r>
            <a:endParaRPr lang="en-US" alt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 sz="6000" b="1"/>
              <a:t>THANKYOU</a:t>
            </a:r>
            <a:endParaRPr lang="en-US" sz="6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WhatsApp Image 2025-02-10 at 8.14.37 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LEARNING 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RENAL PHYSIOLOGY IN PREGNANCY</a:t>
            </a:r>
            <a:endParaRPr lang="en-US"/>
          </a:p>
          <a:p>
            <a:r>
              <a:rPr lang="en-US"/>
              <a:t>RENAL COMPLICATION IN PREGNANCY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 smtClean="0"/>
              <a:t>Renal physiology in Pregnancy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/>
              <a:t>Renal plasma flow increases by 80 percent</a:t>
            </a:r>
            <a:endParaRPr lang="en-US" dirty="0" smtClean="0"/>
          </a:p>
          <a:p>
            <a:r>
              <a:rPr lang="en-US" dirty="0" smtClean="0"/>
              <a:t>GFR increases by 50 percent</a:t>
            </a:r>
            <a:endParaRPr lang="en-US" dirty="0" smtClean="0"/>
          </a:p>
          <a:p>
            <a:r>
              <a:rPr lang="en-US" dirty="0" smtClean="0"/>
              <a:t>Renal sizes increase by 1-1.5 cm</a:t>
            </a:r>
            <a:endParaRPr lang="en-US" dirty="0" smtClean="0"/>
          </a:p>
          <a:p>
            <a:r>
              <a:rPr lang="en-US" dirty="0" smtClean="0"/>
              <a:t>Dilatation of renal pelvis, calyces and ureter</a:t>
            </a:r>
            <a:endParaRPr lang="en-US" dirty="0" smtClean="0"/>
          </a:p>
          <a:p>
            <a:r>
              <a:rPr lang="en-US" dirty="0" smtClean="0"/>
              <a:t>Renal volume increases by 30 %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physiology in Pregnancy</a:t>
            </a:r>
            <a:endParaRPr lang="en-US" dirty="0"/>
          </a:p>
        </p:txBody>
      </p:sp>
      <p:pic>
        <p:nvPicPr>
          <p:cNvPr id="2097152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70496" y="2120900"/>
            <a:ext cx="6496333" cy="4051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physiology in Pregnancy</a:t>
            </a:r>
            <a:endParaRPr lang="en-US" dirty="0"/>
          </a:p>
        </p:txBody>
      </p:sp>
      <p:pic>
        <p:nvPicPr>
          <p:cNvPr id="2097153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62066" y="2120900"/>
            <a:ext cx="5581934" cy="4737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physiology in Pregnancy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/>
          <a:p>
            <a:r>
              <a:rPr lang="en-US" dirty="0" smtClean="0"/>
              <a:t>Potassium remain in lower normal limits</a:t>
            </a:r>
            <a:endParaRPr lang="en-US" dirty="0" smtClean="0"/>
          </a:p>
          <a:p>
            <a:r>
              <a:rPr lang="en-US" dirty="0" smtClean="0"/>
              <a:t>Increased urinary calcium excretion</a:t>
            </a:r>
            <a:endParaRPr lang="en-US" dirty="0" smtClean="0"/>
          </a:p>
          <a:p>
            <a:r>
              <a:rPr lang="en-US" dirty="0" smtClean="0"/>
              <a:t>Uric acid falls in early pregnancy and regains normal values by 37 weeks of gestation</a:t>
            </a:r>
            <a:endParaRPr lang="en-US" dirty="0" smtClean="0"/>
          </a:p>
          <a:p>
            <a:r>
              <a:rPr lang="en-US" dirty="0" smtClean="0"/>
              <a:t>Mild respiratory alkalosis</a:t>
            </a:r>
            <a:endParaRPr lang="en-US" dirty="0" smtClean="0"/>
          </a:p>
          <a:p>
            <a:r>
              <a:rPr lang="en-US" dirty="0" smtClean="0"/>
              <a:t>Urinary protein excretion increases</a:t>
            </a:r>
            <a:endParaRPr lang="en-US" dirty="0" smtClean="0"/>
          </a:p>
          <a:p>
            <a:r>
              <a:rPr lang="en-US" dirty="0" smtClean="0"/>
              <a:t>Increased glycosuria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dirty="0"/>
              <a:t>Renal </a:t>
            </a:r>
            <a:r>
              <a:rPr lang="en-US" dirty="0" smtClean="0"/>
              <a:t>Complications in </a:t>
            </a:r>
            <a:r>
              <a:rPr lang="en-US" dirty="0"/>
              <a:t>Pregnancy</a:t>
            </a:r>
            <a:endParaRPr lang="en-US" dirty="0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/>
              <a:t>MICROHEMATURIA</a:t>
            </a:r>
            <a:endParaRPr lang="en-US" dirty="0" smtClean="0"/>
          </a:p>
          <a:p>
            <a:pPr lvl="1"/>
            <a:r>
              <a:rPr lang="en-US" dirty="0" smtClean="0"/>
              <a:t>Disappears in 75 % of the affected women after delivery.</a:t>
            </a:r>
            <a:endParaRPr lang="en-US" dirty="0" smtClean="0"/>
          </a:p>
          <a:p>
            <a:pPr lvl="1"/>
            <a:r>
              <a:rPr lang="en-US" dirty="0" smtClean="0"/>
              <a:t>Dysmorphic hematuria, indicates GN, LN or Pre-eclampsia</a:t>
            </a:r>
            <a:endParaRPr lang="en-US" dirty="0" smtClean="0"/>
          </a:p>
          <a:p>
            <a:pPr lvl="1"/>
            <a:r>
              <a:rPr lang="en-US" dirty="0" smtClean="0"/>
              <a:t>Isomorphic hematuria, bladder infection or compression</a:t>
            </a:r>
            <a:endParaRPr lang="en-US" dirty="0" smtClean="0"/>
          </a:p>
          <a:p>
            <a:r>
              <a:rPr lang="en-US" dirty="0" smtClean="0"/>
              <a:t>MACROHEMATURIA</a:t>
            </a:r>
            <a:endParaRPr lang="en-US" dirty="0" smtClean="0"/>
          </a:p>
          <a:p>
            <a:pPr lvl="1"/>
            <a:r>
              <a:rPr lang="en-US" dirty="0" smtClean="0"/>
              <a:t>Vaginal bleeding</a:t>
            </a:r>
            <a:endParaRPr lang="en-US" dirty="0" smtClean="0"/>
          </a:p>
          <a:p>
            <a:pPr lvl="1"/>
            <a:r>
              <a:rPr lang="en-US" dirty="0" smtClean="0"/>
              <a:t>Hemorrhagic bacterial cystitis</a:t>
            </a:r>
            <a:endParaRPr lang="en-US" dirty="0" smtClean="0"/>
          </a:p>
          <a:p>
            <a:pPr lvl="1"/>
            <a:r>
              <a:rPr lang="en-US" dirty="0" smtClean="0"/>
              <a:t>Renal calculi</a:t>
            </a:r>
            <a:endParaRPr lang="en-US" dirty="0" smtClean="0"/>
          </a:p>
          <a:p>
            <a:pPr lvl="1"/>
            <a:r>
              <a:rPr lang="en-US" dirty="0" smtClean="0"/>
              <a:t>Renal AVM</a:t>
            </a:r>
            <a:endParaRPr lang="en-US" dirty="0" smtClean="0"/>
          </a:p>
          <a:p>
            <a:pPr lvl="1"/>
            <a:r>
              <a:rPr lang="en-US" dirty="0" smtClean="0"/>
              <a:t>Adult PCKD</a:t>
            </a:r>
            <a:endParaRPr lang="en-US" dirty="0" smtClean="0"/>
          </a:p>
          <a:p>
            <a:pPr lvl="1"/>
            <a:r>
              <a:rPr lang="en-US" dirty="0" smtClean="0"/>
              <a:t>Renal neoplasm</a:t>
            </a:r>
            <a:endParaRPr lang="en-US" dirty="0"/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07096" y="1831893"/>
            <a:ext cx="3121152" cy="25664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5046</Words>
  <Application>WPS Presentation</Application>
  <PresentationFormat/>
  <Paragraphs>177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SimSun</vt:lpstr>
      <vt:lpstr>Wingdings</vt:lpstr>
      <vt:lpstr>Rockwell Condensed</vt:lpstr>
      <vt:lpstr>Rockwell</vt:lpstr>
      <vt:lpstr>Microsoft YaHei</vt:lpstr>
      <vt:lpstr>Arial Unicode MS</vt:lpstr>
      <vt:lpstr>Calibri</vt:lpstr>
      <vt:lpstr>Arial,Sans-Serif</vt:lpstr>
      <vt:lpstr>Segoe Print</vt:lpstr>
      <vt:lpstr>Calibri Light</vt:lpstr>
      <vt:lpstr>Wingdings,Sans-Serif</vt:lpstr>
      <vt:lpstr>Webdings</vt:lpstr>
      <vt:lpstr>Calibri</vt:lpstr>
      <vt:lpstr>Wood Type</vt:lpstr>
      <vt:lpstr>Pregnancy and renal disease	</vt:lpstr>
      <vt:lpstr>PowerPoint 演示文稿</vt:lpstr>
      <vt:lpstr>PowerPoint 演示文稿</vt:lpstr>
      <vt:lpstr>PowerPoint 演示文稿</vt:lpstr>
      <vt:lpstr>Renal physiology in Pregnancy</vt:lpstr>
      <vt:lpstr>Renal physiology in Pregnancy</vt:lpstr>
      <vt:lpstr>Renal physiology in Pregnancy</vt:lpstr>
      <vt:lpstr>Renal physiology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Renal Complications in Pregnancy</vt:lpstr>
      <vt:lpstr>HOW TO ACCESS DIGITAL LIBRARY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and renal disease	</dc:title>
  <dc:creator>nabeel raza</dc:creator>
  <cp:lastModifiedBy>Zeshan Zahid</cp:lastModifiedBy>
  <cp:revision>6</cp:revision>
  <dcterms:created xsi:type="dcterms:W3CDTF">2025-02-12T05:44:24Z</dcterms:created>
  <dcterms:modified xsi:type="dcterms:W3CDTF">2025-02-12T05:49:56Z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da2bfc614dc8442d8b8f2ae53074cd19</vt:lpwstr>
  </property>
  <property fmtid="{D5CDD505-2E9C-101B-9397-08002B2CF9AE}" pid="3" name="KSOProductBuildVer">
    <vt:lpwstr>1033-12.2.0.19805</vt:lpwstr>
  </property>
</Properties>
</file>