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98" r:id="rId2"/>
    <p:sldId id="256" r:id="rId3"/>
    <p:sldId id="312" r:id="rId4"/>
    <p:sldId id="313" r:id="rId5"/>
    <p:sldId id="310" r:id="rId6"/>
    <p:sldId id="314" r:id="rId7"/>
    <p:sldId id="311" r:id="rId8"/>
    <p:sldId id="280" r:id="rId9"/>
    <p:sldId id="278" r:id="rId10"/>
    <p:sldId id="281" r:id="rId11"/>
    <p:sldId id="302" r:id="rId12"/>
    <p:sldId id="283" r:id="rId13"/>
    <p:sldId id="282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295" r:id="rId28"/>
    <p:sldId id="284" r:id="rId29"/>
    <p:sldId id="349" r:id="rId30"/>
    <p:sldId id="334" r:id="rId31"/>
    <p:sldId id="296" r:id="rId32"/>
    <p:sldId id="335" r:id="rId33"/>
    <p:sldId id="266" r:id="rId34"/>
    <p:sldId id="267" r:id="rId35"/>
    <p:sldId id="286" r:id="rId36"/>
    <p:sldId id="329" r:id="rId37"/>
    <p:sldId id="350" r:id="rId38"/>
    <p:sldId id="331" r:id="rId39"/>
    <p:sldId id="27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615" autoAdjust="0"/>
    <p:restoredTop sz="94471" autoAdjust="0"/>
  </p:normalViewPr>
  <p:slideViewPr>
    <p:cSldViewPr>
      <p:cViewPr>
        <p:scale>
          <a:sx n="57" d="100"/>
          <a:sy n="57" d="100"/>
        </p:scale>
        <p:origin x="-126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79828"/>
    </p:cViewPr>
  </p:outlineViewPr>
  <p:notesTextViewPr>
    <p:cViewPr>
      <p:scale>
        <a:sx n="100" d="100"/>
        <a:sy n="100" d="100"/>
      </p:scale>
      <p:origin x="0" y="0"/>
    </p:cViewPr>
  </p:notesText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6B41B-120B-4968-AB6A-FC6E7C8EF3C0}" type="pres">
      <dgm:prSet presAssocID="{DACAB5BA-B8B4-4D66-8B11-1D02259E020B}" presName="gear1srcNode" presStyleLbl="node1" presStyleIdx="0" presStyleCnt="3"/>
      <dgm:spPr/>
      <dgm:t>
        <a:bodyPr/>
        <a:lstStyle/>
        <a:p>
          <a:endParaRPr lang="en-US"/>
        </a:p>
      </dgm:t>
    </dgm:pt>
    <dgm:pt modelId="{8BC64EA7-2794-42B6-96C9-F39A52CB985A}" type="pres">
      <dgm:prSet presAssocID="{DACAB5BA-B8B4-4D66-8B11-1D02259E020B}" presName="gear1dstNode" presStyleLbl="node1" presStyleIdx="0" presStyleCnt="3"/>
      <dgm:spPr/>
      <dgm:t>
        <a:bodyPr/>
        <a:lstStyle/>
        <a:p>
          <a:endParaRPr lang="en-US"/>
        </a:p>
      </dgm:t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0EE9-43E4-4FD4-8144-E92B1DD0FCDF}" type="pres">
      <dgm:prSet presAssocID="{663C1E13-76F9-4B70-A2F2-CA23180743CE}" presName="gear2srcNode" presStyleLbl="node1" presStyleIdx="1" presStyleCnt="3"/>
      <dgm:spPr/>
      <dgm:t>
        <a:bodyPr/>
        <a:lstStyle/>
        <a:p>
          <a:endParaRPr lang="en-US"/>
        </a:p>
      </dgm:t>
    </dgm:pt>
    <dgm:pt modelId="{4822A78E-EAEC-401F-941A-3A84E13E2357}" type="pres">
      <dgm:prSet presAssocID="{663C1E13-76F9-4B70-A2F2-CA23180743CE}" presName="gear2dstNode" presStyleLbl="node1" presStyleIdx="1" presStyleCnt="3"/>
      <dgm:spPr/>
      <dgm:t>
        <a:bodyPr/>
        <a:lstStyle/>
        <a:p>
          <a:endParaRPr lang="en-US"/>
        </a:p>
      </dgm:t>
    </dgm:pt>
    <dgm:pt modelId="{59EDF28D-6C67-49D0-B5A1-DE5C3CBA2292}" type="pres">
      <dgm:prSet presAssocID="{399ACE2F-90C5-48B1-9E65-700A32562848}" presName="gear3" presStyleLbl="node1" presStyleIdx="2" presStyleCnt="3"/>
      <dgm:spPr/>
      <dgm:t>
        <a:bodyPr/>
        <a:lstStyle/>
        <a:p>
          <a:endParaRPr lang="en-US"/>
        </a:p>
      </dgm:t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EFDB4-E5D1-439A-86D8-1FCF80D959BA}" type="pres">
      <dgm:prSet presAssocID="{399ACE2F-90C5-48B1-9E65-700A32562848}" presName="gear3srcNode" presStyleLbl="node1" presStyleIdx="2" presStyleCnt="3"/>
      <dgm:spPr/>
      <dgm:t>
        <a:bodyPr/>
        <a:lstStyle/>
        <a:p>
          <a:endParaRPr lang="en-US"/>
        </a:p>
      </dgm:t>
    </dgm:pt>
    <dgm:pt modelId="{9815588C-16D0-4475-B64C-847FC87C8C32}" type="pres">
      <dgm:prSet presAssocID="{399ACE2F-90C5-48B1-9E65-700A32562848}" presName="gear3dstNode" presStyleLbl="node1" presStyleIdx="2" presStyleCnt="3"/>
      <dgm:spPr/>
      <dgm:t>
        <a:bodyPr/>
        <a:lstStyle/>
        <a:p>
          <a:endParaRPr lang="en-US"/>
        </a:p>
      </dgm:t>
    </dgm:pt>
    <dgm:pt modelId="{398423B3-DD54-4226-99D7-017EFC1488DF}" type="pres">
      <dgm:prSet presAssocID="{23718C41-0A1F-40BF-86BE-8A5476EC271E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6DF3A3A0-5919-4E69-80DD-61760D6340A0}" type="pres">
      <dgm:prSet presAssocID="{188C389E-9423-41DE-9C5E-D4A7E95C7E62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09CEA93-9338-4361-A5E6-CF85B6019F5A}" type="pres">
      <dgm:prSet presAssocID="{DA82EADB-2721-42A0-95EA-F9B5521A38A6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F96A58E1-C7A8-4666-8130-0D1875EF8CBE}" type="presOf" srcId="{399ACE2F-90C5-48B1-9E65-700A32562848}" destId="{7D3EFDB4-E5D1-439A-86D8-1FCF80D959BA}" srcOrd="2" destOrd="0" presId="urn:microsoft.com/office/officeart/2005/8/layout/gear1#1"/>
    <dgm:cxn modelId="{5BF302CD-8566-4A60-BABE-B164FCFB3330}" type="presOf" srcId="{663C1E13-76F9-4B70-A2F2-CA23180743CE}" destId="{93300324-D62F-4E58-B882-734182BDB462}" srcOrd="0" destOrd="0" presId="urn:microsoft.com/office/officeart/2005/8/layout/gear1#1"/>
    <dgm:cxn modelId="{4796E436-31A1-4F82-BD1A-158802AA0383}" type="presOf" srcId="{DACAB5BA-B8B4-4D66-8B11-1D02259E020B}" destId="{8BC64EA7-2794-42B6-96C9-F39A52CB985A}" srcOrd="2" destOrd="0" presId="urn:microsoft.com/office/officeart/2005/8/layout/gear1#1"/>
    <dgm:cxn modelId="{9EA94427-2E87-4017-81AD-3CDE965B3732}" type="presOf" srcId="{663C1E13-76F9-4B70-A2F2-CA23180743CE}" destId="{4822A78E-EAEC-401F-941A-3A84E13E2357}" srcOrd="2" destOrd="0" presId="urn:microsoft.com/office/officeart/2005/8/layout/gear1#1"/>
    <dgm:cxn modelId="{C090F242-7DF0-46EC-96AE-63E67B0BC0DF}" type="presOf" srcId="{399ACE2F-90C5-48B1-9E65-700A32562848}" destId="{59EDF28D-6C67-49D0-B5A1-DE5C3CBA2292}" srcOrd="0" destOrd="0" presId="urn:microsoft.com/office/officeart/2005/8/layout/gear1#1"/>
    <dgm:cxn modelId="{915E7EF9-893C-4336-9870-9AB568F1221E}" type="presOf" srcId="{399ACE2F-90C5-48B1-9E65-700A32562848}" destId="{9815588C-16D0-4475-B64C-847FC87C8C32}" srcOrd="3" destOrd="0" presId="urn:microsoft.com/office/officeart/2005/8/layout/gear1#1"/>
    <dgm:cxn modelId="{A2A69A02-3F36-4BF2-8FAE-004AFB772633}" type="presOf" srcId="{188C389E-9423-41DE-9C5E-D4A7E95C7E62}" destId="{6DF3A3A0-5919-4E69-80DD-61760D6340A0}" srcOrd="0" destOrd="0" presId="urn:microsoft.com/office/officeart/2005/8/layout/gear1#1"/>
    <dgm:cxn modelId="{C303E50B-9E38-4F26-A7CF-BE3C9EEC67A8}" type="presOf" srcId="{F9CEBA05-2F10-437E-89B2-54F4D9FAF478}" destId="{5ED88519-AC6C-4AA3-B76D-812B93A167E4}" srcOrd="0" destOrd="0" presId="urn:microsoft.com/office/officeart/2005/8/layout/gear1#1"/>
    <dgm:cxn modelId="{CE93E227-A3E6-4BF6-8F3B-19A2142CF668}" type="presOf" srcId="{399ACE2F-90C5-48B1-9E65-700A32562848}" destId="{23DC08E4-3725-4448-BFFF-1CCEA2F2987E}" srcOrd="1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A077997A-DC37-4207-A826-3AF965841BF1}" type="presOf" srcId="{DACAB5BA-B8B4-4D66-8B11-1D02259E020B}" destId="{87622A90-D0D8-4EA3-BC0D-D537801AF2B1}" srcOrd="0" destOrd="0" presId="urn:microsoft.com/office/officeart/2005/8/layout/gear1#1"/>
    <dgm:cxn modelId="{18346025-45E6-4AE6-AB77-83F86D1B7D2A}" type="presOf" srcId="{23718C41-0A1F-40BF-86BE-8A5476EC271E}" destId="{398423B3-DD54-4226-99D7-017EFC1488DF}" srcOrd="0" destOrd="0" presId="urn:microsoft.com/office/officeart/2005/8/layout/gear1#1"/>
    <dgm:cxn modelId="{11AFBB88-26FB-4579-A52F-6A923FDC3F84}" type="presOf" srcId="{DACAB5BA-B8B4-4D66-8B11-1D02259E020B}" destId="{B6B6B41B-120B-4968-AB6A-FC6E7C8EF3C0}" srcOrd="1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554F0A9-16B7-46D8-B8B3-FFA3C401CE4B}" type="presOf" srcId="{663C1E13-76F9-4B70-A2F2-CA23180743CE}" destId="{B9330EE9-43E4-4FD4-8144-E92B1DD0FCDF}" srcOrd="1" destOrd="0" presId="urn:microsoft.com/office/officeart/2005/8/layout/gear1#1"/>
    <dgm:cxn modelId="{D2DFE506-70EF-41C9-8621-40E2F24344A9}" type="presOf" srcId="{DA82EADB-2721-42A0-95EA-F9B5521A38A6}" destId="{A09CEA93-9338-4361-A5E6-CF85B6019F5A}" srcOrd="0" destOrd="0" presId="urn:microsoft.com/office/officeart/2005/8/layout/gear1#1"/>
    <dgm:cxn modelId="{A332869A-7ED7-41F8-8A5A-8C700CEFB70D}" type="presParOf" srcId="{5ED88519-AC6C-4AA3-B76D-812B93A167E4}" destId="{87622A90-D0D8-4EA3-BC0D-D537801AF2B1}" srcOrd="0" destOrd="0" presId="urn:microsoft.com/office/officeart/2005/8/layout/gear1#1"/>
    <dgm:cxn modelId="{4BE2DC9C-D141-412E-9C60-3A8D66562BF4}" type="presParOf" srcId="{5ED88519-AC6C-4AA3-B76D-812B93A167E4}" destId="{B6B6B41B-120B-4968-AB6A-FC6E7C8EF3C0}" srcOrd="1" destOrd="0" presId="urn:microsoft.com/office/officeart/2005/8/layout/gear1#1"/>
    <dgm:cxn modelId="{1421C89A-6983-4953-9561-688BD7013343}" type="presParOf" srcId="{5ED88519-AC6C-4AA3-B76D-812B93A167E4}" destId="{8BC64EA7-2794-42B6-96C9-F39A52CB985A}" srcOrd="2" destOrd="0" presId="urn:microsoft.com/office/officeart/2005/8/layout/gear1#1"/>
    <dgm:cxn modelId="{4234A158-56D9-40D8-8041-3F5F6EA1EA73}" type="presParOf" srcId="{5ED88519-AC6C-4AA3-B76D-812B93A167E4}" destId="{93300324-D62F-4E58-B882-734182BDB462}" srcOrd="3" destOrd="0" presId="urn:microsoft.com/office/officeart/2005/8/layout/gear1#1"/>
    <dgm:cxn modelId="{6F792B2D-8130-44F0-8BDD-11BB6D57994A}" type="presParOf" srcId="{5ED88519-AC6C-4AA3-B76D-812B93A167E4}" destId="{B9330EE9-43E4-4FD4-8144-E92B1DD0FCDF}" srcOrd="4" destOrd="0" presId="urn:microsoft.com/office/officeart/2005/8/layout/gear1#1"/>
    <dgm:cxn modelId="{D2948DE9-B97F-4117-B997-2AAD2342D3BC}" type="presParOf" srcId="{5ED88519-AC6C-4AA3-B76D-812B93A167E4}" destId="{4822A78E-EAEC-401F-941A-3A84E13E2357}" srcOrd="5" destOrd="0" presId="urn:microsoft.com/office/officeart/2005/8/layout/gear1#1"/>
    <dgm:cxn modelId="{CAA20C3E-9507-4671-94C3-B7673E650EF7}" type="presParOf" srcId="{5ED88519-AC6C-4AA3-B76D-812B93A167E4}" destId="{59EDF28D-6C67-49D0-B5A1-DE5C3CBA2292}" srcOrd="6" destOrd="0" presId="urn:microsoft.com/office/officeart/2005/8/layout/gear1#1"/>
    <dgm:cxn modelId="{B19C8235-9760-4B35-9D7C-3BD5B9F94F99}" type="presParOf" srcId="{5ED88519-AC6C-4AA3-B76D-812B93A167E4}" destId="{23DC08E4-3725-4448-BFFF-1CCEA2F2987E}" srcOrd="7" destOrd="0" presId="urn:microsoft.com/office/officeart/2005/8/layout/gear1#1"/>
    <dgm:cxn modelId="{9F6CF6FD-F954-437F-B802-DBE15EF6E0F6}" type="presParOf" srcId="{5ED88519-AC6C-4AA3-B76D-812B93A167E4}" destId="{7D3EFDB4-E5D1-439A-86D8-1FCF80D959BA}" srcOrd="8" destOrd="0" presId="urn:microsoft.com/office/officeart/2005/8/layout/gear1#1"/>
    <dgm:cxn modelId="{4162703E-1CC4-4DE2-A83A-3FE9B9551D29}" type="presParOf" srcId="{5ED88519-AC6C-4AA3-B76D-812B93A167E4}" destId="{9815588C-16D0-4475-B64C-847FC87C8C32}" srcOrd="9" destOrd="0" presId="urn:microsoft.com/office/officeart/2005/8/layout/gear1#1"/>
    <dgm:cxn modelId="{FFC9A546-A405-47A2-BBFB-0D1362C96CE1}" type="presParOf" srcId="{5ED88519-AC6C-4AA3-B76D-812B93A167E4}" destId="{398423B3-DD54-4226-99D7-017EFC1488DF}" srcOrd="10" destOrd="0" presId="urn:microsoft.com/office/officeart/2005/8/layout/gear1#1"/>
    <dgm:cxn modelId="{FE3BFC97-2DA2-473F-9A7C-D1CF9236006D}" type="presParOf" srcId="{5ED88519-AC6C-4AA3-B76D-812B93A167E4}" destId="{6DF3A3A0-5919-4E69-80DD-61760D6340A0}" srcOrd="11" destOrd="0" presId="urn:microsoft.com/office/officeart/2005/8/layout/gear1#1"/>
    <dgm:cxn modelId="{0CC0A482-878A-446F-A00F-BACE355932C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88EB6-E7FD-4266-87F1-E1CA9CEA85D7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90CED-AF5D-4F20-94CF-1CD32AED0A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51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90CED-AF5D-4F20-94CF-1CD32AED0A17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48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y8RpErVsqc" TargetMode="External"/><Relationship Id="rId2" Type="http://schemas.openxmlformats.org/officeDocument/2006/relationships/hyperlink" Target="https://doi.org/10.1097/MD.00000000000168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adaniwallpaper.com/wallpapers/new_best_bismillah_wallpaper_2013-800x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2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Principle</a:t>
            </a:r>
            <a:r>
              <a:rPr lang="en-US" altLang="en-US" sz="4800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 smtClean="0"/>
              <a:t>The ESR is determined by filling a narrow pipette of predetermined length and bore, with well-mixed </a:t>
            </a:r>
            <a:r>
              <a:rPr lang="en-US" altLang="en-US" sz="2800" dirty="0" err="1" smtClean="0"/>
              <a:t>anticoagulated</a:t>
            </a:r>
            <a:r>
              <a:rPr lang="en-US" altLang="en-US" sz="2800" dirty="0" smtClean="0"/>
              <a:t> blood and placing it in a vertical position for a set time at the end of which the distance from the top of the column to the interface between the plasma and the </a:t>
            </a:r>
            <a:r>
              <a:rPr lang="en-US" altLang="en-US" sz="2800" dirty="0" err="1" smtClean="0"/>
              <a:t>sedimented</a:t>
            </a:r>
            <a:r>
              <a:rPr lang="en-US" altLang="en-US" sz="2800" dirty="0" smtClean="0"/>
              <a:t> red cells is recorded and expressed in </a:t>
            </a:r>
            <a:r>
              <a:rPr lang="en-US" altLang="en-US" sz="2800" b="1" dirty="0" smtClean="0"/>
              <a:t>mm/unit </a:t>
            </a:r>
            <a:r>
              <a:rPr lang="en-US" altLang="en-US" sz="2800" dirty="0" smtClean="0"/>
              <a:t>time.</a:t>
            </a:r>
            <a:endParaRPr lang="en-GB" altLang="en-US" sz="2800" dirty="0" smtClean="0"/>
          </a:p>
          <a:p>
            <a:pPr>
              <a:buNone/>
            </a:pPr>
            <a:r>
              <a:rPr lang="en-US" altLang="en-US" sz="2800" dirty="0" smtClean="0"/>
              <a:t> </a:t>
            </a:r>
            <a:endParaRPr lang="en-GB" altLang="en-US" sz="28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1529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r>
              <a:rPr lang="en-US" altLang="en-US" sz="4800" b="1" dirty="0" smtClean="0"/>
              <a:t>Stages in ESR</a:t>
            </a:r>
            <a:r>
              <a:rPr lang="en-GB" altLang="en-US" sz="4800" dirty="0" smtClean="0"/>
              <a:t/>
            </a:r>
            <a:br>
              <a:rPr lang="en-GB" altLang="en-US" sz="4800" dirty="0" smtClean="0"/>
            </a:b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543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en-US" sz="3200" dirty="0" smtClean="0"/>
              <a:t>ESR has three stages:</a:t>
            </a:r>
            <a:endParaRPr lang="en-GB" altLang="en-US" sz="3200" dirty="0" smtClean="0"/>
          </a:p>
          <a:p>
            <a:pPr>
              <a:buFont typeface="Wingdings" pitchFamily="2" charset="2"/>
              <a:buAutoNum type="romanLcPeriod"/>
            </a:pPr>
            <a:r>
              <a:rPr lang="en-US" altLang="en-US" sz="3200" dirty="0" smtClean="0"/>
              <a:t>An initial period of 10 minutes 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/>
              <a:t>rouleaux</a:t>
            </a:r>
            <a:r>
              <a:rPr lang="en-US" altLang="en-US" sz="3200" dirty="0" smtClean="0"/>
              <a:t> formation takes place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ii. 	A period of approximately 40 minutes 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settling or </a:t>
            </a:r>
            <a:r>
              <a:rPr lang="en-US" altLang="en-US" sz="3200" b="1" dirty="0" smtClean="0"/>
              <a:t>sedimentation</a:t>
            </a:r>
            <a:r>
              <a:rPr lang="en-US" altLang="en-US" sz="3200" dirty="0" smtClean="0"/>
              <a:t> occurs at a constant rate, and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iii. A slower rate of fall (last 10 minutes)</a:t>
            </a:r>
            <a:r>
              <a:rPr lang="en-US" altLang="en-US" sz="3200" dirty="0" smtClean="0">
                <a:sym typeface="Symbol" pitchFamily="18" charset="2"/>
              </a:rPr>
              <a:t></a:t>
            </a:r>
            <a:r>
              <a:rPr lang="en-US" altLang="en-US" sz="3200" dirty="0" smtClean="0"/>
              <a:t>     </a:t>
            </a:r>
            <a:r>
              <a:rPr lang="en-US" altLang="en-US" sz="3200" b="1" dirty="0" smtClean="0"/>
              <a:t>packing</a:t>
            </a:r>
            <a:r>
              <a:rPr lang="en-US" altLang="en-US" sz="3200" dirty="0" smtClean="0"/>
              <a:t> of the </a:t>
            </a:r>
            <a:r>
              <a:rPr lang="en-US" altLang="en-US" sz="3200" dirty="0" err="1" smtClean="0"/>
              <a:t>sedimented</a:t>
            </a:r>
            <a:r>
              <a:rPr lang="en-US" altLang="en-US" sz="3200" dirty="0" smtClean="0"/>
              <a:t> red cell column occurs.</a:t>
            </a:r>
            <a:endParaRPr lang="en-GB" altLang="en-US" sz="3200" dirty="0" smtClean="0"/>
          </a:p>
          <a:p>
            <a:pPr>
              <a:buNone/>
            </a:pPr>
            <a:r>
              <a:rPr lang="en-US" altLang="en-US" sz="3200" dirty="0" smtClean="0"/>
              <a:t>   * The second stage is the most significant phase.</a:t>
            </a:r>
            <a:endParaRPr lang="en-GB" altLang="en-US" sz="3200" dirty="0" smtClean="0"/>
          </a:p>
        </p:txBody>
      </p:sp>
      <p:pic>
        <p:nvPicPr>
          <p:cNvPr id="6" name="Picture 5" descr="Rouleaucel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042784"/>
            <a:ext cx="2357422" cy="181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0496" y="5643578"/>
            <a:ext cx="2476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RBCs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Rouleaux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3913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7620000" cy="1143000"/>
          </a:xfrm>
        </p:spPr>
        <p:txBody>
          <a:bodyPr/>
          <a:lstStyle/>
          <a:p>
            <a:r>
              <a:rPr lang="en-US" altLang="en-US" sz="4800" b="1" dirty="0" smtClean="0"/>
              <a:t>Determination of ESR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3400420" cy="5214974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altLang="en-US" sz="2800" b="1" dirty="0" smtClean="0"/>
              <a:t>Two basic methods 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800" dirty="0" err="1" smtClean="0"/>
              <a:t>Westergren</a:t>
            </a:r>
            <a:r>
              <a:rPr lang="en-US" altLang="en-US" sz="2800" dirty="0" smtClean="0"/>
              <a:t> Method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altLang="en-US" sz="2800" dirty="0" smtClean="0"/>
              <a:t>Wintrobe method</a:t>
            </a:r>
          </a:p>
          <a:p>
            <a:pPr>
              <a:defRPr/>
            </a:pPr>
            <a:endParaRPr lang="en-GB" altLang="en-US" sz="2800" dirty="0" smtClean="0"/>
          </a:p>
          <a:p>
            <a:pPr>
              <a:buNone/>
              <a:defRPr/>
            </a:pPr>
            <a:r>
              <a:rPr lang="en-US" altLang="en-US" sz="2800" b="1" dirty="0" smtClean="0"/>
              <a:t>The </a:t>
            </a:r>
            <a:r>
              <a:rPr lang="en-US" altLang="en-US" sz="2800" b="1" dirty="0" err="1" smtClean="0"/>
              <a:t>Westergren</a:t>
            </a:r>
            <a:r>
              <a:rPr lang="en-US" altLang="en-US" sz="2800" b="1" dirty="0" smtClean="0"/>
              <a:t> Method</a:t>
            </a:r>
            <a:r>
              <a:rPr lang="en-US" altLang="en-US" sz="2800" dirty="0" smtClean="0"/>
              <a:t> </a:t>
            </a:r>
            <a:endParaRPr lang="en-GB" altLang="en-US" sz="2800" dirty="0" smtClean="0"/>
          </a:p>
          <a:p>
            <a:pPr>
              <a:defRPr/>
            </a:pPr>
            <a:r>
              <a:rPr lang="en-US" altLang="en-US" sz="2800" dirty="0" smtClean="0"/>
              <a:t>This is the ICSH reference method for ESR  determination.</a:t>
            </a:r>
            <a:endParaRPr lang="en-US" altLang="en-US" sz="2800" b="1" dirty="0" smtClean="0"/>
          </a:p>
          <a:p>
            <a:pPr>
              <a:defRPr/>
            </a:pPr>
            <a:endParaRPr lang="en-GB" altLang="en-US" sz="2800" dirty="0"/>
          </a:p>
        </p:txBody>
      </p:sp>
      <p:pic>
        <p:nvPicPr>
          <p:cNvPr id="6" name="Picture 7" descr=" The name of referred object is brmedj02499-0090-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71612"/>
            <a:ext cx="2582864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143625" y="1571625"/>
            <a:ext cx="2357465" cy="4635500"/>
            <a:chOff x="0" y="768"/>
            <a:chExt cx="2544" cy="2928"/>
          </a:xfrm>
        </p:grpSpPr>
        <p:pic>
          <p:nvPicPr>
            <p:cNvPr id="8" name="Picture 5" descr="P6040191"/>
            <p:cNvPicPr>
              <a:picLocks noChangeAspect="1" noChangeArrowheads="1"/>
            </p:cNvPicPr>
            <p:nvPr/>
          </p:nvPicPr>
          <p:blipFill>
            <a:blip r:embed="rId4"/>
            <a:srcRect l="13469" r="22858" b="407"/>
            <a:stretch>
              <a:fillRect/>
            </a:stretch>
          </p:blipFill>
          <p:spPr bwMode="auto">
            <a:xfrm>
              <a:off x="0" y="768"/>
              <a:ext cx="2496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480" cy="72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714750" y="6215063"/>
            <a:ext cx="49530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  <a:defRPr/>
            </a:pP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Westergren rack or stand with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open glass tube </a:t>
            </a: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12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5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05567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‘A type of cell division in which parent cell divides into two daughter cells and each of two daughter cells receive a chromosomal karyotype identical to parent cells’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7" descr=" The name of referred object is brmedj02499-0090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23685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52C43390DCC549A996EB19389DF26B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857250"/>
            <a:ext cx="596265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 noChangeArrowheads="1"/>
          </p:cNvSpPr>
          <p:nvPr/>
        </p:nvSpPr>
        <p:spPr>
          <a:xfrm>
            <a:off x="428625" y="5715000"/>
            <a:ext cx="8001000" cy="828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-10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Westergren rack &amp; tube filled with blood sample</a:t>
            </a:r>
            <a:endParaRPr kumimoji="0" lang="en-US" altLang="en-US" sz="2800" b="0" i="0" u="none" strike="noStrike" kern="1200" cap="none" spc="-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6165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anose="05000000000000000000" pitchFamily="2" charset="2"/>
              <a:buAutoNum type="arabicPeriod"/>
              <a:defRPr/>
            </a:pPr>
            <a:r>
              <a:rPr lang="en-US" sz="2400" dirty="0" smtClean="0"/>
              <a:t>Venous blood is diluted accurately in the proportion of one volume of citrate to four volumes of blood.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The blood may be directly collected into the citrate solution or an EDTA </a:t>
            </a:r>
            <a:r>
              <a:rPr lang="en-US" sz="2400" dirty="0" err="1" smtClean="0"/>
              <a:t>anticoagulated</a:t>
            </a:r>
            <a:r>
              <a:rPr lang="en-US" sz="2400" dirty="0" smtClean="0"/>
              <a:t> blood used.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Mix thoroughly by gentle repeated inversion.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ESR preparations should preferably be set up within 2 hrs of blood collection, but under extenuating circumstances may be refrigerated overnight at 4oC before testing.</a:t>
            </a:r>
            <a:endParaRPr lang="en-GB" sz="2400" dirty="0" smtClean="0"/>
          </a:p>
          <a:p>
            <a:pPr>
              <a:buNone/>
              <a:defRPr/>
            </a:pPr>
            <a:r>
              <a:rPr lang="en-US" sz="2400" dirty="0" smtClean="0"/>
              <a:t>2.   A clean dry </a:t>
            </a:r>
            <a:r>
              <a:rPr lang="en-US" sz="2400" dirty="0" err="1" smtClean="0"/>
              <a:t>Westergren</a:t>
            </a:r>
            <a:r>
              <a:rPr lang="en-US" sz="2400" dirty="0" smtClean="0"/>
              <a:t>-Katz pipette is carefully filled and adjusted to the "0" mark on top.    </a:t>
            </a:r>
            <a:endParaRPr lang="en-GB" sz="2400" dirty="0" smtClean="0"/>
          </a:p>
          <a:p>
            <a:pPr>
              <a:buNone/>
              <a:defRPr/>
            </a:pPr>
            <a:endParaRPr lang="en-GB" sz="2400" dirty="0" smtClean="0"/>
          </a:p>
          <a:p>
            <a:pPr>
              <a:defRPr/>
            </a:pPr>
            <a:endParaRPr lang="en-GB" sz="24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err="1" smtClean="0">
                <a:latin typeface="Calibri" pitchFamily="34" charset="0"/>
              </a:rPr>
              <a:t>Westergren</a:t>
            </a:r>
            <a:r>
              <a:rPr lang="en-GB" altLang="en-US" sz="4800" b="1" dirty="0" smtClean="0">
                <a:latin typeface="Calibri" pitchFamily="34" charset="0"/>
              </a:rPr>
              <a:t> Method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The </a:t>
            </a:r>
            <a:r>
              <a:rPr lang="en-US" altLang="en-US" sz="2400" dirty="0" err="1" smtClean="0"/>
              <a:t>pipet</a:t>
            </a:r>
            <a:r>
              <a:rPr lang="en-US" altLang="en-US" sz="2400" dirty="0" smtClean="0"/>
              <a:t> is placed in a strictly vertical position in the </a:t>
            </a:r>
            <a:r>
              <a:rPr lang="en-US" altLang="en-US" sz="2400" dirty="0" err="1" smtClean="0"/>
              <a:t>Westergren</a:t>
            </a:r>
            <a:r>
              <a:rPr lang="en-US" altLang="en-US" sz="2400" dirty="0" smtClean="0"/>
              <a:t> stand </a:t>
            </a:r>
          </a:p>
          <a:p>
            <a:pPr marL="857250" lvl="1" indent="-457200"/>
            <a:r>
              <a:rPr lang="en-US" altLang="en-US" dirty="0" smtClean="0"/>
              <a:t>under room temperature conditions </a:t>
            </a:r>
          </a:p>
          <a:p>
            <a:pPr marL="857250" lvl="1" indent="-457200"/>
            <a:r>
              <a:rPr lang="en-US" altLang="en-US" dirty="0" smtClean="0"/>
              <a:t>not exposed to direct sunlight and </a:t>
            </a:r>
          </a:p>
          <a:p>
            <a:pPr marL="857250" lvl="1" indent="-457200"/>
            <a:r>
              <a:rPr lang="en-US" altLang="en-US" dirty="0" smtClean="0"/>
              <a:t>away from vibrations and draughts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Allow it to stand for exactly 1 hour</a:t>
            </a:r>
          </a:p>
          <a:p>
            <a:pPr marL="457200" indent="-457200">
              <a:buFont typeface="Wingdings" pitchFamily="2" charset="2"/>
              <a:buAutoNum type="arabicPeriod" startAt="3"/>
            </a:pPr>
            <a:r>
              <a:rPr lang="en-US" altLang="en-US" sz="2400" dirty="0" smtClean="0"/>
              <a:t>After 1 hour read to the nearest 1mm the height of the clear plasma above the upper limit of the column of </a:t>
            </a:r>
            <a:r>
              <a:rPr lang="en-US" altLang="en-US" sz="2400" dirty="0" err="1" smtClean="0"/>
              <a:t>sedimenting</a:t>
            </a:r>
            <a:r>
              <a:rPr lang="en-US" altLang="en-US" sz="2400" dirty="0" smtClean="0"/>
              <a:t> red cells. 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err="1" smtClean="0"/>
              <a:t>Westergren</a:t>
            </a:r>
            <a:r>
              <a:rPr lang="en-GB" altLang="en-US" sz="4800" b="1" dirty="0" smtClean="0"/>
              <a:t> Method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None/>
              <a:defRPr/>
            </a:pPr>
            <a:r>
              <a:rPr lang="en-US" sz="2400" b="1" dirty="0" smtClean="0"/>
              <a:t>Reporting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The result is expressed as ESR = X mm/hr </a:t>
            </a: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endParaRPr lang="en-US" dirty="0" smtClean="0">
              <a:sym typeface="Symbol"/>
            </a:endParaRPr>
          </a:p>
          <a:p>
            <a:pPr marL="914400" lvl="1" indent="-51435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ym typeface="Symbol"/>
              </a:rPr>
              <a:t> </a:t>
            </a:r>
            <a:r>
              <a:rPr lang="en-US" dirty="0" smtClean="0"/>
              <a:t>A poor delineation of the upper layer of red cells, the so-called </a:t>
            </a:r>
            <a:r>
              <a:rPr lang="en-US" b="1" i="1" dirty="0" smtClean="0"/>
              <a:t>‘stratified sedimentation’</a:t>
            </a:r>
            <a:r>
              <a:rPr lang="en-US" dirty="0" smtClean="0"/>
              <a:t>, has been attributed to the presence of many </a:t>
            </a:r>
            <a:r>
              <a:rPr lang="en-US" dirty="0" err="1" smtClean="0"/>
              <a:t>reticulocytes</a:t>
            </a:r>
            <a:r>
              <a:rPr lang="en-US" dirty="0" smtClean="0"/>
              <a:t>.</a:t>
            </a:r>
            <a:endParaRPr lang="en-GB" dirty="0" smtClean="0"/>
          </a:p>
          <a:p>
            <a:pPr>
              <a:buNone/>
              <a:defRPr/>
            </a:pP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err="1" smtClean="0"/>
              <a:t>Westergren</a:t>
            </a:r>
            <a:r>
              <a:rPr lang="en-GB" altLang="en-US" sz="4800" b="1" dirty="0" smtClean="0"/>
              <a:t> Method Cont’d..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altLang="en-US" sz="2400" b="1" dirty="0" smtClean="0"/>
              <a:t>Advantages</a:t>
            </a:r>
          </a:p>
          <a:p>
            <a:pPr lvl="1">
              <a:defRPr/>
            </a:pPr>
            <a:r>
              <a:rPr lang="en-US" altLang="en-US" dirty="0" smtClean="0"/>
              <a:t>It more reliably reflects the clinical state </a:t>
            </a:r>
          </a:p>
          <a:p>
            <a:pPr lvl="1">
              <a:defRPr/>
            </a:pPr>
            <a:r>
              <a:rPr lang="en-US" altLang="en-US" dirty="0" smtClean="0"/>
              <a:t>is the most sensitive method for serial study of chronic diseases, e.g., tuberculosis.</a:t>
            </a:r>
            <a:endParaRPr lang="en-GB" altLang="en-US" dirty="0" smtClean="0"/>
          </a:p>
          <a:p>
            <a:pPr>
              <a:buNone/>
              <a:defRPr/>
            </a:pPr>
            <a:r>
              <a:rPr lang="en-US" altLang="en-US" sz="2400" b="1" dirty="0" smtClean="0"/>
              <a:t>Disadvantages</a:t>
            </a:r>
            <a:r>
              <a:rPr lang="en-US" altLang="en-US" sz="2400" dirty="0" smtClean="0"/>
              <a:t> </a:t>
            </a:r>
            <a:endParaRPr lang="en-GB" altLang="en-US" sz="2400" dirty="0" smtClean="0"/>
          </a:p>
          <a:p>
            <a:pPr lvl="1">
              <a:defRPr/>
            </a:pPr>
            <a:r>
              <a:rPr lang="en-US" altLang="en-US" dirty="0" smtClean="0"/>
              <a:t>Requires a large amount of blood.</a:t>
            </a:r>
            <a:endParaRPr lang="en-GB" altLang="en-US" dirty="0" smtClean="0"/>
          </a:p>
          <a:p>
            <a:pPr lvl="1">
              <a:defRPr/>
            </a:pPr>
            <a:r>
              <a:rPr lang="en-US" altLang="en-US" dirty="0" smtClean="0"/>
              <a:t>Involves dilution which may be one source of error. </a:t>
            </a:r>
            <a:endParaRPr lang="en-GB" altLang="en-US" dirty="0" smtClean="0"/>
          </a:p>
          <a:p>
            <a:pPr>
              <a:buNone/>
              <a:defRPr/>
            </a:pPr>
            <a:r>
              <a:rPr lang="en-US" altLang="en-US" sz="2400" b="1" dirty="0" smtClean="0"/>
              <a:t>Normal Range</a:t>
            </a:r>
            <a:r>
              <a:rPr lang="en-US" altLang="en-US" sz="2400" dirty="0" smtClean="0"/>
              <a:t>:</a:t>
            </a:r>
          </a:p>
          <a:p>
            <a:pPr>
              <a:buNone/>
              <a:defRPr/>
            </a:pPr>
            <a:r>
              <a:rPr lang="en-US" altLang="en-US" sz="2400" dirty="0" smtClean="0"/>
              <a:t>                   Men:       0-15mm/hr</a:t>
            </a:r>
            <a:endParaRPr lang="en-GB" altLang="en-US" sz="2400" dirty="0" smtClean="0"/>
          </a:p>
          <a:p>
            <a:pPr>
              <a:buNone/>
              <a:defRPr/>
            </a:pPr>
            <a:r>
              <a:rPr lang="en-US" altLang="en-US" sz="2400" dirty="0" smtClean="0"/>
              <a:t>                   Women:  0-20mm/hr</a:t>
            </a:r>
            <a:endParaRPr lang="en-GB" altLang="en-US" sz="2400" dirty="0" smtClean="0"/>
          </a:p>
          <a:p>
            <a:pPr>
              <a:defRPr/>
            </a:pPr>
            <a:endParaRPr lang="en-GB" altLang="en-US" sz="24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The Wintrobe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7620000" cy="4972064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Utilizes a tube closed at one end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Tube has a length of 11cm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Bore diameter of the tube is 2.5mm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Features a graduated scale ranging from 0-100mm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Requires a special Wintrobe rack for the ESR determination process.</a:t>
            </a:r>
          </a:p>
          <a:p>
            <a:pPr>
              <a:buFont typeface="Wingdings" pitchFamily="2" charset="2"/>
              <a:buChar char="§"/>
            </a:pPr>
            <a:endParaRPr lang="en-GB" altLang="en-US" sz="2000" dirty="0" smtClean="0"/>
          </a:p>
          <a:p>
            <a:endParaRPr lang="en-US" dirty="0"/>
          </a:p>
        </p:txBody>
      </p:sp>
      <p:pic>
        <p:nvPicPr>
          <p:cNvPr id="4" name="Picture 8" descr="Apex Labs ESR Stand 6 Tube Push Type, with 6 Wintrobe Tubes ..."/>
          <p:cNvPicPr>
            <a:picLocks noChangeAspect="1" noChangeArrowheads="1"/>
          </p:cNvPicPr>
          <p:nvPr/>
        </p:nvPicPr>
        <p:blipFill>
          <a:blip r:embed="rId2"/>
          <a:srcRect l="14230" t="26488" r="16396" b="1721"/>
          <a:stretch>
            <a:fillRect/>
          </a:stretch>
        </p:blipFill>
        <p:spPr bwMode="auto">
          <a:xfrm>
            <a:off x="2571736" y="3500438"/>
            <a:ext cx="49688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57620" y="6396038"/>
            <a:ext cx="2571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/>
              <a:t>Wintrobe rack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b="1" dirty="0" smtClean="0"/>
              <a:t> 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dirty="0" smtClean="0"/>
              <a:t>1. Blood is collected with EDTA in the right proportion.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dirty="0" smtClean="0"/>
              <a:t>2. 	Enough blood to fill the Wintrobe tube (approximately 1ml) is drawn into a Pasteur pipette having a long stem.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dirty="0" smtClean="0"/>
              <a:t>3. 	The Wintrobe tube is then filled from the bottom up (so as to exclude any  air -bubbles) to the "0" mark.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dirty="0" smtClean="0"/>
              <a:t>4. 	The tube is placed in the Wintrobe rack in exactly vertical position and the time is noted.</a:t>
            </a:r>
            <a:endParaRPr lang="en-GB" dirty="0" smtClean="0"/>
          </a:p>
          <a:p>
            <a:pPr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US" dirty="0" smtClean="0"/>
              <a:t>5. 	At the end of 1hour the ESR is read as the length of the plasma column above the cells and is expressed as x mm/hr.</a:t>
            </a:r>
            <a:endParaRPr lang="en-GB" dirty="0" smtClean="0"/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endParaRPr lang="en-GB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318250"/>
            <a:ext cx="2895600" cy="609600"/>
          </a:xfrm>
        </p:spPr>
        <p:txBody>
          <a:bodyPr/>
          <a:lstStyle/>
          <a:p>
            <a:r>
              <a:rPr lang="en-US" sz="2400" b="1" smtClean="0"/>
              <a:t>Foundation Module </a:t>
            </a:r>
            <a:br>
              <a:rPr lang="en-US" sz="2400" b="1" smtClean="0"/>
            </a:br>
            <a:r>
              <a:rPr lang="en-US" sz="2400" b="1" smtClean="0"/>
              <a:t>First Year MBBS</a:t>
            </a:r>
            <a:endParaRPr lang="en-US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5576" y="4307124"/>
            <a:ext cx="6461760" cy="1066800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Supervised by </a:t>
            </a:r>
            <a:r>
              <a:rPr lang="en-US" b="1" smtClean="0">
                <a:solidFill>
                  <a:schemeClr val="tx2"/>
                </a:solidFill>
              </a:rPr>
              <a:t>Prof. Samia </a:t>
            </a:r>
            <a:r>
              <a:rPr lang="en-US" b="1" dirty="0" smtClean="0">
                <a:solidFill>
                  <a:schemeClr val="tx2"/>
                </a:solidFill>
              </a:rPr>
              <a:t>Sarwar</a:t>
            </a:r>
            <a:r>
              <a:rPr lang="en-US" b="1" dirty="0"/>
              <a:t> Chairperson Physiology </a:t>
            </a:r>
            <a:r>
              <a:rPr lang="en-US" b="1" dirty="0" smtClean="0"/>
              <a:t>Presenter :</a:t>
            </a:r>
            <a:r>
              <a:rPr lang="en-US" b="1" dirty="0" smtClean="0">
                <a:solidFill>
                  <a:schemeClr val="tx2"/>
                </a:solidFill>
              </a:rPr>
              <a:t>Dr. (</a:t>
            </a:r>
            <a:r>
              <a:rPr lang="en-US" b="1" dirty="0">
                <a:solidFill>
                  <a:schemeClr val="tx2"/>
                </a:solidFill>
              </a:rPr>
              <a:t>FCPS PHY)</a:t>
            </a:r>
          </a:p>
          <a:p>
            <a:pPr algn="r"/>
            <a:r>
              <a:rPr lang="en-US" b="1" dirty="0" smtClean="0"/>
              <a:t>Dated </a:t>
            </a:r>
            <a:r>
              <a:rPr lang="en-US" b="1" dirty="0"/>
              <a:t>: </a:t>
            </a:r>
            <a:r>
              <a:rPr lang="en-US" b="1" dirty="0" smtClean="0"/>
              <a:t>00-00-2025</a:t>
            </a:r>
            <a:endParaRPr lang="en-US" b="1" dirty="0"/>
          </a:p>
          <a:p>
            <a:pPr algn="r"/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761390"/>
            <a:ext cx="7543800" cy="259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/>
              <a:t>Introduction to Wintrobe &amp; Westergen tube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29200" y="6230571"/>
            <a:ext cx="35814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/>
              <a:t>Physiology Department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914479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741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smtClean="0"/>
              <a:t>Wintrobe method cont’d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400" b="1" dirty="0" smtClean="0"/>
              <a:t>Advantages</a:t>
            </a:r>
            <a:endParaRPr lang="en-GB" alt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 smtClean="0"/>
              <a:t> The method is: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dirty="0" smtClean="0"/>
              <a:t>simple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dirty="0" smtClean="0"/>
              <a:t>requires a small amount of blood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dirty="0" smtClean="0"/>
              <a:t>no dilution required</a:t>
            </a:r>
            <a:endParaRPr lang="en-GB" alt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 smtClean="0"/>
              <a:t>With the same preparation, once the ESR has been read, the hematocrit value can be determined after centrifugation.</a:t>
            </a:r>
            <a:endParaRPr lang="en-GB" alt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 err="1" smtClean="0"/>
              <a:t>Microbilirubin</a:t>
            </a:r>
            <a:r>
              <a:rPr lang="en-US" altLang="en-US" sz="2400" dirty="0" smtClean="0"/>
              <a:t> determination can be made on supernatant plasma and smears of </a:t>
            </a:r>
            <a:r>
              <a:rPr lang="en-US" altLang="en-US" sz="2400" dirty="0" err="1" smtClean="0"/>
              <a:t>buffy</a:t>
            </a:r>
            <a:r>
              <a:rPr lang="en-US" altLang="en-US" sz="2400" dirty="0" smtClean="0"/>
              <a:t> coat can be made.</a:t>
            </a:r>
            <a:r>
              <a:rPr lang="en-US" altLang="en-US" sz="2400" b="1" i="1" dirty="0" smtClean="0"/>
              <a:t> 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800" b="1" dirty="0" smtClean="0"/>
              <a:t>Wintrobe Method Cont’d..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altLang="en-US" sz="2400" b="1" dirty="0" smtClean="0"/>
              <a:t>Disadvantages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dirty="0" smtClean="0"/>
              <a:t>Because of the short column, it is only sensitive when the ESR is low and when the disease is in the acute stage.</a:t>
            </a:r>
            <a:r>
              <a:rPr lang="en-US" altLang="en-US" sz="24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en-US" sz="2400" b="1" dirty="0" smtClean="0"/>
              <a:t>Normal Range</a:t>
            </a:r>
            <a:r>
              <a:rPr lang="en-US" altLang="en-US" sz="2400" dirty="0" smtClean="0"/>
              <a:t> </a:t>
            </a:r>
            <a:endParaRPr lang="en-GB" altLang="en-US" sz="2400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dirty="0" smtClean="0"/>
              <a:t>Men: 0-7mm/hr</a:t>
            </a:r>
            <a:endParaRPr lang="en-GB" altLang="en-US" dirty="0" smtClean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altLang="en-US" dirty="0" smtClean="0"/>
              <a:t>Women: 0-15mm/hr</a:t>
            </a:r>
            <a:endParaRPr lang="en-GB" altLang="en-US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alt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alt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endParaRPr lang="en-GB" altLang="en-US" sz="2400" dirty="0" smtClean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en-US" sz="24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Quality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/>
              <a:t>Strictly adhere to SOP (timing, positioning the ESR rack, etc)!</a:t>
            </a:r>
          </a:p>
          <a:p>
            <a:r>
              <a:rPr lang="en-US" altLang="en-US" sz="2000" dirty="0" smtClean="0"/>
              <a:t>Quality control samples are commercially available</a:t>
            </a:r>
          </a:p>
          <a:p>
            <a:pPr>
              <a:buNone/>
            </a:pPr>
            <a:r>
              <a:rPr lang="en-US" altLang="en-US" sz="2000" dirty="0" smtClean="0"/>
              <a:t> </a:t>
            </a:r>
          </a:p>
          <a:p>
            <a:pPr>
              <a:buNone/>
            </a:pPr>
            <a:r>
              <a:rPr lang="en-US" altLang="en-US" dirty="0" smtClean="0"/>
              <a:t>      </a:t>
            </a:r>
            <a:r>
              <a:rPr lang="en-US" altLang="en-US" b="1" dirty="0" smtClean="0"/>
              <a:t>Sources of error</a:t>
            </a:r>
          </a:p>
          <a:p>
            <a:r>
              <a:rPr lang="en-US" altLang="en-US" sz="2000" dirty="0" smtClean="0"/>
              <a:t>Improper filling of tubes</a:t>
            </a:r>
          </a:p>
          <a:p>
            <a:r>
              <a:rPr lang="en-US" altLang="en-US" sz="2000" dirty="0" smtClean="0"/>
              <a:t>Old specimen (should be performed within 2 hours of collection)</a:t>
            </a:r>
          </a:p>
          <a:p>
            <a:r>
              <a:rPr lang="en-US" altLang="en-US" sz="2000" dirty="0" smtClean="0"/>
              <a:t>Cold agglutinins can cause a falsely elevated ESR</a:t>
            </a:r>
          </a:p>
          <a:p>
            <a:r>
              <a:rPr lang="en-US" altLang="en-US" sz="2000" dirty="0" smtClean="0"/>
              <a:t>Clotted and </a:t>
            </a:r>
            <a:r>
              <a:rPr lang="en-US" altLang="en-US" sz="2000" dirty="0" err="1" smtClean="0"/>
              <a:t>hemolysed</a:t>
            </a:r>
            <a:r>
              <a:rPr lang="en-US" altLang="en-US" sz="2000" dirty="0" smtClean="0"/>
              <a:t> samples</a:t>
            </a:r>
          </a:p>
          <a:p>
            <a:pPr>
              <a:buNone/>
            </a:pPr>
            <a:endParaRPr lang="en-US" altLang="en-US" b="1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 dirty="0" smtClean="0"/>
              <a:t>Technical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en-US" sz="2400" dirty="0" smtClean="0"/>
              <a:t>Tube must be completely filled to the zero mark</a:t>
            </a:r>
          </a:p>
          <a:p>
            <a:pPr>
              <a:spcBef>
                <a:spcPts val="600"/>
              </a:spcBef>
            </a:pPr>
            <a:r>
              <a:rPr lang="en-US" altLang="en-US" sz="2400" dirty="0" err="1" smtClean="0"/>
              <a:t>Hemolyzed</a:t>
            </a:r>
            <a:r>
              <a:rPr lang="en-US" altLang="en-US" sz="2400" dirty="0" smtClean="0"/>
              <a:t> specimen is not accepted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There should be no air bubble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Refrigerated specimens must come to room temperature for 30 minutes prior to testing </a:t>
            </a:r>
          </a:p>
          <a:p>
            <a:pPr lvl="1">
              <a:spcBef>
                <a:spcPts val="600"/>
              </a:spcBef>
            </a:pPr>
            <a:r>
              <a:rPr lang="en-US" altLang="en-US" dirty="0" smtClean="0"/>
              <a:t>refrigerated sample is used within 24 hours, if the test can not be performed within 2 hours of sample collection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The ESR rack must be on a level surface and free of vibration</a:t>
            </a:r>
          </a:p>
          <a:p>
            <a:pPr>
              <a:spcBef>
                <a:spcPts val="600"/>
              </a:spcBef>
            </a:pPr>
            <a:r>
              <a:rPr lang="en-US" altLang="en-US" sz="2400" dirty="0" smtClean="0"/>
              <a:t>Strictly follow SOP</a:t>
            </a:r>
          </a:p>
          <a:p>
            <a:pPr lvl="1">
              <a:spcBef>
                <a:spcPts val="600"/>
              </a:spcBef>
              <a:buNone/>
            </a:pPr>
            <a:endParaRPr lang="en-US" altLang="en-US" dirty="0" smtClean="0"/>
          </a:p>
          <a:p>
            <a:pPr>
              <a:spcBef>
                <a:spcPts val="600"/>
              </a:spcBef>
            </a:pPr>
            <a:endParaRPr lang="en-US" altLang="en-US" sz="2400" dirty="0" smtClean="0"/>
          </a:p>
          <a:p>
            <a:pPr>
              <a:spcBef>
                <a:spcPts val="600"/>
              </a:spcBef>
            </a:pPr>
            <a:endParaRPr lang="en-US" altLang="en-US" sz="24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620000" cy="1143000"/>
          </a:xfrm>
        </p:spPr>
        <p:txBody>
          <a:bodyPr/>
          <a:lstStyle/>
          <a:p>
            <a:pPr algn="ctr"/>
            <a:r>
              <a:rPr lang="en-US" altLang="en-US" sz="4800" b="1" dirty="0" smtClean="0">
                <a:solidFill>
                  <a:schemeClr val="tx1"/>
                </a:solidFill>
              </a:rPr>
              <a:t>Vertical Integration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/>
              <a:t>ESR &amp; C-reactive Protein Measurements and Their Relevance in Clinical Medicine</a:t>
            </a:r>
            <a:endParaRPr lang="en-US" sz="3200" dirty="0"/>
          </a:p>
        </p:txBody>
      </p:sp>
      <p:pic>
        <p:nvPicPr>
          <p:cNvPr id="4" name="Picture 2" descr="Erythrocyte Sedimentation Rate and C-reactive Protein Measurements and  Their Relevance in Clinical Medicine. | Semantic Scholar"/>
          <p:cNvPicPr>
            <a:picLocks noChangeAspect="1" noChangeArrowheads="1"/>
          </p:cNvPicPr>
          <p:nvPr/>
        </p:nvPicPr>
        <p:blipFill>
          <a:blip r:embed="rId2"/>
          <a:srcRect t="4053"/>
          <a:stretch>
            <a:fillRect/>
          </a:stretch>
        </p:blipFill>
        <p:spPr bwMode="auto">
          <a:xfrm>
            <a:off x="142844" y="1857364"/>
            <a:ext cx="8192435" cy="40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85762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Vertical </a:t>
            </a:r>
            <a:r>
              <a:rPr lang="en-US" altLang="en-US" sz="1600" b="1" dirty="0" smtClean="0"/>
              <a:t>Integration with Internal Medicine</a:t>
            </a:r>
            <a:endParaRPr lang="en-US" altLang="en-US" sz="1600" b="1" dirty="0"/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620000" cy="1143000"/>
          </a:xfrm>
        </p:spPr>
        <p:txBody>
          <a:bodyPr/>
          <a:lstStyle/>
          <a:p>
            <a:pPr algn="ctr"/>
            <a:r>
              <a:rPr lang="en-US" altLang="en-US" sz="4000" b="1" dirty="0" smtClean="0"/>
              <a:t>DAS28-ESR for Rheumatoid Arthritis</a:t>
            </a:r>
            <a:endParaRPr lang="en-US" sz="4000" dirty="0"/>
          </a:p>
        </p:txBody>
      </p:sp>
      <p:pic>
        <p:nvPicPr>
          <p:cNvPr id="4" name="Picture 2" descr="DAS28: Patient-Physician-Laboratory Collaboration"/>
          <p:cNvPicPr>
            <a:picLocks noChangeAspect="1" noChangeArrowheads="1"/>
          </p:cNvPicPr>
          <p:nvPr/>
        </p:nvPicPr>
        <p:blipFill>
          <a:blip r:embed="rId2"/>
          <a:srcRect t="2374"/>
          <a:stretch>
            <a:fillRect/>
          </a:stretch>
        </p:blipFill>
        <p:spPr bwMode="auto">
          <a:xfrm>
            <a:off x="1285852" y="1687499"/>
            <a:ext cx="6337300" cy="517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428992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Vertical </a:t>
            </a:r>
            <a:r>
              <a:rPr lang="en-US" altLang="en-US" sz="1600" b="1" dirty="0" smtClean="0"/>
              <a:t>Integration/Internal Medicine</a:t>
            </a:r>
            <a:endParaRPr lang="en-US" altLang="en-US" sz="1600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3857620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600" b="1" dirty="0" smtClean="0"/>
              <a:t>Vertical </a:t>
            </a:r>
            <a:r>
              <a:rPr lang="en-US" altLang="en-US" sz="1600" b="1" dirty="0" smtClean="0"/>
              <a:t>Integration with Internal Medicine</a:t>
            </a:r>
            <a:endParaRPr lang="en-US" altLang="en-US" sz="1600" b="1" dirty="0"/>
          </a:p>
        </p:txBody>
      </p:sp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643182"/>
            <a:ext cx="7620000" cy="1143000"/>
          </a:xfrm>
        </p:spPr>
        <p:txBody>
          <a:bodyPr/>
          <a:lstStyle/>
          <a:p>
            <a:pPr lvl="0" algn="ctr"/>
            <a:r>
              <a:rPr lang="en-GB" sz="4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</a:t>
            </a:r>
            <a:r>
              <a:rPr lang="en-GB" sz="48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 Integration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2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cs typeface="Times New Roman" pitchFamily="18" charset="0"/>
              </a:rPr>
              <a:t>Autonomy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138" cy="325756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cs typeface="Times New Roman" pitchFamily="18" charset="0"/>
              </a:rPr>
              <a:t>Autonomy means that </a:t>
            </a:r>
            <a:r>
              <a:rPr lang="en-US" sz="2400" b="1" dirty="0" smtClean="0">
                <a:cs typeface="Times New Roman" pitchFamily="18" charset="0"/>
              </a:rPr>
              <a:t>the patients are able to make independent decisions</a:t>
            </a:r>
            <a:r>
              <a:rPr lang="en-US" sz="2400" dirty="0" smtClean="0">
                <a:cs typeface="Times New Roman" pitchFamily="18" charset="0"/>
              </a:rPr>
              <a:t>. This means that doctors &amp; nurses should be sure patients have all of the needed information that is required to make a decision about their medical care and are educated. They do not influence the patient's choice.</a:t>
            </a:r>
          </a:p>
          <a:p>
            <a:r>
              <a:rPr lang="en-US" sz="2400" dirty="0" smtClean="0">
                <a:cs typeface="Times New Roman" pitchFamily="18" charset="0"/>
              </a:rPr>
              <a:t>The Right of Self-Determination or Autonomy would include </a:t>
            </a:r>
            <a:r>
              <a:rPr lang="en-US" sz="2400" b="1" dirty="0" smtClean="0">
                <a:cs typeface="Times New Roman" pitchFamily="18" charset="0"/>
              </a:rPr>
              <a:t>the right to refuse treatment, the right to participate in research or refuse it</a:t>
            </a:r>
            <a:r>
              <a:rPr lang="en-US" sz="2400" dirty="0" smtClean="0">
                <a:cs typeface="Times New Roman" pitchFamily="18" charset="0"/>
              </a:rPr>
              <a:t>. To exercise this right would require Informed Consent.</a:t>
            </a:r>
          </a:p>
          <a:p>
            <a:endParaRPr lang="en-US" sz="2400" dirty="0"/>
          </a:p>
        </p:txBody>
      </p:sp>
      <p:pic>
        <p:nvPicPr>
          <p:cNvPr id="6" name="Picture 2" descr="Medical Ethics: Ethical Dilemmas in Healthcare - Education Projects Group">
            <a:extLst>
              <a:ext uri="{FF2B5EF4-FFF2-40B4-BE49-F238E27FC236}">
                <a16:creationId xmlns:a16="http://schemas.microsoft.com/office/drawing/2014/main" xmlns="" id="{4783CF24-5A56-7F82-FB02-443F51A36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45" t="58172" r="52418" b="6613"/>
          <a:stretch/>
        </p:blipFill>
        <p:spPr bwMode="auto">
          <a:xfrm>
            <a:off x="6500826" y="4500570"/>
            <a:ext cx="2643174" cy="2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edical Ethics: Ethical Dilemmas in Healthcare - Education Projects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342899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altLang="en-US" sz="1400" b="1" dirty="0" smtClean="0"/>
              <a:t>Biomedical Ethics</a:t>
            </a:r>
            <a:endParaRPr lang="en-US" altLang="en-US" sz="1400" b="1" dirty="0"/>
          </a:p>
        </p:txBody>
      </p:sp>
      <p:pic>
        <p:nvPicPr>
          <p:cNvPr id="8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29652" y="1"/>
            <a:ext cx="714348" cy="7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012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620000" cy="1143000"/>
          </a:xfrm>
        </p:spPr>
        <p:txBody>
          <a:bodyPr/>
          <a:lstStyle/>
          <a:p>
            <a:pPr algn="ctr"/>
            <a:r>
              <a:rPr lang="en-US" sz="4000" b="1" dirty="0" smtClean="0">
                <a:cs typeface="Times New Roman" pitchFamily="18" charset="0"/>
              </a:rPr>
              <a:t>Non-maleficence (Lesson of the day)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 smtClean="0">
                <a:cs typeface="Times New Roman" pitchFamily="18" charset="0"/>
              </a:rPr>
              <a:t>The principle of non-maleficence holds that there is an obligation not to inflict harm on others.</a:t>
            </a:r>
          </a:p>
          <a:p>
            <a:r>
              <a:rPr lang="en-US" altLang="en-US" sz="2000" dirty="0" smtClean="0">
                <a:cs typeface="Times New Roman" pitchFamily="18" charset="0"/>
              </a:rPr>
              <a:t>Example: stopping a medication known to be harmful or refusing to give a medication to a patient if it has not been proven to be effective.</a:t>
            </a:r>
          </a:p>
          <a:p>
            <a:pPr>
              <a:buNone/>
            </a:pPr>
            <a:endParaRPr lang="en-US" altLang="en-US" sz="1600" dirty="0" smtClean="0">
              <a:cs typeface="Times New Roman" pitchFamily="18" charset="0"/>
            </a:endParaRPr>
          </a:p>
          <a:p>
            <a:endParaRPr lang="en-US" altLang="en-US" sz="2000" dirty="0" smtClean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2" descr="Medical Ethics: Ethical Dilemmas in Healthcare - Education Projects Group"/>
          <p:cNvPicPr>
            <a:picLocks noChangeAspect="1" noChangeArrowheads="1"/>
          </p:cNvPicPr>
          <p:nvPr/>
        </p:nvPicPr>
        <p:blipFill>
          <a:blip r:embed="rId2"/>
          <a:srcRect l="54892" t="22513" r="4636" b="44502"/>
          <a:stretch>
            <a:fillRect/>
          </a:stretch>
        </p:blipFill>
        <p:spPr bwMode="auto">
          <a:xfrm>
            <a:off x="2268538" y="3213100"/>
            <a:ext cx="4135437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342899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r>
              <a:rPr lang="en-US" altLang="en-US" sz="1400" b="1" dirty="0" smtClean="0"/>
              <a:t>/Biomedical Ethics</a:t>
            </a:r>
            <a:endParaRPr lang="en-US" altLang="en-US" sz="1400" b="1" dirty="0"/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342899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altLang="en-US" sz="1400" b="1" dirty="0" smtClean="0"/>
              <a:t>Biomedical Ethics</a:t>
            </a:r>
            <a:endParaRPr lang="en-US" altLang="en-US" sz="1400" b="1" dirty="0"/>
          </a:p>
        </p:txBody>
      </p:sp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Motto, Vision, Dream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=""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3886200" y="12192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999" y="1849679"/>
            <a:ext cx="2981481" cy="3255721"/>
          </a:xfrm>
          <a:prstGeom prst="rect">
            <a:avLst/>
          </a:prstGeom>
        </p:spPr>
      </p:pic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7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072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2714620"/>
            <a:ext cx="7620000" cy="1143000"/>
          </a:xfrm>
        </p:spPr>
        <p:txBody>
          <a:bodyPr/>
          <a:lstStyle/>
          <a:p>
            <a:pPr algn="ctr"/>
            <a:r>
              <a:rPr lang="en-GB" sz="4800" b="1" dirty="0" smtClean="0"/>
              <a:t>Research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5" y="205365"/>
            <a:ext cx="7620000" cy="1143000"/>
          </a:xfrm>
        </p:spPr>
        <p:txBody>
          <a:bodyPr/>
          <a:lstStyle/>
          <a:p>
            <a:r>
              <a:rPr lang="en-US" sz="4800" b="1" dirty="0" smtClean="0"/>
              <a:t>Suggested Research Article</a:t>
            </a:r>
            <a:endParaRPr lang="en-US" sz="4800" b="1" dirty="0"/>
          </a:p>
        </p:txBody>
      </p:sp>
      <p:pic>
        <p:nvPicPr>
          <p:cNvPr id="8" name="Content Placeholder 13" descr="A close-up of a documen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36"/>
            <a:ext cx="8429652" cy="4525963"/>
          </a:xfr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5989638"/>
            <a:ext cx="547211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314324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with </a:t>
            </a:r>
            <a:r>
              <a:rPr lang="en-US" altLang="en-US" sz="1400" b="1" dirty="0" smtClean="0"/>
              <a:t>Research</a:t>
            </a:r>
            <a:endParaRPr lang="en-US" altLang="en-US" sz="1400" b="1" dirty="0"/>
          </a:p>
        </p:txBody>
      </p:sp>
      <p:pic>
        <p:nvPicPr>
          <p:cNvPr id="7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849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</a:rPr>
              <a:t>How To Access Digital Library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202124"/>
                </a:solidFill>
              </a:rPr>
              <a:t>Steps to Access HEC Digital Library</a:t>
            </a:r>
            <a:endParaRPr lang="en-US" sz="2400" dirty="0" smtClean="0">
              <a:solidFill>
                <a:srgbClr val="202124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Go to the website of HEC National Digital Library.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On Home Page, click on the INSTITUTES.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A page will appear showing the universities from Public and Private Sector and other Institutes which have access to HEC National Digital Library HNDL.</a:t>
            </a:r>
          </a:p>
          <a:p>
            <a:pPr>
              <a:buFont typeface="+mj-lt"/>
              <a:buAutoNum type="arabicPeriod"/>
            </a:pPr>
            <a:r>
              <a:rPr lang="en-US" sz="2000" dirty="0" smtClean="0">
                <a:solidFill>
                  <a:srgbClr val="202124"/>
                </a:solidFill>
                <a:latin typeface="Calibri" pitchFamily="34" charset="0"/>
              </a:rPr>
              <a:t>Select your desired Institute.</a:t>
            </a:r>
          </a:p>
          <a:p>
            <a:pPr marL="0" indent="0">
              <a:buNone/>
            </a:pPr>
            <a:r>
              <a:rPr lang="en-US" sz="2000" dirty="0" smtClean="0">
                <a:latin typeface="Calibri" pitchFamily="34" charset="0"/>
              </a:rPr>
              <a:t>5. 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A page will appear showing the resources of the institution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6. Journals and Researches will appear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7. You can find a Journal by clicking on JOURNALS AND DATABASE and enter a keyword to search for your desired journal.</a:t>
            </a:r>
            <a:r>
              <a:rPr lang="en-US" sz="2000" b="1" dirty="0" smtClean="0">
                <a:latin typeface="Calibri" pitchFamily="34" charset="0"/>
              </a:rPr>
              <a:t> </a:t>
            </a:r>
            <a:r>
              <a:rPr lang="en-US" sz="2000" b="1" dirty="0" err="1" smtClean="0">
                <a:latin typeface="Calibri" pitchFamily="34" charset="0"/>
              </a:rPr>
              <a:t>Link</a:t>
            </a:r>
            <a:r>
              <a:rPr lang="en-US" sz="2000" dirty="0" err="1" smtClean="0">
                <a:latin typeface="Calibri" pitchFamily="34" charset="0"/>
              </a:rPr>
              <a:t>:https</a:t>
            </a:r>
            <a:r>
              <a:rPr lang="en-US" sz="2000" dirty="0" smtClean="0">
                <a:latin typeface="Calibri" pitchFamily="34" charset="0"/>
              </a:rPr>
              <a:t>://</a:t>
            </a:r>
            <a:r>
              <a:rPr lang="en-US" sz="2000" dirty="0" err="1" smtClean="0">
                <a:latin typeface="Calibri" pitchFamily="34" charset="0"/>
              </a:rPr>
              <a:t>www.topstudyworld.com</a:t>
            </a:r>
            <a:r>
              <a:rPr lang="en-US" sz="2000" dirty="0" smtClean="0">
                <a:latin typeface="Calibri" pitchFamily="34" charset="0"/>
              </a:rPr>
              <a:t>/2020/05/access-</a:t>
            </a:r>
            <a:r>
              <a:rPr lang="en-US" sz="2000" dirty="0" err="1" smtClean="0">
                <a:latin typeface="Calibri" pitchFamily="34" charset="0"/>
              </a:rPr>
              <a:t>hec</a:t>
            </a:r>
            <a:r>
              <a:rPr lang="en-US" sz="2000" dirty="0" smtClean="0">
                <a:latin typeface="Calibri" pitchFamily="34" charset="0"/>
              </a:rPr>
              <a:t>-digital-</a:t>
            </a:r>
            <a:r>
              <a:rPr lang="en-US" sz="2000" dirty="0" err="1" smtClean="0">
                <a:latin typeface="Calibri" pitchFamily="34" charset="0"/>
              </a:rPr>
              <a:t>library.html?m</a:t>
            </a:r>
            <a:r>
              <a:rPr lang="en-US" sz="2000" dirty="0" smtClean="0">
                <a:latin typeface="Calibri" pitchFamily="34" charset="0"/>
              </a:rPr>
              <a:t>=1</a:t>
            </a:r>
          </a:p>
          <a:p>
            <a:pPr marL="0" indent="0">
              <a:buNone/>
            </a:pPr>
            <a:endParaRPr lang="en-US" sz="2400" dirty="0" smtClean="0">
              <a:latin typeface="Calibri" pitchFamily="34" charset="0"/>
            </a:endParaRP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3071802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Promoting IT &amp; Research Culture</a:t>
            </a:r>
            <a:endParaRPr lang="en-US" altLang="en-US" sz="1400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7620000" cy="1143000"/>
          </a:xfrm>
        </p:spPr>
        <p:txBody>
          <a:bodyPr/>
          <a:lstStyle/>
          <a:p>
            <a:pPr algn="ctr"/>
            <a:r>
              <a:rPr lang="en-US" sz="4800" b="1" dirty="0" smtClean="0"/>
              <a:t>Brainstorming</a:t>
            </a:r>
            <a:endParaRPr lang="en-US" dirty="0"/>
          </a:p>
        </p:txBody>
      </p:sp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921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7620000" cy="1143000"/>
          </a:xfrm>
        </p:spPr>
        <p:txBody>
          <a:bodyPr/>
          <a:lstStyle/>
          <a:p>
            <a:pPr algn="ctr"/>
            <a:r>
              <a:rPr lang="en-US" sz="3200" b="1" dirty="0" smtClean="0"/>
              <a:t>Structured Essay Question Related To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85926"/>
            <a:ext cx="7620000" cy="4800600"/>
          </a:xfrm>
        </p:spPr>
        <p:txBody>
          <a:bodyPr/>
          <a:lstStyle/>
          <a:p>
            <a:pPr>
              <a:buNone/>
              <a:defRPr/>
            </a:pPr>
            <a:r>
              <a:rPr lang="en-US" b="1" dirty="0" smtClean="0"/>
              <a:t>Question 1:</a:t>
            </a:r>
          </a:p>
          <a:p>
            <a:pPr>
              <a:buNone/>
              <a:defRPr/>
            </a:pPr>
            <a:r>
              <a:rPr lang="en-US" dirty="0" smtClean="0"/>
              <a:t>Define ESR.</a:t>
            </a:r>
          </a:p>
          <a:p>
            <a:pPr marL="0" indent="0">
              <a:buNone/>
              <a:defRPr/>
            </a:pPr>
            <a:endParaRPr lang="en-US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78591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415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Answer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4282" y="1643050"/>
            <a:ext cx="8072494" cy="3733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14350" indent="-514350">
              <a:defRPr/>
            </a:pPr>
            <a:r>
              <a:rPr lang="en-US" sz="2400" dirty="0" smtClean="0"/>
              <a:t>The Erythrocyte Sedimentation Rate (ESR) is a blood test that gauges the speed at which red blood cells settle, serving as a general marker for inflammation in the body and aiding in the detection and monitoring of various inflammatory conditions.</a:t>
            </a:r>
            <a:endParaRPr lang="en-US" sz="2400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0"/>
            <a:ext cx="178591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82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/>
              <a:t>Structured Essay Question Related To Topic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Question 2</a:t>
            </a:r>
            <a:r>
              <a:rPr lang="en-GB" altLang="en-US" dirty="0" smtClean="0"/>
              <a:t>: </a:t>
            </a:r>
            <a:r>
              <a:rPr lang="en-US" altLang="en-US" dirty="0" smtClean="0"/>
              <a:t>List the items required in ESR determination using the </a:t>
            </a:r>
            <a:r>
              <a:rPr lang="en-US" altLang="en-US" dirty="0" err="1" smtClean="0"/>
              <a:t>Westergren</a:t>
            </a:r>
            <a:r>
              <a:rPr lang="en-US" altLang="en-US" dirty="0" smtClean="0"/>
              <a:t> method.</a:t>
            </a:r>
          </a:p>
          <a:p>
            <a:pPr marL="0" indent="0">
              <a:buNone/>
            </a:pPr>
            <a:endParaRPr lang="en-US" altLang="en-US" b="1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78591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Blood Sample (collected in an EDTA tube)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err="1" smtClean="0"/>
              <a:t>Westergren</a:t>
            </a:r>
            <a:r>
              <a:rPr lang="en-US" dirty="0" smtClean="0"/>
              <a:t> ESR Tube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Rack or Stand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Timer or Stopwatch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Laboratory Pipette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Mixing Device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Paper or Plastic Capillary Stopper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Clean Cloth or Tissue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Incubator or Room Temperature Control (if needed)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Refrigerator (if needed)</a:t>
            </a:r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785918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/>
              <a:t>Brainstorming</a:t>
            </a:r>
            <a:endParaRPr lang="en-US" altLang="en-US" sz="1600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/>
              <a:t>Guyton AC, Hall JE. Textbook of Medical Physiology. 14th ed. Philadelphia, PA: Saunders; 2020</a:t>
            </a:r>
          </a:p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/>
              <a:t>Boron WF, </a:t>
            </a:r>
            <a:r>
              <a:rPr lang="en-US" sz="2000" dirty="0" err="1" smtClean="0"/>
              <a:t>Boulpaep</a:t>
            </a:r>
            <a:r>
              <a:rPr lang="en-US" sz="2000" dirty="0" smtClean="0"/>
              <a:t> EL. Medical Physiology: A Cellular and Molecular Approach. 3rd ed. Philadelphia, PA: Elsevier; 2017.</a:t>
            </a:r>
          </a:p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/>
              <a:t>Sherwood L. Human Physiology: From Cells to Systems. 10th ed. Boston, MA: </a:t>
            </a:r>
            <a:r>
              <a:rPr lang="en-US" sz="2000" dirty="0" err="1" smtClean="0"/>
              <a:t>Cengage</a:t>
            </a:r>
            <a:r>
              <a:rPr lang="en-US" sz="2000" dirty="0" smtClean="0"/>
              <a:t> Learning; 2020.</a:t>
            </a:r>
          </a:p>
          <a:p>
            <a:pPr marL="571500" indent="-457200" fontAlgn="t">
              <a:buFont typeface="+mj-lt"/>
              <a:buAutoNum type="arabicPeriod"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err="1" smtClean="0"/>
              <a:t>Widmaier</a:t>
            </a:r>
            <a:r>
              <a:rPr lang="en-US" sz="2000" dirty="0" smtClean="0"/>
              <a:t> EP, Raff H, </a:t>
            </a:r>
            <a:r>
              <a:rPr lang="en-US" sz="2000" dirty="0" err="1" smtClean="0"/>
              <a:t>Strang</a:t>
            </a:r>
            <a:r>
              <a:rPr lang="en-US" sz="2000" dirty="0" smtClean="0"/>
              <a:t> KT. Vander's Human Physiology: The Mechanisms of Body Function. 16th ed. New York, NY: McGraw-Hill Education; 2021.</a:t>
            </a:r>
          </a:p>
          <a:p>
            <a:pPr marL="571500" indent="-457200" fontAlgn="t">
              <a:buFont typeface="+mj-lt"/>
              <a:buAutoNum type="arabicPeriod"/>
            </a:pPr>
            <a:endParaRPr lang="en-US" sz="2000" dirty="0" smtClean="0"/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/>
              <a:t>Costanzo LS. Physiology. 7th ed. Philadelphia, PA: Saunders; 2021.</a:t>
            </a:r>
          </a:p>
          <a:p>
            <a:pPr marL="571500" indent="-457200" fontAlgn="t">
              <a:buFont typeface="+mj-lt"/>
              <a:buAutoNum type="arabicPeriod"/>
            </a:pPr>
            <a:endParaRPr lang="en-US" sz="2000" dirty="0" smtClean="0"/>
          </a:p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/>
              <a:t>Research papers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000" dirty="0" smtClean="0">
                <a:hlinkClick r:id="rId2"/>
              </a:rPr>
              <a:t>https://doi.org/10.1097%2FMD.0000000000016816</a:t>
            </a:r>
            <a:endParaRPr lang="en-US" sz="2000" dirty="0" smtClean="0"/>
          </a:p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/>
              <a:t>YouTube Video</a:t>
            </a:r>
          </a:p>
          <a:p>
            <a:pPr marL="571500" indent="-457200" fontAlgn="t">
              <a:buFont typeface="+mj-lt"/>
              <a:buAutoNum type="arabicPeriod"/>
            </a:pPr>
            <a:r>
              <a:rPr lang="en-US" sz="2000" dirty="0" smtClean="0">
                <a:hlinkClick r:id="rId3"/>
              </a:rPr>
              <a:t>https://youtu.be/gy8RpErVsqc</a:t>
            </a:r>
            <a:endParaRPr lang="en-US" sz="200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00166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References</a:t>
            </a:r>
            <a:endParaRPr lang="en-US" altLang="en-US" b="1" dirty="0"/>
          </a:p>
        </p:txBody>
      </p:sp>
      <p:pic>
        <p:nvPicPr>
          <p:cNvPr id="5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QTBYx1AF8hbebnUxqiwWQtbMYeI4zDdWTUXfQSduyPU6nz6P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38" y="642918"/>
            <a:ext cx="6096000" cy="514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159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4282" y="428604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</a:t>
            </a:r>
            <a:r>
              <a:rPr lang="en-US" sz="3600" b="1" dirty="0" smtClean="0">
                <a:latin typeface="+mn-lt"/>
              </a:rPr>
              <a:t>Lecture</a:t>
            </a:r>
            <a:endParaRPr lang="en-US" sz="36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3" cstate="print"/>
          <a:srcRect l="4787" t="7561" r="11351" b="8025"/>
          <a:stretch>
            <a:fillRect/>
          </a:stretch>
        </p:blipFill>
        <p:spPr bwMode="auto">
          <a:xfrm>
            <a:off x="8429652" y="1"/>
            <a:ext cx="714348" cy="57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5992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Learning 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To </a:t>
            </a:r>
            <a:r>
              <a:rPr lang="en-US" sz="2800" dirty="0" smtClean="0"/>
              <a:t>describe the physiological basis of ESR and its clinical significance. </a:t>
            </a:r>
            <a:endParaRPr lang="en-US" sz="2800" b="1" dirty="0" smtClean="0"/>
          </a:p>
          <a:p>
            <a:pPr fontAlgn="t"/>
            <a:r>
              <a:rPr lang="en-US" sz="2800" dirty="0" smtClean="0"/>
              <a:t>To discuss the advantages and disadvantages of the ESR determination by </a:t>
            </a:r>
            <a:r>
              <a:rPr lang="en-US" sz="2800" dirty="0" err="1" smtClean="0"/>
              <a:t>Westergren</a:t>
            </a:r>
            <a:r>
              <a:rPr lang="en-US" sz="2800" dirty="0" smtClean="0"/>
              <a:t> and Wintrobe methods </a:t>
            </a:r>
            <a:endParaRPr lang="en-GB" sz="2800" dirty="0" smtClean="0"/>
          </a:p>
          <a:p>
            <a:pPr fontAlgn="t"/>
            <a:r>
              <a:rPr lang="en-US" sz="2800" dirty="0" smtClean="0"/>
              <a:t>To perform  ESR measurement on a sample using the </a:t>
            </a:r>
            <a:r>
              <a:rPr lang="en-US" sz="2800" dirty="0" err="1" smtClean="0"/>
              <a:t>Westergren</a:t>
            </a:r>
            <a:r>
              <a:rPr lang="en-US" sz="2800" dirty="0" smtClean="0"/>
              <a:t> and Wintrobe methods.</a:t>
            </a:r>
          </a:p>
          <a:p>
            <a:r>
              <a:rPr lang="en-US" sz="2800" dirty="0" smtClean="0"/>
              <a:t>To apply knowledge of ESR measurement in a clinical context to assist in making diagnostic decisions</a:t>
            </a:r>
            <a:endParaRPr lang="en-US" sz="2800" dirty="0"/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/>
              <a:t>Interactive Session</a:t>
            </a:r>
            <a:br>
              <a:rPr lang="en-US" sz="4800" b="1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702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7620000" cy="1143000"/>
          </a:xfrm>
        </p:spPr>
        <p:txBody>
          <a:bodyPr/>
          <a:lstStyle/>
          <a:p>
            <a:pPr algn="ctr"/>
            <a:r>
              <a:rPr lang="en-US" sz="3600" b="1" spc="165" dirty="0" err="1" smtClean="0"/>
              <a:t>Autoagglutination</a:t>
            </a:r>
            <a:r>
              <a:rPr lang="en-US" sz="3600" b="1" spc="165" dirty="0" smtClean="0"/>
              <a:t> </a:t>
            </a:r>
            <a:r>
              <a:rPr lang="en-US" sz="3600" b="1" spc="165" dirty="0" err="1" smtClean="0"/>
              <a:t>vs</a:t>
            </a:r>
            <a:r>
              <a:rPr lang="en-US" sz="3600" b="1" spc="165" dirty="0" smtClean="0"/>
              <a:t> </a:t>
            </a:r>
            <a:r>
              <a:rPr lang="en-US" sz="3600" b="1" spc="165" dirty="0" err="1" smtClean="0"/>
              <a:t>Rouleaux</a:t>
            </a:r>
            <a:r>
              <a:rPr lang="en-US" sz="3600" b="1" spc="165" dirty="0" smtClean="0"/>
              <a:t> Formation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34" y="1785926"/>
            <a:ext cx="7620000" cy="4800600"/>
          </a:xfrm>
        </p:spPr>
        <p:txBody>
          <a:bodyPr/>
          <a:lstStyle/>
          <a:p>
            <a:r>
              <a:rPr lang="en-US" altLang="en-US" sz="2000" dirty="0" err="1" smtClean="0">
                <a:solidFill>
                  <a:srgbClr val="202124"/>
                </a:solidFill>
                <a:latin typeface="Google Sans"/>
              </a:rPr>
              <a:t>Rouleaux</a:t>
            </a:r>
            <a:r>
              <a:rPr lang="en-US" altLang="en-US" sz="2000" dirty="0" smtClean="0">
                <a:solidFill>
                  <a:srgbClr val="202124"/>
                </a:solidFill>
                <a:latin typeface="Google Sans"/>
              </a:rPr>
              <a:t> formation is </a:t>
            </a:r>
            <a:r>
              <a:rPr lang="en-US" altLang="en-US" sz="2000" dirty="0" smtClean="0">
                <a:solidFill>
                  <a:srgbClr val="040C28"/>
                </a:solidFill>
                <a:latin typeface="Google Sans"/>
              </a:rPr>
              <a:t>the linking of RBCs into chains resembling stacks of coins</a:t>
            </a:r>
            <a:r>
              <a:rPr lang="en-US" altLang="en-US" sz="2000" dirty="0" smtClean="0">
                <a:solidFill>
                  <a:srgbClr val="202124"/>
                </a:solidFill>
                <a:latin typeface="Google Sans"/>
              </a:rPr>
              <a:t>.</a:t>
            </a:r>
            <a:endParaRPr lang="en-US" altLang="en-US" sz="20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00372"/>
            <a:ext cx="39116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Autoagglutination vs Rouleaux formation | Medical Laborato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3" y="3000372"/>
            <a:ext cx="414340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4925" y="0"/>
            <a:ext cx="3322629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Horizontal </a:t>
            </a:r>
            <a:r>
              <a:rPr lang="en-US" sz="1600" b="1" dirty="0" smtClean="0"/>
              <a:t>Integration with Histology</a:t>
            </a:r>
            <a:endParaRPr lang="en-US" altLang="en-US" sz="1600" b="1" dirty="0"/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000" b="1" dirty="0" smtClean="0"/>
              <a:t> </a:t>
            </a:r>
            <a:r>
              <a:rPr lang="en-US" altLang="en-US" b="1" dirty="0" smtClean="0"/>
              <a:t>Definition</a:t>
            </a:r>
            <a:endParaRPr lang="en-US" altLang="en-US" dirty="0" smtClean="0"/>
          </a:p>
          <a:p>
            <a:r>
              <a:rPr lang="en-US" altLang="en-US" sz="2000" dirty="0" smtClean="0"/>
              <a:t>Erythrocyte sedimentation rate is the rate of fall (sedimentation) of red cells when </a:t>
            </a:r>
            <a:r>
              <a:rPr lang="en-US" altLang="en-US" sz="2000" dirty="0" err="1" smtClean="0"/>
              <a:t>anticoagulated</a:t>
            </a:r>
            <a:r>
              <a:rPr lang="en-US" altLang="en-US" sz="2000" dirty="0" smtClean="0"/>
              <a:t> blood is allowed to stand undisturbed for a specified period, usually 1 hour. </a:t>
            </a:r>
          </a:p>
          <a:p>
            <a:r>
              <a:rPr lang="en-US" altLang="en-US" sz="2000" dirty="0" smtClean="0"/>
              <a:t>Expressed in mm/hr. </a:t>
            </a:r>
            <a:endParaRPr lang="en-GB" altLang="en-US" sz="2000" dirty="0" smtClean="0"/>
          </a:p>
          <a:p>
            <a:pPr lvl="1"/>
            <a:r>
              <a:rPr lang="en-US" altLang="en-US" dirty="0" smtClean="0"/>
              <a:t>A nonspecific test</a:t>
            </a:r>
          </a:p>
          <a:p>
            <a:pPr lvl="1"/>
            <a:r>
              <a:rPr lang="en-US" altLang="en-US" dirty="0" smtClean="0"/>
              <a:t> Used as an index of the presence and extent of inflammation (the so-called 'acute phase response' ) and its response to treatment, e.g., tuberculosis, and rheumatoid arthritis. </a:t>
            </a:r>
            <a:endParaRPr lang="en-GB" altLang="en-US" dirty="0" smtClean="0"/>
          </a:p>
          <a:p>
            <a:endParaRPr lang="en-US" altLang="en-US" dirty="0" smtClean="0"/>
          </a:p>
          <a:p>
            <a:pPr>
              <a:buNone/>
            </a:pP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GB" altLang="en-US" sz="2000" dirty="0" smtClean="0"/>
          </a:p>
          <a:p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6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2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742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b="1" dirty="0" smtClean="0"/>
              <a:t>Clinical Significance</a:t>
            </a:r>
            <a:endParaRPr lang="en-US" sz="4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altLang="en-US" sz="2400" dirty="0" smtClean="0"/>
              <a:t>Raised in:</a:t>
            </a:r>
          </a:p>
          <a:p>
            <a:pPr>
              <a:defRPr/>
            </a:pPr>
            <a:r>
              <a:rPr lang="en-US" altLang="en-US" sz="2400" dirty="0" smtClean="0"/>
              <a:t>Majority of acute or chronic infections </a:t>
            </a:r>
          </a:p>
          <a:p>
            <a:pPr>
              <a:defRPr/>
            </a:pPr>
            <a:r>
              <a:rPr lang="en-US" altLang="en-US" sz="2400" dirty="0" smtClean="0"/>
              <a:t>Most </a:t>
            </a:r>
            <a:r>
              <a:rPr lang="en-US" altLang="en-US" sz="2400" dirty="0" err="1" smtClean="0"/>
              <a:t>neoplastic</a:t>
            </a:r>
            <a:r>
              <a:rPr lang="en-US" altLang="en-US" sz="2400" dirty="0" smtClean="0"/>
              <a:t> and degenerative diseases</a:t>
            </a:r>
            <a:endParaRPr lang="en-GB" altLang="en-US" sz="2400" dirty="0" smtClean="0"/>
          </a:p>
          <a:p>
            <a:pPr>
              <a:buNone/>
              <a:defRPr/>
            </a:pPr>
            <a:r>
              <a:rPr lang="en-US" altLang="en-US" sz="2400" b="1" dirty="0" smtClean="0"/>
              <a:t> </a:t>
            </a:r>
            <a:endParaRPr lang="en-GB" altLang="en-US" sz="2400" dirty="0" smtClean="0"/>
          </a:p>
          <a:p>
            <a:pPr>
              <a:buNone/>
              <a:defRPr/>
            </a:pPr>
            <a:r>
              <a:rPr lang="en-US" altLang="en-US" sz="2400" b="1" dirty="0" smtClean="0"/>
              <a:t> </a:t>
            </a:r>
            <a:endParaRPr lang="en-GB" altLang="en-US" sz="2400" dirty="0" smtClean="0"/>
          </a:p>
          <a:p>
            <a:pPr>
              <a:defRPr/>
            </a:pPr>
            <a:endParaRPr lang="en-GB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357562"/>
            <a:ext cx="667099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ESR Blood Tests - Dublin Health Screening"/>
          <p:cNvPicPr>
            <a:picLocks noChangeAspect="1" noChangeArrowheads="1"/>
          </p:cNvPicPr>
          <p:nvPr/>
        </p:nvPicPr>
        <p:blipFill>
          <a:blip r:embed="rId3"/>
          <a:srcRect l="128" t="21941" r="-128" b="28458"/>
          <a:stretch>
            <a:fillRect/>
          </a:stretch>
        </p:blipFill>
        <p:spPr bwMode="auto">
          <a:xfrm>
            <a:off x="0" y="3455988"/>
            <a:ext cx="8429652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0"/>
            <a:ext cx="1536679" cy="36933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Core Concept</a:t>
            </a:r>
            <a:endParaRPr lang="en-US" altLang="en-US" b="1" dirty="0"/>
          </a:p>
        </p:txBody>
      </p:sp>
      <p:pic>
        <p:nvPicPr>
          <p:cNvPr id="9" name="Picture 2" descr="https://lh3.googleusercontent.com/2AGFDUBdvE03m-vmYY595zn1X-ZIEjdnkL5qog23V2OVDgW30mZmQUAlAG2Pf4QFVuhbl07-_SMIzZnQHuujJi-bCJKNVvcN9qyxRnPVU3Dt2F5B9r3jTV-fb4k0B3O1i0xZHLQseNxWUbWmsso0I9ZtjjFpFjeLhh9uhi0B3rrAA0dFy4MhpyMRqo8S-DSjNSY_nXkKhc_PWQcqHpysHxPBef9Z1hxpHeR7HRXYIWspPCb2AtMxgJ79dfWELgk_m-M9H4hZAm683J0t6hFZWTARYxq9mFz2j33RPmKCVor8J5IEdnNdSQbpLgWKHDKmphIKL8-16nXkpB3NYu_kxj6InVdN1oKEMvDawQ4IX3s1XYmUOfsxW_rMM8GMA01HbzP9Ksi1kwc7OYwo1eqxS-pY-lpkW6-Qw6BR0oMA378AgBm6cnJ02elMQLI6lHYu0ZBRtcjNv8yKbOKiZSegE50Eezc7elBHkzjw0Xu7sRnHeISjCV96XizFXpzLEOzsFzcK4zA4h4KdJaKmREbxLFxT7mWkOtSyICdVDBTx7q2RxYnzHuGy8xrE6p6VbEYM78rYdt_o-msbsWWLE_qC8JMhWKo2xE4VWU-Git4E1QUSus_a0_WVSPFbFhLl2AhV4jL4N2IwQ2NNlLRwSgMNraj_71HXmrY=s787-no"/>
          <p:cNvPicPr>
            <a:picLocks noChangeAspect="1" noChangeArrowheads="1"/>
          </p:cNvPicPr>
          <p:nvPr/>
        </p:nvPicPr>
        <p:blipFill>
          <a:blip r:embed="rId4" cstate="print"/>
          <a:srcRect l="4787" t="7561" r="11351" b="8025"/>
          <a:stretch>
            <a:fillRect/>
          </a:stretch>
        </p:blipFill>
        <p:spPr bwMode="auto">
          <a:xfrm>
            <a:off x="8286776" y="1"/>
            <a:ext cx="857224" cy="86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9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4552</TotalTime>
  <Words>1354</Words>
  <Application>Microsoft Office PowerPoint</Application>
  <PresentationFormat>On-screen Show (4:3)</PresentationFormat>
  <Paragraphs>224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Adjacency</vt:lpstr>
      <vt:lpstr>Slide 1</vt:lpstr>
      <vt:lpstr>Foundation Module  First Year MBBS</vt:lpstr>
      <vt:lpstr>Motto, Vision, Dream</vt:lpstr>
      <vt:lpstr>Slide 4</vt:lpstr>
      <vt:lpstr>Learning Objectives</vt:lpstr>
      <vt:lpstr>Interactive Session </vt:lpstr>
      <vt:lpstr>Autoagglutination vs Rouleaux Formation</vt:lpstr>
      <vt:lpstr>Introduction</vt:lpstr>
      <vt:lpstr>Clinical Significance</vt:lpstr>
      <vt:lpstr>Principle </vt:lpstr>
      <vt:lpstr> Stages in ESR </vt:lpstr>
      <vt:lpstr>Determination of ESR</vt:lpstr>
      <vt:lpstr>Slide 13</vt:lpstr>
      <vt:lpstr>Procedure</vt:lpstr>
      <vt:lpstr>Westergren Method Cont’d..</vt:lpstr>
      <vt:lpstr>Westergren Method Cont’d..</vt:lpstr>
      <vt:lpstr>Westergren Method Cont’d..</vt:lpstr>
      <vt:lpstr>The Wintrobe Method</vt:lpstr>
      <vt:lpstr>Procedure</vt:lpstr>
      <vt:lpstr>Wintrobe method cont’d </vt:lpstr>
      <vt:lpstr>Wintrobe Method Cont’d.. </vt:lpstr>
      <vt:lpstr>Quality control</vt:lpstr>
      <vt:lpstr>Technical Tips</vt:lpstr>
      <vt:lpstr>Vertical Integration</vt:lpstr>
      <vt:lpstr>ESR &amp; C-reactive Protein Measurements and Their Relevance in Clinical Medicine</vt:lpstr>
      <vt:lpstr>DAS28-ESR for Rheumatoid Arthritis</vt:lpstr>
      <vt:lpstr>Spiral Integration</vt:lpstr>
      <vt:lpstr>Autonomy</vt:lpstr>
      <vt:lpstr>Non-maleficence (Lesson of the day)</vt:lpstr>
      <vt:lpstr>Research</vt:lpstr>
      <vt:lpstr>Suggested Research Article</vt:lpstr>
      <vt:lpstr>How To Access Digital Library</vt:lpstr>
      <vt:lpstr>Brainstorming</vt:lpstr>
      <vt:lpstr>Structured Essay Question Related To Topic</vt:lpstr>
      <vt:lpstr>Answer</vt:lpstr>
      <vt:lpstr>Structured Essay Question Related To Topic</vt:lpstr>
      <vt:lpstr>Slide 37</vt:lpstr>
      <vt:lpstr>References</vt:lpstr>
      <vt:lpstr>Slide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Nayab Zonish NAWAZ</cp:lastModifiedBy>
  <cp:revision>201</cp:revision>
  <dcterms:created xsi:type="dcterms:W3CDTF">2006-08-16T00:00:00Z</dcterms:created>
  <dcterms:modified xsi:type="dcterms:W3CDTF">2025-01-30T04:48:28Z</dcterms:modified>
</cp:coreProperties>
</file>