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98" r:id="rId2"/>
    <p:sldId id="256" r:id="rId3"/>
    <p:sldId id="312" r:id="rId4"/>
    <p:sldId id="313" r:id="rId5"/>
    <p:sldId id="310" r:id="rId6"/>
    <p:sldId id="314" r:id="rId7"/>
    <p:sldId id="311" r:id="rId8"/>
    <p:sldId id="280" r:id="rId9"/>
    <p:sldId id="278" r:id="rId10"/>
    <p:sldId id="281" r:id="rId11"/>
    <p:sldId id="302" r:id="rId12"/>
    <p:sldId id="283" r:id="rId13"/>
    <p:sldId id="346" r:id="rId14"/>
    <p:sldId id="347" r:id="rId15"/>
    <p:sldId id="295" r:id="rId16"/>
    <p:sldId id="349" r:id="rId17"/>
    <p:sldId id="351" r:id="rId18"/>
    <p:sldId id="352" r:id="rId19"/>
    <p:sldId id="296" r:id="rId20"/>
    <p:sldId id="335" r:id="rId21"/>
    <p:sldId id="266" r:id="rId22"/>
    <p:sldId id="267" r:id="rId23"/>
    <p:sldId id="286" r:id="rId24"/>
    <p:sldId id="331" r:id="rId25"/>
    <p:sldId id="353" r:id="rId26"/>
    <p:sldId id="27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615" autoAdjust="0"/>
    <p:restoredTop sz="94471" autoAdjust="0"/>
  </p:normalViewPr>
  <p:slideViewPr>
    <p:cSldViewPr>
      <p:cViewPr>
        <p:scale>
          <a:sx n="57" d="100"/>
          <a:sy n="57" d="100"/>
        </p:scale>
        <p:origin x="-1268" y="-216"/>
      </p:cViewPr>
      <p:guideLst>
        <p:guide orient="horz" pos="2160"/>
        <p:guide pos="2880"/>
      </p:guideLst>
    </p:cSldViewPr>
  </p:slideViewPr>
  <p:outlineViewPr>
    <p:cViewPr>
      <p:scale>
        <a:sx n="33" d="100"/>
        <a:sy n="33" d="100"/>
      </p:scale>
      <p:origin x="258" y="279828"/>
    </p:cViewPr>
  </p:outlineViewPr>
  <p:notesTextViewPr>
    <p:cViewPr>
      <p:scale>
        <a:sx n="100" d="100"/>
        <a:sy n="100" d="100"/>
      </p:scale>
      <p:origin x="0" y="0"/>
    </p:cViewPr>
  </p:notesText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7C4913C1-9DC8-4658-A4FC-A894F8F82CF0}" srcId="{F9CEBA05-2F10-437E-89B2-54F4D9FAF478}" destId="{399ACE2F-90C5-48B1-9E65-700A32562848}" srcOrd="2" destOrd="0" parTransId="{1911F9CB-1EEA-4FFD-A302-90DCBC7D11BE}" sibTransId="{DA82EADB-2721-42A0-95EA-F9B5521A38A6}"/>
    <dgm:cxn modelId="{F96A58E1-C7A8-4666-8130-0D1875EF8CBE}" type="presOf" srcId="{399ACE2F-90C5-48B1-9E65-700A32562848}" destId="{7D3EFDB4-E5D1-439A-86D8-1FCF80D959BA}" srcOrd="2" destOrd="0" presId="urn:microsoft.com/office/officeart/2005/8/layout/gear1#1"/>
    <dgm:cxn modelId="{5BF302CD-8566-4A60-BABE-B164FCFB3330}" type="presOf" srcId="{663C1E13-76F9-4B70-A2F2-CA23180743CE}" destId="{93300324-D62F-4E58-B882-734182BDB462}" srcOrd="0" destOrd="0" presId="urn:microsoft.com/office/officeart/2005/8/layout/gear1#1"/>
    <dgm:cxn modelId="{4796E436-31A1-4F82-BD1A-158802AA0383}" type="presOf" srcId="{DACAB5BA-B8B4-4D66-8B11-1D02259E020B}" destId="{8BC64EA7-2794-42B6-96C9-F39A52CB985A}" srcOrd="2" destOrd="0" presId="urn:microsoft.com/office/officeart/2005/8/layout/gear1#1"/>
    <dgm:cxn modelId="{C090F242-7DF0-46EC-96AE-63E67B0BC0DF}" type="presOf" srcId="{399ACE2F-90C5-48B1-9E65-700A32562848}" destId="{59EDF28D-6C67-49D0-B5A1-DE5C3CBA2292}" srcOrd="0" destOrd="0" presId="urn:microsoft.com/office/officeart/2005/8/layout/gear1#1"/>
    <dgm:cxn modelId="{9EA94427-2E87-4017-81AD-3CDE965B3732}" type="presOf" srcId="{663C1E13-76F9-4B70-A2F2-CA23180743CE}" destId="{4822A78E-EAEC-401F-941A-3A84E13E2357}" srcOrd="2" destOrd="0" presId="urn:microsoft.com/office/officeart/2005/8/layout/gear1#1"/>
    <dgm:cxn modelId="{915E7EF9-893C-4336-9870-9AB568F1221E}" type="presOf" srcId="{399ACE2F-90C5-48B1-9E65-700A32562848}" destId="{9815588C-16D0-4475-B64C-847FC87C8C32}" srcOrd="3" destOrd="0" presId="urn:microsoft.com/office/officeart/2005/8/layout/gear1#1"/>
    <dgm:cxn modelId="{A2A69A02-3F36-4BF2-8FAE-004AFB772633}" type="presOf" srcId="{188C389E-9423-41DE-9C5E-D4A7E95C7E62}" destId="{6DF3A3A0-5919-4E69-80DD-61760D6340A0}" srcOrd="0" destOrd="0" presId="urn:microsoft.com/office/officeart/2005/8/layout/gear1#1"/>
    <dgm:cxn modelId="{C303E50B-9E38-4F26-A7CF-BE3C9EEC67A8}" type="presOf" srcId="{F9CEBA05-2F10-437E-89B2-54F4D9FAF478}" destId="{5ED88519-AC6C-4AA3-B76D-812B93A167E4}" srcOrd="0" destOrd="0" presId="urn:microsoft.com/office/officeart/2005/8/layout/gear1#1"/>
    <dgm:cxn modelId="{CE93E227-A3E6-4BF6-8F3B-19A2142CF668}" type="presOf" srcId="{399ACE2F-90C5-48B1-9E65-700A32562848}" destId="{23DC08E4-3725-4448-BFFF-1CCEA2F2987E}" srcOrd="1"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A077997A-DC37-4207-A826-3AF965841BF1}" type="presOf" srcId="{DACAB5BA-B8B4-4D66-8B11-1D02259E020B}" destId="{87622A90-D0D8-4EA3-BC0D-D537801AF2B1}" srcOrd="0" destOrd="0" presId="urn:microsoft.com/office/officeart/2005/8/layout/gear1#1"/>
    <dgm:cxn modelId="{18346025-45E6-4AE6-AB77-83F86D1B7D2A}" type="presOf" srcId="{23718C41-0A1F-40BF-86BE-8A5476EC271E}" destId="{398423B3-DD54-4226-99D7-017EFC1488DF}" srcOrd="0" destOrd="0" presId="urn:microsoft.com/office/officeart/2005/8/layout/gear1#1"/>
    <dgm:cxn modelId="{11AFBB88-26FB-4579-A52F-6A923FDC3F84}" type="presOf" srcId="{DACAB5BA-B8B4-4D66-8B11-1D02259E020B}" destId="{B6B6B41B-120B-4968-AB6A-FC6E7C8EF3C0}" srcOrd="1"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554F0A9-16B7-46D8-B8B3-FFA3C401CE4B}" type="presOf" srcId="{663C1E13-76F9-4B70-A2F2-CA23180743CE}" destId="{B9330EE9-43E4-4FD4-8144-E92B1DD0FCDF}" srcOrd="1" destOrd="0" presId="urn:microsoft.com/office/officeart/2005/8/layout/gear1#1"/>
    <dgm:cxn modelId="{D2DFE506-70EF-41C9-8621-40E2F24344A9}" type="presOf" srcId="{DA82EADB-2721-42A0-95EA-F9B5521A38A6}" destId="{A09CEA93-9338-4361-A5E6-CF85B6019F5A}" srcOrd="0" destOrd="0" presId="urn:microsoft.com/office/officeart/2005/8/layout/gear1#1"/>
    <dgm:cxn modelId="{A332869A-7ED7-41F8-8A5A-8C700CEFB70D}" type="presParOf" srcId="{5ED88519-AC6C-4AA3-B76D-812B93A167E4}" destId="{87622A90-D0D8-4EA3-BC0D-D537801AF2B1}" srcOrd="0" destOrd="0" presId="urn:microsoft.com/office/officeart/2005/8/layout/gear1#1"/>
    <dgm:cxn modelId="{4BE2DC9C-D141-412E-9C60-3A8D66562BF4}" type="presParOf" srcId="{5ED88519-AC6C-4AA3-B76D-812B93A167E4}" destId="{B6B6B41B-120B-4968-AB6A-FC6E7C8EF3C0}" srcOrd="1" destOrd="0" presId="urn:microsoft.com/office/officeart/2005/8/layout/gear1#1"/>
    <dgm:cxn modelId="{1421C89A-6983-4953-9561-688BD7013343}" type="presParOf" srcId="{5ED88519-AC6C-4AA3-B76D-812B93A167E4}" destId="{8BC64EA7-2794-42B6-96C9-F39A52CB985A}" srcOrd="2" destOrd="0" presId="urn:microsoft.com/office/officeart/2005/8/layout/gear1#1"/>
    <dgm:cxn modelId="{4234A158-56D9-40D8-8041-3F5F6EA1EA73}" type="presParOf" srcId="{5ED88519-AC6C-4AA3-B76D-812B93A167E4}" destId="{93300324-D62F-4E58-B882-734182BDB462}" srcOrd="3" destOrd="0" presId="urn:microsoft.com/office/officeart/2005/8/layout/gear1#1"/>
    <dgm:cxn modelId="{6F792B2D-8130-44F0-8BDD-11BB6D57994A}" type="presParOf" srcId="{5ED88519-AC6C-4AA3-B76D-812B93A167E4}" destId="{B9330EE9-43E4-4FD4-8144-E92B1DD0FCDF}" srcOrd="4" destOrd="0" presId="urn:microsoft.com/office/officeart/2005/8/layout/gear1#1"/>
    <dgm:cxn modelId="{D2948DE9-B97F-4117-B997-2AAD2342D3BC}" type="presParOf" srcId="{5ED88519-AC6C-4AA3-B76D-812B93A167E4}" destId="{4822A78E-EAEC-401F-941A-3A84E13E2357}" srcOrd="5" destOrd="0" presId="urn:microsoft.com/office/officeart/2005/8/layout/gear1#1"/>
    <dgm:cxn modelId="{CAA20C3E-9507-4671-94C3-B7673E650EF7}" type="presParOf" srcId="{5ED88519-AC6C-4AA3-B76D-812B93A167E4}" destId="{59EDF28D-6C67-49D0-B5A1-DE5C3CBA2292}" srcOrd="6" destOrd="0" presId="urn:microsoft.com/office/officeart/2005/8/layout/gear1#1"/>
    <dgm:cxn modelId="{B19C8235-9760-4B35-9D7C-3BD5B9F94F99}" type="presParOf" srcId="{5ED88519-AC6C-4AA3-B76D-812B93A167E4}" destId="{23DC08E4-3725-4448-BFFF-1CCEA2F2987E}" srcOrd="7" destOrd="0" presId="urn:microsoft.com/office/officeart/2005/8/layout/gear1#1"/>
    <dgm:cxn modelId="{9F6CF6FD-F954-437F-B802-DBE15EF6E0F6}" type="presParOf" srcId="{5ED88519-AC6C-4AA3-B76D-812B93A167E4}" destId="{7D3EFDB4-E5D1-439A-86D8-1FCF80D959BA}" srcOrd="8" destOrd="0" presId="urn:microsoft.com/office/officeart/2005/8/layout/gear1#1"/>
    <dgm:cxn modelId="{4162703E-1CC4-4DE2-A83A-3FE9B9551D29}" type="presParOf" srcId="{5ED88519-AC6C-4AA3-B76D-812B93A167E4}" destId="{9815588C-16D0-4475-B64C-847FC87C8C32}" srcOrd="9" destOrd="0" presId="urn:microsoft.com/office/officeart/2005/8/layout/gear1#1"/>
    <dgm:cxn modelId="{FFC9A546-A405-47A2-BBFB-0D1362C96CE1}" type="presParOf" srcId="{5ED88519-AC6C-4AA3-B76D-812B93A167E4}" destId="{398423B3-DD54-4226-99D7-017EFC1488DF}" srcOrd="10" destOrd="0" presId="urn:microsoft.com/office/officeart/2005/8/layout/gear1#1"/>
    <dgm:cxn modelId="{FE3BFC97-2DA2-473F-9A7C-D1CF9236006D}" type="presParOf" srcId="{5ED88519-AC6C-4AA3-B76D-812B93A167E4}" destId="{6DF3A3A0-5919-4E69-80DD-61760D6340A0}" srcOrd="11" destOrd="0" presId="urn:microsoft.com/office/officeart/2005/8/layout/gear1#1"/>
    <dgm:cxn modelId="{0CC0A482-878A-446F-A00F-BACE355932C9}" type="presParOf" srcId="{5ED88519-AC6C-4AA3-B76D-812B93A167E4}" destId="{A09CEA93-9338-4361-A5E6-CF85B6019F5A}" srcOrd="12" destOrd="0" presId="urn:microsoft.com/office/officeart/2005/8/layout/gear1#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188EB6-E7FD-4266-87F1-E1CA9CEA85D7}" type="datetimeFigureOut">
              <a:rPr lang="en-US" smtClean="0"/>
              <a:pPr/>
              <a:t>1/31/2025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B90CED-AF5D-4F20-94CF-1CD32AED0A17}" type="slidenum">
              <a:rPr lang="en-US" smtClean="0"/>
              <a:pPr/>
              <a:t>‹#›</a:t>
            </a:fld>
            <a:endParaRPr lang="en-US"/>
          </a:p>
        </p:txBody>
      </p:sp>
    </p:spTree>
    <p:extLst>
      <p:ext uri="{BB962C8B-B14F-4D97-AF65-F5344CB8AC3E}">
        <p14:creationId xmlns="" xmlns:p14="http://schemas.microsoft.com/office/powerpoint/2010/main" val="404513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B90CED-AF5D-4F20-94CF-1CD32AED0A17}" type="slidenum">
              <a:rPr lang="en-US" smtClean="0"/>
              <a:pPr/>
              <a:t>21</a:t>
            </a:fld>
            <a:endParaRPr lang="en-US"/>
          </a:p>
        </p:txBody>
      </p:sp>
    </p:spTree>
    <p:extLst>
      <p:ext uri="{BB962C8B-B14F-4D97-AF65-F5344CB8AC3E}">
        <p14:creationId xmlns="" xmlns:p14="http://schemas.microsoft.com/office/powerpoint/2010/main" val="2553481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1/31/2025</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1/31/2025</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JtBtk00EiVM?si=y-2DAPW49eQwqU6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098" name="Picture 2" descr="http://www.madaniwallpaper.com/wallpapers/new_best_bismillah_wallpaper_2013-800x60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7236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Mechanism of Centrifuge Machine</a:t>
            </a:r>
            <a:endParaRPr lang="en-US" sz="3600" b="1" dirty="0"/>
          </a:p>
        </p:txBody>
      </p:sp>
      <p:sp>
        <p:nvSpPr>
          <p:cNvPr id="3" name="Content Placeholder 2"/>
          <p:cNvSpPr>
            <a:spLocks noGrp="1"/>
          </p:cNvSpPr>
          <p:nvPr>
            <p:ph idx="1"/>
          </p:nvPr>
        </p:nvSpPr>
        <p:spPr/>
        <p:txBody>
          <a:bodyPr>
            <a:normAutofit/>
          </a:bodyPr>
          <a:lstStyle/>
          <a:p>
            <a:r>
              <a:rPr lang="en-US" sz="2800" dirty="0" smtClean="0"/>
              <a:t>A centrifuge works by </a:t>
            </a:r>
            <a:r>
              <a:rPr lang="en-US" sz="2800" b="1" dirty="0" smtClean="0"/>
              <a:t>using the principle of sedimentation</a:t>
            </a:r>
            <a:r>
              <a:rPr lang="en-US" sz="2800" dirty="0" smtClean="0"/>
              <a:t>: Under the influence of gravitational force (g-force), substances separate according to their density.</a:t>
            </a:r>
          </a:p>
          <a:p>
            <a:endParaRPr lang="en-US" sz="2800" dirty="0"/>
          </a:p>
        </p:txBody>
      </p:sp>
      <p:pic>
        <p:nvPicPr>
          <p:cNvPr id="4" name="Picture 3"/>
          <p:cNvPicPr>
            <a:picLocks noChangeAspect="1"/>
          </p:cNvPicPr>
          <p:nvPr/>
        </p:nvPicPr>
        <p:blipFill>
          <a:blip r:embed="rId2"/>
          <a:stretch>
            <a:fillRect/>
          </a:stretch>
        </p:blipFill>
        <p:spPr>
          <a:xfrm>
            <a:off x="8378616" y="0"/>
            <a:ext cx="765384" cy="785794"/>
          </a:xfrm>
          <a:prstGeom prst="rect">
            <a:avLst/>
          </a:prstGeom>
        </p:spPr>
      </p:pic>
      <p:sp>
        <p:nvSpPr>
          <p:cNvPr id="5" name="TextBox 1"/>
          <p:cNvSpPr txBox="1">
            <a:spLocks noChangeArrowheads="1"/>
          </p:cNvSpPr>
          <p:nvPr/>
        </p:nvSpPr>
        <p:spPr bwMode="auto">
          <a:xfrm>
            <a:off x="1" y="0"/>
            <a:ext cx="1428727" cy="338554"/>
          </a:xfrm>
          <a:prstGeom prst="rect">
            <a:avLst/>
          </a:prstGeom>
          <a:solidFill>
            <a:schemeClr val="bg1">
              <a:lumMod val="75000"/>
            </a:schemeClr>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t>Core Concept</a:t>
            </a:r>
            <a:endParaRPr lang="en-US" altLang="en-US" sz="1600" b="1" dirty="0"/>
          </a:p>
        </p:txBody>
      </p:sp>
    </p:spTree>
    <p:extLst>
      <p:ext uri="{BB962C8B-B14F-4D97-AF65-F5344CB8AC3E}">
        <p14:creationId xmlns="" xmlns:p14="http://schemas.microsoft.com/office/powerpoint/2010/main" val="2315293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Function of Centrifuge Machine</a:t>
            </a:r>
            <a:endParaRPr lang="en-US" sz="4000" b="1" dirty="0"/>
          </a:p>
        </p:txBody>
      </p:sp>
      <p:sp>
        <p:nvSpPr>
          <p:cNvPr id="3" name="Content Placeholder 2"/>
          <p:cNvSpPr>
            <a:spLocks noGrp="1"/>
          </p:cNvSpPr>
          <p:nvPr>
            <p:ph idx="1"/>
          </p:nvPr>
        </p:nvSpPr>
        <p:spPr>
          <a:xfrm>
            <a:off x="457200" y="1600200"/>
            <a:ext cx="7620000" cy="3543312"/>
          </a:xfrm>
        </p:spPr>
        <p:txBody>
          <a:bodyPr>
            <a:normAutofit fontScale="92500" lnSpcReduction="20000"/>
          </a:bodyPr>
          <a:lstStyle/>
          <a:p>
            <a:r>
              <a:rPr lang="en-US" sz="3200" b="1" dirty="0" smtClean="0"/>
              <a:t>Hematocrit</a:t>
            </a:r>
            <a:r>
              <a:rPr lang="en-US" sz="3200" dirty="0" smtClean="0"/>
              <a:t> is a blood test that </a:t>
            </a:r>
            <a:r>
              <a:rPr lang="en-US" sz="3200" b="1" dirty="0" smtClean="0"/>
              <a:t>measures how much of a person's blood is made up of red blood cells</a:t>
            </a:r>
            <a:r>
              <a:rPr lang="en-US" sz="3200" dirty="0" smtClean="0"/>
              <a:t>. This measurement depends on the number of and size of the red blood cells. Blood transports oxygen and nutrients to body tissues and returns waste and carbon dioxide.</a:t>
            </a:r>
          </a:p>
          <a:p>
            <a:r>
              <a:rPr lang="en-US" sz="2800" b="1" dirty="0" smtClean="0"/>
              <a:t>Centrifuge Machine </a:t>
            </a:r>
            <a:r>
              <a:rPr lang="en-US" sz="3200" dirty="0" smtClean="0"/>
              <a:t>is used to measure hematocrit.</a:t>
            </a:r>
            <a:endParaRPr lang="en-US" sz="3200" dirty="0"/>
          </a:p>
        </p:txBody>
      </p:sp>
      <p:pic>
        <p:nvPicPr>
          <p:cNvPr id="4" name="Picture 3"/>
          <p:cNvPicPr>
            <a:picLocks noChangeAspect="1"/>
          </p:cNvPicPr>
          <p:nvPr/>
        </p:nvPicPr>
        <p:blipFill>
          <a:blip r:embed="rId2"/>
          <a:stretch>
            <a:fillRect/>
          </a:stretch>
        </p:blipFill>
        <p:spPr>
          <a:xfrm>
            <a:off x="8378616" y="0"/>
            <a:ext cx="765384" cy="785794"/>
          </a:xfrm>
          <a:prstGeom prst="rect">
            <a:avLst/>
          </a:prstGeom>
        </p:spPr>
      </p:pic>
      <p:sp>
        <p:nvSpPr>
          <p:cNvPr id="5" name="TextBox 1"/>
          <p:cNvSpPr txBox="1">
            <a:spLocks noChangeArrowheads="1"/>
          </p:cNvSpPr>
          <p:nvPr/>
        </p:nvSpPr>
        <p:spPr bwMode="auto">
          <a:xfrm>
            <a:off x="1" y="0"/>
            <a:ext cx="1428727" cy="338554"/>
          </a:xfrm>
          <a:prstGeom prst="rect">
            <a:avLst/>
          </a:prstGeom>
          <a:solidFill>
            <a:schemeClr val="bg1">
              <a:lumMod val="75000"/>
            </a:schemeClr>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t>Core Concept</a:t>
            </a:r>
            <a:endParaRPr lang="en-US" altLang="en-US" sz="1600" b="1" dirty="0"/>
          </a:p>
        </p:txBody>
      </p:sp>
    </p:spTree>
    <p:extLst>
      <p:ext uri="{BB962C8B-B14F-4D97-AF65-F5344CB8AC3E}">
        <p14:creationId xmlns="" xmlns:p14="http://schemas.microsoft.com/office/powerpoint/2010/main" val="939130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7620000" cy="1143000"/>
          </a:xfrm>
        </p:spPr>
        <p:txBody>
          <a:bodyPr/>
          <a:lstStyle/>
          <a:p>
            <a:r>
              <a:rPr lang="en-US" sz="4000" b="1" dirty="0" smtClean="0">
                <a:solidFill>
                  <a:schemeClr val="tx1"/>
                </a:solidFill>
              </a:rPr>
              <a:t>Development of Red Blood cells</a:t>
            </a:r>
            <a:endParaRPr lang="en-US" sz="4000" b="1" dirty="0">
              <a:solidFill>
                <a:schemeClr val="tx1"/>
              </a:solidFill>
            </a:endParaRPr>
          </a:p>
        </p:txBody>
      </p:sp>
      <p:pic>
        <p:nvPicPr>
          <p:cNvPr id="11" name="Picture 10"/>
          <p:cNvPicPr>
            <a:picLocks noChangeAspect="1"/>
          </p:cNvPicPr>
          <p:nvPr/>
        </p:nvPicPr>
        <p:blipFill rotWithShape="1">
          <a:blip r:embed="rId3"/>
          <a:srcRect l="27745" t="56250" r="41156" b="29167"/>
          <a:stretch/>
        </p:blipFill>
        <p:spPr>
          <a:xfrm>
            <a:off x="0" y="2438400"/>
            <a:ext cx="9144000" cy="2514601"/>
          </a:xfrm>
          <a:prstGeom prst="rect">
            <a:avLst/>
          </a:prstGeom>
        </p:spPr>
      </p:pic>
      <p:sp>
        <p:nvSpPr>
          <p:cNvPr id="13" name="Rectangle 12"/>
          <p:cNvSpPr/>
          <p:nvPr/>
        </p:nvSpPr>
        <p:spPr>
          <a:xfrm>
            <a:off x="685800" y="6096000"/>
            <a:ext cx="76200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Reference: Sherwood 9</a:t>
            </a:r>
            <a:r>
              <a:rPr lang="en-US" b="1" baseline="30000" dirty="0">
                <a:solidFill>
                  <a:schemeClr val="tx1"/>
                </a:solidFill>
              </a:rPr>
              <a:t>th</a:t>
            </a:r>
            <a:r>
              <a:rPr lang="en-US" b="1" dirty="0">
                <a:solidFill>
                  <a:schemeClr val="tx1"/>
                </a:solidFill>
              </a:rPr>
              <a:t> Edition page number </a:t>
            </a:r>
            <a:r>
              <a:rPr lang="en-US" b="1" dirty="0" smtClean="0">
                <a:solidFill>
                  <a:schemeClr val="tx1"/>
                </a:solidFill>
              </a:rPr>
              <a:t>384</a:t>
            </a:r>
            <a:endParaRPr lang="en-US" b="1" dirty="0">
              <a:solidFill>
                <a:schemeClr val="tx1"/>
              </a:solidFill>
            </a:endParaRPr>
          </a:p>
        </p:txBody>
      </p:sp>
      <p:pic>
        <p:nvPicPr>
          <p:cNvPr id="5" name="Picture 4"/>
          <p:cNvPicPr>
            <a:picLocks noChangeAspect="1"/>
          </p:cNvPicPr>
          <p:nvPr/>
        </p:nvPicPr>
        <p:blipFill>
          <a:blip r:embed="rId4"/>
          <a:stretch>
            <a:fillRect/>
          </a:stretch>
        </p:blipFill>
        <p:spPr>
          <a:xfrm>
            <a:off x="8378616" y="0"/>
            <a:ext cx="765384" cy="785794"/>
          </a:xfrm>
          <a:prstGeom prst="rect">
            <a:avLst/>
          </a:prstGeom>
        </p:spPr>
      </p:pic>
      <p:sp>
        <p:nvSpPr>
          <p:cNvPr id="6" name="TextBox 1"/>
          <p:cNvSpPr txBox="1">
            <a:spLocks noChangeArrowheads="1"/>
          </p:cNvSpPr>
          <p:nvPr/>
        </p:nvSpPr>
        <p:spPr bwMode="auto">
          <a:xfrm>
            <a:off x="1" y="0"/>
            <a:ext cx="1428727" cy="338554"/>
          </a:xfrm>
          <a:prstGeom prst="rect">
            <a:avLst/>
          </a:prstGeom>
          <a:solidFill>
            <a:schemeClr val="bg1">
              <a:lumMod val="75000"/>
            </a:schemeClr>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t>Core Concept</a:t>
            </a:r>
            <a:endParaRPr lang="en-US" altLang="en-US" sz="1600" b="1" dirty="0"/>
          </a:p>
        </p:txBody>
      </p:sp>
    </p:spTree>
    <p:extLst>
      <p:ext uri="{BB962C8B-B14F-4D97-AF65-F5344CB8AC3E}">
        <p14:creationId xmlns="" xmlns:p14="http://schemas.microsoft.com/office/powerpoint/2010/main" val="16055677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643182"/>
            <a:ext cx="7620000" cy="1143000"/>
          </a:xfrm>
        </p:spPr>
        <p:txBody>
          <a:bodyPr/>
          <a:lstStyle/>
          <a:p>
            <a:pPr algn="ctr"/>
            <a:r>
              <a:rPr lang="en-US" altLang="en-US" sz="4800" b="1" dirty="0" smtClean="0">
                <a:solidFill>
                  <a:schemeClr val="tx1"/>
                </a:solidFill>
              </a:rPr>
              <a:t>Vertical Integration</a:t>
            </a:r>
            <a:endParaRPr lang="en-US" dirty="0"/>
          </a:p>
        </p:txBody>
      </p:sp>
      <p:pic>
        <p:nvPicPr>
          <p:cNvPr id="3" name="Picture 2"/>
          <p:cNvPicPr>
            <a:picLocks noChangeAspect="1"/>
          </p:cNvPicPr>
          <p:nvPr/>
        </p:nvPicPr>
        <p:blipFill>
          <a:blip r:embed="rId2"/>
          <a:stretch>
            <a:fillRect/>
          </a:stretch>
        </p:blipFill>
        <p:spPr>
          <a:xfrm>
            <a:off x="8378616" y="0"/>
            <a:ext cx="765384" cy="78579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b="1" dirty="0" smtClean="0"/>
              <a:t>ESR &amp; C-reactive Protein Measurements and Their Relevance in Clinical Medicine</a:t>
            </a:r>
            <a:endParaRPr lang="en-US" sz="3200" dirty="0"/>
          </a:p>
        </p:txBody>
      </p:sp>
      <p:pic>
        <p:nvPicPr>
          <p:cNvPr id="4" name="Picture 2" descr="Erythrocyte Sedimentation Rate and C-reactive Protein Measurements and  Their Relevance in Clinical Medicine. | Semantic Scholar"/>
          <p:cNvPicPr>
            <a:picLocks noChangeAspect="1" noChangeArrowheads="1"/>
          </p:cNvPicPr>
          <p:nvPr/>
        </p:nvPicPr>
        <p:blipFill>
          <a:blip r:embed="rId2"/>
          <a:srcRect t="4053"/>
          <a:stretch>
            <a:fillRect/>
          </a:stretch>
        </p:blipFill>
        <p:spPr bwMode="auto">
          <a:xfrm>
            <a:off x="142844" y="1857364"/>
            <a:ext cx="8192435" cy="4079887"/>
          </a:xfrm>
          <a:prstGeom prst="rect">
            <a:avLst/>
          </a:prstGeom>
          <a:noFill/>
          <a:ln w="9525">
            <a:noFill/>
            <a:miter lim="800000"/>
            <a:headEnd/>
            <a:tailEnd/>
          </a:ln>
        </p:spPr>
      </p:pic>
      <p:pic>
        <p:nvPicPr>
          <p:cNvPr id="5" name="Picture 4"/>
          <p:cNvPicPr>
            <a:picLocks noChangeAspect="1"/>
          </p:cNvPicPr>
          <p:nvPr/>
        </p:nvPicPr>
        <p:blipFill rotWithShape="1">
          <a:blip r:embed="rId3"/>
          <a:srcRect l="28943" t="43554" r="43151" b="9375"/>
          <a:stretch/>
        </p:blipFill>
        <p:spPr>
          <a:xfrm>
            <a:off x="-1810" y="285728"/>
            <a:ext cx="8502900" cy="5853891"/>
          </a:xfrm>
          <a:prstGeom prst="rect">
            <a:avLst/>
          </a:prstGeom>
        </p:spPr>
      </p:pic>
      <p:sp>
        <p:nvSpPr>
          <p:cNvPr id="6" name="Rectangle 5"/>
          <p:cNvSpPr/>
          <p:nvPr/>
        </p:nvSpPr>
        <p:spPr>
          <a:xfrm>
            <a:off x="1066800" y="6248400"/>
            <a:ext cx="70104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Reference: Sherwood 9</a:t>
            </a:r>
            <a:r>
              <a:rPr lang="en-US" b="1" baseline="30000" dirty="0" smtClean="0">
                <a:solidFill>
                  <a:schemeClr val="tx1"/>
                </a:solidFill>
              </a:rPr>
              <a:t>th</a:t>
            </a:r>
            <a:r>
              <a:rPr lang="en-US" b="1" dirty="0" smtClean="0">
                <a:solidFill>
                  <a:schemeClr val="tx1"/>
                </a:solidFill>
              </a:rPr>
              <a:t> Edition page number 387</a:t>
            </a:r>
            <a:endParaRPr lang="en-US" b="1" dirty="0">
              <a:solidFill>
                <a:schemeClr val="tx1"/>
              </a:solidFill>
            </a:endParaRPr>
          </a:p>
        </p:txBody>
      </p:sp>
      <p:pic>
        <p:nvPicPr>
          <p:cNvPr id="7" name="Picture 6"/>
          <p:cNvPicPr>
            <a:picLocks noChangeAspect="1"/>
          </p:cNvPicPr>
          <p:nvPr/>
        </p:nvPicPr>
        <p:blipFill>
          <a:blip r:embed="rId4"/>
          <a:stretch>
            <a:fillRect/>
          </a:stretch>
        </p:blipFill>
        <p:spPr>
          <a:xfrm>
            <a:off x="8378616" y="0"/>
            <a:ext cx="765384" cy="785794"/>
          </a:xfrm>
          <a:prstGeom prst="rect">
            <a:avLst/>
          </a:prstGeom>
        </p:spPr>
      </p:pic>
      <p:sp>
        <p:nvSpPr>
          <p:cNvPr id="8" name="TextBox 1"/>
          <p:cNvSpPr txBox="1">
            <a:spLocks noChangeArrowheads="1"/>
          </p:cNvSpPr>
          <p:nvPr/>
        </p:nvSpPr>
        <p:spPr bwMode="auto">
          <a:xfrm>
            <a:off x="1" y="0"/>
            <a:ext cx="2428859" cy="338554"/>
          </a:xfrm>
          <a:prstGeom prst="rect">
            <a:avLst/>
          </a:prstGeom>
          <a:solidFill>
            <a:schemeClr val="bg1">
              <a:lumMod val="75000"/>
            </a:schemeClr>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1600" b="1" dirty="0" smtClean="0"/>
              <a:t>Vertical Integration</a:t>
            </a:r>
            <a:endParaRPr lang="en-US" altLang="en-US" sz="16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034" y="2643182"/>
            <a:ext cx="7620000" cy="1143000"/>
          </a:xfrm>
        </p:spPr>
        <p:txBody>
          <a:bodyPr/>
          <a:lstStyle/>
          <a:p>
            <a:pPr algn="ctr"/>
            <a:r>
              <a:rPr lang="en-GB" sz="4800" b="1" dirty="0" smtClean="0"/>
              <a:t>Spiral Integration</a:t>
            </a:r>
            <a:r>
              <a:rPr lang="en-US" sz="4800" b="1" dirty="0" smtClean="0">
                <a:solidFill>
                  <a:schemeClr val="tx1"/>
                </a:solidFill>
              </a:rPr>
              <a:t/>
            </a:r>
            <a:br>
              <a:rPr lang="en-US" sz="4800" b="1" dirty="0" smtClean="0">
                <a:solidFill>
                  <a:schemeClr val="tx1"/>
                </a:solidFill>
              </a:rPr>
            </a:br>
            <a:endParaRPr lang="en-US" dirty="0"/>
          </a:p>
        </p:txBody>
      </p:sp>
      <p:pic>
        <p:nvPicPr>
          <p:cNvPr id="3" name="Picture 2"/>
          <p:cNvPicPr>
            <a:picLocks noChangeAspect="1"/>
          </p:cNvPicPr>
          <p:nvPr/>
        </p:nvPicPr>
        <p:blipFill>
          <a:blip r:embed="rId2"/>
          <a:stretch>
            <a:fillRect/>
          </a:stretch>
        </p:blipFill>
        <p:spPr>
          <a:xfrm>
            <a:off x="8378616" y="0"/>
            <a:ext cx="765384" cy="785794"/>
          </a:xfrm>
          <a:prstGeom prst="rect">
            <a:avLst/>
          </a:prstGeom>
        </p:spPr>
      </p:pic>
    </p:spTree>
    <p:extLst>
      <p:ext uri="{BB962C8B-B14F-4D97-AF65-F5344CB8AC3E}">
        <p14:creationId xmlns="" xmlns:p14="http://schemas.microsoft.com/office/powerpoint/2010/main" val="149206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US" sz="2000" dirty="0" smtClean="0"/>
              <a:t> A 70-year male smoker known case of severe chronic obstructive pulmonary disease presented to Family medicine outpatient department with complaints of shortness of breath, fatigue and dizziness. On examination his cheeks had reddish blue appearance, his CBC revealed 7 million /mm3 and hematocrit 70%. This condition is </a:t>
            </a:r>
            <a:r>
              <a:rPr lang="en-US" sz="2000" b="1" dirty="0" smtClean="0"/>
              <a:t>Polycythemia</a:t>
            </a:r>
            <a:r>
              <a:rPr lang="en-US" sz="2000" dirty="0" smtClean="0"/>
              <a:t>. What will be role of </a:t>
            </a:r>
            <a:r>
              <a:rPr lang="en-US" sz="2000" b="1" dirty="0" smtClean="0"/>
              <a:t>family physician </a:t>
            </a:r>
            <a:r>
              <a:rPr lang="en-US" sz="2000" dirty="0" smtClean="0"/>
              <a:t>in this condition?</a:t>
            </a:r>
            <a:endParaRPr lang="en-US" sz="2000" dirty="0"/>
          </a:p>
        </p:txBody>
      </p:sp>
      <p:pic>
        <p:nvPicPr>
          <p:cNvPr id="4" name="Picture 3"/>
          <p:cNvPicPr>
            <a:picLocks noChangeAspect="1"/>
          </p:cNvPicPr>
          <p:nvPr/>
        </p:nvPicPr>
        <p:blipFill>
          <a:blip r:embed="rId2"/>
          <a:stretch>
            <a:fillRect/>
          </a:stretch>
        </p:blipFill>
        <p:spPr>
          <a:xfrm>
            <a:off x="8378616" y="0"/>
            <a:ext cx="765384" cy="785794"/>
          </a:xfrm>
          <a:prstGeom prst="rect">
            <a:avLst/>
          </a:prstGeom>
        </p:spPr>
      </p:pic>
      <p:sp>
        <p:nvSpPr>
          <p:cNvPr id="5" name="TextBox 1"/>
          <p:cNvSpPr txBox="1">
            <a:spLocks noChangeArrowheads="1"/>
          </p:cNvSpPr>
          <p:nvPr/>
        </p:nvSpPr>
        <p:spPr bwMode="auto">
          <a:xfrm>
            <a:off x="1" y="0"/>
            <a:ext cx="2428859" cy="338554"/>
          </a:xfrm>
          <a:prstGeom prst="rect">
            <a:avLst/>
          </a:prstGeom>
          <a:solidFill>
            <a:schemeClr val="bg1">
              <a:lumMod val="75000"/>
            </a:schemeClr>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smtClean="0"/>
              <a:t>Spiral Integration</a:t>
            </a:r>
            <a:endParaRPr lang="en-US" altLang="en-US" sz="16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Approach of family physician in this scenario will be:</a:t>
            </a:r>
          </a:p>
          <a:p>
            <a:r>
              <a:rPr lang="en-US" dirty="0" smtClean="0"/>
              <a:t>History</a:t>
            </a:r>
          </a:p>
          <a:p>
            <a:r>
              <a:rPr lang="en-US" dirty="0" smtClean="0"/>
              <a:t>Examination</a:t>
            </a:r>
          </a:p>
          <a:p>
            <a:r>
              <a:rPr lang="en-US" dirty="0" smtClean="0"/>
              <a:t>Appropriate investigations</a:t>
            </a:r>
          </a:p>
          <a:p>
            <a:r>
              <a:rPr lang="en-US" dirty="0" smtClean="0"/>
              <a:t>Refer to patient to clinical hematologist.</a:t>
            </a:r>
          </a:p>
          <a:p>
            <a:endParaRPr lang="en-US" dirty="0"/>
          </a:p>
        </p:txBody>
      </p:sp>
      <p:pic>
        <p:nvPicPr>
          <p:cNvPr id="4" name="Picture 3"/>
          <p:cNvPicPr>
            <a:picLocks noChangeAspect="1"/>
          </p:cNvPicPr>
          <p:nvPr/>
        </p:nvPicPr>
        <p:blipFill>
          <a:blip r:embed="rId2"/>
          <a:stretch>
            <a:fillRect/>
          </a:stretch>
        </p:blipFill>
        <p:spPr>
          <a:xfrm>
            <a:off x="8378616" y="0"/>
            <a:ext cx="765384" cy="785794"/>
          </a:xfrm>
          <a:prstGeom prst="rect">
            <a:avLst/>
          </a:prstGeom>
        </p:spPr>
      </p:pic>
      <p:sp>
        <p:nvSpPr>
          <p:cNvPr id="6" name="TextBox 1"/>
          <p:cNvSpPr txBox="1">
            <a:spLocks noChangeArrowheads="1"/>
          </p:cNvSpPr>
          <p:nvPr/>
        </p:nvSpPr>
        <p:spPr bwMode="auto">
          <a:xfrm>
            <a:off x="1" y="0"/>
            <a:ext cx="3357553" cy="338554"/>
          </a:xfrm>
          <a:prstGeom prst="rect">
            <a:avLst/>
          </a:prstGeom>
          <a:solidFill>
            <a:schemeClr val="bg1">
              <a:lumMod val="75000"/>
            </a:schemeClr>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smtClean="0"/>
              <a:t>Spiral </a:t>
            </a:r>
            <a:r>
              <a:rPr lang="en-GB" sz="1600" b="1" dirty="0" smtClean="0"/>
              <a:t>Integration/Family Medicine</a:t>
            </a:r>
            <a:endParaRPr lang="en-US" altLang="en-US" sz="16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Biomedical Ethics</a:t>
            </a:r>
            <a:endParaRPr lang="en-US" b="1" dirty="0"/>
          </a:p>
        </p:txBody>
      </p:sp>
      <p:sp>
        <p:nvSpPr>
          <p:cNvPr id="3" name="Content Placeholder 2"/>
          <p:cNvSpPr>
            <a:spLocks noGrp="1"/>
          </p:cNvSpPr>
          <p:nvPr>
            <p:ph idx="1"/>
          </p:nvPr>
        </p:nvSpPr>
        <p:spPr/>
        <p:txBody>
          <a:bodyPr/>
          <a:lstStyle/>
          <a:p>
            <a:pPr marL="0" indent="0">
              <a:lnSpc>
                <a:spcPct val="107000"/>
              </a:lnSpc>
              <a:spcAft>
                <a:spcPts val="800"/>
              </a:spcAft>
              <a:buNone/>
            </a:pPr>
            <a:r>
              <a:rPr lang="en-US" sz="2800" b="1" dirty="0" smtClean="0"/>
              <a:t>Consent</a:t>
            </a:r>
            <a:r>
              <a:rPr lang="en-US" dirty="0" smtClean="0"/>
              <a:t> is the “autonomous authorization of a medical intervention by individual</a:t>
            </a:r>
            <a:r>
              <a:rPr lang="en-US" dirty="0" smtClean="0">
                <a:solidFill>
                  <a:srgbClr val="000000"/>
                </a:solidFill>
                <a:ea typeface="Calibri" panose="020F0502020204030204" pitchFamily="34" charset="0"/>
                <a:cs typeface="Calibri" panose="020F0502020204030204" pitchFamily="34" charset="0"/>
              </a:rPr>
              <a:t>  patients.</a:t>
            </a:r>
          </a:p>
          <a:p>
            <a:pPr marL="0" indent="0">
              <a:lnSpc>
                <a:spcPct val="107000"/>
              </a:lnSpc>
              <a:spcAft>
                <a:spcPts val="800"/>
              </a:spcAft>
              <a:buNone/>
            </a:pPr>
            <a:r>
              <a:rPr lang="en-US" b="1" dirty="0" smtClean="0"/>
              <a:t>Relevant Case: </a:t>
            </a:r>
            <a:r>
              <a:rPr lang="en-US" dirty="0" smtClean="0"/>
              <a:t>If you want to draw sample of hospitalized patient, you must ask from patient before sampling.</a:t>
            </a:r>
            <a:endParaRPr lang="en-US" b="1" dirty="0" smtClean="0"/>
          </a:p>
          <a:p>
            <a:pPr marL="0" indent="0">
              <a:lnSpc>
                <a:spcPct val="107000"/>
              </a:lnSpc>
              <a:spcAft>
                <a:spcPts val="800"/>
              </a:spcAft>
              <a:buNone/>
            </a:pPr>
            <a:r>
              <a:rPr lang="en-US" b="1" dirty="0" smtClean="0">
                <a:ea typeface="Calibri" panose="020F0502020204030204" pitchFamily="34" charset="0"/>
                <a:cs typeface="Times New Roman" panose="02020603050405020304" pitchFamily="18" charset="0"/>
              </a:rPr>
              <a:t>                           </a:t>
            </a:r>
            <a:endParaRPr lang="x-none" b="1" smtClean="0">
              <a:ea typeface="Calibri" panose="020F0502020204030204" pitchFamily="34" charset="0"/>
              <a:cs typeface="Times New Roman" panose="02020603050405020304" pitchFamily="18" charset="0"/>
            </a:endParaRPr>
          </a:p>
          <a:p>
            <a:endParaRPr lang="x-none" smtClean="0"/>
          </a:p>
          <a:p>
            <a:endParaRPr lang="en-US" dirty="0"/>
          </a:p>
        </p:txBody>
      </p:sp>
      <p:pic>
        <p:nvPicPr>
          <p:cNvPr id="4" name="Picture 3"/>
          <p:cNvPicPr>
            <a:picLocks noChangeAspect="1"/>
          </p:cNvPicPr>
          <p:nvPr/>
        </p:nvPicPr>
        <p:blipFill>
          <a:blip r:embed="rId2"/>
          <a:stretch>
            <a:fillRect/>
          </a:stretch>
        </p:blipFill>
        <p:spPr>
          <a:xfrm>
            <a:off x="8378616" y="0"/>
            <a:ext cx="765384" cy="785794"/>
          </a:xfrm>
          <a:prstGeom prst="rect">
            <a:avLst/>
          </a:prstGeom>
        </p:spPr>
      </p:pic>
      <p:sp>
        <p:nvSpPr>
          <p:cNvPr id="5" name="TextBox 1"/>
          <p:cNvSpPr txBox="1">
            <a:spLocks noChangeArrowheads="1"/>
          </p:cNvSpPr>
          <p:nvPr/>
        </p:nvSpPr>
        <p:spPr bwMode="auto">
          <a:xfrm>
            <a:off x="1" y="0"/>
            <a:ext cx="2500297" cy="338554"/>
          </a:xfrm>
          <a:prstGeom prst="rect">
            <a:avLst/>
          </a:prstGeom>
          <a:solidFill>
            <a:schemeClr val="bg1">
              <a:lumMod val="75000"/>
            </a:schemeClr>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smtClean="0"/>
              <a:t>Spiral </a:t>
            </a:r>
            <a:r>
              <a:rPr lang="en-GB" sz="1600" b="1" dirty="0" smtClean="0"/>
              <a:t>Integration/</a:t>
            </a:r>
            <a:r>
              <a:rPr lang="en-GB" sz="1600" b="1" dirty="0" smtClean="0"/>
              <a:t> Ethics</a:t>
            </a:r>
            <a:endParaRPr lang="en-US" altLang="en-US" sz="16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7620000" cy="1143000"/>
          </a:xfrm>
        </p:spPr>
        <p:txBody>
          <a:bodyPr/>
          <a:lstStyle/>
          <a:p>
            <a:r>
              <a:rPr lang="en-US" sz="4800" b="1" dirty="0" smtClean="0"/>
              <a:t>Suggested Research Article</a:t>
            </a:r>
            <a:endParaRPr lang="en-US" sz="4800" b="1" dirty="0"/>
          </a:p>
        </p:txBody>
      </p:sp>
      <p:sp>
        <p:nvSpPr>
          <p:cNvPr id="5" name="Content Placeholder 4"/>
          <p:cNvSpPr>
            <a:spLocks noGrp="1"/>
          </p:cNvSpPr>
          <p:nvPr>
            <p:ph idx="1"/>
          </p:nvPr>
        </p:nvSpPr>
        <p:spPr/>
        <p:txBody>
          <a:bodyPr/>
          <a:lstStyle/>
          <a:p>
            <a:endParaRPr lang="en-US" dirty="0"/>
          </a:p>
        </p:txBody>
      </p:sp>
      <p:pic>
        <p:nvPicPr>
          <p:cNvPr id="6" name="Picture 5"/>
          <p:cNvPicPr>
            <a:picLocks noChangeAspect="1"/>
          </p:cNvPicPr>
          <p:nvPr/>
        </p:nvPicPr>
        <p:blipFill rotWithShape="1">
          <a:blip r:embed="rId2"/>
          <a:srcRect l="31845" t="21874" r="13104" b="8334"/>
          <a:stretch/>
        </p:blipFill>
        <p:spPr>
          <a:xfrm>
            <a:off x="214282" y="1000108"/>
            <a:ext cx="8215370" cy="5181600"/>
          </a:xfrm>
          <a:prstGeom prst="rect">
            <a:avLst/>
          </a:prstGeom>
        </p:spPr>
      </p:pic>
      <p:sp>
        <p:nvSpPr>
          <p:cNvPr id="7" name="Rectangle 6"/>
          <p:cNvSpPr/>
          <p:nvPr/>
        </p:nvSpPr>
        <p:spPr>
          <a:xfrm>
            <a:off x="1643042" y="6143644"/>
            <a:ext cx="5943600" cy="571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Reference: https</a:t>
            </a:r>
            <a:r>
              <a:rPr lang="en-US" b="1" dirty="0">
                <a:solidFill>
                  <a:schemeClr val="tx1"/>
                </a:solidFill>
              </a:rPr>
              <a:t>://link.springer.com/article/10.1007</a:t>
            </a:r>
          </a:p>
        </p:txBody>
      </p:sp>
      <p:sp>
        <p:nvSpPr>
          <p:cNvPr id="10" name="Rectangle 9">
            <a:extLst>
              <a:ext uri="{FF2B5EF4-FFF2-40B4-BE49-F238E27FC236}">
                <a16:creationId xmlns:a16="http://schemas.microsoft.com/office/drawing/2014/main" xmlns="" id="{34C2E6FF-1519-4E54-B07E-1880ECBCE094}"/>
              </a:ext>
            </a:extLst>
          </p:cNvPr>
          <p:cNvSpPr/>
          <p:nvPr/>
        </p:nvSpPr>
        <p:spPr>
          <a:xfrm>
            <a:off x="7643834" y="2071678"/>
            <a:ext cx="1500166" cy="17859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Journal </a:t>
            </a:r>
            <a:r>
              <a:rPr lang="en-US" b="1" dirty="0" smtClean="0">
                <a:solidFill>
                  <a:schemeClr val="tx1"/>
                </a:solidFill>
              </a:rPr>
              <a:t>Name: Microfluidics and Nanofluidics 2024</a:t>
            </a:r>
            <a:endParaRPr lang="en-US" dirty="0">
              <a:solidFill>
                <a:schemeClr val="tx1"/>
              </a:solidFill>
            </a:endParaRPr>
          </a:p>
        </p:txBody>
      </p:sp>
      <p:pic>
        <p:nvPicPr>
          <p:cNvPr id="8" name="Picture 7"/>
          <p:cNvPicPr>
            <a:picLocks noChangeAspect="1"/>
          </p:cNvPicPr>
          <p:nvPr/>
        </p:nvPicPr>
        <p:blipFill>
          <a:blip r:embed="rId3"/>
          <a:stretch>
            <a:fillRect/>
          </a:stretch>
        </p:blipFill>
        <p:spPr>
          <a:xfrm>
            <a:off x="8378616" y="0"/>
            <a:ext cx="765384" cy="785794"/>
          </a:xfrm>
          <a:prstGeom prst="rect">
            <a:avLst/>
          </a:prstGeom>
        </p:spPr>
      </p:pic>
      <p:sp>
        <p:nvSpPr>
          <p:cNvPr id="9" name="TextBox 1"/>
          <p:cNvSpPr txBox="1">
            <a:spLocks noChangeArrowheads="1"/>
          </p:cNvSpPr>
          <p:nvPr/>
        </p:nvSpPr>
        <p:spPr bwMode="auto">
          <a:xfrm>
            <a:off x="1" y="0"/>
            <a:ext cx="2714611" cy="338554"/>
          </a:xfrm>
          <a:prstGeom prst="rect">
            <a:avLst/>
          </a:prstGeom>
          <a:solidFill>
            <a:schemeClr val="bg1">
              <a:lumMod val="75000"/>
            </a:schemeClr>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smtClean="0"/>
              <a:t>Spiral </a:t>
            </a:r>
            <a:r>
              <a:rPr lang="en-GB" sz="1600" b="1" dirty="0" smtClean="0"/>
              <a:t>Integration/</a:t>
            </a:r>
            <a:r>
              <a:rPr lang="en-GB" sz="1600" b="1" dirty="0" smtClean="0"/>
              <a:t> </a:t>
            </a:r>
            <a:r>
              <a:rPr lang="en-US" sz="1600" b="1" dirty="0" smtClean="0"/>
              <a:t>Research</a:t>
            </a:r>
            <a:endParaRPr lang="en-US" altLang="en-US" sz="1600" b="1" dirty="0"/>
          </a:p>
        </p:txBody>
      </p:sp>
    </p:spTree>
    <p:extLst>
      <p:ext uri="{BB962C8B-B14F-4D97-AF65-F5344CB8AC3E}">
        <p14:creationId xmlns="" xmlns:p14="http://schemas.microsoft.com/office/powerpoint/2010/main" val="628491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318250"/>
            <a:ext cx="2895600" cy="609600"/>
          </a:xfrm>
        </p:spPr>
        <p:txBody>
          <a:bodyPr/>
          <a:lstStyle/>
          <a:p>
            <a:r>
              <a:rPr lang="en-US" sz="2400" b="1" smtClean="0"/>
              <a:t>Foundation Module </a:t>
            </a:r>
            <a:br>
              <a:rPr lang="en-US" sz="2400" b="1" smtClean="0"/>
            </a:br>
            <a:r>
              <a:rPr lang="en-US" sz="2400" b="1" smtClean="0"/>
              <a:t>First Year MBBS</a:t>
            </a:r>
            <a:endParaRPr lang="en-US" sz="2400" b="1" dirty="0"/>
          </a:p>
        </p:txBody>
      </p:sp>
      <p:sp>
        <p:nvSpPr>
          <p:cNvPr id="3" name="Subtitle 2"/>
          <p:cNvSpPr>
            <a:spLocks noGrp="1"/>
          </p:cNvSpPr>
          <p:nvPr>
            <p:ph type="subTitle" idx="1"/>
          </p:nvPr>
        </p:nvSpPr>
        <p:spPr>
          <a:xfrm>
            <a:off x="715576" y="4307124"/>
            <a:ext cx="6461760" cy="1066800"/>
          </a:xfrm>
        </p:spPr>
        <p:txBody>
          <a:bodyPr>
            <a:normAutofit/>
          </a:bodyPr>
          <a:lstStyle/>
          <a:p>
            <a:pPr algn="r"/>
            <a:r>
              <a:rPr lang="en-US" b="1" dirty="0" smtClean="0"/>
              <a:t>Supervised by </a:t>
            </a:r>
            <a:r>
              <a:rPr lang="en-US" b="1" smtClean="0">
                <a:solidFill>
                  <a:schemeClr val="tx2"/>
                </a:solidFill>
              </a:rPr>
              <a:t>Prof. Samia </a:t>
            </a:r>
            <a:r>
              <a:rPr lang="en-US" b="1" dirty="0" smtClean="0">
                <a:solidFill>
                  <a:schemeClr val="tx2"/>
                </a:solidFill>
              </a:rPr>
              <a:t>Sarwar</a:t>
            </a:r>
            <a:r>
              <a:rPr lang="en-US" b="1" dirty="0"/>
              <a:t> Chairperson Physiology </a:t>
            </a:r>
            <a:r>
              <a:rPr lang="en-US" b="1" dirty="0" smtClean="0"/>
              <a:t>Presenter :</a:t>
            </a:r>
            <a:r>
              <a:rPr lang="en-US" b="1" dirty="0" smtClean="0">
                <a:solidFill>
                  <a:schemeClr val="tx2"/>
                </a:solidFill>
              </a:rPr>
              <a:t>Dr. (</a:t>
            </a:r>
            <a:r>
              <a:rPr lang="en-US" b="1" dirty="0">
                <a:solidFill>
                  <a:schemeClr val="tx2"/>
                </a:solidFill>
              </a:rPr>
              <a:t>FCPS PHY)</a:t>
            </a:r>
          </a:p>
          <a:p>
            <a:pPr algn="r"/>
            <a:r>
              <a:rPr lang="en-US" b="1" dirty="0" smtClean="0"/>
              <a:t>Dated </a:t>
            </a:r>
            <a:r>
              <a:rPr lang="en-US" b="1" dirty="0"/>
              <a:t>: </a:t>
            </a:r>
            <a:r>
              <a:rPr lang="en-US" b="1" dirty="0" smtClean="0"/>
              <a:t>00-00-2025</a:t>
            </a:r>
            <a:endParaRPr lang="en-US" b="1" dirty="0"/>
          </a:p>
          <a:p>
            <a:pPr algn="r"/>
            <a:endParaRPr lang="en-US" b="1" dirty="0"/>
          </a:p>
        </p:txBody>
      </p:sp>
      <p:sp>
        <p:nvSpPr>
          <p:cNvPr id="4" name="Title 1"/>
          <p:cNvSpPr txBox="1">
            <a:spLocks/>
          </p:cNvSpPr>
          <p:nvPr/>
        </p:nvSpPr>
        <p:spPr>
          <a:xfrm>
            <a:off x="381000" y="761390"/>
            <a:ext cx="7543800" cy="2593975"/>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en-US" sz="3200" b="1" dirty="0" smtClean="0"/>
              <a:t>Apparatus identification(Introduction to centrifuge machine)</a:t>
            </a:r>
            <a:endParaRPr lang="en-US" sz="3200" b="1" dirty="0">
              <a:solidFill>
                <a:schemeClr val="tx1"/>
              </a:solidFill>
            </a:endParaRPr>
          </a:p>
        </p:txBody>
      </p:sp>
      <p:sp>
        <p:nvSpPr>
          <p:cNvPr id="5" name="Title 1"/>
          <p:cNvSpPr txBox="1">
            <a:spLocks/>
          </p:cNvSpPr>
          <p:nvPr/>
        </p:nvSpPr>
        <p:spPr>
          <a:xfrm>
            <a:off x="5029200" y="6230571"/>
            <a:ext cx="3581400" cy="609600"/>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US" sz="2400" b="1" smtClean="0"/>
              <a:t>Physiology Department</a:t>
            </a:r>
            <a:endParaRPr lang="en-US" sz="2400" b="1" dirty="0"/>
          </a:p>
        </p:txBody>
      </p:sp>
      <p:pic>
        <p:nvPicPr>
          <p:cNvPr id="6" name="Picture 5"/>
          <p:cNvPicPr>
            <a:picLocks noChangeAspect="1"/>
          </p:cNvPicPr>
          <p:nvPr/>
        </p:nvPicPr>
        <p:blipFill>
          <a:blip r:embed="rId2"/>
          <a:stretch>
            <a:fillRect/>
          </a:stretch>
        </p:blipFill>
        <p:spPr>
          <a:xfrm>
            <a:off x="228600" y="152400"/>
            <a:ext cx="914479" cy="938865"/>
          </a:xfrm>
          <a:prstGeom prst="rect">
            <a:avLst/>
          </a:prstGeom>
        </p:spPr>
      </p:pic>
    </p:spTree>
    <p:extLst>
      <p:ext uri="{BB962C8B-B14F-4D97-AF65-F5344CB8AC3E}">
        <p14:creationId xmlns="" xmlns:p14="http://schemas.microsoft.com/office/powerpoint/2010/main" val="3947419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solidFill>
                  <a:schemeClr val="accent4">
                    <a:lumMod val="75000"/>
                  </a:schemeClr>
                </a:solidFill>
              </a:rPr>
              <a:t>How To Access Digital Library</a:t>
            </a:r>
            <a:endParaRPr lang="en-US" sz="4400" dirty="0"/>
          </a:p>
        </p:txBody>
      </p:sp>
      <p:sp>
        <p:nvSpPr>
          <p:cNvPr id="3" name="Content Placeholder 2"/>
          <p:cNvSpPr>
            <a:spLocks noGrp="1"/>
          </p:cNvSpPr>
          <p:nvPr>
            <p:ph idx="1"/>
          </p:nvPr>
        </p:nvSpPr>
        <p:spPr/>
        <p:txBody>
          <a:bodyPr/>
          <a:lstStyle/>
          <a:p>
            <a:r>
              <a:rPr lang="en-US" sz="2400" b="1" dirty="0" smtClean="0">
                <a:solidFill>
                  <a:srgbClr val="202124"/>
                </a:solidFill>
              </a:rPr>
              <a:t>Steps to Access HEC Digital Library</a:t>
            </a:r>
            <a:endParaRPr lang="en-US" sz="2400" dirty="0" smtClean="0">
              <a:solidFill>
                <a:srgbClr val="202124"/>
              </a:solidFill>
            </a:endParaRPr>
          </a:p>
          <a:p>
            <a:pPr>
              <a:buFont typeface="+mj-lt"/>
              <a:buAutoNum type="arabicPeriod"/>
            </a:pPr>
            <a:r>
              <a:rPr lang="en-US" sz="2000" dirty="0" smtClean="0">
                <a:solidFill>
                  <a:srgbClr val="202124"/>
                </a:solidFill>
                <a:latin typeface="Calibri" pitchFamily="34" charset="0"/>
              </a:rPr>
              <a:t>Go to the website of HEC National Digital Library.</a:t>
            </a:r>
          </a:p>
          <a:p>
            <a:pPr>
              <a:buFont typeface="+mj-lt"/>
              <a:buAutoNum type="arabicPeriod"/>
            </a:pPr>
            <a:r>
              <a:rPr lang="en-US" sz="2000" dirty="0" smtClean="0">
                <a:solidFill>
                  <a:srgbClr val="202124"/>
                </a:solidFill>
                <a:latin typeface="Calibri" pitchFamily="34" charset="0"/>
              </a:rPr>
              <a:t>On Home Page, click on the INSTITUTES.</a:t>
            </a:r>
          </a:p>
          <a:p>
            <a:pPr>
              <a:buFont typeface="+mj-lt"/>
              <a:buAutoNum type="arabicPeriod"/>
            </a:pPr>
            <a:r>
              <a:rPr lang="en-US" sz="2000" dirty="0" smtClean="0">
                <a:solidFill>
                  <a:srgbClr val="202124"/>
                </a:solidFill>
                <a:latin typeface="Calibri" pitchFamily="34" charset="0"/>
              </a:rPr>
              <a:t>A page will appear showing the universities from Public and Private Sector and other Institutes which have access to HEC National Digital Library HNDL.</a:t>
            </a:r>
          </a:p>
          <a:p>
            <a:pPr>
              <a:buFont typeface="+mj-lt"/>
              <a:buAutoNum type="arabicPeriod"/>
            </a:pPr>
            <a:r>
              <a:rPr lang="en-US" sz="2000" dirty="0" smtClean="0">
                <a:solidFill>
                  <a:srgbClr val="202124"/>
                </a:solidFill>
                <a:latin typeface="Calibri" pitchFamily="34" charset="0"/>
              </a:rPr>
              <a:t>Select your desired Institute.</a:t>
            </a:r>
          </a:p>
          <a:p>
            <a:pPr marL="0" indent="0">
              <a:buNone/>
            </a:pPr>
            <a:r>
              <a:rPr lang="en-US" sz="2000" dirty="0" smtClean="0">
                <a:latin typeface="Calibri" pitchFamily="34" charset="0"/>
              </a:rPr>
              <a:t>5.  </a:t>
            </a:r>
            <a:r>
              <a:rPr lang="en-US" sz="2000" dirty="0" smtClean="0">
                <a:solidFill>
                  <a:srgbClr val="000000"/>
                </a:solidFill>
                <a:latin typeface="Calibri" pitchFamily="34" charset="0"/>
              </a:rPr>
              <a:t>A page will appear showing the resources of the institution</a:t>
            </a:r>
          </a:p>
          <a:p>
            <a:pPr marL="0" indent="0">
              <a:buNone/>
            </a:pPr>
            <a:r>
              <a:rPr lang="en-US" sz="2000" dirty="0" smtClean="0">
                <a:solidFill>
                  <a:srgbClr val="000000"/>
                </a:solidFill>
                <a:latin typeface="Calibri" pitchFamily="34" charset="0"/>
              </a:rPr>
              <a:t>6. Journals and Researches will appear</a:t>
            </a:r>
          </a:p>
          <a:p>
            <a:pPr marL="0" indent="0">
              <a:buNone/>
            </a:pPr>
            <a:r>
              <a:rPr lang="en-US" sz="2000" dirty="0" smtClean="0">
                <a:solidFill>
                  <a:srgbClr val="000000"/>
                </a:solidFill>
                <a:latin typeface="Calibri" pitchFamily="34" charset="0"/>
              </a:rPr>
              <a:t>7. You can find a Journal by clicking on JOURNALS AND DATABASE and enter a keyword to search for your desired journal.</a:t>
            </a:r>
            <a:r>
              <a:rPr lang="en-US" sz="2000" b="1" dirty="0" smtClean="0">
                <a:latin typeface="Calibri" pitchFamily="34" charset="0"/>
              </a:rPr>
              <a:t> </a:t>
            </a:r>
            <a:r>
              <a:rPr lang="en-US" sz="2000" b="1" dirty="0" err="1" smtClean="0">
                <a:latin typeface="Calibri" pitchFamily="34" charset="0"/>
              </a:rPr>
              <a:t>Link</a:t>
            </a:r>
            <a:r>
              <a:rPr lang="en-US" sz="2000" dirty="0" err="1" smtClean="0">
                <a:latin typeface="Calibri" pitchFamily="34" charset="0"/>
              </a:rPr>
              <a:t>:https</a:t>
            </a:r>
            <a:r>
              <a:rPr lang="en-US" sz="2000" dirty="0" smtClean="0">
                <a:latin typeface="Calibri" pitchFamily="34" charset="0"/>
              </a:rPr>
              <a:t>://</a:t>
            </a:r>
            <a:r>
              <a:rPr lang="en-US" sz="2000" dirty="0" err="1" smtClean="0">
                <a:latin typeface="Calibri" pitchFamily="34" charset="0"/>
              </a:rPr>
              <a:t>www.topstudyworld.com</a:t>
            </a:r>
            <a:r>
              <a:rPr lang="en-US" sz="2000" dirty="0" smtClean="0">
                <a:latin typeface="Calibri" pitchFamily="34" charset="0"/>
              </a:rPr>
              <a:t>/2020/05/access-</a:t>
            </a:r>
            <a:r>
              <a:rPr lang="en-US" sz="2000" dirty="0" err="1" smtClean="0">
                <a:latin typeface="Calibri" pitchFamily="34" charset="0"/>
              </a:rPr>
              <a:t>hec</a:t>
            </a:r>
            <a:r>
              <a:rPr lang="en-US" sz="2000" dirty="0" smtClean="0">
                <a:latin typeface="Calibri" pitchFamily="34" charset="0"/>
              </a:rPr>
              <a:t>-digital-</a:t>
            </a:r>
            <a:r>
              <a:rPr lang="en-US" sz="2000" dirty="0" err="1" smtClean="0">
                <a:latin typeface="Calibri" pitchFamily="34" charset="0"/>
              </a:rPr>
              <a:t>library.html?m</a:t>
            </a:r>
            <a:r>
              <a:rPr lang="en-US" sz="2000" dirty="0" smtClean="0">
                <a:latin typeface="Calibri" pitchFamily="34" charset="0"/>
              </a:rPr>
              <a:t>=1</a:t>
            </a:r>
          </a:p>
          <a:p>
            <a:pPr marL="0" indent="0">
              <a:buNone/>
            </a:pPr>
            <a:endParaRPr lang="en-US" sz="2400" dirty="0" smtClean="0">
              <a:latin typeface="Calibri" pitchFamily="34" charset="0"/>
            </a:endParaRPr>
          </a:p>
          <a:p>
            <a:endParaRPr lang="en-US" dirty="0"/>
          </a:p>
        </p:txBody>
      </p:sp>
      <p:pic>
        <p:nvPicPr>
          <p:cNvPr id="4" name="Picture 3"/>
          <p:cNvPicPr>
            <a:picLocks noChangeAspect="1"/>
          </p:cNvPicPr>
          <p:nvPr/>
        </p:nvPicPr>
        <p:blipFill>
          <a:blip r:embed="rId2"/>
          <a:stretch>
            <a:fillRect/>
          </a:stretch>
        </p:blipFill>
        <p:spPr>
          <a:xfrm>
            <a:off x="8378616" y="0"/>
            <a:ext cx="765384" cy="785794"/>
          </a:xfrm>
          <a:prstGeom prst="rect">
            <a:avLst/>
          </a:prstGeom>
        </p:spPr>
      </p:pic>
      <p:sp>
        <p:nvSpPr>
          <p:cNvPr id="5" name="TextBox 1"/>
          <p:cNvSpPr txBox="1">
            <a:spLocks noChangeArrowheads="1"/>
          </p:cNvSpPr>
          <p:nvPr/>
        </p:nvSpPr>
        <p:spPr bwMode="auto">
          <a:xfrm>
            <a:off x="1" y="0"/>
            <a:ext cx="3071801" cy="338554"/>
          </a:xfrm>
          <a:prstGeom prst="rect">
            <a:avLst/>
          </a:prstGeom>
          <a:solidFill>
            <a:schemeClr val="bg1">
              <a:lumMod val="75000"/>
            </a:schemeClr>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smtClean="0"/>
              <a:t>Promoting IT &amp; </a:t>
            </a:r>
            <a:r>
              <a:rPr lang="en-US" sz="1600" b="1" dirty="0" smtClean="0"/>
              <a:t>Research Culture</a:t>
            </a:r>
            <a:endParaRPr lang="en-US" altLang="en-US" sz="16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86058"/>
            <a:ext cx="7620000" cy="1143000"/>
          </a:xfrm>
        </p:spPr>
        <p:txBody>
          <a:bodyPr/>
          <a:lstStyle/>
          <a:p>
            <a:pPr algn="ctr"/>
            <a:r>
              <a:rPr lang="en-US" sz="4800" b="1" dirty="0" smtClean="0"/>
              <a:t>Brainstorming</a:t>
            </a:r>
            <a:endParaRPr lang="en-US" dirty="0"/>
          </a:p>
        </p:txBody>
      </p:sp>
      <p:pic>
        <p:nvPicPr>
          <p:cNvPr id="3" name="Picture 2"/>
          <p:cNvPicPr>
            <a:picLocks noChangeAspect="1"/>
          </p:cNvPicPr>
          <p:nvPr/>
        </p:nvPicPr>
        <p:blipFill>
          <a:blip r:embed="rId3"/>
          <a:stretch>
            <a:fillRect/>
          </a:stretch>
        </p:blipFill>
        <p:spPr>
          <a:xfrm>
            <a:off x="8378616" y="0"/>
            <a:ext cx="765384" cy="785794"/>
          </a:xfrm>
          <a:prstGeom prst="rect">
            <a:avLst/>
          </a:prstGeom>
        </p:spPr>
      </p:pic>
    </p:spTree>
    <p:extLst>
      <p:ext uri="{BB962C8B-B14F-4D97-AF65-F5344CB8AC3E}">
        <p14:creationId xmlns="" xmlns:p14="http://schemas.microsoft.com/office/powerpoint/2010/main" val="2392153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7620000" cy="1143000"/>
          </a:xfrm>
        </p:spPr>
        <p:txBody>
          <a:bodyPr/>
          <a:lstStyle/>
          <a:p>
            <a:pPr algn="ctr"/>
            <a:r>
              <a:rPr lang="en-US" sz="3200" b="1" dirty="0" smtClean="0"/>
              <a:t>Structured Essay Question Related To Topic</a:t>
            </a:r>
          </a:p>
        </p:txBody>
      </p:sp>
      <p:sp>
        <p:nvSpPr>
          <p:cNvPr id="3" name="Content Placeholder 2"/>
          <p:cNvSpPr>
            <a:spLocks noGrp="1"/>
          </p:cNvSpPr>
          <p:nvPr>
            <p:ph idx="1"/>
          </p:nvPr>
        </p:nvSpPr>
        <p:spPr>
          <a:xfrm>
            <a:off x="428596" y="1785926"/>
            <a:ext cx="7620000" cy="4800600"/>
          </a:xfrm>
        </p:spPr>
        <p:txBody>
          <a:bodyPr/>
          <a:lstStyle/>
          <a:p>
            <a:pPr marL="0" indent="0">
              <a:buNone/>
            </a:pPr>
            <a:r>
              <a:rPr lang="en-US" b="1" dirty="0" smtClean="0"/>
              <a:t>Q.NO.1</a:t>
            </a:r>
            <a:r>
              <a:rPr lang="en-US" dirty="0" smtClean="0"/>
              <a:t>: Mechanism of centrifugation  is used for the measurement of:</a:t>
            </a:r>
          </a:p>
          <a:p>
            <a:pPr marL="514350" indent="-514350">
              <a:buFont typeface="+mj-lt"/>
              <a:buAutoNum type="alphaUcPeriod"/>
            </a:pPr>
            <a:r>
              <a:rPr lang="en-US" dirty="0" smtClean="0"/>
              <a:t>Hematocrit</a:t>
            </a:r>
          </a:p>
          <a:p>
            <a:pPr marL="514350" indent="-514350">
              <a:buFont typeface="+mj-lt"/>
              <a:buAutoNum type="alphaUcPeriod"/>
            </a:pPr>
            <a:r>
              <a:rPr lang="en-US" dirty="0" smtClean="0"/>
              <a:t>Erythrocyte sedimentation rate</a:t>
            </a:r>
          </a:p>
          <a:p>
            <a:pPr marL="514350" indent="-514350">
              <a:buFont typeface="+mj-lt"/>
              <a:buAutoNum type="alphaUcPeriod"/>
            </a:pPr>
            <a:r>
              <a:rPr lang="en-US" dirty="0" smtClean="0"/>
              <a:t>Red blood cell  count</a:t>
            </a:r>
          </a:p>
          <a:p>
            <a:pPr marL="514350" indent="-514350">
              <a:buFont typeface="+mj-lt"/>
              <a:buAutoNum type="alphaUcPeriod"/>
            </a:pPr>
            <a:r>
              <a:rPr lang="en-US" dirty="0" smtClean="0"/>
              <a:t>Total leukocyte count</a:t>
            </a:r>
          </a:p>
          <a:p>
            <a:pPr marL="514350" indent="-514350">
              <a:buFont typeface="+mj-lt"/>
              <a:buAutoNum type="alphaUcPeriod"/>
            </a:pPr>
            <a:r>
              <a:rPr lang="en-US" dirty="0" smtClean="0"/>
              <a:t>Bleeding time</a:t>
            </a:r>
          </a:p>
          <a:p>
            <a:pPr marL="514350" indent="-514350">
              <a:buFont typeface="+mj-lt"/>
              <a:buAutoNum type="alphaUcPeriod"/>
            </a:pPr>
            <a:endParaRPr lang="en-US" dirty="0"/>
          </a:p>
        </p:txBody>
      </p:sp>
      <p:pic>
        <p:nvPicPr>
          <p:cNvPr id="4" name="Picture 3"/>
          <p:cNvPicPr>
            <a:picLocks noChangeAspect="1"/>
          </p:cNvPicPr>
          <p:nvPr/>
        </p:nvPicPr>
        <p:blipFill>
          <a:blip r:embed="rId2"/>
          <a:stretch>
            <a:fillRect/>
          </a:stretch>
        </p:blipFill>
        <p:spPr>
          <a:xfrm>
            <a:off x="8378616" y="0"/>
            <a:ext cx="765384" cy="785794"/>
          </a:xfrm>
          <a:prstGeom prst="rect">
            <a:avLst/>
          </a:prstGeom>
        </p:spPr>
      </p:pic>
      <p:sp>
        <p:nvSpPr>
          <p:cNvPr id="5" name="TextBox 1"/>
          <p:cNvSpPr txBox="1">
            <a:spLocks noChangeArrowheads="1"/>
          </p:cNvSpPr>
          <p:nvPr/>
        </p:nvSpPr>
        <p:spPr bwMode="auto">
          <a:xfrm>
            <a:off x="1" y="0"/>
            <a:ext cx="2000231" cy="338554"/>
          </a:xfrm>
          <a:prstGeom prst="rect">
            <a:avLst/>
          </a:prstGeom>
          <a:solidFill>
            <a:schemeClr val="bg1">
              <a:lumMod val="75000"/>
            </a:schemeClr>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t>Brainstorming</a:t>
            </a:r>
            <a:endParaRPr lang="en-US" altLang="en-US" sz="1600" b="1" dirty="0"/>
          </a:p>
        </p:txBody>
      </p:sp>
    </p:spTree>
    <p:extLst>
      <p:ext uri="{BB962C8B-B14F-4D97-AF65-F5344CB8AC3E}">
        <p14:creationId xmlns="" xmlns:p14="http://schemas.microsoft.com/office/powerpoint/2010/main" val="12415270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Answer</a:t>
            </a:r>
            <a:endParaRPr lang="en-US" dirty="0"/>
          </a:p>
        </p:txBody>
      </p:sp>
      <p:sp>
        <p:nvSpPr>
          <p:cNvPr id="4" name="Content Placeholder 2"/>
          <p:cNvSpPr txBox="1">
            <a:spLocks/>
          </p:cNvSpPr>
          <p:nvPr/>
        </p:nvSpPr>
        <p:spPr>
          <a:xfrm>
            <a:off x="214282" y="1643050"/>
            <a:ext cx="8072494" cy="3733800"/>
          </a:xfrm>
          <a:prstGeom prst="rect">
            <a:avLst/>
          </a:prstGeom>
        </p:spPr>
        <p:txBody>
          <a:bodyPr vert="horz" lIns="91440" tIns="45720" rIns="91440" bIns="45720" rtlCol="0">
            <a:noAutofit/>
          </a:bodyPr>
          <a:lstStyle/>
          <a:p>
            <a:r>
              <a:rPr lang="en-US" sz="2400" b="1" dirty="0" smtClean="0"/>
              <a:t>Q.NO.1</a:t>
            </a:r>
            <a:r>
              <a:rPr lang="en-US" sz="2400" dirty="0" smtClean="0"/>
              <a:t>: Mechanism of centrifugation  is used for the measurement of:</a:t>
            </a:r>
          </a:p>
          <a:p>
            <a:pPr>
              <a:buFont typeface="+mj-lt"/>
              <a:buAutoNum type="alphaLcParenR"/>
            </a:pPr>
            <a:r>
              <a:rPr lang="en-US" sz="2400" dirty="0" smtClean="0"/>
              <a:t>Hematocrit*</a:t>
            </a:r>
          </a:p>
          <a:p>
            <a:pPr>
              <a:buFont typeface="+mj-lt"/>
              <a:buAutoNum type="alphaLcParenR"/>
            </a:pPr>
            <a:r>
              <a:rPr lang="en-US" sz="2400" dirty="0" smtClean="0"/>
              <a:t>Erythrocyte sedimentation rate</a:t>
            </a:r>
          </a:p>
          <a:p>
            <a:pPr>
              <a:buFont typeface="+mj-lt"/>
              <a:buAutoNum type="alphaLcParenR"/>
            </a:pPr>
            <a:r>
              <a:rPr lang="en-US" sz="2400" dirty="0" smtClean="0"/>
              <a:t>Red blood cell  count</a:t>
            </a:r>
          </a:p>
          <a:p>
            <a:pPr>
              <a:buFont typeface="+mj-lt"/>
              <a:buAutoNum type="alphaLcParenR"/>
            </a:pPr>
            <a:r>
              <a:rPr lang="en-US" sz="2400" dirty="0" smtClean="0"/>
              <a:t>Total leukocyte count</a:t>
            </a:r>
          </a:p>
          <a:p>
            <a:pPr>
              <a:buFont typeface="+mj-lt"/>
              <a:buAutoNum type="alphaLcParenR"/>
            </a:pPr>
            <a:r>
              <a:rPr lang="en-US" sz="2400" dirty="0" smtClean="0"/>
              <a:t>Bleeding time</a:t>
            </a:r>
          </a:p>
          <a:p>
            <a:pPr>
              <a:buNone/>
            </a:pPr>
            <a:endParaRPr lang="en-US" sz="2400" dirty="0"/>
          </a:p>
        </p:txBody>
      </p:sp>
      <p:pic>
        <p:nvPicPr>
          <p:cNvPr id="5" name="Picture 4"/>
          <p:cNvPicPr>
            <a:picLocks noChangeAspect="1"/>
          </p:cNvPicPr>
          <p:nvPr/>
        </p:nvPicPr>
        <p:blipFill>
          <a:blip r:embed="rId2"/>
          <a:stretch>
            <a:fillRect/>
          </a:stretch>
        </p:blipFill>
        <p:spPr>
          <a:xfrm>
            <a:off x="8378616" y="0"/>
            <a:ext cx="765384" cy="785794"/>
          </a:xfrm>
          <a:prstGeom prst="rect">
            <a:avLst/>
          </a:prstGeom>
        </p:spPr>
      </p:pic>
      <p:sp>
        <p:nvSpPr>
          <p:cNvPr id="6" name="TextBox 1"/>
          <p:cNvSpPr txBox="1">
            <a:spLocks noChangeArrowheads="1"/>
          </p:cNvSpPr>
          <p:nvPr/>
        </p:nvSpPr>
        <p:spPr bwMode="auto">
          <a:xfrm>
            <a:off x="1" y="0"/>
            <a:ext cx="2000231" cy="338554"/>
          </a:xfrm>
          <a:prstGeom prst="rect">
            <a:avLst/>
          </a:prstGeom>
          <a:solidFill>
            <a:schemeClr val="bg1">
              <a:lumMod val="75000"/>
            </a:schemeClr>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t>Brainstorming</a:t>
            </a:r>
            <a:endParaRPr lang="en-US" altLang="en-US" sz="1600" b="1" dirty="0"/>
          </a:p>
        </p:txBody>
      </p:sp>
    </p:spTree>
    <p:extLst>
      <p:ext uri="{BB962C8B-B14F-4D97-AF65-F5344CB8AC3E}">
        <p14:creationId xmlns="" xmlns:p14="http://schemas.microsoft.com/office/powerpoint/2010/main" val="2848252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References</a:t>
            </a:r>
            <a:endParaRPr lang="en-US" dirty="0"/>
          </a:p>
        </p:txBody>
      </p:sp>
      <p:sp>
        <p:nvSpPr>
          <p:cNvPr id="3" name="Content Placeholder 2"/>
          <p:cNvSpPr>
            <a:spLocks noGrp="1"/>
          </p:cNvSpPr>
          <p:nvPr>
            <p:ph idx="1"/>
          </p:nvPr>
        </p:nvSpPr>
        <p:spPr/>
        <p:txBody>
          <a:bodyPr>
            <a:normAutofit/>
          </a:bodyPr>
          <a:lstStyle/>
          <a:p>
            <a:pPr marL="457200" indent="-457200" algn="just">
              <a:buFont typeface="+mj-lt"/>
              <a:buAutoNum type="arabicPeriod"/>
            </a:pPr>
            <a:r>
              <a:rPr lang="en-US" sz="2000" b="1" dirty="0" smtClean="0">
                <a:solidFill>
                  <a:schemeClr val="accent2"/>
                </a:solidFill>
              </a:rPr>
              <a:t>Books: </a:t>
            </a:r>
          </a:p>
          <a:p>
            <a:pPr marL="0" indent="0" algn="just"/>
            <a:r>
              <a:rPr lang="en-US" sz="2000" dirty="0" smtClean="0"/>
              <a:t>Guyton  And Hall textbook of Medical Physiology  14</a:t>
            </a:r>
            <a:r>
              <a:rPr lang="en-US" sz="2000" baseline="30000" dirty="0" smtClean="0"/>
              <a:t>th</a:t>
            </a:r>
            <a:r>
              <a:rPr lang="en-US" sz="2000" dirty="0" smtClean="0"/>
              <a:t> Edition </a:t>
            </a:r>
          </a:p>
          <a:p>
            <a:pPr marL="0" indent="0" algn="just"/>
            <a:r>
              <a:rPr lang="en-US" sz="2000" dirty="0" smtClean="0"/>
              <a:t>Ganong’s  Review of Medical Physiology 25</a:t>
            </a:r>
            <a:r>
              <a:rPr lang="en-US" sz="2000" baseline="30000" dirty="0" smtClean="0"/>
              <a:t>th</a:t>
            </a:r>
            <a:r>
              <a:rPr lang="en-US" sz="2000" dirty="0" smtClean="0"/>
              <a:t> Edition </a:t>
            </a:r>
          </a:p>
          <a:p>
            <a:pPr marL="0" indent="0" algn="just"/>
            <a:r>
              <a:rPr lang="en-US" sz="2000" dirty="0" smtClean="0"/>
              <a:t>Sherwood, 9</a:t>
            </a:r>
            <a:r>
              <a:rPr lang="en-US" sz="2000" baseline="30000" dirty="0" smtClean="0"/>
              <a:t>th</a:t>
            </a:r>
            <a:r>
              <a:rPr lang="en-US" sz="2000" dirty="0" smtClean="0"/>
              <a:t> edition.</a:t>
            </a:r>
          </a:p>
          <a:p>
            <a:pPr marL="0" indent="0" algn="just"/>
            <a:r>
              <a:rPr lang="en-US" sz="2000" dirty="0" smtClean="0"/>
              <a:t>Silverthorn Physiology,6</a:t>
            </a:r>
            <a:r>
              <a:rPr lang="en-US" sz="2000" baseline="30000" dirty="0" smtClean="0"/>
              <a:t>th</a:t>
            </a:r>
            <a:r>
              <a:rPr lang="en-US" sz="2000" dirty="0" smtClean="0"/>
              <a:t> edition</a:t>
            </a:r>
          </a:p>
          <a:p>
            <a:pPr marL="0" indent="0" algn="just"/>
            <a:r>
              <a:rPr lang="en-US" sz="2000" dirty="0" smtClean="0"/>
              <a:t>Vander’s Human Physiology,14</a:t>
            </a:r>
            <a:r>
              <a:rPr lang="en-US" sz="2000" baseline="30000" dirty="0" smtClean="0"/>
              <a:t>th</a:t>
            </a:r>
            <a:r>
              <a:rPr lang="en-US" sz="2000" dirty="0" smtClean="0"/>
              <a:t> edition</a:t>
            </a:r>
          </a:p>
          <a:p>
            <a:pPr marL="0" indent="0" algn="just"/>
            <a:r>
              <a:rPr lang="en-US" sz="2000" dirty="0" smtClean="0"/>
              <a:t>Google images.</a:t>
            </a:r>
          </a:p>
          <a:p>
            <a:pPr marL="0" indent="0" algn="just">
              <a:buNone/>
            </a:pPr>
            <a:r>
              <a:rPr lang="en-US" sz="2000" b="1" dirty="0" smtClean="0"/>
              <a:t>2.</a:t>
            </a:r>
            <a:r>
              <a:rPr lang="en-US" sz="2000" b="1" dirty="0" smtClean="0">
                <a:solidFill>
                  <a:schemeClr val="accent2"/>
                </a:solidFill>
              </a:rPr>
              <a:t>Medical Journal articles:</a:t>
            </a:r>
            <a:endParaRPr lang="en-US" sz="1800" dirty="0" smtClean="0"/>
          </a:p>
          <a:p>
            <a:pPr marL="0" indent="0" algn="just">
              <a:buNone/>
            </a:pPr>
            <a:r>
              <a:rPr lang="en-US" sz="1800" b="1" dirty="0" smtClean="0">
                <a:solidFill>
                  <a:srgbClr val="0000FF"/>
                </a:solidFill>
              </a:rPr>
              <a:t>Reference: https://link.springer.com/article/10.1007</a:t>
            </a:r>
          </a:p>
          <a:p>
            <a:pPr marL="0" indent="0" algn="just">
              <a:buNone/>
            </a:pPr>
            <a:endParaRPr lang="en-US" sz="1800" b="1" dirty="0" smtClean="0"/>
          </a:p>
          <a:p>
            <a:pPr marL="0" indent="0" algn="just">
              <a:buNone/>
            </a:pPr>
            <a:r>
              <a:rPr lang="en-US" sz="1800" dirty="0" smtClean="0"/>
              <a:t> </a:t>
            </a:r>
            <a:r>
              <a:rPr lang="en-US" sz="1800" b="1" dirty="0" smtClean="0"/>
              <a:t>3</a:t>
            </a:r>
            <a:r>
              <a:rPr lang="en-US" sz="2000" b="1" dirty="0" smtClean="0"/>
              <a:t>.</a:t>
            </a:r>
            <a:r>
              <a:rPr lang="en-US" sz="2000" b="1" dirty="0" smtClean="0">
                <a:solidFill>
                  <a:schemeClr val="accent2"/>
                </a:solidFill>
              </a:rPr>
              <a:t>Video link /YouTube: </a:t>
            </a:r>
          </a:p>
          <a:p>
            <a:pPr marL="0" indent="0" algn="just">
              <a:buNone/>
            </a:pPr>
            <a:r>
              <a:rPr lang="en-US" sz="2000" b="1" dirty="0" smtClean="0"/>
              <a:t> </a:t>
            </a:r>
            <a:r>
              <a:rPr lang="en-US" sz="2000" b="1" dirty="0" smtClean="0">
                <a:hlinkClick r:id="rId2"/>
              </a:rPr>
              <a:t>https://youtu.be/JtBtk00EiVM?si=y-2DAPW49eQwqU6N</a:t>
            </a:r>
            <a:r>
              <a:rPr lang="en-US" sz="2000" b="1" dirty="0" smtClean="0"/>
              <a:t> </a:t>
            </a:r>
          </a:p>
        </p:txBody>
      </p:sp>
      <p:pic>
        <p:nvPicPr>
          <p:cNvPr id="4" name="Picture 3"/>
          <p:cNvPicPr>
            <a:picLocks noChangeAspect="1"/>
          </p:cNvPicPr>
          <p:nvPr/>
        </p:nvPicPr>
        <p:blipFill>
          <a:blip r:embed="rId3"/>
          <a:stretch>
            <a:fillRect/>
          </a:stretch>
        </p:blipFill>
        <p:spPr>
          <a:xfrm>
            <a:off x="8378616" y="0"/>
            <a:ext cx="765384" cy="785794"/>
          </a:xfrm>
          <a:prstGeom prst="rect">
            <a:avLst/>
          </a:prstGeom>
        </p:spPr>
      </p:pic>
      <p:sp>
        <p:nvSpPr>
          <p:cNvPr id="5" name="TextBox 1"/>
          <p:cNvSpPr txBox="1">
            <a:spLocks noChangeArrowheads="1"/>
          </p:cNvSpPr>
          <p:nvPr/>
        </p:nvSpPr>
        <p:spPr bwMode="auto">
          <a:xfrm>
            <a:off x="1" y="0"/>
            <a:ext cx="1500165" cy="338554"/>
          </a:xfrm>
          <a:prstGeom prst="rect">
            <a:avLst/>
          </a:prstGeom>
          <a:solidFill>
            <a:schemeClr val="bg1">
              <a:lumMod val="75000"/>
            </a:schemeClr>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t>References</a:t>
            </a:r>
            <a:endParaRPr lang="en-US" altLang="en-US" sz="16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Summary</a:t>
            </a:r>
            <a:endParaRPr lang="en-US" b="1" dirty="0"/>
          </a:p>
        </p:txBody>
      </p:sp>
      <p:sp>
        <p:nvSpPr>
          <p:cNvPr id="3" name="Content Placeholder 2"/>
          <p:cNvSpPr>
            <a:spLocks noGrp="1"/>
          </p:cNvSpPr>
          <p:nvPr>
            <p:ph idx="1"/>
          </p:nvPr>
        </p:nvSpPr>
        <p:spPr/>
        <p:txBody>
          <a:bodyPr>
            <a:normAutofit lnSpcReduction="10000"/>
          </a:bodyPr>
          <a:lstStyle/>
          <a:p>
            <a:r>
              <a:rPr lang="en-US" b="1" dirty="0" smtClean="0"/>
              <a:t>Core knowledge: </a:t>
            </a:r>
            <a:endParaRPr lang="en-US" dirty="0" smtClean="0"/>
          </a:p>
          <a:p>
            <a:r>
              <a:rPr lang="en-US" dirty="0" smtClean="0"/>
              <a:t>Introduction to Centrifuge Machine</a:t>
            </a:r>
          </a:p>
          <a:p>
            <a:r>
              <a:rPr lang="en-US" b="1" dirty="0" smtClean="0"/>
              <a:t>Integration:</a:t>
            </a:r>
          </a:p>
          <a:p>
            <a:r>
              <a:rPr lang="en-US" dirty="0" smtClean="0"/>
              <a:t>Histology of </a:t>
            </a:r>
            <a:r>
              <a:rPr lang="en-US" dirty="0" err="1" smtClean="0"/>
              <a:t>Erythropoiesis</a:t>
            </a:r>
            <a:endParaRPr lang="en-US" dirty="0" smtClean="0"/>
          </a:p>
          <a:p>
            <a:endParaRPr lang="en-US" dirty="0" smtClean="0"/>
          </a:p>
          <a:p>
            <a:r>
              <a:rPr lang="en-US" b="1" dirty="0" smtClean="0"/>
              <a:t>Research:</a:t>
            </a:r>
            <a:endParaRPr lang="en-US" b="1" u="sng" dirty="0" smtClean="0"/>
          </a:p>
          <a:p>
            <a:r>
              <a:rPr lang="en-US" dirty="0" smtClean="0"/>
              <a:t>Label free cancer cell separation from whole blood on centrifugal micro fluidic platform using hydrodynamic technique</a:t>
            </a:r>
          </a:p>
          <a:p>
            <a:r>
              <a:rPr lang="en-US" b="1" dirty="0" smtClean="0"/>
              <a:t>Biomedical Ethics: </a:t>
            </a:r>
            <a:r>
              <a:rPr lang="en-US" sz="2800" b="1" dirty="0" smtClean="0"/>
              <a:t>Consent</a:t>
            </a:r>
            <a:r>
              <a:rPr lang="en-US" dirty="0" smtClean="0"/>
              <a:t> is the “autonomous authorization of a medical intervention by individual</a:t>
            </a:r>
            <a:r>
              <a:rPr lang="en-US" dirty="0" smtClean="0">
                <a:solidFill>
                  <a:srgbClr val="000000"/>
                </a:solidFill>
                <a:ea typeface="Calibri" panose="020F0502020204030204" pitchFamily="34" charset="0"/>
                <a:cs typeface="Calibri" panose="020F0502020204030204" pitchFamily="34" charset="0"/>
              </a:rPr>
              <a:t>  patients.</a:t>
            </a:r>
            <a:endParaRPr lang="en-US" b="1" dirty="0" smtClean="0"/>
          </a:p>
          <a:p>
            <a:endParaRPr lang="en-US" dirty="0" smtClean="0">
              <a:solidFill>
                <a:srgbClr val="000000"/>
              </a:solidFill>
              <a:ea typeface="Calibri" panose="020F0502020204030204" pitchFamily="34" charset="0"/>
              <a:cs typeface="Calibri" panose="020F0502020204030204" pitchFamily="34" charset="0"/>
            </a:endParaRPr>
          </a:p>
          <a:p>
            <a:r>
              <a:rPr lang="en-US" b="1" dirty="0" smtClean="0">
                <a:solidFill>
                  <a:srgbClr val="000000"/>
                </a:solidFill>
                <a:cs typeface="Calibri" panose="020F0502020204030204" pitchFamily="34" charset="0"/>
              </a:rPr>
              <a:t>Family Medicine: </a:t>
            </a:r>
            <a:r>
              <a:rPr lang="en-US" dirty="0" smtClean="0">
                <a:solidFill>
                  <a:srgbClr val="000000"/>
                </a:solidFill>
                <a:cs typeface="Calibri" panose="020F0502020204030204" pitchFamily="34" charset="0"/>
              </a:rPr>
              <a:t>Polycythemia scenario</a:t>
            </a:r>
            <a:endParaRPr lang="en-US" b="1" dirty="0" smtClean="0">
              <a:solidFill>
                <a:srgbClr val="000000"/>
              </a:solidFill>
              <a:cs typeface="Calibri" panose="020F0502020204030204" pitchFamily="34" charset="0"/>
            </a:endParaRPr>
          </a:p>
          <a:p>
            <a:endParaRPr lang="en-US" dirty="0"/>
          </a:p>
        </p:txBody>
      </p:sp>
      <p:pic>
        <p:nvPicPr>
          <p:cNvPr id="4" name="Picture 3"/>
          <p:cNvPicPr>
            <a:picLocks noChangeAspect="1"/>
          </p:cNvPicPr>
          <p:nvPr/>
        </p:nvPicPr>
        <p:blipFill>
          <a:blip r:embed="rId2"/>
          <a:stretch>
            <a:fillRect/>
          </a:stretch>
        </p:blipFill>
        <p:spPr>
          <a:xfrm>
            <a:off x="8378616" y="0"/>
            <a:ext cx="765384" cy="785794"/>
          </a:xfrm>
          <a:prstGeom prst="rect">
            <a:avLst/>
          </a:prstGeom>
        </p:spPr>
      </p:pic>
      <p:sp>
        <p:nvSpPr>
          <p:cNvPr id="5" name="TextBox 1"/>
          <p:cNvSpPr txBox="1">
            <a:spLocks noChangeArrowheads="1"/>
          </p:cNvSpPr>
          <p:nvPr/>
        </p:nvSpPr>
        <p:spPr bwMode="auto">
          <a:xfrm>
            <a:off x="1" y="0"/>
            <a:ext cx="1285851" cy="338554"/>
          </a:xfrm>
          <a:prstGeom prst="rect">
            <a:avLst/>
          </a:prstGeom>
          <a:solidFill>
            <a:schemeClr val="bg1">
              <a:lumMod val="75000"/>
            </a:schemeClr>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smtClean="0"/>
              <a:t>Summary</a:t>
            </a:r>
            <a:endParaRPr lang="en-US" altLang="en-US" sz="16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1.gstatic.com/images?q=tbn:ANd9GcQTBYx1AF8hbebnUxqiwWQtbMYeI4zDdWTUXfQSduyPU6nz6PEl"/>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1538" y="642918"/>
            <a:ext cx="6096000" cy="51483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15929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latin typeface="+mn-lt"/>
              </a:rPr>
              <a:t>Motto, Vision, Dream</a:t>
            </a:r>
            <a:endParaRPr lang="en-US" sz="3600" b="1" dirty="0">
              <a:latin typeface="+mn-lt"/>
            </a:endParaRPr>
          </a:p>
        </p:txBody>
      </p:sp>
      <p:graphicFrame>
        <p:nvGraphicFramePr>
          <p:cNvPr id="4" name="Content Placeholder 3">
            <a:extLst>
              <a:ext uri="{FF2B5EF4-FFF2-40B4-BE49-F238E27FC236}">
                <a16:creationId xmlns:a16="http://schemas.microsoft.com/office/drawing/2014/main" xmlns="" id="{A267C48E-C722-45BA-ABA8-7A339C617CBD}"/>
              </a:ext>
            </a:extLst>
          </p:cNvPr>
          <p:cNvGraphicFramePr>
            <a:graphicFrameLocks noGrp="1"/>
          </p:cNvGraphicFramePr>
          <p:nvPr>
            <p:ph idx="1"/>
            <p:extLst/>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886200" y="12192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pic>
        <p:nvPicPr>
          <p:cNvPr id="3" name="Picture 2"/>
          <p:cNvPicPr>
            <a:picLocks noChangeAspect="1"/>
          </p:cNvPicPr>
          <p:nvPr/>
        </p:nvPicPr>
        <p:blipFill>
          <a:blip r:embed="rId6"/>
          <a:stretch>
            <a:fillRect/>
          </a:stretch>
        </p:blipFill>
        <p:spPr>
          <a:xfrm>
            <a:off x="761999" y="1849679"/>
            <a:ext cx="2981481" cy="3255721"/>
          </a:xfrm>
          <a:prstGeom prst="rect">
            <a:avLst/>
          </a:prstGeom>
        </p:spPr>
      </p:pic>
      <p:pic>
        <p:nvPicPr>
          <p:cNvPr id="7" name="Picture 6"/>
          <p:cNvPicPr>
            <a:picLocks noChangeAspect="1"/>
          </p:cNvPicPr>
          <p:nvPr/>
        </p:nvPicPr>
        <p:blipFill>
          <a:blip r:embed="rId7"/>
          <a:stretch>
            <a:fillRect/>
          </a:stretch>
        </p:blipFill>
        <p:spPr>
          <a:xfrm>
            <a:off x="8378616" y="0"/>
            <a:ext cx="765384" cy="785794"/>
          </a:xfrm>
          <a:prstGeom prst="rect">
            <a:avLst/>
          </a:prstGeom>
        </p:spPr>
      </p:pic>
    </p:spTree>
    <p:extLst>
      <p:ext uri="{BB962C8B-B14F-4D97-AF65-F5344CB8AC3E}">
        <p14:creationId xmlns="" xmlns:p14="http://schemas.microsoft.com/office/powerpoint/2010/main" val="2760728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a:t>
            </a:r>
            <a:r>
              <a:rPr lang="en-US" sz="3600" b="1" dirty="0" smtClean="0">
                <a:latin typeface="+mn-lt"/>
              </a:rPr>
              <a:t>Lecture</a:t>
            </a:r>
            <a:endParaRPr lang="en-US" sz="3600" b="1" dirty="0">
              <a:latin typeface="+mn-l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pic>
        <p:nvPicPr>
          <p:cNvPr id="6" name="Picture 5"/>
          <p:cNvPicPr>
            <a:picLocks noChangeAspect="1"/>
          </p:cNvPicPr>
          <p:nvPr/>
        </p:nvPicPr>
        <p:blipFill>
          <a:blip r:embed="rId3"/>
          <a:stretch>
            <a:fillRect/>
          </a:stretch>
        </p:blipFill>
        <p:spPr>
          <a:xfrm>
            <a:off x="8378616" y="0"/>
            <a:ext cx="765384" cy="785794"/>
          </a:xfrm>
          <a:prstGeom prst="rect">
            <a:avLst/>
          </a:prstGeom>
        </p:spPr>
      </p:pic>
    </p:spTree>
    <p:extLst>
      <p:ext uri="{BB962C8B-B14F-4D97-AF65-F5344CB8AC3E}">
        <p14:creationId xmlns="" xmlns:p14="http://schemas.microsoft.com/office/powerpoint/2010/main" val="2959929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Learning Objectives</a:t>
            </a:r>
            <a:endParaRPr lang="en-US" b="1" dirty="0"/>
          </a:p>
        </p:txBody>
      </p:sp>
      <p:sp>
        <p:nvSpPr>
          <p:cNvPr id="3" name="Content Placeholder 2"/>
          <p:cNvSpPr>
            <a:spLocks noGrp="1"/>
          </p:cNvSpPr>
          <p:nvPr>
            <p:ph idx="1"/>
          </p:nvPr>
        </p:nvSpPr>
        <p:spPr/>
        <p:txBody>
          <a:bodyPr>
            <a:normAutofit/>
          </a:bodyPr>
          <a:lstStyle/>
          <a:p>
            <a:pPr fontAlgn="t"/>
            <a:r>
              <a:rPr lang="en-US" sz="2800" dirty="0" smtClean="0"/>
              <a:t>To Understand concept of Centrifuge Machine</a:t>
            </a:r>
          </a:p>
          <a:p>
            <a:r>
              <a:rPr lang="en-US" sz="2800" dirty="0" smtClean="0"/>
              <a:t>To Explain Hematocrit</a:t>
            </a:r>
          </a:p>
          <a:p>
            <a:r>
              <a:rPr lang="en-US" sz="2800" dirty="0" smtClean="0"/>
              <a:t>To Perform Procedure of Hematocrit measurement by the use of centrifuge machine</a:t>
            </a:r>
            <a:endParaRPr lang="en-US" sz="2800" dirty="0"/>
          </a:p>
        </p:txBody>
      </p:sp>
      <p:pic>
        <p:nvPicPr>
          <p:cNvPr id="4" name="Picture 3"/>
          <p:cNvPicPr>
            <a:picLocks noChangeAspect="1"/>
          </p:cNvPicPr>
          <p:nvPr/>
        </p:nvPicPr>
        <p:blipFill>
          <a:blip r:embed="rId2"/>
          <a:stretch>
            <a:fillRect/>
          </a:stretch>
        </p:blipFill>
        <p:spPr>
          <a:xfrm>
            <a:off x="8378616" y="0"/>
            <a:ext cx="765384" cy="7857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a:t>Interactive Session</a:t>
            </a:r>
            <a:br>
              <a:rPr lang="en-US" sz="4800" b="1"/>
            </a:br>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78616" y="0"/>
            <a:ext cx="765384" cy="785794"/>
          </a:xfrm>
          <a:prstGeom prst="rect">
            <a:avLst/>
          </a:prstGeom>
        </p:spPr>
      </p:pic>
    </p:spTree>
    <p:extLst>
      <p:ext uri="{BB962C8B-B14F-4D97-AF65-F5344CB8AC3E}">
        <p14:creationId xmlns="" xmlns:p14="http://schemas.microsoft.com/office/powerpoint/2010/main" val="14702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rPr>
              <a:t>Micro Hematocrit Centrifuge Machine</a:t>
            </a:r>
            <a:endParaRPr lang="en-US" sz="3600" b="1" dirty="0">
              <a:solidFill>
                <a:schemeClr val="tx1"/>
              </a:solidFill>
            </a:endParaRPr>
          </a:p>
        </p:txBody>
      </p:sp>
      <p:pic>
        <p:nvPicPr>
          <p:cNvPr id="6" name="Picture 5"/>
          <p:cNvPicPr>
            <a:picLocks noChangeAspect="1"/>
          </p:cNvPicPr>
          <p:nvPr/>
        </p:nvPicPr>
        <p:blipFill rotWithShape="1">
          <a:blip r:embed="rId2"/>
          <a:srcRect l="19345" t="21482" r="53155" b="43704"/>
          <a:stretch/>
        </p:blipFill>
        <p:spPr>
          <a:xfrm>
            <a:off x="1197694" y="2000240"/>
            <a:ext cx="5831738" cy="4152904"/>
          </a:xfrm>
          <a:prstGeom prst="rect">
            <a:avLst/>
          </a:prstGeom>
        </p:spPr>
      </p:pic>
      <p:pic>
        <p:nvPicPr>
          <p:cNvPr id="4" name="Picture 3"/>
          <p:cNvPicPr>
            <a:picLocks noChangeAspect="1"/>
          </p:cNvPicPr>
          <p:nvPr/>
        </p:nvPicPr>
        <p:blipFill>
          <a:blip r:embed="rId3"/>
          <a:stretch>
            <a:fillRect/>
          </a:stretch>
        </p:blipFill>
        <p:spPr>
          <a:xfrm>
            <a:off x="8378616" y="0"/>
            <a:ext cx="765384" cy="785794"/>
          </a:xfrm>
          <a:prstGeom prst="rect">
            <a:avLst/>
          </a:prstGeom>
        </p:spPr>
      </p:pic>
      <p:sp>
        <p:nvSpPr>
          <p:cNvPr id="5" name="TextBox 1"/>
          <p:cNvSpPr txBox="1">
            <a:spLocks noChangeArrowheads="1"/>
          </p:cNvSpPr>
          <p:nvPr/>
        </p:nvSpPr>
        <p:spPr bwMode="auto">
          <a:xfrm>
            <a:off x="1" y="0"/>
            <a:ext cx="1428727" cy="338554"/>
          </a:xfrm>
          <a:prstGeom prst="rect">
            <a:avLst/>
          </a:prstGeom>
          <a:solidFill>
            <a:schemeClr val="bg1">
              <a:lumMod val="75000"/>
            </a:schemeClr>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t>Core Concept</a:t>
            </a:r>
            <a:endParaRPr lang="en-US" altLang="en-US" sz="1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Points of Identification </a:t>
            </a:r>
            <a:br>
              <a:rPr lang="en-US" sz="3600" b="1" dirty="0" smtClean="0"/>
            </a:br>
            <a:r>
              <a:rPr lang="en-US" sz="3600" b="1" dirty="0" smtClean="0"/>
              <a:t>(Centrifuge Machine)</a:t>
            </a:r>
            <a:endParaRPr lang="en-US" sz="3600" b="1" dirty="0"/>
          </a:p>
        </p:txBody>
      </p:sp>
      <p:sp>
        <p:nvSpPr>
          <p:cNvPr id="5" name="Content Placeholder 4"/>
          <p:cNvSpPr>
            <a:spLocks noGrp="1"/>
          </p:cNvSpPr>
          <p:nvPr>
            <p:ph idx="1"/>
          </p:nvPr>
        </p:nvSpPr>
        <p:spPr/>
        <p:txBody>
          <a:bodyPr/>
          <a:lstStyle/>
          <a:p>
            <a:r>
              <a:rPr lang="en-US" sz="2000" dirty="0" smtClean="0"/>
              <a:t>This machine is identified by its different parts which are as follows:</a:t>
            </a:r>
          </a:p>
          <a:p>
            <a:r>
              <a:rPr lang="en-US" sz="2000" dirty="0" smtClean="0"/>
              <a:t>Power</a:t>
            </a:r>
          </a:p>
          <a:p>
            <a:r>
              <a:rPr lang="en-US" sz="2000" dirty="0" err="1" smtClean="0"/>
              <a:t>Braker</a:t>
            </a:r>
            <a:endParaRPr lang="en-US" sz="2000" dirty="0" smtClean="0"/>
          </a:p>
          <a:p>
            <a:r>
              <a:rPr lang="en-US" sz="2000" dirty="0" smtClean="0"/>
              <a:t>Timer</a:t>
            </a:r>
          </a:p>
          <a:p>
            <a:r>
              <a:rPr lang="en-US" sz="2000" dirty="0" smtClean="0"/>
              <a:t>Opening lid</a:t>
            </a:r>
          </a:p>
          <a:p>
            <a:r>
              <a:rPr lang="en-US" sz="2000" dirty="0" smtClean="0"/>
              <a:t>Rotor</a:t>
            </a:r>
          </a:p>
          <a:p>
            <a:endParaRPr lang="en-US" sz="2000" dirty="0" smtClean="0"/>
          </a:p>
          <a:p>
            <a:endParaRPr lang="en-US" sz="2000" dirty="0"/>
          </a:p>
        </p:txBody>
      </p:sp>
      <p:pic>
        <p:nvPicPr>
          <p:cNvPr id="4" name="Picture 3"/>
          <p:cNvPicPr>
            <a:picLocks noChangeAspect="1"/>
          </p:cNvPicPr>
          <p:nvPr/>
        </p:nvPicPr>
        <p:blipFill>
          <a:blip r:embed="rId2"/>
          <a:stretch>
            <a:fillRect/>
          </a:stretch>
        </p:blipFill>
        <p:spPr>
          <a:xfrm>
            <a:off x="8378616" y="0"/>
            <a:ext cx="765384" cy="785794"/>
          </a:xfrm>
          <a:prstGeom prst="rect">
            <a:avLst/>
          </a:prstGeom>
        </p:spPr>
      </p:pic>
      <p:sp>
        <p:nvSpPr>
          <p:cNvPr id="6" name="TextBox 1"/>
          <p:cNvSpPr txBox="1">
            <a:spLocks noChangeArrowheads="1"/>
          </p:cNvSpPr>
          <p:nvPr/>
        </p:nvSpPr>
        <p:spPr bwMode="auto">
          <a:xfrm>
            <a:off x="1" y="0"/>
            <a:ext cx="1428727" cy="338554"/>
          </a:xfrm>
          <a:prstGeom prst="rect">
            <a:avLst/>
          </a:prstGeom>
          <a:solidFill>
            <a:schemeClr val="bg1">
              <a:lumMod val="75000"/>
            </a:schemeClr>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t>Core Concept</a:t>
            </a:r>
            <a:endParaRPr lang="en-US" altLang="en-US" sz="1600" b="1" dirty="0"/>
          </a:p>
        </p:txBody>
      </p:sp>
    </p:spTree>
    <p:extLst>
      <p:ext uri="{BB962C8B-B14F-4D97-AF65-F5344CB8AC3E}">
        <p14:creationId xmlns="" xmlns:p14="http://schemas.microsoft.com/office/powerpoint/2010/main" val="4274298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Principle of Centrifuge Machine</a:t>
            </a:r>
            <a:endParaRPr lang="en-US" sz="4000" b="1" dirty="0"/>
          </a:p>
        </p:txBody>
      </p:sp>
      <p:sp>
        <p:nvSpPr>
          <p:cNvPr id="7" name="Content Placeholder 6"/>
          <p:cNvSpPr>
            <a:spLocks noGrp="1"/>
          </p:cNvSpPr>
          <p:nvPr>
            <p:ph idx="1"/>
          </p:nvPr>
        </p:nvSpPr>
        <p:spPr/>
        <p:txBody>
          <a:bodyPr/>
          <a:lstStyle/>
          <a:p>
            <a:pPr marL="457200" indent="-457200"/>
            <a:r>
              <a:rPr lang="en-US" sz="2400" dirty="0" smtClean="0"/>
              <a:t>When </a:t>
            </a:r>
            <a:r>
              <a:rPr lang="en-US" sz="2400" dirty="0" err="1" smtClean="0"/>
              <a:t>anticoagulated</a:t>
            </a:r>
            <a:r>
              <a:rPr lang="en-US" sz="2400" dirty="0" smtClean="0"/>
              <a:t>  whole blood is centrifuged, the space occupied by the packed red blood cells is defined as the hematocrit (HCT), and is expressed as the percent of red blood cells in a volume of whole blood.</a:t>
            </a:r>
            <a:endParaRPr lang="en-US" sz="2400" dirty="0"/>
          </a:p>
        </p:txBody>
      </p:sp>
      <p:pic>
        <p:nvPicPr>
          <p:cNvPr id="8" name="Picture 2"/>
          <p:cNvPicPr>
            <a:picLocks noChangeAspect="1" noChangeArrowheads="1"/>
          </p:cNvPicPr>
          <p:nvPr/>
        </p:nvPicPr>
        <p:blipFill>
          <a:blip r:embed="rId2"/>
          <a:srcRect/>
          <a:stretch>
            <a:fillRect/>
          </a:stretch>
        </p:blipFill>
        <p:spPr bwMode="auto">
          <a:xfrm>
            <a:off x="857224" y="3357562"/>
            <a:ext cx="6670991" cy="3124200"/>
          </a:xfrm>
          <a:prstGeom prst="rect">
            <a:avLst/>
          </a:prstGeom>
          <a:noFill/>
          <a:ln w="9525">
            <a:noFill/>
            <a:miter lim="800000"/>
            <a:headEnd/>
            <a:tailEnd/>
          </a:ln>
          <a:effectLst/>
        </p:spPr>
      </p:pic>
      <p:pic>
        <p:nvPicPr>
          <p:cNvPr id="5" name="Picture 4"/>
          <p:cNvPicPr>
            <a:picLocks noChangeAspect="1"/>
          </p:cNvPicPr>
          <p:nvPr/>
        </p:nvPicPr>
        <p:blipFill>
          <a:blip r:embed="rId3"/>
          <a:stretch>
            <a:fillRect/>
          </a:stretch>
        </p:blipFill>
        <p:spPr>
          <a:xfrm>
            <a:off x="8378616" y="0"/>
            <a:ext cx="765384" cy="785794"/>
          </a:xfrm>
          <a:prstGeom prst="rect">
            <a:avLst/>
          </a:prstGeom>
        </p:spPr>
      </p:pic>
      <p:sp>
        <p:nvSpPr>
          <p:cNvPr id="6" name="TextBox 1"/>
          <p:cNvSpPr txBox="1">
            <a:spLocks noChangeArrowheads="1"/>
          </p:cNvSpPr>
          <p:nvPr/>
        </p:nvSpPr>
        <p:spPr bwMode="auto">
          <a:xfrm>
            <a:off x="1" y="0"/>
            <a:ext cx="1428727" cy="338554"/>
          </a:xfrm>
          <a:prstGeom prst="rect">
            <a:avLst/>
          </a:prstGeom>
          <a:solidFill>
            <a:schemeClr val="bg1">
              <a:lumMod val="75000"/>
            </a:schemeClr>
          </a:solid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t>Core Concept</a:t>
            </a:r>
            <a:endParaRPr lang="en-US" altLang="en-US" sz="1600" b="1" dirty="0"/>
          </a:p>
        </p:txBody>
      </p:sp>
    </p:spTree>
    <p:extLst>
      <p:ext uri="{BB962C8B-B14F-4D97-AF65-F5344CB8AC3E}">
        <p14:creationId xmlns="" xmlns:p14="http://schemas.microsoft.com/office/powerpoint/2010/main" val="39297631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4556</TotalTime>
  <Words>637</Words>
  <Application>Microsoft Office PowerPoint</Application>
  <PresentationFormat>On-screen Show (4:3)</PresentationFormat>
  <Paragraphs>121</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Adjacency</vt:lpstr>
      <vt:lpstr>Slide 1</vt:lpstr>
      <vt:lpstr>Foundation Module  First Year MBBS</vt:lpstr>
      <vt:lpstr>Motto, Vision, Dream</vt:lpstr>
      <vt:lpstr>Slide 4</vt:lpstr>
      <vt:lpstr>Learning Objectives</vt:lpstr>
      <vt:lpstr>Interactive Session </vt:lpstr>
      <vt:lpstr>Micro Hematocrit Centrifuge Machine</vt:lpstr>
      <vt:lpstr>Points of Identification  (Centrifuge Machine)</vt:lpstr>
      <vt:lpstr>Principle of Centrifuge Machine</vt:lpstr>
      <vt:lpstr>Mechanism of Centrifuge Machine</vt:lpstr>
      <vt:lpstr>Function of Centrifuge Machine</vt:lpstr>
      <vt:lpstr>Development of Red Blood cells</vt:lpstr>
      <vt:lpstr>Vertical Integration</vt:lpstr>
      <vt:lpstr>ESR &amp; C-reactive Protein Measurements and Their Relevance in Clinical Medicine</vt:lpstr>
      <vt:lpstr>Spiral Integration </vt:lpstr>
      <vt:lpstr>Slide 16</vt:lpstr>
      <vt:lpstr>Slide 17</vt:lpstr>
      <vt:lpstr>Biomedical Ethics</vt:lpstr>
      <vt:lpstr>Suggested Research Article</vt:lpstr>
      <vt:lpstr>How To Access Digital Library</vt:lpstr>
      <vt:lpstr>Brainstorming</vt:lpstr>
      <vt:lpstr>Structured Essay Question Related To Topic</vt:lpstr>
      <vt:lpstr>Answer</vt:lpstr>
      <vt:lpstr>References</vt:lpstr>
      <vt:lpstr>Summary</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Nayab Zonish NAWAZ</cp:lastModifiedBy>
  <cp:revision>203</cp:revision>
  <dcterms:created xsi:type="dcterms:W3CDTF">2006-08-16T00:00:00Z</dcterms:created>
  <dcterms:modified xsi:type="dcterms:W3CDTF">2025-01-31T18:00:46Z</dcterms:modified>
</cp:coreProperties>
</file>