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8" r:id="rId2"/>
    <p:sldId id="256" r:id="rId3"/>
    <p:sldId id="312" r:id="rId4"/>
    <p:sldId id="313" r:id="rId5"/>
    <p:sldId id="310" r:id="rId6"/>
    <p:sldId id="314" r:id="rId7"/>
    <p:sldId id="311" r:id="rId8"/>
    <p:sldId id="280" r:id="rId9"/>
    <p:sldId id="278" r:id="rId10"/>
    <p:sldId id="281" r:id="rId11"/>
    <p:sldId id="302" r:id="rId12"/>
    <p:sldId id="283" r:id="rId13"/>
    <p:sldId id="336" r:id="rId14"/>
    <p:sldId id="337" r:id="rId15"/>
    <p:sldId id="338" r:id="rId16"/>
    <p:sldId id="346" r:id="rId17"/>
    <p:sldId id="347" r:id="rId18"/>
    <p:sldId id="348" r:id="rId19"/>
    <p:sldId id="295" r:id="rId20"/>
    <p:sldId id="284" r:id="rId21"/>
    <p:sldId id="349" r:id="rId22"/>
    <p:sldId id="351" r:id="rId23"/>
    <p:sldId id="352" r:id="rId24"/>
    <p:sldId id="296" r:id="rId25"/>
    <p:sldId id="335" r:id="rId26"/>
    <p:sldId id="266" r:id="rId27"/>
    <p:sldId id="267" r:id="rId28"/>
    <p:sldId id="286" r:id="rId29"/>
    <p:sldId id="331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4471" autoAdjust="0"/>
  </p:normalViewPr>
  <p:slideViewPr>
    <p:cSldViewPr>
      <p:cViewPr>
        <p:scale>
          <a:sx n="57" d="100"/>
          <a:sy n="57" d="100"/>
        </p:scale>
        <p:origin x="-126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79828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F96A58E1-C7A8-4666-8130-0D1875EF8CBE}" type="presOf" srcId="{399ACE2F-90C5-48B1-9E65-700A32562848}" destId="{7D3EFDB4-E5D1-439A-86D8-1FCF80D959BA}" srcOrd="2" destOrd="0" presId="urn:microsoft.com/office/officeart/2005/8/layout/gear1#1"/>
    <dgm:cxn modelId="{5BF302CD-8566-4A60-BABE-B164FCFB3330}" type="presOf" srcId="{663C1E13-76F9-4B70-A2F2-CA23180743CE}" destId="{93300324-D62F-4E58-B882-734182BDB462}" srcOrd="0" destOrd="0" presId="urn:microsoft.com/office/officeart/2005/8/layout/gear1#1"/>
    <dgm:cxn modelId="{4796E436-31A1-4F82-BD1A-158802AA0383}" type="presOf" srcId="{DACAB5BA-B8B4-4D66-8B11-1D02259E020B}" destId="{8BC64EA7-2794-42B6-96C9-F39A52CB985A}" srcOrd="2" destOrd="0" presId="urn:microsoft.com/office/officeart/2005/8/layout/gear1#1"/>
    <dgm:cxn modelId="{C090F242-7DF0-46EC-96AE-63E67B0BC0DF}" type="presOf" srcId="{399ACE2F-90C5-48B1-9E65-700A32562848}" destId="{59EDF28D-6C67-49D0-B5A1-DE5C3CBA2292}" srcOrd="0" destOrd="0" presId="urn:microsoft.com/office/officeart/2005/8/layout/gear1#1"/>
    <dgm:cxn modelId="{9EA94427-2E87-4017-81AD-3CDE965B3732}" type="presOf" srcId="{663C1E13-76F9-4B70-A2F2-CA23180743CE}" destId="{4822A78E-EAEC-401F-941A-3A84E13E2357}" srcOrd="2" destOrd="0" presId="urn:microsoft.com/office/officeart/2005/8/layout/gear1#1"/>
    <dgm:cxn modelId="{915E7EF9-893C-4336-9870-9AB568F1221E}" type="presOf" srcId="{399ACE2F-90C5-48B1-9E65-700A32562848}" destId="{9815588C-16D0-4475-B64C-847FC87C8C32}" srcOrd="3" destOrd="0" presId="urn:microsoft.com/office/officeart/2005/8/layout/gear1#1"/>
    <dgm:cxn modelId="{A2A69A02-3F36-4BF2-8FAE-004AFB772633}" type="presOf" srcId="{188C389E-9423-41DE-9C5E-D4A7E95C7E62}" destId="{6DF3A3A0-5919-4E69-80DD-61760D6340A0}" srcOrd="0" destOrd="0" presId="urn:microsoft.com/office/officeart/2005/8/layout/gear1#1"/>
    <dgm:cxn modelId="{C303E50B-9E38-4F26-A7CF-BE3C9EEC67A8}" type="presOf" srcId="{F9CEBA05-2F10-437E-89B2-54F4D9FAF478}" destId="{5ED88519-AC6C-4AA3-B76D-812B93A167E4}" srcOrd="0" destOrd="0" presId="urn:microsoft.com/office/officeart/2005/8/layout/gear1#1"/>
    <dgm:cxn modelId="{CE93E227-A3E6-4BF6-8F3B-19A2142CF668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77997A-DC37-4207-A826-3AF965841BF1}" type="presOf" srcId="{DACAB5BA-B8B4-4D66-8B11-1D02259E020B}" destId="{87622A90-D0D8-4EA3-BC0D-D537801AF2B1}" srcOrd="0" destOrd="0" presId="urn:microsoft.com/office/officeart/2005/8/layout/gear1#1"/>
    <dgm:cxn modelId="{18346025-45E6-4AE6-AB77-83F86D1B7D2A}" type="presOf" srcId="{23718C41-0A1F-40BF-86BE-8A5476EC271E}" destId="{398423B3-DD54-4226-99D7-017EFC1488DF}" srcOrd="0" destOrd="0" presId="urn:microsoft.com/office/officeart/2005/8/layout/gear1#1"/>
    <dgm:cxn modelId="{11AFBB88-26FB-4579-A52F-6A923FDC3F84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554F0A9-16B7-46D8-B8B3-FFA3C401CE4B}" type="presOf" srcId="{663C1E13-76F9-4B70-A2F2-CA23180743CE}" destId="{B9330EE9-43E4-4FD4-8144-E92B1DD0FCDF}" srcOrd="1" destOrd="0" presId="urn:microsoft.com/office/officeart/2005/8/layout/gear1#1"/>
    <dgm:cxn modelId="{D2DFE506-70EF-41C9-8621-40E2F24344A9}" type="presOf" srcId="{DA82EADB-2721-42A0-95EA-F9B5521A38A6}" destId="{A09CEA93-9338-4361-A5E6-CF85B6019F5A}" srcOrd="0" destOrd="0" presId="urn:microsoft.com/office/officeart/2005/8/layout/gear1#1"/>
    <dgm:cxn modelId="{A332869A-7ED7-41F8-8A5A-8C700CEFB70D}" type="presParOf" srcId="{5ED88519-AC6C-4AA3-B76D-812B93A167E4}" destId="{87622A90-D0D8-4EA3-BC0D-D537801AF2B1}" srcOrd="0" destOrd="0" presId="urn:microsoft.com/office/officeart/2005/8/layout/gear1#1"/>
    <dgm:cxn modelId="{4BE2DC9C-D141-412E-9C60-3A8D66562BF4}" type="presParOf" srcId="{5ED88519-AC6C-4AA3-B76D-812B93A167E4}" destId="{B6B6B41B-120B-4968-AB6A-FC6E7C8EF3C0}" srcOrd="1" destOrd="0" presId="urn:microsoft.com/office/officeart/2005/8/layout/gear1#1"/>
    <dgm:cxn modelId="{1421C89A-6983-4953-9561-688BD7013343}" type="presParOf" srcId="{5ED88519-AC6C-4AA3-B76D-812B93A167E4}" destId="{8BC64EA7-2794-42B6-96C9-F39A52CB985A}" srcOrd="2" destOrd="0" presId="urn:microsoft.com/office/officeart/2005/8/layout/gear1#1"/>
    <dgm:cxn modelId="{4234A158-56D9-40D8-8041-3F5F6EA1EA73}" type="presParOf" srcId="{5ED88519-AC6C-4AA3-B76D-812B93A167E4}" destId="{93300324-D62F-4E58-B882-734182BDB462}" srcOrd="3" destOrd="0" presId="urn:microsoft.com/office/officeart/2005/8/layout/gear1#1"/>
    <dgm:cxn modelId="{6F792B2D-8130-44F0-8BDD-11BB6D57994A}" type="presParOf" srcId="{5ED88519-AC6C-4AA3-B76D-812B93A167E4}" destId="{B9330EE9-43E4-4FD4-8144-E92B1DD0FCDF}" srcOrd="4" destOrd="0" presId="urn:microsoft.com/office/officeart/2005/8/layout/gear1#1"/>
    <dgm:cxn modelId="{D2948DE9-B97F-4117-B997-2AAD2342D3BC}" type="presParOf" srcId="{5ED88519-AC6C-4AA3-B76D-812B93A167E4}" destId="{4822A78E-EAEC-401F-941A-3A84E13E2357}" srcOrd="5" destOrd="0" presId="urn:microsoft.com/office/officeart/2005/8/layout/gear1#1"/>
    <dgm:cxn modelId="{CAA20C3E-9507-4671-94C3-B7673E650EF7}" type="presParOf" srcId="{5ED88519-AC6C-4AA3-B76D-812B93A167E4}" destId="{59EDF28D-6C67-49D0-B5A1-DE5C3CBA2292}" srcOrd="6" destOrd="0" presId="urn:microsoft.com/office/officeart/2005/8/layout/gear1#1"/>
    <dgm:cxn modelId="{B19C8235-9760-4B35-9D7C-3BD5B9F94F99}" type="presParOf" srcId="{5ED88519-AC6C-4AA3-B76D-812B93A167E4}" destId="{23DC08E4-3725-4448-BFFF-1CCEA2F2987E}" srcOrd="7" destOrd="0" presId="urn:microsoft.com/office/officeart/2005/8/layout/gear1#1"/>
    <dgm:cxn modelId="{9F6CF6FD-F954-437F-B802-DBE15EF6E0F6}" type="presParOf" srcId="{5ED88519-AC6C-4AA3-B76D-812B93A167E4}" destId="{7D3EFDB4-E5D1-439A-86D8-1FCF80D959BA}" srcOrd="8" destOrd="0" presId="urn:microsoft.com/office/officeart/2005/8/layout/gear1#1"/>
    <dgm:cxn modelId="{4162703E-1CC4-4DE2-A83A-3FE9B9551D29}" type="presParOf" srcId="{5ED88519-AC6C-4AA3-B76D-812B93A167E4}" destId="{9815588C-16D0-4475-B64C-847FC87C8C32}" srcOrd="9" destOrd="0" presId="urn:microsoft.com/office/officeart/2005/8/layout/gear1#1"/>
    <dgm:cxn modelId="{FFC9A546-A405-47A2-BBFB-0D1362C96CE1}" type="presParOf" srcId="{5ED88519-AC6C-4AA3-B76D-812B93A167E4}" destId="{398423B3-DD54-4226-99D7-017EFC1488DF}" srcOrd="10" destOrd="0" presId="urn:microsoft.com/office/officeart/2005/8/layout/gear1#1"/>
    <dgm:cxn modelId="{FE3BFC97-2DA2-473F-9A7C-D1CF9236006D}" type="presParOf" srcId="{5ED88519-AC6C-4AA3-B76D-812B93A167E4}" destId="{6DF3A3A0-5919-4E69-80DD-61760D6340A0}" srcOrd="11" destOrd="0" presId="urn:microsoft.com/office/officeart/2005/8/layout/gear1#1"/>
    <dgm:cxn modelId="{0CC0A482-878A-446F-A00F-BACE355932C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8EB6-E7FD-4266-87F1-E1CA9CEA85D7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0CED-AF5D-4F20-94CF-1CD32AED0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1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48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"/>
            <a:ext cx="9118600" cy="661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5100" b="1" dirty="0" smtClean="0">
                <a:solidFill>
                  <a:srgbClr val="FF0000"/>
                </a:solidFill>
              </a:rPr>
              <a:t>Counting Grid:</a:t>
            </a:r>
          </a:p>
          <a:p>
            <a:pPr lvl="1">
              <a:buNone/>
            </a:pPr>
            <a:endParaRPr lang="en-US" sz="5100" b="1" dirty="0" smtClean="0">
              <a:solidFill>
                <a:srgbClr val="FF0000"/>
              </a:solidFill>
            </a:endParaRPr>
          </a:p>
          <a:p>
            <a:pPr lvl="2"/>
            <a:r>
              <a:rPr lang="en-US" sz="5100" dirty="0" smtClean="0"/>
              <a:t>9 large squares, each 1mm²</a:t>
            </a:r>
          </a:p>
          <a:p>
            <a:pPr lvl="2"/>
            <a:r>
              <a:rPr lang="en-US" sz="5100" dirty="0" smtClean="0"/>
              <a:t>Four large corner squares divided into 16 medium sized squares, each of 1/4mm and area of 1/16mm².</a:t>
            </a:r>
          </a:p>
          <a:p>
            <a:pPr lvl="2"/>
            <a:r>
              <a:rPr lang="en-US" sz="5100" dirty="0" smtClean="0"/>
              <a:t>Central densely etched large square called RBC Square is divided into 25 medium squares (each of 1/5mm).</a:t>
            </a:r>
          </a:p>
          <a:p>
            <a:pPr lvl="2"/>
            <a:r>
              <a:rPr lang="en-US" sz="5100" dirty="0" smtClean="0"/>
              <a:t>Around the central RBC square are WBC squares.</a:t>
            </a:r>
          </a:p>
          <a:p>
            <a:pPr lvl="2"/>
            <a:r>
              <a:rPr lang="en-US" sz="5100" dirty="0" smtClean="0"/>
              <a:t>Each 25 medium squares are divided into 16 smallest squares(each of 1/20mm and area of 1/400mm²)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		</a:t>
            </a:r>
            <a:r>
              <a:rPr lang="en-US" sz="16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3152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Cell Counting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433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3200" dirty="0" smtClean="0"/>
              <a:t>ESR has three stages:</a:t>
            </a:r>
            <a:endParaRPr lang="en-GB" altLang="en-US" sz="3200" dirty="0" smtClean="0"/>
          </a:p>
          <a:p>
            <a:pPr>
              <a:buFont typeface="Wingdings" pitchFamily="2" charset="2"/>
              <a:buAutoNum type="romanLcPeriod"/>
            </a:pPr>
            <a:r>
              <a:rPr lang="en-US" altLang="en-US" sz="3200" dirty="0" smtClean="0"/>
              <a:t>An initial period of 10 minutes </a:t>
            </a:r>
            <a:r>
              <a:rPr lang="en-US" altLang="en-US" sz="3200" dirty="0" smtClean="0">
                <a:sym typeface="Symbol" pitchFamily="18" charset="2"/>
              </a:rPr>
              <a:t>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/>
              <a:t>rouleaux</a:t>
            </a:r>
            <a:r>
              <a:rPr lang="en-US" altLang="en-US" sz="3200" dirty="0" smtClean="0"/>
              <a:t> formation takes place</a:t>
            </a:r>
            <a:endParaRPr lang="en-GB" altLang="en-US" sz="3200" dirty="0" smtClean="0"/>
          </a:p>
          <a:p>
            <a:pPr>
              <a:buNone/>
            </a:pPr>
            <a:r>
              <a:rPr lang="en-US" altLang="en-US" sz="3200" dirty="0" smtClean="0"/>
              <a:t>ii. 	A period of approximately 40 minutes </a:t>
            </a:r>
            <a:r>
              <a:rPr lang="en-US" altLang="en-US" sz="3200" dirty="0" smtClean="0">
                <a:sym typeface="Symbol" pitchFamily="18" charset="2"/>
              </a:rPr>
              <a:t></a:t>
            </a:r>
            <a:r>
              <a:rPr lang="en-US" altLang="en-US" sz="3200" dirty="0" smtClean="0"/>
              <a:t> settling or </a:t>
            </a:r>
            <a:r>
              <a:rPr lang="en-US" altLang="en-US" sz="3200" b="1" dirty="0" smtClean="0"/>
              <a:t>sedimentation</a:t>
            </a:r>
            <a:r>
              <a:rPr lang="en-US" altLang="en-US" sz="3200" dirty="0" smtClean="0"/>
              <a:t> occurs at a constant rate, and</a:t>
            </a:r>
            <a:endParaRPr lang="en-GB" altLang="en-US" sz="3200" dirty="0" smtClean="0"/>
          </a:p>
          <a:p>
            <a:pPr>
              <a:buNone/>
            </a:pPr>
            <a:r>
              <a:rPr lang="en-US" altLang="en-US" sz="3200" dirty="0" smtClean="0"/>
              <a:t>iii. A slower rate of fall (last 10 minutes)</a:t>
            </a:r>
            <a:r>
              <a:rPr lang="en-US" altLang="en-US" sz="3200" dirty="0" smtClean="0">
                <a:sym typeface="Symbol" pitchFamily="18" charset="2"/>
              </a:rPr>
              <a:t></a:t>
            </a:r>
            <a:r>
              <a:rPr lang="en-US" altLang="en-US" sz="3200" dirty="0" smtClean="0"/>
              <a:t>     </a:t>
            </a:r>
            <a:r>
              <a:rPr lang="en-US" altLang="en-US" sz="3200" b="1" dirty="0" smtClean="0"/>
              <a:t>packing</a:t>
            </a:r>
            <a:r>
              <a:rPr lang="en-US" altLang="en-US" sz="3200" dirty="0" smtClean="0"/>
              <a:t> of the </a:t>
            </a:r>
            <a:r>
              <a:rPr lang="en-US" altLang="en-US" sz="3200" dirty="0" err="1" smtClean="0"/>
              <a:t>sedimented</a:t>
            </a:r>
            <a:r>
              <a:rPr lang="en-US" altLang="en-US" sz="3200" dirty="0" smtClean="0"/>
              <a:t> red cell column occurs.</a:t>
            </a:r>
            <a:endParaRPr lang="en-GB" altLang="en-US" sz="3200" dirty="0" smtClean="0"/>
          </a:p>
          <a:p>
            <a:pPr>
              <a:buNone/>
            </a:pPr>
            <a:r>
              <a:rPr lang="en-US" altLang="en-US" sz="3200" dirty="0" smtClean="0"/>
              <a:t>   * The second stage is the most significant phase.</a:t>
            </a:r>
            <a:endParaRPr lang="en-GB" altLang="en-US" sz="3200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00496" y="5643578"/>
            <a:ext cx="247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RBCs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Rouleaux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4" descr="Neubeur-chamber cell counting.jpg"/>
          <p:cNvPicPr>
            <a:picLocks noChangeAspect="1"/>
          </p:cNvPicPr>
          <p:nvPr/>
        </p:nvPicPr>
        <p:blipFill>
          <a:blip r:embed="rId2"/>
          <a:srcRect b="17644"/>
          <a:stretch>
            <a:fillRect/>
          </a:stretch>
        </p:blipFill>
        <p:spPr>
          <a:xfrm>
            <a:off x="357158" y="1500174"/>
            <a:ext cx="7924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93913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620000" cy="1143000"/>
          </a:xfrm>
        </p:spPr>
        <p:txBody>
          <a:bodyPr/>
          <a:lstStyle/>
          <a:p>
            <a:pPr lvl="0"/>
            <a:r>
              <a:rPr lang="en-US" sz="4000" b="1" dirty="0" smtClean="0">
                <a:solidFill>
                  <a:schemeClr val="tx1"/>
                </a:solidFill>
              </a:rPr>
              <a:t>Charging the Counting chamber</a:t>
            </a:r>
            <a:endParaRPr lang="en-US" sz="4000" b="1" spc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001056" cy="5214974"/>
          </a:xfrm>
        </p:spPr>
        <p:txBody>
          <a:bodyPr>
            <a:noAutofit/>
          </a:bodyPr>
          <a:lstStyle/>
          <a:p>
            <a:r>
              <a:rPr lang="en-US" sz="2800" dirty="0" smtClean="0"/>
              <a:t>Mix blood and </a:t>
            </a:r>
            <a:r>
              <a:rPr lang="en-US" sz="2800" dirty="0" err="1" smtClean="0"/>
              <a:t>diluent</a:t>
            </a:r>
            <a:r>
              <a:rPr lang="en-US" sz="2800" dirty="0" smtClean="0"/>
              <a:t> properly and place a cover slip on the chamber and charge it.</a:t>
            </a:r>
          </a:p>
          <a:p>
            <a:r>
              <a:rPr lang="en-US" sz="2800" dirty="0" smtClean="0"/>
              <a:t>Roll pipette between the palms.</a:t>
            </a:r>
          </a:p>
          <a:p>
            <a:r>
              <a:rPr lang="en-US" sz="2800" dirty="0" smtClean="0"/>
              <a:t>Hold pipette at appropriate angle and allow drop of diluted blood to run under cover slip by capillary action and form a uniform film on floor piece.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16055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6200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Difference between RBC and WBC pipette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2400" dirty="0" smtClean="0"/>
              <a:t>Venous blood is diluted accurately in the proportion of one volume of citrate to four volumes of blood. 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The blood may be directly collected into the citrate solution or an EDTA </a:t>
            </a:r>
            <a:r>
              <a:rPr lang="en-US" sz="2400" dirty="0" err="1" smtClean="0"/>
              <a:t>anticoagulated</a:t>
            </a:r>
            <a:r>
              <a:rPr lang="en-US" sz="2400" dirty="0" smtClean="0"/>
              <a:t> blood used. 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Mix thoroughly by gentle repeated inversion.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ESR preparations should preferably be set up within 2 hrs of blood collection, but under extenuating circumstances may be refrigerated overnight at 4oC before testing.</a:t>
            </a:r>
            <a:endParaRPr lang="en-GB" sz="2400" dirty="0" smtClean="0"/>
          </a:p>
          <a:p>
            <a:pPr>
              <a:buNone/>
              <a:defRPr/>
            </a:pPr>
            <a:r>
              <a:rPr lang="en-US" sz="2400" dirty="0" smtClean="0"/>
              <a:t>2.   A clean dry </a:t>
            </a:r>
            <a:r>
              <a:rPr lang="en-US" sz="2400" dirty="0" err="1" smtClean="0"/>
              <a:t>Westergren</a:t>
            </a:r>
            <a:r>
              <a:rPr lang="en-US" sz="2400" dirty="0" smtClean="0"/>
              <a:t>-Katz pipette is carefully filled and adjusted to the "0" mark on top.    </a:t>
            </a:r>
            <a:endParaRPr lang="en-GB" sz="2400" dirty="0" smtClean="0"/>
          </a:p>
          <a:p>
            <a:pPr>
              <a:buNone/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142844" y="164305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sz="2400" dirty="0" smtClean="0"/>
                        <a:t>Red</a:t>
                      </a:r>
                      <a:r>
                        <a:rPr lang="en-US" sz="2400" baseline="0" dirty="0" smtClean="0"/>
                        <a:t> Blood Cell Pipette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sz="2400" dirty="0" smtClean="0"/>
                        <a:t>White Blood cell Pipette</a:t>
                      </a:r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of lumen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is larger.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of lumen is smaller.</a:t>
                      </a:r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dirty="0" smtClean="0"/>
                        <a:t>It has gradation </a:t>
                      </a:r>
                      <a:r>
                        <a:rPr lang="en-US" dirty="0" err="1" smtClean="0"/>
                        <a:t>upto</a:t>
                      </a:r>
                      <a:r>
                        <a:rPr lang="en-US" dirty="0" smtClean="0"/>
                        <a:t> mark 101.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has gradation </a:t>
                      </a:r>
                      <a:r>
                        <a:rPr lang="en-US" dirty="0" err="1" smtClean="0"/>
                        <a:t>upto</a:t>
                      </a:r>
                      <a:r>
                        <a:rPr lang="en-US" dirty="0" smtClean="0"/>
                        <a:t> mark 11.</a:t>
                      </a:r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Size of bulb is larger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of bulb is smaller</a:t>
                      </a:r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 has a red bead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 has a white bead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 err="1" smtClean="0">
                <a:latin typeface="Calibri" pitchFamily="34" charset="0"/>
              </a:rPr>
              <a:t>Westergren</a:t>
            </a:r>
            <a:r>
              <a:rPr lang="en-GB" altLang="en-US" sz="4800" b="1" dirty="0" smtClean="0">
                <a:latin typeface="Calibri" pitchFamily="34" charset="0"/>
              </a:rPr>
              <a:t> Method Cont’d..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 startAt="3"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pipet</a:t>
            </a:r>
            <a:r>
              <a:rPr lang="en-US" altLang="en-US" sz="2400" dirty="0" smtClean="0"/>
              <a:t> is placed in a strictly vertical position in the </a:t>
            </a:r>
            <a:r>
              <a:rPr lang="en-US" altLang="en-US" sz="2400" dirty="0" err="1" smtClean="0"/>
              <a:t>Westergren</a:t>
            </a:r>
            <a:r>
              <a:rPr lang="en-US" altLang="en-US" sz="2400" dirty="0" smtClean="0"/>
              <a:t> stand </a:t>
            </a:r>
          </a:p>
          <a:p>
            <a:pPr marL="857250" lvl="1" indent="-457200"/>
            <a:r>
              <a:rPr lang="en-US" altLang="en-US" dirty="0" smtClean="0"/>
              <a:t>under room temperature conditions </a:t>
            </a:r>
          </a:p>
          <a:p>
            <a:pPr marL="857250" lvl="1" indent="-457200"/>
            <a:r>
              <a:rPr lang="en-US" altLang="en-US" dirty="0" smtClean="0"/>
              <a:t>not exposed to direct sunlight and </a:t>
            </a:r>
          </a:p>
          <a:p>
            <a:pPr marL="857250" lvl="1" indent="-457200"/>
            <a:r>
              <a:rPr lang="en-US" altLang="en-US" dirty="0" smtClean="0"/>
              <a:t>away from vibrations and draughts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altLang="en-US" sz="2400" dirty="0" smtClean="0"/>
              <a:t>Allow it to stand for exactly 1 hour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altLang="en-US" sz="2400" dirty="0" smtClean="0"/>
              <a:t>After 1 hour read to the nearest 1mm the height of the clear plasma above the upper limit of the column of </a:t>
            </a:r>
            <a:r>
              <a:rPr lang="en-US" altLang="en-US" sz="2400" dirty="0" err="1" smtClean="0"/>
              <a:t>sedimenting</a:t>
            </a:r>
            <a:r>
              <a:rPr lang="en-US" altLang="en-US" sz="2400" dirty="0" smtClean="0"/>
              <a:t> red cells.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 err="1" smtClean="0"/>
              <a:t>Westergren</a:t>
            </a:r>
            <a:r>
              <a:rPr lang="en-GB" altLang="en-US" sz="4800" b="1" dirty="0" smtClean="0"/>
              <a:t> Method Cont’d..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  <a:defRPr/>
            </a:pPr>
            <a:r>
              <a:rPr lang="en-US" sz="2400" b="1" dirty="0" smtClean="0"/>
              <a:t>Reporting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The result is expressed as ESR = X mm/hr 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endParaRPr lang="en-US" dirty="0" smtClean="0">
              <a:sym typeface="Symbol"/>
            </a:endParaRP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ym typeface="Symbol"/>
              </a:rPr>
              <a:t> </a:t>
            </a:r>
            <a:r>
              <a:rPr lang="en-US" dirty="0" smtClean="0"/>
              <a:t>A poor delineation of the upper layer of red cells, the so-called </a:t>
            </a:r>
            <a:r>
              <a:rPr lang="en-US" b="1" i="1" dirty="0" smtClean="0"/>
              <a:t>‘stratified sedimentation’</a:t>
            </a:r>
            <a:r>
              <a:rPr lang="en-US" dirty="0" smtClean="0"/>
              <a:t>, has been attributed to the presence of many </a:t>
            </a:r>
            <a:r>
              <a:rPr lang="en-US" dirty="0" err="1" smtClean="0"/>
              <a:t>reticulocytes</a:t>
            </a:r>
            <a:r>
              <a:rPr lang="en-US" dirty="0" smtClean="0"/>
              <a:t>.</a:t>
            </a:r>
            <a:endParaRPr lang="en-GB" dirty="0" smtClean="0"/>
          </a:p>
          <a:p>
            <a:pPr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620000" cy="1143000"/>
          </a:xfrm>
        </p:spPr>
        <p:txBody>
          <a:bodyPr/>
          <a:lstStyle/>
          <a:p>
            <a:pPr algn="ctr"/>
            <a:r>
              <a:rPr lang="en-US" altLang="en-US" sz="4800" b="1" dirty="0" smtClean="0">
                <a:solidFill>
                  <a:schemeClr val="tx1"/>
                </a:solidFill>
              </a:rPr>
              <a:t>Vertical Integration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/>
              <a:t>ESR &amp; C-reactive Protein Measurements and Their Relevance in Clinical Medicine</a:t>
            </a:r>
            <a:endParaRPr lang="en-US" sz="3200" dirty="0"/>
          </a:p>
        </p:txBody>
      </p:sp>
      <p:pic>
        <p:nvPicPr>
          <p:cNvPr id="4" name="Picture 2" descr="Erythrocyte Sedimentation Rate and C-reactive Protein Measurements and  Their Relevance in Clinical Medicine. | Semantic Scholar"/>
          <p:cNvPicPr>
            <a:picLocks noChangeAspect="1" noChangeArrowheads="1"/>
          </p:cNvPicPr>
          <p:nvPr/>
        </p:nvPicPr>
        <p:blipFill>
          <a:blip r:embed="rId2"/>
          <a:srcRect t="4053"/>
          <a:stretch>
            <a:fillRect/>
          </a:stretch>
        </p:blipFill>
        <p:spPr bwMode="auto">
          <a:xfrm>
            <a:off x="142844" y="1857364"/>
            <a:ext cx="8192435" cy="40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Symptoms_of_leukemi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7166"/>
            <a:ext cx="8501090" cy="60722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" y="0"/>
            <a:ext cx="200023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 smtClean="0"/>
              <a:t>Vertical Integration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eukemia 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8429652" cy="589123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" y="0"/>
            <a:ext cx="200023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 smtClean="0"/>
              <a:t>Vertical Integration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571744"/>
            <a:ext cx="76200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Spiral Integration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2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18250"/>
            <a:ext cx="2895600" cy="609600"/>
          </a:xfrm>
        </p:spPr>
        <p:txBody>
          <a:bodyPr/>
          <a:lstStyle/>
          <a:p>
            <a:r>
              <a:rPr lang="en-US" sz="2400" b="1" smtClean="0"/>
              <a:t>Foundation Module </a:t>
            </a:r>
            <a:br>
              <a:rPr lang="en-US" sz="2400" b="1" smtClean="0"/>
            </a:br>
            <a:r>
              <a:rPr lang="en-US" sz="2400" b="1" smtClean="0"/>
              <a:t>First Year MBBS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Supervised by </a:t>
            </a:r>
            <a:r>
              <a:rPr lang="en-US" b="1" dirty="0" smtClean="0">
                <a:solidFill>
                  <a:schemeClr val="tx2"/>
                </a:solidFill>
              </a:rPr>
              <a:t>Prof. Samia Sarwar</a:t>
            </a:r>
            <a:r>
              <a:rPr lang="en-US" b="1" dirty="0"/>
              <a:t> Chairperson Physiology </a:t>
            </a:r>
            <a:r>
              <a:rPr lang="en-US" b="1" dirty="0" smtClean="0"/>
              <a:t>Presenter : </a:t>
            </a:r>
            <a:r>
              <a:rPr lang="en-US" b="1" dirty="0" smtClean="0">
                <a:solidFill>
                  <a:schemeClr val="tx2"/>
                </a:solidFill>
              </a:rPr>
              <a:t>Dr. (</a:t>
            </a:r>
            <a:r>
              <a:rPr lang="en-US" b="1" dirty="0">
                <a:solidFill>
                  <a:schemeClr val="tx2"/>
                </a:solidFill>
              </a:rPr>
              <a:t>FCPS PHY)</a:t>
            </a:r>
          </a:p>
          <a:p>
            <a:pPr algn="r"/>
            <a:r>
              <a:rPr lang="en-US" b="1" dirty="0" smtClean="0"/>
              <a:t>Dated </a:t>
            </a:r>
            <a:r>
              <a:rPr lang="en-US" b="1" dirty="0"/>
              <a:t>: </a:t>
            </a:r>
            <a:r>
              <a:rPr lang="en-US" b="1" dirty="0" smtClean="0"/>
              <a:t>00-00-2025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139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Apparatus identification (Introduction to Neubauer’s chamber, Red Blood Cell (RBC) pipettes&amp; White Blood Cell (WBC) pipette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9200" y="6230571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/>
              <a:t>Physiology Department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cs typeface="Times New Roman" pitchFamily="18" charset="0"/>
              </a:rPr>
              <a:t>Autonomy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325756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cs typeface="Times New Roman" pitchFamily="18" charset="0"/>
              </a:rPr>
              <a:t>Autonomy means that </a:t>
            </a:r>
            <a:r>
              <a:rPr lang="en-US" sz="2400" b="1" dirty="0" smtClean="0">
                <a:cs typeface="Times New Roman" pitchFamily="18" charset="0"/>
              </a:rPr>
              <a:t>the patients are able to make independent decisions</a:t>
            </a:r>
            <a:r>
              <a:rPr lang="en-US" sz="2400" dirty="0" smtClean="0">
                <a:cs typeface="Times New Roman" pitchFamily="18" charset="0"/>
              </a:rPr>
              <a:t>. This means that doctors &amp; nurses should be sure patients have all of the needed information that is required to make a decision about their medical care and are educated. They do not influence the patient's choice.</a:t>
            </a:r>
          </a:p>
          <a:p>
            <a:r>
              <a:rPr lang="en-US" sz="2400" dirty="0" smtClean="0">
                <a:cs typeface="Times New Roman" pitchFamily="18" charset="0"/>
              </a:rPr>
              <a:t>The Right of Self-Determination or Autonomy would include </a:t>
            </a:r>
            <a:r>
              <a:rPr lang="en-US" sz="2400" b="1" dirty="0" smtClean="0">
                <a:cs typeface="Times New Roman" pitchFamily="18" charset="0"/>
              </a:rPr>
              <a:t>the right to refuse treatment, the right to participate in research or refuse it</a:t>
            </a:r>
            <a:r>
              <a:rPr lang="en-US" sz="2400" dirty="0" smtClean="0">
                <a:cs typeface="Times New Roman" pitchFamily="18" charset="0"/>
              </a:rPr>
              <a:t>. To exercise this right would require Informed Consent.</a:t>
            </a:r>
          </a:p>
          <a:p>
            <a:endParaRPr lang="en-US" sz="2400" dirty="0"/>
          </a:p>
        </p:txBody>
      </p:sp>
      <p:pic>
        <p:nvPicPr>
          <p:cNvPr id="6" name="Picture 2" descr="Medical Ethics: Ethical Dilemmas in Healthcare - Education Projects Group">
            <a:extLst>
              <a:ext uri="{FF2B5EF4-FFF2-40B4-BE49-F238E27FC236}">
                <a16:creationId xmlns="" xmlns:a16="http://schemas.microsoft.com/office/drawing/2014/main" id="{4783CF24-5A56-7F82-FB02-443F51A36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45" t="58172" r="52418" b="6613"/>
          <a:stretch/>
        </p:blipFill>
        <p:spPr bwMode="auto">
          <a:xfrm>
            <a:off x="6500826" y="4500570"/>
            <a:ext cx="2643174" cy="235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dical Ethics: Ethical Dilemmas in Healthcare - Education Projects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0"/>
            <a:ext cx="25002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 smtClean="0"/>
              <a:t>Spiral Integration/Ethics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9012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Role of Family Physician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Case Scenario</a:t>
            </a:r>
            <a:r>
              <a:rPr lang="en-US" sz="2000" dirty="0" smtClean="0"/>
              <a:t>: A 14 years boy presented to the medical outpatient department with the complaints of shortness of breath, fatigue, repeated chest infections and bruises on the body for 2 weeks. Complete blood count revealed decreased level of red blood cells and platelets and abnormally high white cell count.</a:t>
            </a:r>
          </a:p>
          <a:p>
            <a:pPr marL="514350" indent="-514350">
              <a:buAutoNum type="alphaLcParenR"/>
            </a:pPr>
            <a:r>
              <a:rPr lang="en-US" sz="2000" dirty="0" smtClean="0"/>
              <a:t>What is the most likely diagnosis?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31432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 smtClean="0"/>
              <a:t>Spiral Integration/Family Medicine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Early detection and diagnosis</a:t>
            </a:r>
          </a:p>
          <a:p>
            <a:r>
              <a:rPr lang="en-US" sz="2400" dirty="0" smtClean="0"/>
              <a:t>Education  of the patient and their families regarding leukemia, its treatment options, and side effects.</a:t>
            </a:r>
          </a:p>
          <a:p>
            <a:r>
              <a:rPr lang="en-US" sz="2400" dirty="0" smtClean="0"/>
              <a:t>Monitoring of patients' overall health by regular check-ups and follow-up visits.</a:t>
            </a:r>
          </a:p>
          <a:p>
            <a:r>
              <a:rPr lang="en-US" sz="2400" dirty="0" smtClean="0"/>
              <a:t>In cases where leukemia cannot be cured, family physicians play role in palliative care to manage symptoms, improve quality of life, and support patients and their families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31432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 smtClean="0"/>
              <a:t>Spiral Integration/Family Medicine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1" cap="none" spc="-20" dirty="0" smtClean="0"/>
              <a:t>6 Steps Strategy</a:t>
            </a:r>
            <a:endParaRPr lang="en-GB" sz="3200" b="1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92B82C-6CD5-A730-E031-EE23FE312769}"/>
              </a:ext>
            </a:extLst>
          </p:cNvPr>
          <p:cNvSpPr txBox="1"/>
          <p:nvPr/>
        </p:nvSpPr>
        <p:spPr>
          <a:xfrm>
            <a:off x="1857356" y="1000108"/>
            <a:ext cx="458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     </a:t>
            </a:r>
            <a:r>
              <a:rPr lang="en-US" sz="2800" b="1" dirty="0" smtClean="0">
                <a:latin typeface="+mj-lt"/>
              </a:rPr>
              <a:t>(Breaking Bad News)</a:t>
            </a:r>
            <a:endParaRPr lang="en-GB" sz="2800" b="1" dirty="0">
              <a:latin typeface="+mj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17D6927-E921-FE0A-A1FA-CC73CA85F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996" y="1643050"/>
            <a:ext cx="6308962" cy="4836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0"/>
            <a:ext cx="31432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 smtClean="0"/>
              <a:t>Spiral Integration/Family Medicine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05365"/>
            <a:ext cx="7620000" cy="1143000"/>
          </a:xfrm>
        </p:spPr>
        <p:txBody>
          <a:bodyPr/>
          <a:lstStyle/>
          <a:p>
            <a:r>
              <a:rPr lang="en-US" sz="4800" b="1" dirty="0" smtClean="0"/>
              <a:t>Suggested Research Article</a:t>
            </a:r>
            <a:endParaRPr lang="en-US" sz="4800" b="1" dirty="0"/>
          </a:p>
        </p:txBody>
      </p:sp>
      <p:pic>
        <p:nvPicPr>
          <p:cNvPr id="8" name="Content Placeholder 13" descr="A close-up of a docu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36"/>
            <a:ext cx="8429652" cy="4525963"/>
          </a:xfrm>
        </p:spPr>
      </p:pic>
      <p:pic>
        <p:nvPicPr>
          <p:cNvPr id="5" name="Content Placeholder 4" descr="neubauers abstract.PNG"/>
          <p:cNvPicPr>
            <a:picLocks noChangeAspect="1"/>
          </p:cNvPicPr>
          <p:nvPr/>
        </p:nvPicPr>
        <p:blipFill>
          <a:blip r:embed="rId3"/>
          <a:srcRect l="-1471" t="-230" r="4093" b="463"/>
          <a:stretch>
            <a:fillRect/>
          </a:stretch>
        </p:blipFill>
        <p:spPr>
          <a:xfrm>
            <a:off x="0" y="1285860"/>
            <a:ext cx="8429652" cy="5114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4480" y="64886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https://onlinelibrary.wiley.com/doi/epdf/10.1002/jcla.23024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0"/>
            <a:ext cx="31432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 smtClean="0"/>
              <a:t>Spiral Integration/</a:t>
            </a:r>
            <a:r>
              <a:rPr lang="en-US" sz="1600" b="1" dirty="0" smtClean="0"/>
              <a:t> Research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6284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How To Access Digital Library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202124"/>
                </a:solidFill>
              </a:rPr>
              <a:t>Steps to Access HEC Digital Library</a:t>
            </a:r>
            <a:endParaRPr lang="en-US" sz="2400" dirty="0" smtClean="0">
              <a:solidFill>
                <a:srgbClr val="2021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5.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Link</a:t>
            </a:r>
            <a:r>
              <a:rPr lang="en-US" sz="2000" dirty="0" err="1" smtClean="0">
                <a:latin typeface="Calibri" pitchFamily="34" charset="0"/>
              </a:rPr>
              <a:t>:https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err="1" smtClean="0">
                <a:latin typeface="Calibri" pitchFamily="34" charset="0"/>
              </a:rPr>
              <a:t>www.topstudyworld.com</a:t>
            </a:r>
            <a:r>
              <a:rPr lang="en-US" sz="2000" dirty="0" smtClean="0">
                <a:latin typeface="Calibri" pitchFamily="34" charset="0"/>
              </a:rPr>
              <a:t>/2020/05/access-</a:t>
            </a:r>
            <a:r>
              <a:rPr lang="en-US" sz="2000" dirty="0" err="1" smtClean="0">
                <a:latin typeface="Calibri" pitchFamily="34" charset="0"/>
              </a:rPr>
              <a:t>hec</a:t>
            </a:r>
            <a:r>
              <a:rPr lang="en-US" sz="2000" dirty="0" smtClean="0">
                <a:latin typeface="Calibri" pitchFamily="34" charset="0"/>
              </a:rPr>
              <a:t>-digital-</a:t>
            </a:r>
            <a:r>
              <a:rPr lang="en-US" sz="2000" dirty="0" err="1" smtClean="0">
                <a:latin typeface="Calibri" pitchFamily="34" charset="0"/>
              </a:rPr>
              <a:t>library.html?m</a:t>
            </a:r>
            <a:r>
              <a:rPr lang="en-US" sz="2000" dirty="0" smtClean="0">
                <a:latin typeface="Calibri" pitchFamily="34" charset="0"/>
              </a:rPr>
              <a:t>=1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31432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 smtClean="0"/>
              <a:t>Promoting IT &amp; </a:t>
            </a:r>
            <a:r>
              <a:rPr lang="en-US" sz="1600" b="1" dirty="0" smtClean="0"/>
              <a:t>Research Culture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7620000" cy="1143000"/>
          </a:xfrm>
        </p:spPr>
        <p:txBody>
          <a:bodyPr/>
          <a:lstStyle/>
          <a:p>
            <a:pPr algn="ctr"/>
            <a:r>
              <a:rPr lang="en-US" sz="4800" b="1" dirty="0" smtClean="0"/>
              <a:t>Brainstorming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21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20000" cy="1143000"/>
          </a:xfrm>
        </p:spPr>
        <p:txBody>
          <a:bodyPr/>
          <a:lstStyle/>
          <a:p>
            <a:pPr algn="ctr"/>
            <a:r>
              <a:rPr lang="en-US" sz="3200" b="1" dirty="0" smtClean="0"/>
              <a:t>Structured Essay Question Related To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7620000" cy="4800600"/>
          </a:xfrm>
        </p:spPr>
        <p:txBody>
          <a:bodyPr/>
          <a:lstStyle/>
          <a:p>
            <a:pPr marL="514350" lvl="0" indent="-514350">
              <a:buNone/>
            </a:pPr>
            <a:r>
              <a:rPr lang="en-US" sz="2400" dirty="0" smtClean="0"/>
              <a:t>Q. In improved Neubauer’s chamber ,Counting grids are etched on :</a:t>
            </a:r>
          </a:p>
          <a:p>
            <a:pPr marL="514350" lvl="0" indent="-514350">
              <a:buAutoNum type="alphaLcParenR"/>
            </a:pPr>
            <a:r>
              <a:rPr lang="en-US" sz="2400" dirty="0" smtClean="0"/>
              <a:t>Floor piece</a:t>
            </a:r>
          </a:p>
          <a:p>
            <a:pPr marL="514350" lvl="0" indent="-514350">
              <a:buAutoNum type="alphaLcParenR"/>
            </a:pPr>
            <a:r>
              <a:rPr lang="en-US" sz="2400" dirty="0" smtClean="0"/>
              <a:t>Gutters</a:t>
            </a:r>
          </a:p>
          <a:p>
            <a:pPr marL="514350" lvl="0" indent="-514350">
              <a:buAutoNum type="alphaLcParenR"/>
            </a:pPr>
            <a:r>
              <a:rPr lang="en-US" sz="2400" dirty="0" smtClean="0"/>
              <a:t>troughs</a:t>
            </a:r>
          </a:p>
          <a:p>
            <a:pPr marL="514350" lvl="0" indent="-514350">
              <a:buAutoNum type="alphaLcParenR"/>
            </a:pPr>
            <a:r>
              <a:rPr lang="en-US" sz="2400" dirty="0" smtClean="0"/>
              <a:t>lateral pillar</a:t>
            </a:r>
          </a:p>
          <a:p>
            <a:pPr marL="514350" lvl="0" indent="-514350">
              <a:buAutoNum type="alphaL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200023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Brainstorming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12415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1643050"/>
            <a:ext cx="8072494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buNone/>
            </a:pPr>
            <a:r>
              <a:rPr lang="en-US" sz="2400" dirty="0" smtClean="0"/>
              <a:t>Q. In improved Neubauer’s chamber ,Counting grids are etched on :</a:t>
            </a:r>
          </a:p>
          <a:p>
            <a:pPr marL="514350" lvl="0" indent="-514350">
              <a:buAutoNum type="alphaLcParenR"/>
            </a:pPr>
            <a:r>
              <a:rPr lang="en-US" sz="2400" dirty="0" smtClean="0"/>
              <a:t>Floor piece*</a:t>
            </a:r>
          </a:p>
          <a:p>
            <a:pPr marL="514350" lvl="0" indent="-514350">
              <a:buAutoNum type="alphaLcParenR"/>
            </a:pPr>
            <a:r>
              <a:rPr lang="en-US" sz="2400" dirty="0" smtClean="0"/>
              <a:t>Gutters</a:t>
            </a:r>
          </a:p>
          <a:p>
            <a:pPr marL="514350" lvl="0" indent="-514350">
              <a:buAutoNum type="alphaLcParenR"/>
            </a:pPr>
            <a:r>
              <a:rPr lang="en-US" sz="2400" dirty="0" smtClean="0"/>
              <a:t>troughs</a:t>
            </a:r>
          </a:p>
          <a:p>
            <a:pPr marL="514350" lvl="0" indent="-514350">
              <a:buAutoNum type="alphaLcParenR"/>
            </a:pPr>
            <a:r>
              <a:rPr lang="en-US" sz="2400" dirty="0" smtClean="0"/>
              <a:t>lateral pillar</a:t>
            </a:r>
          </a:p>
          <a:p>
            <a:pPr marL="514350" lvl="0" indent="-514350">
              <a:buAutoNum type="alphaLcParenR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200023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Brainstorming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8482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Books: </a:t>
            </a:r>
          </a:p>
          <a:p>
            <a:pPr marL="0" indent="0" algn="just"/>
            <a:r>
              <a:rPr lang="en-US" sz="2000" dirty="0" smtClean="0"/>
              <a:t>Practical physiology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MBBS by DR </a:t>
            </a:r>
            <a:r>
              <a:rPr lang="en-US" sz="2000" dirty="0" err="1" smtClean="0"/>
              <a:t>Saqib</a:t>
            </a:r>
            <a:r>
              <a:rPr lang="en-US" sz="2000" dirty="0" smtClean="0"/>
              <a:t> Sohail.</a:t>
            </a:r>
          </a:p>
          <a:p>
            <a:pPr marL="0" indent="0" algn="just"/>
            <a:r>
              <a:rPr lang="en-US" sz="2000" dirty="0" smtClean="0"/>
              <a:t>Guyton  And Hall textbook of Medical Physiology 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marL="0" indent="0" algn="just"/>
            <a:r>
              <a:rPr lang="en-US" sz="2000" dirty="0" smtClean="0"/>
              <a:t>Sherwood,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edition.</a:t>
            </a:r>
          </a:p>
          <a:p>
            <a:pPr marL="0" indent="0" algn="just"/>
            <a:r>
              <a:rPr lang="en-US" sz="2000" dirty="0" smtClean="0"/>
              <a:t>Silverthorn Physiology,6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marL="0" indent="0" algn="just"/>
            <a:r>
              <a:rPr lang="en-US" sz="2000" dirty="0" smtClean="0"/>
              <a:t>Vander’s Human Physiology,14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marL="0" indent="0" algn="just"/>
            <a:r>
              <a:rPr lang="en-US" sz="2000" dirty="0" smtClean="0"/>
              <a:t>Google images.</a:t>
            </a:r>
          </a:p>
          <a:p>
            <a:pPr marL="0" indent="0" algn="just">
              <a:buNone/>
            </a:pPr>
            <a:r>
              <a:rPr lang="en-US" sz="2400" b="1" dirty="0" smtClean="0"/>
              <a:t>2.</a:t>
            </a:r>
            <a:r>
              <a:rPr lang="en-US" sz="2400" b="1" dirty="0" smtClean="0">
                <a:solidFill>
                  <a:schemeClr val="accent2"/>
                </a:solidFill>
              </a:rPr>
              <a:t>Medical Journal articles: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https://onlinelibrary.wiley.com/doi/epdf/10.1002/jcla.23024</a:t>
            </a:r>
          </a:p>
          <a:p>
            <a:pPr marL="0" indent="0" algn="just">
              <a:buNone/>
            </a:pPr>
            <a:endParaRPr lang="en-US" sz="2000" b="1" dirty="0" smtClean="0"/>
          </a:p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3</a:t>
            </a:r>
            <a:r>
              <a:rPr lang="en-US" sz="2400" b="1" dirty="0" smtClean="0"/>
              <a:t>.</a:t>
            </a:r>
            <a:r>
              <a:rPr lang="en-US" sz="2400" b="1" dirty="0" smtClean="0">
                <a:solidFill>
                  <a:schemeClr val="accent2"/>
                </a:solidFill>
              </a:rPr>
              <a:t>Video link /</a:t>
            </a:r>
            <a:r>
              <a:rPr lang="en-US" sz="2400" b="1" dirty="0" err="1" smtClean="0">
                <a:solidFill>
                  <a:schemeClr val="accent2"/>
                </a:solidFill>
              </a:rPr>
              <a:t>youtube</a:t>
            </a:r>
            <a:r>
              <a:rPr lang="en-US" sz="2400" b="1" dirty="0" smtClean="0">
                <a:solidFill>
                  <a:schemeClr val="accent2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en-US" sz="2000" dirty="0" smtClean="0"/>
              <a:t>https://www.youtube.com/watch?v=ifMdyxL8Y2M</a:t>
            </a:r>
          </a:p>
          <a:p>
            <a:pPr marL="0" indent="0" algn="just">
              <a:buNone/>
            </a:pPr>
            <a:r>
              <a:rPr lang="en-US" sz="2400" b="1" dirty="0" smtClean="0"/>
              <a:t> </a:t>
            </a:r>
          </a:p>
          <a:p>
            <a:pPr marL="0" indent="0" algn="just">
              <a:buNone/>
            </a:pPr>
            <a:endParaRPr lang="en-US" sz="2400" b="1" dirty="0" smtClean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1571604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References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Motto, Vision, Dream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2192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1849679"/>
            <a:ext cx="2981481" cy="325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7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5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</a:t>
            </a:r>
            <a:r>
              <a:rPr lang="en-US" sz="3600" b="1" dirty="0" smtClean="0">
                <a:latin typeface="+mn-lt"/>
              </a:rPr>
              <a:t>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800" dirty="0" smtClean="0"/>
              <a:t>To Understand  Concept of Neubauer’s Chamber</a:t>
            </a:r>
          </a:p>
          <a:p>
            <a:r>
              <a:rPr lang="en-US" sz="2800" dirty="0" smtClean="0"/>
              <a:t>To Explain Different Types of Cell Counts with the help of Neubauer’s Chamber</a:t>
            </a:r>
          </a:p>
          <a:p>
            <a:endParaRPr lang="en-US" sz="2800" dirty="0" smtClean="0"/>
          </a:p>
          <a:p>
            <a:r>
              <a:rPr lang="en-US" sz="2800" dirty="0" smtClean="0"/>
              <a:t>To Perform Procedure of Charging the Counting Chamber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Interactive Session</a:t>
            </a:r>
            <a:br>
              <a:rPr lang="en-US" sz="4800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0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Improved Neubauer’s Chamber(Counting Chambers)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Hp\AppData\Local\Packages\Microsoft.Windows.Photos_8wekyb3d8bbwe\TempState\ShareServiceTempFolder\neubauers chamber.jpeg"/>
          <p:cNvPicPr>
            <a:picLocks noChangeAspect="1" noChangeArrowheads="1"/>
          </p:cNvPicPr>
          <p:nvPr/>
        </p:nvPicPr>
        <p:blipFill>
          <a:blip r:embed="rId2"/>
          <a:srcRect t="17600" b="18400"/>
          <a:stretch>
            <a:fillRect/>
          </a:stretch>
        </p:blipFill>
        <p:spPr bwMode="auto">
          <a:xfrm>
            <a:off x="1000101" y="1928801"/>
            <a:ext cx="6696100" cy="435246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Improved Neubauer’s Chamber(Counting Chamber’s)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Single, solid, heavy glass slide.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Three parallel pillars </a:t>
            </a:r>
            <a:r>
              <a:rPr lang="en-US" sz="2800" dirty="0" err="1" smtClean="0"/>
              <a:t>seperated</a:t>
            </a:r>
            <a:r>
              <a:rPr lang="en-US" sz="2800" dirty="0" smtClean="0"/>
              <a:t> by gutters or troughs.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Central Pillar(Floor piece or Plateau):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Wider</a:t>
            </a:r>
            <a:r>
              <a:rPr lang="en-US" sz="2400" dirty="0" smtClean="0"/>
              <a:t> </a:t>
            </a:r>
            <a:r>
              <a:rPr lang="en-US" dirty="0" smtClean="0"/>
              <a:t>and 0.1mm lower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‘H shaped’ trench enclose 2 floor pieces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Counting Grids are etched on each floor piece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427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Improved Neubauer’s Chamber(Counting Chamber’s)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Lateral Pillars:</a:t>
            </a:r>
          </a:p>
          <a:p>
            <a:pPr lvl="1"/>
            <a:r>
              <a:rPr lang="en-US" sz="2600" dirty="0" smtClean="0"/>
              <a:t>Support cover slip</a:t>
            </a:r>
          </a:p>
          <a:p>
            <a:pPr lvl="1"/>
            <a:r>
              <a:rPr lang="en-US" sz="2600" dirty="0" smtClean="0"/>
              <a:t>Provide a capillary space 0.1mm deep between undersurface of cover slip and upper surface of floor piece.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		</a:t>
            </a:r>
            <a:r>
              <a:rPr lang="en-US" sz="16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6" y="0"/>
            <a:ext cx="765384" cy="78579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0"/>
            <a:ext cx="142872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Core Concept</a:t>
            </a:r>
            <a:endParaRPr lang="en-US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392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1033</Words>
  <Application>Microsoft Office PowerPoint</Application>
  <PresentationFormat>On-screen Show (4:3)</PresentationFormat>
  <Paragraphs>162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Slide 1</vt:lpstr>
      <vt:lpstr>Foundation Module  First Year MBBS</vt:lpstr>
      <vt:lpstr>Motto, Vision, Dream</vt:lpstr>
      <vt:lpstr>Slide 4</vt:lpstr>
      <vt:lpstr>Learning Objectives</vt:lpstr>
      <vt:lpstr>Interactive Session </vt:lpstr>
      <vt:lpstr>Improved Neubauer’s Chamber(Counting Chambers)</vt:lpstr>
      <vt:lpstr>Improved Neubauer’s Chamber(Counting Chamber’s)</vt:lpstr>
      <vt:lpstr>Improved Neubauer’s Chamber(Counting Chamber’s)</vt:lpstr>
      <vt:lpstr>Slide 10</vt:lpstr>
      <vt:lpstr>Cell Counting</vt:lpstr>
      <vt:lpstr>Charging the Counting chamber</vt:lpstr>
      <vt:lpstr> Difference between RBC and WBC pipette</vt:lpstr>
      <vt:lpstr>Westergren Method Cont’d..</vt:lpstr>
      <vt:lpstr>Westergren Method Cont’d..</vt:lpstr>
      <vt:lpstr>Vertical Integration</vt:lpstr>
      <vt:lpstr>ESR &amp; C-reactive Protein Measurements and Their Relevance in Clinical Medicine</vt:lpstr>
      <vt:lpstr>Slide 18</vt:lpstr>
      <vt:lpstr> Spiral Integration </vt:lpstr>
      <vt:lpstr>Autonomy</vt:lpstr>
      <vt:lpstr>Role of Family Physician </vt:lpstr>
      <vt:lpstr>Slide 22</vt:lpstr>
      <vt:lpstr>6 Steps Strategy</vt:lpstr>
      <vt:lpstr>Suggested Research Article</vt:lpstr>
      <vt:lpstr>How To Access Digital Library</vt:lpstr>
      <vt:lpstr>Brainstorming</vt:lpstr>
      <vt:lpstr>Structured Essay Question Related To Topic</vt:lpstr>
      <vt:lpstr>Slide 28</vt:lpstr>
      <vt:lpstr>References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Nayab Zonish NAWAZ</cp:lastModifiedBy>
  <cp:revision>201</cp:revision>
  <dcterms:created xsi:type="dcterms:W3CDTF">2006-08-16T00:00:00Z</dcterms:created>
  <dcterms:modified xsi:type="dcterms:W3CDTF">2025-01-31T18:06:21Z</dcterms:modified>
</cp:coreProperties>
</file>