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4.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4" r:id="rId2"/>
  </p:sldMasterIdLst>
  <p:notesMasterIdLst>
    <p:notesMasterId r:id="rId35"/>
  </p:notesMasterIdLst>
  <p:sldIdLst>
    <p:sldId id="323" r:id="rId3"/>
    <p:sldId id="278" r:id="rId4"/>
    <p:sldId id="357" r:id="rId5"/>
    <p:sldId id="324" r:id="rId6"/>
    <p:sldId id="280" r:id="rId7"/>
    <p:sldId id="365" r:id="rId8"/>
    <p:sldId id="366" r:id="rId9"/>
    <p:sldId id="347" r:id="rId10"/>
    <p:sldId id="275" r:id="rId11"/>
    <p:sldId id="274" r:id="rId12"/>
    <p:sldId id="276" r:id="rId13"/>
    <p:sldId id="358" r:id="rId14"/>
    <p:sldId id="359" r:id="rId15"/>
    <p:sldId id="279" r:id="rId16"/>
    <p:sldId id="281" r:id="rId17"/>
    <p:sldId id="349" r:id="rId18"/>
    <p:sldId id="360" r:id="rId19"/>
    <p:sldId id="361" r:id="rId20"/>
    <p:sldId id="362" r:id="rId21"/>
    <p:sldId id="339" r:id="rId22"/>
    <p:sldId id="285" r:id="rId23"/>
    <p:sldId id="326" r:id="rId24"/>
    <p:sldId id="340" r:id="rId25"/>
    <p:sldId id="363" r:id="rId26"/>
    <p:sldId id="350" r:id="rId27"/>
    <p:sldId id="351" r:id="rId28"/>
    <p:sldId id="271" r:id="rId29"/>
    <p:sldId id="352" r:id="rId30"/>
    <p:sldId id="353" r:id="rId31"/>
    <p:sldId id="354" r:id="rId32"/>
    <p:sldId id="368" r:id="rId33"/>
    <p:sldId id="33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7" autoAdjust="0"/>
    <p:restoredTop sz="79537" autoAdjust="0"/>
  </p:normalViewPr>
  <p:slideViewPr>
    <p:cSldViewPr>
      <p:cViewPr varScale="1">
        <p:scale>
          <a:sx n="63" d="100"/>
          <a:sy n="63" d="100"/>
        </p:scale>
        <p:origin x="1540" y="56"/>
      </p:cViewPr>
      <p:guideLst>
        <p:guide orient="horz" pos="2160"/>
        <p:guide pos="2880"/>
      </p:guideLst>
    </p:cSldViewPr>
  </p:slideViewPr>
  <p:notesTextViewPr>
    <p:cViewPr>
      <p:scale>
        <a:sx n="1" d="1"/>
        <a:sy n="1" d="1"/>
      </p:scale>
      <p:origin x="0" y="0"/>
    </p:cViewPr>
  </p:notesTextViewPr>
  <p:sorterViewPr>
    <p:cViewPr>
      <p:scale>
        <a:sx n="100" d="100"/>
        <a:sy n="100" d="100"/>
      </p:scale>
      <p:origin x="0" y="53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3C9657-8B47-4A42-9F51-37C3061F2BB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965B363-DDCC-4F81-8463-E02EF145D8A1}">
      <dgm:prSet phldrT="[Text]"/>
      <dgm:spPr/>
      <dgm:t>
        <a:bodyPr/>
        <a:lstStyle/>
        <a:p>
          <a:r>
            <a:rPr lang="en-US" dirty="0"/>
            <a:t>O</a:t>
          </a:r>
        </a:p>
        <a:p>
          <a:r>
            <a:rPr lang="en-US" dirty="0"/>
            <a:t>Oral- </a:t>
          </a:r>
          <a:r>
            <a:rPr lang="en-US" dirty="0" err="1"/>
            <a:t>Amoxycilin</a:t>
          </a:r>
          <a:r>
            <a:rPr lang="en-US" dirty="0"/>
            <a:t>, Clarithromycin, </a:t>
          </a:r>
          <a:r>
            <a:rPr lang="en-US" dirty="0" err="1"/>
            <a:t>Doxycyclin</a:t>
          </a:r>
          <a:endParaRPr lang="en-US" dirty="0"/>
        </a:p>
      </dgm:t>
    </dgm:pt>
    <dgm:pt modelId="{B50E8B4F-3DEF-4424-A459-4CE4B8B6B59A}" type="parTrans" cxnId="{525A44BE-D178-42A2-A86E-01A11AB32DC2}">
      <dgm:prSet/>
      <dgm:spPr/>
      <dgm:t>
        <a:bodyPr/>
        <a:lstStyle/>
        <a:p>
          <a:endParaRPr lang="en-US"/>
        </a:p>
      </dgm:t>
    </dgm:pt>
    <dgm:pt modelId="{320C7870-A03D-4911-9401-12365C7C1E6A}" type="sibTrans" cxnId="{525A44BE-D178-42A2-A86E-01A11AB32DC2}">
      <dgm:prSet/>
      <dgm:spPr/>
      <dgm:t>
        <a:bodyPr/>
        <a:lstStyle/>
        <a:p>
          <a:endParaRPr lang="en-US"/>
        </a:p>
      </dgm:t>
    </dgm:pt>
    <dgm:pt modelId="{6BC158DA-4CFF-45E3-B9CC-CB395783C170}">
      <dgm:prSet phldrT="[Text]"/>
      <dgm:spPr/>
      <dgm:t>
        <a:bodyPr/>
        <a:lstStyle/>
        <a:p>
          <a:r>
            <a:rPr lang="en-US" dirty="0"/>
            <a:t>1</a:t>
          </a:r>
        </a:p>
        <a:p>
          <a:r>
            <a:rPr lang="en-US" dirty="0" err="1"/>
            <a:t>Amoxycilin</a:t>
          </a:r>
          <a:r>
            <a:rPr lang="en-US" dirty="0"/>
            <a:t>, Clarithromycin, </a:t>
          </a:r>
          <a:r>
            <a:rPr lang="en-US" dirty="0" err="1"/>
            <a:t>Doxycyclin</a:t>
          </a:r>
          <a:endParaRPr lang="en-US" dirty="0"/>
        </a:p>
      </dgm:t>
    </dgm:pt>
    <dgm:pt modelId="{7935F895-EA0F-41E9-8316-5513098D3787}" type="parTrans" cxnId="{5C6A3695-7D78-406B-8C02-2C01160B2E14}">
      <dgm:prSet/>
      <dgm:spPr/>
      <dgm:t>
        <a:bodyPr/>
        <a:lstStyle/>
        <a:p>
          <a:endParaRPr lang="en-US"/>
        </a:p>
      </dgm:t>
    </dgm:pt>
    <dgm:pt modelId="{6EA0541C-9B6B-4991-8CE0-75D0D4DAC946}" type="sibTrans" cxnId="{5C6A3695-7D78-406B-8C02-2C01160B2E14}">
      <dgm:prSet/>
      <dgm:spPr/>
      <dgm:t>
        <a:bodyPr/>
        <a:lstStyle/>
        <a:p>
          <a:endParaRPr lang="en-US"/>
        </a:p>
      </dgm:t>
    </dgm:pt>
    <dgm:pt modelId="{031F6136-BCFF-444E-BF21-399C628BC45C}">
      <dgm:prSet phldrT="[Text]"/>
      <dgm:spPr/>
      <dgm:t>
        <a:bodyPr/>
        <a:lstStyle/>
        <a:p>
          <a:r>
            <a:rPr lang="en-US" dirty="0"/>
            <a:t>1-2</a:t>
          </a:r>
        </a:p>
        <a:p>
          <a:r>
            <a:rPr lang="en-US" dirty="0"/>
            <a:t>Oral or IV- </a:t>
          </a:r>
          <a:r>
            <a:rPr lang="en-US" dirty="0" err="1"/>
            <a:t>Amoxycilin</a:t>
          </a:r>
          <a:r>
            <a:rPr lang="en-US" dirty="0"/>
            <a:t> + Clarithromycin,</a:t>
          </a:r>
        </a:p>
        <a:p>
          <a:r>
            <a:rPr lang="en-US" dirty="0"/>
            <a:t>Oral- </a:t>
          </a:r>
          <a:r>
            <a:rPr lang="en-US" dirty="0" err="1"/>
            <a:t>Levo</a:t>
          </a:r>
          <a:r>
            <a:rPr lang="en-US" dirty="0"/>
            <a:t>, </a:t>
          </a:r>
          <a:r>
            <a:rPr lang="en-US" dirty="0" err="1"/>
            <a:t>Moxi</a:t>
          </a:r>
          <a:r>
            <a:rPr lang="en-US" dirty="0"/>
            <a:t>, </a:t>
          </a:r>
          <a:r>
            <a:rPr lang="en-US" dirty="0" err="1"/>
            <a:t>Doxi</a:t>
          </a:r>
          <a:endParaRPr lang="en-US" dirty="0"/>
        </a:p>
      </dgm:t>
    </dgm:pt>
    <dgm:pt modelId="{3DECA2BD-283E-4389-AA2E-DABB234F64AB}" type="parTrans" cxnId="{42A4C556-AC7A-4406-9187-F4B3D63F1FAC}">
      <dgm:prSet/>
      <dgm:spPr/>
      <dgm:t>
        <a:bodyPr/>
        <a:lstStyle/>
        <a:p>
          <a:endParaRPr lang="en-US"/>
        </a:p>
      </dgm:t>
    </dgm:pt>
    <dgm:pt modelId="{307DB1DD-4BCF-4212-88DE-4BAC34ABB48B}" type="sibTrans" cxnId="{42A4C556-AC7A-4406-9187-F4B3D63F1FAC}">
      <dgm:prSet/>
      <dgm:spPr/>
      <dgm:t>
        <a:bodyPr/>
        <a:lstStyle/>
        <a:p>
          <a:endParaRPr lang="en-US"/>
        </a:p>
      </dgm:t>
    </dgm:pt>
    <dgm:pt modelId="{38C9CB5E-578F-4C72-969C-ADA576A75A49}">
      <dgm:prSet phldrT="[Text]"/>
      <dgm:spPr/>
      <dgm:t>
        <a:bodyPr/>
        <a:lstStyle/>
        <a:p>
          <a:r>
            <a:rPr lang="en-US" dirty="0"/>
            <a:t>≥3</a:t>
          </a:r>
        </a:p>
        <a:p>
          <a:r>
            <a:rPr lang="en-US" dirty="0" err="1"/>
            <a:t>Coamoxiclav+Claritrho</a:t>
          </a:r>
          <a:endParaRPr lang="en-US" dirty="0"/>
        </a:p>
        <a:p>
          <a:r>
            <a:rPr lang="en-US" dirty="0"/>
            <a:t>Quinolone</a:t>
          </a:r>
        </a:p>
        <a:p>
          <a:r>
            <a:rPr lang="en-US" dirty="0"/>
            <a:t>Benzyl </a:t>
          </a:r>
          <a:r>
            <a:rPr lang="en-US" dirty="0" err="1"/>
            <a:t>Pencillin+Quinolone</a:t>
          </a:r>
          <a:endParaRPr lang="en-US" dirty="0"/>
        </a:p>
      </dgm:t>
    </dgm:pt>
    <dgm:pt modelId="{1F63F243-59DA-4BC2-B7A1-1CA1E660FA2C}" type="parTrans" cxnId="{483DA80B-14B6-4239-A6DD-D06E7607D8A8}">
      <dgm:prSet/>
      <dgm:spPr/>
      <dgm:t>
        <a:bodyPr/>
        <a:lstStyle/>
        <a:p>
          <a:endParaRPr lang="en-US"/>
        </a:p>
      </dgm:t>
    </dgm:pt>
    <dgm:pt modelId="{0B51B0F4-D899-4829-989B-09BE8D44FFC4}" type="sibTrans" cxnId="{483DA80B-14B6-4239-A6DD-D06E7607D8A8}">
      <dgm:prSet/>
      <dgm:spPr/>
      <dgm:t>
        <a:bodyPr/>
        <a:lstStyle/>
        <a:p>
          <a:endParaRPr lang="en-US"/>
        </a:p>
      </dgm:t>
    </dgm:pt>
    <dgm:pt modelId="{2AC4702C-99C5-408A-882D-7110637ACF20}" type="pres">
      <dgm:prSet presAssocID="{113C9657-8B47-4A42-9F51-37C3061F2BB9}" presName="diagram" presStyleCnt="0">
        <dgm:presLayoutVars>
          <dgm:dir/>
          <dgm:resizeHandles val="exact"/>
        </dgm:presLayoutVars>
      </dgm:prSet>
      <dgm:spPr/>
    </dgm:pt>
    <dgm:pt modelId="{0DFE5627-42D1-425A-80BC-8CA71A889E5E}" type="pres">
      <dgm:prSet presAssocID="{7965B363-DDCC-4F81-8463-E02EF145D8A1}" presName="node" presStyleLbl="node1" presStyleIdx="0" presStyleCnt="4">
        <dgm:presLayoutVars>
          <dgm:bulletEnabled val="1"/>
        </dgm:presLayoutVars>
      </dgm:prSet>
      <dgm:spPr/>
    </dgm:pt>
    <dgm:pt modelId="{AC0F796C-23DA-40F5-B3C6-BBAE797A0547}" type="pres">
      <dgm:prSet presAssocID="{320C7870-A03D-4911-9401-12365C7C1E6A}" presName="sibTrans" presStyleCnt="0"/>
      <dgm:spPr/>
    </dgm:pt>
    <dgm:pt modelId="{692A2FC2-AD1A-44AE-9C44-7AFBEE7F8E3E}" type="pres">
      <dgm:prSet presAssocID="{6BC158DA-4CFF-45E3-B9CC-CB395783C170}" presName="node" presStyleLbl="node1" presStyleIdx="1" presStyleCnt="4">
        <dgm:presLayoutVars>
          <dgm:bulletEnabled val="1"/>
        </dgm:presLayoutVars>
      </dgm:prSet>
      <dgm:spPr/>
    </dgm:pt>
    <dgm:pt modelId="{EB6ECCBE-D314-4045-8120-7FA8B0AFCD0F}" type="pres">
      <dgm:prSet presAssocID="{6EA0541C-9B6B-4991-8CE0-75D0D4DAC946}" presName="sibTrans" presStyleCnt="0"/>
      <dgm:spPr/>
    </dgm:pt>
    <dgm:pt modelId="{38A1DCB8-6454-4A3E-8A1C-CD7F10EA52A3}" type="pres">
      <dgm:prSet presAssocID="{031F6136-BCFF-444E-BF21-399C628BC45C}" presName="node" presStyleLbl="node1" presStyleIdx="2" presStyleCnt="4">
        <dgm:presLayoutVars>
          <dgm:bulletEnabled val="1"/>
        </dgm:presLayoutVars>
      </dgm:prSet>
      <dgm:spPr/>
    </dgm:pt>
    <dgm:pt modelId="{72D16B56-5D28-4583-84C2-D5999340D010}" type="pres">
      <dgm:prSet presAssocID="{307DB1DD-4BCF-4212-88DE-4BAC34ABB48B}" presName="sibTrans" presStyleCnt="0"/>
      <dgm:spPr/>
    </dgm:pt>
    <dgm:pt modelId="{20A7A931-AD93-415B-99AB-C08C65D17E01}" type="pres">
      <dgm:prSet presAssocID="{38C9CB5E-578F-4C72-969C-ADA576A75A49}" presName="node" presStyleLbl="node1" presStyleIdx="3" presStyleCnt="4">
        <dgm:presLayoutVars>
          <dgm:bulletEnabled val="1"/>
        </dgm:presLayoutVars>
      </dgm:prSet>
      <dgm:spPr/>
    </dgm:pt>
  </dgm:ptLst>
  <dgm:cxnLst>
    <dgm:cxn modelId="{483DA80B-14B6-4239-A6DD-D06E7607D8A8}" srcId="{113C9657-8B47-4A42-9F51-37C3061F2BB9}" destId="{38C9CB5E-578F-4C72-969C-ADA576A75A49}" srcOrd="3" destOrd="0" parTransId="{1F63F243-59DA-4BC2-B7A1-1CA1E660FA2C}" sibTransId="{0B51B0F4-D899-4829-989B-09BE8D44FFC4}"/>
    <dgm:cxn modelId="{0CD8132A-16E1-4388-8C36-C7826790F156}" type="presOf" srcId="{113C9657-8B47-4A42-9F51-37C3061F2BB9}" destId="{2AC4702C-99C5-408A-882D-7110637ACF20}" srcOrd="0" destOrd="0" presId="urn:microsoft.com/office/officeart/2005/8/layout/default"/>
    <dgm:cxn modelId="{EF3EC475-742B-4CBD-A0CA-2400C5762AB3}" type="presOf" srcId="{7965B363-DDCC-4F81-8463-E02EF145D8A1}" destId="{0DFE5627-42D1-425A-80BC-8CA71A889E5E}" srcOrd="0" destOrd="0" presId="urn:microsoft.com/office/officeart/2005/8/layout/default"/>
    <dgm:cxn modelId="{42A4C556-AC7A-4406-9187-F4B3D63F1FAC}" srcId="{113C9657-8B47-4A42-9F51-37C3061F2BB9}" destId="{031F6136-BCFF-444E-BF21-399C628BC45C}" srcOrd="2" destOrd="0" parTransId="{3DECA2BD-283E-4389-AA2E-DABB234F64AB}" sibTransId="{307DB1DD-4BCF-4212-88DE-4BAC34ABB48B}"/>
    <dgm:cxn modelId="{5C6A3695-7D78-406B-8C02-2C01160B2E14}" srcId="{113C9657-8B47-4A42-9F51-37C3061F2BB9}" destId="{6BC158DA-4CFF-45E3-B9CC-CB395783C170}" srcOrd="1" destOrd="0" parTransId="{7935F895-EA0F-41E9-8316-5513098D3787}" sibTransId="{6EA0541C-9B6B-4991-8CE0-75D0D4DAC946}"/>
    <dgm:cxn modelId="{A5653FA2-A622-4CEC-AD6A-57DDF380A6F0}" type="presOf" srcId="{031F6136-BCFF-444E-BF21-399C628BC45C}" destId="{38A1DCB8-6454-4A3E-8A1C-CD7F10EA52A3}" srcOrd="0" destOrd="0" presId="urn:microsoft.com/office/officeart/2005/8/layout/default"/>
    <dgm:cxn modelId="{3698E8A6-0291-40C5-9181-131FA81FD9C8}" type="presOf" srcId="{6BC158DA-4CFF-45E3-B9CC-CB395783C170}" destId="{692A2FC2-AD1A-44AE-9C44-7AFBEE7F8E3E}" srcOrd="0" destOrd="0" presId="urn:microsoft.com/office/officeart/2005/8/layout/default"/>
    <dgm:cxn modelId="{525A44BE-D178-42A2-A86E-01A11AB32DC2}" srcId="{113C9657-8B47-4A42-9F51-37C3061F2BB9}" destId="{7965B363-DDCC-4F81-8463-E02EF145D8A1}" srcOrd="0" destOrd="0" parTransId="{B50E8B4F-3DEF-4424-A459-4CE4B8B6B59A}" sibTransId="{320C7870-A03D-4911-9401-12365C7C1E6A}"/>
    <dgm:cxn modelId="{AE86C8F3-D9F1-45AD-A9B7-44A3E9CB5343}" type="presOf" srcId="{38C9CB5E-578F-4C72-969C-ADA576A75A49}" destId="{20A7A931-AD93-415B-99AB-C08C65D17E01}" srcOrd="0" destOrd="0" presId="urn:microsoft.com/office/officeart/2005/8/layout/default"/>
    <dgm:cxn modelId="{CC795A38-843B-4559-9B39-4D9009D5E95A}" type="presParOf" srcId="{2AC4702C-99C5-408A-882D-7110637ACF20}" destId="{0DFE5627-42D1-425A-80BC-8CA71A889E5E}" srcOrd="0" destOrd="0" presId="urn:microsoft.com/office/officeart/2005/8/layout/default"/>
    <dgm:cxn modelId="{581FA25D-8527-49E4-A7F7-4AA1883AECA4}" type="presParOf" srcId="{2AC4702C-99C5-408A-882D-7110637ACF20}" destId="{AC0F796C-23DA-40F5-B3C6-BBAE797A0547}" srcOrd="1" destOrd="0" presId="urn:microsoft.com/office/officeart/2005/8/layout/default"/>
    <dgm:cxn modelId="{6C128172-6FF6-4409-AF45-90DB77BE2F3D}" type="presParOf" srcId="{2AC4702C-99C5-408A-882D-7110637ACF20}" destId="{692A2FC2-AD1A-44AE-9C44-7AFBEE7F8E3E}" srcOrd="2" destOrd="0" presId="urn:microsoft.com/office/officeart/2005/8/layout/default"/>
    <dgm:cxn modelId="{A6E7214B-6424-4B4C-8B2E-17428423012F}" type="presParOf" srcId="{2AC4702C-99C5-408A-882D-7110637ACF20}" destId="{EB6ECCBE-D314-4045-8120-7FA8B0AFCD0F}" srcOrd="3" destOrd="0" presId="urn:microsoft.com/office/officeart/2005/8/layout/default"/>
    <dgm:cxn modelId="{FC314F25-D3DF-4FE7-BABF-E5D53AC6B7D7}" type="presParOf" srcId="{2AC4702C-99C5-408A-882D-7110637ACF20}" destId="{38A1DCB8-6454-4A3E-8A1C-CD7F10EA52A3}" srcOrd="4" destOrd="0" presId="urn:microsoft.com/office/officeart/2005/8/layout/default"/>
    <dgm:cxn modelId="{768C37AC-927A-42CB-96AC-B7ACDDFA4B28}" type="presParOf" srcId="{2AC4702C-99C5-408A-882D-7110637ACF20}" destId="{72D16B56-5D28-4583-84C2-D5999340D010}" srcOrd="5" destOrd="0" presId="urn:microsoft.com/office/officeart/2005/8/layout/default"/>
    <dgm:cxn modelId="{732EED9E-7AE3-4948-AB61-664549A2C70F}" type="presParOf" srcId="{2AC4702C-99C5-408A-882D-7110637ACF20}" destId="{20A7A931-AD93-415B-99AB-C08C65D17E0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E5627-42D1-425A-80BC-8CA71A889E5E}">
      <dsp:nvSpPr>
        <dsp:cNvPr id="0" name=""/>
        <dsp:cNvSpPr/>
      </dsp:nvSpPr>
      <dsp:spPr>
        <a:xfrm>
          <a:off x="502866" y="1849"/>
          <a:ext cx="2650721" cy="159043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O</a:t>
          </a:r>
        </a:p>
        <a:p>
          <a:pPr marL="0" lvl="0" indent="0" algn="ctr" defTabSz="755650">
            <a:lnSpc>
              <a:spcPct val="90000"/>
            </a:lnSpc>
            <a:spcBef>
              <a:spcPct val="0"/>
            </a:spcBef>
            <a:spcAft>
              <a:spcPct val="35000"/>
            </a:spcAft>
            <a:buNone/>
          </a:pPr>
          <a:r>
            <a:rPr lang="en-US" sz="1700" kern="1200" dirty="0"/>
            <a:t>Oral- </a:t>
          </a:r>
          <a:r>
            <a:rPr lang="en-US" sz="1700" kern="1200" dirty="0" err="1"/>
            <a:t>Amoxycilin</a:t>
          </a:r>
          <a:r>
            <a:rPr lang="en-US" sz="1700" kern="1200" dirty="0"/>
            <a:t>, Clarithromycin, </a:t>
          </a:r>
          <a:r>
            <a:rPr lang="en-US" sz="1700" kern="1200" dirty="0" err="1"/>
            <a:t>Doxycyclin</a:t>
          </a:r>
          <a:endParaRPr lang="en-US" sz="1700" kern="1200" dirty="0"/>
        </a:p>
      </dsp:txBody>
      <dsp:txXfrm>
        <a:off x="502866" y="1849"/>
        <a:ext cx="2650721" cy="1590433"/>
      </dsp:txXfrm>
    </dsp:sp>
    <dsp:sp modelId="{692A2FC2-AD1A-44AE-9C44-7AFBEE7F8E3E}">
      <dsp:nvSpPr>
        <dsp:cNvPr id="0" name=""/>
        <dsp:cNvSpPr/>
      </dsp:nvSpPr>
      <dsp:spPr>
        <a:xfrm>
          <a:off x="3418661" y="1849"/>
          <a:ext cx="2650721" cy="15904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a:t>
          </a:r>
        </a:p>
        <a:p>
          <a:pPr marL="0" lvl="0" indent="0" algn="ctr" defTabSz="755650">
            <a:lnSpc>
              <a:spcPct val="90000"/>
            </a:lnSpc>
            <a:spcBef>
              <a:spcPct val="0"/>
            </a:spcBef>
            <a:spcAft>
              <a:spcPct val="35000"/>
            </a:spcAft>
            <a:buNone/>
          </a:pPr>
          <a:r>
            <a:rPr lang="en-US" sz="1700" kern="1200" dirty="0" err="1"/>
            <a:t>Amoxycilin</a:t>
          </a:r>
          <a:r>
            <a:rPr lang="en-US" sz="1700" kern="1200" dirty="0"/>
            <a:t>, Clarithromycin, </a:t>
          </a:r>
          <a:r>
            <a:rPr lang="en-US" sz="1700" kern="1200" dirty="0" err="1"/>
            <a:t>Doxycyclin</a:t>
          </a:r>
          <a:endParaRPr lang="en-US" sz="1700" kern="1200" dirty="0"/>
        </a:p>
      </dsp:txBody>
      <dsp:txXfrm>
        <a:off x="3418661" y="1849"/>
        <a:ext cx="2650721" cy="1590433"/>
      </dsp:txXfrm>
    </dsp:sp>
    <dsp:sp modelId="{38A1DCB8-6454-4A3E-8A1C-CD7F10EA52A3}">
      <dsp:nvSpPr>
        <dsp:cNvPr id="0" name=""/>
        <dsp:cNvSpPr/>
      </dsp:nvSpPr>
      <dsp:spPr>
        <a:xfrm>
          <a:off x="502866" y="1857355"/>
          <a:ext cx="2650721" cy="159043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1-2</a:t>
          </a:r>
        </a:p>
        <a:p>
          <a:pPr marL="0" lvl="0" indent="0" algn="ctr" defTabSz="755650">
            <a:lnSpc>
              <a:spcPct val="90000"/>
            </a:lnSpc>
            <a:spcBef>
              <a:spcPct val="0"/>
            </a:spcBef>
            <a:spcAft>
              <a:spcPct val="35000"/>
            </a:spcAft>
            <a:buNone/>
          </a:pPr>
          <a:r>
            <a:rPr lang="en-US" sz="1700" kern="1200" dirty="0"/>
            <a:t>Oral or IV- </a:t>
          </a:r>
          <a:r>
            <a:rPr lang="en-US" sz="1700" kern="1200" dirty="0" err="1"/>
            <a:t>Amoxycilin</a:t>
          </a:r>
          <a:r>
            <a:rPr lang="en-US" sz="1700" kern="1200" dirty="0"/>
            <a:t> + Clarithromycin,</a:t>
          </a:r>
        </a:p>
        <a:p>
          <a:pPr marL="0" lvl="0" indent="0" algn="ctr" defTabSz="755650">
            <a:lnSpc>
              <a:spcPct val="90000"/>
            </a:lnSpc>
            <a:spcBef>
              <a:spcPct val="0"/>
            </a:spcBef>
            <a:spcAft>
              <a:spcPct val="35000"/>
            </a:spcAft>
            <a:buNone/>
          </a:pPr>
          <a:r>
            <a:rPr lang="en-US" sz="1700" kern="1200" dirty="0"/>
            <a:t>Oral- </a:t>
          </a:r>
          <a:r>
            <a:rPr lang="en-US" sz="1700" kern="1200" dirty="0" err="1"/>
            <a:t>Levo</a:t>
          </a:r>
          <a:r>
            <a:rPr lang="en-US" sz="1700" kern="1200" dirty="0"/>
            <a:t>, </a:t>
          </a:r>
          <a:r>
            <a:rPr lang="en-US" sz="1700" kern="1200" dirty="0" err="1"/>
            <a:t>Moxi</a:t>
          </a:r>
          <a:r>
            <a:rPr lang="en-US" sz="1700" kern="1200" dirty="0"/>
            <a:t>, </a:t>
          </a:r>
          <a:r>
            <a:rPr lang="en-US" sz="1700" kern="1200" dirty="0" err="1"/>
            <a:t>Doxi</a:t>
          </a:r>
          <a:endParaRPr lang="en-US" sz="1700" kern="1200" dirty="0"/>
        </a:p>
      </dsp:txBody>
      <dsp:txXfrm>
        <a:off x="502866" y="1857355"/>
        <a:ext cx="2650721" cy="1590433"/>
      </dsp:txXfrm>
    </dsp:sp>
    <dsp:sp modelId="{20A7A931-AD93-415B-99AB-C08C65D17E01}">
      <dsp:nvSpPr>
        <dsp:cNvPr id="0" name=""/>
        <dsp:cNvSpPr/>
      </dsp:nvSpPr>
      <dsp:spPr>
        <a:xfrm>
          <a:off x="3418661" y="1857355"/>
          <a:ext cx="2650721" cy="159043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≥3</a:t>
          </a:r>
        </a:p>
        <a:p>
          <a:pPr marL="0" lvl="0" indent="0" algn="ctr" defTabSz="755650">
            <a:lnSpc>
              <a:spcPct val="90000"/>
            </a:lnSpc>
            <a:spcBef>
              <a:spcPct val="0"/>
            </a:spcBef>
            <a:spcAft>
              <a:spcPct val="35000"/>
            </a:spcAft>
            <a:buNone/>
          </a:pPr>
          <a:r>
            <a:rPr lang="en-US" sz="1700" kern="1200" dirty="0" err="1"/>
            <a:t>Coamoxiclav+Claritrho</a:t>
          </a:r>
          <a:endParaRPr lang="en-US" sz="1700" kern="1200" dirty="0"/>
        </a:p>
        <a:p>
          <a:pPr marL="0" lvl="0" indent="0" algn="ctr" defTabSz="755650">
            <a:lnSpc>
              <a:spcPct val="90000"/>
            </a:lnSpc>
            <a:spcBef>
              <a:spcPct val="0"/>
            </a:spcBef>
            <a:spcAft>
              <a:spcPct val="35000"/>
            </a:spcAft>
            <a:buNone/>
          </a:pPr>
          <a:r>
            <a:rPr lang="en-US" sz="1700" kern="1200" dirty="0"/>
            <a:t>Quinolone</a:t>
          </a:r>
        </a:p>
        <a:p>
          <a:pPr marL="0" lvl="0" indent="0" algn="ctr" defTabSz="755650">
            <a:lnSpc>
              <a:spcPct val="90000"/>
            </a:lnSpc>
            <a:spcBef>
              <a:spcPct val="0"/>
            </a:spcBef>
            <a:spcAft>
              <a:spcPct val="35000"/>
            </a:spcAft>
            <a:buNone/>
          </a:pPr>
          <a:r>
            <a:rPr lang="en-US" sz="1700" kern="1200" dirty="0"/>
            <a:t>Benzyl </a:t>
          </a:r>
          <a:r>
            <a:rPr lang="en-US" sz="1700" kern="1200" dirty="0" err="1"/>
            <a:t>Pencillin+Quinolone</a:t>
          </a:r>
          <a:endParaRPr lang="en-US" sz="1700" kern="1200" dirty="0"/>
        </a:p>
      </dsp:txBody>
      <dsp:txXfrm>
        <a:off x="3418661" y="1857355"/>
        <a:ext cx="2650721" cy="159043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23018-AEEF-4EE7-BE58-6AED8EB635D3}" type="datetimeFigureOut">
              <a:rPr lang="en-US" smtClean="0"/>
              <a:t>10-Feb-25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578A0E-EBCD-4BC7-AB5B-E2BF390D3943}" type="slidenum">
              <a:rPr lang="en-US" smtClean="0"/>
              <a:t>‹#›</a:t>
            </a:fld>
            <a:endParaRPr lang="en-US"/>
          </a:p>
        </p:txBody>
      </p:sp>
    </p:spTree>
    <p:extLst>
      <p:ext uri="{BB962C8B-B14F-4D97-AF65-F5344CB8AC3E}">
        <p14:creationId xmlns:p14="http://schemas.microsoft.com/office/powerpoint/2010/main" val="344022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err="1"/>
              <a:t>Hippocrates</a:t>
            </a:r>
            <a:r>
              <a:rPr lang="fr-FR" dirty="0"/>
              <a:t> (c. 460 BC – 370 BC): </a:t>
            </a:r>
            <a:r>
              <a:rPr lang="fr-FR" dirty="0" err="1"/>
              <a:t>Buqrat</a:t>
            </a:r>
            <a:endParaRPr lang="en-US" dirty="0"/>
          </a:p>
          <a:p>
            <a:endParaRPr lang="en-US" dirty="0"/>
          </a:p>
        </p:txBody>
      </p:sp>
      <p:sp>
        <p:nvSpPr>
          <p:cNvPr id="4" name="Slide Number Placeholder 3"/>
          <p:cNvSpPr>
            <a:spLocks noGrp="1"/>
          </p:cNvSpPr>
          <p:nvPr>
            <p:ph type="sldNum" sz="quarter" idx="10"/>
          </p:nvPr>
        </p:nvSpPr>
        <p:spPr/>
        <p:txBody>
          <a:bodyPr/>
          <a:lstStyle/>
          <a:p>
            <a:fld id="{7E578A0E-EBCD-4BC7-AB5B-E2BF390D3943}" type="slidenum">
              <a:rPr lang="en-US" smtClean="0"/>
              <a:t>8</a:t>
            </a:fld>
            <a:endParaRPr lang="en-US"/>
          </a:p>
        </p:txBody>
      </p:sp>
    </p:spTree>
    <p:extLst>
      <p:ext uri="{BB962C8B-B14F-4D97-AF65-F5344CB8AC3E}">
        <p14:creationId xmlns:p14="http://schemas.microsoft.com/office/powerpoint/2010/main" val="245675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Artificial Intelligence (AI) in Tuberculosis Management</a:t>
            </a:r>
            <a:endParaRPr lang="en-US" dirty="0">
              <a:solidFill>
                <a:srgbClr val="FF0000"/>
              </a:solidFill>
            </a:endParaRPr>
          </a:p>
          <a:p>
            <a:pPr lvl="0"/>
            <a:r>
              <a:rPr lang="en-US" b="1" dirty="0"/>
              <a:t>Diagnosis and Imaging:</a:t>
            </a:r>
            <a:r>
              <a:rPr lang="en-US" dirty="0"/>
              <a:t> AI algorithms can analyze chest X-rays and CT scans to identify patterns indicative of TB, aiding in faster and more accurate diagnosis.</a:t>
            </a:r>
          </a:p>
          <a:p>
            <a:pPr lvl="0"/>
            <a:r>
              <a:rPr lang="en-US" b="1" dirty="0"/>
              <a:t>Predictive Models:</a:t>
            </a:r>
            <a:r>
              <a:rPr lang="en-US" dirty="0"/>
              <a:t> AI can predict the likelihood of treatment success, drug resistance, and patient outcomes based on clinical data, genetic information, and treatment history.</a:t>
            </a:r>
          </a:p>
          <a:p>
            <a:pPr lvl="0"/>
            <a:r>
              <a:rPr lang="en-US" b="1" dirty="0"/>
              <a:t>Treatment Optimization:</a:t>
            </a:r>
            <a:r>
              <a:rPr lang="en-US" dirty="0"/>
              <a:t> AI systems can assist in selecting appropriate drug regimens based on resistance patterns and patient-specific factors, improving treatment efficacy and reducing the risk of drug resistance.</a:t>
            </a:r>
          </a:p>
          <a:p>
            <a:pPr lvl="0"/>
            <a:endParaRPr lang="en-GB" dirty="0"/>
          </a:p>
          <a:p>
            <a:r>
              <a:rPr lang="en-US" sz="1200" b="1" kern="1200" dirty="0">
                <a:solidFill>
                  <a:schemeClr val="tx1"/>
                </a:solidFill>
                <a:effectLst/>
                <a:latin typeface="+mn-lt"/>
                <a:ea typeface="+mn-ea"/>
                <a:cs typeface="+mn-cs"/>
              </a:rPr>
              <a:t>Family Medicine's Role in Tuberculosis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Early Detection and Management:</a:t>
            </a:r>
            <a:r>
              <a:rPr lang="en-US" sz="1200" kern="1200" dirty="0">
                <a:solidFill>
                  <a:schemeClr val="tx1"/>
                </a:solidFill>
                <a:effectLst/>
                <a:latin typeface="+mn-lt"/>
                <a:ea typeface="+mn-ea"/>
                <a:cs typeface="+mn-cs"/>
              </a:rPr>
              <a:t> Primary care physicians play a key role in identifying symptoms of TB, initiating diagnostic tests, and starting treatment in collaboration with TB specialists.</a:t>
            </a:r>
          </a:p>
          <a:p>
            <a:pPr lvl="0"/>
            <a:r>
              <a:rPr lang="en-US" sz="1200" b="1" kern="1200" dirty="0">
                <a:solidFill>
                  <a:schemeClr val="tx1"/>
                </a:solidFill>
                <a:effectLst/>
                <a:latin typeface="+mn-lt"/>
                <a:ea typeface="+mn-ea"/>
                <a:cs typeface="+mn-cs"/>
              </a:rPr>
              <a:t>Continuity of Care:</a:t>
            </a:r>
            <a:r>
              <a:rPr lang="en-US" sz="1200" kern="1200" dirty="0">
                <a:solidFill>
                  <a:schemeClr val="tx1"/>
                </a:solidFill>
                <a:effectLst/>
                <a:latin typeface="+mn-lt"/>
                <a:ea typeface="+mn-ea"/>
                <a:cs typeface="+mn-cs"/>
              </a:rPr>
              <a:t> Family practitioners monitor patients throughout the course of treatment, ensuring adherence to medication and managing side effects.</a:t>
            </a:r>
          </a:p>
          <a:p>
            <a:pPr lvl="0"/>
            <a:r>
              <a:rPr lang="en-US" sz="1200" b="1" kern="1200" dirty="0">
                <a:solidFill>
                  <a:schemeClr val="tx1"/>
                </a:solidFill>
                <a:effectLst/>
                <a:latin typeface="+mn-lt"/>
                <a:ea typeface="+mn-ea"/>
                <a:cs typeface="+mn-cs"/>
              </a:rPr>
              <a:t>Prevention and Public Health:</a:t>
            </a:r>
            <a:r>
              <a:rPr lang="en-US" sz="1200" kern="1200" dirty="0">
                <a:solidFill>
                  <a:schemeClr val="tx1"/>
                </a:solidFill>
                <a:effectLst/>
                <a:latin typeface="+mn-lt"/>
                <a:ea typeface="+mn-ea"/>
                <a:cs typeface="+mn-cs"/>
              </a:rPr>
              <a:t> They are involved in TB screening programs, contact tracing, and vaccination efforts (e.g., BCG vaccine) to prevent the spread of TB in the community.</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16</a:t>
            </a:fld>
            <a:endParaRPr lang="en-US"/>
          </a:p>
        </p:txBody>
      </p:sp>
    </p:spTree>
    <p:extLst>
      <p:ext uri="{BB962C8B-B14F-4D97-AF65-F5344CB8AC3E}">
        <p14:creationId xmlns:p14="http://schemas.microsoft.com/office/powerpoint/2010/main" val="369185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25</a:t>
            </a:fld>
            <a:endParaRPr lang="en-US"/>
          </a:p>
        </p:txBody>
      </p:sp>
    </p:spTree>
    <p:extLst>
      <p:ext uri="{BB962C8B-B14F-4D97-AF65-F5344CB8AC3E}">
        <p14:creationId xmlns:p14="http://schemas.microsoft.com/office/powerpoint/2010/main" val="369185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26</a:t>
            </a:fld>
            <a:endParaRPr lang="en-US"/>
          </a:p>
        </p:txBody>
      </p:sp>
    </p:spTree>
    <p:extLst>
      <p:ext uri="{BB962C8B-B14F-4D97-AF65-F5344CB8AC3E}">
        <p14:creationId xmlns:p14="http://schemas.microsoft.com/office/powerpoint/2010/main" val="369185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Research in Pneumonia</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Clinical Trials:</a:t>
            </a:r>
            <a:r>
              <a:rPr lang="en-US" sz="1200" kern="1200" dirty="0">
                <a:solidFill>
                  <a:schemeClr val="tx1"/>
                </a:solidFill>
                <a:effectLst/>
                <a:latin typeface="+mn-lt"/>
                <a:ea typeface="+mn-ea"/>
                <a:cs typeface="+mn-cs"/>
              </a:rPr>
              <a:t> Research into new antibiotics, antivirals, and adjunctive therapies is essential for advancing pneumonia treatment, especially in the face of emerging drug-resistant pathogens.</a:t>
            </a:r>
          </a:p>
          <a:p>
            <a:pPr lvl="0"/>
            <a:r>
              <a:rPr lang="en-US" sz="1200" b="1" kern="1200" dirty="0">
                <a:solidFill>
                  <a:schemeClr val="tx1"/>
                </a:solidFill>
                <a:effectLst/>
                <a:latin typeface="+mn-lt"/>
                <a:ea typeface="+mn-ea"/>
                <a:cs typeface="+mn-cs"/>
              </a:rPr>
              <a:t>Epidemiological Studies:</a:t>
            </a:r>
            <a:r>
              <a:rPr lang="en-US" sz="1200" kern="1200" dirty="0">
                <a:solidFill>
                  <a:schemeClr val="tx1"/>
                </a:solidFill>
                <a:effectLst/>
                <a:latin typeface="+mn-lt"/>
                <a:ea typeface="+mn-ea"/>
                <a:cs typeface="+mn-cs"/>
              </a:rPr>
              <a:t> Understanding the patterns of pneumonia, risk factors, and the impact of interventions like vaccination programs is crucial for public health planning and policy.</a:t>
            </a:r>
          </a:p>
          <a:p>
            <a:pPr lvl="0"/>
            <a:r>
              <a:rPr lang="en-US" sz="1200" b="1" kern="1200" dirty="0">
                <a:solidFill>
                  <a:schemeClr val="tx1"/>
                </a:solidFill>
                <a:effectLst/>
                <a:latin typeface="+mn-lt"/>
                <a:ea typeface="+mn-ea"/>
                <a:cs typeface="+mn-cs"/>
              </a:rPr>
              <a:t>Health Services Research:</a:t>
            </a:r>
            <a:r>
              <a:rPr lang="en-US" sz="1200" kern="1200" dirty="0">
                <a:solidFill>
                  <a:schemeClr val="tx1"/>
                </a:solidFill>
                <a:effectLst/>
                <a:latin typeface="+mn-lt"/>
                <a:ea typeface="+mn-ea"/>
                <a:cs typeface="+mn-cs"/>
              </a:rPr>
              <a:t> Investigating the effectiveness of different care models, such as outpatient vs. inpatient treatment for specific patient groups, helps optimize resource utilization and patient outcomes.</a:t>
            </a:r>
          </a:p>
          <a:p>
            <a:r>
              <a:rPr lang="en-US" sz="1200" b="1" kern="1200" dirty="0">
                <a:solidFill>
                  <a:schemeClr val="tx1"/>
                </a:solidFill>
                <a:effectLst/>
                <a:latin typeface="+mn-lt"/>
                <a:ea typeface="+mn-ea"/>
                <a:cs typeface="+mn-cs"/>
              </a:rPr>
              <a:t>Multidisciplinary Management Components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Pulmonology and Infectious Disease Specialists:</a:t>
            </a:r>
            <a:r>
              <a:rPr lang="en-US" sz="1200" kern="1200" dirty="0">
                <a:solidFill>
                  <a:schemeClr val="tx1"/>
                </a:solidFill>
                <a:effectLst/>
                <a:latin typeface="+mn-lt"/>
                <a:ea typeface="+mn-ea"/>
                <a:cs typeface="+mn-cs"/>
              </a:rPr>
              <a:t> Expertise in complex cases, severe infections, and </a:t>
            </a:r>
            <a:r>
              <a:rPr lang="en-US" sz="1200" kern="1200" dirty="0" err="1">
                <a:solidFill>
                  <a:schemeClr val="tx1"/>
                </a:solidFill>
                <a:effectLst/>
                <a:latin typeface="+mn-lt"/>
                <a:ea typeface="+mn-ea"/>
                <a:cs typeface="+mn-cs"/>
              </a:rPr>
              <a:t>immunocompromised</a:t>
            </a:r>
            <a:r>
              <a:rPr lang="en-US" sz="1200" kern="1200" dirty="0">
                <a:solidFill>
                  <a:schemeClr val="tx1"/>
                </a:solidFill>
                <a:effectLst/>
                <a:latin typeface="+mn-lt"/>
                <a:ea typeface="+mn-ea"/>
                <a:cs typeface="+mn-cs"/>
              </a:rPr>
              <a:t> patients is essential for managing challenging pneumonia cases.</a:t>
            </a:r>
          </a:p>
          <a:p>
            <a:pPr lvl="0"/>
            <a:r>
              <a:rPr lang="en-US" sz="1200" b="1" kern="1200" dirty="0">
                <a:solidFill>
                  <a:schemeClr val="tx1"/>
                </a:solidFill>
                <a:effectLst/>
                <a:latin typeface="+mn-lt"/>
                <a:ea typeface="+mn-ea"/>
                <a:cs typeface="+mn-cs"/>
              </a:rPr>
              <a:t>Nursing Care:</a:t>
            </a:r>
            <a:r>
              <a:rPr lang="en-US" sz="1200" kern="1200" dirty="0">
                <a:solidFill>
                  <a:schemeClr val="tx1"/>
                </a:solidFill>
                <a:effectLst/>
                <a:latin typeface="+mn-lt"/>
                <a:ea typeface="+mn-ea"/>
                <a:cs typeface="+mn-cs"/>
              </a:rPr>
              <a:t> Nurses play a vital role in administering medications, monitoring vital signs, and providing patient education on medication adherence and symptom management.</a:t>
            </a:r>
          </a:p>
          <a:p>
            <a:pPr lvl="0"/>
            <a:r>
              <a:rPr lang="en-US" sz="1200" b="1" kern="1200" dirty="0">
                <a:solidFill>
                  <a:schemeClr val="tx1"/>
                </a:solidFill>
                <a:effectLst/>
                <a:latin typeface="+mn-lt"/>
                <a:ea typeface="+mn-ea"/>
                <a:cs typeface="+mn-cs"/>
              </a:rPr>
              <a:t>Respiratory Therapy:</a:t>
            </a:r>
            <a:r>
              <a:rPr lang="en-US" sz="1200" kern="1200" dirty="0">
                <a:solidFill>
                  <a:schemeClr val="tx1"/>
                </a:solidFill>
                <a:effectLst/>
                <a:latin typeface="+mn-lt"/>
                <a:ea typeface="+mn-ea"/>
                <a:cs typeface="+mn-cs"/>
              </a:rPr>
              <a:t> Respiratory therapists are key in managing oxygen therapy, nebulization treatments, and </a:t>
            </a:r>
            <a:r>
              <a:rPr lang="en-US" sz="1200" kern="1200" dirty="0" err="1">
                <a:solidFill>
                  <a:schemeClr val="tx1"/>
                </a:solidFill>
                <a:effectLst/>
                <a:latin typeface="+mn-lt"/>
                <a:ea typeface="+mn-ea"/>
                <a:cs typeface="+mn-cs"/>
              </a:rPr>
              <a:t>ventilatory</a:t>
            </a:r>
            <a:r>
              <a:rPr lang="en-US" sz="1200" kern="1200" dirty="0">
                <a:solidFill>
                  <a:schemeClr val="tx1"/>
                </a:solidFill>
                <a:effectLst/>
                <a:latin typeface="+mn-lt"/>
                <a:ea typeface="+mn-ea"/>
                <a:cs typeface="+mn-cs"/>
              </a:rPr>
              <a:t> support for patients with severe pneumonia.</a:t>
            </a:r>
          </a:p>
          <a:p>
            <a:pPr lvl="0"/>
            <a:r>
              <a:rPr lang="en-US" sz="1200" b="1" kern="1200" dirty="0">
                <a:solidFill>
                  <a:schemeClr val="tx1"/>
                </a:solidFill>
                <a:effectLst/>
                <a:latin typeface="+mn-lt"/>
                <a:ea typeface="+mn-ea"/>
                <a:cs typeface="+mn-cs"/>
              </a:rPr>
              <a:t>Social Work and Rehabilitation:</a:t>
            </a:r>
            <a:r>
              <a:rPr lang="en-US" sz="1200" kern="1200" dirty="0">
                <a:solidFill>
                  <a:schemeClr val="tx1"/>
                </a:solidFill>
                <a:effectLst/>
                <a:latin typeface="+mn-lt"/>
                <a:ea typeface="+mn-ea"/>
                <a:cs typeface="+mn-cs"/>
              </a:rPr>
              <a:t> Addressing social determinants of health, providing post-discharge support, and assisting in the recovery and rehabilitation process are important for a holistic approach to pneumonia care.</a:t>
            </a:r>
          </a:p>
          <a:p>
            <a:r>
              <a:rPr lang="en-US" sz="1200" kern="1200" dirty="0">
                <a:solidFill>
                  <a:schemeClr val="tx1"/>
                </a:solidFill>
                <a:effectLst/>
                <a:latin typeface="+mn-lt"/>
                <a:ea typeface="+mn-ea"/>
                <a:cs typeface="+mn-cs"/>
              </a:rPr>
              <a:t>Integrating these components provides a multidimensional approach to pneumonia management, encompassing early detection, evidence-based treatment, ongoing research, and comprehensive support from various healthcare disciplines to improve patient outcomes.</a:t>
            </a:r>
          </a:p>
        </p:txBody>
      </p:sp>
      <p:sp>
        <p:nvSpPr>
          <p:cNvPr id="4" name="Slide Number Placeholder 3"/>
          <p:cNvSpPr>
            <a:spLocks noGrp="1"/>
          </p:cNvSpPr>
          <p:nvPr>
            <p:ph type="sldNum" sz="quarter" idx="10"/>
          </p:nvPr>
        </p:nvSpPr>
        <p:spPr/>
        <p:txBody>
          <a:bodyPr/>
          <a:lstStyle/>
          <a:p>
            <a:fld id="{97F08FC3-464C-4A03-A92D-44380B36D28F}" type="slidenum">
              <a:rPr lang="en-US" smtClean="0"/>
              <a:t>28</a:t>
            </a:fld>
            <a:endParaRPr lang="en-US"/>
          </a:p>
        </p:txBody>
      </p:sp>
    </p:spTree>
    <p:extLst>
      <p:ext uri="{BB962C8B-B14F-4D97-AF65-F5344CB8AC3E}">
        <p14:creationId xmlns:p14="http://schemas.microsoft.com/office/powerpoint/2010/main" val="1677355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Artificial Intelligence (AI) in Pneumonia Management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Diagnosis and Imaging:</a:t>
            </a:r>
            <a:r>
              <a:rPr lang="en-US" sz="1200" kern="1200" dirty="0">
                <a:solidFill>
                  <a:schemeClr val="tx1"/>
                </a:solidFill>
                <a:effectLst/>
                <a:latin typeface="+mn-lt"/>
                <a:ea typeface="+mn-ea"/>
                <a:cs typeface="+mn-cs"/>
              </a:rPr>
              <a:t> AI algorithms can analyze chest X-rays and CT scans to identify patterns indicative of pneumonia, aiding in faster and more accurate diagnosis.</a:t>
            </a:r>
          </a:p>
          <a:p>
            <a:pPr lvl="0"/>
            <a:r>
              <a:rPr lang="en-US" sz="1200" b="1" kern="1200" dirty="0">
                <a:solidFill>
                  <a:schemeClr val="tx1"/>
                </a:solidFill>
                <a:effectLst/>
                <a:latin typeface="+mn-lt"/>
                <a:ea typeface="+mn-ea"/>
                <a:cs typeface="+mn-cs"/>
              </a:rPr>
              <a:t>Predictive Models:</a:t>
            </a:r>
            <a:r>
              <a:rPr lang="en-US" sz="1200" kern="1200" dirty="0">
                <a:solidFill>
                  <a:schemeClr val="tx1"/>
                </a:solidFill>
                <a:effectLst/>
                <a:latin typeface="+mn-lt"/>
                <a:ea typeface="+mn-ea"/>
                <a:cs typeface="+mn-cs"/>
              </a:rPr>
              <a:t> AI can predict the severity of pneumonia, potential complications, and patient outcomes based on clinical data, helping clinicians make informed decisions about treatment and hospitalization.</a:t>
            </a:r>
          </a:p>
          <a:p>
            <a:r>
              <a:rPr lang="en-US" sz="1200" b="1" kern="1200" dirty="0">
                <a:solidFill>
                  <a:schemeClr val="tx1"/>
                </a:solidFill>
                <a:effectLst/>
                <a:latin typeface="+mn-lt"/>
                <a:ea typeface="+mn-ea"/>
                <a:cs typeface="+mn-cs"/>
              </a:rPr>
              <a:t>Treatment Optimization:</a:t>
            </a:r>
            <a:r>
              <a:rPr lang="en-US" sz="1200" kern="1200" dirty="0">
                <a:solidFill>
                  <a:schemeClr val="tx1"/>
                </a:solidFill>
                <a:effectLst/>
                <a:latin typeface="+mn-lt"/>
                <a:ea typeface="+mn-ea"/>
                <a:cs typeface="+mn-cs"/>
              </a:rPr>
              <a:t> AI systems can assist in selecting appropriate antibiotics based on resistance patterns and patient-specific factors, reducing the risk of antibiotic </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Family Medicine's Role in Pneumonia</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Early Detection and Management:</a:t>
            </a:r>
            <a:r>
              <a:rPr lang="en-US" sz="1200" kern="1200" dirty="0">
                <a:solidFill>
                  <a:schemeClr val="tx1"/>
                </a:solidFill>
                <a:effectLst/>
                <a:latin typeface="+mn-lt"/>
                <a:ea typeface="+mn-ea"/>
                <a:cs typeface="+mn-cs"/>
              </a:rPr>
              <a:t> Primary care physicians are often the first point of contact for patients with respiratory symptoms. They play a key role in diagnosing pneumonia, initiating treatment, and deciding on the need for hospitalization.</a:t>
            </a:r>
          </a:p>
          <a:p>
            <a:pPr lvl="0"/>
            <a:r>
              <a:rPr lang="en-US" sz="1200" b="1" kern="1200" dirty="0">
                <a:solidFill>
                  <a:schemeClr val="tx1"/>
                </a:solidFill>
                <a:effectLst/>
                <a:latin typeface="+mn-lt"/>
                <a:ea typeface="+mn-ea"/>
                <a:cs typeface="+mn-cs"/>
              </a:rPr>
              <a:t>Follow-up Care:</a:t>
            </a:r>
            <a:r>
              <a:rPr lang="en-US" sz="1200" kern="1200" dirty="0">
                <a:solidFill>
                  <a:schemeClr val="tx1"/>
                </a:solidFill>
                <a:effectLst/>
                <a:latin typeface="+mn-lt"/>
                <a:ea typeface="+mn-ea"/>
                <a:cs typeface="+mn-cs"/>
              </a:rPr>
              <a:t> After acute treatment, family practitioners monitor recovery, manage any lingering symptoms, and ensure that patients complete their course of antibiotics.</a:t>
            </a:r>
          </a:p>
          <a:p>
            <a:pPr lvl="0"/>
            <a:r>
              <a:rPr lang="en-US" sz="1200" b="1" kern="1200" dirty="0">
                <a:solidFill>
                  <a:schemeClr val="tx1"/>
                </a:solidFill>
                <a:effectLst/>
                <a:latin typeface="+mn-lt"/>
                <a:ea typeface="+mn-ea"/>
                <a:cs typeface="+mn-cs"/>
              </a:rPr>
              <a:t>Prevention:</a:t>
            </a:r>
            <a:r>
              <a:rPr lang="en-US" sz="1200" kern="1200" dirty="0">
                <a:solidFill>
                  <a:schemeClr val="tx1"/>
                </a:solidFill>
                <a:effectLst/>
                <a:latin typeface="+mn-lt"/>
                <a:ea typeface="+mn-ea"/>
                <a:cs typeface="+mn-cs"/>
              </a:rPr>
              <a:t> Family physicians are instrumental in implementing preventive measures, such as vaccination against pneumococcal disease and influenza, and advising on lifestyle modifications to reduce the risk of respiratory infections.</a:t>
            </a:r>
          </a:p>
          <a:p>
            <a:endParaRPr lang="en-US" dirty="0"/>
          </a:p>
        </p:txBody>
      </p:sp>
      <p:sp>
        <p:nvSpPr>
          <p:cNvPr id="4" name="Slide Number Placeholder 3"/>
          <p:cNvSpPr>
            <a:spLocks noGrp="1"/>
          </p:cNvSpPr>
          <p:nvPr>
            <p:ph type="sldNum" sz="quarter" idx="10"/>
          </p:nvPr>
        </p:nvSpPr>
        <p:spPr/>
        <p:txBody>
          <a:bodyPr/>
          <a:lstStyle/>
          <a:p>
            <a:fld id="{97F08FC3-464C-4A03-A92D-44380B36D28F}" type="slidenum">
              <a:rPr lang="en-US" smtClean="0"/>
              <a:t>29</a:t>
            </a:fld>
            <a:endParaRPr lang="en-US"/>
          </a:p>
        </p:txBody>
      </p:sp>
    </p:spTree>
    <p:extLst>
      <p:ext uri="{BB962C8B-B14F-4D97-AF65-F5344CB8AC3E}">
        <p14:creationId xmlns:p14="http://schemas.microsoft.com/office/powerpoint/2010/main" val="36918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D4D54E-E8B9-4E63-8930-B16C3E82D95E}" type="datetimeFigureOut">
              <a:rPr lang="en-US" smtClean="0"/>
              <a:t>10-Feb-25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AF572D8D-49EA-44C4-AFB7-7D91B4F25382}"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641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D4D54E-E8B9-4E63-8930-B16C3E82D95E}"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2D8D-49EA-44C4-AFB7-7D91B4F25382}" type="slidenum">
              <a:rPr lang="en-US" smtClean="0"/>
              <a:t>‹#›</a:t>
            </a:fld>
            <a:endParaRPr lang="en-US"/>
          </a:p>
        </p:txBody>
      </p:sp>
    </p:spTree>
    <p:extLst>
      <p:ext uri="{BB962C8B-B14F-4D97-AF65-F5344CB8AC3E}">
        <p14:creationId xmlns:p14="http://schemas.microsoft.com/office/powerpoint/2010/main" val="177357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D4D54E-E8B9-4E63-8930-B16C3E82D95E}"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2D8D-49EA-44C4-AFB7-7D91B4F25382}"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64511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5192AC-238F-4C15-A612-0168841CDDC3}" type="datetimeFigureOut">
              <a:rPr lang="en-US" smtClean="0"/>
              <a:t>10-Feb-25</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D61ED9BF-C325-4FC1-B45D-02C07C0BF6DB}" type="slidenum">
              <a:rPr lang="en-US" smtClean="0"/>
              <a:t>‹#›</a:t>
            </a:fld>
            <a:endParaRPr 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7335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192AC-238F-4C15-A612-0168841CDDC3}"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D9BF-C325-4FC1-B45D-02C07C0BF6DB}"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5752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5192AC-238F-4C15-A612-0168841CDDC3}"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D9BF-C325-4FC1-B45D-02C07C0BF6DB}"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187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5192AC-238F-4C15-A612-0168841CDDC3}"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D9BF-C325-4FC1-B45D-02C07C0BF6DB}"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2631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5192AC-238F-4C15-A612-0168841CDDC3}" type="datetimeFigureOut">
              <a:rPr lang="en-US" smtClean="0"/>
              <a:t>10-Feb-25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ED9BF-C325-4FC1-B45D-02C07C0BF6DB}" type="slidenum">
              <a:rPr lang="en-US" smtClean="0"/>
              <a:t>‹#›</a:t>
            </a:fld>
            <a:endParaRPr lang="en-US"/>
          </a:p>
        </p:txBody>
      </p:sp>
    </p:spTree>
    <p:extLst>
      <p:ext uri="{BB962C8B-B14F-4D97-AF65-F5344CB8AC3E}">
        <p14:creationId xmlns:p14="http://schemas.microsoft.com/office/powerpoint/2010/main" val="1856427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5192AC-238F-4C15-A612-0168841CDDC3}" type="datetimeFigureOut">
              <a:rPr lang="en-US" smtClean="0"/>
              <a:t>10-Feb-25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ED9BF-C325-4FC1-B45D-02C07C0BF6DB}" type="slidenum">
              <a:rPr lang="en-US" smtClean="0"/>
              <a:t>‹#›</a:t>
            </a:fld>
            <a:endParaRPr lang="en-US"/>
          </a:p>
        </p:txBody>
      </p:sp>
    </p:spTree>
    <p:extLst>
      <p:ext uri="{BB962C8B-B14F-4D97-AF65-F5344CB8AC3E}">
        <p14:creationId xmlns:p14="http://schemas.microsoft.com/office/powerpoint/2010/main" val="4115069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192AC-238F-4C15-A612-0168841CDDC3}" type="datetimeFigureOut">
              <a:rPr lang="en-US" smtClean="0"/>
              <a:t>10-Feb-25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ED9BF-C325-4FC1-B45D-02C07C0BF6DB}" type="slidenum">
              <a:rPr lang="en-US" smtClean="0"/>
              <a:t>‹#›</a:t>
            </a:fld>
            <a:endParaRPr lang="en-US"/>
          </a:p>
        </p:txBody>
      </p:sp>
    </p:spTree>
    <p:extLst>
      <p:ext uri="{BB962C8B-B14F-4D97-AF65-F5344CB8AC3E}">
        <p14:creationId xmlns:p14="http://schemas.microsoft.com/office/powerpoint/2010/main" val="381854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5192AC-238F-4C15-A612-0168841CDDC3}"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ED9BF-C325-4FC1-B45D-02C07C0BF6DB}"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2051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D4D54E-E8B9-4E63-8930-B16C3E82D95E}"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2D8D-49EA-44C4-AFB7-7D91B4F25382}"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0166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0A5192AC-238F-4C15-A612-0168841CDDC3}" type="datetimeFigureOut">
              <a:rPr lang="en-US" smtClean="0"/>
              <a:t>10-Feb-25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D61ED9BF-C325-4FC1-B45D-02C07C0BF6DB}"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404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192AC-238F-4C15-A612-0168841CDDC3}"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D9BF-C325-4FC1-B45D-02C07C0BF6DB}" type="slidenum">
              <a:rPr lang="en-US" smtClean="0"/>
              <a:t>‹#›</a:t>
            </a:fld>
            <a:endParaRPr lang="en-US"/>
          </a:p>
        </p:txBody>
      </p:sp>
    </p:spTree>
    <p:extLst>
      <p:ext uri="{BB962C8B-B14F-4D97-AF65-F5344CB8AC3E}">
        <p14:creationId xmlns:p14="http://schemas.microsoft.com/office/powerpoint/2010/main" val="130497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5192AC-238F-4C15-A612-0168841CDDC3}"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ED9BF-C325-4FC1-B45D-02C07C0BF6DB}" type="slidenum">
              <a:rPr lang="en-US" smtClean="0"/>
              <a:t>‹#›</a:t>
            </a:fld>
            <a:endParaRPr 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741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4D54E-E8B9-4E63-8930-B16C3E82D95E}" type="datetimeFigureOut">
              <a:rPr lang="en-US" smtClean="0"/>
              <a:t>10-Feb-25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572D8D-49EA-44C4-AFB7-7D91B4F25382}" type="slidenum">
              <a:rPr lang="en-US" smtClean="0"/>
              <a:t>‹#›</a:t>
            </a:fld>
            <a:endParaRPr 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273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D4D54E-E8B9-4E63-8930-B16C3E82D95E}"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72D8D-49EA-44C4-AFB7-7D91B4F25382}" type="slidenum">
              <a:rPr lang="en-US" smtClean="0"/>
              <a:t>‹#›</a:t>
            </a:fld>
            <a:endParaRPr 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6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D4D54E-E8B9-4E63-8930-B16C3E82D95E}" type="datetimeFigureOut">
              <a:rPr lang="en-US" smtClean="0"/>
              <a:t>10-Feb-25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572D8D-49EA-44C4-AFB7-7D91B4F25382}" type="slidenum">
              <a:rPr lang="en-US" smtClean="0"/>
              <a:t>‹#›</a:t>
            </a:fld>
            <a:endParaRPr lang="en-US"/>
          </a:p>
        </p:txBody>
      </p:sp>
    </p:spTree>
    <p:extLst>
      <p:ext uri="{BB962C8B-B14F-4D97-AF65-F5344CB8AC3E}">
        <p14:creationId xmlns:p14="http://schemas.microsoft.com/office/powerpoint/2010/main" val="2612446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D4D54E-E8B9-4E63-8930-B16C3E82D95E}" type="datetimeFigureOut">
              <a:rPr lang="en-US" smtClean="0"/>
              <a:t>10-Feb-25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572D8D-49EA-44C4-AFB7-7D91B4F25382}" type="slidenum">
              <a:rPr lang="en-US" smtClean="0"/>
              <a:t>‹#›</a:t>
            </a:fld>
            <a:endParaRPr lang="en-US"/>
          </a:p>
        </p:txBody>
      </p:sp>
    </p:spTree>
    <p:extLst>
      <p:ext uri="{BB962C8B-B14F-4D97-AF65-F5344CB8AC3E}">
        <p14:creationId xmlns:p14="http://schemas.microsoft.com/office/powerpoint/2010/main" val="46247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4D54E-E8B9-4E63-8930-B16C3E82D95E}" type="datetimeFigureOut">
              <a:rPr lang="en-US" smtClean="0"/>
              <a:t>10-Feb-25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572D8D-49EA-44C4-AFB7-7D91B4F25382}" type="slidenum">
              <a:rPr lang="en-US" smtClean="0"/>
              <a:t>‹#›</a:t>
            </a:fld>
            <a:endParaRPr lang="en-US"/>
          </a:p>
        </p:txBody>
      </p:sp>
    </p:spTree>
    <p:extLst>
      <p:ext uri="{BB962C8B-B14F-4D97-AF65-F5344CB8AC3E}">
        <p14:creationId xmlns:p14="http://schemas.microsoft.com/office/powerpoint/2010/main" val="4462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5D4D54E-E8B9-4E63-8930-B16C3E82D95E}" type="datetimeFigureOut">
              <a:rPr lang="en-US" smtClean="0"/>
              <a:t>10-Feb-25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572D8D-49EA-44C4-AFB7-7D91B4F25382}" type="slidenum">
              <a:rPr lang="en-US" smtClean="0"/>
              <a:t>‹#›</a:t>
            </a:fld>
            <a:endParaRPr 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3220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85D4D54E-E8B9-4E63-8930-B16C3E82D95E}" type="datetimeFigureOut">
              <a:rPr lang="en-US" smtClean="0"/>
              <a:t>10-Feb-25</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US"/>
          </a:p>
        </p:txBody>
      </p:sp>
      <p:sp>
        <p:nvSpPr>
          <p:cNvPr id="7" name="Slide Number Placeholder 6"/>
          <p:cNvSpPr>
            <a:spLocks noGrp="1"/>
          </p:cNvSpPr>
          <p:nvPr>
            <p:ph type="sldNum" sz="quarter" idx="12"/>
          </p:nvPr>
        </p:nvSpPr>
        <p:spPr/>
        <p:txBody>
          <a:bodyPr/>
          <a:lstStyle/>
          <a:p>
            <a:fld id="{AF572D8D-49EA-44C4-AFB7-7D91B4F25382}" type="slidenum">
              <a:rPr lang="en-US" smtClean="0"/>
              <a:t>‹#›</a:t>
            </a:fld>
            <a:endParaRPr 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692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A669D08-49E1-43A5-AE67-0AB375BE4989}" type="datetimeFigureOut">
              <a:rPr lang="en-US" smtClean="0"/>
              <a:t>10-Feb-25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5A0C329C-B553-434C-9CB8-86F21071A047}" type="slidenum">
              <a:rPr lang="en-US" smtClean="0"/>
              <a:t>‹#›</a:t>
            </a:fld>
            <a:endParaRPr lang="en-US"/>
          </a:p>
        </p:txBody>
      </p:sp>
    </p:spTree>
    <p:extLst>
      <p:ext uri="{BB962C8B-B14F-4D97-AF65-F5344CB8AC3E}">
        <p14:creationId xmlns:p14="http://schemas.microsoft.com/office/powerpoint/2010/main" val="15608854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A5192AC-238F-4C15-A612-0168841CDDC3}" type="datetimeFigureOut">
              <a:rPr lang="en-US" smtClean="0"/>
              <a:t>10-Feb-25</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D61ED9BF-C325-4FC1-B45D-02C07C0BF6DB}" type="slidenum">
              <a:rPr lang="en-US" smtClean="0"/>
              <a:t>‹#›</a:t>
            </a:fld>
            <a:endParaRPr lang="en-US"/>
          </a:p>
        </p:txBody>
      </p:sp>
    </p:spTree>
    <p:extLst>
      <p:ext uri="{BB962C8B-B14F-4D97-AF65-F5344CB8AC3E}">
        <p14:creationId xmlns:p14="http://schemas.microsoft.com/office/powerpoint/2010/main" val="3735304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D095B41-7312-4603-9F0F-93387C353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of an electromagnetic radiation">
            <a:extLst>
              <a:ext uri="{FF2B5EF4-FFF2-40B4-BE49-F238E27FC236}">
                <a16:creationId xmlns:a16="http://schemas.microsoft.com/office/drawing/2014/main" id="{154B1A67-6A90-38F5-AC08-581C73FAF603}"/>
              </a:ext>
            </a:extLst>
          </p:cNvPr>
          <p:cNvPicPr>
            <a:picLocks noChangeAspect="1"/>
          </p:cNvPicPr>
          <p:nvPr/>
        </p:nvPicPr>
        <p:blipFill>
          <a:blip r:embed="rId2">
            <a:duotone>
              <a:schemeClr val="bg2">
                <a:shade val="45000"/>
                <a:satMod val="135000"/>
              </a:schemeClr>
              <a:prstClr val="white"/>
            </a:duotone>
            <a:alphaModFix amt="50000"/>
          </a:blip>
          <a:srcRect l="5891" r="4780" b="2"/>
          <a:stretch/>
        </p:blipFill>
        <p:spPr>
          <a:xfrm>
            <a:off x="228" y="10"/>
            <a:ext cx="9143772" cy="6857990"/>
          </a:xfrm>
          <a:prstGeom prst="rect">
            <a:avLst/>
          </a:prstGeom>
        </p:spPr>
      </p:pic>
      <p:sp>
        <p:nvSpPr>
          <p:cNvPr id="13" name="Rectangle 12">
            <a:extLst>
              <a:ext uri="{FF2B5EF4-FFF2-40B4-BE49-F238E27FC236}">
                <a16:creationId xmlns:a16="http://schemas.microsoft.com/office/drawing/2014/main" id="{1042C936-444C-4F0D-9737-291EAFE1E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1813334" y="802298"/>
            <a:ext cx="6477805" cy="2541431"/>
          </a:xfrm>
        </p:spPr>
        <p:txBody>
          <a:bodyPr>
            <a:normAutofit/>
          </a:bodyPr>
          <a:lstStyle/>
          <a:p>
            <a:r>
              <a:rPr lang="en-US" dirty="0"/>
              <a:t>Pneumonia</a:t>
            </a:r>
          </a:p>
        </p:txBody>
      </p:sp>
      <p:sp>
        <p:nvSpPr>
          <p:cNvPr id="5" name="Subtitle 4"/>
          <p:cNvSpPr>
            <a:spLocks noGrp="1"/>
          </p:cNvSpPr>
          <p:nvPr>
            <p:ph type="subTitle" idx="1"/>
          </p:nvPr>
        </p:nvSpPr>
        <p:spPr>
          <a:xfrm>
            <a:off x="1813335" y="3531204"/>
            <a:ext cx="6477804" cy="977621"/>
          </a:xfrm>
        </p:spPr>
        <p:txBody>
          <a:bodyPr>
            <a:noAutofit/>
          </a:bodyPr>
          <a:lstStyle/>
          <a:p>
            <a:r>
              <a:rPr lang="en-US" sz="1400" dirty="0"/>
              <a:t>Prof Muhammad Khurram</a:t>
            </a:r>
          </a:p>
          <a:p>
            <a:r>
              <a:rPr lang="en-US" sz="1400" dirty="0"/>
              <a:t>medical unit-2, </a:t>
            </a:r>
            <a:r>
              <a:rPr lang="en-US" sz="1400" dirty="0" err="1"/>
              <a:t>hfh</a:t>
            </a:r>
            <a:endParaRPr lang="en-US" sz="1400" dirty="0"/>
          </a:p>
        </p:txBody>
      </p:sp>
      <p:cxnSp>
        <p:nvCxnSpPr>
          <p:cNvPr id="15" name="Straight Connector 14">
            <a:extLst>
              <a:ext uri="{FF2B5EF4-FFF2-40B4-BE49-F238E27FC236}">
                <a16:creationId xmlns:a16="http://schemas.microsoft.com/office/drawing/2014/main" id="{B61C4D9F-F4AF-4ED2-9310-56EB2E19C0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3"/>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7" name="Picture 16">
            <a:extLst>
              <a:ext uri="{FF2B5EF4-FFF2-40B4-BE49-F238E27FC236}">
                <a16:creationId xmlns:a16="http://schemas.microsoft.com/office/drawing/2014/main" id="{419FDB25-3050-4009-9806-3000DDD1C0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9" name="Straight Connector 18">
            <a:extLst>
              <a:ext uri="{FF2B5EF4-FFF2-40B4-BE49-F238E27FC236}">
                <a16:creationId xmlns:a16="http://schemas.microsoft.com/office/drawing/2014/main" id="{8063EF0F-7BC0-4CFB-AB98-20A8DD91D7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47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7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22263"/>
            <a:ext cx="6572250" cy="1049337"/>
          </a:xfrm>
          <a:solidFill>
            <a:schemeClr val="bg2"/>
          </a:solidFill>
        </p:spPr>
        <p:txBody>
          <a:bodyPr/>
          <a:lstStyle/>
          <a:p>
            <a:r>
              <a:rPr lang="en-US" dirty="0"/>
              <a:t>Epidemiology</a:t>
            </a:r>
          </a:p>
        </p:txBody>
      </p:sp>
      <p:sp>
        <p:nvSpPr>
          <p:cNvPr id="3" name="Content Placeholder 2"/>
          <p:cNvSpPr>
            <a:spLocks noGrp="1"/>
          </p:cNvSpPr>
          <p:nvPr>
            <p:ph sz="half" idx="4294967295"/>
          </p:nvPr>
        </p:nvSpPr>
        <p:spPr>
          <a:xfrm>
            <a:off x="0" y="1447800"/>
            <a:ext cx="4040188" cy="5486400"/>
          </a:xfrm>
        </p:spPr>
        <p:txBody>
          <a:bodyPr>
            <a:normAutofit fontScale="55000" lnSpcReduction="20000"/>
          </a:bodyPr>
          <a:lstStyle/>
          <a:p>
            <a:r>
              <a:rPr lang="en-US" sz="2900" dirty="0"/>
              <a:t>One of the most common and morbid conditions encountered in clinical practice.</a:t>
            </a:r>
          </a:p>
          <a:p>
            <a:r>
              <a:rPr lang="en-US" sz="2900" dirty="0"/>
              <a:t>In US,  CAP accounts for over 4.5 million outpatient and emergency room visits annually</a:t>
            </a:r>
          </a:p>
          <a:p>
            <a:r>
              <a:rPr lang="en-US" sz="2900" dirty="0"/>
              <a:t>It is second most common cause of hospitalization and most common infectious cause of death.</a:t>
            </a:r>
          </a:p>
          <a:p>
            <a:r>
              <a:rPr lang="en-US" sz="2900" dirty="0"/>
              <a:t>Approximately 650 adults are hospitalized with CAP/year/100,000 population in the United States, corresponding to 1.5 million unique CAP hospitalizations/year.</a:t>
            </a:r>
          </a:p>
          <a:p>
            <a:r>
              <a:rPr lang="en-US" sz="2900" dirty="0"/>
              <a:t>Nearly 9% of patients hospitalized with CAP will be </a:t>
            </a:r>
            <a:r>
              <a:rPr lang="en-US" sz="2900" dirty="0" err="1"/>
              <a:t>rehospitalized</a:t>
            </a:r>
            <a:r>
              <a:rPr lang="en-US" sz="2900" dirty="0"/>
              <a:t> due to a new episode of CAP during the same year.</a:t>
            </a:r>
          </a:p>
          <a:p>
            <a:endParaRPr lang="en-US" dirty="0"/>
          </a:p>
        </p:txBody>
      </p:sp>
      <p:sp>
        <p:nvSpPr>
          <p:cNvPr id="6" name="Content Placeholder 5"/>
          <p:cNvSpPr>
            <a:spLocks noGrp="1"/>
          </p:cNvSpPr>
          <p:nvPr>
            <p:ph sz="quarter" idx="4294967295"/>
          </p:nvPr>
        </p:nvSpPr>
        <p:spPr>
          <a:xfrm>
            <a:off x="5102225" y="1371600"/>
            <a:ext cx="4041775" cy="4754563"/>
          </a:xfrm>
        </p:spPr>
        <p:txBody>
          <a:bodyPr/>
          <a:lstStyle/>
          <a:p>
            <a:r>
              <a:rPr lang="en-US" dirty="0"/>
              <a:t>Pakistan ranks third in the list of 15 high burden countries where the estimated deaths of children by pneumonia is alarmingly high. According to the latest report, 71,000 children die of pneumonia every year in Pakistan.</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45860" cy="4584527"/>
          </a:xfrm>
        </p:spPr>
        <p:txBody>
          <a:bodyPr>
            <a:normAutofit/>
          </a:bodyPr>
          <a:lstStyle/>
          <a:p>
            <a:r>
              <a:rPr lang="en-US">
                <a:solidFill>
                  <a:srgbClr val="FFFFFF"/>
                </a:solidFill>
              </a:rPr>
              <a:t>Risk factors</a:t>
            </a:r>
          </a:p>
        </p:txBody>
      </p:sp>
      <p:sp>
        <p:nvSpPr>
          <p:cNvPr id="3" name="Content Placeholder 2"/>
          <p:cNvSpPr>
            <a:spLocks noGrp="1"/>
          </p:cNvSpPr>
          <p:nvPr>
            <p:ph idx="1"/>
          </p:nvPr>
        </p:nvSpPr>
        <p:spPr>
          <a:xfrm>
            <a:off x="3529194" y="304800"/>
            <a:ext cx="5233805" cy="6400801"/>
          </a:xfrm>
        </p:spPr>
        <p:txBody>
          <a:bodyPr anchor="t">
            <a:normAutofit/>
          </a:bodyPr>
          <a:lstStyle/>
          <a:p>
            <a:pPr algn="justLow">
              <a:lnSpc>
                <a:spcPct val="100000"/>
              </a:lnSpc>
            </a:pPr>
            <a:r>
              <a:rPr lang="en-US" sz="1600" dirty="0"/>
              <a:t>Older age –About 2% of older adult population will be hospitalized for CAP annually.</a:t>
            </a:r>
          </a:p>
          <a:p>
            <a:pPr algn="justLow">
              <a:lnSpc>
                <a:spcPct val="100000"/>
              </a:lnSpc>
            </a:pPr>
            <a:r>
              <a:rPr lang="en-US" sz="1600" dirty="0"/>
              <a:t>Chronic comorbidities – The comorbidity that places patients at highest risk for CAP hospitalization is chronic obstructive pulmonary disease (COPD). </a:t>
            </a:r>
          </a:p>
          <a:p>
            <a:pPr algn="justLow">
              <a:lnSpc>
                <a:spcPct val="100000"/>
              </a:lnSpc>
            </a:pPr>
            <a:r>
              <a:rPr lang="en-US" sz="1600" dirty="0"/>
              <a:t>Other comorbidities associated with an increased incidence of CAP include other forms of chronic lung disease (</a:t>
            </a:r>
            <a:r>
              <a:rPr lang="en-US" sz="1600" dirty="0" err="1"/>
              <a:t>eg</a:t>
            </a:r>
            <a:r>
              <a:rPr lang="en-US" sz="1600" dirty="0"/>
              <a:t>, bronchiectasis, asthma), chronic heart disease (particularly congestive heart failure), stroke, diabetes mellitus, malnutrition and immunocompromising conditions.</a:t>
            </a:r>
          </a:p>
          <a:p>
            <a:pPr algn="justLow">
              <a:lnSpc>
                <a:spcPct val="100000"/>
              </a:lnSpc>
            </a:pPr>
            <a:r>
              <a:rPr lang="en-US" sz="1600" dirty="0"/>
              <a:t>Viral respiratory tract infection – Viral respiratory tract infections can lead to primary viral pneumonias and also predispose to secondary bacterial pneumonia. This is most pronounced for influenza virus infection</a:t>
            </a:r>
          </a:p>
          <a:p>
            <a:pPr algn="justLow">
              <a:lnSpc>
                <a:spcPct val="100000"/>
              </a:lnSpc>
            </a:pPr>
            <a:r>
              <a:rPr lang="en-US" sz="1600" dirty="0"/>
              <a:t>Impaired airway protection – Conditions that increase risk of </a:t>
            </a:r>
            <a:r>
              <a:rPr lang="en-US" sz="1600" dirty="0" err="1"/>
              <a:t>macroaspiration</a:t>
            </a:r>
            <a:r>
              <a:rPr lang="en-US" sz="1600" dirty="0"/>
              <a:t> of stomach contents and/or </a:t>
            </a:r>
            <a:r>
              <a:rPr lang="en-US" sz="1600" dirty="0" err="1"/>
              <a:t>microaspiration</a:t>
            </a:r>
            <a:r>
              <a:rPr lang="en-US" sz="1600" dirty="0"/>
              <a:t> of upper airway secretions predispose to CAP, such as alteration in consciousness (</a:t>
            </a:r>
            <a:r>
              <a:rPr lang="en-US" sz="1600" dirty="0" err="1"/>
              <a:t>eg</a:t>
            </a:r>
            <a:r>
              <a:rPr lang="en-US" sz="1600" dirty="0"/>
              <a:t>, due to stroke, seizure, anesthesia, drug or alcohol use) or dysphagia due to esophageal lesions or dysmotility.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F5FF6C8D-2519-44F7-00E5-9B6E3A336EC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D5C69A-C228-C85D-131E-8CDA740B3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0C4784-4570-F7F7-7D34-A75D03C7F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716C51-7E6C-86DE-E563-BEDF17B5F721}"/>
              </a:ext>
            </a:extLst>
          </p:cNvPr>
          <p:cNvSpPr>
            <a:spLocks noGrp="1"/>
          </p:cNvSpPr>
          <p:nvPr>
            <p:ph type="title"/>
          </p:nvPr>
        </p:nvSpPr>
        <p:spPr>
          <a:xfrm>
            <a:off x="637262" y="1240076"/>
            <a:ext cx="2045860" cy="4584527"/>
          </a:xfrm>
        </p:spPr>
        <p:txBody>
          <a:bodyPr>
            <a:normAutofit/>
          </a:bodyPr>
          <a:lstStyle/>
          <a:p>
            <a:r>
              <a:rPr lang="en-US">
                <a:solidFill>
                  <a:srgbClr val="FFFFFF"/>
                </a:solidFill>
              </a:rPr>
              <a:t>Risk factors</a:t>
            </a:r>
          </a:p>
        </p:txBody>
      </p:sp>
      <p:sp>
        <p:nvSpPr>
          <p:cNvPr id="3" name="Content Placeholder 2">
            <a:extLst>
              <a:ext uri="{FF2B5EF4-FFF2-40B4-BE49-F238E27FC236}">
                <a16:creationId xmlns:a16="http://schemas.microsoft.com/office/drawing/2014/main" id="{844A37EA-2BC1-065F-6351-98754A239BCB}"/>
              </a:ext>
            </a:extLst>
          </p:cNvPr>
          <p:cNvSpPr>
            <a:spLocks noGrp="1"/>
          </p:cNvSpPr>
          <p:nvPr>
            <p:ph idx="1"/>
          </p:nvPr>
        </p:nvSpPr>
        <p:spPr>
          <a:xfrm>
            <a:off x="3480504" y="1752599"/>
            <a:ext cx="5233805" cy="3352800"/>
          </a:xfrm>
        </p:spPr>
        <p:txBody>
          <a:bodyPr anchor="t">
            <a:normAutofit/>
          </a:bodyPr>
          <a:lstStyle/>
          <a:p>
            <a:r>
              <a:rPr lang="en-US" sz="1600" dirty="0"/>
              <a:t>Smoking and alcohol overuse – Smoking, alcohol overuse (</a:t>
            </a:r>
            <a:r>
              <a:rPr lang="en-US" sz="1600" dirty="0" err="1"/>
              <a:t>eg</a:t>
            </a:r>
            <a:r>
              <a:rPr lang="en-US" sz="1600" dirty="0"/>
              <a:t>, &gt;80 g/day), and opioid use are key modifiable behavioral risk factors for CAP.</a:t>
            </a:r>
          </a:p>
          <a:p>
            <a:r>
              <a:rPr lang="en-US" sz="1600" dirty="0"/>
              <a:t>Other lifestyle factors – Other factors that have been associated with an increased risk of CAP include crowded living conditions (</a:t>
            </a:r>
            <a:r>
              <a:rPr lang="en-US" sz="1600" dirty="0" err="1"/>
              <a:t>eg</a:t>
            </a:r>
            <a:r>
              <a:rPr lang="en-US" sz="1600" dirty="0"/>
              <a:t>, prisons, homeless shelters), residence in low-income settings, and exposure to environmental toxins (</a:t>
            </a:r>
            <a:r>
              <a:rPr lang="en-US" sz="1600" dirty="0" err="1"/>
              <a:t>eg</a:t>
            </a:r>
            <a:r>
              <a:rPr lang="en-US" sz="1600" dirty="0"/>
              <a:t>, solvents, paints, or gasoline)].</a:t>
            </a:r>
          </a:p>
          <a:p>
            <a:r>
              <a:rPr lang="en-US" sz="1600" dirty="0"/>
              <a:t>Combinations of risk factors, such as smoking, COPD, and congestive heart failure, are additive in terms of risk</a:t>
            </a:r>
          </a:p>
        </p:txBody>
      </p:sp>
    </p:spTree>
    <p:extLst>
      <p:ext uri="{BB962C8B-B14F-4D97-AF65-F5344CB8AC3E}">
        <p14:creationId xmlns:p14="http://schemas.microsoft.com/office/powerpoint/2010/main" val="316440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E57D9-185C-D14E-6EA5-9395A2FCED3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FF2A8A-E6D4-00BF-4A25-F03833436A4D}"/>
              </a:ext>
            </a:extLst>
          </p:cNvPr>
          <p:cNvSpPr>
            <a:spLocks noGrp="1"/>
          </p:cNvSpPr>
          <p:nvPr>
            <p:ph type="title"/>
          </p:nvPr>
        </p:nvSpPr>
        <p:spPr>
          <a:solidFill>
            <a:schemeClr val="bg2"/>
          </a:solidFill>
        </p:spPr>
        <p:txBody>
          <a:bodyPr/>
          <a:lstStyle/>
          <a:p>
            <a:r>
              <a:rPr lang="en-US" dirty="0" err="1"/>
              <a:t>Bateriology</a:t>
            </a:r>
            <a:endParaRPr lang="en-US" dirty="0"/>
          </a:p>
        </p:txBody>
      </p:sp>
      <p:sp>
        <p:nvSpPr>
          <p:cNvPr id="5" name="Content Placeholder 4">
            <a:extLst>
              <a:ext uri="{FF2B5EF4-FFF2-40B4-BE49-F238E27FC236}">
                <a16:creationId xmlns:a16="http://schemas.microsoft.com/office/drawing/2014/main" id="{0D34F5B7-B17D-6DE5-0C5A-23E51C662842}"/>
              </a:ext>
            </a:extLst>
          </p:cNvPr>
          <p:cNvSpPr>
            <a:spLocks noGrp="1"/>
          </p:cNvSpPr>
          <p:nvPr>
            <p:ph idx="1"/>
          </p:nvPr>
        </p:nvSpPr>
        <p:spPr/>
        <p:txBody>
          <a:bodyPr>
            <a:normAutofit fontScale="85000" lnSpcReduction="10000"/>
          </a:bodyPr>
          <a:lstStyle/>
          <a:p>
            <a:r>
              <a:rPr lang="en-US" b="1" dirty="0">
                <a:solidFill>
                  <a:srgbClr val="FF0000"/>
                </a:solidFill>
              </a:rPr>
              <a:t>TYPICAL</a:t>
            </a:r>
          </a:p>
          <a:p>
            <a:r>
              <a:rPr lang="en-US" dirty="0"/>
              <a:t>S. </a:t>
            </a:r>
            <a:r>
              <a:rPr lang="en-US" dirty="0" err="1"/>
              <a:t>Pneumoniae</a:t>
            </a:r>
            <a:r>
              <a:rPr lang="en-US" dirty="0"/>
              <a:t> </a:t>
            </a:r>
          </a:p>
          <a:p>
            <a:r>
              <a:rPr lang="en-US" dirty="0" err="1"/>
              <a:t>Haemophilus</a:t>
            </a:r>
            <a:r>
              <a:rPr lang="en-US" dirty="0"/>
              <a:t> </a:t>
            </a:r>
            <a:r>
              <a:rPr lang="en-US" dirty="0" err="1"/>
              <a:t>influenzae</a:t>
            </a:r>
            <a:endParaRPr lang="en-US" dirty="0"/>
          </a:p>
          <a:p>
            <a:r>
              <a:rPr lang="en-US" dirty="0"/>
              <a:t>Moraxella </a:t>
            </a:r>
            <a:r>
              <a:rPr lang="en-US" dirty="0" err="1"/>
              <a:t>catarrhalis</a:t>
            </a:r>
            <a:endParaRPr lang="en-US" dirty="0"/>
          </a:p>
          <a:p>
            <a:r>
              <a:rPr lang="en-US" dirty="0"/>
              <a:t>Staphylococcus </a:t>
            </a:r>
            <a:r>
              <a:rPr lang="en-US" dirty="0" err="1"/>
              <a:t>aureus</a:t>
            </a:r>
            <a:endParaRPr lang="en-US" dirty="0"/>
          </a:p>
          <a:p>
            <a:r>
              <a:rPr lang="en-US" dirty="0"/>
              <a:t>Group A streptococci</a:t>
            </a:r>
          </a:p>
          <a:p>
            <a:r>
              <a:rPr lang="en-US" dirty="0"/>
              <a:t>Aerobic gram-negative bacteria</a:t>
            </a:r>
          </a:p>
          <a:p>
            <a:r>
              <a:rPr lang="en-US" dirty="0" err="1"/>
              <a:t>Microaerophilic</a:t>
            </a:r>
            <a:r>
              <a:rPr lang="en-US" dirty="0"/>
              <a:t> bacteria and anaerobes (associated with aspiration)</a:t>
            </a:r>
          </a:p>
          <a:p>
            <a:endParaRPr lang="en-US" dirty="0"/>
          </a:p>
        </p:txBody>
      </p:sp>
      <p:sp>
        <p:nvSpPr>
          <p:cNvPr id="6" name="Content Placeholder 5">
            <a:extLst>
              <a:ext uri="{FF2B5EF4-FFF2-40B4-BE49-F238E27FC236}">
                <a16:creationId xmlns:a16="http://schemas.microsoft.com/office/drawing/2014/main" id="{5498F411-F717-215C-DB6E-E8617914B442}"/>
              </a:ext>
            </a:extLst>
          </p:cNvPr>
          <p:cNvSpPr>
            <a:spLocks noGrp="1"/>
          </p:cNvSpPr>
          <p:nvPr>
            <p:ph sz="half" idx="4294967295"/>
          </p:nvPr>
        </p:nvSpPr>
        <p:spPr>
          <a:xfrm>
            <a:off x="6018213" y="2014538"/>
            <a:ext cx="3125787" cy="3436937"/>
          </a:xfrm>
        </p:spPr>
        <p:txBody>
          <a:bodyPr>
            <a:normAutofit/>
          </a:bodyPr>
          <a:lstStyle/>
          <a:p>
            <a:r>
              <a:rPr lang="en-US" b="1" dirty="0">
                <a:solidFill>
                  <a:srgbClr val="FF0000"/>
                </a:solidFill>
              </a:rPr>
              <a:t>ATYPICAL</a:t>
            </a:r>
          </a:p>
          <a:p>
            <a:r>
              <a:rPr lang="en-US" dirty="0"/>
              <a:t>Legionella</a:t>
            </a:r>
          </a:p>
          <a:p>
            <a:r>
              <a:rPr lang="en-US" dirty="0"/>
              <a:t>Mycoplasma </a:t>
            </a:r>
            <a:r>
              <a:rPr lang="en-US" dirty="0" err="1"/>
              <a:t>Pneumoniae</a:t>
            </a:r>
            <a:endParaRPr lang="en-US" dirty="0"/>
          </a:p>
          <a:p>
            <a:r>
              <a:rPr lang="en-US" dirty="0"/>
              <a:t>Chlamydia </a:t>
            </a:r>
            <a:r>
              <a:rPr lang="en-US" dirty="0" err="1"/>
              <a:t>Pneumoniae</a:t>
            </a:r>
            <a:endParaRPr lang="en-US" dirty="0"/>
          </a:p>
          <a:p>
            <a:r>
              <a:rPr lang="en-US" dirty="0"/>
              <a:t>Chlamydia </a:t>
            </a:r>
            <a:r>
              <a:rPr lang="en-US" dirty="0" err="1"/>
              <a:t>Psittaci</a:t>
            </a:r>
            <a:endParaRPr lang="en-US" dirty="0"/>
          </a:p>
          <a:p>
            <a:r>
              <a:rPr lang="en-US" dirty="0" err="1"/>
              <a:t>Coxiella</a:t>
            </a:r>
            <a:r>
              <a:rPr lang="en-US" dirty="0"/>
              <a:t> </a:t>
            </a:r>
            <a:r>
              <a:rPr lang="en-US" dirty="0" err="1"/>
              <a:t>Purnetii</a:t>
            </a:r>
            <a:endParaRPr lang="en-US" dirty="0"/>
          </a:p>
          <a:p>
            <a:endParaRPr lang="en-US" dirty="0"/>
          </a:p>
        </p:txBody>
      </p:sp>
    </p:spTree>
    <p:extLst>
      <p:ext uri="{BB962C8B-B14F-4D97-AF65-F5344CB8AC3E}">
        <p14:creationId xmlns:p14="http://schemas.microsoft.com/office/powerpoint/2010/main" val="846170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35" name="Picture 1034">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37" name="Straight Connector 1036">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041" name="Rectangle 1040">
            <a:extLst>
              <a:ext uri="{FF2B5EF4-FFF2-40B4-BE49-F238E27FC236}">
                <a16:creationId xmlns:a16="http://schemas.microsoft.com/office/drawing/2014/main" id="{BD89ECFB-8421-4BB8-A23D-8B8D151F8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44911EB7-93CE-44FF-973F-B25ECF5DF5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itle 3"/>
          <p:cNvSpPr>
            <a:spLocks noGrp="1"/>
          </p:cNvSpPr>
          <p:nvPr>
            <p:ph type="title"/>
          </p:nvPr>
        </p:nvSpPr>
        <p:spPr>
          <a:xfrm>
            <a:off x="364271" y="1474969"/>
            <a:ext cx="2269918" cy="1868760"/>
          </a:xfrm>
        </p:spPr>
        <p:txBody>
          <a:bodyPr vert="horz" lIns="91440" tIns="45720" rIns="91440" bIns="0" rtlCol="0" anchor="b">
            <a:normAutofit/>
          </a:bodyPr>
          <a:lstStyle/>
          <a:p>
            <a:pPr defTabSz="914400"/>
            <a:r>
              <a:rPr lang="en-US" sz="2900" dirty="0"/>
              <a:t>Causative organisms</a:t>
            </a:r>
          </a:p>
        </p:txBody>
      </p:sp>
      <p:cxnSp>
        <p:nvCxnSpPr>
          <p:cNvPr id="1045" name="Straight Connector 1044">
            <a:extLst>
              <a:ext uri="{FF2B5EF4-FFF2-40B4-BE49-F238E27FC236}">
                <a16:creationId xmlns:a16="http://schemas.microsoft.com/office/drawing/2014/main" id="{72870A17-34CA-4FF4-8777-CE7D7B986B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006" y="3526496"/>
            <a:ext cx="2267713"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047" name="Group 1046">
            <a:extLst>
              <a:ext uri="{FF2B5EF4-FFF2-40B4-BE49-F238E27FC236}">
                <a16:creationId xmlns:a16="http://schemas.microsoft.com/office/drawing/2014/main" id="{34B79B4F-74AA-4B58-BBD2-2C3804928D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92978" y="482171"/>
            <a:ext cx="5670086" cy="5149101"/>
            <a:chOff x="7463258" y="583365"/>
            <a:chExt cx="7560115" cy="5181928"/>
          </a:xfrm>
        </p:grpSpPr>
        <p:sp>
          <p:nvSpPr>
            <p:cNvPr id="1048" name="Rectangle 1047">
              <a:extLst>
                <a:ext uri="{FF2B5EF4-FFF2-40B4-BE49-F238E27FC236}">
                  <a16:creationId xmlns:a16="http://schemas.microsoft.com/office/drawing/2014/main" id="{FE994EF0-F368-43B3-9BF0-442E33BC3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9B478E81-F333-452C-B354-06E13FB0B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51" name="Rectangle 1050">
            <a:extLst>
              <a:ext uri="{FF2B5EF4-FFF2-40B4-BE49-F238E27FC236}">
                <a16:creationId xmlns:a16="http://schemas.microsoft.com/office/drawing/2014/main" id="{4E4C1088-922B-4744-BB37-5D47AEA43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54097" y="977099"/>
            <a:ext cx="4948294"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A white background with black text&#10;&#10;AI-generated content may be incorrec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73336" y="2111474"/>
            <a:ext cx="2294697" cy="187591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A white box with red text&#10;&#10;AI-generated content may be incorrect."/>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87357" y="2515914"/>
            <a:ext cx="2294697" cy="10670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3" name="Picture 1052">
            <a:extLst>
              <a:ext uri="{FF2B5EF4-FFF2-40B4-BE49-F238E27FC236}">
                <a16:creationId xmlns:a16="http://schemas.microsoft.com/office/drawing/2014/main" id="{15621CD7-6951-4B76-949B-6D851A2BE4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055" name="Straight Connector 1054">
            <a:extLst>
              <a:ext uri="{FF2B5EF4-FFF2-40B4-BE49-F238E27FC236}">
                <a16:creationId xmlns:a16="http://schemas.microsoft.com/office/drawing/2014/main" id="{7AD09E24-F963-4867-8AA6-3D2F8D3C8A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C523BB4-E386-C04A-DF27-21DA7F715AE7}"/>
              </a:ext>
            </a:extLst>
          </p:cNvPr>
          <p:cNvPicPr>
            <a:picLocks noChangeAspect="1"/>
          </p:cNvPicPr>
          <p:nvPr/>
        </p:nvPicPr>
        <p:blipFill>
          <a:blip r:embed="rId5"/>
          <a:stretch>
            <a:fillRect/>
          </a:stretch>
        </p:blipFill>
        <p:spPr>
          <a:xfrm>
            <a:off x="3230700" y="849545"/>
            <a:ext cx="5177960" cy="4429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icroscopic view of cells">
            <a:extLst>
              <a:ext uri="{FF2B5EF4-FFF2-40B4-BE49-F238E27FC236}">
                <a16:creationId xmlns:a16="http://schemas.microsoft.com/office/drawing/2014/main" id="{58A353DD-7FDC-BDB0-1398-D70E3C71C7D9}"/>
              </a:ext>
            </a:extLst>
          </p:cNvPr>
          <p:cNvPicPr>
            <a:picLocks noChangeAspect="1"/>
          </p:cNvPicPr>
          <p:nvPr/>
        </p:nvPicPr>
        <p:blipFill>
          <a:blip r:embed="rId2">
            <a:duotone>
              <a:schemeClr val="bg2">
                <a:shade val="45000"/>
                <a:satMod val="135000"/>
              </a:schemeClr>
              <a:prstClr val="white"/>
            </a:duotone>
            <a:alphaModFix amt="50000"/>
          </a:blip>
          <a:srcRect l="11002" r="-1" b="-1"/>
          <a:stretch/>
        </p:blipFill>
        <p:spPr>
          <a:xfrm>
            <a:off x="228" y="10"/>
            <a:ext cx="9143772" cy="6857990"/>
          </a:xfrm>
          <a:prstGeom prst="rect">
            <a:avLst/>
          </a:prstGeom>
        </p:spPr>
      </p:pic>
      <p:cxnSp>
        <p:nvCxnSpPr>
          <p:cNvPr id="11" name="Straight Connector 10">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088684" y="804519"/>
            <a:ext cx="7202456" cy="1049235"/>
          </a:xfrm>
        </p:spPr>
        <p:txBody>
          <a:bodyPr>
            <a:normAutofit/>
          </a:bodyPr>
          <a:lstStyle/>
          <a:p>
            <a:r>
              <a:rPr lang="en-US" dirty="0"/>
              <a:t>Pathophysiology</a:t>
            </a:r>
          </a:p>
        </p:txBody>
      </p:sp>
      <p:sp>
        <p:nvSpPr>
          <p:cNvPr id="13" name="Rectangle 12">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88684" y="2015732"/>
            <a:ext cx="7202456" cy="3450613"/>
          </a:xfrm>
        </p:spPr>
        <p:txBody>
          <a:bodyPr>
            <a:normAutofit/>
          </a:bodyPr>
          <a:lstStyle/>
          <a:p>
            <a:pPr>
              <a:lnSpc>
                <a:spcPct val="110000"/>
              </a:lnSpc>
            </a:pPr>
            <a:r>
              <a:rPr lang="en-US" sz="1700"/>
              <a:t>CAP has been viewed as an infection of the lung parenchyma, primarily caused by bacterial or viral respiratory pathogens. Respiratory pathogens are transmitted from person to person via droplets or, less commonly, via aerosol inhalation (</a:t>
            </a:r>
            <a:r>
              <a:rPr lang="en-US" sz="1700" err="1"/>
              <a:t>eg</a:t>
            </a:r>
            <a:r>
              <a:rPr lang="en-US" sz="1700"/>
              <a:t>, Legionella or </a:t>
            </a:r>
            <a:r>
              <a:rPr lang="en-US" sz="1700" err="1"/>
              <a:t>Coxiella</a:t>
            </a:r>
            <a:r>
              <a:rPr lang="en-US" sz="1700"/>
              <a:t> species). Following inhalation, the pathogen colonizes the </a:t>
            </a:r>
            <a:r>
              <a:rPr lang="en-US" sz="1700" err="1"/>
              <a:t>nasopharynx</a:t>
            </a:r>
            <a:r>
              <a:rPr lang="en-US" sz="1700"/>
              <a:t> and then reaches the lung alveoli via </a:t>
            </a:r>
            <a:r>
              <a:rPr lang="en-US" sz="1700" err="1"/>
              <a:t>microaspiration</a:t>
            </a:r>
            <a:r>
              <a:rPr lang="en-US" sz="1700"/>
              <a:t>. When the inoculum size is sufficient and/or host immune defenses are impaired, infection results. Replication of the pathogen, the production of virulence factors, and the host immune response lead to inflammation and damage of the lung parenchyma, resulting in pneumonia </a:t>
            </a:r>
          </a:p>
        </p:txBody>
      </p:sp>
      <p:pic>
        <p:nvPicPr>
          <p:cNvPr id="15" name="Picture 14">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7" name="Straight Connector 16">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1812" y="769621"/>
            <a:ext cx="4040188" cy="990599"/>
          </a:xfrm>
          <a:solidFill>
            <a:schemeClr val="accent6">
              <a:lumMod val="20000"/>
              <a:lumOff val="80000"/>
            </a:schemeClr>
          </a:solidFill>
          <a:ln>
            <a:solidFill>
              <a:schemeClr val="accent6">
                <a:lumMod val="60000"/>
                <a:lumOff val="40000"/>
              </a:schemeClr>
            </a:solidFill>
          </a:ln>
        </p:spPr>
        <p:txBody>
          <a:bodyPr/>
          <a:lstStyle/>
          <a:p>
            <a:pPr algn="ctr"/>
            <a:r>
              <a:rPr lang="en-US" dirty="0"/>
              <a:t>Pulmonary features</a:t>
            </a:r>
          </a:p>
          <a:p>
            <a:pPr algn="ctr"/>
            <a:endParaRPr lang="en-US" dirty="0"/>
          </a:p>
        </p:txBody>
      </p:sp>
      <p:sp>
        <p:nvSpPr>
          <p:cNvPr id="2" name="Content Placeholder 1"/>
          <p:cNvSpPr>
            <a:spLocks noGrp="1"/>
          </p:cNvSpPr>
          <p:nvPr>
            <p:ph sz="half" idx="2"/>
          </p:nvPr>
        </p:nvSpPr>
        <p:spPr>
          <a:xfrm>
            <a:off x="604837" y="2011363"/>
            <a:ext cx="4040188" cy="4419600"/>
          </a:xfrm>
        </p:spPr>
        <p:txBody>
          <a:bodyPr>
            <a:normAutofit lnSpcReduction="10000"/>
          </a:bodyPr>
          <a:lstStyle/>
          <a:p>
            <a:r>
              <a:rPr lang="en-US" dirty="0"/>
              <a:t>Symptoms- Cough (with or without sputum production), dyspnea, and pleuritic chest pain</a:t>
            </a:r>
          </a:p>
          <a:p>
            <a:r>
              <a:rPr lang="en-US" dirty="0"/>
              <a:t>Signs- fever, tachypnea, consolidation signs, crackles and rub</a:t>
            </a:r>
          </a:p>
          <a:p>
            <a:r>
              <a:rPr lang="en-US" dirty="0"/>
              <a:t>CXR- </a:t>
            </a:r>
            <a:r>
              <a:rPr lang="en-US" dirty="0" err="1"/>
              <a:t>Airbronchogram</a:t>
            </a:r>
            <a:endParaRPr lang="en-US" dirty="0"/>
          </a:p>
          <a:p>
            <a:endParaRPr lang="en-US" dirty="0"/>
          </a:p>
        </p:txBody>
      </p:sp>
      <p:sp>
        <p:nvSpPr>
          <p:cNvPr id="6" name="Text Placeholder 5"/>
          <p:cNvSpPr>
            <a:spLocks noGrp="1"/>
          </p:cNvSpPr>
          <p:nvPr>
            <p:ph type="body" sz="quarter" idx="3"/>
          </p:nvPr>
        </p:nvSpPr>
        <p:spPr>
          <a:xfrm>
            <a:off x="4648200" y="769620"/>
            <a:ext cx="4041775" cy="990600"/>
          </a:xfrm>
          <a:solidFill>
            <a:schemeClr val="accent6">
              <a:lumMod val="20000"/>
              <a:lumOff val="80000"/>
            </a:schemeClr>
          </a:solidFill>
          <a:ln>
            <a:solidFill>
              <a:schemeClr val="accent6">
                <a:lumMod val="60000"/>
                <a:lumOff val="40000"/>
              </a:schemeClr>
            </a:solidFill>
          </a:ln>
        </p:spPr>
        <p:txBody>
          <a:bodyPr>
            <a:normAutofit/>
          </a:bodyPr>
          <a:lstStyle/>
          <a:p>
            <a:pPr algn="ctr"/>
            <a:r>
              <a:rPr lang="en-US" dirty="0"/>
              <a:t>Systemic features</a:t>
            </a:r>
          </a:p>
          <a:p>
            <a:pPr algn="ctr"/>
            <a:r>
              <a:rPr lang="en-US" dirty="0"/>
              <a:t> </a:t>
            </a:r>
          </a:p>
        </p:txBody>
      </p:sp>
      <p:sp>
        <p:nvSpPr>
          <p:cNvPr id="7" name="Content Placeholder 6"/>
          <p:cNvSpPr>
            <a:spLocks noGrp="1"/>
          </p:cNvSpPr>
          <p:nvPr>
            <p:ph sz="quarter" idx="4"/>
          </p:nvPr>
        </p:nvSpPr>
        <p:spPr>
          <a:xfrm>
            <a:off x="4648200" y="2011363"/>
            <a:ext cx="4041775" cy="4373563"/>
          </a:xfrm>
        </p:spPr>
        <p:txBody>
          <a:bodyPr>
            <a:normAutofit lnSpcReduction="10000"/>
          </a:bodyPr>
          <a:lstStyle/>
          <a:p>
            <a:pPr>
              <a:lnSpc>
                <a:spcPct val="110000"/>
              </a:lnSpc>
            </a:pPr>
            <a:r>
              <a:rPr lang="en-US" dirty="0"/>
              <a:t>Fever, anorexia</a:t>
            </a:r>
          </a:p>
          <a:p>
            <a:pPr>
              <a:lnSpc>
                <a:spcPct val="110000"/>
              </a:lnSpc>
            </a:pPr>
            <a:r>
              <a:rPr lang="en-US" dirty="0"/>
              <a:t>Leukocytosis with a leftward shift, or leukopenia </a:t>
            </a:r>
          </a:p>
          <a:p>
            <a:pPr>
              <a:lnSpc>
                <a:spcPct val="110000"/>
              </a:lnSpc>
            </a:pPr>
            <a:r>
              <a:rPr lang="en-US" dirty="0"/>
              <a:t>Inflammatory markers, such as the erythrocyte sedimentation rate (ESR), C-reactive protein (CRP), and </a:t>
            </a:r>
            <a:r>
              <a:rPr lang="en-US" dirty="0" err="1"/>
              <a:t>procalcitonin</a:t>
            </a:r>
            <a:endParaRPr lang="en-US" dirty="0"/>
          </a:p>
          <a:p>
            <a:pPr>
              <a:lnSpc>
                <a:spcPct val="110000"/>
              </a:lnSpc>
            </a:pPr>
            <a:r>
              <a:rPr lang="en-US" dirty="0"/>
              <a:t>MOD- Hypotension, altered mental status, and other signs of organ dysfunction such as renal dysfunction, liver dysfunction, and/or thrombocytopenia </a:t>
            </a:r>
          </a:p>
          <a:p>
            <a:pPr>
              <a:lnSpc>
                <a:spcPct val="110000"/>
              </a:lnSpc>
            </a:pPr>
            <a:endParaRPr lang="en-US" dirty="0"/>
          </a:p>
        </p:txBody>
      </p:sp>
      <p:sp>
        <p:nvSpPr>
          <p:cNvPr id="13" name="Content Placeholder 1"/>
          <p:cNvSpPr txBox="1">
            <a:spLocks/>
          </p:cNvSpPr>
          <p:nvPr/>
        </p:nvSpPr>
        <p:spPr>
          <a:xfrm>
            <a:off x="531812" y="1752600"/>
            <a:ext cx="4040188"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91796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146F9BE6-7E80-50B9-6D7B-F00817048C17}"/>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176DA6-4BBF-42A4-9C94-E6613CCD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99AAB0AE-172B-4FB4-80C2-86CD6B824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 x-ray of a person's chest&#10;&#10;AI-generated content may be incorrect.">
            <a:extLst>
              <a:ext uri="{FF2B5EF4-FFF2-40B4-BE49-F238E27FC236}">
                <a16:creationId xmlns:a16="http://schemas.microsoft.com/office/drawing/2014/main" id="{9D7038F6-A55A-8F31-26F4-69DE4BB4375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68184" y="643467"/>
            <a:ext cx="7007630"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8663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80EDEC65-CB58-A1D2-8E0E-577811E1BE45}"/>
            </a:ext>
          </a:extLst>
        </p:cNvPr>
        <p:cNvGrpSpPr/>
        <p:nvPr/>
      </p:nvGrpSpPr>
      <p:grpSpPr>
        <a:xfrm>
          <a:off x="0" y="0"/>
          <a:ext cx="0" cy="0"/>
          <a:chOff x="0" y="0"/>
          <a:chExt cx="0" cy="0"/>
        </a:xfrm>
      </p:grpSpPr>
      <p:sp>
        <p:nvSpPr>
          <p:cNvPr id="4110" name="Rectangle 4109">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762000"/>
            <a:ext cx="7772400" cy="5334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4" name="Rectangle 4113">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33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D8FD807E-E1EB-0B06-8A5E-9FE2207D6A5C}"/>
            </a:ext>
          </a:extLst>
        </p:cNvPr>
        <p:cNvGrpSpPr/>
        <p:nvPr/>
      </p:nvGrpSpPr>
      <p:grpSpPr>
        <a:xfrm>
          <a:off x="0" y="0"/>
          <a:ext cx="0" cy="0"/>
          <a:chOff x="0" y="0"/>
          <a:chExt cx="0" cy="0"/>
        </a:xfrm>
      </p:grpSpPr>
      <p:sp>
        <p:nvSpPr>
          <p:cNvPr id="4110" name="Rectangle 4109">
            <a:extLst>
              <a:ext uri="{FF2B5EF4-FFF2-40B4-BE49-F238E27FC236}">
                <a16:creationId xmlns:a16="http://schemas.microsoft.com/office/drawing/2014/main" id="{CCCC1768-D529-B2C3-852F-AD0A79C0E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74DBAA71-0D0E-7F22-50ED-BAD38BE29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4113">
            <a:extLst>
              <a:ext uri="{FF2B5EF4-FFF2-40B4-BE49-F238E27FC236}">
                <a16:creationId xmlns:a16="http://schemas.microsoft.com/office/drawing/2014/main" id="{B533D42B-3C12-B15D-5CF6-AF6FBFAAC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 y="1370541"/>
            <a:ext cx="8001000" cy="4112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20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Vertic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cxnSp>
        <p:nvCxnSpPr>
          <p:cNvPr id="15" name="Straight Connector 14">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object 2"/>
          <p:cNvSpPr txBox="1">
            <a:spLocks noGrp="1"/>
          </p:cNvSpPr>
          <p:nvPr>
            <p:ph type="title"/>
          </p:nvPr>
        </p:nvSpPr>
        <p:spPr>
          <a:xfrm>
            <a:off x="1105891" y="1039010"/>
            <a:ext cx="3940743" cy="780288"/>
          </a:xfrm>
          <a:prstGeom prst="rect">
            <a:avLst/>
          </a:prstGeom>
        </p:spPr>
        <p:txBody>
          <a:bodyPr vert="horz" lIns="91440" tIns="45720" rIns="91440" bIns="45720" rtlCol="0" anchor="t">
            <a:normAutofit/>
          </a:bodyPr>
          <a:lstStyle/>
          <a:p>
            <a:pPr marL="12700" marR="5080" defTabSz="914400"/>
            <a:r>
              <a:rPr lang="en-US" sz="2500" dirty="0"/>
              <a:t>University Motto, Vision, Values &amp; Goals</a:t>
            </a:r>
          </a:p>
        </p:txBody>
      </p:sp>
      <p:sp>
        <p:nvSpPr>
          <p:cNvPr id="17" name="Rectangle 16">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object 7"/>
          <p:cNvSpPr txBox="1"/>
          <p:nvPr/>
        </p:nvSpPr>
        <p:spPr>
          <a:xfrm>
            <a:off x="1088685" y="2015732"/>
            <a:ext cx="4778487" cy="4099316"/>
          </a:xfrm>
          <a:prstGeom prst="rect">
            <a:avLst/>
          </a:prstGeom>
        </p:spPr>
        <p:txBody>
          <a:bodyPr vert="horz" lIns="91440" tIns="45720" rIns="91440" bIns="45720" rtlCol="0" anchor="t">
            <a:noAutofit/>
          </a:bodyPr>
          <a:lstStyle/>
          <a:p>
            <a:pPr marL="12700" marR="0" lvl="0" indent="-228600" algn="l" defTabSz="914400" rtl="0" eaLnBrk="1" fontAlgn="auto" latinLnBrk="0" hangingPunct="1">
              <a:lnSpc>
                <a:spcPct val="100000"/>
              </a:lnSpc>
              <a:spcBef>
                <a:spcPts val="100"/>
              </a:spcBef>
              <a:spcAft>
                <a:spcPts val="0"/>
              </a:spcAft>
              <a:buClr>
                <a:srgbClr val="B71E42"/>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Mission Statement</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890269" lvl="0" indent="0" algn="l" defTabSz="914400" rtl="0" eaLnBrk="1" fontAlgn="auto" latinLnBrk="0" hangingPunct="1">
              <a:lnSpc>
                <a:spcPct val="100000"/>
              </a:lnSpc>
              <a:spcBef>
                <a:spcPts val="204"/>
              </a:spcBef>
              <a:spcAft>
                <a:spcPts val="0"/>
              </a:spcAft>
              <a:buClr>
                <a:srgbClr val="B71E42"/>
              </a:buClr>
              <a:buSzPct val="100000"/>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To impart evidence-based research-oriented health professional education</a:t>
            </a:r>
          </a:p>
          <a:p>
            <a:pPr marL="0" marR="0" lvl="0" indent="0" algn="l" defTabSz="914400" rtl="0" eaLnBrk="1" fontAlgn="auto" latinLnBrk="0" hangingPunct="1">
              <a:lnSpc>
                <a:spcPct val="100000"/>
              </a:lnSpc>
              <a:spcBef>
                <a:spcPts val="0"/>
              </a:spcBef>
              <a:spcAft>
                <a:spcPts val="0"/>
              </a:spcAft>
              <a:buClr>
                <a:srgbClr val="B71E42"/>
              </a:buClr>
              <a:buSzPct val="100000"/>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Best possible patient care</a:t>
            </a:r>
          </a:p>
          <a:p>
            <a:pPr marL="0" marR="393700" lvl="0" indent="0" algn="l" defTabSz="914400" rtl="0" eaLnBrk="1" fontAlgn="auto" latinLnBrk="0" hangingPunct="1">
              <a:lnSpc>
                <a:spcPct val="100000"/>
              </a:lnSpc>
              <a:spcBef>
                <a:spcPts val="180"/>
              </a:spcBef>
              <a:spcAft>
                <a:spcPts val="0"/>
              </a:spcAft>
              <a:buClr>
                <a:srgbClr val="B71E42"/>
              </a:buClr>
              <a:buSzPct val="100000"/>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Mutual respect, ethical practice of healthcare and social accountability.</a:t>
            </a:r>
          </a:p>
          <a:p>
            <a:pPr marL="12700" marR="0" lvl="0" indent="-228600" algn="l" defTabSz="914400" rtl="0" eaLnBrk="1" fontAlgn="auto" latinLnBrk="0" hangingPunct="1">
              <a:lnSpc>
                <a:spcPct val="100000"/>
              </a:lnSpc>
              <a:spcBef>
                <a:spcPts val="1010"/>
              </a:spcBef>
              <a:spcAft>
                <a:spcPts val="0"/>
              </a:spcAft>
              <a:buClr>
                <a:srgbClr val="B71E42"/>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Vision and Values</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914400" rtl="0" eaLnBrk="1" fontAlgn="auto" latinLnBrk="0" hangingPunct="1">
              <a:lnSpc>
                <a:spcPct val="100000"/>
              </a:lnSpc>
              <a:spcBef>
                <a:spcPts val="630"/>
              </a:spcBef>
              <a:spcAft>
                <a:spcPts val="0"/>
              </a:spcAft>
              <a:buClr>
                <a:srgbClr val="B71E42"/>
              </a:buClr>
              <a:buSzPct val="100000"/>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Highly recognized and accredited </a:t>
            </a:r>
            <a:r>
              <a:rPr kumimoji="0" lang="en-US" sz="1400" b="0" i="0" u="none" strike="noStrike" kern="1200" cap="none" spc="0" normalizeH="0" baseline="0" noProof="0" dirty="0" err="1">
                <a:ln>
                  <a:noFill/>
                </a:ln>
                <a:solidFill>
                  <a:prstClr val="black"/>
                </a:solidFill>
                <a:effectLst/>
                <a:uLnTx/>
                <a:uFillTx/>
                <a:latin typeface="Gill Sans MT" panose="020B0502020104020203"/>
                <a:ea typeface="+mn-ea"/>
                <a:cs typeface="+mn-cs"/>
              </a:rPr>
              <a:t>centre</a:t>
            </a: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 of excellence in</a:t>
            </a:r>
          </a:p>
          <a:p>
            <a:pPr marL="0" marR="511175" lvl="0" indent="0" algn="l" defTabSz="914400" rtl="0" eaLnBrk="1" fontAlgn="auto" latinLnBrk="0" hangingPunct="1">
              <a:lnSpc>
                <a:spcPct val="100000"/>
              </a:lnSpc>
              <a:spcBef>
                <a:spcPts val="185"/>
              </a:spcBef>
              <a:spcAft>
                <a:spcPts val="0"/>
              </a:spcAft>
              <a:buClr>
                <a:srgbClr val="B71E42"/>
              </a:buClr>
              <a:buSzPct val="100000"/>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Medical Education, using evidence-based training techniques for development of highly competent health professionals, who are lifelong experiential learner and are socially accountable.</a:t>
            </a:r>
          </a:p>
          <a:p>
            <a:pPr marL="12700" marR="0" lvl="0" indent="-228600" algn="l" defTabSz="914400" rtl="0" eaLnBrk="1" fontAlgn="auto" latinLnBrk="0" hangingPunct="1">
              <a:lnSpc>
                <a:spcPct val="100000"/>
              </a:lnSpc>
              <a:spcBef>
                <a:spcPts val="120"/>
              </a:spcBef>
              <a:spcAft>
                <a:spcPts val="0"/>
              </a:spcAft>
              <a:buClr>
                <a:srgbClr val="B71E42"/>
              </a:buClr>
              <a:buSzPct val="100000"/>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Gill Sans MT" panose="020B0502020104020203"/>
                <a:ea typeface="+mn-ea"/>
                <a:cs typeface="+mn-cs"/>
              </a:rPr>
              <a:t>Goals</a:t>
            </a:r>
            <a:endPar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5080" lvl="0" indent="0" algn="l" defTabSz="914400" rtl="0" eaLnBrk="1" fontAlgn="auto" latinLnBrk="0" hangingPunct="1">
              <a:lnSpc>
                <a:spcPct val="100000"/>
              </a:lnSpc>
              <a:spcBef>
                <a:spcPts val="380"/>
              </a:spcBef>
              <a:spcAft>
                <a:spcPts val="0"/>
              </a:spcAft>
              <a:buClr>
                <a:srgbClr val="B71E42"/>
              </a:buClr>
              <a:buSzPct val="100000"/>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a:ea typeface="+mn-ea"/>
                <a:cs typeface="+mn-cs"/>
              </a:rPr>
              <a:t>The Undergraduate Integrated Learning Program is geared to provide you with quality medical education in an environment designed to:</a:t>
            </a:r>
          </a:p>
        </p:txBody>
      </p:sp>
      <p:pic>
        <p:nvPicPr>
          <p:cNvPr id="8" name="object 8"/>
          <p:cNvPicPr/>
          <p:nvPr/>
        </p:nvPicPr>
        <p:blipFill>
          <a:blip r:embed="rId2" cstate="print"/>
          <a:stretch>
            <a:fillRect/>
          </a:stretch>
        </p:blipFill>
        <p:spPr>
          <a:xfrm>
            <a:off x="5867400" y="1447800"/>
            <a:ext cx="2880939" cy="2858803"/>
          </a:xfrm>
          <a:prstGeom prst="rect">
            <a:avLst/>
          </a:prstGeom>
        </p:spPr>
      </p:pic>
      <p:pic>
        <p:nvPicPr>
          <p:cNvPr id="19" name="Picture 18">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1" name="Straight Connector 20">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Investigations</a:t>
            </a:r>
          </a:p>
        </p:txBody>
      </p:sp>
      <p:sp>
        <p:nvSpPr>
          <p:cNvPr id="3" name="Content Placeholder 2"/>
          <p:cNvSpPr>
            <a:spLocks noGrp="1"/>
          </p:cNvSpPr>
          <p:nvPr>
            <p:ph idx="1"/>
          </p:nvPr>
        </p:nvSpPr>
        <p:spPr/>
        <p:txBody>
          <a:bodyPr/>
          <a:lstStyle/>
          <a:p>
            <a:r>
              <a:rPr lang="en-US" dirty="0"/>
              <a:t>CBC</a:t>
            </a:r>
          </a:p>
          <a:p>
            <a:r>
              <a:rPr lang="en-US" dirty="0"/>
              <a:t>CRP</a:t>
            </a:r>
          </a:p>
          <a:p>
            <a:r>
              <a:rPr lang="en-US" dirty="0"/>
              <a:t>Cultures</a:t>
            </a:r>
          </a:p>
          <a:p>
            <a:r>
              <a:rPr lang="en-US" dirty="0"/>
              <a:t>SO2 and ABGs</a:t>
            </a:r>
          </a:p>
          <a:p>
            <a:r>
              <a:rPr lang="en-US" dirty="0" err="1"/>
              <a:t>Pneumococal</a:t>
            </a:r>
            <a:r>
              <a:rPr lang="en-US" dirty="0"/>
              <a:t> and Legionella antigens</a:t>
            </a:r>
          </a:p>
        </p:txBody>
      </p:sp>
    </p:spTree>
    <p:extLst>
      <p:ext uri="{BB962C8B-B14F-4D97-AF65-F5344CB8AC3E}">
        <p14:creationId xmlns:p14="http://schemas.microsoft.com/office/powerpoint/2010/main" val="2436169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treat</a:t>
            </a:r>
          </a:p>
        </p:txBody>
      </p:sp>
      <p:sp>
        <p:nvSpPr>
          <p:cNvPr id="3" name="Content Placeholder 2"/>
          <p:cNvSpPr>
            <a:spLocks noGrp="1"/>
          </p:cNvSpPr>
          <p:nvPr>
            <p:ph idx="1"/>
          </p:nvPr>
        </p:nvSpPr>
        <p:spPr/>
        <p:txBody>
          <a:bodyPr/>
          <a:lstStyle/>
          <a:p>
            <a:r>
              <a:rPr lang="en-US" dirty="0"/>
              <a:t>Outpatient</a:t>
            </a:r>
          </a:p>
          <a:p>
            <a:r>
              <a:rPr lang="en-US" dirty="0"/>
              <a:t>Inpatient- Medical ward</a:t>
            </a:r>
          </a:p>
          <a:p>
            <a:r>
              <a:rPr lang="en-US" dirty="0"/>
              <a:t>ICU</a:t>
            </a:r>
          </a:p>
          <a:p>
            <a:r>
              <a:rPr lang="en-US" dirty="0"/>
              <a:t>CURB 65</a:t>
            </a:r>
          </a:p>
          <a:p>
            <a:r>
              <a:rPr lang="en-US" dirty="0"/>
              <a:t>PSI</a:t>
            </a:r>
          </a:p>
          <a:p>
            <a:r>
              <a:rPr lang="en-US" dirty="0"/>
              <a:t>IDSA/ATS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2057" name="Picture 2056">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59" name="Straight Connector 2058">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2C6F198E-F7A1-4125-910D-641C0C2A7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907C3A25-D9A7-4F2D-B44C-FA8EB24C7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67426" y="1128098"/>
            <a:ext cx="4814671" cy="45980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5" name="Rectangle 2064">
            <a:extLst>
              <a:ext uri="{FF2B5EF4-FFF2-40B4-BE49-F238E27FC236}">
                <a16:creationId xmlns:a16="http://schemas.microsoft.com/office/drawing/2014/main" id="{18E8515E-B8C8-482A-A9B5-CE57BC080A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996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treat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6519213"/>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259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2B60042-840B-AC84-69F4-2FF7E0100C72}"/>
            </a:ext>
          </a:extLst>
        </p:cNvPr>
        <p:cNvGrpSpPr/>
        <p:nvPr/>
      </p:nvGrpSpPr>
      <p:grpSpPr>
        <a:xfrm>
          <a:off x="0" y="0"/>
          <a:ext cx="0" cy="0"/>
          <a:chOff x="0" y="0"/>
          <a:chExt cx="0" cy="0"/>
        </a:xfrm>
      </p:grpSpPr>
      <p:sp>
        <p:nvSpPr>
          <p:cNvPr id="2055" name="Rectangle 2054">
            <a:extLst>
              <a:ext uri="{FF2B5EF4-FFF2-40B4-BE49-F238E27FC236}">
                <a16:creationId xmlns:a16="http://schemas.microsoft.com/office/drawing/2014/main" id="{98D826BB-FBC7-688B-8CE0-270148F24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2057" name="Picture 2056">
            <a:extLst>
              <a:ext uri="{FF2B5EF4-FFF2-40B4-BE49-F238E27FC236}">
                <a16:creationId xmlns:a16="http://schemas.microsoft.com/office/drawing/2014/main" id="{3B044A58-BB72-CBBF-E0C6-09BAEDB632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059" name="Straight Connector 2058">
            <a:extLst>
              <a:ext uri="{FF2B5EF4-FFF2-40B4-BE49-F238E27FC236}">
                <a16:creationId xmlns:a16="http://schemas.microsoft.com/office/drawing/2014/main" id="{592D2D98-1231-D6E3-8BD3-7A33E01151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061" name="Rectangle 2060">
            <a:extLst>
              <a:ext uri="{FF2B5EF4-FFF2-40B4-BE49-F238E27FC236}">
                <a16:creationId xmlns:a16="http://schemas.microsoft.com/office/drawing/2014/main" id="{B7FAD334-BC0B-255F-4AD5-2BBB2DA3A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59B4127B-0988-F953-CEAB-C01DD148D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643467"/>
            <a:ext cx="8178800"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BB2E39BD-1470-B71E-E04E-A5985EAB0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99" y="1593292"/>
            <a:ext cx="8000999" cy="380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34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6">
              <a:lumMod val="20000"/>
              <a:lumOff val="80000"/>
            </a:schemeClr>
          </a:solidFill>
          <a:ln>
            <a:solidFill>
              <a:schemeClr val="accent6">
                <a:lumMod val="60000"/>
                <a:lumOff val="40000"/>
              </a:schemeClr>
            </a:solidFill>
          </a:ln>
        </p:spPr>
        <p:txBody>
          <a:bodyPr/>
          <a:lstStyle/>
          <a:p>
            <a:pPr algn="ctr"/>
            <a:r>
              <a:rPr lang="en-US" dirty="0"/>
              <a:t>Remember</a:t>
            </a:r>
          </a:p>
          <a:p>
            <a:pPr algn="ctr"/>
            <a:endParaRPr lang="en-US" dirty="0"/>
          </a:p>
        </p:txBody>
      </p:sp>
      <p:sp>
        <p:nvSpPr>
          <p:cNvPr id="2" name="Content Placeholder 1"/>
          <p:cNvSpPr>
            <a:spLocks noGrp="1"/>
          </p:cNvSpPr>
          <p:nvPr>
            <p:ph sz="half" idx="2"/>
          </p:nvPr>
        </p:nvSpPr>
        <p:spPr>
          <a:xfrm>
            <a:off x="533400" y="1752600"/>
            <a:ext cx="4040188" cy="4419600"/>
          </a:xfrm>
        </p:spPr>
        <p:txBody>
          <a:bodyPr>
            <a:normAutofit/>
          </a:bodyPr>
          <a:lstStyle/>
          <a:p>
            <a:r>
              <a:rPr lang="en-US" dirty="0" err="1"/>
              <a:t>Oseltamivir</a:t>
            </a:r>
            <a:endParaRPr lang="en-US" dirty="0"/>
          </a:p>
          <a:p>
            <a:r>
              <a:rPr lang="en-US" dirty="0" err="1"/>
              <a:t>Remedisivir</a:t>
            </a:r>
            <a:endParaRPr lang="en-US" dirty="0"/>
          </a:p>
          <a:p>
            <a:endParaRPr lang="en-US" dirty="0"/>
          </a:p>
        </p:txBody>
      </p:sp>
      <p:sp>
        <p:nvSpPr>
          <p:cNvPr id="6" name="Text Placeholder 5"/>
          <p:cNvSpPr>
            <a:spLocks noGrp="1"/>
          </p:cNvSpPr>
          <p:nvPr>
            <p:ph type="body" sz="quarter" idx="3"/>
          </p:nvPr>
        </p:nvSpPr>
        <p:spPr>
          <a:xfrm>
            <a:off x="4648200" y="457200"/>
            <a:ext cx="4041775" cy="990600"/>
          </a:xfrm>
          <a:solidFill>
            <a:schemeClr val="accent6">
              <a:lumMod val="20000"/>
              <a:lumOff val="80000"/>
            </a:schemeClr>
          </a:solidFill>
          <a:ln>
            <a:solidFill>
              <a:schemeClr val="accent6">
                <a:lumMod val="60000"/>
                <a:lumOff val="40000"/>
              </a:schemeClr>
            </a:solidFill>
          </a:ln>
        </p:spPr>
        <p:txBody>
          <a:bodyPr>
            <a:normAutofit/>
          </a:bodyPr>
          <a:lstStyle/>
          <a:p>
            <a:pPr algn="ctr"/>
            <a:r>
              <a:rPr lang="en-US" dirty="0"/>
              <a:t>Steroids</a:t>
            </a:r>
          </a:p>
          <a:p>
            <a:pPr algn="ctr"/>
            <a:r>
              <a:rPr lang="en-US" dirty="0"/>
              <a:t> </a:t>
            </a:r>
          </a:p>
        </p:txBody>
      </p:sp>
      <p:sp>
        <p:nvSpPr>
          <p:cNvPr id="7" name="Content Placeholder 6"/>
          <p:cNvSpPr>
            <a:spLocks noGrp="1"/>
          </p:cNvSpPr>
          <p:nvPr>
            <p:ph sz="quarter" idx="4"/>
          </p:nvPr>
        </p:nvSpPr>
        <p:spPr>
          <a:xfrm>
            <a:off x="4645025" y="1752600"/>
            <a:ext cx="4041775" cy="4724400"/>
          </a:xfrm>
        </p:spPr>
        <p:txBody>
          <a:bodyPr>
            <a:normAutofit fontScale="92500" lnSpcReduction="20000"/>
          </a:bodyPr>
          <a:lstStyle/>
          <a:p>
            <a:r>
              <a:rPr lang="en-US" dirty="0"/>
              <a:t>For patients with sepsis or respiratory failure plus one or more of the following criteria: metabolic acidosis with an arterial pH of &lt;7.3, lactate &gt;4 </a:t>
            </a:r>
            <a:r>
              <a:rPr lang="en-US" dirty="0" err="1"/>
              <a:t>mmol</a:t>
            </a:r>
            <a:r>
              <a:rPr lang="en-US" dirty="0"/>
              <a:t>/L, or a C-reactive protein &gt;150 mg/L.</a:t>
            </a:r>
          </a:p>
          <a:p>
            <a:r>
              <a:rPr lang="en-US" dirty="0"/>
              <a:t>5 days duration</a:t>
            </a:r>
          </a:p>
          <a:p>
            <a:r>
              <a:rPr lang="en-US" dirty="0"/>
              <a:t>Methylprednisolone 0.5 mg/kg intravenously every 12 hours.</a:t>
            </a:r>
          </a:p>
          <a:p>
            <a:r>
              <a:rPr lang="en-US" dirty="0"/>
              <a:t>Prednisone 50 mg orally daily.</a:t>
            </a:r>
          </a:p>
          <a:p>
            <a:r>
              <a:rPr lang="en-US" dirty="0"/>
              <a:t>No adjunctive glucocorticoids for influenza or other forms of viral pneumonia or in patients at risk of </a:t>
            </a:r>
            <a:r>
              <a:rPr lang="en-US" dirty="0" err="1"/>
              <a:t>aspergillosis</a:t>
            </a:r>
            <a:r>
              <a:rPr lang="en-US" dirty="0"/>
              <a:t>.</a:t>
            </a:r>
          </a:p>
        </p:txBody>
      </p:sp>
      <p:sp>
        <p:nvSpPr>
          <p:cNvPr id="13" name="Content Placeholder 1"/>
          <p:cNvSpPr txBox="1">
            <a:spLocks/>
          </p:cNvSpPr>
          <p:nvPr/>
        </p:nvSpPr>
        <p:spPr>
          <a:xfrm>
            <a:off x="531812" y="1981200"/>
            <a:ext cx="4040188"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9042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6">
              <a:lumMod val="20000"/>
              <a:lumOff val="80000"/>
            </a:schemeClr>
          </a:solidFill>
          <a:ln>
            <a:solidFill>
              <a:schemeClr val="accent6">
                <a:lumMod val="60000"/>
                <a:lumOff val="40000"/>
              </a:schemeClr>
            </a:solidFill>
          </a:ln>
        </p:spPr>
        <p:txBody>
          <a:bodyPr/>
          <a:lstStyle/>
          <a:p>
            <a:pPr algn="ctr"/>
            <a:r>
              <a:rPr lang="en-US" dirty="0"/>
              <a:t>Complications</a:t>
            </a:r>
          </a:p>
          <a:p>
            <a:pPr algn="ctr"/>
            <a:endParaRPr lang="en-US" dirty="0"/>
          </a:p>
        </p:txBody>
      </p:sp>
      <p:sp>
        <p:nvSpPr>
          <p:cNvPr id="2" name="Content Placeholder 1"/>
          <p:cNvSpPr>
            <a:spLocks noGrp="1"/>
          </p:cNvSpPr>
          <p:nvPr>
            <p:ph sz="half" idx="2"/>
          </p:nvPr>
        </p:nvSpPr>
        <p:spPr>
          <a:xfrm>
            <a:off x="533400" y="1752600"/>
            <a:ext cx="4040188" cy="4419600"/>
          </a:xfrm>
        </p:spPr>
        <p:txBody>
          <a:bodyPr>
            <a:normAutofit/>
          </a:bodyPr>
          <a:lstStyle/>
          <a:p>
            <a:r>
              <a:rPr lang="en-US" dirty="0" err="1"/>
              <a:t>Parapneumonic</a:t>
            </a:r>
            <a:r>
              <a:rPr lang="en-US" dirty="0"/>
              <a:t> effusion and empyema</a:t>
            </a:r>
          </a:p>
          <a:p>
            <a:r>
              <a:rPr lang="en-US" dirty="0"/>
              <a:t>Lung abscess</a:t>
            </a:r>
          </a:p>
          <a:p>
            <a:r>
              <a:rPr lang="en-US" dirty="0"/>
              <a:t>Sepsis, MOD </a:t>
            </a:r>
          </a:p>
          <a:p>
            <a:endParaRPr lang="en-US" dirty="0"/>
          </a:p>
        </p:txBody>
      </p:sp>
      <p:sp>
        <p:nvSpPr>
          <p:cNvPr id="6" name="Text Placeholder 5"/>
          <p:cNvSpPr>
            <a:spLocks noGrp="1"/>
          </p:cNvSpPr>
          <p:nvPr>
            <p:ph type="body" sz="quarter" idx="3"/>
          </p:nvPr>
        </p:nvSpPr>
        <p:spPr>
          <a:xfrm>
            <a:off x="4648200" y="457200"/>
            <a:ext cx="4041775" cy="990600"/>
          </a:xfrm>
          <a:solidFill>
            <a:schemeClr val="accent6">
              <a:lumMod val="20000"/>
              <a:lumOff val="80000"/>
            </a:schemeClr>
          </a:solidFill>
          <a:ln>
            <a:solidFill>
              <a:schemeClr val="accent6">
                <a:lumMod val="60000"/>
                <a:lumOff val="40000"/>
              </a:schemeClr>
            </a:solidFill>
          </a:ln>
        </p:spPr>
        <p:txBody>
          <a:bodyPr>
            <a:normAutofit/>
          </a:bodyPr>
          <a:lstStyle/>
          <a:p>
            <a:pPr algn="ctr"/>
            <a:r>
              <a:rPr lang="en-US" dirty="0"/>
              <a:t>Mortality</a:t>
            </a:r>
          </a:p>
          <a:p>
            <a:pPr algn="ctr"/>
            <a:r>
              <a:rPr lang="en-US" dirty="0"/>
              <a:t> </a:t>
            </a:r>
          </a:p>
        </p:txBody>
      </p:sp>
      <p:sp>
        <p:nvSpPr>
          <p:cNvPr id="7" name="Content Placeholder 6"/>
          <p:cNvSpPr>
            <a:spLocks noGrp="1"/>
          </p:cNvSpPr>
          <p:nvPr>
            <p:ph sz="quarter" idx="4"/>
          </p:nvPr>
        </p:nvSpPr>
        <p:spPr>
          <a:xfrm>
            <a:off x="4645025" y="1752600"/>
            <a:ext cx="4041775" cy="4724400"/>
          </a:xfrm>
        </p:spPr>
        <p:txBody>
          <a:bodyPr>
            <a:normAutofit/>
          </a:bodyPr>
          <a:lstStyle/>
          <a:p>
            <a:r>
              <a:rPr lang="en-US" dirty="0"/>
              <a:t>One of the top 10 most common causes of death</a:t>
            </a:r>
          </a:p>
          <a:p>
            <a:r>
              <a:rPr lang="en-US" dirty="0"/>
              <a:t>Thirty-day mortality rates vary with disease severity, ranging from &gt;1% in ambulatory patients to approximately 20-25% in patients with severe CAP. </a:t>
            </a:r>
          </a:p>
        </p:txBody>
      </p:sp>
      <p:sp>
        <p:nvSpPr>
          <p:cNvPr id="13" name="Content Placeholder 1"/>
          <p:cNvSpPr txBox="1">
            <a:spLocks/>
          </p:cNvSpPr>
          <p:nvPr/>
        </p:nvSpPr>
        <p:spPr>
          <a:xfrm>
            <a:off x="531812" y="1752600"/>
            <a:ext cx="4040188"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552453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p:txBody>
          <a:bodyPr/>
          <a:lstStyle/>
          <a:p>
            <a:r>
              <a:rPr lang="en-US" dirty="0"/>
              <a:t>Smoking cessation (when appropriate)</a:t>
            </a:r>
          </a:p>
          <a:p>
            <a:r>
              <a:rPr lang="en-US" dirty="0"/>
              <a:t>Influenza vaccination for all patients</a:t>
            </a:r>
          </a:p>
          <a:p>
            <a:r>
              <a:rPr lang="en-US" dirty="0"/>
              <a:t>Pneumococcal vaccination for at-risk patients</a:t>
            </a:r>
          </a:p>
          <a:p>
            <a:r>
              <a:rPr lang="en-US" dirty="0"/>
              <a:t>COVID 19 vccination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6">
              <a:lumMod val="40000"/>
              <a:lumOff val="60000"/>
            </a:schemeClr>
          </a:solidFill>
          <a:ln>
            <a:solidFill>
              <a:schemeClr val="accent6">
                <a:lumMod val="60000"/>
                <a:lumOff val="40000"/>
              </a:schemeClr>
            </a:solidFill>
          </a:ln>
        </p:spPr>
        <p:txBody>
          <a:bodyPr>
            <a:normAutofit fontScale="77500" lnSpcReduction="20000"/>
          </a:bodyPr>
          <a:lstStyle/>
          <a:p>
            <a:pPr algn="ctr"/>
            <a:r>
              <a:rPr lang="en-US" dirty="0"/>
              <a:t>MDM</a:t>
            </a:r>
          </a:p>
          <a:p>
            <a:pPr algn="ctr"/>
            <a:endParaRPr lang="en-US" dirty="0"/>
          </a:p>
        </p:txBody>
      </p:sp>
      <p:sp>
        <p:nvSpPr>
          <p:cNvPr id="5" name="Content Placeholder 4"/>
          <p:cNvSpPr>
            <a:spLocks noGrp="1"/>
          </p:cNvSpPr>
          <p:nvPr>
            <p:ph sz="half" idx="2"/>
          </p:nvPr>
        </p:nvSpPr>
        <p:spPr>
          <a:xfrm>
            <a:off x="457200" y="1752600"/>
            <a:ext cx="4040188" cy="4373563"/>
          </a:xfrm>
        </p:spPr>
        <p:txBody>
          <a:bodyPr>
            <a:normAutofit/>
          </a:bodyPr>
          <a:lstStyle/>
          <a:p>
            <a:pPr lvl="0"/>
            <a:r>
              <a:rPr lang="en-GB" dirty="0"/>
              <a:t>Pulmonology and Infectious Disease Specialists</a:t>
            </a:r>
          </a:p>
          <a:p>
            <a:pPr lvl="0"/>
            <a:r>
              <a:rPr lang="en-GB" dirty="0"/>
              <a:t>Nursing Care</a:t>
            </a:r>
          </a:p>
          <a:p>
            <a:pPr lvl="0"/>
            <a:r>
              <a:rPr lang="en-GB" dirty="0"/>
              <a:t>Respiratory Therapy</a:t>
            </a:r>
          </a:p>
          <a:p>
            <a:pPr lvl="0"/>
            <a:r>
              <a:rPr lang="en-GB" dirty="0"/>
              <a:t>Social Work and Rehabilitation</a:t>
            </a:r>
          </a:p>
          <a:p>
            <a:pPr lvl="0"/>
            <a:endParaRPr lang="en-US" dirty="0"/>
          </a:p>
        </p:txBody>
      </p:sp>
      <p:sp>
        <p:nvSpPr>
          <p:cNvPr id="6" name="Text Placeholder 5"/>
          <p:cNvSpPr>
            <a:spLocks noGrp="1"/>
          </p:cNvSpPr>
          <p:nvPr>
            <p:ph type="body" sz="quarter" idx="3"/>
          </p:nvPr>
        </p:nvSpPr>
        <p:spPr>
          <a:xfrm>
            <a:off x="4648200" y="457200"/>
            <a:ext cx="4041775" cy="990600"/>
          </a:xfrm>
          <a:solidFill>
            <a:schemeClr val="accent1">
              <a:lumMod val="40000"/>
              <a:lumOff val="60000"/>
            </a:schemeClr>
          </a:solidFill>
        </p:spPr>
        <p:txBody>
          <a:bodyPr>
            <a:normAutofit fontScale="77500" lnSpcReduction="20000"/>
          </a:bodyPr>
          <a:lstStyle/>
          <a:p>
            <a:pPr algn="ctr"/>
            <a:r>
              <a:rPr lang="en-US" sz="2800" dirty="0"/>
              <a:t>Future perspective – Research</a:t>
            </a:r>
          </a:p>
          <a:p>
            <a:r>
              <a:rPr lang="en-US" dirty="0"/>
              <a:t> </a:t>
            </a:r>
          </a:p>
        </p:txBody>
      </p:sp>
      <p:sp>
        <p:nvSpPr>
          <p:cNvPr id="7" name="Content Placeholder 6"/>
          <p:cNvSpPr>
            <a:spLocks noGrp="1"/>
          </p:cNvSpPr>
          <p:nvPr>
            <p:ph sz="quarter" idx="4"/>
          </p:nvPr>
        </p:nvSpPr>
        <p:spPr>
          <a:xfrm>
            <a:off x="4645025" y="1752600"/>
            <a:ext cx="4041775" cy="4373563"/>
          </a:xfrm>
        </p:spPr>
        <p:txBody>
          <a:bodyPr>
            <a:normAutofit/>
          </a:bodyPr>
          <a:lstStyle/>
          <a:p>
            <a:pPr lvl="0"/>
            <a:r>
              <a:rPr lang="en-US" dirty="0"/>
              <a:t>Clinical Trials</a:t>
            </a:r>
          </a:p>
          <a:p>
            <a:pPr lvl="0"/>
            <a:r>
              <a:rPr lang="en-US" dirty="0"/>
              <a:t>Epidemiological Studies</a:t>
            </a:r>
          </a:p>
          <a:p>
            <a:pPr lvl="0"/>
            <a:r>
              <a:rPr lang="en-US" dirty="0"/>
              <a:t>Health Services Research</a:t>
            </a:r>
          </a:p>
        </p:txBody>
      </p:sp>
    </p:spTree>
    <p:extLst>
      <p:ext uri="{BB962C8B-B14F-4D97-AF65-F5344CB8AC3E}">
        <p14:creationId xmlns:p14="http://schemas.microsoft.com/office/powerpoint/2010/main" val="554634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2"/>
          </a:solidFill>
          <a:ln>
            <a:solidFill>
              <a:schemeClr val="accent6">
                <a:lumMod val="60000"/>
                <a:lumOff val="40000"/>
              </a:schemeClr>
            </a:solidFill>
          </a:ln>
        </p:spPr>
        <p:txBody>
          <a:bodyPr/>
          <a:lstStyle/>
          <a:p>
            <a:pPr algn="ctr"/>
            <a:r>
              <a:rPr lang="en-US" dirty="0"/>
              <a:t>AI</a:t>
            </a:r>
          </a:p>
          <a:p>
            <a:pPr algn="ctr"/>
            <a:endParaRPr lang="en-US" dirty="0"/>
          </a:p>
        </p:txBody>
      </p:sp>
      <p:sp>
        <p:nvSpPr>
          <p:cNvPr id="6" name="Text Placeholder 5"/>
          <p:cNvSpPr>
            <a:spLocks noGrp="1"/>
          </p:cNvSpPr>
          <p:nvPr>
            <p:ph type="body" sz="quarter" idx="3"/>
          </p:nvPr>
        </p:nvSpPr>
        <p:spPr>
          <a:xfrm>
            <a:off x="4648200" y="457200"/>
            <a:ext cx="4041775" cy="990600"/>
          </a:xfrm>
          <a:solidFill>
            <a:schemeClr val="bg1">
              <a:lumMod val="65000"/>
            </a:schemeClr>
          </a:solidFill>
        </p:spPr>
        <p:txBody>
          <a:bodyPr>
            <a:normAutofit/>
          </a:bodyPr>
          <a:lstStyle/>
          <a:p>
            <a:pPr algn="ctr"/>
            <a:r>
              <a:rPr lang="en-US" dirty="0"/>
              <a:t>Family Medicine</a:t>
            </a:r>
          </a:p>
          <a:p>
            <a:pPr algn="ctr"/>
            <a:r>
              <a:rPr lang="en-US" dirty="0"/>
              <a:t> </a:t>
            </a:r>
          </a:p>
        </p:txBody>
      </p:sp>
      <p:sp>
        <p:nvSpPr>
          <p:cNvPr id="7" name="Content Placeholder 6"/>
          <p:cNvSpPr>
            <a:spLocks noGrp="1"/>
          </p:cNvSpPr>
          <p:nvPr>
            <p:ph sz="quarter" idx="4"/>
          </p:nvPr>
        </p:nvSpPr>
        <p:spPr>
          <a:xfrm>
            <a:off x="4645025" y="1752600"/>
            <a:ext cx="4041775" cy="4373563"/>
          </a:xfrm>
        </p:spPr>
        <p:txBody>
          <a:bodyPr/>
          <a:lstStyle/>
          <a:p>
            <a:pPr lvl="0"/>
            <a:r>
              <a:rPr lang="en-US" dirty="0"/>
              <a:t>Early Detection and Management</a:t>
            </a:r>
          </a:p>
          <a:p>
            <a:pPr lvl="0"/>
            <a:r>
              <a:rPr lang="en-US" dirty="0"/>
              <a:t>Follow up care</a:t>
            </a:r>
          </a:p>
          <a:p>
            <a:pPr lvl="0"/>
            <a:r>
              <a:rPr lang="en-US" dirty="0"/>
              <a:t>Prevention</a:t>
            </a:r>
          </a:p>
          <a:p>
            <a:endParaRPr lang="en-US" dirty="0"/>
          </a:p>
        </p:txBody>
      </p:sp>
      <p:sp>
        <p:nvSpPr>
          <p:cNvPr id="13" name="Content Placeholder 1"/>
          <p:cNvSpPr txBox="1">
            <a:spLocks/>
          </p:cNvSpPr>
          <p:nvPr/>
        </p:nvSpPr>
        <p:spPr>
          <a:xfrm>
            <a:off x="531812" y="1752600"/>
            <a:ext cx="4040188" cy="4267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GB" dirty="0"/>
              <a:t>Diagnosis and Imaging</a:t>
            </a:r>
          </a:p>
          <a:p>
            <a:r>
              <a:rPr lang="en-GB" dirty="0"/>
              <a:t>Predictive Models</a:t>
            </a:r>
          </a:p>
          <a:p>
            <a:r>
              <a:rPr lang="en-GB" dirty="0"/>
              <a:t>Treatment Optimization</a:t>
            </a:r>
          </a:p>
          <a:p>
            <a:endParaRPr lang="en-US" dirty="0"/>
          </a:p>
        </p:txBody>
      </p:sp>
    </p:spTree>
    <p:extLst>
      <p:ext uri="{BB962C8B-B14F-4D97-AF65-F5344CB8AC3E}">
        <p14:creationId xmlns:p14="http://schemas.microsoft.com/office/powerpoint/2010/main" val="1321004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3490" y="1295400"/>
            <a:ext cx="6571343" cy="505267"/>
          </a:xfrm>
          <a:prstGeom prst="rect">
            <a:avLst/>
          </a:prstGeom>
        </p:spPr>
        <p:txBody>
          <a:bodyPr vert="horz" wrap="square" lIns="0" tIns="12700" rIns="0" bIns="0" rtlCol="0">
            <a:spAutoFit/>
          </a:bodyPr>
          <a:lstStyle/>
          <a:p>
            <a:pPr marL="12700">
              <a:lnSpc>
                <a:spcPct val="100000"/>
              </a:lnSpc>
              <a:spcBef>
                <a:spcPts val="100"/>
              </a:spcBef>
            </a:pPr>
            <a:r>
              <a:rPr dirty="0"/>
              <a:t>Sequence OF LG</a:t>
            </a:r>
            <a:r>
              <a:rPr lang="en-US" dirty="0"/>
              <a:t>Is</a:t>
            </a:r>
            <a:endParaRPr dirty="0"/>
          </a:p>
        </p:txBody>
      </p:sp>
      <p:sp>
        <p:nvSpPr>
          <p:cNvPr id="3" name="object 3"/>
          <p:cNvSpPr txBox="1">
            <a:spLocks noGrp="1"/>
          </p:cNvSpPr>
          <p:nvPr>
            <p:ph type="body" idx="1"/>
          </p:nvPr>
        </p:nvSpPr>
        <p:spPr>
          <a:xfrm>
            <a:off x="1443491" y="2015733"/>
            <a:ext cx="6571343" cy="3582456"/>
          </a:xfrm>
          <a:prstGeom prst="rect">
            <a:avLst/>
          </a:prstGeom>
        </p:spPr>
        <p:txBody>
          <a:bodyPr vert="horz" wrap="square" lIns="0" tIns="140335" rIns="0" bIns="0" rtlCol="0">
            <a:spAutoFit/>
          </a:bodyPr>
          <a:lstStyle/>
          <a:p>
            <a:pPr marL="12700">
              <a:lnSpc>
                <a:spcPct val="100000"/>
              </a:lnSpc>
              <a:spcBef>
                <a:spcPts val="1105"/>
              </a:spcBef>
            </a:pPr>
            <a:r>
              <a:rPr sz="2400" dirty="0"/>
              <a:t>Learning objectives</a:t>
            </a:r>
          </a:p>
          <a:p>
            <a:pPr marL="12700" marR="5080">
              <a:lnSpc>
                <a:spcPct val="100800"/>
              </a:lnSpc>
              <a:spcBef>
                <a:spcPts val="985"/>
              </a:spcBef>
              <a:tabLst>
                <a:tab pos="2256790" algn="l"/>
                <a:tab pos="2762885" algn="l"/>
                <a:tab pos="4219575" algn="l"/>
                <a:tab pos="5230495" algn="l"/>
                <a:tab pos="6730365" algn="l"/>
              </a:tabLst>
            </a:pPr>
            <a:r>
              <a:rPr lang="en-US" sz="2400" dirty="0"/>
              <a:t>What is pneumonia? </a:t>
            </a:r>
            <a:r>
              <a:rPr sz="2400" dirty="0"/>
              <a:t>(core</a:t>
            </a:r>
            <a:r>
              <a:rPr lang="en-US" sz="2400" dirty="0"/>
              <a:t> </a:t>
            </a:r>
            <a:r>
              <a:rPr sz="2400" dirty="0"/>
              <a:t>concep</a:t>
            </a:r>
            <a:r>
              <a:rPr lang="en-US" sz="2400" dirty="0"/>
              <a:t>t</a:t>
            </a:r>
            <a:r>
              <a:rPr sz="2400" dirty="0"/>
              <a:t>= 70%)</a:t>
            </a:r>
          </a:p>
          <a:p>
            <a:pPr marL="12700" marR="5715">
              <a:lnSpc>
                <a:spcPct val="100000"/>
              </a:lnSpc>
              <a:spcBef>
                <a:spcPts val="1035"/>
              </a:spcBef>
              <a:tabLst>
                <a:tab pos="1741805" algn="l"/>
                <a:tab pos="3872865" algn="l"/>
                <a:tab pos="5041265" algn="l"/>
              </a:tabLst>
            </a:pPr>
            <a:r>
              <a:rPr sz="2400" dirty="0"/>
              <a:t>Related</a:t>
            </a:r>
            <a:r>
              <a:rPr lang="en-US" sz="2400" dirty="0"/>
              <a:t> pathology </a:t>
            </a:r>
            <a:r>
              <a:rPr sz="2400" dirty="0"/>
              <a:t>and</a:t>
            </a:r>
            <a:r>
              <a:rPr lang="en-US" sz="2400" dirty="0"/>
              <a:t> pharmacology </a:t>
            </a:r>
            <a:r>
              <a:rPr sz="2400" dirty="0"/>
              <a:t>(horizontal integration 15%)</a:t>
            </a:r>
          </a:p>
          <a:p>
            <a:pPr marL="12700" marR="5715">
              <a:lnSpc>
                <a:spcPct val="100800"/>
              </a:lnSpc>
              <a:spcBef>
                <a:spcPts val="910"/>
              </a:spcBef>
              <a:tabLst>
                <a:tab pos="1421765" algn="l"/>
                <a:tab pos="2696845" algn="l"/>
                <a:tab pos="3075940" algn="l"/>
                <a:tab pos="4925695" algn="l"/>
              </a:tabLst>
            </a:pPr>
            <a:r>
              <a:rPr sz="2400" dirty="0"/>
              <a:t>Related</a:t>
            </a:r>
            <a:r>
              <a:rPr lang="en-US" sz="2400" dirty="0"/>
              <a:t> recent advances </a:t>
            </a:r>
            <a:r>
              <a:rPr sz="2400" dirty="0"/>
              <a:t>(vertical integration – 10%)</a:t>
            </a:r>
            <a:endParaRPr lang="en-US" sz="2400" dirty="0"/>
          </a:p>
          <a:p>
            <a:pPr marL="12700" marR="5715">
              <a:lnSpc>
                <a:spcPct val="100800"/>
              </a:lnSpc>
              <a:spcBef>
                <a:spcPts val="910"/>
              </a:spcBef>
              <a:tabLst>
                <a:tab pos="1421765" algn="l"/>
                <a:tab pos="2696845" algn="l"/>
                <a:tab pos="3075940" algn="l"/>
                <a:tab pos="4925695" algn="l"/>
              </a:tabLst>
            </a:pPr>
            <a:r>
              <a:rPr lang="en-US" sz="2400" dirty="0"/>
              <a:t>Research article related to topic (3%) and Ethics (3%)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33400" y="457200"/>
            <a:ext cx="4040188" cy="990599"/>
          </a:xfrm>
          <a:solidFill>
            <a:schemeClr val="accent2"/>
          </a:solidFill>
          <a:ln>
            <a:solidFill>
              <a:schemeClr val="accent6">
                <a:lumMod val="60000"/>
                <a:lumOff val="40000"/>
              </a:schemeClr>
            </a:solidFill>
          </a:ln>
        </p:spPr>
        <p:txBody>
          <a:bodyPr>
            <a:normAutofit fontScale="92500"/>
          </a:bodyPr>
          <a:lstStyle/>
          <a:p>
            <a:pPr algn="ctr"/>
            <a:r>
              <a:rPr lang="en-US" dirty="0"/>
              <a:t>Resources/References</a:t>
            </a:r>
          </a:p>
          <a:p>
            <a:pPr algn="ctr"/>
            <a:endParaRPr lang="en-US" dirty="0"/>
          </a:p>
        </p:txBody>
      </p:sp>
      <p:pic>
        <p:nvPicPr>
          <p:cNvPr id="307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90601" y="2013585"/>
            <a:ext cx="14478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3"/>
          </p:nvPr>
        </p:nvSpPr>
        <p:spPr>
          <a:xfrm>
            <a:off x="4648200" y="457200"/>
            <a:ext cx="4041775" cy="990600"/>
          </a:xfrm>
          <a:solidFill>
            <a:schemeClr val="accent3">
              <a:lumMod val="60000"/>
              <a:lumOff val="40000"/>
            </a:schemeClr>
          </a:solidFill>
        </p:spPr>
        <p:txBody>
          <a:bodyPr>
            <a:normAutofit fontScale="92500"/>
          </a:bodyPr>
          <a:lstStyle/>
          <a:p>
            <a:pPr algn="ctr"/>
            <a:r>
              <a:rPr lang="en-US" dirty="0"/>
              <a:t>Article to go though/MCQs</a:t>
            </a:r>
          </a:p>
          <a:p>
            <a:pPr algn="ctr"/>
            <a:r>
              <a:rPr lang="en-US" dirty="0"/>
              <a:t> </a:t>
            </a:r>
          </a:p>
        </p:txBody>
      </p:sp>
      <p:sp>
        <p:nvSpPr>
          <p:cNvPr id="7" name="Content Placeholder 6"/>
          <p:cNvSpPr>
            <a:spLocks noGrp="1"/>
          </p:cNvSpPr>
          <p:nvPr>
            <p:ph sz="quarter" idx="4"/>
          </p:nvPr>
        </p:nvSpPr>
        <p:spPr>
          <a:xfrm>
            <a:off x="4645025" y="1752600"/>
            <a:ext cx="4041775" cy="4373563"/>
          </a:xfrm>
        </p:spPr>
        <p:txBody>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1" y="2013585"/>
            <a:ext cx="1371600" cy="152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819401" y="4639151"/>
            <a:ext cx="1745672" cy="369332"/>
          </a:xfrm>
          <a:prstGeom prst="rect">
            <a:avLst/>
          </a:prstGeom>
          <a:noFill/>
          <a:ln>
            <a:solidFill>
              <a:schemeClr val="accent1"/>
            </a:solidFill>
          </a:ln>
        </p:spPr>
        <p:txBody>
          <a:bodyPr wrap="square" rtlCol="0">
            <a:spAutoFit/>
          </a:bodyPr>
          <a:lstStyle/>
          <a:p>
            <a:r>
              <a:rPr lang="en-US" dirty="0"/>
              <a:t>RMU Portal</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639151"/>
            <a:ext cx="1724025"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004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6183680" cy="1077218"/>
          </a:xfrm>
          <a:prstGeom prst="rect">
            <a:avLst/>
          </a:prstGeom>
          <a:noFill/>
        </p:spPr>
        <p:txBody>
          <a:bodyPr wrap="none">
            <a:spAutoFit/>
          </a:bodyPr>
          <a:lstStyle/>
          <a:p>
            <a:pPr>
              <a:defRPr sz="3200" b="1">
                <a:solidFill>
                  <a:srgbClr val="003366"/>
                </a:solidFill>
              </a:defRPr>
            </a:pPr>
            <a:r>
              <a:rPr dirty="0"/>
              <a:t>Recent Advances in Pneumonia</a:t>
            </a:r>
            <a:endParaRPr lang="en-US" dirty="0"/>
          </a:p>
          <a:p>
            <a:pPr>
              <a:defRPr sz="3200" b="1">
                <a:solidFill>
                  <a:srgbClr val="003366"/>
                </a:solidFill>
              </a:defRPr>
            </a:pPr>
            <a:r>
              <a:rPr dirty="0"/>
              <a:t>Management</a:t>
            </a:r>
          </a:p>
        </p:txBody>
      </p:sp>
      <p:sp>
        <p:nvSpPr>
          <p:cNvPr id="3" name="TextBox 2"/>
          <p:cNvSpPr txBox="1"/>
          <p:nvPr/>
        </p:nvSpPr>
        <p:spPr>
          <a:xfrm>
            <a:off x="914400" y="1371600"/>
            <a:ext cx="7315200" cy="4572000"/>
          </a:xfrm>
          <a:prstGeom prst="rect">
            <a:avLst/>
          </a:prstGeom>
          <a:noFill/>
        </p:spPr>
        <p:txBody>
          <a:bodyPr wrap="square">
            <a:spAutoFit/>
          </a:bodyPr>
          <a:lstStyle/>
          <a:p>
            <a:endParaRPr/>
          </a:p>
          <a:p>
            <a:pPr>
              <a:defRPr sz="2400">
                <a:solidFill>
                  <a:srgbClr val="000000"/>
                </a:solidFill>
              </a:defRPr>
            </a:pPr>
            <a:r>
              <a:t>- Novel Antibiotics: Addressing multi-drug resistant (MDR) pathogens.</a:t>
            </a:r>
          </a:p>
          <a:p>
            <a:pPr>
              <a:defRPr sz="2400">
                <a:solidFill>
                  <a:srgbClr val="000000"/>
                </a:solidFill>
              </a:defRPr>
            </a:pPr>
            <a:r>
              <a:t>- AI in Radiology: AI-assisted pneumonia detection in imaging.</a:t>
            </a:r>
          </a:p>
          <a:p>
            <a:pPr>
              <a:defRPr sz="2400">
                <a:solidFill>
                  <a:srgbClr val="000000"/>
                </a:solidFill>
              </a:defRPr>
            </a:pPr>
            <a:r>
              <a:t>- Immunotherapy: Vaccine developments for bacterial and viral pneumonias.</a:t>
            </a:r>
          </a:p>
        </p:txBody>
      </p:sp>
    </p:spTree>
    <p:extLst>
      <p:ext uri="{BB962C8B-B14F-4D97-AF65-F5344CB8AC3E}">
        <p14:creationId xmlns:p14="http://schemas.microsoft.com/office/powerpoint/2010/main" val="3183945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7063" y="533400"/>
            <a:ext cx="6809874"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53" y="763203"/>
            <a:ext cx="6467094"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11" descr="Purple flowers and black text with black letters&#10;&#10;AI-generated content may be incorrect."/>
          <p:cNvPicPr>
            <a:picLocks noGrp="1" noChangeAspect="1"/>
          </p:cNvPicPr>
          <p:nvPr>
            <p:ph idx="4294967295"/>
          </p:nvPr>
        </p:nvPicPr>
        <p:blipFill>
          <a:blip r:embed="rId2"/>
          <a:stretch>
            <a:fillRect/>
          </a:stretch>
        </p:blipFill>
        <p:spPr>
          <a:xfrm>
            <a:off x="2747772" y="1247835"/>
            <a:ext cx="3648456" cy="3648456"/>
          </a:xfrm>
          <a:prstGeom prst="rect">
            <a:avLst/>
          </a:prstGeom>
        </p:spPr>
      </p:pic>
    </p:spTree>
    <p:extLst>
      <p:ext uri="{BB962C8B-B14F-4D97-AF65-F5344CB8AC3E}">
        <p14:creationId xmlns:p14="http://schemas.microsoft.com/office/powerpoint/2010/main" val="115613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45860" cy="4584527"/>
          </a:xfrm>
        </p:spPr>
        <p:txBody>
          <a:bodyPr>
            <a:normAutofit/>
          </a:bodyPr>
          <a:lstStyle/>
          <a:p>
            <a:r>
              <a:rPr lang="en-US" sz="2700">
                <a:solidFill>
                  <a:srgbClr val="FFFFFF"/>
                </a:solidFill>
              </a:rPr>
              <a:t>Learning Objectives</a:t>
            </a:r>
          </a:p>
        </p:txBody>
      </p:sp>
      <p:sp>
        <p:nvSpPr>
          <p:cNvPr id="3" name="Content Placeholder 2"/>
          <p:cNvSpPr>
            <a:spLocks noGrp="1"/>
          </p:cNvSpPr>
          <p:nvPr>
            <p:ph idx="1"/>
          </p:nvPr>
        </p:nvSpPr>
        <p:spPr>
          <a:xfrm>
            <a:off x="3529195" y="1240077"/>
            <a:ext cx="4526120" cy="4916465"/>
          </a:xfrm>
        </p:spPr>
        <p:txBody>
          <a:bodyPr anchor="t">
            <a:normAutofit/>
          </a:bodyPr>
          <a:lstStyle/>
          <a:p>
            <a:r>
              <a:rPr lang="en-GB" dirty="0"/>
              <a:t>Describe etiopathogenesis</a:t>
            </a:r>
          </a:p>
          <a:p>
            <a:r>
              <a:rPr lang="en-GB" dirty="0"/>
              <a:t>Discuss clinical feature, classification, and  severity scores</a:t>
            </a:r>
          </a:p>
          <a:p>
            <a:r>
              <a:rPr lang="en-GB" dirty="0"/>
              <a:t>Name complications</a:t>
            </a:r>
          </a:p>
          <a:p>
            <a:r>
              <a:rPr lang="en-GB" dirty="0"/>
              <a:t>Outline management plan</a:t>
            </a:r>
          </a:p>
          <a:p>
            <a:r>
              <a:rPr lang="en-GB"/>
              <a:t>MDM/Future perspective.-Research </a:t>
            </a:r>
          </a:p>
          <a:p>
            <a:r>
              <a:rPr lang="en-GB"/>
              <a:t>AI/Family Medicine </a:t>
            </a:r>
          </a:p>
          <a:p>
            <a:r>
              <a:rPr lang="en-GB"/>
              <a:t>Resources/Articles to go through-MCQs</a:t>
            </a:r>
          </a:p>
          <a:p>
            <a:endParaRPr lang="en-US" dirty="0"/>
          </a:p>
        </p:txBody>
      </p:sp>
    </p:spTree>
    <p:extLst>
      <p:ext uri="{BB962C8B-B14F-4D97-AF65-F5344CB8AC3E}">
        <p14:creationId xmlns:p14="http://schemas.microsoft.com/office/powerpoint/2010/main" val="178843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object 2"/>
          <p:cNvSpPr txBox="1">
            <a:spLocks noGrp="1"/>
          </p:cNvSpPr>
          <p:nvPr>
            <p:ph type="title" idx="4294967295"/>
          </p:nvPr>
        </p:nvSpPr>
        <p:spPr>
          <a:xfrm>
            <a:off x="494475" y="1474969"/>
            <a:ext cx="2117940" cy="1868760"/>
          </a:xfrm>
          <a:prstGeom prst="rect">
            <a:avLst/>
          </a:prstGeom>
        </p:spPr>
        <p:txBody>
          <a:bodyPr vert="horz" lIns="91440" tIns="45720" rIns="91440" bIns="0" rtlCol="0" anchor="b">
            <a:normAutofit/>
          </a:bodyPr>
          <a:lstStyle/>
          <a:p>
            <a:pPr marL="12700" marR="5080" defTabSz="914400"/>
            <a:r>
              <a:rPr lang="en-US" sz="2400"/>
              <a:t>PROF UMER MODEL OF INTEGRATED LECTURE</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475" y="3528543"/>
            <a:ext cx="2117940"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84541" y="482171"/>
            <a:ext cx="5670087" cy="5149101"/>
            <a:chOff x="3979389" y="482171"/>
            <a:chExt cx="7560115" cy="5149101"/>
          </a:xfrm>
        </p:grpSpPr>
        <p:sp>
          <p:nvSpPr>
            <p:cNvPr id="23"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1615" y="977965"/>
            <a:ext cx="4961686"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bject 3"/>
          <p:cNvPicPr/>
          <p:nvPr/>
        </p:nvPicPr>
        <p:blipFill>
          <a:blip r:embed="rId3" cstate="print"/>
          <a:stretch>
            <a:fillRect/>
          </a:stretch>
        </p:blipFill>
        <p:spPr>
          <a:xfrm>
            <a:off x="3286555" y="847177"/>
            <a:ext cx="5128989" cy="4431781"/>
          </a:xfrm>
          <a:prstGeom prst="rect">
            <a:avLst/>
          </a:prstGeom>
        </p:spPr>
      </p:pic>
      <p:pic>
        <p:nvPicPr>
          <p:cNvPr id="28"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0"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6998839" cy="1077218"/>
          </a:xfrm>
          <a:prstGeom prst="rect">
            <a:avLst/>
          </a:prstGeom>
          <a:noFill/>
        </p:spPr>
        <p:txBody>
          <a:bodyPr wrap="none">
            <a:spAutoFit/>
          </a:bodyPr>
          <a:lstStyle/>
          <a:p>
            <a:pPr>
              <a:defRPr sz="3200" b="1">
                <a:solidFill>
                  <a:srgbClr val="003366"/>
                </a:solidFill>
              </a:defRPr>
            </a:pPr>
            <a:r>
              <a:rPr dirty="0"/>
              <a:t>Horizontal Integration with Clinical</a:t>
            </a:r>
            <a:endParaRPr lang="en-US" dirty="0"/>
          </a:p>
          <a:p>
            <a:pPr>
              <a:defRPr sz="3200" b="1">
                <a:solidFill>
                  <a:srgbClr val="003366"/>
                </a:solidFill>
              </a:defRPr>
            </a:pPr>
            <a:r>
              <a:rPr dirty="0"/>
              <a:t> Disciplines</a:t>
            </a:r>
          </a:p>
        </p:txBody>
      </p:sp>
      <p:sp>
        <p:nvSpPr>
          <p:cNvPr id="3" name="TextBox 2"/>
          <p:cNvSpPr txBox="1"/>
          <p:nvPr/>
        </p:nvSpPr>
        <p:spPr>
          <a:xfrm>
            <a:off x="914400" y="1371600"/>
            <a:ext cx="7315200" cy="4572000"/>
          </a:xfrm>
          <a:prstGeom prst="rect">
            <a:avLst/>
          </a:prstGeom>
          <a:noFill/>
        </p:spPr>
        <p:txBody>
          <a:bodyPr wrap="square">
            <a:spAutoFit/>
          </a:bodyPr>
          <a:lstStyle/>
          <a:p>
            <a:endParaRPr dirty="0"/>
          </a:p>
          <a:p>
            <a:pPr>
              <a:defRPr sz="2400">
                <a:solidFill>
                  <a:srgbClr val="000000"/>
                </a:solidFill>
              </a:defRPr>
            </a:pPr>
            <a:r>
              <a:rPr dirty="0"/>
              <a:t>- Community Medicine: Epidemiology, risk factors, and vaccination programs.</a:t>
            </a:r>
          </a:p>
          <a:p>
            <a:pPr>
              <a:defRPr sz="2400">
                <a:solidFill>
                  <a:srgbClr val="000000"/>
                </a:solidFill>
              </a:defRPr>
            </a:pPr>
            <a:r>
              <a:rPr dirty="0"/>
              <a:t>- Pathology: Inflammatory response, alveolar damage, bacterial vs viral pneumonia.</a:t>
            </a:r>
          </a:p>
          <a:p>
            <a:pPr>
              <a:defRPr sz="2400">
                <a:solidFill>
                  <a:srgbClr val="000000"/>
                </a:solidFill>
              </a:defRPr>
            </a:pPr>
            <a:r>
              <a:rPr dirty="0"/>
              <a:t>- Family Medicine: Long-term pneumonia management, prevention strategies, and patient education.</a:t>
            </a:r>
          </a:p>
        </p:txBody>
      </p:sp>
    </p:spTree>
    <p:extLst>
      <p:ext uri="{BB962C8B-B14F-4D97-AF65-F5344CB8AC3E}">
        <p14:creationId xmlns:p14="http://schemas.microsoft.com/office/powerpoint/2010/main" val="32547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457200"/>
            <a:ext cx="7315200" cy="914400"/>
          </a:xfrm>
          <a:prstGeom prst="rect">
            <a:avLst/>
          </a:prstGeom>
          <a:noFill/>
        </p:spPr>
        <p:txBody>
          <a:bodyPr wrap="none">
            <a:spAutoFit/>
          </a:bodyPr>
          <a:lstStyle/>
          <a:p>
            <a:pPr>
              <a:defRPr sz="3200" b="1">
                <a:solidFill>
                  <a:srgbClr val="003366"/>
                </a:solidFill>
              </a:defRPr>
            </a:pPr>
            <a:r>
              <a:t>Vertical Integration with Basic Sciences</a:t>
            </a:r>
          </a:p>
        </p:txBody>
      </p:sp>
      <p:sp>
        <p:nvSpPr>
          <p:cNvPr id="3" name="TextBox 2"/>
          <p:cNvSpPr txBox="1"/>
          <p:nvPr/>
        </p:nvSpPr>
        <p:spPr>
          <a:xfrm>
            <a:off x="914400" y="1371600"/>
            <a:ext cx="7315200" cy="4572000"/>
          </a:xfrm>
          <a:prstGeom prst="rect">
            <a:avLst/>
          </a:prstGeom>
          <a:noFill/>
        </p:spPr>
        <p:txBody>
          <a:bodyPr wrap="square">
            <a:spAutoFit/>
          </a:bodyPr>
          <a:lstStyle/>
          <a:p>
            <a:endParaRPr/>
          </a:p>
          <a:p>
            <a:pPr>
              <a:defRPr sz="2400">
                <a:solidFill>
                  <a:srgbClr val="000000"/>
                </a:solidFill>
              </a:defRPr>
            </a:pPr>
            <a:r>
              <a:t>- Anatomy/Physiology: Lung structure, alveolar gas exchange, immune defense.</a:t>
            </a:r>
          </a:p>
          <a:p>
            <a:pPr>
              <a:defRPr sz="2400">
                <a:solidFill>
                  <a:srgbClr val="000000"/>
                </a:solidFill>
              </a:defRPr>
            </a:pPr>
            <a:r>
              <a:t>- Immunology: Role of neutrophils, macrophages, and cytokines in pneumonia.</a:t>
            </a:r>
          </a:p>
          <a:p>
            <a:pPr>
              <a:defRPr sz="2400">
                <a:solidFill>
                  <a:srgbClr val="000000"/>
                </a:solidFill>
              </a:defRPr>
            </a:pPr>
            <a:r>
              <a:t>- Pharmacology: Mechanisms of antibiotics, antivirals, corticosteroids, and supportive therapy.</a:t>
            </a:r>
          </a:p>
        </p:txBody>
      </p:sp>
    </p:spTree>
    <p:extLst>
      <p:ext uri="{BB962C8B-B14F-4D97-AF65-F5344CB8AC3E}">
        <p14:creationId xmlns:p14="http://schemas.microsoft.com/office/powerpoint/2010/main" val="416724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28650" y="365125"/>
            <a:ext cx="7886700" cy="1860400"/>
          </a:xfrm>
        </p:spPr>
        <p:txBody>
          <a:bodyPr vert="horz" lIns="91440" tIns="45720" rIns="91440" bIns="45720" rtlCol="0" anchor="ctr">
            <a:normAutofit/>
          </a:bodyPr>
          <a:lstStyle/>
          <a:p>
            <a:pPr algn="l">
              <a:lnSpc>
                <a:spcPct val="90000"/>
              </a:lnSpc>
            </a:pPr>
            <a:r>
              <a:rPr lang="en-US" sz="4500" kern="1200">
                <a:solidFill>
                  <a:schemeClr val="tx1"/>
                </a:solidFill>
                <a:latin typeface="+mj-lt"/>
                <a:ea typeface="+mj-ea"/>
                <a:cs typeface="+mj-cs"/>
              </a:rPr>
              <a:t>What is pneumonia?</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853" y="2365285"/>
            <a:ext cx="3515340" cy="39387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56490" y="2365285"/>
            <a:ext cx="3731971" cy="393875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83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arn(inVertical)">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pic>
        <p:nvPicPr>
          <p:cNvPr id="10"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7"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046595"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7262" y="1240076"/>
            <a:ext cx="2045860" cy="4584527"/>
          </a:xfrm>
        </p:spPr>
        <p:txBody>
          <a:bodyPr vert="horz" lIns="91440" tIns="45720" rIns="91440" bIns="45720" rtlCol="0" anchor="t">
            <a:normAutofit/>
          </a:bodyPr>
          <a:lstStyle/>
          <a:p>
            <a:pPr defTabSz="914400"/>
            <a:r>
              <a:rPr lang="en-US" b="0" i="0" kern="1200" cap="all">
                <a:solidFill>
                  <a:srgbClr val="FFFFFF"/>
                </a:solidFill>
                <a:effectLst/>
                <a:latin typeface="+mj-lt"/>
                <a:ea typeface="+mj-ea"/>
                <a:cs typeface="+mj-cs"/>
              </a:rPr>
              <a:t>Types</a:t>
            </a:r>
          </a:p>
        </p:txBody>
      </p:sp>
      <p:sp>
        <p:nvSpPr>
          <p:cNvPr id="3" name="Content Placeholder 2"/>
          <p:cNvSpPr>
            <a:spLocks noGrp="1"/>
          </p:cNvSpPr>
          <p:nvPr>
            <p:ph idx="4294967295"/>
          </p:nvPr>
        </p:nvSpPr>
        <p:spPr>
          <a:xfrm>
            <a:off x="3529195" y="1240077"/>
            <a:ext cx="4526120" cy="4916465"/>
          </a:xfrm>
        </p:spPr>
        <p:txBody>
          <a:bodyPr vert="horz" lIns="91440" tIns="45720" rIns="91440" bIns="45720" rtlCol="0" anchor="t">
            <a:normAutofit/>
          </a:bodyPr>
          <a:lstStyle/>
          <a:p>
            <a:pPr defTabSz="914400">
              <a:lnSpc>
                <a:spcPct val="110000"/>
              </a:lnSpc>
            </a:pPr>
            <a:r>
              <a:rPr lang="en-US" sz="1700"/>
              <a:t>Community-acquired pneumonia (CAP) refers to an acute infection of the pulmonary parenchyma acquired outside of a health care setting.</a:t>
            </a:r>
          </a:p>
          <a:p>
            <a:pPr defTabSz="914400">
              <a:lnSpc>
                <a:spcPct val="110000"/>
              </a:lnSpc>
            </a:pPr>
            <a:r>
              <a:rPr lang="en-US" sz="1700"/>
              <a:t>Nosocomial pneumonia refers to an acute infection of the pulmonary parenchyma acquired in hospital settings and encompasses both hospital-acquired pneumonia (HAP) and ventilator-associated pneumonia (VAP).</a:t>
            </a:r>
          </a:p>
          <a:p>
            <a:pPr defTabSz="914400">
              <a:lnSpc>
                <a:spcPct val="110000"/>
              </a:lnSpc>
            </a:pPr>
            <a:r>
              <a:rPr lang="en-US" sz="1700"/>
              <a:t>HAP refers to pneumonia acquired ≥48 hours after hospital admission.</a:t>
            </a:r>
          </a:p>
          <a:p>
            <a:pPr defTabSz="914400">
              <a:lnSpc>
                <a:spcPct val="110000"/>
              </a:lnSpc>
            </a:pPr>
            <a:r>
              <a:rPr lang="en-US" sz="1700"/>
              <a:t>VAP refers to pneumonia acquired ≥48 hours after endotracheal intubation</a:t>
            </a:r>
          </a:p>
          <a:p>
            <a:pPr defTabSz="914400">
              <a:lnSpc>
                <a:spcPct val="110000"/>
              </a:lnSpc>
            </a:pPr>
            <a:endParaRPr lang="en-US" sz="1700"/>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3489</TotalTime>
  <Words>1966</Words>
  <Application>Microsoft Office PowerPoint</Application>
  <PresentationFormat>On-screen Show (4:3)</PresentationFormat>
  <Paragraphs>202</Paragraphs>
  <Slides>32</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Gill Sans MT</vt:lpstr>
      <vt:lpstr>Gallery</vt:lpstr>
      <vt:lpstr>1_Gallery</vt:lpstr>
      <vt:lpstr>Pneumonia</vt:lpstr>
      <vt:lpstr>University Motto, Vision, Values &amp; Goals</vt:lpstr>
      <vt:lpstr>Sequence OF LGIs</vt:lpstr>
      <vt:lpstr>Learning Objectives</vt:lpstr>
      <vt:lpstr>PROF UMER MODEL OF INTEGRATED LECTURE</vt:lpstr>
      <vt:lpstr>PowerPoint Presentation</vt:lpstr>
      <vt:lpstr>PowerPoint Presentation</vt:lpstr>
      <vt:lpstr>What is pneumonia?</vt:lpstr>
      <vt:lpstr>Types</vt:lpstr>
      <vt:lpstr>Epidemiology</vt:lpstr>
      <vt:lpstr>Risk factors</vt:lpstr>
      <vt:lpstr>Risk factors</vt:lpstr>
      <vt:lpstr>Bateriology</vt:lpstr>
      <vt:lpstr>Causative organisms</vt:lpstr>
      <vt:lpstr>Pathophysiology</vt:lpstr>
      <vt:lpstr>PowerPoint Presentation</vt:lpstr>
      <vt:lpstr>PowerPoint Presentation</vt:lpstr>
      <vt:lpstr>PowerPoint Presentation</vt:lpstr>
      <vt:lpstr>PowerPoint Presentation</vt:lpstr>
      <vt:lpstr>Other Investigations</vt:lpstr>
      <vt:lpstr>Where to treat</vt:lpstr>
      <vt:lpstr>PowerPoint Presentation</vt:lpstr>
      <vt:lpstr>How to treat</vt:lpstr>
      <vt:lpstr>PowerPoint Presentation</vt:lpstr>
      <vt:lpstr>PowerPoint Presentation</vt:lpstr>
      <vt:lpstr>PowerPoint Presentation</vt:lpstr>
      <vt:lpstr>Prevention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Ghousia PC</dc:creator>
  <cp:lastModifiedBy>MK</cp:lastModifiedBy>
  <cp:revision>59</cp:revision>
  <dcterms:created xsi:type="dcterms:W3CDTF">2018-12-30T04:00:00Z</dcterms:created>
  <dcterms:modified xsi:type="dcterms:W3CDTF">2025-02-10T03:23:40Z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