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691" r:id="rId2"/>
    <p:sldId id="608" r:id="rId3"/>
    <p:sldId id="694" r:id="rId4"/>
    <p:sldId id="557" r:id="rId5"/>
    <p:sldId id="692" r:id="rId6"/>
    <p:sldId id="693" r:id="rId7"/>
    <p:sldId id="347" r:id="rId8"/>
    <p:sldId id="348" r:id="rId9"/>
    <p:sldId id="264" r:id="rId10"/>
    <p:sldId id="695" r:id="rId11"/>
    <p:sldId id="297" r:id="rId12"/>
    <p:sldId id="269" r:id="rId13"/>
    <p:sldId id="298" r:id="rId14"/>
    <p:sldId id="299" r:id="rId15"/>
    <p:sldId id="308" r:id="rId16"/>
    <p:sldId id="301" r:id="rId17"/>
    <p:sldId id="313" r:id="rId18"/>
    <p:sldId id="314" r:id="rId19"/>
    <p:sldId id="315" r:id="rId20"/>
    <p:sldId id="311" r:id="rId21"/>
    <p:sldId id="303" r:id="rId22"/>
    <p:sldId id="304" r:id="rId23"/>
    <p:sldId id="305" r:id="rId24"/>
    <p:sldId id="307" r:id="rId25"/>
    <p:sldId id="306" r:id="rId26"/>
    <p:sldId id="282" r:id="rId27"/>
    <p:sldId id="270" r:id="rId28"/>
    <p:sldId id="309" r:id="rId29"/>
    <p:sldId id="275" r:id="rId30"/>
    <p:sldId id="277" r:id="rId31"/>
    <p:sldId id="310" r:id="rId32"/>
    <p:sldId id="283" r:id="rId33"/>
    <p:sldId id="384" r:id="rId34"/>
    <p:sldId id="696" r:id="rId35"/>
    <p:sldId id="697" r:id="rId36"/>
    <p:sldId id="698" r:id="rId37"/>
    <p:sldId id="699" r:id="rId38"/>
    <p:sldId id="383" r:id="rId39"/>
    <p:sldId id="265" r:id="rId40"/>
    <p:sldId id="379" r:id="rId41"/>
    <p:sldId id="266" r:id="rId42"/>
    <p:sldId id="268" r:id="rId43"/>
    <p:sldId id="2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4660"/>
  </p:normalViewPr>
  <p:slideViewPr>
    <p:cSldViewPr snapToGrid="0">
      <p:cViewPr varScale="1">
        <p:scale>
          <a:sx n="90" d="100"/>
          <a:sy n="90" d="100"/>
        </p:scale>
        <p:origin x="1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016A5-4993-4526-B983-00E8C546A40F}" type="datetimeFigureOut">
              <a:rPr lang="en-US" smtClean="0"/>
              <a:t>2/10/25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AE273-D0AF-4827-B674-7879A7A03C99}" type="slidenum">
              <a:rPr lang="en-US" smtClean="0"/>
              <a:t>‹#›</a:t>
            </a:fld>
            <a:endParaRPr lang="en-US"/>
          </a:p>
        </p:txBody>
      </p:sp>
    </p:spTree>
    <p:extLst>
      <p:ext uri="{BB962C8B-B14F-4D97-AF65-F5344CB8AC3E}">
        <p14:creationId xmlns:p14="http://schemas.microsoft.com/office/powerpoint/2010/main" val="75217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AC8A0B9F-23ED-BBC8-F366-1CB0135258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B5617C4D-F472-F174-6293-A5E39C4896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1" name="Slide Number Placeholder 3">
            <a:extLst>
              <a:ext uri="{FF2B5EF4-FFF2-40B4-BE49-F238E27FC236}">
                <a16:creationId xmlns:a16="http://schemas.microsoft.com/office/drawing/2014/main" id="{94D87944-1626-6654-57E2-FF25D9E8FE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F4BB46-1576-4E4F-BE76-EC85303F29A7}" type="slidenum">
              <a:rPr lang="en-US" altLang="en-US" smtClean="0">
                <a:solidFill>
                  <a:srgbClr val="000000"/>
                </a:solidFill>
              </a:rPr>
              <a:pPr/>
              <a:t>1</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711D45-0963-4EF6-B19E-9ADCAC8E23E4}" type="datetime1">
              <a:rPr lang="en-US" smtClean="0"/>
              <a:t>2/10/25</a:t>
            </a:fld>
            <a:endParaRPr lang="en-US"/>
          </a:p>
        </p:txBody>
      </p:sp>
      <p:sp>
        <p:nvSpPr>
          <p:cNvPr id="5" name="Footer Placeholder 4"/>
          <p:cNvSpPr>
            <a:spLocks noGrp="1"/>
          </p:cNvSpPr>
          <p:nvPr>
            <p:ph type="ftr" sz="quarter" idx="11"/>
          </p:nvPr>
        </p:nvSpPr>
        <p:spPr/>
        <p:txBody>
          <a:bodyPr/>
          <a:lstStyle/>
          <a:p>
            <a:r>
              <a:rPr lang="en-US"/>
              <a:t>Physiology of Liver and Gall Bladder </a:t>
            </a:r>
          </a:p>
        </p:txBody>
      </p:sp>
      <p:sp>
        <p:nvSpPr>
          <p:cNvPr id="6" name="Slide Number Placeholder 5"/>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249507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386497-051D-499C-B4B3-5E5489A1BE91}" type="datetime1">
              <a:rPr lang="en-US" smtClean="0"/>
              <a:t>2/10/25</a:t>
            </a:fld>
            <a:endParaRPr lang="en-US"/>
          </a:p>
        </p:txBody>
      </p:sp>
      <p:sp>
        <p:nvSpPr>
          <p:cNvPr id="5" name="Footer Placeholder 4"/>
          <p:cNvSpPr>
            <a:spLocks noGrp="1"/>
          </p:cNvSpPr>
          <p:nvPr>
            <p:ph type="ftr" sz="quarter" idx="11"/>
          </p:nvPr>
        </p:nvSpPr>
        <p:spPr/>
        <p:txBody>
          <a:bodyPr/>
          <a:lstStyle/>
          <a:p>
            <a:r>
              <a:rPr lang="en-US"/>
              <a:t>Physiology of Liver and Gall Bladder </a:t>
            </a:r>
          </a:p>
        </p:txBody>
      </p:sp>
      <p:sp>
        <p:nvSpPr>
          <p:cNvPr id="6" name="Slide Number Placeholder 5"/>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147652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8F32C-3B83-42D6-902A-A551C71CE2A0}" type="datetime1">
              <a:rPr lang="en-US" smtClean="0"/>
              <a:t>2/10/25</a:t>
            </a:fld>
            <a:endParaRPr lang="en-US"/>
          </a:p>
        </p:txBody>
      </p:sp>
      <p:sp>
        <p:nvSpPr>
          <p:cNvPr id="5" name="Footer Placeholder 4"/>
          <p:cNvSpPr>
            <a:spLocks noGrp="1"/>
          </p:cNvSpPr>
          <p:nvPr>
            <p:ph type="ftr" sz="quarter" idx="11"/>
          </p:nvPr>
        </p:nvSpPr>
        <p:spPr/>
        <p:txBody>
          <a:bodyPr/>
          <a:lstStyle/>
          <a:p>
            <a:r>
              <a:rPr lang="en-US"/>
              <a:t>Physiology of Liver and Gall Bladder </a:t>
            </a:r>
          </a:p>
        </p:txBody>
      </p:sp>
      <p:sp>
        <p:nvSpPr>
          <p:cNvPr id="6" name="Slide Number Placeholder 5"/>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322199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F24A1-C27F-4091-8BDE-FC271875D41F}" type="datetime1">
              <a:rPr lang="en-US" smtClean="0"/>
              <a:t>2/10/25</a:t>
            </a:fld>
            <a:endParaRPr lang="en-US"/>
          </a:p>
        </p:txBody>
      </p:sp>
      <p:sp>
        <p:nvSpPr>
          <p:cNvPr id="5" name="Footer Placeholder 4"/>
          <p:cNvSpPr>
            <a:spLocks noGrp="1"/>
          </p:cNvSpPr>
          <p:nvPr>
            <p:ph type="ftr" sz="quarter" idx="11"/>
          </p:nvPr>
        </p:nvSpPr>
        <p:spPr/>
        <p:txBody>
          <a:bodyPr/>
          <a:lstStyle/>
          <a:p>
            <a:r>
              <a:rPr lang="en-US"/>
              <a:t>Physiology of Liver and Gall Bladder </a:t>
            </a:r>
          </a:p>
        </p:txBody>
      </p:sp>
      <p:sp>
        <p:nvSpPr>
          <p:cNvPr id="6" name="Slide Number Placeholder 5"/>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189708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A973D-1617-4C49-AC38-591B8B96F08E}" type="datetime1">
              <a:rPr lang="en-US" smtClean="0"/>
              <a:t>2/10/25</a:t>
            </a:fld>
            <a:endParaRPr lang="en-US"/>
          </a:p>
        </p:txBody>
      </p:sp>
      <p:sp>
        <p:nvSpPr>
          <p:cNvPr id="5" name="Footer Placeholder 4"/>
          <p:cNvSpPr>
            <a:spLocks noGrp="1"/>
          </p:cNvSpPr>
          <p:nvPr>
            <p:ph type="ftr" sz="quarter" idx="11"/>
          </p:nvPr>
        </p:nvSpPr>
        <p:spPr/>
        <p:txBody>
          <a:bodyPr/>
          <a:lstStyle/>
          <a:p>
            <a:r>
              <a:rPr lang="en-US"/>
              <a:t>Physiology of Liver and Gall Bladder </a:t>
            </a:r>
          </a:p>
        </p:txBody>
      </p:sp>
      <p:sp>
        <p:nvSpPr>
          <p:cNvPr id="6" name="Slide Number Placeholder 5"/>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259249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C404E8-2CC8-4BA9-AE23-1CDEF6605CF4}" type="datetime1">
              <a:rPr lang="en-US" smtClean="0"/>
              <a:t>2/10/25</a:t>
            </a:fld>
            <a:endParaRPr lang="en-US"/>
          </a:p>
        </p:txBody>
      </p:sp>
      <p:sp>
        <p:nvSpPr>
          <p:cNvPr id="6" name="Footer Placeholder 5"/>
          <p:cNvSpPr>
            <a:spLocks noGrp="1"/>
          </p:cNvSpPr>
          <p:nvPr>
            <p:ph type="ftr" sz="quarter" idx="11"/>
          </p:nvPr>
        </p:nvSpPr>
        <p:spPr/>
        <p:txBody>
          <a:bodyPr/>
          <a:lstStyle/>
          <a:p>
            <a:r>
              <a:rPr lang="en-US"/>
              <a:t>Physiology of Liver and Gall Bladder </a:t>
            </a:r>
          </a:p>
        </p:txBody>
      </p:sp>
      <p:sp>
        <p:nvSpPr>
          <p:cNvPr id="7" name="Slide Number Placeholder 6"/>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338565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5D32B6-3034-4D87-B38B-B15DDD0949F6}" type="datetime1">
              <a:rPr lang="en-US" smtClean="0"/>
              <a:t>2/10/25</a:t>
            </a:fld>
            <a:endParaRPr lang="en-US"/>
          </a:p>
        </p:txBody>
      </p:sp>
      <p:sp>
        <p:nvSpPr>
          <p:cNvPr id="8" name="Footer Placeholder 7"/>
          <p:cNvSpPr>
            <a:spLocks noGrp="1"/>
          </p:cNvSpPr>
          <p:nvPr>
            <p:ph type="ftr" sz="quarter" idx="11"/>
          </p:nvPr>
        </p:nvSpPr>
        <p:spPr/>
        <p:txBody>
          <a:bodyPr/>
          <a:lstStyle/>
          <a:p>
            <a:r>
              <a:rPr lang="en-US"/>
              <a:t>Physiology of Liver and Gall Bladder </a:t>
            </a:r>
          </a:p>
        </p:txBody>
      </p:sp>
      <p:sp>
        <p:nvSpPr>
          <p:cNvPr id="9" name="Slide Number Placeholder 8"/>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81813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01883-4DCA-4FFC-B645-8DDC9564B8DA}" type="datetime1">
              <a:rPr lang="en-US" smtClean="0"/>
              <a:t>2/10/25</a:t>
            </a:fld>
            <a:endParaRPr lang="en-US"/>
          </a:p>
        </p:txBody>
      </p:sp>
      <p:sp>
        <p:nvSpPr>
          <p:cNvPr id="4" name="Footer Placeholder 3"/>
          <p:cNvSpPr>
            <a:spLocks noGrp="1"/>
          </p:cNvSpPr>
          <p:nvPr>
            <p:ph type="ftr" sz="quarter" idx="11"/>
          </p:nvPr>
        </p:nvSpPr>
        <p:spPr/>
        <p:txBody>
          <a:bodyPr/>
          <a:lstStyle/>
          <a:p>
            <a:r>
              <a:rPr lang="en-US"/>
              <a:t>Physiology of Liver and Gall Bladder </a:t>
            </a:r>
          </a:p>
        </p:txBody>
      </p:sp>
      <p:sp>
        <p:nvSpPr>
          <p:cNvPr id="5" name="Slide Number Placeholder 4"/>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210112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65841-D56A-425C-8F51-CFA9FB97A944}" type="datetime1">
              <a:rPr lang="en-US" smtClean="0"/>
              <a:t>2/10/25</a:t>
            </a:fld>
            <a:endParaRPr lang="en-US"/>
          </a:p>
        </p:txBody>
      </p:sp>
      <p:sp>
        <p:nvSpPr>
          <p:cNvPr id="3" name="Footer Placeholder 2"/>
          <p:cNvSpPr>
            <a:spLocks noGrp="1"/>
          </p:cNvSpPr>
          <p:nvPr>
            <p:ph type="ftr" sz="quarter" idx="11"/>
          </p:nvPr>
        </p:nvSpPr>
        <p:spPr/>
        <p:txBody>
          <a:bodyPr/>
          <a:lstStyle/>
          <a:p>
            <a:r>
              <a:rPr lang="en-US"/>
              <a:t>Physiology of Liver and Gall Bladder </a:t>
            </a:r>
          </a:p>
        </p:txBody>
      </p:sp>
      <p:sp>
        <p:nvSpPr>
          <p:cNvPr id="4" name="Slide Number Placeholder 3"/>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358687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D787F-991D-4A3B-8A5C-0A4C1655E3DE}" type="datetime1">
              <a:rPr lang="en-US" smtClean="0"/>
              <a:t>2/10/25</a:t>
            </a:fld>
            <a:endParaRPr lang="en-US"/>
          </a:p>
        </p:txBody>
      </p:sp>
      <p:sp>
        <p:nvSpPr>
          <p:cNvPr id="6" name="Footer Placeholder 5"/>
          <p:cNvSpPr>
            <a:spLocks noGrp="1"/>
          </p:cNvSpPr>
          <p:nvPr>
            <p:ph type="ftr" sz="quarter" idx="11"/>
          </p:nvPr>
        </p:nvSpPr>
        <p:spPr/>
        <p:txBody>
          <a:bodyPr/>
          <a:lstStyle/>
          <a:p>
            <a:r>
              <a:rPr lang="en-US"/>
              <a:t>Physiology of Liver and Gall Bladder </a:t>
            </a:r>
          </a:p>
        </p:txBody>
      </p:sp>
      <p:sp>
        <p:nvSpPr>
          <p:cNvPr id="7" name="Slide Number Placeholder 6"/>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413359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0E1056-0E68-43A0-AA9B-6CCB348F22B7}" type="datetime1">
              <a:rPr lang="en-US" smtClean="0"/>
              <a:t>2/10/25</a:t>
            </a:fld>
            <a:endParaRPr lang="en-US"/>
          </a:p>
        </p:txBody>
      </p:sp>
      <p:sp>
        <p:nvSpPr>
          <p:cNvPr id="6" name="Footer Placeholder 5"/>
          <p:cNvSpPr>
            <a:spLocks noGrp="1"/>
          </p:cNvSpPr>
          <p:nvPr>
            <p:ph type="ftr" sz="quarter" idx="11"/>
          </p:nvPr>
        </p:nvSpPr>
        <p:spPr/>
        <p:txBody>
          <a:bodyPr/>
          <a:lstStyle/>
          <a:p>
            <a:r>
              <a:rPr lang="en-US"/>
              <a:t>Physiology of Liver and Gall Bladder </a:t>
            </a:r>
          </a:p>
        </p:txBody>
      </p:sp>
      <p:sp>
        <p:nvSpPr>
          <p:cNvPr id="7" name="Slide Number Placeholder 6"/>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195592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D4BBB-3DAC-43F2-82BE-2AB40AC419C6}" type="datetime1">
              <a:rPr lang="en-US" smtClean="0"/>
              <a:t>2/10/25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Physiology of Liver and Gall Bladder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5DCC7-23D5-4269-8D4E-A45AD7E48DE5}" type="slidenum">
              <a:rPr lang="en-US" smtClean="0"/>
              <a:t>‹#›</a:t>
            </a:fld>
            <a:endParaRPr lang="en-US"/>
          </a:p>
        </p:txBody>
      </p:sp>
    </p:spTree>
    <p:extLst>
      <p:ext uri="{BB962C8B-B14F-4D97-AF65-F5344CB8AC3E}">
        <p14:creationId xmlns:p14="http://schemas.microsoft.com/office/powerpoint/2010/main" val="2278801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30548B-8AE7-B255-0D41-ABBD27D8CED6}"/>
              </a:ext>
            </a:extLst>
          </p:cNvPr>
          <p:cNvSpPr/>
          <p:nvPr/>
        </p:nvSpPr>
        <p:spPr>
          <a:xfrm>
            <a:off x="152400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6386" name="Picture 5" descr="Logo Bismillah.jpg">
            <a:extLst>
              <a:ext uri="{FF2B5EF4-FFF2-40B4-BE49-F238E27FC236}">
                <a16:creationId xmlns:a16="http://schemas.microsoft.com/office/drawing/2014/main" id="{AF8F9099-8022-56E3-F363-9AE87BF2D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00200"/>
            <a:ext cx="40497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lide Number Placeholder 1">
            <a:extLst>
              <a:ext uri="{FF2B5EF4-FFF2-40B4-BE49-F238E27FC236}">
                <a16:creationId xmlns:a16="http://schemas.microsoft.com/office/drawing/2014/main" id="{3E259B80-5235-7EC9-2692-9A4C687A70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FA637C-3DCE-CE41-AA38-3905E78D47EC}" type="slidenum">
              <a:rPr lang="en-US" altLang="en-US" sz="1200" smtClean="0">
                <a:solidFill>
                  <a:srgbClr val="898989"/>
                </a:solidFill>
              </a:rPr>
              <a:pPr>
                <a:lnSpc>
                  <a:spcPct val="100000"/>
                </a:lnSpc>
                <a:spcBef>
                  <a:spcPct val="0"/>
                </a:spcBef>
                <a:buFontTx/>
                <a:buNone/>
              </a:pPr>
              <a:t>1</a:t>
            </a:fld>
            <a:endParaRPr lang="en-US" altLang="en-US" sz="120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3DCCF760-E2F8-B7B6-C654-3F8655430392}"/>
              </a:ext>
            </a:extLst>
          </p:cNvPr>
          <p:cNvSpPr>
            <a:spLocks noGrp="1" noChangeArrowheads="1"/>
          </p:cNvSpPr>
          <p:nvPr>
            <p:ph type="title"/>
          </p:nvPr>
        </p:nvSpPr>
        <p:spPr>
          <a:xfrm>
            <a:off x="2133600" y="1066800"/>
            <a:ext cx="7924800" cy="4724400"/>
          </a:xfrm>
        </p:spPr>
        <p:txBody>
          <a:bodyPr/>
          <a:lstStyle/>
          <a:p>
            <a:pPr eaLnBrk="1" hangingPunct="1"/>
            <a:r>
              <a:rPr lang="en-US" altLang="en-US" b="1"/>
              <a:t>Horizontal integration </a:t>
            </a:r>
            <a:br>
              <a:rPr lang="en-US" altLang="en-US" b="1"/>
            </a:br>
            <a:r>
              <a:rPr lang="en-US" altLang="en-US" sz="3600" b="1"/>
              <a:t>(Anatomy )</a:t>
            </a:r>
            <a:endParaRPr lang="en-US" altLang="en-US" sz="3600"/>
          </a:p>
        </p:txBody>
      </p:sp>
      <p:sp>
        <p:nvSpPr>
          <p:cNvPr id="26626" name="Slide Number Placeholder 2">
            <a:extLst>
              <a:ext uri="{FF2B5EF4-FFF2-40B4-BE49-F238E27FC236}">
                <a16:creationId xmlns:a16="http://schemas.microsoft.com/office/drawing/2014/main" id="{28C5024E-DA11-A6F7-EFC1-DE98E1082D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D4BB4A4-DA42-0D42-AE49-C52CC35343DB}" type="slidenum">
              <a:rPr lang="en-US" altLang="en-US" sz="1200" smtClean="0">
                <a:solidFill>
                  <a:srgbClr val="898989"/>
                </a:solidFill>
              </a:rPr>
              <a:pPr>
                <a:lnSpc>
                  <a:spcPct val="100000"/>
                </a:lnSpc>
                <a:spcBef>
                  <a:spcPct val="0"/>
                </a:spcBef>
                <a:buFontTx/>
                <a:buNone/>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5510" y="1532427"/>
            <a:ext cx="3188594" cy="991831"/>
          </a:xfrm>
          <a:solidFill>
            <a:srgbClr val="7030A0"/>
          </a:solidFill>
        </p:spPr>
        <p:txBody>
          <a:bodyPr>
            <a:normAutofit/>
          </a:bodyPr>
          <a:lstStyle/>
          <a:p>
            <a:r>
              <a:rPr lang="en-US" sz="2200" b="1" dirty="0">
                <a:solidFill>
                  <a:schemeClr val="bg1"/>
                </a:solidFill>
              </a:rPr>
              <a:t>Physiological Anatomy of Liver and Gall Bladder</a:t>
            </a:r>
          </a:p>
        </p:txBody>
      </p:sp>
      <p:sp>
        <p:nvSpPr>
          <p:cNvPr id="4" name="Footer Placeholder 3"/>
          <p:cNvSpPr>
            <a:spLocks noGrp="1"/>
          </p:cNvSpPr>
          <p:nvPr>
            <p:ph type="ftr" sz="quarter" idx="11"/>
          </p:nvPr>
        </p:nvSpPr>
        <p:spPr/>
        <p:txBody>
          <a:bodyPr/>
          <a:lstStyle/>
          <a:p>
            <a:r>
              <a:rPr lang="en-US"/>
              <a:t>Physiology of Liver and Gall Bladder </a:t>
            </a:r>
          </a:p>
        </p:txBody>
      </p:sp>
      <p:sp>
        <p:nvSpPr>
          <p:cNvPr id="5" name="Slide Number Placeholder 4"/>
          <p:cNvSpPr>
            <a:spLocks noGrp="1"/>
          </p:cNvSpPr>
          <p:nvPr>
            <p:ph type="sldNum" sz="quarter" idx="12"/>
          </p:nvPr>
        </p:nvSpPr>
        <p:spPr/>
        <p:txBody>
          <a:bodyPr/>
          <a:lstStyle/>
          <a:p>
            <a:fld id="{4F55DCC7-23D5-4269-8D4E-A45AD7E48DE5}" type="slidenum">
              <a:rPr lang="en-US" smtClean="0"/>
              <a:t>11</a:t>
            </a:fld>
            <a:endParaRPr lang="en-US"/>
          </a:p>
        </p:txBody>
      </p:sp>
      <p:sp>
        <p:nvSpPr>
          <p:cNvPr id="6" name="Oval 5"/>
          <p:cNvSpPr/>
          <p:nvPr/>
        </p:nvSpPr>
        <p:spPr>
          <a:xfrm>
            <a:off x="9499242" y="3520784"/>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Horizontal integration with Anatomy</a:t>
            </a:r>
          </a:p>
        </p:txBody>
      </p:sp>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10"/>
          <p:cNvPicPr>
            <a:picLocks noGrp="1" noChangeAspect="1"/>
          </p:cNvPicPr>
          <p:nvPr>
            <p:ph idx="1"/>
          </p:nvPr>
        </p:nvPicPr>
        <p:blipFill>
          <a:blip r:embed="rId3"/>
          <a:stretch>
            <a:fillRect/>
          </a:stretch>
        </p:blipFill>
        <p:spPr>
          <a:xfrm>
            <a:off x="1722149" y="872588"/>
            <a:ext cx="6431251" cy="4351338"/>
          </a:xfrm>
          <a:prstGeom prst="rect">
            <a:avLst/>
          </a:prstGeom>
        </p:spPr>
      </p:pic>
    </p:spTree>
    <p:extLst>
      <p:ext uri="{BB962C8B-B14F-4D97-AF65-F5344CB8AC3E}">
        <p14:creationId xmlns:p14="http://schemas.microsoft.com/office/powerpoint/2010/main" val="98652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294" y="927279"/>
            <a:ext cx="2744810" cy="1200374"/>
          </a:xfrm>
          <a:solidFill>
            <a:srgbClr val="7030A0"/>
          </a:solidFill>
        </p:spPr>
        <p:txBody>
          <a:bodyPr>
            <a:normAutofit fontScale="90000"/>
          </a:bodyPr>
          <a:lstStyle/>
          <a:p>
            <a:r>
              <a:rPr lang="en-US" sz="2800" b="1" dirty="0">
                <a:solidFill>
                  <a:schemeClr val="bg1"/>
                </a:solidFill>
              </a:rPr>
              <a:t>Physiological Anatomy of Liver and Gall Bladder</a:t>
            </a:r>
          </a:p>
        </p:txBody>
      </p:sp>
      <p:sp>
        <p:nvSpPr>
          <p:cNvPr id="4" name="Footer Placeholder 3"/>
          <p:cNvSpPr>
            <a:spLocks noGrp="1"/>
          </p:cNvSpPr>
          <p:nvPr>
            <p:ph type="ftr" sz="quarter" idx="11"/>
          </p:nvPr>
        </p:nvSpPr>
        <p:spPr/>
        <p:txBody>
          <a:bodyPr/>
          <a:lstStyle/>
          <a:p>
            <a:r>
              <a:rPr lang="en-US"/>
              <a:t>Physiology of Liver and Gall Bladder </a:t>
            </a:r>
          </a:p>
        </p:txBody>
      </p:sp>
      <p:sp>
        <p:nvSpPr>
          <p:cNvPr id="5" name="Slide Number Placeholder 4"/>
          <p:cNvSpPr>
            <a:spLocks noGrp="1"/>
          </p:cNvSpPr>
          <p:nvPr>
            <p:ph type="sldNum" sz="quarter" idx="12"/>
          </p:nvPr>
        </p:nvSpPr>
        <p:spPr/>
        <p:txBody>
          <a:bodyPr/>
          <a:lstStyle/>
          <a:p>
            <a:fld id="{4F55DCC7-23D5-4269-8D4E-A45AD7E48DE5}" type="slidenum">
              <a:rPr lang="en-US" smtClean="0"/>
              <a:t>12</a:t>
            </a:fld>
            <a:endParaRPr lang="en-US"/>
          </a:p>
        </p:txBody>
      </p:sp>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8">
            <a:extLst>
              <a:ext uri="{FF2B5EF4-FFF2-40B4-BE49-F238E27FC236}">
                <a16:creationId xmlns:a16="http://schemas.microsoft.com/office/drawing/2014/main" id="{7045C2DB-2B96-6258-28A0-8641B9FE2B67}"/>
              </a:ext>
            </a:extLst>
          </p:cNvPr>
          <p:cNvPicPr>
            <a:picLocks noGrp="1" noChangeAspect="1"/>
          </p:cNvPicPr>
          <p:nvPr>
            <p:ph idx="1"/>
          </p:nvPr>
        </p:nvPicPr>
        <p:blipFill>
          <a:blip r:embed="rId3"/>
          <a:stretch>
            <a:fillRect/>
          </a:stretch>
        </p:blipFill>
        <p:spPr>
          <a:xfrm>
            <a:off x="1062685" y="708180"/>
            <a:ext cx="7726609" cy="5125949"/>
          </a:xfrm>
          <a:prstGeom prst="rect">
            <a:avLst/>
          </a:prstGeom>
        </p:spPr>
      </p:pic>
      <p:sp>
        <p:nvSpPr>
          <p:cNvPr id="9" name="Oval 8"/>
          <p:cNvSpPr/>
          <p:nvPr/>
        </p:nvSpPr>
        <p:spPr>
          <a:xfrm>
            <a:off x="9499242" y="3520784"/>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Horizontal integration with Anatomy</a:t>
            </a:r>
          </a:p>
        </p:txBody>
      </p:sp>
    </p:spTree>
    <p:extLst>
      <p:ext uri="{BB962C8B-B14F-4D97-AF65-F5344CB8AC3E}">
        <p14:creationId xmlns:p14="http://schemas.microsoft.com/office/powerpoint/2010/main" val="382937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Physiology of Liver and Gall Bladder </a:t>
            </a:r>
          </a:p>
        </p:txBody>
      </p:sp>
      <p:sp>
        <p:nvSpPr>
          <p:cNvPr id="5" name="Slide Number Placeholder 4"/>
          <p:cNvSpPr>
            <a:spLocks noGrp="1"/>
          </p:cNvSpPr>
          <p:nvPr>
            <p:ph type="sldNum" sz="quarter" idx="12"/>
          </p:nvPr>
        </p:nvSpPr>
        <p:spPr/>
        <p:txBody>
          <a:bodyPr/>
          <a:lstStyle/>
          <a:p>
            <a:fld id="{4F55DCC7-23D5-4269-8D4E-A45AD7E48DE5}" type="slidenum">
              <a:rPr lang="en-US" smtClean="0"/>
              <a:t>13</a:t>
            </a:fld>
            <a:endParaRPr lang="en-US"/>
          </a:p>
        </p:txBody>
      </p:sp>
      <p:pic>
        <p:nvPicPr>
          <p:cNvPr id="6" name="Picture 5"/>
          <p:cNvPicPr>
            <a:picLocks noChangeAspect="1"/>
          </p:cNvPicPr>
          <p:nvPr/>
        </p:nvPicPr>
        <p:blipFill>
          <a:blip r:embed="rId2"/>
          <a:stretch>
            <a:fillRect/>
          </a:stretch>
        </p:blipFill>
        <p:spPr>
          <a:xfrm>
            <a:off x="926720" y="655233"/>
            <a:ext cx="7226680" cy="4980864"/>
          </a:xfrm>
          <a:prstGeom prst="rect">
            <a:avLst/>
          </a:prstGeom>
        </p:spPr>
      </p:pic>
      <p:sp>
        <p:nvSpPr>
          <p:cNvPr id="7" name="Title 1"/>
          <p:cNvSpPr txBox="1">
            <a:spLocks/>
          </p:cNvSpPr>
          <p:nvPr/>
        </p:nvSpPr>
        <p:spPr>
          <a:xfrm>
            <a:off x="8789294" y="927279"/>
            <a:ext cx="2744810" cy="1200374"/>
          </a:xfrm>
          <a:prstGeom prst="rect">
            <a:avLst/>
          </a:prstGeom>
          <a:solidFill>
            <a:srgbClr val="7030A0"/>
          </a:solidFill>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chemeClr val="bg1"/>
                </a:solidFill>
              </a:rPr>
              <a:t>Physiological Anatomy of Liver and Gall Bladder</a:t>
            </a:r>
            <a:endParaRPr lang="en-US" sz="2800" b="1" dirty="0">
              <a:solidFill>
                <a:schemeClr val="bg1"/>
              </a:solidFill>
            </a:endParaRPr>
          </a:p>
        </p:txBody>
      </p:sp>
      <p:sp>
        <p:nvSpPr>
          <p:cNvPr id="8" name="Oval 7"/>
          <p:cNvSpPr/>
          <p:nvPr/>
        </p:nvSpPr>
        <p:spPr>
          <a:xfrm>
            <a:off x="9499242" y="3520784"/>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Horizontal integration with Anatomy</a:t>
            </a: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140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14</a:t>
            </a:fld>
            <a:endParaRPr lang="en-US"/>
          </a:p>
        </p:txBody>
      </p:sp>
      <p:pic>
        <p:nvPicPr>
          <p:cNvPr id="4" name="Picture 3"/>
          <p:cNvPicPr>
            <a:picLocks noChangeAspect="1"/>
          </p:cNvPicPr>
          <p:nvPr/>
        </p:nvPicPr>
        <p:blipFill>
          <a:blip r:embed="rId2"/>
          <a:stretch>
            <a:fillRect/>
          </a:stretch>
        </p:blipFill>
        <p:spPr>
          <a:xfrm>
            <a:off x="1107583" y="436293"/>
            <a:ext cx="8744564" cy="4980864"/>
          </a:xfrm>
          <a:prstGeom prst="rect">
            <a:avLst/>
          </a:prstGeom>
        </p:spPr>
      </p:pic>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982200" y="2926725"/>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Horizontal integration with Anatomy</a:t>
            </a:r>
          </a:p>
        </p:txBody>
      </p:sp>
    </p:spTree>
    <p:extLst>
      <p:ext uri="{BB962C8B-B14F-4D97-AF65-F5344CB8AC3E}">
        <p14:creationId xmlns:p14="http://schemas.microsoft.com/office/powerpoint/2010/main" val="34293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15</a:t>
            </a:fld>
            <a:endParaRPr lang="en-US"/>
          </a:p>
        </p:txBody>
      </p:sp>
      <p:pic>
        <p:nvPicPr>
          <p:cNvPr id="4" name="Picture 3"/>
          <p:cNvPicPr>
            <a:picLocks noChangeAspect="1"/>
          </p:cNvPicPr>
          <p:nvPr/>
        </p:nvPicPr>
        <p:blipFill>
          <a:blip r:embed="rId2"/>
          <a:stretch>
            <a:fillRect/>
          </a:stretch>
        </p:blipFill>
        <p:spPr>
          <a:xfrm>
            <a:off x="902593" y="298563"/>
            <a:ext cx="7250807" cy="5256324"/>
          </a:xfrm>
          <a:prstGeom prst="rect">
            <a:avLst/>
          </a:prstGeom>
        </p:spPr>
      </p:pic>
      <p:sp>
        <p:nvSpPr>
          <p:cNvPr id="5" name="Oval 4"/>
          <p:cNvSpPr/>
          <p:nvPr/>
        </p:nvSpPr>
        <p:spPr>
          <a:xfrm>
            <a:off x="9318938" y="3647942"/>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Horizontal integration with Anatomy\histology </a:t>
            </a:r>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8365901" y="363269"/>
            <a:ext cx="3826099" cy="2563456"/>
          </a:xfrm>
          <a:prstGeom prst="rect">
            <a:avLst/>
          </a:prstGeom>
        </p:spPr>
      </p:pic>
    </p:spTree>
    <p:extLst>
      <p:ext uri="{BB962C8B-B14F-4D97-AF65-F5344CB8AC3E}">
        <p14:creationId xmlns:p14="http://schemas.microsoft.com/office/powerpoint/2010/main" val="1337050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16</a:t>
            </a:fld>
            <a:endParaRPr lang="en-US"/>
          </a:p>
        </p:txBody>
      </p:sp>
      <p:pic>
        <p:nvPicPr>
          <p:cNvPr id="4" name="Picture 3"/>
          <p:cNvPicPr>
            <a:picLocks noChangeAspect="1"/>
          </p:cNvPicPr>
          <p:nvPr/>
        </p:nvPicPr>
        <p:blipFill>
          <a:blip r:embed="rId2"/>
          <a:stretch>
            <a:fillRect/>
          </a:stretch>
        </p:blipFill>
        <p:spPr>
          <a:xfrm>
            <a:off x="1160254" y="0"/>
            <a:ext cx="9871489" cy="6857999"/>
          </a:xfrm>
          <a:prstGeom prst="rect">
            <a:avLst/>
          </a:prstGeom>
        </p:spPr>
      </p:pic>
    </p:spTree>
    <p:extLst>
      <p:ext uri="{BB962C8B-B14F-4D97-AF65-F5344CB8AC3E}">
        <p14:creationId xmlns:p14="http://schemas.microsoft.com/office/powerpoint/2010/main" val="20941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17</a:t>
            </a:fld>
            <a:endParaRPr lang="en-US"/>
          </a:p>
        </p:txBody>
      </p:sp>
      <p:pic>
        <p:nvPicPr>
          <p:cNvPr id="4" name="Picture 3"/>
          <p:cNvPicPr>
            <a:picLocks noChangeAspect="1"/>
          </p:cNvPicPr>
          <p:nvPr/>
        </p:nvPicPr>
        <p:blipFill>
          <a:blip r:embed="rId2"/>
          <a:stretch>
            <a:fillRect/>
          </a:stretch>
        </p:blipFill>
        <p:spPr>
          <a:xfrm>
            <a:off x="303950" y="57146"/>
            <a:ext cx="11568402" cy="6342068"/>
          </a:xfrm>
          <a:prstGeom prst="rect">
            <a:avLst/>
          </a:prstGeom>
        </p:spPr>
      </p:pic>
    </p:spTree>
    <p:extLst>
      <p:ext uri="{BB962C8B-B14F-4D97-AF65-F5344CB8AC3E}">
        <p14:creationId xmlns:p14="http://schemas.microsoft.com/office/powerpoint/2010/main" val="286547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18</a:t>
            </a:fld>
            <a:endParaRPr lang="en-US"/>
          </a:p>
        </p:txBody>
      </p:sp>
      <p:pic>
        <p:nvPicPr>
          <p:cNvPr id="4" name="Picture 3"/>
          <p:cNvPicPr>
            <a:picLocks noChangeAspect="1"/>
          </p:cNvPicPr>
          <p:nvPr/>
        </p:nvPicPr>
        <p:blipFill>
          <a:blip r:embed="rId2"/>
          <a:stretch>
            <a:fillRect/>
          </a:stretch>
        </p:blipFill>
        <p:spPr>
          <a:xfrm>
            <a:off x="14288" y="596256"/>
            <a:ext cx="12140168" cy="4961581"/>
          </a:xfrm>
          <a:prstGeom prst="rect">
            <a:avLst/>
          </a:prstGeom>
        </p:spPr>
      </p:pic>
    </p:spTree>
    <p:extLst>
      <p:ext uri="{BB962C8B-B14F-4D97-AF65-F5344CB8AC3E}">
        <p14:creationId xmlns:p14="http://schemas.microsoft.com/office/powerpoint/2010/main" val="156448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19</a:t>
            </a:fld>
            <a:endParaRPr lang="en-US"/>
          </a:p>
        </p:txBody>
      </p:sp>
      <p:pic>
        <p:nvPicPr>
          <p:cNvPr id="4" name="Picture 3">
            <a:extLst>
              <a:ext uri="{FF2B5EF4-FFF2-40B4-BE49-F238E27FC236}">
                <a16:creationId xmlns:a16="http://schemas.microsoft.com/office/drawing/2014/main" id="{65EA55CA-3FDC-2666-1497-738A444226DA}"/>
              </a:ext>
            </a:extLst>
          </p:cNvPr>
          <p:cNvPicPr>
            <a:picLocks noChangeAspect="1"/>
          </p:cNvPicPr>
          <p:nvPr/>
        </p:nvPicPr>
        <p:blipFill>
          <a:blip r:embed="rId2"/>
          <a:stretch>
            <a:fillRect/>
          </a:stretch>
        </p:blipFill>
        <p:spPr>
          <a:xfrm>
            <a:off x="0" y="971150"/>
            <a:ext cx="12144256" cy="4743850"/>
          </a:xfrm>
          <a:prstGeom prst="rect">
            <a:avLst/>
          </a:prstGeom>
        </p:spPr>
      </p:pic>
    </p:spTree>
    <p:extLst>
      <p:ext uri="{BB962C8B-B14F-4D97-AF65-F5344CB8AC3E}">
        <p14:creationId xmlns:p14="http://schemas.microsoft.com/office/powerpoint/2010/main" val="220929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9D55CB-056C-5813-B823-72E70FEDA6C0}"/>
              </a:ext>
            </a:extLst>
          </p:cNvPr>
          <p:cNvSpPr/>
          <p:nvPr/>
        </p:nvSpPr>
        <p:spPr>
          <a:xfrm>
            <a:off x="152400" y="1800225"/>
            <a:ext cx="11887200" cy="3887788"/>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3600" b="1" dirty="0"/>
          </a:p>
          <a:p>
            <a:pPr algn="ctr" eaLnBrk="1" fontAlgn="auto" hangingPunct="1">
              <a:spcBef>
                <a:spcPts val="0"/>
              </a:spcBef>
              <a:spcAft>
                <a:spcPts val="0"/>
              </a:spcAft>
              <a:defRPr/>
            </a:pPr>
            <a:r>
              <a:rPr lang="en-US" sz="3600" b="1" dirty="0">
                <a:solidFill>
                  <a:schemeClr val="bg1"/>
                </a:solidFill>
              </a:rPr>
              <a:t>GIT  Module</a:t>
            </a:r>
            <a:br>
              <a:rPr lang="en-US" sz="3600" b="1" dirty="0">
                <a:solidFill>
                  <a:schemeClr val="bg1"/>
                </a:solidFill>
              </a:rPr>
            </a:br>
            <a:r>
              <a:rPr lang="en-US" sz="3600" b="1" u="sng" dirty="0">
                <a:solidFill>
                  <a:schemeClr val="bg1"/>
                </a:solidFill>
              </a:rPr>
              <a:t>LGIS PHYSIOLOGY) </a:t>
            </a:r>
            <a:endParaRPr lang="en-US" sz="3200" u="sng" dirty="0">
              <a:solidFill>
                <a:schemeClr val="bg1"/>
              </a:solidFill>
            </a:endParaRPr>
          </a:p>
          <a:p>
            <a:pPr algn="ctr" eaLnBrk="1" fontAlgn="auto" hangingPunct="1">
              <a:spcBef>
                <a:spcPts val="0"/>
              </a:spcBef>
              <a:spcAft>
                <a:spcPts val="0"/>
              </a:spcAft>
              <a:defRPr/>
            </a:pPr>
            <a:r>
              <a:rPr lang="en-US" sz="3600" b="1" dirty="0">
                <a:solidFill>
                  <a:schemeClr val="bg1"/>
                </a:solidFill>
              </a:rPr>
              <a:t>2nd Year MBBS (2025)</a:t>
            </a:r>
          </a:p>
          <a:p>
            <a:pPr algn="ctr">
              <a:defRPr/>
            </a:pPr>
            <a:r>
              <a:rPr lang="en-US" sz="4800" dirty="0"/>
              <a:t>Physiology of Liver and Gall Bladder </a:t>
            </a:r>
          </a:p>
          <a:p>
            <a:pPr algn="ctr">
              <a:defRPr/>
            </a:pPr>
            <a:r>
              <a:rPr lang="en-US" sz="5400" dirty="0">
                <a:solidFill>
                  <a:schemeClr val="bg1"/>
                </a:solidFill>
              </a:rPr>
              <a:t>Liver Functions</a:t>
            </a:r>
            <a:br>
              <a:rPr lang="en-US" sz="2400" dirty="0"/>
            </a:br>
            <a:br>
              <a:rPr lang="en-US" sz="2000" dirty="0"/>
            </a:br>
            <a:endParaRPr lang="en-US" sz="2000" dirty="0"/>
          </a:p>
        </p:txBody>
      </p:sp>
      <p:sp>
        <p:nvSpPr>
          <p:cNvPr id="6" name="Rectangle 5">
            <a:extLst>
              <a:ext uri="{FF2B5EF4-FFF2-40B4-BE49-F238E27FC236}">
                <a16:creationId xmlns:a16="http://schemas.microsoft.com/office/drawing/2014/main" id="{DB6761DE-8B14-A561-1038-DACB44BF049D}"/>
              </a:ext>
            </a:extLst>
          </p:cNvPr>
          <p:cNvSpPr/>
          <p:nvPr/>
        </p:nvSpPr>
        <p:spPr>
          <a:xfrm>
            <a:off x="152400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843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C4BEFB81-C3CA-50FD-30B4-336ADB819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5181600" y="42863"/>
            <a:ext cx="1711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B05CC47-8090-D0C3-5B43-0F301FFC1BCF}"/>
              </a:ext>
            </a:extLst>
          </p:cNvPr>
          <p:cNvSpPr/>
          <p:nvPr/>
        </p:nvSpPr>
        <p:spPr>
          <a:xfrm>
            <a:off x="7620000" y="5972175"/>
            <a:ext cx="2590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7030A0"/>
                </a:solidFill>
                <a:effectLst>
                  <a:outerShdw blurRad="38100" dist="38100" dir="2700000" algn="tl">
                    <a:srgbClr val="000000">
                      <a:alpha val="43137"/>
                    </a:srgbClr>
                  </a:outerShdw>
                </a:effectLst>
              </a:rPr>
              <a:t>Date: 00-00-0000</a:t>
            </a:r>
          </a:p>
        </p:txBody>
      </p:sp>
      <p:sp>
        <p:nvSpPr>
          <p:cNvPr id="2" name="TextBox 1">
            <a:extLst>
              <a:ext uri="{FF2B5EF4-FFF2-40B4-BE49-F238E27FC236}">
                <a16:creationId xmlns:a16="http://schemas.microsoft.com/office/drawing/2014/main" id="{9137F457-572E-D9BA-4031-3D6F55D4B600}"/>
              </a:ext>
            </a:extLst>
          </p:cNvPr>
          <p:cNvSpPr txBox="1"/>
          <p:nvPr/>
        </p:nvSpPr>
        <p:spPr>
          <a:xfrm>
            <a:off x="1066800" y="5688013"/>
            <a:ext cx="3124200" cy="1076325"/>
          </a:xfrm>
          <a:prstGeom prst="rect">
            <a:avLst/>
          </a:prstGeom>
          <a:noFill/>
        </p:spPr>
        <p:txBody>
          <a:bodyPr>
            <a:spAutoFit/>
          </a:bodyPr>
          <a:lstStyle/>
          <a:p>
            <a:pPr algn="ctr" eaLnBrk="1" hangingPunct="1">
              <a:defRPr/>
            </a:pPr>
            <a:r>
              <a:rPr lang="en-US" sz="3200" b="1" dirty="0">
                <a:solidFill>
                  <a:srgbClr val="7030A0"/>
                </a:solidFill>
                <a:effectLst>
                  <a:outerShdw blurRad="38100" dist="38100" dir="2700000" algn="tl">
                    <a:srgbClr val="000000">
                      <a:alpha val="43137"/>
                    </a:srgbClr>
                  </a:outerShdw>
                </a:effectLst>
              </a:rPr>
              <a:t>Dr. Ali Zain</a:t>
            </a:r>
          </a:p>
          <a:p>
            <a:pPr algn="ctr" eaLnBrk="1" hangingPunct="1">
              <a:defRPr/>
            </a:pPr>
            <a:r>
              <a:rPr lang="en-US" sz="3200" b="1" dirty="0">
                <a:solidFill>
                  <a:srgbClr val="7030A0"/>
                </a:solidFill>
                <a:effectLst>
                  <a:outerShdw blurRad="38100" dist="38100" dir="2700000" algn="tl">
                    <a:srgbClr val="000000">
                      <a:alpha val="43137"/>
                    </a:srgbClr>
                  </a:outerShdw>
                </a:effectLst>
              </a:rPr>
              <a:t>PGT physiology</a:t>
            </a:r>
          </a:p>
        </p:txBody>
      </p:sp>
      <p:sp>
        <p:nvSpPr>
          <p:cNvPr id="18438" name="Rectangle 2">
            <a:extLst>
              <a:ext uri="{FF2B5EF4-FFF2-40B4-BE49-F238E27FC236}">
                <a16:creationId xmlns:a16="http://schemas.microsoft.com/office/drawing/2014/main" id="{C35A4A54-A6CE-CC40-146F-34CEB6C0F1CB}"/>
              </a:ext>
            </a:extLst>
          </p:cNvPr>
          <p:cNvSpPr>
            <a:spLocks noChangeArrowheads="1"/>
          </p:cNvSpPr>
          <p:nvPr/>
        </p:nvSpPr>
        <p:spPr bwMode="auto">
          <a:xfrm>
            <a:off x="5334000" y="3036888"/>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70031" y="566670"/>
            <a:ext cx="5176234" cy="873506"/>
          </a:xfrm>
          <a:solidFill>
            <a:srgbClr val="7030A0"/>
          </a:solidFill>
        </p:spPr>
        <p:txBody>
          <a:bodyPr/>
          <a:lstStyle/>
          <a:p>
            <a:r>
              <a:rPr lang="en-US" b="1" dirty="0">
                <a:solidFill>
                  <a:schemeClr val="bg1"/>
                </a:solidFill>
              </a:rPr>
              <a:t>Functions of Liver </a:t>
            </a:r>
          </a:p>
        </p:txBody>
      </p:sp>
      <p:sp>
        <p:nvSpPr>
          <p:cNvPr id="5" name="Content Placeholder 4"/>
          <p:cNvSpPr>
            <a:spLocks noGrp="1"/>
          </p:cNvSpPr>
          <p:nvPr>
            <p:ph idx="1"/>
          </p:nvPr>
        </p:nvSpPr>
        <p:spPr/>
        <p:txBody>
          <a:bodyPr/>
          <a:lstStyle/>
          <a:p>
            <a:r>
              <a:rPr lang="en-US" dirty="0"/>
              <a:t>Vascular Functions</a:t>
            </a:r>
          </a:p>
          <a:p>
            <a:r>
              <a:rPr lang="en-US" dirty="0"/>
              <a:t>Metabolic Function</a:t>
            </a:r>
          </a:p>
          <a:p>
            <a:r>
              <a:rPr lang="en-US" dirty="0"/>
              <a:t>Bile Formation &amp; Excretion </a:t>
            </a:r>
          </a:p>
          <a:p>
            <a:endParaRPr lang="en-US" dirty="0"/>
          </a:p>
        </p:txBody>
      </p:sp>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20</a:t>
            </a:fld>
            <a:endParaRPr lang="en-US"/>
          </a:p>
        </p:txBody>
      </p:sp>
      <p:pic>
        <p:nvPicPr>
          <p:cNvPr id="6" name="Picture 5"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40585" y="5538787"/>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948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0" y="-1"/>
            <a:ext cx="12163430" cy="6843713"/>
          </a:xfrm>
          <a:prstGeom prst="rect">
            <a:avLst/>
          </a:prstGeom>
        </p:spPr>
      </p:pic>
      <p:sp>
        <p:nvSpPr>
          <p:cNvPr id="6" name="Footer Placeholder 5"/>
          <p:cNvSpPr>
            <a:spLocks noGrp="1"/>
          </p:cNvSpPr>
          <p:nvPr>
            <p:ph type="ftr" sz="quarter" idx="11"/>
          </p:nvPr>
        </p:nvSpPr>
        <p:spPr/>
        <p:txBody>
          <a:bodyPr/>
          <a:lstStyle/>
          <a:p>
            <a:r>
              <a:rPr lang="en-US"/>
              <a:t>Physiology of Liver and Gall Bladder </a:t>
            </a:r>
          </a:p>
        </p:txBody>
      </p:sp>
      <p:sp>
        <p:nvSpPr>
          <p:cNvPr id="7" name="Slide Number Placeholder 6"/>
          <p:cNvSpPr>
            <a:spLocks noGrp="1"/>
          </p:cNvSpPr>
          <p:nvPr>
            <p:ph type="sldNum" sz="quarter" idx="12"/>
          </p:nvPr>
        </p:nvSpPr>
        <p:spPr/>
        <p:txBody>
          <a:bodyPr/>
          <a:lstStyle/>
          <a:p>
            <a:fld id="{4F55DCC7-23D5-4269-8D4E-A45AD7E48DE5}" type="slidenum">
              <a:rPr lang="en-US" smtClean="0"/>
              <a:t>21</a:t>
            </a:fld>
            <a:endParaRPr lang="en-US"/>
          </a:p>
        </p:txBody>
      </p:sp>
      <p:pic>
        <p:nvPicPr>
          <p:cNvPr id="3"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869B2456-DE06-2193-5B91-FCCD5327A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EE726CD5-2A35-41A2-B0C0-771FA98A686F}"/>
              </a:ext>
            </a:extLst>
          </p:cNvPr>
          <p:cNvSpPr/>
          <p:nvPr/>
        </p:nvSpPr>
        <p:spPr>
          <a:xfrm>
            <a:off x="9601200" y="101600"/>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extLst>
      <p:ext uri="{BB962C8B-B14F-4D97-AF65-F5344CB8AC3E}">
        <p14:creationId xmlns:p14="http://schemas.microsoft.com/office/powerpoint/2010/main" val="1455558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22</a:t>
            </a:fld>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9F6DDD2-4D9B-6D2D-3FAB-D466569E0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E05AA90B-397F-43D4-C7CE-250DDCA99AC2}"/>
              </a:ext>
            </a:extLst>
          </p:cNvPr>
          <p:cNvSpPr/>
          <p:nvPr/>
        </p:nvSpPr>
        <p:spPr>
          <a:xfrm>
            <a:off x="9601200" y="101600"/>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extLst>
      <p:ext uri="{BB962C8B-B14F-4D97-AF65-F5344CB8AC3E}">
        <p14:creationId xmlns:p14="http://schemas.microsoft.com/office/powerpoint/2010/main" val="380079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23</a:t>
            </a:fld>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AA11E38C-FD46-4C7C-6707-B1868BC63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66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AC6C16E-06D8-A35B-2E21-119D430B28BF}"/>
              </a:ext>
            </a:extLst>
          </p:cNvPr>
          <p:cNvSpPr/>
          <p:nvPr/>
        </p:nvSpPr>
        <p:spPr>
          <a:xfrm>
            <a:off x="9601200" y="101600"/>
            <a:ext cx="2438400" cy="9271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extLst>
      <p:ext uri="{BB962C8B-B14F-4D97-AF65-F5344CB8AC3E}">
        <p14:creationId xmlns:p14="http://schemas.microsoft.com/office/powerpoint/2010/main" val="2471077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Liver lymph flow</a:t>
            </a:r>
          </a:p>
        </p:txBody>
      </p:sp>
      <p:sp>
        <p:nvSpPr>
          <p:cNvPr id="3" name="Content Placeholder 2"/>
          <p:cNvSpPr>
            <a:spLocks noGrp="1"/>
          </p:cNvSpPr>
          <p:nvPr>
            <p:ph idx="1"/>
          </p:nvPr>
        </p:nvSpPr>
        <p:spPr/>
        <p:txBody>
          <a:bodyPr>
            <a:normAutofit/>
          </a:bodyPr>
          <a:lstStyle/>
          <a:p>
            <a:r>
              <a:rPr lang="en-US" sz="3200" dirty="0"/>
              <a:t>Very high</a:t>
            </a:r>
          </a:p>
          <a:p>
            <a:r>
              <a:rPr lang="en-US" sz="3200" dirty="0"/>
              <a:t>Lymph drainage has a protein concentration 6g/dl </a:t>
            </a:r>
          </a:p>
          <a:p>
            <a:r>
              <a:rPr lang="en-US" sz="3200" dirty="0"/>
              <a:t>High permeability of liver sinusoids allows large quantities of lymph to form</a:t>
            </a:r>
          </a:p>
          <a:p>
            <a:r>
              <a:rPr lang="en-US" sz="3200" dirty="0"/>
              <a:t>Half of lymph formed in the body under resting conditions arises from liver</a:t>
            </a:r>
          </a:p>
        </p:txBody>
      </p:sp>
      <p:sp>
        <p:nvSpPr>
          <p:cNvPr id="4" name="Footer Placeholder 3"/>
          <p:cNvSpPr>
            <a:spLocks noGrp="1"/>
          </p:cNvSpPr>
          <p:nvPr>
            <p:ph type="ftr" sz="quarter" idx="11"/>
          </p:nvPr>
        </p:nvSpPr>
        <p:spPr/>
        <p:txBody>
          <a:bodyPr/>
          <a:lstStyle/>
          <a:p>
            <a:r>
              <a:rPr lang="en-US"/>
              <a:t>Physiology of Liver and Gall Bladder </a:t>
            </a:r>
          </a:p>
        </p:txBody>
      </p:sp>
      <p:sp>
        <p:nvSpPr>
          <p:cNvPr id="5" name="Slide Number Placeholder 4"/>
          <p:cNvSpPr>
            <a:spLocks noGrp="1"/>
          </p:cNvSpPr>
          <p:nvPr>
            <p:ph type="sldNum" sz="quarter" idx="12"/>
          </p:nvPr>
        </p:nvSpPr>
        <p:spPr/>
        <p:txBody>
          <a:bodyPr/>
          <a:lstStyle/>
          <a:p>
            <a:fld id="{4F55DCC7-23D5-4269-8D4E-A45AD7E48DE5}" type="slidenum">
              <a:rPr lang="en-US" smtClean="0"/>
              <a:t>24</a:t>
            </a:fld>
            <a:endParaRPr lang="en-US"/>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A2413B5B-4284-EB11-82A1-AF8E5ACF8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9BF20F28-CF26-B051-04F5-ACB35B6F374F}"/>
              </a:ext>
            </a:extLst>
          </p:cNvPr>
          <p:cNvSpPr/>
          <p:nvPr/>
        </p:nvSpPr>
        <p:spPr>
          <a:xfrm>
            <a:off x="9601200" y="101600"/>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extLst>
      <p:ext uri="{BB962C8B-B14F-4D97-AF65-F5344CB8AC3E}">
        <p14:creationId xmlns:p14="http://schemas.microsoft.com/office/powerpoint/2010/main" val="19736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25</a:t>
            </a:fld>
            <a:endParaRPr lang="en-US"/>
          </a:p>
        </p:txBody>
      </p:sp>
      <p:pic>
        <p:nvPicPr>
          <p:cNvPr id="4" name="Content Placeholder 3"/>
          <p:cNvPicPr>
            <a:picLocks noChangeAspect="1"/>
          </p:cNvPicPr>
          <p:nvPr/>
        </p:nvPicPr>
        <p:blipFill>
          <a:blip r:embed="rId2"/>
          <a:stretch>
            <a:fillRect/>
          </a:stretch>
        </p:blipFill>
        <p:spPr>
          <a:xfrm>
            <a:off x="0" y="0"/>
            <a:ext cx="12192000" cy="6858000"/>
          </a:xfrm>
          <a:prstGeom prst="rect">
            <a:avLst/>
          </a:prstGeom>
        </p:spPr>
      </p:pic>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F59A2327-B454-8C23-551B-8E4DECE6D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316335" y="6040438"/>
            <a:ext cx="67902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2E7DCBB3-1C65-1045-8020-89699262E601}"/>
              </a:ext>
            </a:extLst>
          </p:cNvPr>
          <p:cNvSpPr/>
          <p:nvPr/>
        </p:nvSpPr>
        <p:spPr>
          <a:xfrm>
            <a:off x="10301288" y="101600"/>
            <a:ext cx="1738312"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extLst>
      <p:ext uri="{BB962C8B-B14F-4D97-AF65-F5344CB8AC3E}">
        <p14:creationId xmlns:p14="http://schemas.microsoft.com/office/powerpoint/2010/main" val="394790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Physiology of Liver and Gall Bladder </a:t>
            </a:r>
          </a:p>
        </p:txBody>
      </p:sp>
      <p:sp>
        <p:nvSpPr>
          <p:cNvPr id="5" name="Slide Number Placeholder 4"/>
          <p:cNvSpPr>
            <a:spLocks noGrp="1"/>
          </p:cNvSpPr>
          <p:nvPr>
            <p:ph type="sldNum" sz="quarter" idx="12"/>
          </p:nvPr>
        </p:nvSpPr>
        <p:spPr/>
        <p:txBody>
          <a:bodyPr/>
          <a:lstStyle/>
          <a:p>
            <a:fld id="{4F55DCC7-23D5-4269-8D4E-A45AD7E48DE5}" type="slidenum">
              <a:rPr lang="en-US" smtClean="0"/>
              <a:t>26</a:t>
            </a:fld>
            <a:endParaRPr lang="en-US"/>
          </a:p>
        </p:txBody>
      </p:sp>
      <p:sp>
        <p:nvSpPr>
          <p:cNvPr id="9" name="Oval 8"/>
          <p:cNvSpPr/>
          <p:nvPr/>
        </p:nvSpPr>
        <p:spPr>
          <a:xfrm>
            <a:off x="9489582" y="4288665"/>
            <a:ext cx="2421229"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Horizontal Integration with anatomy/</a:t>
            </a:r>
          </a:p>
          <a:p>
            <a:pPr algn="ctr"/>
            <a:r>
              <a:rPr lang="en-US" b="1" dirty="0"/>
              <a:t>histology</a:t>
            </a:r>
          </a:p>
        </p:txBody>
      </p:sp>
      <p:pic>
        <p:nvPicPr>
          <p:cNvPr id="1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335387" y="5834129"/>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a:extLst>
              <a:ext uri="{FF2B5EF4-FFF2-40B4-BE49-F238E27FC236}">
                <a16:creationId xmlns:a16="http://schemas.microsoft.com/office/drawing/2014/main" id="{1CC3C4BA-803B-269D-D46C-639BBBBF878B}"/>
              </a:ext>
            </a:extLst>
          </p:cNvPr>
          <p:cNvPicPr>
            <a:picLocks noChangeAspect="1"/>
          </p:cNvPicPr>
          <p:nvPr/>
        </p:nvPicPr>
        <p:blipFill>
          <a:blip r:embed="rId3"/>
          <a:stretch>
            <a:fillRect/>
          </a:stretch>
        </p:blipFill>
        <p:spPr>
          <a:xfrm>
            <a:off x="1287887" y="524174"/>
            <a:ext cx="7758961" cy="5571065"/>
          </a:xfrm>
          <a:prstGeom prst="rect">
            <a:avLst/>
          </a:prstGeom>
          <a:ln>
            <a:noFill/>
          </a:ln>
        </p:spPr>
      </p:pic>
      <p:sp>
        <p:nvSpPr>
          <p:cNvPr id="2" name="Rectangle 1"/>
          <p:cNvSpPr/>
          <p:nvPr/>
        </p:nvSpPr>
        <p:spPr>
          <a:xfrm>
            <a:off x="9046848" y="734096"/>
            <a:ext cx="2983606" cy="56667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r>
              <a:rPr lang="en-US" sz="2400" b="1" dirty="0"/>
              <a:t>Bile Production</a:t>
            </a:r>
            <a:br>
              <a:rPr lang="en-US" sz="2400" b="1" dirty="0"/>
            </a:br>
            <a:endParaRPr lang="en-US" sz="2400" dirty="0"/>
          </a:p>
        </p:txBody>
      </p:sp>
    </p:spTree>
    <p:extLst>
      <p:ext uri="{BB962C8B-B14F-4D97-AF65-F5344CB8AC3E}">
        <p14:creationId xmlns:p14="http://schemas.microsoft.com/office/powerpoint/2010/main" val="3870452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Physiology of Liver and Gall Bladder </a:t>
            </a:r>
          </a:p>
        </p:txBody>
      </p:sp>
      <p:sp>
        <p:nvSpPr>
          <p:cNvPr id="5" name="Slide Number Placeholder 4"/>
          <p:cNvSpPr>
            <a:spLocks noGrp="1"/>
          </p:cNvSpPr>
          <p:nvPr>
            <p:ph type="sldNum" sz="quarter" idx="12"/>
          </p:nvPr>
        </p:nvSpPr>
        <p:spPr/>
        <p:txBody>
          <a:bodyPr/>
          <a:lstStyle/>
          <a:p>
            <a:fld id="{4F55DCC7-23D5-4269-8D4E-A45AD7E48DE5}" type="slidenum">
              <a:rPr lang="en-US" smtClean="0"/>
              <a:t>27</a:t>
            </a:fld>
            <a:endParaRPr lang="en-US"/>
          </a:p>
        </p:txBody>
      </p:sp>
      <p:sp>
        <p:nvSpPr>
          <p:cNvPr id="7" name="Oval 6"/>
          <p:cNvSpPr/>
          <p:nvPr/>
        </p:nvSpPr>
        <p:spPr>
          <a:xfrm>
            <a:off x="9641983" y="4696737"/>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24675" y="6040437"/>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8350" y="528034"/>
            <a:ext cx="3412901"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Bile Concentration</a:t>
            </a:r>
            <a:endParaRPr lang="en-US" sz="2800" dirty="0"/>
          </a:p>
        </p:txBody>
      </p:sp>
      <p:sp>
        <p:nvSpPr>
          <p:cNvPr id="3" name="Rectangle 2"/>
          <p:cNvSpPr/>
          <p:nvPr/>
        </p:nvSpPr>
        <p:spPr>
          <a:xfrm>
            <a:off x="965915" y="1859340"/>
            <a:ext cx="8178085" cy="4062651"/>
          </a:xfrm>
          <a:prstGeom prst="rect">
            <a:avLst/>
          </a:prstGeom>
        </p:spPr>
        <p:txBody>
          <a:bodyPr wrap="square">
            <a:spAutoFit/>
          </a:bodyPr>
          <a:lstStyle/>
          <a:p>
            <a:pPr fontAlgn="base"/>
            <a:r>
              <a:rPr lang="en-US" sz="2400" dirty="0"/>
              <a:t>The gallbladder has to concentrate the bile so that it can store the bile salts and waste products of the liver bile. It actively transports sodium through the gallbladder mucosa. The other constituents like water, chloride and electrolytes then diffuse through the gallbladder lining.</a:t>
            </a:r>
          </a:p>
          <a:p>
            <a:pPr fontAlgn="base"/>
            <a:r>
              <a:rPr lang="en-US" sz="2400" dirty="0"/>
              <a:t>By doing this, gallbladder bile is 5 to 20 times more concentrated than liver bile. At this point, gallbladder bile is mainly composed of bile salts, and smaller volumes of bilirubin, cholesterol, lecithin and other electrolytes stay in the gallbladder</a:t>
            </a:r>
          </a:p>
          <a:p>
            <a:endParaRPr lang="en-US" dirty="0"/>
          </a:p>
        </p:txBody>
      </p:sp>
    </p:spTree>
    <p:extLst>
      <p:ext uri="{BB962C8B-B14F-4D97-AF65-F5344CB8AC3E}">
        <p14:creationId xmlns:p14="http://schemas.microsoft.com/office/powerpoint/2010/main" val="2696280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28</a:t>
            </a:fld>
            <a:endParaRPr lang="en-US"/>
          </a:p>
        </p:txBody>
      </p:sp>
      <p:pic>
        <p:nvPicPr>
          <p:cNvPr id="4" name="Picture 3"/>
          <p:cNvPicPr>
            <a:picLocks noChangeAspect="1"/>
          </p:cNvPicPr>
          <p:nvPr/>
        </p:nvPicPr>
        <p:blipFill>
          <a:blip r:embed="rId2"/>
          <a:stretch>
            <a:fillRect/>
          </a:stretch>
        </p:blipFill>
        <p:spPr>
          <a:xfrm>
            <a:off x="1385552" y="992478"/>
            <a:ext cx="7225048" cy="4817772"/>
          </a:xfrm>
          <a:prstGeom prst="rect">
            <a:avLst/>
          </a:prstGeom>
        </p:spPr>
      </p:pic>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964769" y="4565186"/>
            <a:ext cx="2034862" cy="101207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a:t>
            </a:r>
          </a:p>
        </p:txBody>
      </p:sp>
      <p:sp>
        <p:nvSpPr>
          <p:cNvPr id="7" name="Rectangle 6"/>
          <p:cNvSpPr/>
          <p:nvPr/>
        </p:nvSpPr>
        <p:spPr>
          <a:xfrm>
            <a:off x="8731875" y="1133341"/>
            <a:ext cx="2781838" cy="9144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Enterohepatic circulation</a:t>
            </a:r>
          </a:p>
        </p:txBody>
      </p:sp>
    </p:spTree>
    <p:extLst>
      <p:ext uri="{BB962C8B-B14F-4D97-AF65-F5344CB8AC3E}">
        <p14:creationId xmlns:p14="http://schemas.microsoft.com/office/powerpoint/2010/main" val="1715862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Physiology of Liver and Gall Bladder </a:t>
            </a:r>
          </a:p>
        </p:txBody>
      </p:sp>
      <p:sp>
        <p:nvSpPr>
          <p:cNvPr id="5" name="Slide Number Placeholder 4"/>
          <p:cNvSpPr>
            <a:spLocks noGrp="1"/>
          </p:cNvSpPr>
          <p:nvPr>
            <p:ph type="sldNum" sz="quarter" idx="12"/>
          </p:nvPr>
        </p:nvSpPr>
        <p:spPr/>
        <p:txBody>
          <a:bodyPr/>
          <a:lstStyle/>
          <a:p>
            <a:fld id="{4F55DCC7-23D5-4269-8D4E-A45AD7E48DE5}" type="slidenum">
              <a:rPr lang="en-US" smtClean="0"/>
              <a:t>29</a:t>
            </a:fld>
            <a:endParaRPr lang="en-US"/>
          </a:p>
        </p:txBody>
      </p:sp>
      <p:sp>
        <p:nvSpPr>
          <p:cNvPr id="8" name="Oval 7"/>
          <p:cNvSpPr/>
          <p:nvPr/>
        </p:nvSpPr>
        <p:spPr>
          <a:xfrm>
            <a:off x="8964769" y="4367817"/>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9397" y="206062"/>
            <a:ext cx="4134118" cy="7727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Bile Composition</a:t>
            </a:r>
            <a:endParaRPr lang="en-US" sz="4000" dirty="0"/>
          </a:p>
        </p:txBody>
      </p:sp>
      <p:sp>
        <p:nvSpPr>
          <p:cNvPr id="10" name="Rectangle 9"/>
          <p:cNvSpPr/>
          <p:nvPr/>
        </p:nvSpPr>
        <p:spPr>
          <a:xfrm>
            <a:off x="1701800" y="1355388"/>
            <a:ext cx="6581104" cy="5170646"/>
          </a:xfrm>
          <a:prstGeom prst="rect">
            <a:avLst/>
          </a:prstGeom>
        </p:spPr>
        <p:txBody>
          <a:bodyPr wrap="square">
            <a:spAutoFit/>
          </a:bodyPr>
          <a:lstStyle/>
          <a:p>
            <a:r>
              <a:rPr lang="en-US" sz="2400" dirty="0"/>
              <a:t>Bile, whether from the liver or gallbladder, contains the following substances :</a:t>
            </a:r>
          </a:p>
          <a:p>
            <a:r>
              <a:rPr lang="en-US" sz="2400" dirty="0"/>
              <a:t>water</a:t>
            </a:r>
          </a:p>
          <a:p>
            <a:r>
              <a:rPr lang="en-US" sz="2400" dirty="0"/>
              <a:t>bile salts</a:t>
            </a:r>
          </a:p>
          <a:p>
            <a:r>
              <a:rPr lang="en-US" sz="2400" dirty="0"/>
              <a:t>bilirubin</a:t>
            </a:r>
          </a:p>
          <a:p>
            <a:r>
              <a:rPr lang="en-US" sz="2400" dirty="0"/>
              <a:t>cholesterol</a:t>
            </a:r>
          </a:p>
          <a:p>
            <a:r>
              <a:rPr lang="en-US" sz="2400" dirty="0"/>
              <a:t>fatty acids</a:t>
            </a:r>
          </a:p>
          <a:p>
            <a:r>
              <a:rPr lang="en-US" sz="2400" dirty="0"/>
              <a:t>lecithin</a:t>
            </a:r>
          </a:p>
          <a:p>
            <a:r>
              <a:rPr lang="en-US" sz="2400" dirty="0"/>
              <a:t>sodium</a:t>
            </a:r>
          </a:p>
          <a:p>
            <a:r>
              <a:rPr lang="en-US" sz="2400" dirty="0"/>
              <a:t>potassium</a:t>
            </a:r>
          </a:p>
          <a:p>
            <a:r>
              <a:rPr lang="en-US" sz="2400" dirty="0"/>
              <a:t>calcium</a:t>
            </a:r>
          </a:p>
          <a:p>
            <a:r>
              <a:rPr lang="en-US" sz="2400" dirty="0"/>
              <a:t>chlorine</a:t>
            </a:r>
          </a:p>
          <a:p>
            <a:r>
              <a:rPr lang="en-US" sz="2400" dirty="0"/>
              <a:t>bicarbonate ions</a:t>
            </a:r>
          </a:p>
          <a:p>
            <a:endParaRPr lang="en-US" dirty="0"/>
          </a:p>
        </p:txBody>
      </p:sp>
    </p:spTree>
    <p:extLst>
      <p:ext uri="{BB962C8B-B14F-4D97-AF65-F5344CB8AC3E}">
        <p14:creationId xmlns:p14="http://schemas.microsoft.com/office/powerpoint/2010/main" val="183172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838200" y="365125"/>
            <a:ext cx="10515600" cy="625475"/>
          </a:xfrm>
          <a:solidFill>
            <a:srgbClr val="7030A0"/>
          </a:solidFill>
        </p:spPr>
        <p:txBody>
          <a:bodyPr>
            <a:normAutofit fontScale="90000"/>
          </a:bodyPr>
          <a:lstStyle/>
          <a:p>
            <a:r>
              <a:rPr lang="en-US" altLang="en-US" b="1">
                <a:solidFill>
                  <a:schemeClr val="bg1"/>
                </a:solidFill>
              </a:rPr>
              <a:t>                         Table of contents</a:t>
            </a:r>
          </a:p>
        </p:txBody>
      </p:sp>
      <p:pic>
        <p:nvPicPr>
          <p:cNvPr id="7171" name="Content Placeholder 5"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29263" y="3516313"/>
            <a:ext cx="1133475" cy="969962"/>
          </a:xfrm>
        </p:spPr>
      </p:pic>
      <p:sp>
        <p:nvSpPr>
          <p:cNvPr id="71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2EC86A7-4337-458D-AEE4-B3EED8BEE7FD}" type="slidenum">
              <a:rPr lang="en-US" altLang="en-US" sz="1200" smtClean="0">
                <a:solidFill>
                  <a:srgbClr val="898989"/>
                </a:solidFill>
              </a:rPr>
              <a:pPr>
                <a:lnSpc>
                  <a:spcPct val="100000"/>
                </a:lnSpc>
                <a:spcBef>
                  <a:spcPct val="0"/>
                </a:spcBef>
                <a:buFontTx/>
                <a:buNone/>
              </a:pPr>
              <a:t>3</a:t>
            </a:fld>
            <a:endParaRPr lang="en-US" altLang="en-US" sz="1200">
              <a:solidFill>
                <a:srgbClr val="898989"/>
              </a:solidFill>
            </a:endParaRPr>
          </a:p>
        </p:txBody>
      </p:sp>
      <p:graphicFrame>
        <p:nvGraphicFramePr>
          <p:cNvPr id="8" name="Table 5"/>
          <p:cNvGraphicFramePr>
            <a:graphicFrameLocks noGrp="1"/>
          </p:cNvGraphicFramePr>
          <p:nvPr/>
        </p:nvGraphicFramePr>
        <p:xfrm>
          <a:off x="1981200" y="1428750"/>
          <a:ext cx="8137525" cy="4216400"/>
        </p:xfrm>
        <a:graphic>
          <a:graphicData uri="http://schemas.openxmlformats.org/drawingml/2006/table">
            <a:tbl>
              <a:tblPr firstRow="1" bandRow="1">
                <a:tableStyleId>{5C22544A-7EE6-4342-B048-85BDC9FD1C3A}</a:tableStyleId>
              </a:tblPr>
              <a:tblGrid>
                <a:gridCol w="813753">
                  <a:extLst>
                    <a:ext uri="{9D8B030D-6E8A-4147-A177-3AD203B41FA5}">
                      <a16:colId xmlns:a16="http://schemas.microsoft.com/office/drawing/2014/main" val="20000"/>
                    </a:ext>
                  </a:extLst>
                </a:gridCol>
                <a:gridCol w="4611265">
                  <a:extLst>
                    <a:ext uri="{9D8B030D-6E8A-4147-A177-3AD203B41FA5}">
                      <a16:colId xmlns:a16="http://schemas.microsoft.com/office/drawing/2014/main" val="20001"/>
                    </a:ext>
                  </a:extLst>
                </a:gridCol>
                <a:gridCol w="2712507">
                  <a:extLst>
                    <a:ext uri="{9D8B030D-6E8A-4147-A177-3AD203B41FA5}">
                      <a16:colId xmlns:a16="http://schemas.microsoft.com/office/drawing/2014/main" val="20002"/>
                    </a:ext>
                  </a:extLst>
                </a:gridCol>
              </a:tblGrid>
              <a:tr h="282027">
                <a:tc>
                  <a:txBody>
                    <a:bodyPr/>
                    <a:lstStyle/>
                    <a:p>
                      <a:r>
                        <a:rPr lang="en-US" sz="1400" dirty="0"/>
                        <a:t>Sr #</a:t>
                      </a:r>
                    </a:p>
                  </a:txBody>
                  <a:tcPr marL="68581" marR="68581" marT="34301" marB="34301"/>
                </a:tc>
                <a:tc>
                  <a:txBody>
                    <a:bodyPr/>
                    <a:lstStyle/>
                    <a:p>
                      <a:r>
                        <a:rPr lang="en-US" sz="1400" dirty="0"/>
                        <a:t>Content</a:t>
                      </a:r>
                    </a:p>
                  </a:txBody>
                  <a:tcPr marL="68581" marR="68581" marT="34301" marB="34301"/>
                </a:tc>
                <a:tc>
                  <a:txBody>
                    <a:bodyPr/>
                    <a:lstStyle/>
                    <a:p>
                      <a:r>
                        <a:rPr lang="en-US" sz="1400" dirty="0"/>
                        <a:t>Slide #</a:t>
                      </a:r>
                    </a:p>
                  </a:txBody>
                  <a:tcPr marL="68581" marR="68581" marT="34301" marB="34301"/>
                </a:tc>
                <a:extLst>
                  <a:ext uri="{0D108BD9-81ED-4DB2-BD59-A6C34878D82A}">
                    <a16:rowId xmlns:a16="http://schemas.microsoft.com/office/drawing/2014/main" val="10000"/>
                  </a:ext>
                </a:extLst>
              </a:tr>
              <a:tr h="371827">
                <a:tc>
                  <a:txBody>
                    <a:bodyPr/>
                    <a:lstStyle/>
                    <a:p>
                      <a:r>
                        <a:rPr lang="en-US" sz="1400" dirty="0"/>
                        <a:t>1</a:t>
                      </a:r>
                    </a:p>
                  </a:txBody>
                  <a:tcPr marL="68581" marR="68581" marT="34301" marB="34301"/>
                </a:tc>
                <a:tc>
                  <a:txBody>
                    <a:bodyPr/>
                    <a:lstStyle/>
                    <a:p>
                      <a:r>
                        <a:rPr lang="en-US" sz="1400" dirty="0"/>
                        <a:t>Motto, Vision</a:t>
                      </a:r>
                    </a:p>
                  </a:txBody>
                  <a:tcPr marL="68581" marR="68581" marT="34301" marB="34301"/>
                </a:tc>
                <a:tc>
                  <a:txBody>
                    <a:bodyPr/>
                    <a:lstStyle/>
                    <a:p>
                      <a:r>
                        <a:rPr lang="en-US" sz="1400" dirty="0"/>
                        <a:t>5</a:t>
                      </a:r>
                    </a:p>
                  </a:txBody>
                  <a:tcPr marL="68581" marR="68581" marT="34301" marB="34301"/>
                </a:tc>
                <a:extLst>
                  <a:ext uri="{0D108BD9-81ED-4DB2-BD59-A6C34878D82A}">
                    <a16:rowId xmlns:a16="http://schemas.microsoft.com/office/drawing/2014/main" val="10001"/>
                  </a:ext>
                </a:extLst>
              </a:tr>
              <a:tr h="310807">
                <a:tc>
                  <a:txBody>
                    <a:bodyPr/>
                    <a:lstStyle/>
                    <a:p>
                      <a:r>
                        <a:rPr lang="en-US" sz="1400" dirty="0"/>
                        <a:t>2</a:t>
                      </a:r>
                    </a:p>
                  </a:txBody>
                  <a:tcPr marL="68581" marR="68581" marT="34301" marB="34301"/>
                </a:tc>
                <a:tc>
                  <a:txBody>
                    <a:bodyPr/>
                    <a:lstStyle/>
                    <a:p>
                      <a:r>
                        <a:rPr lang="en-US" sz="1400" dirty="0"/>
                        <a:t>Professor Umar Model of  Integrated Lecture </a:t>
                      </a:r>
                    </a:p>
                  </a:txBody>
                  <a:tcPr marL="68581" marR="68581" marT="34301" marB="34301"/>
                </a:tc>
                <a:tc>
                  <a:txBody>
                    <a:bodyPr/>
                    <a:lstStyle/>
                    <a:p>
                      <a:r>
                        <a:rPr lang="en-US" sz="1400" dirty="0"/>
                        <a:t>4</a:t>
                      </a:r>
                    </a:p>
                  </a:txBody>
                  <a:tcPr marL="68581" marR="68581" marT="34301" marB="34301"/>
                </a:tc>
                <a:extLst>
                  <a:ext uri="{0D108BD9-81ED-4DB2-BD59-A6C34878D82A}">
                    <a16:rowId xmlns:a16="http://schemas.microsoft.com/office/drawing/2014/main" val="10002"/>
                  </a:ext>
                </a:extLst>
              </a:tr>
              <a:tr h="388781">
                <a:tc>
                  <a:txBody>
                    <a:bodyPr/>
                    <a:lstStyle/>
                    <a:p>
                      <a:r>
                        <a:rPr lang="en-US" sz="1400" dirty="0"/>
                        <a:t>3</a:t>
                      </a:r>
                    </a:p>
                  </a:txBody>
                  <a:tcPr marL="68581" marR="68581" marT="34301" marB="34301"/>
                </a:tc>
                <a:tc>
                  <a:txBody>
                    <a:bodyPr/>
                    <a:lstStyle/>
                    <a:p>
                      <a:r>
                        <a:rPr lang="en-US" sz="1400" dirty="0"/>
                        <a:t>Bloom’s Taxonomy (Domains of learning)</a:t>
                      </a:r>
                    </a:p>
                  </a:txBody>
                  <a:tcPr marL="68581" marR="68581" marT="34301" marB="34301"/>
                </a:tc>
                <a:tc>
                  <a:txBody>
                    <a:bodyPr/>
                    <a:lstStyle/>
                    <a:p>
                      <a:r>
                        <a:rPr lang="en-US" sz="1400" dirty="0"/>
                        <a:t>6</a:t>
                      </a:r>
                    </a:p>
                  </a:txBody>
                  <a:tcPr marL="68581" marR="68581" marT="34301" marB="34301"/>
                </a:tc>
                <a:extLst>
                  <a:ext uri="{0D108BD9-81ED-4DB2-BD59-A6C34878D82A}">
                    <a16:rowId xmlns:a16="http://schemas.microsoft.com/office/drawing/2014/main" val="10003"/>
                  </a:ext>
                </a:extLst>
              </a:tr>
              <a:tr h="282027">
                <a:tc>
                  <a:txBody>
                    <a:bodyPr/>
                    <a:lstStyle/>
                    <a:p>
                      <a:r>
                        <a:rPr lang="en-US" sz="1400" dirty="0"/>
                        <a:t>4</a:t>
                      </a:r>
                    </a:p>
                  </a:txBody>
                  <a:tcPr marL="68581" marR="68581" marT="34301" marB="34301"/>
                </a:tc>
                <a:tc>
                  <a:txBody>
                    <a:bodyPr/>
                    <a:lstStyle/>
                    <a:p>
                      <a:r>
                        <a:rPr kumimoji="0" lang="en-US" sz="1400" b="0" i="0" u="none" strike="noStrike" kern="1200" cap="none" spc="0" normalizeH="0" baseline="0" noProof="0" dirty="0">
                          <a:ln>
                            <a:noFill/>
                          </a:ln>
                          <a:solidFill>
                            <a:prstClr val="black"/>
                          </a:solidFill>
                          <a:effectLst/>
                          <a:uLnTx/>
                          <a:uFillTx/>
                          <a:latin typeface="+mn-lt"/>
                          <a:ea typeface="+mn-ea"/>
                          <a:cs typeface="+mn-cs"/>
                        </a:rPr>
                        <a:t>Diagrammatic representation of Blooms taxonomy </a:t>
                      </a:r>
                      <a:endParaRPr lang="en-US" sz="1400" dirty="0"/>
                    </a:p>
                  </a:txBody>
                  <a:tcPr marL="68581" marR="68581" marT="34301" marB="34301"/>
                </a:tc>
                <a:tc>
                  <a:txBody>
                    <a:bodyPr/>
                    <a:lstStyle/>
                    <a:p>
                      <a:r>
                        <a:rPr lang="en-US" sz="1400" dirty="0"/>
                        <a:t>7</a:t>
                      </a:r>
                    </a:p>
                  </a:txBody>
                  <a:tcPr marL="68581" marR="68581" marT="34301" marB="34301"/>
                </a:tc>
                <a:extLst>
                  <a:ext uri="{0D108BD9-81ED-4DB2-BD59-A6C34878D82A}">
                    <a16:rowId xmlns:a16="http://schemas.microsoft.com/office/drawing/2014/main" val="10004"/>
                  </a:ext>
                </a:extLst>
              </a:tr>
              <a:tr h="393388">
                <a:tc>
                  <a:txBody>
                    <a:bodyPr/>
                    <a:lstStyle/>
                    <a:p>
                      <a:r>
                        <a:rPr lang="en-US" sz="1400" dirty="0"/>
                        <a:t>5</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Learning Objectives</a:t>
                      </a:r>
                    </a:p>
                  </a:txBody>
                  <a:tcPr marL="68581" marR="68581" marT="34301" marB="34301"/>
                </a:tc>
                <a:tc>
                  <a:txBody>
                    <a:bodyPr/>
                    <a:lstStyle/>
                    <a:p>
                      <a:r>
                        <a:rPr lang="en-US" sz="1400" dirty="0"/>
                        <a:t>8</a:t>
                      </a:r>
                    </a:p>
                  </a:txBody>
                  <a:tcPr marL="68581" marR="68581" marT="34301" marB="34301"/>
                </a:tc>
                <a:extLst>
                  <a:ext uri="{0D108BD9-81ED-4DB2-BD59-A6C34878D82A}">
                    <a16:rowId xmlns:a16="http://schemas.microsoft.com/office/drawing/2014/main" val="10005"/>
                  </a:ext>
                </a:extLst>
              </a:tr>
              <a:tr h="282027">
                <a:tc>
                  <a:txBody>
                    <a:bodyPr/>
                    <a:lstStyle/>
                    <a:p>
                      <a:r>
                        <a:rPr lang="en-US" sz="1400" dirty="0"/>
                        <a:t>6</a:t>
                      </a:r>
                    </a:p>
                  </a:txBody>
                  <a:tcPr marL="68581" marR="68581" marT="34301" marB="34301"/>
                </a:tc>
                <a:tc>
                  <a:txBody>
                    <a:bodyPr/>
                    <a:lstStyle/>
                    <a:p>
                      <a:r>
                        <a:rPr lang="en-US" sz="1400" dirty="0"/>
                        <a:t>Horizontal Integration</a:t>
                      </a:r>
                    </a:p>
                  </a:txBody>
                  <a:tcPr marL="68581" marR="68581" marT="34301" marB="34301"/>
                </a:tc>
                <a:tc>
                  <a:txBody>
                    <a:bodyPr/>
                    <a:lstStyle/>
                    <a:p>
                      <a:r>
                        <a:rPr lang="en-US" sz="1400" dirty="0"/>
                        <a:t>9,10, 11, 19,21,20,22</a:t>
                      </a:r>
                    </a:p>
                  </a:txBody>
                  <a:tcPr marL="68581" marR="68581" marT="34301" marB="34301"/>
                </a:tc>
                <a:extLst>
                  <a:ext uri="{0D108BD9-81ED-4DB2-BD59-A6C34878D82A}">
                    <a16:rowId xmlns:a16="http://schemas.microsoft.com/office/drawing/2014/main" val="10006"/>
                  </a:ext>
                </a:extLst>
              </a:tr>
              <a:tr h="495381">
                <a:tc>
                  <a:txBody>
                    <a:bodyPr/>
                    <a:lstStyle/>
                    <a:p>
                      <a:r>
                        <a:rPr lang="en-US" sz="1400" dirty="0"/>
                        <a:t>7</a:t>
                      </a:r>
                    </a:p>
                  </a:txBody>
                  <a:tcPr marL="68581" marR="68581" marT="34301" marB="34301"/>
                </a:tc>
                <a:tc>
                  <a:txBody>
                    <a:bodyPr/>
                    <a:lstStyle/>
                    <a:p>
                      <a:r>
                        <a:rPr lang="en-US" sz="1400" dirty="0"/>
                        <a:t>Core Concept</a:t>
                      </a:r>
                    </a:p>
                  </a:txBody>
                  <a:tcPr marL="68581" marR="68581" marT="34301" marB="34301"/>
                </a:tc>
                <a:tc>
                  <a:txBody>
                    <a:bodyPr/>
                    <a:lstStyle/>
                    <a:p>
                      <a:r>
                        <a:rPr lang="en-US" sz="1400" dirty="0"/>
                        <a:t>12,13, 14, 16, 17, 18,19,20,21,22,23</a:t>
                      </a:r>
                    </a:p>
                  </a:txBody>
                  <a:tcPr marL="68581" marR="68581" marT="34301" marB="34301"/>
                </a:tc>
                <a:extLst>
                  <a:ext uri="{0D108BD9-81ED-4DB2-BD59-A6C34878D82A}">
                    <a16:rowId xmlns:a16="http://schemas.microsoft.com/office/drawing/2014/main" val="10007"/>
                  </a:ext>
                </a:extLst>
              </a:tr>
              <a:tr h="282027">
                <a:tc>
                  <a:txBody>
                    <a:bodyPr/>
                    <a:lstStyle/>
                    <a:p>
                      <a:r>
                        <a:rPr lang="en-US" sz="1400" dirty="0"/>
                        <a:t>8</a:t>
                      </a:r>
                    </a:p>
                  </a:txBody>
                  <a:tcPr marL="68581" marR="68581" marT="34301" marB="34301"/>
                </a:tc>
                <a:tc>
                  <a:txBody>
                    <a:bodyPr/>
                    <a:lstStyle/>
                    <a:p>
                      <a:r>
                        <a:rPr lang="en-US" sz="1400" dirty="0"/>
                        <a:t>Vertical Integration</a:t>
                      </a:r>
                    </a:p>
                  </a:txBody>
                  <a:tcPr marL="68581" marR="68581" marT="34301" marB="34301"/>
                </a:tc>
                <a:tc>
                  <a:txBody>
                    <a:bodyPr/>
                    <a:lstStyle/>
                    <a:p>
                      <a:r>
                        <a:rPr lang="en-US" sz="1400" dirty="0"/>
                        <a:t>24’25’26’27’28’29’30’31’32’33</a:t>
                      </a:r>
                    </a:p>
                  </a:txBody>
                  <a:tcPr marL="68581" marR="68581" marT="34301" marB="34301"/>
                </a:tc>
                <a:extLst>
                  <a:ext uri="{0D108BD9-81ED-4DB2-BD59-A6C34878D82A}">
                    <a16:rowId xmlns:a16="http://schemas.microsoft.com/office/drawing/2014/main" val="10008"/>
                  </a:ext>
                </a:extLst>
              </a:tr>
              <a:tr h="282027">
                <a:tc>
                  <a:txBody>
                    <a:bodyPr/>
                    <a:lstStyle/>
                    <a:p>
                      <a:r>
                        <a:rPr lang="en-US" sz="1400" dirty="0"/>
                        <a:t>9</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Biomedical Ethics (Lesson of the day)</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34</a:t>
                      </a:r>
                    </a:p>
                  </a:txBody>
                  <a:tcPr marL="68581" marR="68581" marT="34301" marB="34301"/>
                </a:tc>
                <a:extLst>
                  <a:ext uri="{0D108BD9-81ED-4DB2-BD59-A6C34878D82A}">
                    <a16:rowId xmlns:a16="http://schemas.microsoft.com/office/drawing/2014/main" val="10009"/>
                  </a:ext>
                </a:extLst>
              </a:tr>
              <a:tr h="282027">
                <a:tc>
                  <a:txBody>
                    <a:bodyPr/>
                    <a:lstStyle/>
                    <a:p>
                      <a:r>
                        <a:rPr lang="en-US" sz="1400" dirty="0"/>
                        <a:t>10</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Suggested research article </a:t>
                      </a:r>
                    </a:p>
                  </a:txBody>
                  <a:tcPr marL="68581" marR="68581" marT="34301" marB="34301"/>
                </a:tc>
                <a:tc>
                  <a:txBody>
                    <a:bodyPr/>
                    <a:lstStyle/>
                    <a:p>
                      <a:r>
                        <a:rPr lang="en-US" sz="1400" dirty="0"/>
                        <a:t>35’36</a:t>
                      </a:r>
                    </a:p>
                  </a:txBody>
                  <a:tcPr marL="68581" marR="68581" marT="34301" marB="34301"/>
                </a:tc>
                <a:extLst>
                  <a:ext uri="{0D108BD9-81ED-4DB2-BD59-A6C34878D82A}">
                    <a16:rowId xmlns:a16="http://schemas.microsoft.com/office/drawing/2014/main" val="10010"/>
                  </a:ext>
                </a:extLst>
              </a:tr>
              <a:tr h="282027">
                <a:tc>
                  <a:txBody>
                    <a:bodyPr/>
                    <a:lstStyle/>
                    <a:p>
                      <a:r>
                        <a:rPr lang="en-US" sz="1400" dirty="0"/>
                        <a:t>11</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Promoting IT and Research culture (Digital library)</a:t>
                      </a:r>
                    </a:p>
                  </a:txBody>
                  <a:tcPr marL="68581" marR="68581" marT="34301" marB="34301"/>
                </a:tc>
                <a:tc>
                  <a:txBody>
                    <a:bodyPr/>
                    <a:lstStyle/>
                    <a:p>
                      <a:r>
                        <a:rPr lang="en-US" sz="1400" dirty="0"/>
                        <a:t>37</a:t>
                      </a:r>
                    </a:p>
                  </a:txBody>
                  <a:tcPr marL="68581" marR="68581" marT="34301" marB="34301"/>
                </a:tc>
                <a:extLst>
                  <a:ext uri="{0D108BD9-81ED-4DB2-BD59-A6C34878D82A}">
                    <a16:rowId xmlns:a16="http://schemas.microsoft.com/office/drawing/2014/main" val="10011"/>
                  </a:ext>
                </a:extLst>
              </a:tr>
              <a:tr h="282027">
                <a:tc>
                  <a:txBody>
                    <a:bodyPr/>
                    <a:lstStyle/>
                    <a:p>
                      <a:r>
                        <a:rPr lang="en-US" sz="1400" dirty="0"/>
                        <a:t>12</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References of this lecture</a:t>
                      </a:r>
                    </a:p>
                  </a:txBody>
                  <a:tcPr marL="68581" marR="68581" marT="34301" marB="34301"/>
                </a:tc>
                <a:tc>
                  <a:txBody>
                    <a:bodyPr/>
                    <a:lstStyle/>
                    <a:p>
                      <a:r>
                        <a:rPr lang="en-US" sz="1400" dirty="0"/>
                        <a:t>38</a:t>
                      </a:r>
                    </a:p>
                  </a:txBody>
                  <a:tcPr marL="68581" marR="68581" marT="34301" marB="34301"/>
                </a:tc>
                <a:extLst>
                  <a:ext uri="{0D108BD9-81ED-4DB2-BD59-A6C34878D82A}">
                    <a16:rowId xmlns:a16="http://schemas.microsoft.com/office/drawing/2014/main" val="10012"/>
                  </a:ext>
                </a:extLst>
              </a:tr>
            </a:tbl>
          </a:graphicData>
        </a:graphic>
      </p:graphicFrame>
      <p:pic>
        <p:nvPicPr>
          <p:cNvPr id="7231" name="Content Placeholder 5"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80988" y="5800725"/>
            <a:ext cx="9509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a:t>Physiology of Liver and Gall Bladder </a:t>
            </a:r>
          </a:p>
        </p:txBody>
      </p:sp>
    </p:spTree>
    <p:extLst>
      <p:ext uri="{BB962C8B-B14F-4D97-AF65-F5344CB8AC3E}">
        <p14:creationId xmlns:p14="http://schemas.microsoft.com/office/powerpoint/2010/main" val="777520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base"/>
            <a:r>
              <a:rPr lang="en-US" dirty="0"/>
              <a:t>As mentioned, gallbladder bile is concentrated compared to liver bile. Bile salts make up the largest volume of gallbladder bile and can be 6 times more concentrated than bile salts in liver bile.</a:t>
            </a:r>
          </a:p>
          <a:p>
            <a:pPr fontAlgn="base"/>
            <a:r>
              <a:rPr lang="en-US" dirty="0"/>
              <a:t>Liver bile, however, has higher concentrations of :</a:t>
            </a:r>
          </a:p>
          <a:p>
            <a:pPr fontAlgn="base"/>
            <a:r>
              <a:rPr lang="en-US" dirty="0"/>
              <a:t>water</a:t>
            </a:r>
          </a:p>
          <a:p>
            <a:pPr fontAlgn="base"/>
            <a:r>
              <a:rPr lang="en-US" dirty="0"/>
              <a:t>sodium</a:t>
            </a:r>
          </a:p>
          <a:p>
            <a:pPr fontAlgn="base"/>
            <a:r>
              <a:rPr lang="en-US" dirty="0"/>
              <a:t>chlorine</a:t>
            </a:r>
          </a:p>
          <a:p>
            <a:pPr fontAlgn="base"/>
            <a:r>
              <a:rPr lang="en-US" dirty="0"/>
              <a:t>bicarbonate</a:t>
            </a:r>
          </a:p>
          <a:p>
            <a:endParaRPr lang="en-US" dirty="0"/>
          </a:p>
        </p:txBody>
      </p:sp>
      <p:sp>
        <p:nvSpPr>
          <p:cNvPr id="4" name="Footer Placeholder 3"/>
          <p:cNvSpPr>
            <a:spLocks noGrp="1"/>
          </p:cNvSpPr>
          <p:nvPr>
            <p:ph type="ftr" sz="quarter" idx="11"/>
          </p:nvPr>
        </p:nvSpPr>
        <p:spPr/>
        <p:txBody>
          <a:bodyPr/>
          <a:lstStyle/>
          <a:p>
            <a:r>
              <a:rPr lang="en-US"/>
              <a:t>Physiology of Liver and Gall Bladder </a:t>
            </a:r>
          </a:p>
        </p:txBody>
      </p:sp>
      <p:sp>
        <p:nvSpPr>
          <p:cNvPr id="5" name="Slide Number Placeholder 4"/>
          <p:cNvSpPr>
            <a:spLocks noGrp="1"/>
          </p:cNvSpPr>
          <p:nvPr>
            <p:ph type="sldNum" sz="quarter" idx="12"/>
          </p:nvPr>
        </p:nvSpPr>
        <p:spPr/>
        <p:txBody>
          <a:bodyPr/>
          <a:lstStyle/>
          <a:p>
            <a:fld id="{4F55DCC7-23D5-4269-8D4E-A45AD7E48DE5}" type="slidenum">
              <a:rPr lang="en-US" smtClean="0"/>
              <a:t>30</a:t>
            </a:fld>
            <a:endParaRPr lang="en-US"/>
          </a:p>
        </p:txBody>
      </p:sp>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9775066" y="4824223"/>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spTree>
    <p:extLst>
      <p:ext uri="{BB962C8B-B14F-4D97-AF65-F5344CB8AC3E}">
        <p14:creationId xmlns:p14="http://schemas.microsoft.com/office/powerpoint/2010/main" val="1698872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Physiology of Liver and Gall Bladder </a:t>
            </a:r>
          </a:p>
        </p:txBody>
      </p:sp>
      <p:sp>
        <p:nvSpPr>
          <p:cNvPr id="3" name="Slide Number Placeholder 2"/>
          <p:cNvSpPr>
            <a:spLocks noGrp="1"/>
          </p:cNvSpPr>
          <p:nvPr>
            <p:ph type="sldNum" sz="quarter" idx="12"/>
          </p:nvPr>
        </p:nvSpPr>
        <p:spPr/>
        <p:txBody>
          <a:bodyPr/>
          <a:lstStyle/>
          <a:p>
            <a:fld id="{4F55DCC7-23D5-4269-8D4E-A45AD7E48DE5}" type="slidenum">
              <a:rPr lang="en-US" smtClean="0"/>
              <a:t>31</a:t>
            </a:fld>
            <a:endParaRPr lang="en-US"/>
          </a:p>
        </p:txBody>
      </p:sp>
      <p:pic>
        <p:nvPicPr>
          <p:cNvPr id="4" name="Picture 3"/>
          <p:cNvPicPr>
            <a:picLocks noChangeAspect="1"/>
          </p:cNvPicPr>
          <p:nvPr/>
        </p:nvPicPr>
        <p:blipFill>
          <a:blip r:embed="rId2"/>
          <a:stretch>
            <a:fillRect/>
          </a:stretch>
        </p:blipFill>
        <p:spPr>
          <a:xfrm>
            <a:off x="614362" y="-15225"/>
            <a:ext cx="7996237" cy="6847319"/>
          </a:xfrm>
          <a:prstGeom prst="rect">
            <a:avLst/>
          </a:prstGeom>
        </p:spPr>
      </p:pic>
      <p:sp>
        <p:nvSpPr>
          <p:cNvPr id="5" name="Oval 4"/>
          <p:cNvSpPr/>
          <p:nvPr/>
        </p:nvSpPr>
        <p:spPr>
          <a:xfrm>
            <a:off x="9633397" y="4824223"/>
            <a:ext cx="2176531" cy="189725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 </a:t>
            </a:r>
            <a:r>
              <a:rPr lang="en-US" sz="1600" b="1" dirty="0"/>
              <a:t>and Horizontal Integration with Biochemistry   </a:t>
            </a:r>
          </a:p>
        </p:txBody>
      </p:sp>
    </p:spTree>
    <p:extLst>
      <p:ext uri="{BB962C8B-B14F-4D97-AF65-F5344CB8AC3E}">
        <p14:creationId xmlns:p14="http://schemas.microsoft.com/office/powerpoint/2010/main" val="2986213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Physiology of Liver and Gall Bladder </a:t>
            </a:r>
          </a:p>
        </p:txBody>
      </p:sp>
      <p:sp>
        <p:nvSpPr>
          <p:cNvPr id="5" name="Slide Number Placeholder 4"/>
          <p:cNvSpPr>
            <a:spLocks noGrp="1"/>
          </p:cNvSpPr>
          <p:nvPr>
            <p:ph type="sldNum" sz="quarter" idx="12"/>
          </p:nvPr>
        </p:nvSpPr>
        <p:spPr/>
        <p:txBody>
          <a:bodyPr/>
          <a:lstStyle/>
          <a:p>
            <a:fld id="{4F55DCC7-23D5-4269-8D4E-A45AD7E48DE5}" type="slidenum">
              <a:rPr lang="en-US" smtClean="0"/>
              <a:t>32</a:t>
            </a:fld>
            <a:endParaRPr lang="en-US"/>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146015" y="611488"/>
            <a:ext cx="8311328" cy="5055216"/>
          </a:xfrm>
          <a:prstGeom prst="rect">
            <a:avLst/>
          </a:prstGeom>
        </p:spPr>
      </p:pic>
      <p:sp>
        <p:nvSpPr>
          <p:cNvPr id="3" name="Rectangle 2"/>
          <p:cNvSpPr/>
          <p:nvPr/>
        </p:nvSpPr>
        <p:spPr>
          <a:xfrm>
            <a:off x="7237927" y="467942"/>
            <a:ext cx="4803819"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Bile Salts and Enterohepatic Circulation</a:t>
            </a:r>
            <a:endParaRPr lang="en-US" sz="2000" dirty="0"/>
          </a:p>
        </p:txBody>
      </p:sp>
      <p:sp>
        <p:nvSpPr>
          <p:cNvPr id="9" name="Oval 8"/>
          <p:cNvSpPr/>
          <p:nvPr/>
        </p:nvSpPr>
        <p:spPr>
          <a:xfrm>
            <a:off x="9775066" y="4824223"/>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spTree>
    <p:extLst>
      <p:ext uri="{BB962C8B-B14F-4D97-AF65-F5344CB8AC3E}">
        <p14:creationId xmlns:p14="http://schemas.microsoft.com/office/powerpoint/2010/main" val="820950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D68EAF-9A56-8162-2D4E-B8A5F52447B3}"/>
              </a:ext>
            </a:extLst>
          </p:cNvPr>
          <p:cNvSpPr>
            <a:spLocks noGrp="1"/>
          </p:cNvSpPr>
          <p:nvPr>
            <p:ph type="body" idx="1"/>
          </p:nvPr>
        </p:nvSpPr>
        <p:spPr>
          <a:xfrm>
            <a:off x="2195513" y="2057400"/>
            <a:ext cx="7772400" cy="2438400"/>
          </a:xfrm>
        </p:spPr>
        <p:txBody>
          <a:bodyPr rtlCol="0">
            <a:normAutofit/>
          </a:bodyPr>
          <a:lstStyle/>
          <a:p>
            <a:pPr algn="ctr" eaLnBrk="1" fontAlgn="auto" hangingPunct="1">
              <a:spcAft>
                <a:spcPts val="0"/>
              </a:spcAft>
              <a:defRPr/>
            </a:pPr>
            <a:endParaRPr lang="en-US" sz="4400" dirty="0">
              <a:solidFill>
                <a:schemeClr val="tx1"/>
              </a:solidFill>
            </a:endParaRPr>
          </a:p>
          <a:p>
            <a:pPr algn="ctr" eaLnBrk="1" fontAlgn="auto" hangingPunct="1">
              <a:spcAft>
                <a:spcPts val="0"/>
              </a:spcAft>
              <a:defRPr/>
            </a:pPr>
            <a:r>
              <a:rPr lang="en-US" sz="5400" b="1" dirty="0">
                <a:solidFill>
                  <a:srgbClr val="002060"/>
                </a:solidFill>
              </a:rPr>
              <a:t>Brainstorming</a:t>
            </a:r>
          </a:p>
          <a:p>
            <a:pPr algn="ctr" eaLnBrk="1" fontAlgn="auto" hangingPunct="1">
              <a:spcAft>
                <a:spcPts val="0"/>
              </a:spcAft>
              <a:defRPr/>
            </a:pPr>
            <a:r>
              <a:rPr lang="en-US" sz="4400" dirty="0">
                <a:solidFill>
                  <a:schemeClr val="tx1"/>
                </a:solidFill>
              </a:rPr>
              <a:t>Question &amp; Answer</a:t>
            </a:r>
            <a:endParaRPr lang="en-US" sz="4000" dirty="0"/>
          </a:p>
          <a:p>
            <a:pPr algn="ctr" eaLnBrk="1" fontAlgn="auto" hangingPunct="1">
              <a:spcAft>
                <a:spcPts val="0"/>
              </a:spcAft>
              <a:defRPr/>
            </a:pPr>
            <a:endParaRPr lang="en-US" sz="4400" dirty="0">
              <a:solidFill>
                <a:schemeClr val="tx1"/>
              </a:solidFill>
            </a:endParaRPr>
          </a:p>
        </p:txBody>
      </p:sp>
      <p:sp>
        <p:nvSpPr>
          <p:cNvPr id="2" name="Oval 1">
            <a:extLst>
              <a:ext uri="{FF2B5EF4-FFF2-40B4-BE49-F238E27FC236}">
                <a16:creationId xmlns:a16="http://schemas.microsoft.com/office/drawing/2014/main" id="{402E052E-7D93-EB12-C221-1C794A4D22F2}"/>
              </a:ext>
            </a:extLst>
          </p:cNvPr>
          <p:cNvSpPr/>
          <p:nvPr/>
        </p:nvSpPr>
        <p:spPr>
          <a:xfrm>
            <a:off x="1524000" y="76200"/>
            <a:ext cx="3276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2060"/>
                </a:solidFill>
              </a:rPr>
              <a:t>Brainstorming/Review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33D232-E279-6DEC-ACB8-1F1E5ECD91FE}"/>
              </a:ext>
            </a:extLst>
          </p:cNvPr>
          <p:cNvSpPr>
            <a:spLocks noGrp="1"/>
          </p:cNvSpPr>
          <p:nvPr>
            <p:ph type="ftr" sz="quarter" idx="11"/>
          </p:nvPr>
        </p:nvSpPr>
        <p:spPr/>
        <p:txBody>
          <a:bodyPr/>
          <a:lstStyle/>
          <a:p>
            <a:pPr>
              <a:defRPr/>
            </a:pPr>
            <a:r>
              <a:rPr lang="en-US"/>
              <a:t>Introduction To GIT, Electrical Activity In GIT, Enteric Nervous System</a:t>
            </a:r>
          </a:p>
        </p:txBody>
      </p:sp>
      <p:sp>
        <p:nvSpPr>
          <p:cNvPr id="53250" name="Slide Number Placeholder 2">
            <a:extLst>
              <a:ext uri="{FF2B5EF4-FFF2-40B4-BE49-F238E27FC236}">
                <a16:creationId xmlns:a16="http://schemas.microsoft.com/office/drawing/2014/main" id="{1BABB492-8551-B380-D527-ED42BD5A70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AD894D4-A66E-F140-8F06-5FB2A07FB135}" type="slidenum">
              <a:rPr lang="en-US" altLang="en-PK" sz="1200" smtClean="0">
                <a:solidFill>
                  <a:srgbClr val="898989"/>
                </a:solidFill>
              </a:rPr>
              <a:pPr>
                <a:lnSpc>
                  <a:spcPct val="100000"/>
                </a:lnSpc>
                <a:spcBef>
                  <a:spcPct val="0"/>
                </a:spcBef>
                <a:buFontTx/>
                <a:buNone/>
              </a:pPr>
              <a:t>34</a:t>
            </a:fld>
            <a:endParaRPr lang="en-US" altLang="en-PK" sz="1200">
              <a:solidFill>
                <a:srgbClr val="898989"/>
              </a:solidFill>
            </a:endParaRPr>
          </a:p>
        </p:txBody>
      </p:sp>
      <p:sp>
        <p:nvSpPr>
          <p:cNvPr id="53251" name="TextBox 4">
            <a:extLst>
              <a:ext uri="{FF2B5EF4-FFF2-40B4-BE49-F238E27FC236}">
                <a16:creationId xmlns:a16="http://schemas.microsoft.com/office/drawing/2014/main" id="{AE7F0248-CA6D-963B-8143-5CE688D8FC31}"/>
              </a:ext>
            </a:extLst>
          </p:cNvPr>
          <p:cNvSpPr txBox="1">
            <a:spLocks noChangeArrowheads="1"/>
          </p:cNvSpPr>
          <p:nvPr/>
        </p:nvSpPr>
        <p:spPr bwMode="auto">
          <a:xfrm>
            <a:off x="652463" y="1371600"/>
            <a:ext cx="10887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PK" b="1">
                <a:latin typeface="LiberationSerif"/>
              </a:rPr>
              <a:t>Two medical students studying for their physiology final decide to take a break for a lunchtime hamburger. Before reaching the cafeteria, nervous impulses from the dorsal vagal complex will initiate gastric acid secretion by triggering release of which neurotransmitter from the enteric nervous system? </a:t>
            </a:r>
          </a:p>
          <a:p>
            <a:pPr lvl="1">
              <a:lnSpc>
                <a:spcPct val="100000"/>
              </a:lnSpc>
              <a:spcBef>
                <a:spcPct val="0"/>
              </a:spcBef>
              <a:buFont typeface="Calibri Light" panose="020F0302020204030204" pitchFamily="34" charset="0"/>
              <a:buAutoNum type="alphaUcPeriod"/>
            </a:pPr>
            <a:r>
              <a:rPr lang="en-US" altLang="en-PK" sz="2800" b="1">
                <a:latin typeface="LiberationSerif"/>
              </a:rPr>
              <a:t>Norepinephrine </a:t>
            </a:r>
          </a:p>
          <a:p>
            <a:pPr lvl="1">
              <a:lnSpc>
                <a:spcPct val="100000"/>
              </a:lnSpc>
              <a:spcBef>
                <a:spcPct val="0"/>
              </a:spcBef>
              <a:buFont typeface="Calibri Light" panose="020F0302020204030204" pitchFamily="34" charset="0"/>
              <a:buAutoNum type="alphaUcPeriod"/>
            </a:pPr>
            <a:r>
              <a:rPr lang="en-US" altLang="en-PK" sz="2800" b="1">
                <a:latin typeface="LiberationSerif"/>
              </a:rPr>
              <a:t>Vasoactive intestinal polypeptide </a:t>
            </a:r>
          </a:p>
          <a:p>
            <a:pPr lvl="1">
              <a:lnSpc>
                <a:spcPct val="100000"/>
              </a:lnSpc>
              <a:spcBef>
                <a:spcPct val="0"/>
              </a:spcBef>
              <a:buFont typeface="Calibri Light" panose="020F0302020204030204" pitchFamily="34" charset="0"/>
              <a:buAutoNum type="alphaUcPeriod"/>
            </a:pPr>
            <a:r>
              <a:rPr lang="en-US" altLang="en-PK" sz="2800" b="1">
                <a:latin typeface="LiberationSerif"/>
              </a:rPr>
              <a:t>Substance P </a:t>
            </a:r>
          </a:p>
          <a:p>
            <a:pPr lvl="1">
              <a:lnSpc>
                <a:spcPct val="100000"/>
              </a:lnSpc>
              <a:spcBef>
                <a:spcPct val="0"/>
              </a:spcBef>
              <a:buFont typeface="Calibri Light" panose="020F0302020204030204" pitchFamily="34" charset="0"/>
              <a:buAutoNum type="alphaUcPeriod"/>
            </a:pPr>
            <a:r>
              <a:rPr lang="en-US" altLang="en-PK" sz="2800" b="1">
                <a:latin typeface="LiberationSerif"/>
              </a:rPr>
              <a:t>Gastrin-releasing peptide </a:t>
            </a:r>
          </a:p>
          <a:p>
            <a:pPr lvl="1">
              <a:lnSpc>
                <a:spcPct val="100000"/>
              </a:lnSpc>
              <a:spcBef>
                <a:spcPct val="0"/>
              </a:spcBef>
              <a:buFont typeface="Calibri Light" panose="020F0302020204030204" pitchFamily="34" charset="0"/>
              <a:buAutoNum type="alphaUcPeriod"/>
            </a:pPr>
            <a:r>
              <a:rPr lang="en-US" altLang="en-PK" sz="2800" b="1">
                <a:latin typeface="LiberationSerif"/>
              </a:rPr>
              <a:t>Nitric oxide </a:t>
            </a:r>
          </a:p>
        </p:txBody>
      </p:sp>
      <p:sp>
        <p:nvSpPr>
          <p:cNvPr id="3" name="Oval 2">
            <a:extLst>
              <a:ext uri="{FF2B5EF4-FFF2-40B4-BE49-F238E27FC236}">
                <a16:creationId xmlns:a16="http://schemas.microsoft.com/office/drawing/2014/main" id="{C1CE8436-D71B-2A72-1F0F-65790D077D30}"/>
              </a:ext>
            </a:extLst>
          </p:cNvPr>
          <p:cNvSpPr/>
          <p:nvPr/>
        </p:nvSpPr>
        <p:spPr>
          <a:xfrm>
            <a:off x="1524000" y="76200"/>
            <a:ext cx="3276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2060"/>
                </a:solidFill>
              </a:rPr>
              <a:t>Brainstorming/Review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B99C99-BC5B-E091-DA79-12DD2235571E}"/>
              </a:ext>
            </a:extLst>
          </p:cNvPr>
          <p:cNvSpPr>
            <a:spLocks noGrp="1"/>
          </p:cNvSpPr>
          <p:nvPr>
            <p:ph type="ftr" sz="quarter" idx="11"/>
          </p:nvPr>
        </p:nvSpPr>
        <p:spPr/>
        <p:txBody>
          <a:bodyPr/>
          <a:lstStyle/>
          <a:p>
            <a:pPr>
              <a:defRPr/>
            </a:pPr>
            <a:r>
              <a:rPr lang="en-US"/>
              <a:t>Introduction To GIT, Electrical Activity In GIT, Enteric Nervous System</a:t>
            </a:r>
          </a:p>
        </p:txBody>
      </p:sp>
      <p:sp>
        <p:nvSpPr>
          <p:cNvPr id="54274" name="Slide Number Placeholder 2">
            <a:extLst>
              <a:ext uri="{FF2B5EF4-FFF2-40B4-BE49-F238E27FC236}">
                <a16:creationId xmlns:a16="http://schemas.microsoft.com/office/drawing/2014/main" id="{25DDF153-6A5E-A002-55AC-674BBDE4DE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866D343-0D83-8143-BB87-C030875F8295}" type="slidenum">
              <a:rPr lang="en-US" altLang="en-PK" sz="1200" smtClean="0">
                <a:solidFill>
                  <a:srgbClr val="898989"/>
                </a:solidFill>
              </a:rPr>
              <a:pPr>
                <a:lnSpc>
                  <a:spcPct val="100000"/>
                </a:lnSpc>
                <a:spcBef>
                  <a:spcPct val="0"/>
                </a:spcBef>
                <a:buFontTx/>
                <a:buNone/>
              </a:pPr>
              <a:t>35</a:t>
            </a:fld>
            <a:endParaRPr lang="en-US" altLang="en-PK" sz="1200">
              <a:solidFill>
                <a:srgbClr val="898989"/>
              </a:solidFill>
            </a:endParaRPr>
          </a:p>
        </p:txBody>
      </p:sp>
      <p:sp>
        <p:nvSpPr>
          <p:cNvPr id="54275" name="TextBox 4">
            <a:extLst>
              <a:ext uri="{FF2B5EF4-FFF2-40B4-BE49-F238E27FC236}">
                <a16:creationId xmlns:a16="http://schemas.microsoft.com/office/drawing/2014/main" id="{B0FBD436-580D-051D-F27B-7811D26EF106}"/>
              </a:ext>
            </a:extLst>
          </p:cNvPr>
          <p:cNvSpPr txBox="1">
            <a:spLocks noChangeArrowheads="1"/>
          </p:cNvSpPr>
          <p:nvPr/>
        </p:nvSpPr>
        <p:spPr bwMode="auto">
          <a:xfrm>
            <a:off x="777875" y="1012825"/>
            <a:ext cx="106108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PK" b="1">
                <a:latin typeface="LiberationSerif"/>
              </a:rPr>
              <a:t>The correct answer is D. </a:t>
            </a:r>
          </a:p>
          <a:p>
            <a:pPr>
              <a:lnSpc>
                <a:spcPct val="100000"/>
              </a:lnSpc>
              <a:spcBef>
                <a:spcPct val="0"/>
              </a:spcBef>
              <a:buFontTx/>
              <a:buNone/>
            </a:pPr>
            <a:r>
              <a:rPr lang="en-US" altLang="en-PK">
                <a:latin typeface="LiberationSerif"/>
              </a:rPr>
              <a:t>The cephalic phase of the gastric secretory response is initiated by the release of gastrin-releasing peptide from enteric nerve endings adjacent to G cells in the antrum of the stomach. Gastric secretion during the cephalic phase, in common with most intestinal secretory responses, is not normally triggered by sympathetic nerve activity, nor is norepinephrine a transmitter expressed by the enteric nervous system (rules out option A). The remaining enteric neurotransmitters listed are predominantly involved in causing the contraction (substance P) or relaxation (vasoactive intestinal polypeptide, nitric oxide) of gastrointestinal smooth muscle (rules out options B, C, and E). </a:t>
            </a:r>
          </a:p>
        </p:txBody>
      </p:sp>
      <p:sp>
        <p:nvSpPr>
          <p:cNvPr id="3" name="Oval 2">
            <a:extLst>
              <a:ext uri="{FF2B5EF4-FFF2-40B4-BE49-F238E27FC236}">
                <a16:creationId xmlns:a16="http://schemas.microsoft.com/office/drawing/2014/main" id="{11E3F7D0-BAFC-E910-DA2F-589452DA2242}"/>
              </a:ext>
            </a:extLst>
          </p:cNvPr>
          <p:cNvSpPr/>
          <p:nvPr/>
        </p:nvSpPr>
        <p:spPr>
          <a:xfrm>
            <a:off x="1524000" y="76200"/>
            <a:ext cx="3276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2060"/>
                </a:solidFill>
              </a:rPr>
              <a:t>Brainstorming/Review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3">
            <a:extLst>
              <a:ext uri="{FF2B5EF4-FFF2-40B4-BE49-F238E27FC236}">
                <a16:creationId xmlns:a16="http://schemas.microsoft.com/office/drawing/2014/main" id="{251158D2-FBD3-74C4-B1D9-4BCBDF4866FE}"/>
              </a:ext>
            </a:extLst>
          </p:cNvPr>
          <p:cNvSpPr>
            <a:spLocks noGrp="1" noChangeArrowheads="1"/>
          </p:cNvSpPr>
          <p:nvPr>
            <p:ph type="body" idx="1"/>
          </p:nvPr>
        </p:nvSpPr>
        <p:spPr>
          <a:xfrm>
            <a:off x="2195513" y="2057400"/>
            <a:ext cx="7772400" cy="1500188"/>
          </a:xfrm>
        </p:spPr>
        <p:txBody>
          <a:bodyPr>
            <a:normAutofit fontScale="85000" lnSpcReduction="10000"/>
          </a:bodyPr>
          <a:lstStyle/>
          <a:p>
            <a:pPr algn="ctr" eaLnBrk="1" hangingPunct="1">
              <a:defRPr/>
            </a:pPr>
            <a:r>
              <a:rPr lang="en-US" altLang="en-US" sz="8800" dirty="0">
                <a:solidFill>
                  <a:schemeClr val="tx1"/>
                </a:solidFill>
              </a:rPr>
              <a:t>Vertical Integration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1">
            <a:extLst>
              <a:ext uri="{FF2B5EF4-FFF2-40B4-BE49-F238E27FC236}">
                <a16:creationId xmlns:a16="http://schemas.microsoft.com/office/drawing/2014/main" id="{AD98A2AF-288E-1D41-6DA5-262929A308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FDAC31E-55C8-5347-85F4-0CB9DD3C88CA}" type="slidenum">
              <a:rPr lang="en-US" altLang="en-US" sz="1200" smtClean="0">
                <a:solidFill>
                  <a:srgbClr val="898989"/>
                </a:solidFill>
              </a:rPr>
              <a:pPr>
                <a:lnSpc>
                  <a:spcPct val="100000"/>
                </a:lnSpc>
                <a:spcBef>
                  <a:spcPct val="0"/>
                </a:spcBef>
                <a:buFontTx/>
                <a:buNone/>
              </a:pPr>
              <a:t>37</a:t>
            </a:fld>
            <a:endParaRPr lang="en-US" altLang="en-US" sz="1200">
              <a:solidFill>
                <a:srgbClr val="898989"/>
              </a:solidFill>
            </a:endParaRPr>
          </a:p>
        </p:txBody>
      </p:sp>
      <p:sp>
        <p:nvSpPr>
          <p:cNvPr id="5" name="Oval 4">
            <a:extLst>
              <a:ext uri="{FF2B5EF4-FFF2-40B4-BE49-F238E27FC236}">
                <a16:creationId xmlns:a16="http://schemas.microsoft.com/office/drawing/2014/main" id="{1CA5A7A8-940C-BF98-B8B7-72FF4851DB58}"/>
              </a:ext>
            </a:extLst>
          </p:cNvPr>
          <p:cNvSpPr/>
          <p:nvPr/>
        </p:nvSpPr>
        <p:spPr>
          <a:xfrm>
            <a:off x="10439400" y="101600"/>
            <a:ext cx="17526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dirty="0">
                <a:solidFill>
                  <a:schemeClr val="tx1"/>
                </a:solidFill>
              </a:rPr>
              <a:t>Vertical Integration</a:t>
            </a:r>
          </a:p>
        </p:txBody>
      </p:sp>
      <p:pic>
        <p:nvPicPr>
          <p:cNvPr id="3" name="Picture 2">
            <a:extLst>
              <a:ext uri="{FF2B5EF4-FFF2-40B4-BE49-F238E27FC236}">
                <a16:creationId xmlns:a16="http://schemas.microsoft.com/office/drawing/2014/main" id="{C735E050-9322-BB10-06E3-A47A212DD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04" y="69850"/>
            <a:ext cx="9807690" cy="66516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3">
            <a:extLst>
              <a:ext uri="{FF2B5EF4-FFF2-40B4-BE49-F238E27FC236}">
                <a16:creationId xmlns:a16="http://schemas.microsoft.com/office/drawing/2014/main" id="{B92183CC-8FDD-0F35-AA53-D62F532D356F}"/>
              </a:ext>
            </a:extLst>
          </p:cNvPr>
          <p:cNvSpPr>
            <a:spLocks noGrp="1" noChangeArrowheads="1"/>
          </p:cNvSpPr>
          <p:nvPr>
            <p:ph type="body" idx="1"/>
          </p:nvPr>
        </p:nvSpPr>
        <p:spPr>
          <a:xfrm>
            <a:off x="2195513" y="2057400"/>
            <a:ext cx="7772400" cy="1500188"/>
          </a:xfrm>
        </p:spPr>
        <p:txBody>
          <a:bodyPr>
            <a:normAutofit fontScale="92500"/>
          </a:bodyPr>
          <a:lstStyle/>
          <a:p>
            <a:pPr algn="ctr" eaLnBrk="1" hangingPunct="1">
              <a:defRPr/>
            </a:pPr>
            <a:r>
              <a:rPr lang="en-US" altLang="en-US" sz="8800">
                <a:solidFill>
                  <a:schemeClr val="tx1"/>
                </a:solidFill>
              </a:rPr>
              <a:t>Biomedical Ethics</a:t>
            </a:r>
          </a:p>
        </p:txBody>
      </p:sp>
      <p:sp>
        <p:nvSpPr>
          <p:cNvPr id="6" name="Oval 5">
            <a:extLst>
              <a:ext uri="{FF2B5EF4-FFF2-40B4-BE49-F238E27FC236}">
                <a16:creationId xmlns:a16="http://schemas.microsoft.com/office/drawing/2014/main" id="{87474371-E55B-801F-594D-48125742F3C3}"/>
              </a:ext>
            </a:extLst>
          </p:cNvPr>
          <p:cNvSpPr/>
          <p:nvPr/>
        </p:nvSpPr>
        <p:spPr>
          <a:xfrm>
            <a:off x="1524000" y="9525"/>
            <a:ext cx="2667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white"/>
                </a:solidFill>
              </a:rPr>
              <a:t>Understanding Biomedical Ethics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838200" y="365125"/>
            <a:ext cx="10515600" cy="817563"/>
          </a:xfrm>
          <a:solidFill>
            <a:srgbClr val="7030A0"/>
          </a:solidFill>
        </p:spPr>
        <p:txBody>
          <a:bodyPr/>
          <a:lstStyle/>
          <a:p>
            <a:pPr algn="ctr" eaLnBrk="1" hangingPunct="1">
              <a:defRPr/>
            </a:pPr>
            <a:r>
              <a:rPr lang="en-US" altLang="en-US" b="1" dirty="0">
                <a:solidFill>
                  <a:schemeClr val="bg1"/>
                </a:solidFill>
                <a:latin typeface="+mn-lt"/>
              </a:rPr>
              <a:t>Bioethics</a:t>
            </a:r>
          </a:p>
        </p:txBody>
      </p:sp>
      <p:sp>
        <p:nvSpPr>
          <p:cNvPr id="419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82AF747-F848-4C90-A1A8-3936E1862D58}" type="slidenum">
              <a:rPr lang="en-US" altLang="en-US" sz="1200" smtClean="0">
                <a:solidFill>
                  <a:srgbClr val="898989"/>
                </a:solidFill>
              </a:rPr>
              <a:pPr>
                <a:lnSpc>
                  <a:spcPct val="100000"/>
                </a:lnSpc>
                <a:spcBef>
                  <a:spcPct val="0"/>
                </a:spcBef>
                <a:buFontTx/>
                <a:buNone/>
              </a:pPr>
              <a:t>39</a:t>
            </a:fld>
            <a:endParaRPr lang="en-US" altLang="en-US" sz="1200">
              <a:solidFill>
                <a:srgbClr val="898989"/>
              </a:solidFill>
            </a:endParaRPr>
          </a:p>
        </p:txBody>
      </p:sp>
      <p:sp>
        <p:nvSpPr>
          <p:cNvPr id="41988" name="Text Box 4"/>
          <p:cNvSpPr txBox="1">
            <a:spLocks noChangeArrowheads="1"/>
          </p:cNvSpPr>
          <p:nvPr/>
        </p:nvSpPr>
        <p:spPr bwMode="auto">
          <a:xfrm>
            <a:off x="990600" y="1981200"/>
            <a:ext cx="1021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3600" b="1">
                <a:cs typeface="Times New Roman" panose="02020603050405020304" pitchFamily="18" charset="0"/>
              </a:rPr>
              <a:t>Non-maleficence</a:t>
            </a:r>
            <a:endParaRPr lang="en-US" altLang="en-US" sz="3600">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a:t>Physiology of Liver and Gall Bladder </a:t>
            </a:r>
          </a:p>
        </p:txBody>
      </p:sp>
      <p:pic>
        <p:nvPicPr>
          <p:cNvPr id="4199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90500" y="5896399"/>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3"/>
          <p:cNvSpPr>
            <a:spLocks noChangeArrowheads="1"/>
          </p:cNvSpPr>
          <p:nvPr/>
        </p:nvSpPr>
        <p:spPr bwMode="auto">
          <a:xfrm>
            <a:off x="1143000" y="2828925"/>
            <a:ext cx="662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202124"/>
                </a:solidFill>
                <a:latin typeface="Google Sans"/>
              </a:rPr>
              <a:t>The principle of nonmaleficence holds that </a:t>
            </a:r>
            <a:r>
              <a:rPr lang="en-US" altLang="en-US" sz="2400">
                <a:solidFill>
                  <a:srgbClr val="040C28"/>
                </a:solidFill>
                <a:latin typeface="Google Sans"/>
              </a:rPr>
              <a:t>there is an obligation not to inflict harm on others</a:t>
            </a:r>
            <a:r>
              <a:rPr lang="en-US" altLang="en-US" sz="2400">
                <a:solidFill>
                  <a:srgbClr val="202124"/>
                </a:solidFill>
                <a:latin typeface="Google Sans"/>
              </a:rPr>
              <a:t>. It is closely associated with the maxim primum non nocere (first do no harm).</a:t>
            </a:r>
            <a:endParaRPr lang="en-US" altLang="en-US" sz="2400"/>
          </a:p>
        </p:txBody>
      </p:sp>
      <p:pic>
        <p:nvPicPr>
          <p:cNvPr id="419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600200"/>
            <a:ext cx="29511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598572" y="4911725"/>
            <a:ext cx="2667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FF0000"/>
                </a:solidFill>
              </a:rPr>
              <a:t>Longitudinal Bioethics Curriculum</a:t>
            </a:r>
            <a:endParaRPr lang="en-US" dirty="0"/>
          </a:p>
        </p:txBody>
      </p:sp>
    </p:spTree>
    <p:extLst>
      <p:ext uri="{BB962C8B-B14F-4D97-AF65-F5344CB8AC3E}">
        <p14:creationId xmlns:p14="http://schemas.microsoft.com/office/powerpoint/2010/main" val="3077179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blinds(horizontal)">
                                      <p:cBhvr>
                                        <p:cTn id="7" dur="500"/>
                                        <p:tgtEl>
                                          <p:spTgt spid="419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object 2">
            <a:extLst>
              <a:ext uri="{FF2B5EF4-FFF2-40B4-BE49-F238E27FC236}">
                <a16:creationId xmlns:a16="http://schemas.microsoft.com/office/drawing/2014/main" id="{9038980C-79B4-C241-66B4-61445C62C69A}"/>
              </a:ext>
            </a:extLst>
          </p:cNvPr>
          <p:cNvGrpSpPr>
            <a:grpSpLocks/>
          </p:cNvGrpSpPr>
          <p:nvPr/>
        </p:nvGrpSpPr>
        <p:grpSpPr bwMode="auto">
          <a:xfrm>
            <a:off x="1525588" y="1468438"/>
            <a:ext cx="4568825" cy="1101725"/>
            <a:chOff x="3047" y="815339"/>
            <a:chExt cx="6090285" cy="1469390"/>
          </a:xfrm>
        </p:grpSpPr>
        <p:sp>
          <p:nvSpPr>
            <p:cNvPr id="3" name="object 3">
              <a:extLst>
                <a:ext uri="{FF2B5EF4-FFF2-40B4-BE49-F238E27FC236}">
                  <a16:creationId xmlns:a16="http://schemas.microsoft.com/office/drawing/2014/main" id="{073D924F-FA88-F890-F777-3937960C4B7E}"/>
                </a:ext>
              </a:extLst>
            </p:cNvPr>
            <p:cNvSpPr/>
            <p:nvPr/>
          </p:nvSpPr>
          <p:spPr>
            <a:xfrm>
              <a:off x="9395" y="821690"/>
              <a:ext cx="6083937" cy="334530"/>
            </a:xfrm>
            <a:custGeom>
              <a:avLst/>
              <a:gdLst/>
              <a:ahLst/>
              <a:cxnLst/>
              <a:rect l="l" t="t" r="r" b="b"/>
              <a:pathLst>
                <a:path w="6083935" h="335280">
                  <a:moveTo>
                    <a:pt x="6083808" y="0"/>
                  </a:moveTo>
                  <a:lnTo>
                    <a:pt x="4014216" y="0"/>
                  </a:lnTo>
                  <a:lnTo>
                    <a:pt x="810768" y="0"/>
                  </a:lnTo>
                  <a:lnTo>
                    <a:pt x="0" y="0"/>
                  </a:lnTo>
                  <a:lnTo>
                    <a:pt x="0" y="335280"/>
                  </a:lnTo>
                  <a:lnTo>
                    <a:pt x="810768" y="335280"/>
                  </a:lnTo>
                  <a:lnTo>
                    <a:pt x="4014216" y="335280"/>
                  </a:lnTo>
                  <a:lnTo>
                    <a:pt x="6083808" y="335280"/>
                  </a:lnTo>
                  <a:lnTo>
                    <a:pt x="6083808" y="0"/>
                  </a:lnTo>
                  <a:close/>
                </a:path>
              </a:pathLst>
            </a:custGeom>
            <a:solidFill>
              <a:srgbClr val="EDEAF0"/>
            </a:solidFill>
          </p:spPr>
          <p:txBody>
            <a:bodyPr lIns="0" tIns="0" rIns="0" bIns="0"/>
            <a:lstStyle/>
            <a:p>
              <a:pPr>
                <a:defRPr/>
              </a:pPr>
              <a:endParaRPr sz="1350"/>
            </a:p>
          </p:txBody>
        </p:sp>
        <p:sp>
          <p:nvSpPr>
            <p:cNvPr id="4" name="object 4">
              <a:extLst>
                <a:ext uri="{FF2B5EF4-FFF2-40B4-BE49-F238E27FC236}">
                  <a16:creationId xmlns:a16="http://schemas.microsoft.com/office/drawing/2014/main" id="{1E29922A-E953-2F5B-8E69-7509FCA1EBFD}"/>
                </a:ext>
              </a:extLst>
            </p:cNvPr>
            <p:cNvSpPr/>
            <p:nvPr/>
          </p:nvSpPr>
          <p:spPr>
            <a:xfrm>
              <a:off x="9395" y="1156220"/>
              <a:ext cx="6083937" cy="885022"/>
            </a:xfrm>
            <a:custGeom>
              <a:avLst/>
              <a:gdLst/>
              <a:ahLst/>
              <a:cxnLst/>
              <a:rect l="l" t="t" r="r" b="b"/>
              <a:pathLst>
                <a:path w="6083935" h="883919">
                  <a:moveTo>
                    <a:pt x="6083808" y="0"/>
                  </a:moveTo>
                  <a:lnTo>
                    <a:pt x="4014216" y="0"/>
                  </a:lnTo>
                  <a:lnTo>
                    <a:pt x="810768" y="0"/>
                  </a:lnTo>
                  <a:lnTo>
                    <a:pt x="0" y="0"/>
                  </a:lnTo>
                  <a:lnTo>
                    <a:pt x="0" y="883920"/>
                  </a:lnTo>
                  <a:lnTo>
                    <a:pt x="810768" y="883920"/>
                  </a:lnTo>
                  <a:lnTo>
                    <a:pt x="4014216" y="883920"/>
                  </a:lnTo>
                  <a:lnTo>
                    <a:pt x="6083808" y="883920"/>
                  </a:lnTo>
                  <a:lnTo>
                    <a:pt x="6083808" y="0"/>
                  </a:lnTo>
                  <a:close/>
                </a:path>
              </a:pathLst>
            </a:custGeom>
            <a:solidFill>
              <a:srgbClr val="FFC000"/>
            </a:solidFill>
          </p:spPr>
          <p:txBody>
            <a:bodyPr lIns="0" tIns="0" rIns="0" bIns="0"/>
            <a:lstStyle/>
            <a:p>
              <a:pPr>
                <a:defRPr/>
              </a:pPr>
              <a:endParaRPr sz="1350"/>
            </a:p>
          </p:txBody>
        </p:sp>
        <p:sp>
          <p:nvSpPr>
            <p:cNvPr id="5" name="object 5">
              <a:extLst>
                <a:ext uri="{FF2B5EF4-FFF2-40B4-BE49-F238E27FC236}">
                  <a16:creationId xmlns:a16="http://schemas.microsoft.com/office/drawing/2014/main" id="{246FA5EE-D992-F9D3-B731-312E59281C07}"/>
                </a:ext>
              </a:extLst>
            </p:cNvPr>
            <p:cNvSpPr/>
            <p:nvPr/>
          </p:nvSpPr>
          <p:spPr>
            <a:xfrm>
              <a:off x="9395" y="2041242"/>
              <a:ext cx="6083937" cy="243487"/>
            </a:xfrm>
            <a:custGeom>
              <a:avLst/>
              <a:gdLst/>
              <a:ahLst/>
              <a:cxnLst/>
              <a:rect l="l" t="t" r="r" b="b"/>
              <a:pathLst>
                <a:path w="6083935" h="243839">
                  <a:moveTo>
                    <a:pt x="6083808" y="0"/>
                  </a:moveTo>
                  <a:lnTo>
                    <a:pt x="4014216" y="0"/>
                  </a:lnTo>
                  <a:lnTo>
                    <a:pt x="810768" y="0"/>
                  </a:lnTo>
                  <a:lnTo>
                    <a:pt x="0" y="0"/>
                  </a:lnTo>
                  <a:lnTo>
                    <a:pt x="0" y="243840"/>
                  </a:lnTo>
                  <a:lnTo>
                    <a:pt x="810768" y="243840"/>
                  </a:lnTo>
                  <a:lnTo>
                    <a:pt x="4014216" y="243840"/>
                  </a:lnTo>
                  <a:lnTo>
                    <a:pt x="6083808" y="243840"/>
                  </a:lnTo>
                  <a:lnTo>
                    <a:pt x="6083808" y="0"/>
                  </a:lnTo>
                  <a:close/>
                </a:path>
              </a:pathLst>
            </a:custGeom>
            <a:solidFill>
              <a:srgbClr val="8EB4E3"/>
            </a:solidFill>
          </p:spPr>
          <p:txBody>
            <a:bodyPr lIns="0" tIns="0" rIns="0" bIns="0"/>
            <a:lstStyle/>
            <a:p>
              <a:pPr>
                <a:defRPr/>
              </a:pPr>
              <a:endParaRPr sz="1350"/>
            </a:p>
          </p:txBody>
        </p:sp>
        <p:sp>
          <p:nvSpPr>
            <p:cNvPr id="6" name="object 6">
              <a:extLst>
                <a:ext uri="{FF2B5EF4-FFF2-40B4-BE49-F238E27FC236}">
                  <a16:creationId xmlns:a16="http://schemas.microsoft.com/office/drawing/2014/main" id="{42C8F848-6175-74D4-C3A1-AA37F9403000}"/>
                </a:ext>
              </a:extLst>
            </p:cNvPr>
            <p:cNvSpPr/>
            <p:nvPr/>
          </p:nvSpPr>
          <p:spPr>
            <a:xfrm>
              <a:off x="3047" y="815339"/>
              <a:ext cx="6090285" cy="1469390"/>
            </a:xfrm>
            <a:custGeom>
              <a:avLst/>
              <a:gdLst/>
              <a:ahLst/>
              <a:cxnLst/>
              <a:rect l="l" t="t" r="r" b="b"/>
              <a:pathLst>
                <a:path w="6090285" h="1469389">
                  <a:moveTo>
                    <a:pt x="6089904" y="335280"/>
                  </a:moveTo>
                  <a:lnTo>
                    <a:pt x="4027932" y="335292"/>
                  </a:lnTo>
                  <a:lnTo>
                    <a:pt x="4027932" y="0"/>
                  </a:lnTo>
                  <a:lnTo>
                    <a:pt x="4014216" y="0"/>
                  </a:lnTo>
                  <a:lnTo>
                    <a:pt x="4014216" y="335292"/>
                  </a:lnTo>
                  <a:lnTo>
                    <a:pt x="4014216" y="348996"/>
                  </a:lnTo>
                  <a:lnTo>
                    <a:pt x="4014216" y="1219200"/>
                  </a:lnTo>
                  <a:lnTo>
                    <a:pt x="822960" y="1219200"/>
                  </a:lnTo>
                  <a:lnTo>
                    <a:pt x="822960" y="348996"/>
                  </a:lnTo>
                  <a:lnTo>
                    <a:pt x="4014216" y="348996"/>
                  </a:lnTo>
                  <a:lnTo>
                    <a:pt x="4014216" y="335292"/>
                  </a:lnTo>
                  <a:lnTo>
                    <a:pt x="822960" y="335292"/>
                  </a:lnTo>
                  <a:lnTo>
                    <a:pt x="822960" y="0"/>
                  </a:lnTo>
                  <a:lnTo>
                    <a:pt x="809244" y="0"/>
                  </a:lnTo>
                  <a:lnTo>
                    <a:pt x="809244" y="335292"/>
                  </a:lnTo>
                  <a:lnTo>
                    <a:pt x="809244" y="348996"/>
                  </a:lnTo>
                  <a:lnTo>
                    <a:pt x="809244" y="1219200"/>
                  </a:lnTo>
                  <a:lnTo>
                    <a:pt x="12192" y="1219200"/>
                  </a:lnTo>
                  <a:lnTo>
                    <a:pt x="12192" y="348996"/>
                  </a:lnTo>
                  <a:lnTo>
                    <a:pt x="809244" y="348996"/>
                  </a:lnTo>
                  <a:lnTo>
                    <a:pt x="809244" y="335292"/>
                  </a:lnTo>
                  <a:lnTo>
                    <a:pt x="12192" y="335292"/>
                  </a:lnTo>
                  <a:lnTo>
                    <a:pt x="12192" y="0"/>
                  </a:lnTo>
                  <a:lnTo>
                    <a:pt x="0" y="0"/>
                  </a:lnTo>
                  <a:lnTo>
                    <a:pt x="0" y="1469136"/>
                  </a:lnTo>
                  <a:lnTo>
                    <a:pt x="12192" y="1469136"/>
                  </a:lnTo>
                  <a:lnTo>
                    <a:pt x="12192" y="1232916"/>
                  </a:lnTo>
                  <a:lnTo>
                    <a:pt x="809244" y="1232916"/>
                  </a:lnTo>
                  <a:lnTo>
                    <a:pt x="809244" y="1469136"/>
                  </a:lnTo>
                  <a:lnTo>
                    <a:pt x="822960" y="1469136"/>
                  </a:lnTo>
                  <a:lnTo>
                    <a:pt x="822960" y="1232916"/>
                  </a:lnTo>
                  <a:lnTo>
                    <a:pt x="4014216" y="1232916"/>
                  </a:lnTo>
                  <a:lnTo>
                    <a:pt x="4014216" y="1469136"/>
                  </a:lnTo>
                  <a:lnTo>
                    <a:pt x="4027932" y="1469136"/>
                  </a:lnTo>
                  <a:lnTo>
                    <a:pt x="4027932" y="1232916"/>
                  </a:lnTo>
                  <a:lnTo>
                    <a:pt x="6089891" y="1232916"/>
                  </a:lnTo>
                  <a:lnTo>
                    <a:pt x="6089904" y="1219200"/>
                  </a:lnTo>
                  <a:lnTo>
                    <a:pt x="4027932" y="1219200"/>
                  </a:lnTo>
                  <a:lnTo>
                    <a:pt x="4027932" y="348996"/>
                  </a:lnTo>
                  <a:lnTo>
                    <a:pt x="6089904" y="348996"/>
                  </a:lnTo>
                  <a:lnTo>
                    <a:pt x="6089904" y="335280"/>
                  </a:lnTo>
                  <a:close/>
                </a:path>
              </a:pathLst>
            </a:custGeom>
            <a:solidFill>
              <a:srgbClr val="8064A2"/>
            </a:solidFill>
          </p:spPr>
          <p:txBody>
            <a:bodyPr lIns="0" tIns="0" rIns="0" bIns="0"/>
            <a:lstStyle/>
            <a:p>
              <a:pPr>
                <a:defRPr/>
              </a:pPr>
              <a:endParaRPr sz="1350"/>
            </a:p>
          </p:txBody>
        </p:sp>
      </p:grpSp>
      <p:sp>
        <p:nvSpPr>
          <p:cNvPr id="7" name="object 7">
            <a:extLst>
              <a:ext uri="{FF2B5EF4-FFF2-40B4-BE49-F238E27FC236}">
                <a16:creationId xmlns:a16="http://schemas.microsoft.com/office/drawing/2014/main" id="{4D9DAFE5-FFBE-DB66-7675-4391B08CBD23}"/>
              </a:ext>
            </a:extLst>
          </p:cNvPr>
          <p:cNvSpPr txBox="1"/>
          <p:nvPr/>
        </p:nvSpPr>
        <p:spPr>
          <a:xfrm>
            <a:off x="1589088" y="1739900"/>
            <a:ext cx="900112" cy="193675"/>
          </a:xfrm>
          <a:prstGeom prst="rect">
            <a:avLst/>
          </a:prstGeom>
        </p:spPr>
        <p:txBody>
          <a:bodyPr lIns="0" tIns="9049" rIns="0" bIns="0">
            <a:spAutoFit/>
          </a:bodyPr>
          <a:lstStyle/>
          <a:p>
            <a:pPr marL="9525">
              <a:spcBef>
                <a:spcPts val="71"/>
              </a:spcBef>
              <a:tabLst>
                <a:tab pos="616268" algn="l"/>
              </a:tabLst>
              <a:defRPr/>
            </a:pPr>
            <a:r>
              <a:rPr sz="1200" spc="-4" dirty="0">
                <a:latin typeface="Calibri"/>
                <a:cs typeface="Calibri"/>
              </a:rPr>
              <a:t>1.	</a:t>
            </a:r>
            <a:r>
              <a:rPr sz="1200" spc="-8" dirty="0">
                <a:latin typeface="Calibri"/>
                <a:cs typeface="Calibri"/>
              </a:rPr>
              <a:t>T</a:t>
            </a:r>
            <a:r>
              <a:rPr sz="1200" dirty="0">
                <a:latin typeface="Calibri"/>
                <a:cs typeface="Calibri"/>
              </a:rPr>
              <a:t>i</a:t>
            </a:r>
            <a:r>
              <a:rPr sz="1200" spc="-4" dirty="0">
                <a:latin typeface="Calibri"/>
                <a:cs typeface="Calibri"/>
              </a:rPr>
              <a:t>t</a:t>
            </a:r>
            <a:r>
              <a:rPr sz="1200" spc="4" dirty="0">
                <a:latin typeface="Calibri"/>
                <a:cs typeface="Calibri"/>
              </a:rPr>
              <a:t>l</a:t>
            </a:r>
            <a:r>
              <a:rPr sz="1200" spc="-4" dirty="0">
                <a:latin typeface="Calibri"/>
                <a:cs typeface="Calibri"/>
              </a:rPr>
              <a:t>e</a:t>
            </a:r>
            <a:endParaRPr sz="1200">
              <a:latin typeface="Calibri"/>
              <a:cs typeface="Calibri"/>
            </a:endParaRPr>
          </a:p>
        </p:txBody>
      </p:sp>
      <p:sp>
        <p:nvSpPr>
          <p:cNvPr id="8" name="object 8">
            <a:extLst>
              <a:ext uri="{FF2B5EF4-FFF2-40B4-BE49-F238E27FC236}">
                <a16:creationId xmlns:a16="http://schemas.microsoft.com/office/drawing/2014/main" id="{FDD3560E-E3EF-1BF2-A4E2-EA5A6B79088F}"/>
              </a:ext>
            </a:extLst>
          </p:cNvPr>
          <p:cNvSpPr txBox="1"/>
          <p:nvPr/>
        </p:nvSpPr>
        <p:spPr>
          <a:xfrm>
            <a:off x="1589088" y="2403475"/>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2.</a:t>
            </a:r>
            <a:endParaRPr sz="1200">
              <a:latin typeface="Calibri"/>
              <a:cs typeface="Calibri"/>
            </a:endParaRPr>
          </a:p>
        </p:txBody>
      </p:sp>
      <p:sp>
        <p:nvSpPr>
          <p:cNvPr id="9" name="object 9">
            <a:extLst>
              <a:ext uri="{FF2B5EF4-FFF2-40B4-BE49-F238E27FC236}">
                <a16:creationId xmlns:a16="http://schemas.microsoft.com/office/drawing/2014/main" id="{E98B9BB5-4354-8FB9-580B-34B694907D3C}"/>
              </a:ext>
            </a:extLst>
          </p:cNvPr>
          <p:cNvSpPr txBox="1"/>
          <p:nvPr/>
        </p:nvSpPr>
        <p:spPr>
          <a:xfrm>
            <a:off x="2197100" y="2403475"/>
            <a:ext cx="1230313" cy="193675"/>
          </a:xfrm>
          <a:prstGeom prst="rect">
            <a:avLst/>
          </a:prstGeom>
        </p:spPr>
        <p:txBody>
          <a:bodyPr lIns="0" tIns="9049" rIns="0" bIns="0">
            <a:spAutoFit/>
          </a:bodyPr>
          <a:lstStyle/>
          <a:p>
            <a:pPr marL="9525">
              <a:spcBef>
                <a:spcPts val="71"/>
              </a:spcBef>
              <a:defRPr/>
            </a:pPr>
            <a:r>
              <a:rPr sz="1200" spc="-4" dirty="0">
                <a:latin typeface="Calibri"/>
                <a:cs typeface="Calibri"/>
              </a:rPr>
              <a:t>Learning</a:t>
            </a:r>
            <a:r>
              <a:rPr sz="1200" spc="-38" dirty="0">
                <a:latin typeface="Calibri"/>
                <a:cs typeface="Calibri"/>
              </a:rPr>
              <a:t> </a:t>
            </a:r>
            <a:r>
              <a:rPr sz="1200" spc="-8" dirty="0">
                <a:latin typeface="Calibri"/>
                <a:cs typeface="Calibri"/>
              </a:rPr>
              <a:t>Objectives</a:t>
            </a:r>
            <a:endParaRPr sz="1200">
              <a:latin typeface="Calibri"/>
              <a:cs typeface="Calibri"/>
            </a:endParaRPr>
          </a:p>
        </p:txBody>
      </p:sp>
      <p:grpSp>
        <p:nvGrpSpPr>
          <p:cNvPr id="20485" name="object 10">
            <a:extLst>
              <a:ext uri="{FF2B5EF4-FFF2-40B4-BE49-F238E27FC236}">
                <a16:creationId xmlns:a16="http://schemas.microsoft.com/office/drawing/2014/main" id="{622784A7-4B3B-01FE-C732-DB6C6C800029}"/>
              </a:ext>
            </a:extLst>
          </p:cNvPr>
          <p:cNvGrpSpPr>
            <a:grpSpLocks/>
          </p:cNvGrpSpPr>
          <p:nvPr/>
        </p:nvGrpSpPr>
        <p:grpSpPr bwMode="auto">
          <a:xfrm>
            <a:off x="1524000" y="863600"/>
            <a:ext cx="4570413" cy="3422650"/>
            <a:chOff x="0" y="9143"/>
            <a:chExt cx="6093460" cy="4561840"/>
          </a:xfrm>
        </p:grpSpPr>
        <p:pic>
          <p:nvPicPr>
            <p:cNvPr id="20544" name="object 11">
              <a:extLst>
                <a:ext uri="{FF2B5EF4-FFF2-40B4-BE49-F238E27FC236}">
                  <a16:creationId xmlns:a16="http://schemas.microsoft.com/office/drawing/2014/main" id="{40BC62AB-D540-A420-7952-FC67CDE50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 y="9143"/>
              <a:ext cx="6089904" cy="81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5" name="object 12">
              <a:extLst>
                <a:ext uri="{FF2B5EF4-FFF2-40B4-BE49-F238E27FC236}">
                  <a16:creationId xmlns:a16="http://schemas.microsoft.com/office/drawing/2014/main" id="{E540608B-1EA5-9556-8F29-A9CF8A4FA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 y="818387"/>
              <a:ext cx="6083808" cy="6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bject 13">
              <a:extLst>
                <a:ext uri="{FF2B5EF4-FFF2-40B4-BE49-F238E27FC236}">
                  <a16:creationId xmlns:a16="http://schemas.microsoft.com/office/drawing/2014/main" id="{323C8B98-6521-6D12-B246-BA99E0F05C90}"/>
                </a:ext>
              </a:extLst>
            </p:cNvPr>
            <p:cNvSpPr/>
            <p:nvPr/>
          </p:nvSpPr>
          <p:spPr>
            <a:xfrm>
              <a:off x="0" y="2283716"/>
              <a:ext cx="6093460" cy="2287267"/>
            </a:xfrm>
            <a:custGeom>
              <a:avLst/>
              <a:gdLst/>
              <a:ahLst/>
              <a:cxnLst/>
              <a:rect l="l" t="t" r="r" b="b"/>
              <a:pathLst>
                <a:path w="6093460" h="2286000">
                  <a:moveTo>
                    <a:pt x="6092952" y="0"/>
                  </a:moveTo>
                  <a:lnTo>
                    <a:pt x="0" y="0"/>
                  </a:lnTo>
                  <a:lnTo>
                    <a:pt x="0" y="2286000"/>
                  </a:lnTo>
                  <a:lnTo>
                    <a:pt x="6092952" y="2286000"/>
                  </a:lnTo>
                  <a:lnTo>
                    <a:pt x="6092952" y="0"/>
                  </a:lnTo>
                  <a:close/>
                </a:path>
              </a:pathLst>
            </a:custGeom>
            <a:solidFill>
              <a:srgbClr val="FFFFFF"/>
            </a:solidFill>
          </p:spPr>
          <p:txBody>
            <a:bodyPr lIns="0" tIns="0" rIns="0" bIns="0"/>
            <a:lstStyle/>
            <a:p>
              <a:pPr>
                <a:defRPr/>
              </a:pPr>
              <a:endParaRPr sz="1350"/>
            </a:p>
          </p:txBody>
        </p:sp>
        <p:sp>
          <p:nvSpPr>
            <p:cNvPr id="14" name="object 14">
              <a:extLst>
                <a:ext uri="{FF2B5EF4-FFF2-40B4-BE49-F238E27FC236}">
                  <a16:creationId xmlns:a16="http://schemas.microsoft.com/office/drawing/2014/main" id="{176F8C6D-C421-D5D2-5ADA-9D3B8FB6843C}"/>
                </a:ext>
              </a:extLst>
            </p:cNvPr>
            <p:cNvSpPr/>
            <p:nvPr/>
          </p:nvSpPr>
          <p:spPr>
            <a:xfrm>
              <a:off x="8466" y="2283716"/>
              <a:ext cx="6084994" cy="336424"/>
            </a:xfrm>
            <a:custGeom>
              <a:avLst/>
              <a:gdLst/>
              <a:ahLst/>
              <a:cxnLst/>
              <a:rect l="l" t="t" r="r" b="b"/>
              <a:pathLst>
                <a:path w="6083935" h="335280">
                  <a:moveTo>
                    <a:pt x="6083808" y="0"/>
                  </a:moveTo>
                  <a:lnTo>
                    <a:pt x="4014216" y="0"/>
                  </a:lnTo>
                  <a:lnTo>
                    <a:pt x="810768" y="0"/>
                  </a:lnTo>
                  <a:lnTo>
                    <a:pt x="0" y="0"/>
                  </a:lnTo>
                  <a:lnTo>
                    <a:pt x="0" y="335280"/>
                  </a:lnTo>
                  <a:lnTo>
                    <a:pt x="810768" y="335280"/>
                  </a:lnTo>
                  <a:lnTo>
                    <a:pt x="4014216" y="335280"/>
                  </a:lnTo>
                  <a:lnTo>
                    <a:pt x="6083808" y="335280"/>
                  </a:lnTo>
                  <a:lnTo>
                    <a:pt x="6083808" y="0"/>
                  </a:lnTo>
                  <a:close/>
                </a:path>
              </a:pathLst>
            </a:custGeom>
            <a:solidFill>
              <a:srgbClr val="8EB4E3"/>
            </a:solidFill>
          </p:spPr>
          <p:txBody>
            <a:bodyPr lIns="0" tIns="0" rIns="0" bIns="0"/>
            <a:lstStyle/>
            <a:p>
              <a:pPr>
                <a:defRPr/>
              </a:pPr>
              <a:endParaRPr sz="1350"/>
            </a:p>
          </p:txBody>
        </p:sp>
        <p:sp>
          <p:nvSpPr>
            <p:cNvPr id="15" name="object 15">
              <a:extLst>
                <a:ext uri="{FF2B5EF4-FFF2-40B4-BE49-F238E27FC236}">
                  <a16:creationId xmlns:a16="http://schemas.microsoft.com/office/drawing/2014/main" id="{4D9CC322-0321-D94D-6BA8-1D1D0B2266A3}"/>
                </a:ext>
              </a:extLst>
            </p:cNvPr>
            <p:cNvSpPr/>
            <p:nvPr/>
          </p:nvSpPr>
          <p:spPr>
            <a:xfrm>
              <a:off x="8466" y="2620140"/>
              <a:ext cx="6084994" cy="662272"/>
            </a:xfrm>
            <a:custGeom>
              <a:avLst/>
              <a:gdLst/>
              <a:ahLst/>
              <a:cxnLst/>
              <a:rect l="l" t="t" r="r" b="b"/>
              <a:pathLst>
                <a:path w="6083935" h="661670">
                  <a:moveTo>
                    <a:pt x="6083808" y="0"/>
                  </a:moveTo>
                  <a:lnTo>
                    <a:pt x="4014216" y="0"/>
                  </a:lnTo>
                  <a:lnTo>
                    <a:pt x="810768" y="0"/>
                  </a:lnTo>
                  <a:lnTo>
                    <a:pt x="0" y="0"/>
                  </a:lnTo>
                  <a:lnTo>
                    <a:pt x="0" y="661416"/>
                  </a:lnTo>
                  <a:lnTo>
                    <a:pt x="810768" y="661416"/>
                  </a:lnTo>
                  <a:lnTo>
                    <a:pt x="4014216" y="661416"/>
                  </a:lnTo>
                  <a:lnTo>
                    <a:pt x="6083808" y="661416"/>
                  </a:lnTo>
                  <a:lnTo>
                    <a:pt x="6083808" y="0"/>
                  </a:lnTo>
                  <a:close/>
                </a:path>
              </a:pathLst>
            </a:custGeom>
            <a:solidFill>
              <a:srgbClr val="FCD5B5"/>
            </a:solidFill>
          </p:spPr>
          <p:txBody>
            <a:bodyPr lIns="0" tIns="0" rIns="0" bIns="0"/>
            <a:lstStyle/>
            <a:p>
              <a:pPr>
                <a:defRPr/>
              </a:pPr>
              <a:endParaRPr sz="1350"/>
            </a:p>
          </p:txBody>
        </p:sp>
        <p:sp>
          <p:nvSpPr>
            <p:cNvPr id="16" name="object 16">
              <a:extLst>
                <a:ext uri="{FF2B5EF4-FFF2-40B4-BE49-F238E27FC236}">
                  <a16:creationId xmlns:a16="http://schemas.microsoft.com/office/drawing/2014/main" id="{D942DAFF-89AE-CB33-8F99-5D8768C6AFB5}"/>
                </a:ext>
              </a:extLst>
            </p:cNvPr>
            <p:cNvSpPr/>
            <p:nvPr/>
          </p:nvSpPr>
          <p:spPr>
            <a:xfrm>
              <a:off x="8466" y="3280295"/>
              <a:ext cx="6084994" cy="465494"/>
            </a:xfrm>
            <a:custGeom>
              <a:avLst/>
              <a:gdLst/>
              <a:ahLst/>
              <a:cxnLst/>
              <a:rect l="l" t="t" r="r" b="b"/>
              <a:pathLst>
                <a:path w="6083935" h="464820">
                  <a:moveTo>
                    <a:pt x="6083808" y="0"/>
                  </a:moveTo>
                  <a:lnTo>
                    <a:pt x="4014216" y="0"/>
                  </a:lnTo>
                  <a:lnTo>
                    <a:pt x="810768" y="0"/>
                  </a:lnTo>
                  <a:lnTo>
                    <a:pt x="0" y="0"/>
                  </a:lnTo>
                  <a:lnTo>
                    <a:pt x="0" y="464820"/>
                  </a:lnTo>
                  <a:lnTo>
                    <a:pt x="810768" y="464820"/>
                  </a:lnTo>
                  <a:lnTo>
                    <a:pt x="4014216" y="464820"/>
                  </a:lnTo>
                  <a:lnTo>
                    <a:pt x="6083808" y="464820"/>
                  </a:lnTo>
                  <a:lnTo>
                    <a:pt x="6083808" y="0"/>
                  </a:lnTo>
                  <a:close/>
                </a:path>
              </a:pathLst>
            </a:custGeom>
            <a:solidFill>
              <a:srgbClr val="B7DEE8"/>
            </a:solidFill>
          </p:spPr>
          <p:txBody>
            <a:bodyPr lIns="0" tIns="0" rIns="0" bIns="0"/>
            <a:lstStyle/>
            <a:p>
              <a:pPr>
                <a:defRPr/>
              </a:pPr>
              <a:endParaRPr sz="1350"/>
            </a:p>
          </p:txBody>
        </p:sp>
        <p:sp>
          <p:nvSpPr>
            <p:cNvPr id="17" name="object 17">
              <a:extLst>
                <a:ext uri="{FF2B5EF4-FFF2-40B4-BE49-F238E27FC236}">
                  <a16:creationId xmlns:a16="http://schemas.microsoft.com/office/drawing/2014/main" id="{80D5E587-642C-CDC6-2A9C-18A22920B081}"/>
                </a:ext>
              </a:extLst>
            </p:cNvPr>
            <p:cNvSpPr/>
            <p:nvPr/>
          </p:nvSpPr>
          <p:spPr>
            <a:xfrm>
              <a:off x="8466" y="3745789"/>
              <a:ext cx="6084994" cy="579751"/>
            </a:xfrm>
            <a:custGeom>
              <a:avLst/>
              <a:gdLst/>
              <a:ahLst/>
              <a:cxnLst/>
              <a:rect l="l" t="t" r="r" b="b"/>
              <a:pathLst>
                <a:path w="6083935" h="579120">
                  <a:moveTo>
                    <a:pt x="6083808" y="0"/>
                  </a:moveTo>
                  <a:lnTo>
                    <a:pt x="4014216" y="0"/>
                  </a:lnTo>
                  <a:lnTo>
                    <a:pt x="810768" y="0"/>
                  </a:lnTo>
                  <a:lnTo>
                    <a:pt x="0" y="0"/>
                  </a:lnTo>
                  <a:lnTo>
                    <a:pt x="0" y="579120"/>
                  </a:lnTo>
                  <a:lnTo>
                    <a:pt x="810768" y="579120"/>
                  </a:lnTo>
                  <a:lnTo>
                    <a:pt x="4014216" y="579120"/>
                  </a:lnTo>
                  <a:lnTo>
                    <a:pt x="6083808" y="579120"/>
                  </a:lnTo>
                  <a:lnTo>
                    <a:pt x="6083808" y="0"/>
                  </a:lnTo>
                  <a:close/>
                </a:path>
              </a:pathLst>
            </a:custGeom>
            <a:solidFill>
              <a:srgbClr val="D99694"/>
            </a:solidFill>
          </p:spPr>
          <p:txBody>
            <a:bodyPr lIns="0" tIns="0" rIns="0" bIns="0"/>
            <a:lstStyle/>
            <a:p>
              <a:pPr>
                <a:defRPr/>
              </a:pPr>
              <a:endParaRPr sz="1350"/>
            </a:p>
          </p:txBody>
        </p:sp>
        <p:sp>
          <p:nvSpPr>
            <p:cNvPr id="18" name="object 18">
              <a:extLst>
                <a:ext uri="{FF2B5EF4-FFF2-40B4-BE49-F238E27FC236}">
                  <a16:creationId xmlns:a16="http://schemas.microsoft.com/office/drawing/2014/main" id="{FB3DB72F-AFAB-4466-B637-ABF9938A99BE}"/>
                </a:ext>
              </a:extLst>
            </p:cNvPr>
            <p:cNvSpPr/>
            <p:nvPr/>
          </p:nvSpPr>
          <p:spPr>
            <a:xfrm>
              <a:off x="8466" y="4325541"/>
              <a:ext cx="6084994" cy="245442"/>
            </a:xfrm>
            <a:custGeom>
              <a:avLst/>
              <a:gdLst/>
              <a:ahLst/>
              <a:cxnLst/>
              <a:rect l="l" t="t" r="r" b="b"/>
              <a:pathLst>
                <a:path w="6083935" h="245745">
                  <a:moveTo>
                    <a:pt x="6083808" y="0"/>
                  </a:moveTo>
                  <a:lnTo>
                    <a:pt x="4014216" y="0"/>
                  </a:lnTo>
                  <a:lnTo>
                    <a:pt x="810768" y="0"/>
                  </a:lnTo>
                  <a:lnTo>
                    <a:pt x="0" y="0"/>
                  </a:lnTo>
                  <a:lnTo>
                    <a:pt x="0" y="245364"/>
                  </a:lnTo>
                  <a:lnTo>
                    <a:pt x="810768" y="245364"/>
                  </a:lnTo>
                  <a:lnTo>
                    <a:pt x="4014216" y="245364"/>
                  </a:lnTo>
                  <a:lnTo>
                    <a:pt x="6083808" y="245364"/>
                  </a:lnTo>
                  <a:lnTo>
                    <a:pt x="6083808" y="0"/>
                  </a:lnTo>
                  <a:close/>
                </a:path>
              </a:pathLst>
            </a:custGeom>
            <a:solidFill>
              <a:srgbClr val="92CAA1"/>
            </a:solidFill>
          </p:spPr>
          <p:txBody>
            <a:bodyPr lIns="0" tIns="0" rIns="0" bIns="0"/>
            <a:lstStyle/>
            <a:p>
              <a:pPr>
                <a:defRPr/>
              </a:pPr>
              <a:endParaRPr sz="1350"/>
            </a:p>
          </p:txBody>
        </p:sp>
        <p:sp>
          <p:nvSpPr>
            <p:cNvPr id="19" name="object 19">
              <a:extLst>
                <a:ext uri="{FF2B5EF4-FFF2-40B4-BE49-F238E27FC236}">
                  <a16:creationId xmlns:a16="http://schemas.microsoft.com/office/drawing/2014/main" id="{5EE8337A-2E4C-11E0-CE6B-E346D88E8531}"/>
                </a:ext>
              </a:extLst>
            </p:cNvPr>
            <p:cNvSpPr/>
            <p:nvPr/>
          </p:nvSpPr>
          <p:spPr>
            <a:xfrm>
              <a:off x="2117" y="2283716"/>
              <a:ext cx="6091343" cy="2287267"/>
            </a:xfrm>
            <a:custGeom>
              <a:avLst/>
              <a:gdLst/>
              <a:ahLst/>
              <a:cxnLst/>
              <a:rect l="l" t="t" r="r" b="b"/>
              <a:pathLst>
                <a:path w="6090285" h="2286000">
                  <a:moveTo>
                    <a:pt x="6089904" y="329184"/>
                  </a:moveTo>
                  <a:lnTo>
                    <a:pt x="4027932" y="329184"/>
                  </a:lnTo>
                  <a:lnTo>
                    <a:pt x="4027932" y="0"/>
                  </a:lnTo>
                  <a:lnTo>
                    <a:pt x="4014216" y="0"/>
                  </a:lnTo>
                  <a:lnTo>
                    <a:pt x="4014216" y="2034540"/>
                  </a:lnTo>
                  <a:lnTo>
                    <a:pt x="822960" y="2034540"/>
                  </a:lnTo>
                  <a:lnTo>
                    <a:pt x="822960" y="1469136"/>
                  </a:lnTo>
                  <a:lnTo>
                    <a:pt x="4014216" y="1469136"/>
                  </a:lnTo>
                  <a:lnTo>
                    <a:pt x="4014216" y="1455420"/>
                  </a:lnTo>
                  <a:lnTo>
                    <a:pt x="822960" y="1455420"/>
                  </a:lnTo>
                  <a:lnTo>
                    <a:pt x="822960" y="1002792"/>
                  </a:lnTo>
                  <a:lnTo>
                    <a:pt x="4014216" y="1002792"/>
                  </a:lnTo>
                  <a:lnTo>
                    <a:pt x="4014216" y="990600"/>
                  </a:lnTo>
                  <a:lnTo>
                    <a:pt x="822960" y="990600"/>
                  </a:lnTo>
                  <a:lnTo>
                    <a:pt x="822960" y="342900"/>
                  </a:lnTo>
                  <a:lnTo>
                    <a:pt x="4014216" y="342900"/>
                  </a:lnTo>
                  <a:lnTo>
                    <a:pt x="4014216" y="329184"/>
                  </a:lnTo>
                  <a:lnTo>
                    <a:pt x="822960" y="329184"/>
                  </a:lnTo>
                  <a:lnTo>
                    <a:pt x="822960" y="0"/>
                  </a:lnTo>
                  <a:lnTo>
                    <a:pt x="809244" y="0"/>
                  </a:lnTo>
                  <a:lnTo>
                    <a:pt x="809244" y="2034540"/>
                  </a:lnTo>
                  <a:lnTo>
                    <a:pt x="12192" y="2034540"/>
                  </a:lnTo>
                  <a:lnTo>
                    <a:pt x="12192" y="1469136"/>
                  </a:lnTo>
                  <a:lnTo>
                    <a:pt x="809244" y="1469136"/>
                  </a:lnTo>
                  <a:lnTo>
                    <a:pt x="809244" y="1455420"/>
                  </a:lnTo>
                  <a:lnTo>
                    <a:pt x="12192" y="1455420"/>
                  </a:lnTo>
                  <a:lnTo>
                    <a:pt x="12192" y="1002792"/>
                  </a:lnTo>
                  <a:lnTo>
                    <a:pt x="809244" y="1002792"/>
                  </a:lnTo>
                  <a:lnTo>
                    <a:pt x="809244" y="990600"/>
                  </a:lnTo>
                  <a:lnTo>
                    <a:pt x="12192" y="990600"/>
                  </a:lnTo>
                  <a:lnTo>
                    <a:pt x="12192" y="342900"/>
                  </a:lnTo>
                  <a:lnTo>
                    <a:pt x="809244" y="342900"/>
                  </a:lnTo>
                  <a:lnTo>
                    <a:pt x="809244" y="329184"/>
                  </a:lnTo>
                  <a:lnTo>
                    <a:pt x="12192" y="329184"/>
                  </a:lnTo>
                  <a:lnTo>
                    <a:pt x="12192" y="0"/>
                  </a:lnTo>
                  <a:lnTo>
                    <a:pt x="0" y="0"/>
                  </a:lnTo>
                  <a:lnTo>
                    <a:pt x="0" y="2286000"/>
                  </a:lnTo>
                  <a:lnTo>
                    <a:pt x="12192" y="2286000"/>
                  </a:lnTo>
                  <a:lnTo>
                    <a:pt x="12192" y="2048256"/>
                  </a:lnTo>
                  <a:lnTo>
                    <a:pt x="809244" y="2048256"/>
                  </a:lnTo>
                  <a:lnTo>
                    <a:pt x="809244" y="2286000"/>
                  </a:lnTo>
                  <a:lnTo>
                    <a:pt x="822960" y="2286000"/>
                  </a:lnTo>
                  <a:lnTo>
                    <a:pt x="822960" y="2048256"/>
                  </a:lnTo>
                  <a:lnTo>
                    <a:pt x="4014216" y="2048256"/>
                  </a:lnTo>
                  <a:lnTo>
                    <a:pt x="4014216" y="2286000"/>
                  </a:lnTo>
                  <a:lnTo>
                    <a:pt x="4027932" y="2286000"/>
                  </a:lnTo>
                  <a:lnTo>
                    <a:pt x="4027932" y="2048256"/>
                  </a:lnTo>
                  <a:lnTo>
                    <a:pt x="6089891" y="2048256"/>
                  </a:lnTo>
                  <a:lnTo>
                    <a:pt x="6089904" y="2034540"/>
                  </a:lnTo>
                  <a:lnTo>
                    <a:pt x="4027932" y="2034540"/>
                  </a:lnTo>
                  <a:lnTo>
                    <a:pt x="4027932" y="1469136"/>
                  </a:lnTo>
                  <a:lnTo>
                    <a:pt x="6089891" y="1469136"/>
                  </a:lnTo>
                  <a:lnTo>
                    <a:pt x="6089904" y="1455420"/>
                  </a:lnTo>
                  <a:lnTo>
                    <a:pt x="4027932" y="1455420"/>
                  </a:lnTo>
                  <a:lnTo>
                    <a:pt x="4027932" y="1002792"/>
                  </a:lnTo>
                  <a:lnTo>
                    <a:pt x="6089891" y="1002792"/>
                  </a:lnTo>
                  <a:lnTo>
                    <a:pt x="6089891" y="990600"/>
                  </a:lnTo>
                  <a:lnTo>
                    <a:pt x="4027932" y="990600"/>
                  </a:lnTo>
                  <a:lnTo>
                    <a:pt x="4027932" y="342900"/>
                  </a:lnTo>
                  <a:lnTo>
                    <a:pt x="6089891" y="342900"/>
                  </a:lnTo>
                  <a:lnTo>
                    <a:pt x="6089904" y="329184"/>
                  </a:lnTo>
                  <a:close/>
                </a:path>
              </a:pathLst>
            </a:custGeom>
            <a:solidFill>
              <a:srgbClr val="8064A2"/>
            </a:solidFill>
          </p:spPr>
          <p:txBody>
            <a:bodyPr lIns="0" tIns="0" rIns="0" bIns="0"/>
            <a:lstStyle/>
            <a:p>
              <a:pPr>
                <a:defRPr/>
              </a:pPr>
              <a:endParaRPr sz="1350"/>
            </a:p>
          </p:txBody>
        </p:sp>
      </p:grpSp>
      <p:sp>
        <p:nvSpPr>
          <p:cNvPr id="20" name="object 20">
            <a:extLst>
              <a:ext uri="{FF2B5EF4-FFF2-40B4-BE49-F238E27FC236}">
                <a16:creationId xmlns:a16="http://schemas.microsoft.com/office/drawing/2014/main" id="{D70C2703-7E29-7C89-8E34-A420D75E0C94}"/>
              </a:ext>
            </a:extLst>
          </p:cNvPr>
          <p:cNvSpPr txBox="1"/>
          <p:nvPr/>
        </p:nvSpPr>
        <p:spPr>
          <a:xfrm>
            <a:off x="1589088" y="2836863"/>
            <a:ext cx="134937" cy="195262"/>
          </a:xfrm>
          <a:prstGeom prst="rect">
            <a:avLst/>
          </a:prstGeom>
        </p:spPr>
        <p:txBody>
          <a:bodyPr lIns="0" tIns="9049" rIns="0" bIns="0">
            <a:spAutoFit/>
          </a:bodyPr>
          <a:lstStyle/>
          <a:p>
            <a:pPr marL="9525">
              <a:spcBef>
                <a:spcPts val="71"/>
              </a:spcBef>
              <a:defRPr/>
            </a:pPr>
            <a:r>
              <a:rPr sz="1200" spc="-4" dirty="0">
                <a:latin typeface="Calibri"/>
                <a:cs typeface="Calibri"/>
              </a:rPr>
              <a:t>3.</a:t>
            </a:r>
            <a:endParaRPr sz="1200">
              <a:latin typeface="Calibri"/>
              <a:cs typeface="Calibri"/>
            </a:endParaRPr>
          </a:p>
        </p:txBody>
      </p:sp>
      <p:sp>
        <p:nvSpPr>
          <p:cNvPr id="21" name="object 21">
            <a:extLst>
              <a:ext uri="{FF2B5EF4-FFF2-40B4-BE49-F238E27FC236}">
                <a16:creationId xmlns:a16="http://schemas.microsoft.com/office/drawing/2014/main" id="{65768B45-47DE-BF7B-378F-9A7D25A8B288}"/>
              </a:ext>
            </a:extLst>
          </p:cNvPr>
          <p:cNvSpPr txBox="1"/>
          <p:nvPr/>
        </p:nvSpPr>
        <p:spPr>
          <a:xfrm>
            <a:off x="2197100" y="2836863"/>
            <a:ext cx="1995488" cy="195262"/>
          </a:xfrm>
          <a:prstGeom prst="rect">
            <a:avLst/>
          </a:prstGeom>
        </p:spPr>
        <p:txBody>
          <a:bodyPr lIns="0" tIns="9049" rIns="0" bIns="0">
            <a:spAutoFit/>
          </a:bodyPr>
          <a:lstStyle/>
          <a:p>
            <a:pPr marL="9525">
              <a:spcBef>
                <a:spcPts val="71"/>
              </a:spcBef>
              <a:defRPr/>
            </a:pPr>
            <a:r>
              <a:rPr sz="1200" spc="-8" dirty="0">
                <a:latin typeface="Calibri"/>
                <a:cs typeface="Calibri"/>
              </a:rPr>
              <a:t>Physiologic</a:t>
            </a:r>
            <a:r>
              <a:rPr sz="1200" spc="-26" dirty="0">
                <a:latin typeface="Calibri"/>
                <a:cs typeface="Calibri"/>
              </a:rPr>
              <a:t> </a:t>
            </a:r>
            <a:r>
              <a:rPr sz="1200" spc="-8" dirty="0">
                <a:latin typeface="Calibri"/>
                <a:cs typeface="Calibri"/>
              </a:rPr>
              <a:t>Anatomy (Histology)</a:t>
            </a:r>
            <a:endParaRPr sz="1200">
              <a:latin typeface="Calibri"/>
              <a:cs typeface="Calibri"/>
            </a:endParaRPr>
          </a:p>
        </p:txBody>
      </p:sp>
      <p:sp>
        <p:nvSpPr>
          <p:cNvPr id="22" name="object 22">
            <a:extLst>
              <a:ext uri="{FF2B5EF4-FFF2-40B4-BE49-F238E27FC236}">
                <a16:creationId xmlns:a16="http://schemas.microsoft.com/office/drawing/2014/main" id="{F4F2A0FC-D1A4-C39A-B4E2-E7342E700247}"/>
              </a:ext>
            </a:extLst>
          </p:cNvPr>
          <p:cNvSpPr txBox="1"/>
          <p:nvPr/>
        </p:nvSpPr>
        <p:spPr>
          <a:xfrm>
            <a:off x="1589088" y="3333750"/>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4.</a:t>
            </a:r>
            <a:endParaRPr sz="1200" dirty="0">
              <a:latin typeface="Calibri"/>
              <a:cs typeface="Calibri"/>
            </a:endParaRPr>
          </a:p>
        </p:txBody>
      </p:sp>
      <p:sp>
        <p:nvSpPr>
          <p:cNvPr id="23" name="object 23">
            <a:extLst>
              <a:ext uri="{FF2B5EF4-FFF2-40B4-BE49-F238E27FC236}">
                <a16:creationId xmlns:a16="http://schemas.microsoft.com/office/drawing/2014/main" id="{68455057-35E5-A8D5-2B86-636B1FA9B720}"/>
              </a:ext>
            </a:extLst>
          </p:cNvPr>
          <p:cNvSpPr txBox="1"/>
          <p:nvPr/>
        </p:nvSpPr>
        <p:spPr>
          <a:xfrm>
            <a:off x="2197100" y="3333750"/>
            <a:ext cx="1671638" cy="193675"/>
          </a:xfrm>
          <a:prstGeom prst="rect">
            <a:avLst/>
          </a:prstGeom>
        </p:spPr>
        <p:txBody>
          <a:bodyPr lIns="0" tIns="9049" rIns="0" bIns="0">
            <a:spAutoFit/>
          </a:bodyPr>
          <a:lstStyle/>
          <a:p>
            <a:pPr marL="9525">
              <a:spcBef>
                <a:spcPts val="71"/>
              </a:spcBef>
              <a:defRPr/>
            </a:pPr>
            <a:r>
              <a:rPr sz="1200" spc="-11" dirty="0">
                <a:latin typeface="Calibri"/>
                <a:cs typeface="Calibri"/>
              </a:rPr>
              <a:t>Core</a:t>
            </a:r>
            <a:r>
              <a:rPr sz="1200" spc="8" dirty="0">
                <a:latin typeface="Calibri"/>
                <a:cs typeface="Calibri"/>
              </a:rPr>
              <a:t> </a:t>
            </a:r>
            <a:r>
              <a:rPr sz="1200" spc="-8" dirty="0">
                <a:latin typeface="Calibri"/>
                <a:cs typeface="Calibri"/>
              </a:rPr>
              <a:t>Concepts</a:t>
            </a:r>
            <a:r>
              <a:rPr sz="1200" spc="4" dirty="0">
                <a:latin typeface="Calibri"/>
                <a:cs typeface="Calibri"/>
              </a:rPr>
              <a:t> </a:t>
            </a:r>
            <a:r>
              <a:rPr sz="1200" spc="-4" dirty="0">
                <a:latin typeface="Calibri"/>
                <a:cs typeface="Calibri"/>
              </a:rPr>
              <a:t>of</a:t>
            </a:r>
            <a:r>
              <a:rPr sz="1200" spc="4" dirty="0">
                <a:latin typeface="Calibri"/>
                <a:cs typeface="Calibri"/>
              </a:rPr>
              <a:t> </a:t>
            </a:r>
            <a:r>
              <a:rPr sz="1200" spc="-4" dirty="0">
                <a:latin typeface="Calibri"/>
                <a:cs typeface="Calibri"/>
              </a:rPr>
              <a:t>the</a:t>
            </a:r>
            <a:r>
              <a:rPr sz="1200" spc="-8" dirty="0">
                <a:latin typeface="Calibri"/>
                <a:cs typeface="Calibri"/>
              </a:rPr>
              <a:t> </a:t>
            </a:r>
            <a:r>
              <a:rPr sz="1200" spc="-26" dirty="0">
                <a:latin typeface="Calibri"/>
                <a:cs typeface="Calibri"/>
              </a:rPr>
              <a:t>Topic</a:t>
            </a:r>
            <a:endParaRPr sz="1200">
              <a:latin typeface="Calibri"/>
              <a:cs typeface="Calibri"/>
            </a:endParaRPr>
          </a:p>
        </p:txBody>
      </p:sp>
      <p:sp>
        <p:nvSpPr>
          <p:cNvPr id="24" name="object 24">
            <a:extLst>
              <a:ext uri="{FF2B5EF4-FFF2-40B4-BE49-F238E27FC236}">
                <a16:creationId xmlns:a16="http://schemas.microsoft.com/office/drawing/2014/main" id="{5A806168-B079-1618-9090-C40AC2BC7ED6}"/>
              </a:ext>
            </a:extLst>
          </p:cNvPr>
          <p:cNvSpPr txBox="1"/>
          <p:nvPr/>
        </p:nvSpPr>
        <p:spPr>
          <a:xfrm>
            <a:off x="1589088" y="3683000"/>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sp>
        <p:nvSpPr>
          <p:cNvPr id="20491" name="object 25">
            <a:extLst>
              <a:ext uri="{FF2B5EF4-FFF2-40B4-BE49-F238E27FC236}">
                <a16:creationId xmlns:a16="http://schemas.microsoft.com/office/drawing/2014/main" id="{5A6EC3D3-6872-51B9-850F-3AE54265D200}"/>
              </a:ext>
            </a:extLst>
          </p:cNvPr>
          <p:cNvSpPr txBox="1">
            <a:spLocks noChangeArrowheads="1"/>
          </p:cNvSpPr>
          <p:nvPr/>
        </p:nvSpPr>
        <p:spPr bwMode="auto">
          <a:xfrm>
            <a:off x="2197100" y="3683000"/>
            <a:ext cx="16891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Concept explained through  Animations</a:t>
            </a:r>
          </a:p>
        </p:txBody>
      </p:sp>
      <p:sp>
        <p:nvSpPr>
          <p:cNvPr id="26" name="object 26">
            <a:extLst>
              <a:ext uri="{FF2B5EF4-FFF2-40B4-BE49-F238E27FC236}">
                <a16:creationId xmlns:a16="http://schemas.microsoft.com/office/drawing/2014/main" id="{9ED0C331-672A-9DE5-CB18-6BFDEAD5E28D}"/>
              </a:ext>
            </a:extLst>
          </p:cNvPr>
          <p:cNvSpPr txBox="1"/>
          <p:nvPr/>
        </p:nvSpPr>
        <p:spPr>
          <a:xfrm>
            <a:off x="1589088" y="4116388"/>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6.</a:t>
            </a:r>
            <a:endParaRPr sz="1200">
              <a:latin typeface="Calibri"/>
              <a:cs typeface="Calibri"/>
            </a:endParaRPr>
          </a:p>
        </p:txBody>
      </p:sp>
      <p:grpSp>
        <p:nvGrpSpPr>
          <p:cNvPr id="20493" name="object 27">
            <a:extLst>
              <a:ext uri="{FF2B5EF4-FFF2-40B4-BE49-F238E27FC236}">
                <a16:creationId xmlns:a16="http://schemas.microsoft.com/office/drawing/2014/main" id="{9711CF88-AD51-C564-1767-1B32E6008E9B}"/>
              </a:ext>
            </a:extLst>
          </p:cNvPr>
          <p:cNvGrpSpPr>
            <a:grpSpLocks/>
          </p:cNvGrpSpPr>
          <p:nvPr/>
        </p:nvGrpSpPr>
        <p:grpSpPr bwMode="auto">
          <a:xfrm>
            <a:off x="1524000" y="4284663"/>
            <a:ext cx="4570413" cy="1712912"/>
            <a:chOff x="0" y="4570475"/>
            <a:chExt cx="6093460" cy="2283460"/>
          </a:xfrm>
        </p:grpSpPr>
        <p:sp>
          <p:nvSpPr>
            <p:cNvPr id="28" name="object 28">
              <a:extLst>
                <a:ext uri="{FF2B5EF4-FFF2-40B4-BE49-F238E27FC236}">
                  <a16:creationId xmlns:a16="http://schemas.microsoft.com/office/drawing/2014/main" id="{F6012070-9A82-25EC-CCCA-290D9C22C505}"/>
                </a:ext>
              </a:extLst>
            </p:cNvPr>
            <p:cNvSpPr/>
            <p:nvPr/>
          </p:nvSpPr>
          <p:spPr>
            <a:xfrm>
              <a:off x="0" y="4570475"/>
              <a:ext cx="6093460" cy="2283460"/>
            </a:xfrm>
            <a:custGeom>
              <a:avLst/>
              <a:gdLst/>
              <a:ahLst/>
              <a:cxnLst/>
              <a:rect l="l" t="t" r="r" b="b"/>
              <a:pathLst>
                <a:path w="6093460" h="2283460">
                  <a:moveTo>
                    <a:pt x="6092952" y="0"/>
                  </a:moveTo>
                  <a:lnTo>
                    <a:pt x="0" y="0"/>
                  </a:lnTo>
                  <a:lnTo>
                    <a:pt x="0" y="2282952"/>
                  </a:lnTo>
                  <a:lnTo>
                    <a:pt x="6092952" y="2282952"/>
                  </a:lnTo>
                  <a:lnTo>
                    <a:pt x="6092952" y="0"/>
                  </a:lnTo>
                  <a:close/>
                </a:path>
              </a:pathLst>
            </a:custGeom>
            <a:solidFill>
              <a:srgbClr val="FFFFFF"/>
            </a:solidFill>
          </p:spPr>
          <p:txBody>
            <a:bodyPr lIns="0" tIns="0" rIns="0" bIns="0"/>
            <a:lstStyle/>
            <a:p>
              <a:pPr>
                <a:defRPr/>
              </a:pPr>
              <a:endParaRPr sz="1350"/>
            </a:p>
          </p:txBody>
        </p:sp>
        <p:sp>
          <p:nvSpPr>
            <p:cNvPr id="29" name="object 29">
              <a:extLst>
                <a:ext uri="{FF2B5EF4-FFF2-40B4-BE49-F238E27FC236}">
                  <a16:creationId xmlns:a16="http://schemas.microsoft.com/office/drawing/2014/main" id="{1D9EDA94-6736-ABE7-0F3A-DFEC68E4C75D}"/>
                </a:ext>
              </a:extLst>
            </p:cNvPr>
            <p:cNvSpPr/>
            <p:nvPr/>
          </p:nvSpPr>
          <p:spPr>
            <a:xfrm>
              <a:off x="8466" y="4570475"/>
              <a:ext cx="6084994" cy="416905"/>
            </a:xfrm>
            <a:custGeom>
              <a:avLst/>
              <a:gdLst/>
              <a:ahLst/>
              <a:cxnLst/>
              <a:rect l="l" t="t" r="r" b="b"/>
              <a:pathLst>
                <a:path w="6083935" h="416560">
                  <a:moveTo>
                    <a:pt x="6083808" y="0"/>
                  </a:moveTo>
                  <a:lnTo>
                    <a:pt x="4014216" y="0"/>
                  </a:lnTo>
                  <a:lnTo>
                    <a:pt x="810768" y="0"/>
                  </a:lnTo>
                  <a:lnTo>
                    <a:pt x="0" y="0"/>
                  </a:lnTo>
                  <a:lnTo>
                    <a:pt x="0" y="416052"/>
                  </a:lnTo>
                  <a:lnTo>
                    <a:pt x="810768" y="416052"/>
                  </a:lnTo>
                  <a:lnTo>
                    <a:pt x="4014216" y="416052"/>
                  </a:lnTo>
                  <a:lnTo>
                    <a:pt x="6083808" y="416052"/>
                  </a:lnTo>
                  <a:lnTo>
                    <a:pt x="6083808" y="0"/>
                  </a:lnTo>
                  <a:close/>
                </a:path>
              </a:pathLst>
            </a:custGeom>
            <a:solidFill>
              <a:srgbClr val="92CAA1"/>
            </a:solidFill>
          </p:spPr>
          <p:txBody>
            <a:bodyPr lIns="0" tIns="0" rIns="0" bIns="0"/>
            <a:lstStyle/>
            <a:p>
              <a:pPr>
                <a:defRPr/>
              </a:pPr>
              <a:endParaRPr sz="1350"/>
            </a:p>
          </p:txBody>
        </p:sp>
        <p:sp>
          <p:nvSpPr>
            <p:cNvPr id="30" name="object 30">
              <a:extLst>
                <a:ext uri="{FF2B5EF4-FFF2-40B4-BE49-F238E27FC236}">
                  <a16:creationId xmlns:a16="http://schemas.microsoft.com/office/drawing/2014/main" id="{1679A552-FFFB-DCE5-CBB7-6E88FE1F0475}"/>
                </a:ext>
              </a:extLst>
            </p:cNvPr>
            <p:cNvSpPr/>
            <p:nvPr/>
          </p:nvSpPr>
          <p:spPr>
            <a:xfrm>
              <a:off x="8466" y="4987380"/>
              <a:ext cx="6084994" cy="1066603"/>
            </a:xfrm>
            <a:custGeom>
              <a:avLst/>
              <a:gdLst/>
              <a:ahLst/>
              <a:cxnLst/>
              <a:rect l="l" t="t" r="r" b="b"/>
              <a:pathLst>
                <a:path w="6083935" h="1066800">
                  <a:moveTo>
                    <a:pt x="6083808" y="0"/>
                  </a:moveTo>
                  <a:lnTo>
                    <a:pt x="4014216" y="0"/>
                  </a:lnTo>
                  <a:lnTo>
                    <a:pt x="810768" y="0"/>
                  </a:lnTo>
                  <a:lnTo>
                    <a:pt x="0" y="0"/>
                  </a:lnTo>
                  <a:lnTo>
                    <a:pt x="0" y="1066800"/>
                  </a:lnTo>
                  <a:lnTo>
                    <a:pt x="810768" y="1066800"/>
                  </a:lnTo>
                  <a:lnTo>
                    <a:pt x="4014216" y="1066800"/>
                  </a:lnTo>
                  <a:lnTo>
                    <a:pt x="6083808" y="1066800"/>
                  </a:lnTo>
                  <a:lnTo>
                    <a:pt x="6083808" y="0"/>
                  </a:lnTo>
                  <a:close/>
                </a:path>
              </a:pathLst>
            </a:custGeom>
            <a:solidFill>
              <a:srgbClr val="B3A2C7"/>
            </a:solidFill>
          </p:spPr>
          <p:txBody>
            <a:bodyPr lIns="0" tIns="0" rIns="0" bIns="0"/>
            <a:lstStyle/>
            <a:p>
              <a:pPr>
                <a:defRPr/>
              </a:pPr>
              <a:endParaRPr sz="1350"/>
            </a:p>
          </p:txBody>
        </p:sp>
        <p:sp>
          <p:nvSpPr>
            <p:cNvPr id="31" name="object 31">
              <a:extLst>
                <a:ext uri="{FF2B5EF4-FFF2-40B4-BE49-F238E27FC236}">
                  <a16:creationId xmlns:a16="http://schemas.microsoft.com/office/drawing/2014/main" id="{B01C9BB7-00C6-FDAF-B02C-15D04087CD19}"/>
                </a:ext>
              </a:extLst>
            </p:cNvPr>
            <p:cNvSpPr/>
            <p:nvPr/>
          </p:nvSpPr>
          <p:spPr>
            <a:xfrm>
              <a:off x="8466" y="6053983"/>
              <a:ext cx="6084994" cy="799952"/>
            </a:xfrm>
            <a:custGeom>
              <a:avLst/>
              <a:gdLst/>
              <a:ahLst/>
              <a:cxnLst/>
              <a:rect l="l" t="t" r="r" b="b"/>
              <a:pathLst>
                <a:path w="6083935" h="800100">
                  <a:moveTo>
                    <a:pt x="6083808" y="0"/>
                  </a:moveTo>
                  <a:lnTo>
                    <a:pt x="4014216" y="0"/>
                  </a:lnTo>
                  <a:lnTo>
                    <a:pt x="810768" y="0"/>
                  </a:lnTo>
                  <a:lnTo>
                    <a:pt x="0" y="0"/>
                  </a:lnTo>
                  <a:lnTo>
                    <a:pt x="0" y="800100"/>
                  </a:lnTo>
                  <a:lnTo>
                    <a:pt x="810768" y="800100"/>
                  </a:lnTo>
                  <a:lnTo>
                    <a:pt x="4014216" y="800100"/>
                  </a:lnTo>
                  <a:lnTo>
                    <a:pt x="6083808" y="800100"/>
                  </a:lnTo>
                  <a:lnTo>
                    <a:pt x="6083808" y="0"/>
                  </a:lnTo>
                  <a:close/>
                </a:path>
              </a:pathLst>
            </a:custGeom>
            <a:solidFill>
              <a:srgbClr val="FC6CAA"/>
            </a:solidFill>
          </p:spPr>
          <p:txBody>
            <a:bodyPr lIns="0" tIns="0" rIns="0" bIns="0"/>
            <a:lstStyle/>
            <a:p>
              <a:pPr>
                <a:defRPr/>
              </a:pPr>
              <a:endParaRPr sz="1350"/>
            </a:p>
          </p:txBody>
        </p:sp>
        <p:sp>
          <p:nvSpPr>
            <p:cNvPr id="32" name="object 32">
              <a:extLst>
                <a:ext uri="{FF2B5EF4-FFF2-40B4-BE49-F238E27FC236}">
                  <a16:creationId xmlns:a16="http://schemas.microsoft.com/office/drawing/2014/main" id="{9F82636A-8524-2115-1B2C-EE313A1657E2}"/>
                </a:ext>
              </a:extLst>
            </p:cNvPr>
            <p:cNvSpPr/>
            <p:nvPr/>
          </p:nvSpPr>
          <p:spPr>
            <a:xfrm>
              <a:off x="2117" y="4570475"/>
              <a:ext cx="6091343" cy="2283460"/>
            </a:xfrm>
            <a:custGeom>
              <a:avLst/>
              <a:gdLst/>
              <a:ahLst/>
              <a:cxnLst/>
              <a:rect l="l" t="t" r="r" b="b"/>
              <a:pathLst>
                <a:path w="6090285" h="2283459">
                  <a:moveTo>
                    <a:pt x="6089891" y="409956"/>
                  </a:moveTo>
                  <a:lnTo>
                    <a:pt x="4027932" y="409956"/>
                  </a:lnTo>
                  <a:lnTo>
                    <a:pt x="4027932" y="0"/>
                  </a:lnTo>
                  <a:lnTo>
                    <a:pt x="4014216" y="0"/>
                  </a:lnTo>
                  <a:lnTo>
                    <a:pt x="4014216" y="409956"/>
                  </a:lnTo>
                  <a:lnTo>
                    <a:pt x="4014216" y="422148"/>
                  </a:lnTo>
                  <a:lnTo>
                    <a:pt x="4014216" y="1476768"/>
                  </a:lnTo>
                  <a:lnTo>
                    <a:pt x="822960" y="1476768"/>
                  </a:lnTo>
                  <a:lnTo>
                    <a:pt x="822960" y="422148"/>
                  </a:lnTo>
                  <a:lnTo>
                    <a:pt x="4014216" y="422148"/>
                  </a:lnTo>
                  <a:lnTo>
                    <a:pt x="4014216" y="409956"/>
                  </a:lnTo>
                  <a:lnTo>
                    <a:pt x="822960" y="409956"/>
                  </a:lnTo>
                  <a:lnTo>
                    <a:pt x="822960" y="0"/>
                  </a:lnTo>
                  <a:lnTo>
                    <a:pt x="809244" y="0"/>
                  </a:lnTo>
                  <a:lnTo>
                    <a:pt x="809244" y="409956"/>
                  </a:lnTo>
                  <a:lnTo>
                    <a:pt x="809244" y="422148"/>
                  </a:lnTo>
                  <a:lnTo>
                    <a:pt x="809244" y="1476768"/>
                  </a:lnTo>
                  <a:lnTo>
                    <a:pt x="12192" y="1476768"/>
                  </a:lnTo>
                  <a:lnTo>
                    <a:pt x="12192" y="422148"/>
                  </a:lnTo>
                  <a:lnTo>
                    <a:pt x="809244" y="422148"/>
                  </a:lnTo>
                  <a:lnTo>
                    <a:pt x="809244" y="409956"/>
                  </a:lnTo>
                  <a:lnTo>
                    <a:pt x="12192" y="409956"/>
                  </a:lnTo>
                  <a:lnTo>
                    <a:pt x="12192" y="0"/>
                  </a:lnTo>
                  <a:lnTo>
                    <a:pt x="0" y="0"/>
                  </a:lnTo>
                  <a:lnTo>
                    <a:pt x="0" y="2282964"/>
                  </a:lnTo>
                  <a:lnTo>
                    <a:pt x="12192" y="2282964"/>
                  </a:lnTo>
                  <a:lnTo>
                    <a:pt x="12192" y="1488948"/>
                  </a:lnTo>
                  <a:lnTo>
                    <a:pt x="809244" y="1488948"/>
                  </a:lnTo>
                  <a:lnTo>
                    <a:pt x="809244" y="2282964"/>
                  </a:lnTo>
                  <a:lnTo>
                    <a:pt x="822960" y="2282964"/>
                  </a:lnTo>
                  <a:lnTo>
                    <a:pt x="822960" y="1488948"/>
                  </a:lnTo>
                  <a:lnTo>
                    <a:pt x="4014216" y="1488948"/>
                  </a:lnTo>
                  <a:lnTo>
                    <a:pt x="4014216" y="2282964"/>
                  </a:lnTo>
                  <a:lnTo>
                    <a:pt x="4027932" y="2282952"/>
                  </a:lnTo>
                  <a:lnTo>
                    <a:pt x="4027932" y="1488948"/>
                  </a:lnTo>
                  <a:lnTo>
                    <a:pt x="6089891" y="1488948"/>
                  </a:lnTo>
                  <a:lnTo>
                    <a:pt x="6089891" y="1476756"/>
                  </a:lnTo>
                  <a:lnTo>
                    <a:pt x="4027932" y="1476768"/>
                  </a:lnTo>
                  <a:lnTo>
                    <a:pt x="4027932" y="422148"/>
                  </a:lnTo>
                  <a:lnTo>
                    <a:pt x="6089891" y="422148"/>
                  </a:lnTo>
                  <a:lnTo>
                    <a:pt x="6089891" y="409956"/>
                  </a:lnTo>
                  <a:close/>
                </a:path>
              </a:pathLst>
            </a:custGeom>
            <a:solidFill>
              <a:srgbClr val="8064A2"/>
            </a:solidFill>
          </p:spPr>
          <p:txBody>
            <a:bodyPr lIns="0" tIns="0" rIns="0" bIns="0"/>
            <a:lstStyle/>
            <a:p>
              <a:pPr>
                <a:defRPr/>
              </a:pPr>
              <a:endParaRPr sz="1350"/>
            </a:p>
          </p:txBody>
        </p:sp>
      </p:grpSp>
      <p:sp>
        <p:nvSpPr>
          <p:cNvPr id="20494" name="object 33">
            <a:extLst>
              <a:ext uri="{FF2B5EF4-FFF2-40B4-BE49-F238E27FC236}">
                <a16:creationId xmlns:a16="http://schemas.microsoft.com/office/drawing/2014/main" id="{929B01EC-A6EF-C1FB-5B4B-D9B1F3777D3D}"/>
              </a:ext>
            </a:extLst>
          </p:cNvPr>
          <p:cNvSpPr txBox="1">
            <a:spLocks noChangeArrowheads="1"/>
          </p:cNvSpPr>
          <p:nvPr/>
        </p:nvSpPr>
        <p:spPr bwMode="auto">
          <a:xfrm>
            <a:off x="2197100" y="4116388"/>
            <a:ext cx="196691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Topic with key</a:t>
            </a:r>
          </a:p>
        </p:txBody>
      </p:sp>
      <p:sp>
        <p:nvSpPr>
          <p:cNvPr id="34" name="object 34">
            <a:extLst>
              <a:ext uri="{FF2B5EF4-FFF2-40B4-BE49-F238E27FC236}">
                <a16:creationId xmlns:a16="http://schemas.microsoft.com/office/drawing/2014/main" id="{05397883-28EA-20F1-51C9-532E254F98AB}"/>
              </a:ext>
            </a:extLst>
          </p:cNvPr>
          <p:cNvSpPr txBox="1"/>
          <p:nvPr/>
        </p:nvSpPr>
        <p:spPr>
          <a:xfrm>
            <a:off x="4600575" y="4116388"/>
            <a:ext cx="1458913" cy="193675"/>
          </a:xfrm>
          <a:prstGeom prst="rect">
            <a:avLst/>
          </a:prstGeom>
        </p:spPr>
        <p:txBody>
          <a:bodyPr lIns="0" tIns="9049" rIns="0" bIns="0">
            <a:spAutoFit/>
          </a:bodyPr>
          <a:lstStyle/>
          <a:p>
            <a:pPr marL="266224" indent="-257175">
              <a:buFont typeface="Arial MT"/>
              <a:buChar char="•"/>
              <a:tabLst>
                <a:tab pos="266224" algn="l"/>
                <a:tab pos="266700" algn="l"/>
              </a:tabLst>
              <a:defRPr/>
            </a:pPr>
            <a:r>
              <a:rPr sz="1200" spc="-8" dirty="0">
                <a:latin typeface="Calibri"/>
                <a:cs typeface="Calibri"/>
              </a:rPr>
              <a:t>Interac</a:t>
            </a:r>
            <a:r>
              <a:rPr lang="en-US" sz="1200" spc="-8" dirty="0">
                <a:latin typeface="Calibri"/>
                <a:cs typeface="Calibri"/>
              </a:rPr>
              <a:t>tive</a:t>
            </a:r>
            <a:endParaRPr sz="1200" dirty="0">
              <a:latin typeface="Calibri"/>
              <a:cs typeface="Calibri"/>
            </a:endParaRPr>
          </a:p>
        </p:txBody>
      </p:sp>
      <p:sp>
        <p:nvSpPr>
          <p:cNvPr id="35" name="object 35">
            <a:extLst>
              <a:ext uri="{FF2B5EF4-FFF2-40B4-BE49-F238E27FC236}">
                <a16:creationId xmlns:a16="http://schemas.microsoft.com/office/drawing/2014/main" id="{3364E438-7271-38D9-CB47-53832D2BD54F}"/>
              </a:ext>
            </a:extLst>
          </p:cNvPr>
          <p:cNvSpPr txBox="1"/>
          <p:nvPr/>
        </p:nvSpPr>
        <p:spPr>
          <a:xfrm>
            <a:off x="1589088" y="4613275"/>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7.</a:t>
            </a:r>
            <a:endParaRPr sz="1200">
              <a:latin typeface="Calibri"/>
              <a:cs typeface="Calibri"/>
            </a:endParaRPr>
          </a:p>
        </p:txBody>
      </p:sp>
      <p:sp>
        <p:nvSpPr>
          <p:cNvPr id="20497" name="object 36">
            <a:extLst>
              <a:ext uri="{FF2B5EF4-FFF2-40B4-BE49-F238E27FC236}">
                <a16:creationId xmlns:a16="http://schemas.microsoft.com/office/drawing/2014/main" id="{3B9F3D63-C308-59A6-C6A1-976463CF8F91}"/>
              </a:ext>
            </a:extLst>
          </p:cNvPr>
          <p:cNvSpPr txBox="1">
            <a:spLocks noChangeArrowheads="1"/>
          </p:cNvSpPr>
          <p:nvPr/>
        </p:nvSpPr>
        <p:spPr bwMode="auto">
          <a:xfrm>
            <a:off x="2197100" y="4613275"/>
            <a:ext cx="19494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Research article relevant to the  topic with reference</a:t>
            </a:r>
          </a:p>
        </p:txBody>
      </p:sp>
      <p:sp>
        <p:nvSpPr>
          <p:cNvPr id="37" name="object 37">
            <a:extLst>
              <a:ext uri="{FF2B5EF4-FFF2-40B4-BE49-F238E27FC236}">
                <a16:creationId xmlns:a16="http://schemas.microsoft.com/office/drawing/2014/main" id="{CD1D30E2-E0D8-AEDA-147C-B237DD4C2D75}"/>
              </a:ext>
            </a:extLst>
          </p:cNvPr>
          <p:cNvSpPr txBox="1"/>
          <p:nvPr/>
        </p:nvSpPr>
        <p:spPr>
          <a:xfrm>
            <a:off x="1589088" y="5413375"/>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8.</a:t>
            </a:r>
            <a:endParaRPr sz="1200">
              <a:latin typeface="Calibri"/>
              <a:cs typeface="Calibri"/>
            </a:endParaRPr>
          </a:p>
        </p:txBody>
      </p:sp>
      <p:sp>
        <p:nvSpPr>
          <p:cNvPr id="20499" name="object 38">
            <a:extLst>
              <a:ext uri="{FF2B5EF4-FFF2-40B4-BE49-F238E27FC236}">
                <a16:creationId xmlns:a16="http://schemas.microsoft.com/office/drawing/2014/main" id="{1B2435BF-6C77-D111-2709-4AC11ADC1C22}"/>
              </a:ext>
            </a:extLst>
          </p:cNvPr>
          <p:cNvSpPr txBox="1">
            <a:spLocks noChangeArrowheads="1"/>
          </p:cNvSpPr>
          <p:nvPr/>
        </p:nvSpPr>
        <p:spPr bwMode="auto">
          <a:xfrm>
            <a:off x="2197100" y="5413375"/>
            <a:ext cx="22844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PM&amp;DC Code of  Ethics/Professionalism/Communicati  on Skills with reference</a:t>
            </a:r>
          </a:p>
        </p:txBody>
      </p:sp>
      <p:grpSp>
        <p:nvGrpSpPr>
          <p:cNvPr id="20500" name="object 39">
            <a:extLst>
              <a:ext uri="{FF2B5EF4-FFF2-40B4-BE49-F238E27FC236}">
                <a16:creationId xmlns:a16="http://schemas.microsoft.com/office/drawing/2014/main" id="{DDBEE09A-992D-5EB4-0171-1CDEDCA0B0FF}"/>
              </a:ext>
            </a:extLst>
          </p:cNvPr>
          <p:cNvGrpSpPr>
            <a:grpSpLocks/>
          </p:cNvGrpSpPr>
          <p:nvPr/>
        </p:nvGrpSpPr>
        <p:grpSpPr bwMode="auto">
          <a:xfrm>
            <a:off x="6094413" y="857250"/>
            <a:ext cx="4568825" cy="1712913"/>
            <a:chOff x="6092952" y="0"/>
            <a:chExt cx="6093460" cy="2284730"/>
          </a:xfrm>
        </p:grpSpPr>
        <p:sp>
          <p:nvSpPr>
            <p:cNvPr id="40" name="object 40">
              <a:extLst>
                <a:ext uri="{FF2B5EF4-FFF2-40B4-BE49-F238E27FC236}">
                  <a16:creationId xmlns:a16="http://schemas.microsoft.com/office/drawing/2014/main" id="{EDE3124B-2517-0C95-F76B-4AF005753977}"/>
                </a:ext>
              </a:extLst>
            </p:cNvPr>
            <p:cNvSpPr/>
            <p:nvPr/>
          </p:nvSpPr>
          <p:spPr>
            <a:xfrm>
              <a:off x="6092952" y="0"/>
              <a:ext cx="6093460" cy="2284730"/>
            </a:xfrm>
            <a:custGeom>
              <a:avLst/>
              <a:gdLst/>
              <a:ahLst/>
              <a:cxnLst/>
              <a:rect l="l" t="t" r="r" b="b"/>
              <a:pathLst>
                <a:path w="6093460" h="2284730">
                  <a:moveTo>
                    <a:pt x="6092952" y="0"/>
                  </a:moveTo>
                  <a:lnTo>
                    <a:pt x="0" y="0"/>
                  </a:lnTo>
                  <a:lnTo>
                    <a:pt x="0" y="2284476"/>
                  </a:lnTo>
                  <a:lnTo>
                    <a:pt x="6092952" y="2284476"/>
                  </a:lnTo>
                  <a:lnTo>
                    <a:pt x="6092952" y="0"/>
                  </a:lnTo>
                  <a:close/>
                </a:path>
              </a:pathLst>
            </a:custGeom>
            <a:solidFill>
              <a:srgbClr val="FFFFFF"/>
            </a:solidFill>
          </p:spPr>
          <p:txBody>
            <a:bodyPr lIns="0" tIns="0" rIns="0" bIns="0"/>
            <a:lstStyle/>
            <a:p>
              <a:pPr>
                <a:defRPr/>
              </a:pPr>
              <a:endParaRPr sz="1350"/>
            </a:p>
          </p:txBody>
        </p:sp>
        <p:sp>
          <p:nvSpPr>
            <p:cNvPr id="41" name="object 41">
              <a:extLst>
                <a:ext uri="{FF2B5EF4-FFF2-40B4-BE49-F238E27FC236}">
                  <a16:creationId xmlns:a16="http://schemas.microsoft.com/office/drawing/2014/main" id="{5C88FF92-CC3E-7FA6-7EE2-423A5B84808F}"/>
                </a:ext>
              </a:extLst>
            </p:cNvPr>
            <p:cNvSpPr/>
            <p:nvPr/>
          </p:nvSpPr>
          <p:spPr>
            <a:xfrm>
              <a:off x="6092952" y="821571"/>
              <a:ext cx="6093460" cy="334557"/>
            </a:xfrm>
            <a:custGeom>
              <a:avLst/>
              <a:gdLst/>
              <a:ahLst/>
              <a:cxnLst/>
              <a:rect l="l" t="t" r="r" b="b"/>
              <a:pathLst>
                <a:path w="6093459" h="335280">
                  <a:moveTo>
                    <a:pt x="6092952" y="0"/>
                  </a:moveTo>
                  <a:lnTo>
                    <a:pt x="3429000" y="0"/>
                  </a:lnTo>
                  <a:lnTo>
                    <a:pt x="0" y="0"/>
                  </a:lnTo>
                  <a:lnTo>
                    <a:pt x="0" y="335280"/>
                  </a:lnTo>
                  <a:lnTo>
                    <a:pt x="3429000" y="335280"/>
                  </a:lnTo>
                  <a:lnTo>
                    <a:pt x="6092952" y="335280"/>
                  </a:lnTo>
                  <a:lnTo>
                    <a:pt x="6092952" y="0"/>
                  </a:lnTo>
                  <a:close/>
                </a:path>
              </a:pathLst>
            </a:custGeom>
            <a:solidFill>
              <a:srgbClr val="EDEAF0"/>
            </a:solidFill>
          </p:spPr>
          <p:txBody>
            <a:bodyPr lIns="0" tIns="0" rIns="0" bIns="0"/>
            <a:lstStyle/>
            <a:p>
              <a:pPr>
                <a:defRPr/>
              </a:pPr>
              <a:endParaRPr sz="1350"/>
            </a:p>
          </p:txBody>
        </p:sp>
        <p:sp>
          <p:nvSpPr>
            <p:cNvPr id="42" name="object 42">
              <a:extLst>
                <a:ext uri="{FF2B5EF4-FFF2-40B4-BE49-F238E27FC236}">
                  <a16:creationId xmlns:a16="http://schemas.microsoft.com/office/drawing/2014/main" id="{593698D6-CAEE-5FF7-08EB-C4A1823E3D3C}"/>
                </a:ext>
              </a:extLst>
            </p:cNvPr>
            <p:cNvSpPr/>
            <p:nvPr/>
          </p:nvSpPr>
          <p:spPr>
            <a:xfrm>
              <a:off x="6092952" y="1156128"/>
              <a:ext cx="6093460" cy="885094"/>
            </a:xfrm>
            <a:custGeom>
              <a:avLst/>
              <a:gdLst/>
              <a:ahLst/>
              <a:cxnLst/>
              <a:rect l="l" t="t" r="r" b="b"/>
              <a:pathLst>
                <a:path w="6093459" h="883919">
                  <a:moveTo>
                    <a:pt x="6092952" y="0"/>
                  </a:moveTo>
                  <a:lnTo>
                    <a:pt x="3429000" y="0"/>
                  </a:lnTo>
                  <a:lnTo>
                    <a:pt x="0" y="0"/>
                  </a:lnTo>
                  <a:lnTo>
                    <a:pt x="0" y="883920"/>
                  </a:lnTo>
                  <a:lnTo>
                    <a:pt x="3429000" y="883920"/>
                  </a:lnTo>
                  <a:lnTo>
                    <a:pt x="6092952" y="883920"/>
                  </a:lnTo>
                  <a:lnTo>
                    <a:pt x="6092952" y="0"/>
                  </a:lnTo>
                  <a:close/>
                </a:path>
              </a:pathLst>
            </a:custGeom>
            <a:solidFill>
              <a:srgbClr val="FFC000"/>
            </a:solidFill>
          </p:spPr>
          <p:txBody>
            <a:bodyPr lIns="0" tIns="0" rIns="0" bIns="0"/>
            <a:lstStyle/>
            <a:p>
              <a:pPr>
                <a:defRPr/>
              </a:pPr>
              <a:endParaRPr sz="1350"/>
            </a:p>
          </p:txBody>
        </p:sp>
        <p:sp>
          <p:nvSpPr>
            <p:cNvPr id="43" name="object 43">
              <a:extLst>
                <a:ext uri="{FF2B5EF4-FFF2-40B4-BE49-F238E27FC236}">
                  <a16:creationId xmlns:a16="http://schemas.microsoft.com/office/drawing/2014/main" id="{11F6136C-B007-3254-D745-4ABFB139BFE9}"/>
                </a:ext>
              </a:extLst>
            </p:cNvPr>
            <p:cNvSpPr/>
            <p:nvPr/>
          </p:nvSpPr>
          <p:spPr>
            <a:xfrm>
              <a:off x="6092952" y="2041222"/>
              <a:ext cx="6093460" cy="243508"/>
            </a:xfrm>
            <a:custGeom>
              <a:avLst/>
              <a:gdLst/>
              <a:ahLst/>
              <a:cxnLst/>
              <a:rect l="l" t="t" r="r" b="b"/>
              <a:pathLst>
                <a:path w="6093459" h="243839">
                  <a:moveTo>
                    <a:pt x="6092952" y="0"/>
                  </a:moveTo>
                  <a:lnTo>
                    <a:pt x="3429000" y="0"/>
                  </a:lnTo>
                  <a:lnTo>
                    <a:pt x="0" y="0"/>
                  </a:lnTo>
                  <a:lnTo>
                    <a:pt x="0" y="243840"/>
                  </a:lnTo>
                  <a:lnTo>
                    <a:pt x="3429000" y="243840"/>
                  </a:lnTo>
                  <a:lnTo>
                    <a:pt x="6092952" y="243840"/>
                  </a:lnTo>
                  <a:lnTo>
                    <a:pt x="6092952" y="0"/>
                  </a:lnTo>
                  <a:close/>
                </a:path>
              </a:pathLst>
            </a:custGeom>
            <a:solidFill>
              <a:srgbClr val="8EB4E3"/>
            </a:solidFill>
          </p:spPr>
          <p:txBody>
            <a:bodyPr lIns="0" tIns="0" rIns="0" bIns="0"/>
            <a:lstStyle/>
            <a:p>
              <a:pPr>
                <a:defRPr/>
              </a:pPr>
              <a:endParaRPr sz="1350"/>
            </a:p>
          </p:txBody>
        </p:sp>
        <p:sp>
          <p:nvSpPr>
            <p:cNvPr id="44" name="object 44">
              <a:extLst>
                <a:ext uri="{FF2B5EF4-FFF2-40B4-BE49-F238E27FC236}">
                  <a16:creationId xmlns:a16="http://schemas.microsoft.com/office/drawing/2014/main" id="{EFE939D4-1EB0-7C85-45B9-F9A3675D86C5}"/>
                </a:ext>
              </a:extLst>
            </p:cNvPr>
            <p:cNvSpPr/>
            <p:nvPr/>
          </p:nvSpPr>
          <p:spPr>
            <a:xfrm>
              <a:off x="6092952" y="815219"/>
              <a:ext cx="6093460" cy="1469511"/>
            </a:xfrm>
            <a:custGeom>
              <a:avLst/>
              <a:gdLst/>
              <a:ahLst/>
              <a:cxnLst/>
              <a:rect l="l" t="t" r="r" b="b"/>
              <a:pathLst>
                <a:path w="6093459" h="1469389">
                  <a:moveTo>
                    <a:pt x="6092964" y="0"/>
                  </a:moveTo>
                  <a:lnTo>
                    <a:pt x="6088392" y="0"/>
                  </a:lnTo>
                  <a:lnTo>
                    <a:pt x="6088392" y="335280"/>
                  </a:lnTo>
                  <a:lnTo>
                    <a:pt x="6088392" y="348996"/>
                  </a:lnTo>
                  <a:lnTo>
                    <a:pt x="6088392" y="1219200"/>
                  </a:lnTo>
                  <a:lnTo>
                    <a:pt x="3436632" y="1219200"/>
                  </a:lnTo>
                  <a:lnTo>
                    <a:pt x="3436632" y="348996"/>
                  </a:lnTo>
                  <a:lnTo>
                    <a:pt x="6088392" y="348996"/>
                  </a:lnTo>
                  <a:lnTo>
                    <a:pt x="6088392" y="335280"/>
                  </a:lnTo>
                  <a:lnTo>
                    <a:pt x="3436632" y="335280"/>
                  </a:lnTo>
                  <a:lnTo>
                    <a:pt x="3436632" y="0"/>
                  </a:lnTo>
                  <a:lnTo>
                    <a:pt x="3422916" y="0"/>
                  </a:lnTo>
                  <a:lnTo>
                    <a:pt x="3422916" y="335280"/>
                  </a:lnTo>
                  <a:lnTo>
                    <a:pt x="12" y="335280"/>
                  </a:lnTo>
                  <a:lnTo>
                    <a:pt x="12" y="348996"/>
                  </a:lnTo>
                  <a:lnTo>
                    <a:pt x="3422916" y="348996"/>
                  </a:lnTo>
                  <a:lnTo>
                    <a:pt x="3422916" y="1219200"/>
                  </a:lnTo>
                  <a:lnTo>
                    <a:pt x="12" y="1219200"/>
                  </a:lnTo>
                  <a:lnTo>
                    <a:pt x="0" y="1232916"/>
                  </a:lnTo>
                  <a:lnTo>
                    <a:pt x="3422916" y="1232916"/>
                  </a:lnTo>
                  <a:lnTo>
                    <a:pt x="3422916" y="1469136"/>
                  </a:lnTo>
                  <a:lnTo>
                    <a:pt x="3436632" y="1469136"/>
                  </a:lnTo>
                  <a:lnTo>
                    <a:pt x="3436632" y="1232916"/>
                  </a:lnTo>
                  <a:lnTo>
                    <a:pt x="6088392" y="1232916"/>
                  </a:lnTo>
                  <a:lnTo>
                    <a:pt x="6088392" y="1469136"/>
                  </a:lnTo>
                  <a:lnTo>
                    <a:pt x="6092964" y="1469136"/>
                  </a:lnTo>
                  <a:lnTo>
                    <a:pt x="6092964" y="1232916"/>
                  </a:lnTo>
                  <a:lnTo>
                    <a:pt x="6092964" y="1219200"/>
                  </a:lnTo>
                  <a:lnTo>
                    <a:pt x="6092964" y="348996"/>
                  </a:lnTo>
                  <a:lnTo>
                    <a:pt x="6092964" y="335280"/>
                  </a:lnTo>
                  <a:lnTo>
                    <a:pt x="6092964" y="0"/>
                  </a:lnTo>
                  <a:close/>
                </a:path>
              </a:pathLst>
            </a:custGeom>
            <a:solidFill>
              <a:srgbClr val="8064A2"/>
            </a:solidFill>
          </p:spPr>
          <p:txBody>
            <a:bodyPr lIns="0" tIns="0" rIns="0" bIns="0"/>
            <a:lstStyle/>
            <a:p>
              <a:pPr>
                <a:defRPr/>
              </a:pPr>
              <a:endParaRPr sz="1350"/>
            </a:p>
          </p:txBody>
        </p:sp>
      </p:grpSp>
      <p:sp>
        <p:nvSpPr>
          <p:cNvPr id="45" name="object 45">
            <a:extLst>
              <a:ext uri="{FF2B5EF4-FFF2-40B4-BE49-F238E27FC236}">
                <a16:creationId xmlns:a16="http://schemas.microsoft.com/office/drawing/2014/main" id="{467CD9FA-5826-732E-B0EA-747A5BFF46EA}"/>
              </a:ext>
            </a:extLst>
          </p:cNvPr>
          <p:cNvSpPr txBox="1"/>
          <p:nvPr/>
        </p:nvSpPr>
        <p:spPr>
          <a:xfrm>
            <a:off x="1589088" y="1498600"/>
            <a:ext cx="8053387" cy="193675"/>
          </a:xfrm>
          <a:prstGeom prst="rect">
            <a:avLst/>
          </a:prstGeom>
        </p:spPr>
        <p:txBody>
          <a:bodyPr lIns="0" tIns="9049" rIns="0" bIns="0">
            <a:spAutoFit/>
          </a:bodyPr>
          <a:lstStyle/>
          <a:p>
            <a:pPr marL="9525">
              <a:spcBef>
                <a:spcPts val="71"/>
              </a:spcBef>
              <a:tabLst>
                <a:tab pos="616268" algn="l"/>
                <a:tab pos="3019901" algn="l"/>
                <a:tab pos="7145179" algn="l"/>
              </a:tabLst>
              <a:defRPr/>
            </a:pPr>
            <a:r>
              <a:rPr sz="1200" b="1" spc="-135" dirty="0">
                <a:latin typeface="Tahoma"/>
                <a:cs typeface="Tahoma"/>
              </a:rPr>
              <a:t>S</a:t>
            </a:r>
            <a:r>
              <a:rPr sz="1200" b="1" spc="-105" dirty="0">
                <a:latin typeface="Tahoma"/>
                <a:cs typeface="Tahoma"/>
              </a:rPr>
              <a:t>.</a:t>
            </a:r>
            <a:r>
              <a:rPr sz="1200" b="1" spc="-120" dirty="0">
                <a:latin typeface="Tahoma"/>
                <a:cs typeface="Tahoma"/>
              </a:rPr>
              <a:t> </a:t>
            </a:r>
            <a:r>
              <a:rPr sz="1200" b="1" spc="-248" dirty="0">
                <a:latin typeface="Tahoma"/>
                <a:cs typeface="Tahoma"/>
              </a:rPr>
              <a:t>N</a:t>
            </a:r>
            <a:r>
              <a:rPr sz="1200" b="1" spc="-195" dirty="0">
                <a:latin typeface="Tahoma"/>
                <a:cs typeface="Tahoma"/>
              </a:rPr>
              <a:t>o</a:t>
            </a:r>
            <a:r>
              <a:rPr sz="1200" b="1" spc="-105" dirty="0">
                <a:latin typeface="Tahoma"/>
                <a:cs typeface="Tahoma"/>
              </a:rPr>
              <a:t>.</a:t>
            </a:r>
            <a:r>
              <a:rPr sz="1200" b="1" dirty="0">
                <a:latin typeface="Tahoma"/>
                <a:cs typeface="Tahoma"/>
              </a:rPr>
              <a:t>	</a:t>
            </a:r>
            <a:r>
              <a:rPr sz="1200" b="1" spc="-263" dirty="0">
                <a:latin typeface="Tahoma"/>
                <a:cs typeface="Tahoma"/>
              </a:rPr>
              <a:t>H</a:t>
            </a:r>
            <a:r>
              <a:rPr sz="1200" b="1" spc="-158" dirty="0">
                <a:latin typeface="Tahoma"/>
                <a:cs typeface="Tahoma"/>
              </a:rPr>
              <a:t>e</a:t>
            </a:r>
            <a:r>
              <a:rPr sz="1200" b="1" spc="-153" dirty="0">
                <a:latin typeface="Tahoma"/>
                <a:cs typeface="Tahoma"/>
              </a:rPr>
              <a:t>a</a:t>
            </a:r>
            <a:r>
              <a:rPr sz="1200" b="1" spc="-191" dirty="0">
                <a:latin typeface="Tahoma"/>
                <a:cs typeface="Tahoma"/>
              </a:rPr>
              <a:t>d</a:t>
            </a:r>
            <a:r>
              <a:rPr sz="1200" b="1" spc="-98" dirty="0">
                <a:latin typeface="Tahoma"/>
                <a:cs typeface="Tahoma"/>
              </a:rPr>
              <a:t>i</a:t>
            </a:r>
            <a:r>
              <a:rPr sz="1200" b="1" spc="-188" dirty="0">
                <a:latin typeface="Tahoma"/>
                <a:cs typeface="Tahoma"/>
              </a:rPr>
              <a:t>n</a:t>
            </a:r>
            <a:r>
              <a:rPr sz="1200" b="1" spc="-191" dirty="0">
                <a:latin typeface="Tahoma"/>
                <a:cs typeface="Tahoma"/>
              </a:rPr>
              <a:t>g</a:t>
            </a:r>
            <a:r>
              <a:rPr sz="1200" b="1" dirty="0">
                <a:latin typeface="Tahoma"/>
                <a:cs typeface="Tahoma"/>
              </a:rPr>
              <a:t>s	</a:t>
            </a:r>
            <a:r>
              <a:rPr sz="1200" b="1" spc="-263" dirty="0">
                <a:latin typeface="Tahoma"/>
                <a:cs typeface="Tahoma"/>
              </a:rPr>
              <a:t>D</a:t>
            </a:r>
            <a:r>
              <a:rPr sz="1200" b="1" spc="-195" dirty="0">
                <a:latin typeface="Tahoma"/>
                <a:cs typeface="Tahoma"/>
              </a:rPr>
              <a:t>o</a:t>
            </a:r>
            <a:r>
              <a:rPr sz="1200" b="1" spc="-255" dirty="0">
                <a:latin typeface="Tahoma"/>
                <a:cs typeface="Tahoma"/>
              </a:rPr>
              <a:t>m</a:t>
            </a:r>
            <a:r>
              <a:rPr sz="1200" b="1" spc="-153" dirty="0">
                <a:latin typeface="Tahoma"/>
                <a:cs typeface="Tahoma"/>
              </a:rPr>
              <a:t>a</a:t>
            </a:r>
            <a:r>
              <a:rPr sz="1200" b="1" spc="-98" dirty="0">
                <a:latin typeface="Tahoma"/>
                <a:cs typeface="Tahoma"/>
              </a:rPr>
              <a:t>i</a:t>
            </a:r>
            <a:r>
              <a:rPr sz="1200" b="1" spc="-188" dirty="0">
                <a:latin typeface="Tahoma"/>
                <a:cs typeface="Tahoma"/>
              </a:rPr>
              <a:t>n</a:t>
            </a:r>
            <a:r>
              <a:rPr sz="1200" b="1" spc="-101" dirty="0">
                <a:latin typeface="Tahoma"/>
                <a:cs typeface="Tahoma"/>
              </a:rPr>
              <a:t>s</a:t>
            </a:r>
            <a:r>
              <a:rPr sz="1200" b="1" spc="-307" dirty="0">
                <a:latin typeface="Tahoma"/>
                <a:cs typeface="Tahoma"/>
              </a:rPr>
              <a:t>/</a:t>
            </a:r>
            <a:r>
              <a:rPr sz="1200" b="1" spc="-244" dirty="0">
                <a:latin typeface="Tahoma"/>
                <a:cs typeface="Tahoma"/>
              </a:rPr>
              <a:t>T</a:t>
            </a:r>
            <a:r>
              <a:rPr sz="1200" b="1" spc="-184" dirty="0">
                <a:latin typeface="Tahoma"/>
                <a:cs typeface="Tahoma"/>
              </a:rPr>
              <a:t>y</a:t>
            </a:r>
            <a:r>
              <a:rPr sz="1200" b="1" spc="-191" dirty="0">
                <a:latin typeface="Tahoma"/>
                <a:cs typeface="Tahoma"/>
              </a:rPr>
              <a:t>p</a:t>
            </a:r>
            <a:r>
              <a:rPr sz="1200" b="1" spc="-71" dirty="0">
                <a:latin typeface="Tahoma"/>
                <a:cs typeface="Tahoma"/>
              </a:rPr>
              <a:t>e</a:t>
            </a:r>
            <a:r>
              <a:rPr sz="1200" b="1" spc="-158" dirty="0">
                <a:latin typeface="Tahoma"/>
                <a:cs typeface="Tahoma"/>
              </a:rPr>
              <a:t> </a:t>
            </a:r>
            <a:r>
              <a:rPr sz="1200" b="1" spc="-195" dirty="0">
                <a:latin typeface="Tahoma"/>
                <a:cs typeface="Tahoma"/>
              </a:rPr>
              <a:t>o</a:t>
            </a:r>
            <a:r>
              <a:rPr sz="1200" b="1" spc="-83" dirty="0">
                <a:latin typeface="Tahoma"/>
                <a:cs typeface="Tahoma"/>
              </a:rPr>
              <a:t>f</a:t>
            </a:r>
            <a:r>
              <a:rPr sz="1200" b="1" spc="-94" dirty="0">
                <a:latin typeface="Tahoma"/>
                <a:cs typeface="Tahoma"/>
              </a:rPr>
              <a:t> </a:t>
            </a:r>
            <a:r>
              <a:rPr sz="1200" b="1" spc="-304" dirty="0">
                <a:latin typeface="Tahoma"/>
                <a:cs typeface="Tahoma"/>
              </a:rPr>
              <a:t>I</a:t>
            </a:r>
            <a:r>
              <a:rPr sz="1200" b="1" spc="-188" dirty="0">
                <a:latin typeface="Tahoma"/>
                <a:cs typeface="Tahoma"/>
              </a:rPr>
              <a:t>n</a:t>
            </a:r>
            <a:r>
              <a:rPr sz="1200" b="1" spc="-150" dirty="0">
                <a:latin typeface="Tahoma"/>
                <a:cs typeface="Tahoma"/>
              </a:rPr>
              <a:t>t</a:t>
            </a:r>
            <a:r>
              <a:rPr sz="1200" b="1" spc="-158" dirty="0">
                <a:latin typeface="Tahoma"/>
                <a:cs typeface="Tahoma"/>
              </a:rPr>
              <a:t>e</a:t>
            </a:r>
            <a:r>
              <a:rPr sz="1200" b="1" spc="-191" dirty="0">
                <a:latin typeface="Tahoma"/>
                <a:cs typeface="Tahoma"/>
              </a:rPr>
              <a:t>g</a:t>
            </a:r>
            <a:r>
              <a:rPr sz="1200" b="1" spc="-83" dirty="0">
                <a:latin typeface="Tahoma"/>
                <a:cs typeface="Tahoma"/>
              </a:rPr>
              <a:t>r</a:t>
            </a:r>
            <a:r>
              <a:rPr sz="1200" b="1" spc="-153" dirty="0">
                <a:latin typeface="Tahoma"/>
                <a:cs typeface="Tahoma"/>
              </a:rPr>
              <a:t>a</a:t>
            </a:r>
            <a:r>
              <a:rPr sz="1200" b="1" spc="-143" dirty="0">
                <a:latin typeface="Tahoma"/>
                <a:cs typeface="Tahoma"/>
              </a:rPr>
              <a:t>t</a:t>
            </a:r>
            <a:r>
              <a:rPr sz="1200" b="1" spc="-98" dirty="0">
                <a:latin typeface="Tahoma"/>
                <a:cs typeface="Tahoma"/>
              </a:rPr>
              <a:t>i</a:t>
            </a:r>
            <a:r>
              <a:rPr sz="1200" b="1" spc="-195" dirty="0">
                <a:latin typeface="Tahoma"/>
                <a:cs typeface="Tahoma"/>
              </a:rPr>
              <a:t>o</a:t>
            </a:r>
            <a:r>
              <a:rPr sz="1200" b="1" spc="-101" dirty="0">
                <a:latin typeface="Tahoma"/>
                <a:cs typeface="Tahoma"/>
              </a:rPr>
              <a:t>n</a:t>
            </a:r>
            <a:r>
              <a:rPr sz="1200" b="1" dirty="0">
                <a:latin typeface="Tahoma"/>
                <a:cs typeface="Tahoma"/>
              </a:rPr>
              <a:t>	</a:t>
            </a:r>
            <a:r>
              <a:rPr sz="1200" b="1" spc="-176" dirty="0">
                <a:latin typeface="Tahoma"/>
                <a:cs typeface="Tahoma"/>
              </a:rPr>
              <a:t>A</a:t>
            </a:r>
            <a:r>
              <a:rPr sz="1200" b="1" spc="-105" dirty="0">
                <a:latin typeface="Tahoma"/>
                <a:cs typeface="Tahoma"/>
              </a:rPr>
              <a:t>p</a:t>
            </a:r>
            <a:r>
              <a:rPr sz="1200" b="1" spc="131" dirty="0">
                <a:latin typeface="Tahoma"/>
                <a:cs typeface="Tahoma"/>
              </a:rPr>
              <a:t> </a:t>
            </a:r>
            <a:r>
              <a:rPr sz="1200" b="1" spc="-83" dirty="0">
                <a:latin typeface="Tahoma"/>
                <a:cs typeface="Tahoma"/>
              </a:rPr>
              <a:t>r</a:t>
            </a:r>
            <a:r>
              <a:rPr sz="1200" b="1" spc="-195" dirty="0">
                <a:latin typeface="Tahoma"/>
                <a:cs typeface="Tahoma"/>
              </a:rPr>
              <a:t>o</a:t>
            </a:r>
            <a:r>
              <a:rPr sz="1200" b="1" spc="-180" dirty="0">
                <a:latin typeface="Tahoma"/>
                <a:cs typeface="Tahoma"/>
              </a:rPr>
              <a:t>x</a:t>
            </a:r>
            <a:r>
              <a:rPr sz="1200" b="1" spc="-98" dirty="0">
                <a:latin typeface="Tahoma"/>
                <a:cs typeface="Tahoma"/>
              </a:rPr>
              <a:t>i</a:t>
            </a:r>
            <a:r>
              <a:rPr sz="1200" b="1" spc="-255" dirty="0">
                <a:latin typeface="Tahoma"/>
                <a:cs typeface="Tahoma"/>
              </a:rPr>
              <a:t>m</a:t>
            </a:r>
            <a:r>
              <a:rPr sz="1200" b="1" spc="-153" dirty="0">
                <a:latin typeface="Tahoma"/>
                <a:cs typeface="Tahoma"/>
              </a:rPr>
              <a:t>a</a:t>
            </a:r>
            <a:r>
              <a:rPr sz="1200" b="1" spc="-150" dirty="0">
                <a:latin typeface="Tahoma"/>
                <a:cs typeface="Tahoma"/>
              </a:rPr>
              <a:t>t</a:t>
            </a:r>
            <a:r>
              <a:rPr sz="1200" b="1" spc="-71" dirty="0">
                <a:latin typeface="Tahoma"/>
                <a:cs typeface="Tahoma"/>
              </a:rPr>
              <a:t>e</a:t>
            </a:r>
            <a:r>
              <a:rPr sz="1200" b="1" spc="-150" dirty="0">
                <a:latin typeface="Tahoma"/>
                <a:cs typeface="Tahoma"/>
              </a:rPr>
              <a:t> </a:t>
            </a:r>
            <a:r>
              <a:rPr sz="1200" b="1" spc="-619" dirty="0">
                <a:latin typeface="Tahoma"/>
                <a:cs typeface="Tahoma"/>
              </a:rPr>
              <a:t>%</a:t>
            </a:r>
            <a:endParaRPr sz="1200">
              <a:latin typeface="Tahoma"/>
              <a:cs typeface="Tahoma"/>
            </a:endParaRPr>
          </a:p>
        </p:txBody>
      </p:sp>
      <p:sp>
        <p:nvSpPr>
          <p:cNvPr id="46" name="object 46">
            <a:extLst>
              <a:ext uri="{FF2B5EF4-FFF2-40B4-BE49-F238E27FC236}">
                <a16:creationId xmlns:a16="http://schemas.microsoft.com/office/drawing/2014/main" id="{67ED589F-042D-20C0-35ED-282AC42E2699}"/>
              </a:ext>
            </a:extLst>
          </p:cNvPr>
          <p:cNvSpPr txBox="1"/>
          <p:nvPr/>
        </p:nvSpPr>
        <p:spPr>
          <a:xfrm>
            <a:off x="4600575" y="1739900"/>
            <a:ext cx="5534025" cy="377825"/>
          </a:xfrm>
          <a:prstGeom prst="rect">
            <a:avLst/>
          </a:prstGeom>
        </p:spPr>
        <p:txBody>
          <a:bodyPr lIns="0" tIns="9049" rIns="0" bIns="0">
            <a:spAutoFit/>
          </a:bodyPr>
          <a:lstStyle/>
          <a:p>
            <a:pPr marL="171450" indent="-171450" eaLnBrk="1" fontAlgn="auto" hangingPunct="1">
              <a:spcBef>
                <a:spcPts val="0"/>
              </a:spcBef>
              <a:spcAft>
                <a:spcPts val="0"/>
              </a:spcAft>
              <a:buFont typeface="Arial" panose="020B0604020202020204" pitchFamily="34" charset="0"/>
              <a:buChar char="•"/>
              <a:defRPr/>
            </a:pPr>
            <a:r>
              <a:rPr lang="en-US" sz="1200" b="1" u="sng" dirty="0"/>
              <a:t>Motor Functions of Stomach.</a:t>
            </a:r>
          </a:p>
          <a:p>
            <a:pPr marL="171450" indent="-171450" eaLnBrk="1" fontAlgn="auto" hangingPunct="1">
              <a:spcBef>
                <a:spcPts val="0"/>
              </a:spcBef>
              <a:spcAft>
                <a:spcPts val="0"/>
              </a:spcAft>
              <a:buFont typeface="Arial" panose="020B0604020202020204" pitchFamily="34" charset="0"/>
              <a:buChar char="•"/>
              <a:defRPr/>
            </a:pPr>
            <a:r>
              <a:rPr lang="en-US" sz="1200" b="1" u="sng" dirty="0"/>
              <a:t>Physiology of regulation of gastric emptying</a:t>
            </a:r>
            <a:endParaRPr lang="en-US" sz="1200" spc="-8" dirty="0">
              <a:latin typeface="Calibri"/>
              <a:cs typeface="Calibri"/>
            </a:endParaRPr>
          </a:p>
        </p:txBody>
      </p:sp>
      <p:sp>
        <p:nvSpPr>
          <p:cNvPr id="47" name="object 47">
            <a:extLst>
              <a:ext uri="{FF2B5EF4-FFF2-40B4-BE49-F238E27FC236}">
                <a16:creationId xmlns:a16="http://schemas.microsoft.com/office/drawing/2014/main" id="{2EA72882-2396-D9CC-087D-D6687DA69767}"/>
              </a:ext>
            </a:extLst>
          </p:cNvPr>
          <p:cNvSpPr txBox="1"/>
          <p:nvPr/>
        </p:nvSpPr>
        <p:spPr>
          <a:xfrm>
            <a:off x="4600575" y="2403475"/>
            <a:ext cx="2032000" cy="193675"/>
          </a:xfrm>
          <a:prstGeom prst="rect">
            <a:avLst/>
          </a:prstGeom>
        </p:spPr>
        <p:txBody>
          <a:bodyPr lIns="0" tIns="9049" rIns="0" bIns="0">
            <a:spAutoFit/>
          </a:bodyPr>
          <a:lstStyle/>
          <a:p>
            <a:pPr marL="9525">
              <a:spcBef>
                <a:spcPts val="71"/>
              </a:spcBef>
              <a:defRPr/>
            </a:pPr>
            <a:r>
              <a:rPr sz="1200" spc="-4" dirty="0">
                <a:latin typeface="Calibri"/>
                <a:cs typeface="Calibri"/>
              </a:rPr>
              <a:t>Mentioned</a:t>
            </a:r>
            <a:r>
              <a:rPr sz="1200" spc="-19" dirty="0">
                <a:latin typeface="Calibri"/>
                <a:cs typeface="Calibri"/>
              </a:rPr>
              <a:t> </a:t>
            </a:r>
            <a:r>
              <a:rPr sz="1200" spc="-4" dirty="0">
                <a:latin typeface="Calibri"/>
                <a:cs typeface="Calibri"/>
              </a:rPr>
              <a:t>on</a:t>
            </a:r>
            <a:r>
              <a:rPr sz="1200" spc="4" dirty="0">
                <a:latin typeface="Calibri"/>
                <a:cs typeface="Calibri"/>
              </a:rPr>
              <a:t> </a:t>
            </a:r>
            <a:r>
              <a:rPr sz="1200" spc="-4" dirty="0">
                <a:latin typeface="Calibri"/>
                <a:cs typeface="Calibri"/>
              </a:rPr>
              <a:t>the </a:t>
            </a:r>
            <a:r>
              <a:rPr sz="1200" spc="-11" dirty="0">
                <a:latin typeface="Calibri"/>
                <a:cs typeface="Calibri"/>
              </a:rPr>
              <a:t>separate</a:t>
            </a:r>
            <a:r>
              <a:rPr sz="1200" dirty="0">
                <a:latin typeface="Calibri"/>
                <a:cs typeface="Calibri"/>
              </a:rPr>
              <a:t> </a:t>
            </a:r>
            <a:r>
              <a:rPr sz="1200" spc="-4" dirty="0">
                <a:latin typeface="Calibri"/>
                <a:cs typeface="Calibri"/>
              </a:rPr>
              <a:t>slide</a:t>
            </a:r>
            <a:endParaRPr sz="1200" dirty="0">
              <a:latin typeface="Calibri"/>
              <a:cs typeface="Calibri"/>
            </a:endParaRPr>
          </a:p>
        </p:txBody>
      </p:sp>
      <p:sp>
        <p:nvSpPr>
          <p:cNvPr id="48" name="object 48">
            <a:extLst>
              <a:ext uri="{FF2B5EF4-FFF2-40B4-BE49-F238E27FC236}">
                <a16:creationId xmlns:a16="http://schemas.microsoft.com/office/drawing/2014/main" id="{457E5023-5CAF-5AA0-3E3F-D7A6082504ED}"/>
              </a:ext>
            </a:extLst>
          </p:cNvPr>
          <p:cNvSpPr txBox="1"/>
          <p:nvPr/>
        </p:nvSpPr>
        <p:spPr>
          <a:xfrm>
            <a:off x="8724900" y="2403475"/>
            <a:ext cx="1711325" cy="193675"/>
          </a:xfrm>
          <a:prstGeom prst="rect">
            <a:avLst/>
          </a:prstGeom>
        </p:spPr>
        <p:txBody>
          <a:bodyPr lIns="0" tIns="9049" rIns="0" bIns="0">
            <a:spAutoFit/>
          </a:bodyPr>
          <a:lstStyle/>
          <a:p>
            <a:pPr marL="9525">
              <a:spcBef>
                <a:spcPts val="71"/>
              </a:spcBef>
              <a:defRPr/>
            </a:pPr>
            <a:r>
              <a:rPr sz="1200" spc="-4" dirty="0">
                <a:latin typeface="Calibri"/>
                <a:cs typeface="Calibri"/>
              </a:rPr>
              <a:t>Mentioned</a:t>
            </a:r>
            <a:r>
              <a:rPr sz="1200" spc="-23" dirty="0">
                <a:latin typeface="Calibri"/>
                <a:cs typeface="Calibri"/>
              </a:rPr>
              <a:t> </a:t>
            </a:r>
            <a:r>
              <a:rPr sz="1200" spc="-4" dirty="0">
                <a:latin typeface="Calibri"/>
                <a:cs typeface="Calibri"/>
              </a:rPr>
              <a:t>on</a:t>
            </a:r>
            <a:r>
              <a:rPr sz="1200" spc="-8" dirty="0">
                <a:latin typeface="Calibri"/>
                <a:cs typeface="Calibri"/>
              </a:rPr>
              <a:t> </a:t>
            </a:r>
            <a:r>
              <a:rPr sz="1200" spc="-4" dirty="0">
                <a:latin typeface="Calibri"/>
                <a:cs typeface="Calibri"/>
              </a:rPr>
              <a:t>the</a:t>
            </a:r>
            <a:r>
              <a:rPr sz="1200" spc="-11" dirty="0">
                <a:latin typeface="Calibri"/>
                <a:cs typeface="Calibri"/>
              </a:rPr>
              <a:t> separate</a:t>
            </a:r>
            <a:endParaRPr sz="1200">
              <a:latin typeface="Calibri"/>
              <a:cs typeface="Calibri"/>
            </a:endParaRPr>
          </a:p>
        </p:txBody>
      </p:sp>
      <p:pic>
        <p:nvPicPr>
          <p:cNvPr id="20505" name="object 49">
            <a:extLst>
              <a:ext uri="{FF2B5EF4-FFF2-40B4-BE49-F238E27FC236}">
                <a16:creationId xmlns:a16="http://schemas.microsoft.com/office/drawing/2014/main" id="{540794A1-B89F-3531-D349-8893EE4B72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3" y="863600"/>
            <a:ext cx="45688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bject 50">
            <a:extLst>
              <a:ext uri="{FF2B5EF4-FFF2-40B4-BE49-F238E27FC236}">
                <a16:creationId xmlns:a16="http://schemas.microsoft.com/office/drawing/2014/main" id="{66618A92-B707-8B60-159A-11E1BF366F92}"/>
              </a:ext>
            </a:extLst>
          </p:cNvPr>
          <p:cNvSpPr txBox="1">
            <a:spLocks noGrp="1"/>
          </p:cNvSpPr>
          <p:nvPr>
            <p:ph type="title"/>
          </p:nvPr>
        </p:nvSpPr>
        <p:spPr>
          <a:xfrm>
            <a:off x="1604963" y="984250"/>
            <a:ext cx="7897812" cy="341313"/>
          </a:xfrm>
        </p:spPr>
        <p:txBody>
          <a:bodyPr lIns="0" tIns="9525" rIns="0" bIns="0" rtlCol="0">
            <a:spAutoFit/>
          </a:bodyPr>
          <a:lstStyle/>
          <a:p>
            <a:pPr marL="9525">
              <a:spcBef>
                <a:spcPts val="75"/>
              </a:spcBef>
              <a:defRPr/>
            </a:pPr>
            <a:r>
              <a:rPr sz="2400" spc="-101" dirty="0"/>
              <a:t>General</a:t>
            </a:r>
            <a:r>
              <a:rPr sz="2400" spc="-236" dirty="0"/>
              <a:t> </a:t>
            </a:r>
            <a:r>
              <a:rPr sz="2400" spc="-98" dirty="0"/>
              <a:t>Format</a:t>
            </a:r>
            <a:r>
              <a:rPr sz="2400" spc="-221" dirty="0"/>
              <a:t> </a:t>
            </a:r>
            <a:r>
              <a:rPr sz="2400" spc="-75" dirty="0"/>
              <a:t>for</a:t>
            </a:r>
            <a:r>
              <a:rPr sz="2400" spc="-274" dirty="0"/>
              <a:t> </a:t>
            </a:r>
            <a:r>
              <a:rPr sz="2400" spc="-94" dirty="0"/>
              <a:t>Large</a:t>
            </a:r>
            <a:r>
              <a:rPr sz="2400" spc="-221" dirty="0"/>
              <a:t> </a:t>
            </a:r>
            <a:r>
              <a:rPr sz="2400" spc="-101" dirty="0"/>
              <a:t>Group</a:t>
            </a:r>
            <a:r>
              <a:rPr sz="2400" spc="-229" dirty="0"/>
              <a:t> </a:t>
            </a:r>
            <a:r>
              <a:rPr sz="2400" spc="-105" dirty="0"/>
              <a:t>Interactive</a:t>
            </a:r>
            <a:r>
              <a:rPr sz="2400" spc="-199" dirty="0"/>
              <a:t> </a:t>
            </a:r>
            <a:r>
              <a:rPr sz="2400" spc="-101" dirty="0"/>
              <a:t>Session</a:t>
            </a:r>
            <a:r>
              <a:rPr sz="2400" spc="-210" dirty="0"/>
              <a:t> </a:t>
            </a:r>
            <a:r>
              <a:rPr sz="2400" spc="-56" dirty="0"/>
              <a:t>of</a:t>
            </a:r>
            <a:r>
              <a:rPr sz="2400" spc="-233" dirty="0"/>
              <a:t> </a:t>
            </a:r>
            <a:r>
              <a:rPr sz="2400" spc="-105" dirty="0"/>
              <a:t>Physiology:</a:t>
            </a:r>
            <a:endParaRPr sz="2400" dirty="0"/>
          </a:p>
        </p:txBody>
      </p:sp>
      <p:grpSp>
        <p:nvGrpSpPr>
          <p:cNvPr id="20507" name="object 51">
            <a:extLst>
              <a:ext uri="{FF2B5EF4-FFF2-40B4-BE49-F238E27FC236}">
                <a16:creationId xmlns:a16="http://schemas.microsoft.com/office/drawing/2014/main" id="{49F8197A-74D9-B9CA-8E2E-FE1B49CF8DFB}"/>
              </a:ext>
            </a:extLst>
          </p:cNvPr>
          <p:cNvGrpSpPr>
            <a:grpSpLocks/>
          </p:cNvGrpSpPr>
          <p:nvPr/>
        </p:nvGrpSpPr>
        <p:grpSpPr bwMode="auto">
          <a:xfrm>
            <a:off x="6094413" y="2570163"/>
            <a:ext cx="4568825" cy="1714500"/>
            <a:chOff x="6092952" y="2284475"/>
            <a:chExt cx="6093460" cy="2286000"/>
          </a:xfrm>
        </p:grpSpPr>
        <p:sp>
          <p:nvSpPr>
            <p:cNvPr id="52" name="object 52">
              <a:extLst>
                <a:ext uri="{FF2B5EF4-FFF2-40B4-BE49-F238E27FC236}">
                  <a16:creationId xmlns:a16="http://schemas.microsoft.com/office/drawing/2014/main" id="{B143D454-46A2-E223-EA80-B5B95F8B73A1}"/>
                </a:ext>
              </a:extLst>
            </p:cNvPr>
            <p:cNvSpPr/>
            <p:nvPr/>
          </p:nvSpPr>
          <p:spPr>
            <a:xfrm>
              <a:off x="6092952" y="2284475"/>
              <a:ext cx="6093460" cy="2286000"/>
            </a:xfrm>
            <a:custGeom>
              <a:avLst/>
              <a:gdLst/>
              <a:ahLst/>
              <a:cxnLst/>
              <a:rect l="l" t="t" r="r" b="b"/>
              <a:pathLst>
                <a:path w="6093460" h="2286000">
                  <a:moveTo>
                    <a:pt x="6092952" y="0"/>
                  </a:moveTo>
                  <a:lnTo>
                    <a:pt x="0" y="0"/>
                  </a:lnTo>
                  <a:lnTo>
                    <a:pt x="0" y="2286000"/>
                  </a:lnTo>
                  <a:lnTo>
                    <a:pt x="6092952" y="2286000"/>
                  </a:lnTo>
                  <a:lnTo>
                    <a:pt x="6092952" y="0"/>
                  </a:lnTo>
                  <a:close/>
                </a:path>
              </a:pathLst>
            </a:custGeom>
            <a:solidFill>
              <a:srgbClr val="FFFFFF"/>
            </a:solidFill>
          </p:spPr>
          <p:txBody>
            <a:bodyPr lIns="0" tIns="0" rIns="0" bIns="0"/>
            <a:lstStyle/>
            <a:p>
              <a:pPr>
                <a:defRPr/>
              </a:pPr>
              <a:endParaRPr sz="1350"/>
            </a:p>
          </p:txBody>
        </p:sp>
        <p:sp>
          <p:nvSpPr>
            <p:cNvPr id="53" name="object 53">
              <a:extLst>
                <a:ext uri="{FF2B5EF4-FFF2-40B4-BE49-F238E27FC236}">
                  <a16:creationId xmlns:a16="http://schemas.microsoft.com/office/drawing/2014/main" id="{09088A61-6978-B263-006E-B2505C77EB0D}"/>
                </a:ext>
              </a:extLst>
            </p:cNvPr>
            <p:cNvSpPr/>
            <p:nvPr/>
          </p:nvSpPr>
          <p:spPr>
            <a:xfrm>
              <a:off x="6092952" y="2284475"/>
              <a:ext cx="6093460" cy="334433"/>
            </a:xfrm>
            <a:custGeom>
              <a:avLst/>
              <a:gdLst/>
              <a:ahLst/>
              <a:cxnLst/>
              <a:rect l="l" t="t" r="r" b="b"/>
              <a:pathLst>
                <a:path w="6093459" h="335280">
                  <a:moveTo>
                    <a:pt x="6092952" y="0"/>
                  </a:moveTo>
                  <a:lnTo>
                    <a:pt x="3429000" y="0"/>
                  </a:lnTo>
                  <a:lnTo>
                    <a:pt x="0" y="0"/>
                  </a:lnTo>
                  <a:lnTo>
                    <a:pt x="0" y="335280"/>
                  </a:lnTo>
                  <a:lnTo>
                    <a:pt x="3429000" y="335280"/>
                  </a:lnTo>
                  <a:lnTo>
                    <a:pt x="6092952" y="335280"/>
                  </a:lnTo>
                  <a:lnTo>
                    <a:pt x="6092952" y="0"/>
                  </a:lnTo>
                  <a:close/>
                </a:path>
              </a:pathLst>
            </a:custGeom>
            <a:solidFill>
              <a:srgbClr val="8EB4E3"/>
            </a:solidFill>
          </p:spPr>
          <p:txBody>
            <a:bodyPr lIns="0" tIns="0" rIns="0" bIns="0"/>
            <a:lstStyle/>
            <a:p>
              <a:pPr>
                <a:defRPr/>
              </a:pPr>
              <a:endParaRPr sz="1350"/>
            </a:p>
          </p:txBody>
        </p:sp>
        <p:sp>
          <p:nvSpPr>
            <p:cNvPr id="54" name="object 54">
              <a:extLst>
                <a:ext uri="{FF2B5EF4-FFF2-40B4-BE49-F238E27FC236}">
                  <a16:creationId xmlns:a16="http://schemas.microsoft.com/office/drawing/2014/main" id="{4F580363-11C1-AEC3-C001-D09F799547B1}"/>
                </a:ext>
              </a:extLst>
            </p:cNvPr>
            <p:cNvSpPr/>
            <p:nvPr/>
          </p:nvSpPr>
          <p:spPr>
            <a:xfrm>
              <a:off x="6092952" y="2618908"/>
              <a:ext cx="6093460" cy="662516"/>
            </a:xfrm>
            <a:custGeom>
              <a:avLst/>
              <a:gdLst/>
              <a:ahLst/>
              <a:cxnLst/>
              <a:rect l="l" t="t" r="r" b="b"/>
              <a:pathLst>
                <a:path w="6093459" h="661670">
                  <a:moveTo>
                    <a:pt x="6092952" y="0"/>
                  </a:moveTo>
                  <a:lnTo>
                    <a:pt x="3429000" y="0"/>
                  </a:lnTo>
                  <a:lnTo>
                    <a:pt x="0" y="0"/>
                  </a:lnTo>
                  <a:lnTo>
                    <a:pt x="0" y="661416"/>
                  </a:lnTo>
                  <a:lnTo>
                    <a:pt x="3429000" y="661416"/>
                  </a:lnTo>
                  <a:lnTo>
                    <a:pt x="6092952" y="661416"/>
                  </a:lnTo>
                  <a:lnTo>
                    <a:pt x="6092952" y="0"/>
                  </a:lnTo>
                  <a:close/>
                </a:path>
              </a:pathLst>
            </a:custGeom>
            <a:solidFill>
              <a:srgbClr val="FCD5B5"/>
            </a:solidFill>
          </p:spPr>
          <p:txBody>
            <a:bodyPr lIns="0" tIns="0" rIns="0" bIns="0"/>
            <a:lstStyle/>
            <a:p>
              <a:pPr>
                <a:defRPr/>
              </a:pPr>
              <a:endParaRPr sz="1350"/>
            </a:p>
          </p:txBody>
        </p:sp>
        <p:sp>
          <p:nvSpPr>
            <p:cNvPr id="55" name="object 55">
              <a:extLst>
                <a:ext uri="{FF2B5EF4-FFF2-40B4-BE49-F238E27FC236}">
                  <a16:creationId xmlns:a16="http://schemas.microsoft.com/office/drawing/2014/main" id="{98AF1CFA-8937-04FB-0B63-E42DA24FBB46}"/>
                </a:ext>
              </a:extLst>
            </p:cNvPr>
            <p:cNvSpPr/>
            <p:nvPr/>
          </p:nvSpPr>
          <p:spPr>
            <a:xfrm>
              <a:off x="6092952" y="3281424"/>
              <a:ext cx="6093460" cy="463551"/>
            </a:xfrm>
            <a:custGeom>
              <a:avLst/>
              <a:gdLst/>
              <a:ahLst/>
              <a:cxnLst/>
              <a:rect l="l" t="t" r="r" b="b"/>
              <a:pathLst>
                <a:path w="6093459" h="464820">
                  <a:moveTo>
                    <a:pt x="6092952" y="0"/>
                  </a:moveTo>
                  <a:lnTo>
                    <a:pt x="3429000" y="0"/>
                  </a:lnTo>
                  <a:lnTo>
                    <a:pt x="0" y="0"/>
                  </a:lnTo>
                  <a:lnTo>
                    <a:pt x="0" y="464820"/>
                  </a:lnTo>
                  <a:lnTo>
                    <a:pt x="3429000" y="464820"/>
                  </a:lnTo>
                  <a:lnTo>
                    <a:pt x="6092952" y="464820"/>
                  </a:lnTo>
                  <a:lnTo>
                    <a:pt x="6092952" y="0"/>
                  </a:lnTo>
                  <a:close/>
                </a:path>
              </a:pathLst>
            </a:custGeom>
            <a:solidFill>
              <a:srgbClr val="B7DEE8"/>
            </a:solidFill>
          </p:spPr>
          <p:txBody>
            <a:bodyPr lIns="0" tIns="0" rIns="0" bIns="0"/>
            <a:lstStyle/>
            <a:p>
              <a:pPr>
                <a:defRPr/>
              </a:pPr>
              <a:endParaRPr sz="1350"/>
            </a:p>
          </p:txBody>
        </p:sp>
        <p:sp>
          <p:nvSpPr>
            <p:cNvPr id="56" name="object 56">
              <a:extLst>
                <a:ext uri="{FF2B5EF4-FFF2-40B4-BE49-F238E27FC236}">
                  <a16:creationId xmlns:a16="http://schemas.microsoft.com/office/drawing/2014/main" id="{93B9B396-DF57-79B5-5CF1-479C2B74B401}"/>
                </a:ext>
              </a:extLst>
            </p:cNvPr>
            <p:cNvSpPr/>
            <p:nvPr/>
          </p:nvSpPr>
          <p:spPr>
            <a:xfrm>
              <a:off x="6092952" y="3744975"/>
              <a:ext cx="6093460" cy="579967"/>
            </a:xfrm>
            <a:custGeom>
              <a:avLst/>
              <a:gdLst/>
              <a:ahLst/>
              <a:cxnLst/>
              <a:rect l="l" t="t" r="r" b="b"/>
              <a:pathLst>
                <a:path w="6093459" h="579120">
                  <a:moveTo>
                    <a:pt x="6092952" y="0"/>
                  </a:moveTo>
                  <a:lnTo>
                    <a:pt x="3429000" y="0"/>
                  </a:lnTo>
                  <a:lnTo>
                    <a:pt x="0" y="0"/>
                  </a:lnTo>
                  <a:lnTo>
                    <a:pt x="0" y="579120"/>
                  </a:lnTo>
                  <a:lnTo>
                    <a:pt x="3429000" y="579120"/>
                  </a:lnTo>
                  <a:lnTo>
                    <a:pt x="6092952" y="579120"/>
                  </a:lnTo>
                  <a:lnTo>
                    <a:pt x="6092952" y="0"/>
                  </a:lnTo>
                  <a:close/>
                </a:path>
              </a:pathLst>
            </a:custGeom>
            <a:solidFill>
              <a:srgbClr val="D99694"/>
            </a:solidFill>
          </p:spPr>
          <p:txBody>
            <a:bodyPr lIns="0" tIns="0" rIns="0" bIns="0"/>
            <a:lstStyle/>
            <a:p>
              <a:pPr>
                <a:defRPr/>
              </a:pPr>
              <a:endParaRPr sz="1350"/>
            </a:p>
          </p:txBody>
        </p:sp>
        <p:sp>
          <p:nvSpPr>
            <p:cNvPr id="57" name="object 57">
              <a:extLst>
                <a:ext uri="{FF2B5EF4-FFF2-40B4-BE49-F238E27FC236}">
                  <a16:creationId xmlns:a16="http://schemas.microsoft.com/office/drawing/2014/main" id="{E1FDC552-21F3-FB7F-615E-8D8DD6AB2F76}"/>
                </a:ext>
              </a:extLst>
            </p:cNvPr>
            <p:cNvSpPr/>
            <p:nvPr/>
          </p:nvSpPr>
          <p:spPr>
            <a:xfrm>
              <a:off x="6092952" y="4324942"/>
              <a:ext cx="6093460" cy="245533"/>
            </a:xfrm>
            <a:custGeom>
              <a:avLst/>
              <a:gdLst/>
              <a:ahLst/>
              <a:cxnLst/>
              <a:rect l="l" t="t" r="r" b="b"/>
              <a:pathLst>
                <a:path w="6093459" h="245745">
                  <a:moveTo>
                    <a:pt x="6092952" y="0"/>
                  </a:moveTo>
                  <a:lnTo>
                    <a:pt x="3429000" y="0"/>
                  </a:lnTo>
                  <a:lnTo>
                    <a:pt x="0" y="0"/>
                  </a:lnTo>
                  <a:lnTo>
                    <a:pt x="0" y="245364"/>
                  </a:lnTo>
                  <a:lnTo>
                    <a:pt x="3429000" y="245364"/>
                  </a:lnTo>
                  <a:lnTo>
                    <a:pt x="6092952" y="245364"/>
                  </a:lnTo>
                  <a:lnTo>
                    <a:pt x="6092952" y="0"/>
                  </a:lnTo>
                  <a:close/>
                </a:path>
              </a:pathLst>
            </a:custGeom>
            <a:solidFill>
              <a:srgbClr val="92CAA1"/>
            </a:solidFill>
          </p:spPr>
          <p:txBody>
            <a:bodyPr lIns="0" tIns="0" rIns="0" bIns="0"/>
            <a:lstStyle/>
            <a:p>
              <a:pPr>
                <a:defRPr/>
              </a:pPr>
              <a:endParaRPr sz="1350"/>
            </a:p>
          </p:txBody>
        </p:sp>
        <p:sp>
          <p:nvSpPr>
            <p:cNvPr id="58" name="object 58">
              <a:extLst>
                <a:ext uri="{FF2B5EF4-FFF2-40B4-BE49-F238E27FC236}">
                  <a16:creationId xmlns:a16="http://schemas.microsoft.com/office/drawing/2014/main" id="{1D02D620-DE44-6C68-94E5-F6FD8E7785B3}"/>
                </a:ext>
              </a:extLst>
            </p:cNvPr>
            <p:cNvSpPr/>
            <p:nvPr/>
          </p:nvSpPr>
          <p:spPr>
            <a:xfrm>
              <a:off x="6092952" y="2284475"/>
              <a:ext cx="6093460" cy="2286000"/>
            </a:xfrm>
            <a:custGeom>
              <a:avLst/>
              <a:gdLst/>
              <a:ahLst/>
              <a:cxnLst/>
              <a:rect l="l" t="t" r="r" b="b"/>
              <a:pathLst>
                <a:path w="6093459" h="2286000">
                  <a:moveTo>
                    <a:pt x="6092964" y="0"/>
                  </a:moveTo>
                  <a:lnTo>
                    <a:pt x="6088392" y="0"/>
                  </a:lnTo>
                  <a:lnTo>
                    <a:pt x="6088392" y="329184"/>
                  </a:lnTo>
                  <a:lnTo>
                    <a:pt x="6088392" y="342900"/>
                  </a:lnTo>
                  <a:lnTo>
                    <a:pt x="6088392" y="2034540"/>
                  </a:lnTo>
                  <a:lnTo>
                    <a:pt x="3436632" y="2034540"/>
                  </a:lnTo>
                  <a:lnTo>
                    <a:pt x="3436632" y="1469136"/>
                  </a:lnTo>
                  <a:lnTo>
                    <a:pt x="6088392" y="1469136"/>
                  </a:lnTo>
                  <a:lnTo>
                    <a:pt x="6088392" y="1455420"/>
                  </a:lnTo>
                  <a:lnTo>
                    <a:pt x="3436632" y="1455420"/>
                  </a:lnTo>
                  <a:lnTo>
                    <a:pt x="3436632" y="1002792"/>
                  </a:lnTo>
                  <a:lnTo>
                    <a:pt x="6088392" y="1002792"/>
                  </a:lnTo>
                  <a:lnTo>
                    <a:pt x="6088392" y="990600"/>
                  </a:lnTo>
                  <a:lnTo>
                    <a:pt x="3436632" y="990600"/>
                  </a:lnTo>
                  <a:lnTo>
                    <a:pt x="3436632" y="342900"/>
                  </a:lnTo>
                  <a:lnTo>
                    <a:pt x="6088392" y="342900"/>
                  </a:lnTo>
                  <a:lnTo>
                    <a:pt x="6088392" y="329184"/>
                  </a:lnTo>
                  <a:lnTo>
                    <a:pt x="3436632" y="329184"/>
                  </a:lnTo>
                  <a:lnTo>
                    <a:pt x="3436632" y="0"/>
                  </a:lnTo>
                  <a:lnTo>
                    <a:pt x="3422916" y="0"/>
                  </a:lnTo>
                  <a:lnTo>
                    <a:pt x="3422916" y="329184"/>
                  </a:lnTo>
                  <a:lnTo>
                    <a:pt x="12" y="329184"/>
                  </a:lnTo>
                  <a:lnTo>
                    <a:pt x="0" y="342900"/>
                  </a:lnTo>
                  <a:lnTo>
                    <a:pt x="3422916" y="342900"/>
                  </a:lnTo>
                  <a:lnTo>
                    <a:pt x="3422916" y="990600"/>
                  </a:lnTo>
                  <a:lnTo>
                    <a:pt x="0" y="990600"/>
                  </a:lnTo>
                  <a:lnTo>
                    <a:pt x="0" y="1002792"/>
                  </a:lnTo>
                  <a:lnTo>
                    <a:pt x="3422916" y="1002792"/>
                  </a:lnTo>
                  <a:lnTo>
                    <a:pt x="3422916" y="1455420"/>
                  </a:lnTo>
                  <a:lnTo>
                    <a:pt x="12" y="1455420"/>
                  </a:lnTo>
                  <a:lnTo>
                    <a:pt x="0" y="1469136"/>
                  </a:lnTo>
                  <a:lnTo>
                    <a:pt x="3422916" y="1469136"/>
                  </a:lnTo>
                  <a:lnTo>
                    <a:pt x="3422916" y="2034540"/>
                  </a:lnTo>
                  <a:lnTo>
                    <a:pt x="12" y="2034540"/>
                  </a:lnTo>
                  <a:lnTo>
                    <a:pt x="0" y="2048256"/>
                  </a:lnTo>
                  <a:lnTo>
                    <a:pt x="3422916" y="2048256"/>
                  </a:lnTo>
                  <a:lnTo>
                    <a:pt x="3422916" y="2286000"/>
                  </a:lnTo>
                  <a:lnTo>
                    <a:pt x="3436632" y="2286000"/>
                  </a:lnTo>
                  <a:lnTo>
                    <a:pt x="3436632" y="2048256"/>
                  </a:lnTo>
                  <a:lnTo>
                    <a:pt x="6088392" y="2048256"/>
                  </a:lnTo>
                  <a:lnTo>
                    <a:pt x="6088392" y="2286000"/>
                  </a:lnTo>
                  <a:lnTo>
                    <a:pt x="6092964" y="2286000"/>
                  </a:lnTo>
                  <a:lnTo>
                    <a:pt x="6092964" y="329184"/>
                  </a:lnTo>
                  <a:lnTo>
                    <a:pt x="6092964" y="0"/>
                  </a:lnTo>
                  <a:close/>
                </a:path>
              </a:pathLst>
            </a:custGeom>
            <a:solidFill>
              <a:srgbClr val="8064A2"/>
            </a:solidFill>
          </p:spPr>
          <p:txBody>
            <a:bodyPr lIns="0" tIns="0" rIns="0" bIns="0"/>
            <a:lstStyle/>
            <a:p>
              <a:pPr>
                <a:defRPr/>
              </a:pPr>
              <a:endParaRPr sz="1350"/>
            </a:p>
          </p:txBody>
        </p:sp>
      </p:grpSp>
      <p:sp>
        <p:nvSpPr>
          <p:cNvPr id="59" name="object 59">
            <a:extLst>
              <a:ext uri="{FF2B5EF4-FFF2-40B4-BE49-F238E27FC236}">
                <a16:creationId xmlns:a16="http://schemas.microsoft.com/office/drawing/2014/main" id="{0303F29C-B373-B0CD-67E9-3C599A5C5020}"/>
              </a:ext>
            </a:extLst>
          </p:cNvPr>
          <p:cNvSpPr txBox="1"/>
          <p:nvPr/>
        </p:nvSpPr>
        <p:spPr>
          <a:xfrm>
            <a:off x="8724900" y="2586038"/>
            <a:ext cx="304800" cy="193675"/>
          </a:xfrm>
          <a:prstGeom prst="rect">
            <a:avLst/>
          </a:prstGeom>
        </p:spPr>
        <p:txBody>
          <a:bodyPr lIns="0" tIns="9049" rIns="0" bIns="0">
            <a:spAutoFit/>
          </a:bodyPr>
          <a:lstStyle/>
          <a:p>
            <a:pPr marL="9525">
              <a:spcBef>
                <a:spcPts val="71"/>
              </a:spcBef>
              <a:defRPr/>
            </a:pPr>
            <a:r>
              <a:rPr sz="1200" spc="-8" dirty="0">
                <a:latin typeface="Calibri"/>
                <a:cs typeface="Calibri"/>
              </a:rPr>
              <a:t>s</a:t>
            </a:r>
            <a:r>
              <a:rPr sz="1200" dirty="0">
                <a:latin typeface="Calibri"/>
                <a:cs typeface="Calibri"/>
              </a:rPr>
              <a:t>li</a:t>
            </a:r>
            <a:r>
              <a:rPr sz="1200" spc="-8" dirty="0">
                <a:latin typeface="Calibri"/>
                <a:cs typeface="Calibri"/>
              </a:rPr>
              <a:t>de</a:t>
            </a:r>
            <a:endParaRPr sz="1200">
              <a:latin typeface="Calibri"/>
              <a:cs typeface="Calibri"/>
            </a:endParaRPr>
          </a:p>
        </p:txBody>
      </p:sp>
      <p:sp>
        <p:nvSpPr>
          <p:cNvPr id="60" name="object 60">
            <a:extLst>
              <a:ext uri="{FF2B5EF4-FFF2-40B4-BE49-F238E27FC236}">
                <a16:creationId xmlns:a16="http://schemas.microsoft.com/office/drawing/2014/main" id="{D9502EEC-6B75-7C08-30F1-27EE5C21C84A}"/>
              </a:ext>
            </a:extLst>
          </p:cNvPr>
          <p:cNvSpPr txBox="1"/>
          <p:nvPr/>
        </p:nvSpPr>
        <p:spPr>
          <a:xfrm>
            <a:off x="4600575" y="2836863"/>
            <a:ext cx="2646363" cy="379412"/>
          </a:xfrm>
          <a:prstGeom prst="rect">
            <a:avLst/>
          </a:prstGeom>
        </p:spPr>
        <p:txBody>
          <a:bodyPr lIns="0" tIns="9049" rIns="0" bIns="0">
            <a:spAutoFit/>
          </a:bodyPr>
          <a:lstStyle/>
          <a:p>
            <a:pPr marL="266224" indent="-257175">
              <a:spcBef>
                <a:spcPts val="71"/>
              </a:spcBef>
              <a:buFont typeface="Arial MT"/>
              <a:buChar char="•"/>
              <a:tabLst>
                <a:tab pos="266224" algn="l"/>
                <a:tab pos="266700" algn="l"/>
              </a:tabLst>
              <a:defRPr/>
            </a:pPr>
            <a:r>
              <a:rPr sz="1200" spc="-8" dirty="0">
                <a:latin typeface="Calibri"/>
                <a:cs typeface="Calibri"/>
              </a:rPr>
              <a:t>Brain </a:t>
            </a:r>
            <a:r>
              <a:rPr sz="1200" dirty="0">
                <a:latin typeface="Calibri"/>
                <a:cs typeface="Calibri"/>
              </a:rPr>
              <a:t>Storming/</a:t>
            </a:r>
            <a:r>
              <a:rPr sz="1200" spc="-8" dirty="0">
                <a:latin typeface="Calibri"/>
                <a:cs typeface="Calibri"/>
              </a:rPr>
              <a:t> </a:t>
            </a:r>
            <a:r>
              <a:rPr sz="1200" spc="-11" dirty="0">
                <a:latin typeface="Calibri"/>
                <a:cs typeface="Calibri"/>
              </a:rPr>
              <a:t>Horizontal</a:t>
            </a:r>
            <a:r>
              <a:rPr sz="1200" spc="15" dirty="0">
                <a:latin typeface="Calibri"/>
                <a:cs typeface="Calibri"/>
              </a:rPr>
              <a:t> </a:t>
            </a:r>
            <a:r>
              <a:rPr sz="1200" spc="-8" dirty="0">
                <a:latin typeface="Calibri"/>
                <a:cs typeface="Calibri"/>
              </a:rPr>
              <a:t>Integration</a:t>
            </a:r>
            <a:endParaRPr sz="1200" dirty="0">
              <a:latin typeface="Calibri"/>
              <a:cs typeface="Calibri"/>
            </a:endParaRPr>
          </a:p>
          <a:p>
            <a:pPr marL="266224" indent="-257175">
              <a:buFont typeface="Arial MT"/>
              <a:buChar char="•"/>
              <a:tabLst>
                <a:tab pos="266224" algn="l"/>
                <a:tab pos="266700" algn="l"/>
              </a:tabLst>
              <a:defRPr/>
            </a:pPr>
            <a:r>
              <a:rPr sz="1200" spc="-8" dirty="0">
                <a:latin typeface="Calibri"/>
                <a:cs typeface="Calibri"/>
              </a:rPr>
              <a:t>Interactive</a:t>
            </a:r>
            <a:endParaRPr sz="1200" dirty="0">
              <a:latin typeface="Calibri"/>
              <a:cs typeface="Calibri"/>
            </a:endParaRPr>
          </a:p>
        </p:txBody>
      </p:sp>
      <p:sp>
        <p:nvSpPr>
          <p:cNvPr id="61" name="object 61">
            <a:extLst>
              <a:ext uri="{FF2B5EF4-FFF2-40B4-BE49-F238E27FC236}">
                <a16:creationId xmlns:a16="http://schemas.microsoft.com/office/drawing/2014/main" id="{FAEACC43-7351-CC86-340A-953E2653EE87}"/>
              </a:ext>
            </a:extLst>
          </p:cNvPr>
          <p:cNvSpPr txBox="1"/>
          <p:nvPr/>
        </p:nvSpPr>
        <p:spPr>
          <a:xfrm>
            <a:off x="8724900" y="2836863"/>
            <a:ext cx="280988" cy="195262"/>
          </a:xfrm>
          <a:prstGeom prst="rect">
            <a:avLst/>
          </a:prstGeom>
        </p:spPr>
        <p:txBody>
          <a:bodyPr lIns="0" tIns="9049" rIns="0" bIns="0">
            <a:spAutoFit/>
          </a:bodyPr>
          <a:lstStyle/>
          <a:p>
            <a:pPr marL="9525">
              <a:spcBef>
                <a:spcPts val="71"/>
              </a:spcBef>
              <a:defRPr/>
            </a:pPr>
            <a:r>
              <a:rPr sz="1200" spc="-4" dirty="0">
                <a:latin typeface="Calibri"/>
                <a:cs typeface="Calibri"/>
              </a:rPr>
              <a:t>1</a:t>
            </a:r>
            <a:r>
              <a:rPr sz="1200" spc="-15" dirty="0">
                <a:latin typeface="Calibri"/>
                <a:cs typeface="Calibri"/>
              </a:rPr>
              <a:t>5</a:t>
            </a:r>
            <a:r>
              <a:rPr sz="1200" spc="-4" dirty="0">
                <a:latin typeface="Calibri"/>
                <a:cs typeface="Calibri"/>
              </a:rPr>
              <a:t>%</a:t>
            </a:r>
            <a:endParaRPr sz="1200">
              <a:latin typeface="Calibri"/>
              <a:cs typeface="Calibri"/>
            </a:endParaRPr>
          </a:p>
        </p:txBody>
      </p:sp>
      <p:sp>
        <p:nvSpPr>
          <p:cNvPr id="62" name="object 62">
            <a:extLst>
              <a:ext uri="{FF2B5EF4-FFF2-40B4-BE49-F238E27FC236}">
                <a16:creationId xmlns:a16="http://schemas.microsoft.com/office/drawing/2014/main" id="{EAED0F0F-1CA7-B1FF-1E2F-01748458388D}"/>
              </a:ext>
            </a:extLst>
          </p:cNvPr>
          <p:cNvSpPr txBox="1"/>
          <p:nvPr/>
        </p:nvSpPr>
        <p:spPr>
          <a:xfrm>
            <a:off x="4600575" y="3333750"/>
            <a:ext cx="1747838" cy="193675"/>
          </a:xfrm>
          <a:prstGeom prst="rect">
            <a:avLst/>
          </a:prstGeom>
        </p:spPr>
        <p:txBody>
          <a:bodyPr lIns="0" tIns="9049" rIns="0" bIns="0">
            <a:spAutoFit/>
          </a:bodyPr>
          <a:lstStyle/>
          <a:p>
            <a:pPr marL="9525">
              <a:spcBef>
                <a:spcPts val="71"/>
              </a:spcBef>
              <a:defRPr/>
            </a:pPr>
            <a:r>
              <a:rPr sz="1200" spc="-11" dirty="0">
                <a:latin typeface="Calibri"/>
                <a:cs typeface="Calibri"/>
              </a:rPr>
              <a:t>Core</a:t>
            </a:r>
            <a:r>
              <a:rPr sz="1200" spc="4" dirty="0">
                <a:latin typeface="Calibri"/>
                <a:cs typeface="Calibri"/>
              </a:rPr>
              <a:t> </a:t>
            </a:r>
            <a:r>
              <a:rPr sz="1200" spc="-8" dirty="0">
                <a:latin typeface="Calibri"/>
                <a:cs typeface="Calibri"/>
              </a:rPr>
              <a:t>concepts</a:t>
            </a:r>
            <a:r>
              <a:rPr sz="1200" spc="11" dirty="0">
                <a:latin typeface="Calibri"/>
                <a:cs typeface="Calibri"/>
              </a:rPr>
              <a:t> </a:t>
            </a:r>
            <a:r>
              <a:rPr sz="1200" spc="-4" dirty="0">
                <a:latin typeface="Calibri"/>
                <a:cs typeface="Calibri"/>
              </a:rPr>
              <a:t>of</a:t>
            </a:r>
            <a:r>
              <a:rPr sz="1200" spc="-11" dirty="0">
                <a:latin typeface="Calibri"/>
                <a:cs typeface="Calibri"/>
              </a:rPr>
              <a:t> </a:t>
            </a:r>
            <a:r>
              <a:rPr sz="1200" spc="-8" dirty="0">
                <a:latin typeface="Calibri"/>
                <a:cs typeface="Calibri"/>
              </a:rPr>
              <a:t>Physiology</a:t>
            </a:r>
            <a:endParaRPr sz="1200" dirty="0">
              <a:latin typeface="Calibri"/>
              <a:cs typeface="Calibri"/>
            </a:endParaRPr>
          </a:p>
        </p:txBody>
      </p:sp>
      <p:sp>
        <p:nvSpPr>
          <p:cNvPr id="63" name="object 63">
            <a:extLst>
              <a:ext uri="{FF2B5EF4-FFF2-40B4-BE49-F238E27FC236}">
                <a16:creationId xmlns:a16="http://schemas.microsoft.com/office/drawing/2014/main" id="{724C8CB1-C717-C1BB-3C50-8A0837221901}"/>
              </a:ext>
            </a:extLst>
          </p:cNvPr>
          <p:cNvSpPr txBox="1"/>
          <p:nvPr/>
        </p:nvSpPr>
        <p:spPr>
          <a:xfrm>
            <a:off x="8724900" y="3333750"/>
            <a:ext cx="280988" cy="193675"/>
          </a:xfrm>
          <a:prstGeom prst="rect">
            <a:avLst/>
          </a:prstGeom>
        </p:spPr>
        <p:txBody>
          <a:bodyPr lIns="0" tIns="9049" rIns="0" bIns="0">
            <a:spAutoFit/>
          </a:bodyPr>
          <a:lstStyle/>
          <a:p>
            <a:pPr marL="9525">
              <a:spcBef>
                <a:spcPts val="71"/>
              </a:spcBef>
              <a:defRPr/>
            </a:pPr>
            <a:r>
              <a:rPr sz="1200" spc="-4" dirty="0">
                <a:latin typeface="Calibri"/>
                <a:cs typeface="Calibri"/>
              </a:rPr>
              <a:t>6</a:t>
            </a:r>
            <a:r>
              <a:rPr sz="1200" spc="-15" dirty="0">
                <a:latin typeface="Calibri"/>
                <a:cs typeface="Calibri"/>
              </a:rPr>
              <a:t>0</a:t>
            </a:r>
            <a:r>
              <a:rPr sz="1200" spc="-4" dirty="0">
                <a:latin typeface="Calibri"/>
                <a:cs typeface="Calibri"/>
              </a:rPr>
              <a:t>%</a:t>
            </a:r>
            <a:endParaRPr sz="1200">
              <a:latin typeface="Calibri"/>
              <a:cs typeface="Calibri"/>
            </a:endParaRPr>
          </a:p>
        </p:txBody>
      </p:sp>
      <p:sp>
        <p:nvSpPr>
          <p:cNvPr id="64" name="object 64">
            <a:extLst>
              <a:ext uri="{FF2B5EF4-FFF2-40B4-BE49-F238E27FC236}">
                <a16:creationId xmlns:a16="http://schemas.microsoft.com/office/drawing/2014/main" id="{5D4252FF-043E-551C-739D-E732CAFD66BE}"/>
              </a:ext>
            </a:extLst>
          </p:cNvPr>
          <p:cNvSpPr txBox="1"/>
          <p:nvPr/>
        </p:nvSpPr>
        <p:spPr>
          <a:xfrm>
            <a:off x="4600575" y="3683000"/>
            <a:ext cx="1765300" cy="193675"/>
          </a:xfrm>
          <a:prstGeom prst="rect">
            <a:avLst/>
          </a:prstGeom>
        </p:spPr>
        <p:txBody>
          <a:bodyPr lIns="0" tIns="9049" rIns="0" bIns="0">
            <a:spAutoFit/>
          </a:bodyPr>
          <a:lstStyle/>
          <a:p>
            <a:pPr marL="9525">
              <a:spcBef>
                <a:spcPts val="71"/>
              </a:spcBef>
              <a:defRPr/>
            </a:pPr>
            <a:r>
              <a:rPr sz="1200" spc="-11" dirty="0">
                <a:latin typeface="Calibri"/>
                <a:cs typeface="Calibri"/>
              </a:rPr>
              <a:t>Core</a:t>
            </a:r>
            <a:r>
              <a:rPr sz="1200" spc="8" dirty="0">
                <a:latin typeface="Calibri"/>
                <a:cs typeface="Calibri"/>
              </a:rPr>
              <a:t> </a:t>
            </a:r>
            <a:r>
              <a:rPr sz="1200" spc="-8" dirty="0">
                <a:latin typeface="Calibri"/>
                <a:cs typeface="Calibri"/>
              </a:rPr>
              <a:t>Concepts</a:t>
            </a:r>
            <a:r>
              <a:rPr sz="1200" spc="8" dirty="0">
                <a:latin typeface="Calibri"/>
                <a:cs typeface="Calibri"/>
              </a:rPr>
              <a:t> </a:t>
            </a:r>
            <a:r>
              <a:rPr sz="1200" spc="-4" dirty="0">
                <a:latin typeface="Calibri"/>
                <a:cs typeface="Calibri"/>
              </a:rPr>
              <a:t>of</a:t>
            </a:r>
            <a:r>
              <a:rPr sz="1200" dirty="0">
                <a:latin typeface="Calibri"/>
                <a:cs typeface="Calibri"/>
              </a:rPr>
              <a:t> </a:t>
            </a:r>
            <a:r>
              <a:rPr sz="1200" spc="-8" dirty="0">
                <a:latin typeface="Calibri"/>
                <a:cs typeface="Calibri"/>
              </a:rPr>
              <a:t>Physiology</a:t>
            </a:r>
            <a:endParaRPr sz="1200">
              <a:latin typeface="Calibri"/>
              <a:cs typeface="Calibri"/>
            </a:endParaRPr>
          </a:p>
        </p:txBody>
      </p:sp>
      <p:sp>
        <p:nvSpPr>
          <p:cNvPr id="65" name="object 65">
            <a:extLst>
              <a:ext uri="{FF2B5EF4-FFF2-40B4-BE49-F238E27FC236}">
                <a16:creationId xmlns:a16="http://schemas.microsoft.com/office/drawing/2014/main" id="{4ABE71BB-CD01-FD9F-CB65-52679122840C}"/>
              </a:ext>
            </a:extLst>
          </p:cNvPr>
          <p:cNvSpPr txBox="1"/>
          <p:nvPr/>
        </p:nvSpPr>
        <p:spPr>
          <a:xfrm>
            <a:off x="8724900" y="3683000"/>
            <a:ext cx="280988" cy="193675"/>
          </a:xfrm>
          <a:prstGeom prst="rect">
            <a:avLst/>
          </a:prstGeom>
        </p:spPr>
        <p:txBody>
          <a:bodyPr lIns="0" tIns="9049" rIns="0" bIns="0">
            <a:spAutoFit/>
          </a:bodyPr>
          <a:lstStyle/>
          <a:p>
            <a:pPr marL="9525">
              <a:spcBef>
                <a:spcPts val="71"/>
              </a:spcBef>
              <a:defRPr/>
            </a:pPr>
            <a:r>
              <a:rPr sz="1200" spc="-4" dirty="0">
                <a:latin typeface="Calibri"/>
                <a:cs typeface="Calibri"/>
              </a:rPr>
              <a:t>1</a:t>
            </a:r>
            <a:r>
              <a:rPr sz="1200" spc="-15" dirty="0">
                <a:latin typeface="Calibri"/>
                <a:cs typeface="Calibri"/>
              </a:rPr>
              <a:t>0</a:t>
            </a:r>
            <a:r>
              <a:rPr sz="1200" spc="-4" dirty="0">
                <a:latin typeface="Calibri"/>
                <a:cs typeface="Calibri"/>
              </a:rPr>
              <a:t>%</a:t>
            </a:r>
            <a:endParaRPr sz="1200">
              <a:latin typeface="Calibri"/>
              <a:cs typeface="Calibri"/>
            </a:endParaRPr>
          </a:p>
        </p:txBody>
      </p:sp>
      <p:sp>
        <p:nvSpPr>
          <p:cNvPr id="66" name="object 66">
            <a:extLst>
              <a:ext uri="{FF2B5EF4-FFF2-40B4-BE49-F238E27FC236}">
                <a16:creationId xmlns:a16="http://schemas.microsoft.com/office/drawing/2014/main" id="{D66A3DA2-BA6F-1063-D651-023E9A5E4CCD}"/>
              </a:ext>
            </a:extLst>
          </p:cNvPr>
          <p:cNvSpPr txBox="1"/>
          <p:nvPr/>
        </p:nvSpPr>
        <p:spPr>
          <a:xfrm>
            <a:off x="8724900" y="4116388"/>
            <a:ext cx="204788"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grpSp>
        <p:nvGrpSpPr>
          <p:cNvPr id="20516" name="object 67">
            <a:extLst>
              <a:ext uri="{FF2B5EF4-FFF2-40B4-BE49-F238E27FC236}">
                <a16:creationId xmlns:a16="http://schemas.microsoft.com/office/drawing/2014/main" id="{3E79D02F-B4E7-4DE4-48FB-D2EED6C61A3B}"/>
              </a:ext>
            </a:extLst>
          </p:cNvPr>
          <p:cNvGrpSpPr>
            <a:grpSpLocks/>
          </p:cNvGrpSpPr>
          <p:nvPr/>
        </p:nvGrpSpPr>
        <p:grpSpPr bwMode="auto">
          <a:xfrm>
            <a:off x="6094413" y="4284663"/>
            <a:ext cx="4568825" cy="1712912"/>
            <a:chOff x="6092952" y="4570475"/>
            <a:chExt cx="6093460" cy="2283460"/>
          </a:xfrm>
        </p:grpSpPr>
        <p:sp>
          <p:nvSpPr>
            <p:cNvPr id="68" name="object 68">
              <a:extLst>
                <a:ext uri="{FF2B5EF4-FFF2-40B4-BE49-F238E27FC236}">
                  <a16:creationId xmlns:a16="http://schemas.microsoft.com/office/drawing/2014/main" id="{CAEF696E-8F33-60A6-14CD-4277CCD484F7}"/>
                </a:ext>
              </a:extLst>
            </p:cNvPr>
            <p:cNvSpPr/>
            <p:nvPr/>
          </p:nvSpPr>
          <p:spPr>
            <a:xfrm>
              <a:off x="6092952" y="4570475"/>
              <a:ext cx="6093460" cy="2283460"/>
            </a:xfrm>
            <a:custGeom>
              <a:avLst/>
              <a:gdLst/>
              <a:ahLst/>
              <a:cxnLst/>
              <a:rect l="l" t="t" r="r" b="b"/>
              <a:pathLst>
                <a:path w="6093460" h="2283459">
                  <a:moveTo>
                    <a:pt x="6092952" y="0"/>
                  </a:moveTo>
                  <a:lnTo>
                    <a:pt x="0" y="0"/>
                  </a:lnTo>
                  <a:lnTo>
                    <a:pt x="0" y="2282952"/>
                  </a:lnTo>
                  <a:lnTo>
                    <a:pt x="6092952" y="2282952"/>
                  </a:lnTo>
                  <a:lnTo>
                    <a:pt x="6092952" y="0"/>
                  </a:lnTo>
                  <a:close/>
                </a:path>
              </a:pathLst>
            </a:custGeom>
            <a:solidFill>
              <a:srgbClr val="FFFFFF"/>
            </a:solidFill>
          </p:spPr>
          <p:txBody>
            <a:bodyPr lIns="0" tIns="0" rIns="0" bIns="0"/>
            <a:lstStyle/>
            <a:p>
              <a:pPr>
                <a:defRPr/>
              </a:pPr>
              <a:endParaRPr sz="1350"/>
            </a:p>
          </p:txBody>
        </p:sp>
        <p:sp>
          <p:nvSpPr>
            <p:cNvPr id="69" name="object 69">
              <a:extLst>
                <a:ext uri="{FF2B5EF4-FFF2-40B4-BE49-F238E27FC236}">
                  <a16:creationId xmlns:a16="http://schemas.microsoft.com/office/drawing/2014/main" id="{7FE968BD-BAC1-5124-2370-6BA3AD2FFFBA}"/>
                </a:ext>
              </a:extLst>
            </p:cNvPr>
            <p:cNvSpPr/>
            <p:nvPr/>
          </p:nvSpPr>
          <p:spPr>
            <a:xfrm>
              <a:off x="6092952" y="4570475"/>
              <a:ext cx="6093460" cy="416905"/>
            </a:xfrm>
            <a:custGeom>
              <a:avLst/>
              <a:gdLst/>
              <a:ahLst/>
              <a:cxnLst/>
              <a:rect l="l" t="t" r="r" b="b"/>
              <a:pathLst>
                <a:path w="6093459" h="416560">
                  <a:moveTo>
                    <a:pt x="6092952" y="0"/>
                  </a:moveTo>
                  <a:lnTo>
                    <a:pt x="3429000" y="0"/>
                  </a:lnTo>
                  <a:lnTo>
                    <a:pt x="0" y="0"/>
                  </a:lnTo>
                  <a:lnTo>
                    <a:pt x="0" y="416052"/>
                  </a:lnTo>
                  <a:lnTo>
                    <a:pt x="3429000" y="416052"/>
                  </a:lnTo>
                  <a:lnTo>
                    <a:pt x="6092952" y="416052"/>
                  </a:lnTo>
                  <a:lnTo>
                    <a:pt x="6092952" y="0"/>
                  </a:lnTo>
                  <a:close/>
                </a:path>
              </a:pathLst>
            </a:custGeom>
            <a:solidFill>
              <a:srgbClr val="92CAA1"/>
            </a:solidFill>
          </p:spPr>
          <p:txBody>
            <a:bodyPr lIns="0" tIns="0" rIns="0" bIns="0"/>
            <a:lstStyle/>
            <a:p>
              <a:pPr>
                <a:defRPr/>
              </a:pPr>
              <a:endParaRPr sz="1350"/>
            </a:p>
          </p:txBody>
        </p:sp>
        <p:sp>
          <p:nvSpPr>
            <p:cNvPr id="70" name="object 70">
              <a:extLst>
                <a:ext uri="{FF2B5EF4-FFF2-40B4-BE49-F238E27FC236}">
                  <a16:creationId xmlns:a16="http://schemas.microsoft.com/office/drawing/2014/main" id="{8F9F9235-7D37-1DD0-C55B-823F635853A5}"/>
                </a:ext>
              </a:extLst>
            </p:cNvPr>
            <p:cNvSpPr/>
            <p:nvPr/>
          </p:nvSpPr>
          <p:spPr>
            <a:xfrm>
              <a:off x="6092952" y="4987380"/>
              <a:ext cx="6093460" cy="1066603"/>
            </a:xfrm>
            <a:custGeom>
              <a:avLst/>
              <a:gdLst/>
              <a:ahLst/>
              <a:cxnLst/>
              <a:rect l="l" t="t" r="r" b="b"/>
              <a:pathLst>
                <a:path w="6093459" h="1066800">
                  <a:moveTo>
                    <a:pt x="6092952" y="0"/>
                  </a:moveTo>
                  <a:lnTo>
                    <a:pt x="3429000" y="0"/>
                  </a:lnTo>
                  <a:lnTo>
                    <a:pt x="0" y="0"/>
                  </a:lnTo>
                  <a:lnTo>
                    <a:pt x="0" y="1066800"/>
                  </a:lnTo>
                  <a:lnTo>
                    <a:pt x="3429000" y="1066800"/>
                  </a:lnTo>
                  <a:lnTo>
                    <a:pt x="6092952" y="1066800"/>
                  </a:lnTo>
                  <a:lnTo>
                    <a:pt x="6092952" y="0"/>
                  </a:lnTo>
                  <a:close/>
                </a:path>
              </a:pathLst>
            </a:custGeom>
            <a:solidFill>
              <a:srgbClr val="B3A2C7"/>
            </a:solidFill>
          </p:spPr>
          <p:txBody>
            <a:bodyPr lIns="0" tIns="0" rIns="0" bIns="0"/>
            <a:lstStyle/>
            <a:p>
              <a:pPr>
                <a:defRPr/>
              </a:pPr>
              <a:endParaRPr sz="1350"/>
            </a:p>
          </p:txBody>
        </p:sp>
        <p:sp>
          <p:nvSpPr>
            <p:cNvPr id="71" name="object 71">
              <a:extLst>
                <a:ext uri="{FF2B5EF4-FFF2-40B4-BE49-F238E27FC236}">
                  <a16:creationId xmlns:a16="http://schemas.microsoft.com/office/drawing/2014/main" id="{8C746DF9-3A32-0788-6AD7-FA45B99F1677}"/>
                </a:ext>
              </a:extLst>
            </p:cNvPr>
            <p:cNvSpPr/>
            <p:nvPr/>
          </p:nvSpPr>
          <p:spPr>
            <a:xfrm>
              <a:off x="6092952" y="6053983"/>
              <a:ext cx="6093460" cy="799952"/>
            </a:xfrm>
            <a:custGeom>
              <a:avLst/>
              <a:gdLst/>
              <a:ahLst/>
              <a:cxnLst/>
              <a:rect l="l" t="t" r="r" b="b"/>
              <a:pathLst>
                <a:path w="6093459" h="800100">
                  <a:moveTo>
                    <a:pt x="6092952" y="0"/>
                  </a:moveTo>
                  <a:lnTo>
                    <a:pt x="3429000" y="0"/>
                  </a:lnTo>
                  <a:lnTo>
                    <a:pt x="0" y="0"/>
                  </a:lnTo>
                  <a:lnTo>
                    <a:pt x="0" y="800100"/>
                  </a:lnTo>
                  <a:lnTo>
                    <a:pt x="3429000" y="800100"/>
                  </a:lnTo>
                  <a:lnTo>
                    <a:pt x="6092952" y="800100"/>
                  </a:lnTo>
                  <a:lnTo>
                    <a:pt x="6092952" y="0"/>
                  </a:lnTo>
                  <a:close/>
                </a:path>
              </a:pathLst>
            </a:custGeom>
            <a:solidFill>
              <a:srgbClr val="FC6CAA"/>
            </a:solidFill>
          </p:spPr>
          <p:txBody>
            <a:bodyPr lIns="0" tIns="0" rIns="0" bIns="0"/>
            <a:lstStyle/>
            <a:p>
              <a:pPr>
                <a:defRPr/>
              </a:pPr>
              <a:endParaRPr sz="1350" dirty="0"/>
            </a:p>
          </p:txBody>
        </p:sp>
        <p:sp>
          <p:nvSpPr>
            <p:cNvPr id="72" name="object 72">
              <a:extLst>
                <a:ext uri="{FF2B5EF4-FFF2-40B4-BE49-F238E27FC236}">
                  <a16:creationId xmlns:a16="http://schemas.microsoft.com/office/drawing/2014/main" id="{2B8C3D64-F1A3-D9E2-CA89-80FCEE635A8E}"/>
                </a:ext>
              </a:extLst>
            </p:cNvPr>
            <p:cNvSpPr/>
            <p:nvPr/>
          </p:nvSpPr>
          <p:spPr>
            <a:xfrm>
              <a:off x="6092952" y="4570475"/>
              <a:ext cx="6093460" cy="2283460"/>
            </a:xfrm>
            <a:custGeom>
              <a:avLst/>
              <a:gdLst/>
              <a:ahLst/>
              <a:cxnLst/>
              <a:rect l="l" t="t" r="r" b="b"/>
              <a:pathLst>
                <a:path w="6093459" h="2283459">
                  <a:moveTo>
                    <a:pt x="6092964" y="0"/>
                  </a:moveTo>
                  <a:lnTo>
                    <a:pt x="6088392" y="0"/>
                  </a:lnTo>
                  <a:lnTo>
                    <a:pt x="6088392" y="409956"/>
                  </a:lnTo>
                  <a:lnTo>
                    <a:pt x="6088392" y="422148"/>
                  </a:lnTo>
                  <a:lnTo>
                    <a:pt x="6088392" y="1476756"/>
                  </a:lnTo>
                  <a:lnTo>
                    <a:pt x="3436632" y="1476756"/>
                  </a:lnTo>
                  <a:lnTo>
                    <a:pt x="3436632" y="422148"/>
                  </a:lnTo>
                  <a:lnTo>
                    <a:pt x="6088392" y="422148"/>
                  </a:lnTo>
                  <a:lnTo>
                    <a:pt x="6088392" y="409956"/>
                  </a:lnTo>
                  <a:lnTo>
                    <a:pt x="3436632" y="409956"/>
                  </a:lnTo>
                  <a:lnTo>
                    <a:pt x="3436632" y="0"/>
                  </a:lnTo>
                  <a:lnTo>
                    <a:pt x="3422916" y="0"/>
                  </a:lnTo>
                  <a:lnTo>
                    <a:pt x="3422916" y="409956"/>
                  </a:lnTo>
                  <a:lnTo>
                    <a:pt x="0" y="409956"/>
                  </a:lnTo>
                  <a:lnTo>
                    <a:pt x="0" y="422148"/>
                  </a:lnTo>
                  <a:lnTo>
                    <a:pt x="3422916" y="422148"/>
                  </a:lnTo>
                  <a:lnTo>
                    <a:pt x="3422916" y="1476756"/>
                  </a:lnTo>
                  <a:lnTo>
                    <a:pt x="0" y="1476756"/>
                  </a:lnTo>
                  <a:lnTo>
                    <a:pt x="0" y="1488948"/>
                  </a:lnTo>
                  <a:lnTo>
                    <a:pt x="3422916" y="1488948"/>
                  </a:lnTo>
                  <a:lnTo>
                    <a:pt x="3422916" y="2282964"/>
                  </a:lnTo>
                  <a:lnTo>
                    <a:pt x="3436632" y="2282964"/>
                  </a:lnTo>
                  <a:lnTo>
                    <a:pt x="3436632" y="1488948"/>
                  </a:lnTo>
                  <a:lnTo>
                    <a:pt x="6088392" y="1488948"/>
                  </a:lnTo>
                  <a:lnTo>
                    <a:pt x="6088392" y="2282952"/>
                  </a:lnTo>
                  <a:lnTo>
                    <a:pt x="6092964" y="2282952"/>
                  </a:lnTo>
                  <a:lnTo>
                    <a:pt x="6092964" y="1488948"/>
                  </a:lnTo>
                  <a:lnTo>
                    <a:pt x="6092964" y="422148"/>
                  </a:lnTo>
                  <a:lnTo>
                    <a:pt x="6092964" y="0"/>
                  </a:lnTo>
                  <a:close/>
                </a:path>
              </a:pathLst>
            </a:custGeom>
            <a:solidFill>
              <a:srgbClr val="8064A2"/>
            </a:solidFill>
          </p:spPr>
          <p:txBody>
            <a:bodyPr lIns="0" tIns="0" rIns="0" bIns="0"/>
            <a:lstStyle/>
            <a:p>
              <a:pPr>
                <a:defRPr/>
              </a:pPr>
              <a:endParaRPr sz="1350"/>
            </a:p>
          </p:txBody>
        </p:sp>
      </p:grpSp>
      <p:sp>
        <p:nvSpPr>
          <p:cNvPr id="73" name="object 73">
            <a:extLst>
              <a:ext uri="{FF2B5EF4-FFF2-40B4-BE49-F238E27FC236}">
                <a16:creationId xmlns:a16="http://schemas.microsoft.com/office/drawing/2014/main" id="{CA26B3BE-1D0D-E0F3-574B-81E7622338D3}"/>
              </a:ext>
            </a:extLst>
          </p:cNvPr>
          <p:cNvSpPr txBox="1"/>
          <p:nvPr/>
        </p:nvSpPr>
        <p:spPr>
          <a:xfrm>
            <a:off x="4600575" y="4613275"/>
            <a:ext cx="2133600" cy="747713"/>
          </a:xfrm>
          <a:prstGeom prst="rect">
            <a:avLst/>
          </a:prstGeom>
        </p:spPr>
        <p:txBody>
          <a:bodyPr lIns="0" tIns="9049" rIns="0" bIns="0">
            <a:spAutoFit/>
          </a:bodyPr>
          <a:lstStyle/>
          <a:p>
            <a:pPr marL="266224" indent="-257175">
              <a:spcBef>
                <a:spcPts val="71"/>
              </a:spcBef>
              <a:buFont typeface="Arial MT"/>
              <a:buChar char="•"/>
              <a:tabLst>
                <a:tab pos="266224" algn="l"/>
                <a:tab pos="266700" algn="l"/>
              </a:tabLst>
              <a:defRPr/>
            </a:pPr>
            <a:r>
              <a:rPr sz="1200" spc="-8" dirty="0">
                <a:latin typeface="Calibri"/>
                <a:cs typeface="Calibri"/>
              </a:rPr>
              <a:t>Promotion</a:t>
            </a:r>
            <a:r>
              <a:rPr sz="1200" spc="-4" dirty="0">
                <a:latin typeface="Calibri"/>
                <a:cs typeface="Calibri"/>
              </a:rPr>
              <a:t> of</a:t>
            </a:r>
            <a:r>
              <a:rPr sz="1200" dirty="0">
                <a:latin typeface="Calibri"/>
                <a:cs typeface="Calibri"/>
              </a:rPr>
              <a:t> </a:t>
            </a:r>
            <a:r>
              <a:rPr sz="1200" spc="-8" dirty="0">
                <a:latin typeface="Calibri"/>
                <a:cs typeface="Calibri"/>
              </a:rPr>
              <a:t>research</a:t>
            </a:r>
            <a:r>
              <a:rPr sz="1200" spc="11" dirty="0">
                <a:latin typeface="Calibri"/>
                <a:cs typeface="Calibri"/>
              </a:rPr>
              <a:t> </a:t>
            </a:r>
            <a:r>
              <a:rPr sz="1200" spc="-8" dirty="0">
                <a:latin typeface="Calibri"/>
                <a:cs typeface="Calibri"/>
              </a:rPr>
              <a:t>culture</a:t>
            </a:r>
            <a:endParaRPr sz="1200" dirty="0">
              <a:latin typeface="Calibri"/>
              <a:cs typeface="Calibri"/>
            </a:endParaRPr>
          </a:p>
          <a:p>
            <a:pPr marL="266224" indent="-257175">
              <a:buFont typeface="Arial MT"/>
              <a:buChar char="•"/>
              <a:tabLst>
                <a:tab pos="266224" algn="l"/>
                <a:tab pos="266700" algn="l"/>
              </a:tabLst>
              <a:defRPr/>
            </a:pPr>
            <a:r>
              <a:rPr sz="1200" spc="-4" dirty="0">
                <a:latin typeface="Calibri"/>
                <a:cs typeface="Calibri"/>
              </a:rPr>
              <a:t>Use</a:t>
            </a:r>
            <a:r>
              <a:rPr sz="1200" spc="-19" dirty="0">
                <a:latin typeface="Calibri"/>
                <a:cs typeface="Calibri"/>
              </a:rPr>
              <a:t> </a:t>
            </a:r>
            <a:r>
              <a:rPr sz="1200" spc="-4" dirty="0">
                <a:latin typeface="Calibri"/>
                <a:cs typeface="Calibri"/>
              </a:rPr>
              <a:t>of</a:t>
            </a:r>
            <a:r>
              <a:rPr sz="1200" dirty="0">
                <a:latin typeface="Calibri"/>
                <a:cs typeface="Calibri"/>
              </a:rPr>
              <a:t> </a:t>
            </a:r>
            <a:r>
              <a:rPr sz="1200" spc="-4" dirty="0">
                <a:latin typeface="Calibri"/>
                <a:cs typeface="Calibri"/>
              </a:rPr>
              <a:t>Digital</a:t>
            </a:r>
            <a:r>
              <a:rPr sz="1200" spc="-30" dirty="0">
                <a:latin typeface="Calibri"/>
                <a:cs typeface="Calibri"/>
              </a:rPr>
              <a:t> </a:t>
            </a:r>
            <a:r>
              <a:rPr sz="1200" spc="-8" dirty="0">
                <a:latin typeface="Calibri"/>
                <a:cs typeface="Calibri"/>
              </a:rPr>
              <a:t>Library</a:t>
            </a:r>
            <a:endParaRPr sz="1200" dirty="0">
              <a:latin typeface="Calibri"/>
              <a:cs typeface="Calibri"/>
            </a:endParaRPr>
          </a:p>
          <a:p>
            <a:pPr marL="266224" indent="-257175">
              <a:buFont typeface="Arial MT"/>
              <a:buChar char="•"/>
              <a:tabLst>
                <a:tab pos="266224" algn="l"/>
                <a:tab pos="266700" algn="l"/>
              </a:tabLst>
              <a:defRPr/>
            </a:pPr>
            <a:r>
              <a:rPr sz="1200" spc="-4" dirty="0">
                <a:latin typeface="Calibri"/>
                <a:cs typeface="Calibri"/>
              </a:rPr>
              <a:t>Critical</a:t>
            </a:r>
            <a:r>
              <a:rPr sz="1200" spc="-49" dirty="0">
                <a:latin typeface="Calibri"/>
                <a:cs typeface="Calibri"/>
              </a:rPr>
              <a:t> </a:t>
            </a:r>
            <a:r>
              <a:rPr sz="1200" spc="-4" dirty="0">
                <a:latin typeface="Calibri"/>
                <a:cs typeface="Calibri"/>
              </a:rPr>
              <a:t>Thinking</a:t>
            </a:r>
            <a:endParaRPr sz="1200" dirty="0">
              <a:latin typeface="Calibri"/>
              <a:cs typeface="Calibri"/>
            </a:endParaRPr>
          </a:p>
          <a:p>
            <a:pPr marL="266224" indent="-257175">
              <a:buFont typeface="Arial MT"/>
              <a:buChar char="•"/>
              <a:tabLst>
                <a:tab pos="266224" algn="l"/>
                <a:tab pos="266700" algn="l"/>
              </a:tabLst>
              <a:defRPr/>
            </a:pPr>
            <a:r>
              <a:rPr sz="1200" spc="-8" dirty="0">
                <a:latin typeface="Calibri"/>
                <a:cs typeface="Calibri"/>
              </a:rPr>
              <a:t>Self-directed</a:t>
            </a:r>
            <a:r>
              <a:rPr sz="1200" spc="-15" dirty="0">
                <a:latin typeface="Calibri"/>
                <a:cs typeface="Calibri"/>
              </a:rPr>
              <a:t> </a:t>
            </a:r>
            <a:r>
              <a:rPr sz="1200" spc="-4" dirty="0">
                <a:latin typeface="Calibri"/>
                <a:cs typeface="Calibri"/>
              </a:rPr>
              <a:t>Learning</a:t>
            </a:r>
            <a:endParaRPr sz="1200" dirty="0">
              <a:latin typeface="Calibri"/>
              <a:cs typeface="Calibri"/>
            </a:endParaRPr>
          </a:p>
        </p:txBody>
      </p:sp>
      <p:sp>
        <p:nvSpPr>
          <p:cNvPr id="74" name="object 74">
            <a:extLst>
              <a:ext uri="{FF2B5EF4-FFF2-40B4-BE49-F238E27FC236}">
                <a16:creationId xmlns:a16="http://schemas.microsoft.com/office/drawing/2014/main" id="{0EC7E6E5-9B62-7784-DC78-CA1C33626D0E}"/>
              </a:ext>
            </a:extLst>
          </p:cNvPr>
          <p:cNvSpPr txBox="1"/>
          <p:nvPr/>
        </p:nvSpPr>
        <p:spPr>
          <a:xfrm>
            <a:off x="8724900" y="4613275"/>
            <a:ext cx="204788"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sp>
        <p:nvSpPr>
          <p:cNvPr id="75" name="object 75">
            <a:extLst>
              <a:ext uri="{FF2B5EF4-FFF2-40B4-BE49-F238E27FC236}">
                <a16:creationId xmlns:a16="http://schemas.microsoft.com/office/drawing/2014/main" id="{86F551F6-9700-9FA3-BE38-3E0EA74DFEF8}"/>
              </a:ext>
            </a:extLst>
          </p:cNvPr>
          <p:cNvSpPr txBox="1"/>
          <p:nvPr/>
        </p:nvSpPr>
        <p:spPr>
          <a:xfrm>
            <a:off x="4600575" y="5413375"/>
            <a:ext cx="1628775" cy="561975"/>
          </a:xfrm>
          <a:prstGeom prst="rect">
            <a:avLst/>
          </a:prstGeom>
        </p:spPr>
        <p:txBody>
          <a:bodyPr lIns="0" tIns="9049" rIns="0" bIns="0">
            <a:spAutoFit/>
          </a:bodyPr>
          <a:lstStyle/>
          <a:p>
            <a:pPr marL="266224" indent="-257175">
              <a:spcBef>
                <a:spcPts val="71"/>
              </a:spcBef>
              <a:buFont typeface="Arial MT"/>
              <a:buChar char="•"/>
              <a:tabLst>
                <a:tab pos="266224" algn="l"/>
                <a:tab pos="266700" algn="l"/>
              </a:tabLst>
              <a:defRPr/>
            </a:pPr>
            <a:r>
              <a:rPr sz="1200" spc="-8" dirty="0">
                <a:latin typeface="Calibri"/>
                <a:cs typeface="Calibri"/>
              </a:rPr>
              <a:t>Professional</a:t>
            </a:r>
            <a:r>
              <a:rPr sz="1200" spc="-26" dirty="0">
                <a:latin typeface="Calibri"/>
                <a:cs typeface="Calibri"/>
              </a:rPr>
              <a:t> </a:t>
            </a:r>
            <a:r>
              <a:rPr sz="1200" spc="-4" dirty="0">
                <a:latin typeface="Calibri"/>
                <a:cs typeface="Calibri"/>
              </a:rPr>
              <a:t>Ethics</a:t>
            </a:r>
            <a:endParaRPr sz="1200">
              <a:latin typeface="Calibri"/>
              <a:cs typeface="Calibri"/>
            </a:endParaRPr>
          </a:p>
          <a:p>
            <a:pPr marL="266224" indent="-257175">
              <a:buFont typeface="Arial MT"/>
              <a:buChar char="•"/>
              <a:tabLst>
                <a:tab pos="266224" algn="l"/>
                <a:tab pos="266700" algn="l"/>
              </a:tabLst>
              <a:defRPr/>
            </a:pPr>
            <a:r>
              <a:rPr sz="1200" spc="-8" dirty="0">
                <a:latin typeface="Calibri"/>
                <a:cs typeface="Calibri"/>
              </a:rPr>
              <a:t>Self-directed</a:t>
            </a:r>
            <a:r>
              <a:rPr sz="1200" spc="-23" dirty="0">
                <a:latin typeface="Calibri"/>
                <a:cs typeface="Calibri"/>
              </a:rPr>
              <a:t> </a:t>
            </a:r>
            <a:r>
              <a:rPr sz="1200" spc="-4" dirty="0">
                <a:latin typeface="Calibri"/>
                <a:cs typeface="Calibri"/>
              </a:rPr>
              <a:t>Learning</a:t>
            </a:r>
            <a:endParaRPr sz="1200">
              <a:latin typeface="Calibri"/>
              <a:cs typeface="Calibri"/>
            </a:endParaRPr>
          </a:p>
          <a:p>
            <a:pPr marL="266224" indent="-257175">
              <a:buFont typeface="Arial MT"/>
              <a:buChar char="•"/>
              <a:tabLst>
                <a:tab pos="266224" algn="l"/>
                <a:tab pos="266700" algn="l"/>
              </a:tabLst>
              <a:defRPr/>
            </a:pPr>
            <a:r>
              <a:rPr sz="1200" spc="-8" dirty="0">
                <a:latin typeface="Calibri"/>
                <a:cs typeface="Calibri"/>
              </a:rPr>
              <a:t>Interactive</a:t>
            </a:r>
            <a:endParaRPr sz="1200">
              <a:latin typeface="Calibri"/>
              <a:cs typeface="Calibri"/>
            </a:endParaRPr>
          </a:p>
        </p:txBody>
      </p:sp>
      <p:sp>
        <p:nvSpPr>
          <p:cNvPr id="76" name="object 76">
            <a:extLst>
              <a:ext uri="{FF2B5EF4-FFF2-40B4-BE49-F238E27FC236}">
                <a16:creationId xmlns:a16="http://schemas.microsoft.com/office/drawing/2014/main" id="{7F3AB304-3B1B-EF98-B9B2-90B540228417}"/>
              </a:ext>
            </a:extLst>
          </p:cNvPr>
          <p:cNvSpPr txBox="1"/>
          <p:nvPr/>
        </p:nvSpPr>
        <p:spPr>
          <a:xfrm>
            <a:off x="8724900" y="5413375"/>
            <a:ext cx="204788"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sp>
        <p:nvSpPr>
          <p:cNvPr id="20521" name="Slide Number Placeholder 1">
            <a:extLst>
              <a:ext uri="{FF2B5EF4-FFF2-40B4-BE49-F238E27FC236}">
                <a16:creationId xmlns:a16="http://schemas.microsoft.com/office/drawing/2014/main" id="{3CA6099B-4579-0807-464F-329330D930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E33798C-F5A6-5644-AC02-2D0CB71DD03E}" type="slidenum">
              <a:rPr lang="en-US" altLang="en-US" sz="1200" smtClean="0">
                <a:solidFill>
                  <a:srgbClr val="898989"/>
                </a:solidFill>
              </a:rPr>
              <a:pPr>
                <a:lnSpc>
                  <a:spcPct val="100000"/>
                </a:lnSpc>
                <a:spcBef>
                  <a:spcPct val="0"/>
                </a:spcBef>
                <a:buFontTx/>
                <a:buNone/>
              </a:pPr>
              <a:t>4</a:t>
            </a:fld>
            <a:endParaRPr lang="en-US" altLang="en-US"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64F53C-1739-C91E-30F8-27E4C3395E77}"/>
              </a:ext>
            </a:extLst>
          </p:cNvPr>
          <p:cNvSpPr>
            <a:spLocks noGrp="1"/>
          </p:cNvSpPr>
          <p:nvPr>
            <p:ph type="body" idx="1"/>
          </p:nvPr>
        </p:nvSpPr>
        <p:spPr>
          <a:xfrm>
            <a:off x="2057400" y="2133600"/>
            <a:ext cx="7772400" cy="1500188"/>
          </a:xfrm>
        </p:spPr>
        <p:txBody>
          <a:bodyPr rtlCol="0">
            <a:normAutofit/>
          </a:bodyPr>
          <a:lstStyle/>
          <a:p>
            <a:pPr algn="ctr" eaLnBrk="1" fontAlgn="auto" hangingPunct="1">
              <a:spcAft>
                <a:spcPts val="0"/>
              </a:spcAft>
              <a:defRPr/>
            </a:pPr>
            <a:r>
              <a:rPr lang="en-US" dirty="0"/>
              <a:t> </a:t>
            </a:r>
            <a:r>
              <a:rPr lang="en-US" sz="4400" dirty="0">
                <a:solidFill>
                  <a:schemeClr val="tx1"/>
                </a:solidFill>
              </a:rPr>
              <a:t>Suggested Research Article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noChangeArrowheads="1"/>
          </p:cNvSpPr>
          <p:nvPr>
            <p:ph type="title"/>
          </p:nvPr>
        </p:nvSpPr>
        <p:spPr>
          <a:xfrm>
            <a:off x="685800" y="354013"/>
            <a:ext cx="10515600" cy="779462"/>
          </a:xfrm>
          <a:solidFill>
            <a:srgbClr val="7030A0"/>
          </a:solidFill>
        </p:spPr>
        <p:txBody>
          <a:bodyPr/>
          <a:lstStyle/>
          <a:p>
            <a:pPr algn="ctr" eaLnBrk="1" hangingPunct="1"/>
            <a:r>
              <a:rPr lang="en-US" altLang="en-US" b="1">
                <a:solidFill>
                  <a:schemeClr val="bg1"/>
                </a:solidFill>
                <a:latin typeface="Calibri" panose="020F0502020204030204" pitchFamily="34" charset="0"/>
              </a:rPr>
              <a:t>Research</a:t>
            </a:r>
          </a:p>
        </p:txBody>
      </p:sp>
      <p:sp>
        <p:nvSpPr>
          <p:cNvPr id="2" name="Footer Placeholder 1"/>
          <p:cNvSpPr>
            <a:spLocks noGrp="1"/>
          </p:cNvSpPr>
          <p:nvPr>
            <p:ph type="ftr" sz="quarter" idx="11"/>
          </p:nvPr>
        </p:nvSpPr>
        <p:spPr/>
        <p:txBody>
          <a:bodyPr/>
          <a:lstStyle/>
          <a:p>
            <a:pPr>
              <a:defRPr/>
            </a:pPr>
            <a:r>
              <a:rPr lang="en-US"/>
              <a:t>Physiology of Liver and Gall Bladder </a:t>
            </a:r>
          </a:p>
        </p:txBody>
      </p:sp>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6BA2D00-8F70-49D2-AF6A-6457016CB924}" type="slidenum">
              <a:rPr lang="en-US" altLang="en-US" sz="1200" smtClean="0">
                <a:solidFill>
                  <a:srgbClr val="898989"/>
                </a:solidFill>
              </a:rPr>
              <a:pPr>
                <a:lnSpc>
                  <a:spcPct val="100000"/>
                </a:lnSpc>
                <a:spcBef>
                  <a:spcPct val="0"/>
                </a:spcBef>
                <a:buFontTx/>
                <a:buNone/>
              </a:pPr>
              <a:t>41</a:t>
            </a:fld>
            <a:endParaRPr lang="en-US" altLang="en-US" sz="1200">
              <a:solidFill>
                <a:srgbClr val="898989"/>
              </a:solidFill>
            </a:endParaRPr>
          </a:p>
        </p:txBody>
      </p:sp>
      <p:pic>
        <p:nvPicPr>
          <p:cNvPr id="43013"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685800" y="57213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9722545" y="5112912"/>
            <a:ext cx="1981200" cy="1243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FF0000"/>
                </a:solidFill>
              </a:rPr>
              <a:t>Longitudinal Research Curriculum</a:t>
            </a:r>
            <a:endParaRPr lang="en-US" dirty="0"/>
          </a:p>
        </p:txBody>
      </p:sp>
      <p:pic>
        <p:nvPicPr>
          <p:cNvPr id="6" name="Content Placeholder 5"/>
          <p:cNvPicPr>
            <a:picLocks noGrp="1" noChangeAspect="1"/>
          </p:cNvPicPr>
          <p:nvPr>
            <p:ph idx="1"/>
          </p:nvPr>
        </p:nvPicPr>
        <p:blipFill>
          <a:blip r:embed="rId3"/>
          <a:stretch>
            <a:fillRect/>
          </a:stretch>
        </p:blipFill>
        <p:spPr>
          <a:xfrm>
            <a:off x="2355155" y="1477895"/>
            <a:ext cx="6910190" cy="4878455"/>
          </a:xfrm>
          <a:prstGeom prst="rect">
            <a:avLst/>
          </a:prstGeom>
        </p:spPr>
      </p:pic>
    </p:spTree>
    <p:extLst>
      <p:ext uri="{BB962C8B-B14F-4D97-AF65-F5344CB8AC3E}">
        <p14:creationId xmlns:p14="http://schemas.microsoft.com/office/powerpoint/2010/main" val="4020429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a:xfrm>
            <a:off x="838200" y="365125"/>
            <a:ext cx="10515600" cy="625475"/>
          </a:xfrm>
          <a:solidFill>
            <a:srgbClr val="7030A0"/>
          </a:solidFill>
        </p:spPr>
        <p:txBody>
          <a:bodyPr>
            <a:normAutofit fontScale="90000"/>
          </a:bodyPr>
          <a:lstStyle/>
          <a:p>
            <a:pPr algn="ctr" eaLnBrk="1" hangingPunct="1"/>
            <a:r>
              <a:rPr lang="en-US" altLang="en-US" b="1">
                <a:solidFill>
                  <a:schemeClr val="bg1"/>
                </a:solidFill>
                <a:latin typeface="Calibri" panose="020F0502020204030204" pitchFamily="34" charset="0"/>
              </a:rPr>
              <a:t>References</a:t>
            </a:r>
          </a:p>
        </p:txBody>
      </p:sp>
      <p:sp>
        <p:nvSpPr>
          <p:cNvPr id="44035" name="Content Placeholder 6"/>
          <p:cNvSpPr>
            <a:spLocks noGrp="1" noChangeArrowheads="1"/>
          </p:cNvSpPr>
          <p:nvPr>
            <p:ph idx="1"/>
          </p:nvPr>
        </p:nvSpPr>
        <p:spPr>
          <a:xfrm>
            <a:off x="838200" y="1143000"/>
            <a:ext cx="10515600" cy="5213350"/>
          </a:xfrm>
        </p:spPr>
        <p:txBody>
          <a:bodyPr>
            <a:normAutofit lnSpcReduction="10000"/>
          </a:bodyPr>
          <a:lstStyle/>
          <a:p>
            <a:pPr eaLnBrk="1" fontAlgn="auto" hangingPunct="1">
              <a:spcAft>
                <a:spcPts val="0"/>
              </a:spcAft>
              <a:defRPr/>
            </a:pPr>
            <a:r>
              <a:rPr lang="en-US" b="1" dirty="0"/>
              <a:t>Books </a:t>
            </a:r>
          </a:p>
          <a:p>
            <a:pPr eaLnBrk="1" fontAlgn="auto" hangingPunct="1">
              <a:spcAft>
                <a:spcPts val="0"/>
              </a:spcAft>
              <a:defRPr/>
            </a:pPr>
            <a:r>
              <a:rPr lang="en-US" dirty="0"/>
              <a:t>Human Physiology by Dee </a:t>
            </a:r>
            <a:r>
              <a:rPr lang="en-US" dirty="0" err="1"/>
              <a:t>Unglaub</a:t>
            </a:r>
            <a:r>
              <a:rPr lang="en-US" dirty="0"/>
              <a:t> Silver thorn. 8TH Edition. Muscle (Chapter 12,Page 444) </a:t>
            </a:r>
          </a:p>
          <a:p>
            <a:pPr eaLnBrk="1" fontAlgn="auto" hangingPunct="1">
              <a:spcAft>
                <a:spcPts val="0"/>
              </a:spcAft>
              <a:defRPr/>
            </a:pPr>
            <a:r>
              <a:rPr lang="en-US" dirty="0">
                <a:solidFill>
                  <a:prstClr val="black"/>
                </a:solidFill>
              </a:rPr>
              <a:t>Guyton textbook of physiology</a:t>
            </a:r>
          </a:p>
          <a:p>
            <a:pPr eaLnBrk="1" fontAlgn="auto" hangingPunct="1">
              <a:spcAft>
                <a:spcPts val="0"/>
              </a:spcAft>
              <a:defRPr/>
            </a:pPr>
            <a:r>
              <a:rPr lang="en-US" dirty="0">
                <a:solidFill>
                  <a:prstClr val="black"/>
                </a:solidFill>
              </a:rPr>
              <a:t>Share wood textbook of physiology</a:t>
            </a:r>
          </a:p>
          <a:p>
            <a:pPr eaLnBrk="1" fontAlgn="auto" hangingPunct="1">
              <a:spcAft>
                <a:spcPts val="0"/>
              </a:spcAft>
              <a:defRPr/>
            </a:pPr>
            <a:r>
              <a:rPr lang="en-US" dirty="0" err="1">
                <a:solidFill>
                  <a:prstClr val="black"/>
                </a:solidFill>
              </a:rPr>
              <a:t>Ganong</a:t>
            </a:r>
            <a:r>
              <a:rPr lang="en-US" dirty="0">
                <a:solidFill>
                  <a:prstClr val="black"/>
                </a:solidFill>
              </a:rPr>
              <a:t> textbook of physiology</a:t>
            </a:r>
          </a:p>
          <a:p>
            <a:pPr>
              <a:defRPr/>
            </a:pPr>
            <a:r>
              <a:rPr lang="en-US" b="1" dirty="0">
                <a:solidFill>
                  <a:prstClr val="black"/>
                </a:solidFill>
              </a:rPr>
              <a:t>Research </a:t>
            </a:r>
          </a:p>
          <a:p>
            <a:pPr>
              <a:defRPr/>
            </a:pPr>
            <a:r>
              <a:rPr lang="en-US" b="1" dirty="0">
                <a:solidFill>
                  <a:schemeClr val="accent1">
                    <a:lumMod val="75000"/>
                  </a:schemeClr>
                </a:solidFill>
              </a:rPr>
              <a:t>https://www.sciencedirect.com/science/article/abs/pii/S0344033823000754</a:t>
            </a:r>
          </a:p>
          <a:p>
            <a:pPr eaLnBrk="1" fontAlgn="auto" hangingPunct="1">
              <a:spcAft>
                <a:spcPts val="0"/>
              </a:spcAft>
              <a:defRPr/>
            </a:pPr>
            <a:r>
              <a:rPr lang="en-US" altLang="en-US" b="1" dirty="0"/>
              <a:t>Video link/</a:t>
            </a:r>
            <a:r>
              <a:rPr lang="en-US" altLang="en-US" b="1" dirty="0" err="1"/>
              <a:t>youtube</a:t>
            </a:r>
            <a:r>
              <a:rPr lang="en-US" altLang="en-US" b="1" dirty="0"/>
              <a:t>  </a:t>
            </a:r>
          </a:p>
          <a:p>
            <a:pPr>
              <a:defRPr/>
            </a:pPr>
            <a:r>
              <a:rPr lang="en-US" b="1" dirty="0">
                <a:solidFill>
                  <a:schemeClr val="accent1">
                    <a:lumMod val="75000"/>
                  </a:schemeClr>
                </a:solidFill>
              </a:rPr>
              <a:t>https://youtu.be/cCyTYsxECLw?si=6lcLehpq8OOvJC8K</a:t>
            </a:r>
          </a:p>
          <a:p>
            <a:pPr eaLnBrk="1" fontAlgn="auto" hangingPunct="1">
              <a:spcAft>
                <a:spcPts val="0"/>
              </a:spcAft>
              <a:defRPr/>
            </a:pPr>
            <a:endParaRPr lang="en-US" b="1" dirty="0">
              <a:solidFill>
                <a:prstClr val="black"/>
              </a:solidFill>
            </a:endParaRPr>
          </a:p>
          <a:p>
            <a:pPr marL="0" indent="0" eaLnBrk="1" hangingPunct="1">
              <a:buFont typeface="Arial" panose="020B0604020202020204" pitchFamily="34" charset="0"/>
              <a:buNone/>
              <a:defRPr/>
            </a:pPr>
            <a:endParaRPr lang="en-US" altLang="en-US" dirty="0"/>
          </a:p>
        </p:txBody>
      </p:sp>
      <p:sp>
        <p:nvSpPr>
          <p:cNvPr id="2" name="Footer Placeholder 1"/>
          <p:cNvSpPr>
            <a:spLocks noGrp="1"/>
          </p:cNvSpPr>
          <p:nvPr>
            <p:ph type="ftr" sz="quarter" idx="11"/>
          </p:nvPr>
        </p:nvSpPr>
        <p:spPr/>
        <p:txBody>
          <a:bodyPr/>
          <a:lstStyle/>
          <a:p>
            <a:pPr>
              <a:defRPr/>
            </a:pPr>
            <a:r>
              <a:rPr lang="en-US"/>
              <a:t>Physiology of Liver and Gall Bladder </a:t>
            </a:r>
          </a:p>
        </p:txBody>
      </p:sp>
      <p:sp>
        <p:nvSpPr>
          <p:cNvPr id="460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EC9BAA4-038A-42AF-B670-6E628796B085}" type="slidenum">
              <a:rPr lang="en-US" altLang="en-US" sz="1200" smtClean="0">
                <a:solidFill>
                  <a:srgbClr val="898989"/>
                </a:solidFill>
              </a:rPr>
              <a:pPr>
                <a:lnSpc>
                  <a:spcPct val="100000"/>
                </a:lnSpc>
                <a:spcBef>
                  <a:spcPct val="0"/>
                </a:spcBef>
                <a:buFontTx/>
                <a:buNone/>
              </a:pPr>
              <a:t>42</a:t>
            </a:fld>
            <a:endParaRPr lang="en-US" altLang="en-US" sz="1200">
              <a:solidFill>
                <a:srgbClr val="898989"/>
              </a:solidFill>
            </a:endParaRPr>
          </a:p>
        </p:txBody>
      </p:sp>
      <p:pic>
        <p:nvPicPr>
          <p:cNvPr id="4608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408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a:xfrm>
            <a:off x="838200" y="365125"/>
            <a:ext cx="10515600" cy="777875"/>
          </a:xfrm>
          <a:solidFill>
            <a:srgbClr val="7030A0"/>
          </a:solidFill>
        </p:spPr>
        <p:txBody>
          <a:bodyPr/>
          <a:lstStyle/>
          <a:p>
            <a:pPr algn="ctr" eaLnBrk="1" hangingPunct="1"/>
            <a:r>
              <a:rPr lang="en-US" altLang="en-US" b="1">
                <a:solidFill>
                  <a:schemeClr val="bg1"/>
                </a:solidFill>
                <a:latin typeface="Calibri" panose="020F0502020204030204" pitchFamily="34" charset="0"/>
              </a:rPr>
              <a:t>How To Access Digital Library</a:t>
            </a:r>
            <a:endParaRPr lang="en-US" altLang="en-US">
              <a:solidFill>
                <a:schemeClr val="bg1"/>
              </a:solidFill>
            </a:endParaRPr>
          </a:p>
        </p:txBody>
      </p:sp>
      <p:sp>
        <p:nvSpPr>
          <p:cNvPr id="3" name="Content Placeholder 2"/>
          <p:cNvSpPr>
            <a:spLocks noGrp="1"/>
          </p:cNvSpPr>
          <p:nvPr>
            <p:ph idx="1"/>
          </p:nvPr>
        </p:nvSpPr>
        <p:spPr/>
        <p:txBody>
          <a:bodyPr/>
          <a:lstStyle/>
          <a:p>
            <a:pPr eaLnBrk="1" hangingPunct="1">
              <a:defRPr/>
            </a:pPr>
            <a:r>
              <a:rPr lang="en-US" sz="2400" b="1" dirty="0">
                <a:solidFill>
                  <a:srgbClr val="202124"/>
                </a:solidFill>
                <a:latin typeface="+mj-lt"/>
              </a:rPr>
              <a:t>Steps to Access HEC Digital Library</a:t>
            </a:r>
            <a:endParaRPr lang="en-US" sz="2400" dirty="0">
              <a:solidFill>
                <a:srgbClr val="202124"/>
              </a:solidFill>
              <a:latin typeface="+mj-lt"/>
            </a:endParaRPr>
          </a:p>
          <a:p>
            <a:pPr eaLnBrk="1" hangingPunct="1">
              <a:buFont typeface="+mj-lt"/>
              <a:buAutoNum type="arabicPeriod"/>
              <a:defRPr/>
            </a:pPr>
            <a:r>
              <a:rPr lang="en-US" sz="2400" dirty="0">
                <a:solidFill>
                  <a:srgbClr val="202124"/>
                </a:solidFill>
              </a:rPr>
              <a:t>Go to the website of HEC National Digital Library.</a:t>
            </a:r>
          </a:p>
          <a:p>
            <a:pPr eaLnBrk="1" hangingPunct="1">
              <a:buFont typeface="+mj-lt"/>
              <a:buAutoNum type="arabicPeriod"/>
              <a:defRPr/>
            </a:pPr>
            <a:r>
              <a:rPr lang="en-US" sz="2400" dirty="0">
                <a:solidFill>
                  <a:srgbClr val="202124"/>
                </a:solidFill>
              </a:rPr>
              <a:t>On Home Page, click on the INSTITUTES.</a:t>
            </a:r>
          </a:p>
          <a:p>
            <a:pPr eaLnBrk="1" hangingPunct="1">
              <a:buFont typeface="+mj-lt"/>
              <a:buAutoNum type="arabicPeriod"/>
              <a:defRPr/>
            </a:pPr>
            <a:r>
              <a:rPr lang="en-US" sz="2400" dirty="0">
                <a:solidFill>
                  <a:srgbClr val="202124"/>
                </a:solidFill>
              </a:rPr>
              <a:t>A page will appear showing the universities from Public and Private Sector and other Institutes which have access to HEC National Digital Library HNDL.</a:t>
            </a:r>
          </a:p>
          <a:p>
            <a:pPr marL="0" indent="0" eaLnBrk="1" hangingPunct="1">
              <a:buFont typeface="Arial" panose="020B0604020202020204" pitchFamily="34" charset="0"/>
              <a:buNone/>
              <a:defRPr/>
            </a:pPr>
            <a:r>
              <a:rPr lang="en-US" sz="2400" dirty="0">
                <a:solidFill>
                  <a:srgbClr val="202124"/>
                </a:solidFill>
              </a:rPr>
              <a:t>Select your desired Institute.</a:t>
            </a:r>
            <a:r>
              <a:rPr lang="en-US" altLang="en-US" sz="2400" dirty="0"/>
              <a:t> 5.  </a:t>
            </a:r>
            <a:r>
              <a:rPr lang="en-US" altLang="en-US" sz="2400" dirty="0">
                <a:solidFill>
                  <a:srgbClr val="000000"/>
                </a:solidFill>
              </a:rPr>
              <a:t>A page will appear showing the resources of the institution</a:t>
            </a:r>
          </a:p>
          <a:p>
            <a:pPr marL="0" indent="0" eaLnBrk="1" hangingPunct="1">
              <a:buFont typeface="Arial" panose="020B0604020202020204" pitchFamily="34" charset="0"/>
              <a:buNone/>
              <a:defRPr/>
            </a:pPr>
            <a:r>
              <a:rPr lang="en-US" altLang="en-US" sz="2400" dirty="0">
                <a:solidFill>
                  <a:srgbClr val="000000"/>
                </a:solidFill>
              </a:rPr>
              <a:t>6. Journals and Researches will appear</a:t>
            </a:r>
          </a:p>
          <a:p>
            <a:pPr marL="0" indent="0" eaLnBrk="1" hangingPunct="1">
              <a:buFont typeface="Arial" panose="020B0604020202020204" pitchFamily="34" charset="0"/>
              <a:buNone/>
              <a:defRPr/>
            </a:pPr>
            <a:r>
              <a:rPr lang="en-US" altLang="en-US" sz="2400" dirty="0">
                <a:solidFill>
                  <a:srgbClr val="000000"/>
                </a:solidFill>
              </a:rPr>
              <a:t>7. You can find a Journal by clicking on JOURNALS AND DATABASE and enter a keyword to search for your desired journal.</a:t>
            </a:r>
            <a:endParaRPr lang="en-US" altLang="en-US" sz="2400" dirty="0"/>
          </a:p>
          <a:p>
            <a:pPr eaLnBrk="1" hangingPunct="1">
              <a:buFont typeface="+mj-lt"/>
              <a:buAutoNum type="arabicPeriod"/>
              <a:defRPr/>
            </a:pPr>
            <a:endParaRPr lang="en-US" sz="2400" dirty="0">
              <a:solidFill>
                <a:srgbClr val="202124"/>
              </a:solidFill>
            </a:endParaRPr>
          </a:p>
          <a:p>
            <a:pPr marL="0" indent="0" eaLnBrk="1" hangingPunct="1">
              <a:buFont typeface="Arial" panose="020B0604020202020204" pitchFamily="34" charset="0"/>
              <a:buNone/>
              <a:defRPr/>
            </a:pPr>
            <a:endParaRPr lang="en-US" dirty="0"/>
          </a:p>
        </p:txBody>
      </p:sp>
      <p:sp>
        <p:nvSpPr>
          <p:cNvPr id="4" name="Footer Placeholder 3"/>
          <p:cNvSpPr>
            <a:spLocks noGrp="1"/>
          </p:cNvSpPr>
          <p:nvPr>
            <p:ph type="ftr" sz="quarter" idx="11"/>
          </p:nvPr>
        </p:nvSpPr>
        <p:spPr/>
        <p:txBody>
          <a:bodyPr/>
          <a:lstStyle/>
          <a:p>
            <a:pPr>
              <a:defRPr/>
            </a:pPr>
            <a:r>
              <a:rPr lang="en-US"/>
              <a:t>Physiology of Liver and Gall Bladder </a:t>
            </a:r>
          </a:p>
        </p:txBody>
      </p:sp>
      <p:sp>
        <p:nvSpPr>
          <p:cNvPr id="450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A79380-9576-4B5F-9CD0-557845040B91}" type="slidenum">
              <a:rPr lang="en-US" altLang="en-US" sz="1200" smtClean="0">
                <a:solidFill>
                  <a:srgbClr val="898989"/>
                </a:solidFill>
              </a:rPr>
              <a:pPr>
                <a:lnSpc>
                  <a:spcPct val="100000"/>
                </a:lnSpc>
                <a:spcBef>
                  <a:spcPct val="0"/>
                </a:spcBef>
                <a:buFontTx/>
                <a:buNone/>
              </a:pPr>
              <a:t>43</a:t>
            </a:fld>
            <a:endParaRPr lang="en-US" altLang="en-US" sz="1200">
              <a:solidFill>
                <a:srgbClr val="898989"/>
              </a:solidFill>
            </a:endParaRPr>
          </a:p>
        </p:txBody>
      </p:sp>
      <p:pic>
        <p:nvPicPr>
          <p:cNvPr id="4506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28600" y="5946775"/>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60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4084074B-CCA2-0221-3F20-F7F142F19F9E}"/>
              </a:ext>
            </a:extLst>
          </p:cNvPr>
          <p:cNvSpPr>
            <a:spLocks noGrp="1" noChangeArrowheads="1"/>
          </p:cNvSpPr>
          <p:nvPr>
            <p:ph type="ctrTitle"/>
          </p:nvPr>
        </p:nvSpPr>
        <p:spPr/>
        <p:txBody>
          <a:bodyPr/>
          <a:lstStyle/>
          <a:p>
            <a:pPr eaLnBrk="1" hangingPunct="1"/>
            <a:r>
              <a:rPr lang="en-US" altLang="en-US"/>
              <a:t>Physiology of Pancreas</a:t>
            </a:r>
            <a:br>
              <a:rPr lang="en-US" altLang="en-US"/>
            </a:br>
            <a:r>
              <a:rPr lang="en-US" altLang="en-US"/>
              <a:t> Pancreatic secretions</a:t>
            </a:r>
          </a:p>
        </p:txBody>
      </p:sp>
      <p:sp>
        <p:nvSpPr>
          <p:cNvPr id="21506" name="Subtitle 4">
            <a:extLst>
              <a:ext uri="{FF2B5EF4-FFF2-40B4-BE49-F238E27FC236}">
                <a16:creationId xmlns:a16="http://schemas.microsoft.com/office/drawing/2014/main" id="{4173C75F-F534-B96F-63DD-C7ED5DE738D3}"/>
              </a:ext>
            </a:extLst>
          </p:cNvPr>
          <p:cNvSpPr>
            <a:spLocks noGrp="1" noChangeArrowheads="1"/>
          </p:cNvSpPr>
          <p:nvPr>
            <p:ph type="subTitle" idx="1"/>
          </p:nvPr>
        </p:nvSpPr>
        <p:spPr/>
        <p:txBody>
          <a:bodyPr/>
          <a:lstStyle/>
          <a:p>
            <a:pPr eaLnBrk="1" hangingPunct="1"/>
            <a:r>
              <a:rPr lang="en-US" altLang="en-US"/>
              <a:t>LGIS Physiology </a:t>
            </a:r>
          </a:p>
        </p:txBody>
      </p:sp>
      <p:pic>
        <p:nvPicPr>
          <p:cNvPr id="21507" name="Picture 1">
            <a:extLst>
              <a:ext uri="{FF2B5EF4-FFF2-40B4-BE49-F238E27FC236}">
                <a16:creationId xmlns:a16="http://schemas.microsoft.com/office/drawing/2014/main" id="{3548A03E-1B11-2CF2-3400-86FD48965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1089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CE871FDF-6887-9C6B-4BE3-AEDBBD4B5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8370-0A0D-CFDD-DBF6-CD4A327E7D19}"/>
              </a:ext>
            </a:extLst>
          </p:cNvPr>
          <p:cNvSpPr>
            <a:spLocks noGrp="1"/>
          </p:cNvSpPr>
          <p:nvPr>
            <p:ph type="title"/>
          </p:nvPr>
        </p:nvSpPr>
        <p:spPr>
          <a:xfrm>
            <a:off x="1295400" y="361950"/>
            <a:ext cx="4648200" cy="1066800"/>
          </a:xfrm>
          <a:solidFill>
            <a:srgbClr val="7030A0"/>
          </a:solidFill>
        </p:spPr>
        <p:txBody>
          <a:bodyPr/>
          <a:lstStyle/>
          <a:p>
            <a:pPr eaLnBrk="1" hangingPunct="1">
              <a:defRPr/>
            </a:pPr>
            <a:r>
              <a:rPr lang="en-US" b="1" dirty="0">
                <a:solidFill>
                  <a:schemeClr val="bg1"/>
                </a:solidFill>
                <a:latin typeface="+mn-lt"/>
              </a:rPr>
              <a:t> Vision; The Dream/Tomorrow</a:t>
            </a:r>
          </a:p>
        </p:txBody>
      </p:sp>
      <p:pic>
        <p:nvPicPr>
          <p:cNvPr id="22530" name="Picture Placeholder 8">
            <a:extLst>
              <a:ext uri="{FF2B5EF4-FFF2-40B4-BE49-F238E27FC236}">
                <a16:creationId xmlns:a16="http://schemas.microsoft.com/office/drawing/2014/main" id="{0BE7F659-A6BC-8A0C-E0D2-4F17B31ED84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800" b="4800"/>
          <a:stretch>
            <a:fillRect/>
          </a:stretch>
        </p:blipFill>
        <p:spPr>
          <a:xfrm>
            <a:off x="6629400" y="685800"/>
            <a:ext cx="5411788" cy="5022850"/>
          </a:xfrm>
        </p:spPr>
      </p:pic>
      <p:sp>
        <p:nvSpPr>
          <p:cNvPr id="22531" name="Content Placeholder 5">
            <a:extLst>
              <a:ext uri="{FF2B5EF4-FFF2-40B4-BE49-F238E27FC236}">
                <a16:creationId xmlns:a16="http://schemas.microsoft.com/office/drawing/2014/main" id="{73346545-C7F8-1287-7F44-1DD7AF30C487}"/>
              </a:ext>
            </a:extLst>
          </p:cNvPr>
          <p:cNvSpPr>
            <a:spLocks noGrp="1" noChangeArrowheads="1"/>
          </p:cNvSpPr>
          <p:nvPr>
            <p:ph type="body" sz="half" idx="2"/>
          </p:nvPr>
        </p:nvSpPr>
        <p:spPr>
          <a:xfrm>
            <a:off x="839788" y="2286000"/>
            <a:ext cx="6399212" cy="2667000"/>
          </a:xfrm>
        </p:spPr>
        <p:txBody>
          <a:bodyPr/>
          <a:lstStyle/>
          <a:p>
            <a:pPr eaLnBrk="1" hangingPunct="1"/>
            <a:r>
              <a:rPr lang="en-US" altLang="en-US" sz="2800"/>
              <a:t>To impart evidence-based research oriented medical education</a:t>
            </a:r>
          </a:p>
          <a:p>
            <a:pPr eaLnBrk="1" hangingPunct="1"/>
            <a:r>
              <a:rPr lang="en-US" altLang="en-US" sz="2800"/>
              <a:t>To provide best possible patient care</a:t>
            </a:r>
          </a:p>
          <a:p>
            <a:pPr eaLnBrk="1" hangingPunct="1"/>
            <a:r>
              <a:rPr lang="en-US" altLang="en-US" sz="2800"/>
              <a:t>To inculcate the values of mutual respect and ethical practice of medicine</a:t>
            </a:r>
          </a:p>
          <a:p>
            <a:pPr eaLnBrk="1" hangingPunct="1"/>
            <a:endParaRPr lang="en-US" altLang="en-US" sz="2000"/>
          </a:p>
        </p:txBody>
      </p:sp>
      <p:pic>
        <p:nvPicPr>
          <p:cNvPr id="2253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EA34E819-8BBE-36EB-E255-9D38B4BFD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lide Number Placeholder 3">
            <a:extLst>
              <a:ext uri="{FF2B5EF4-FFF2-40B4-BE49-F238E27FC236}">
                <a16:creationId xmlns:a16="http://schemas.microsoft.com/office/drawing/2014/main" id="{C0A37B3E-80BA-C6C7-A6CC-881A192EC6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B300CDB-6B1E-CB42-B29C-E05A188D5DFC}" type="slidenum">
              <a:rPr lang="en-US" altLang="en-US" sz="1200" smtClean="0">
                <a:solidFill>
                  <a:srgbClr val="898989"/>
                </a:solidFill>
              </a:rPr>
              <a:pPr>
                <a:lnSpc>
                  <a:spcPct val="100000"/>
                </a:lnSpc>
                <a:spcBef>
                  <a:spcPct val="0"/>
                </a:spcBef>
                <a:buFontTx/>
                <a:buNone/>
              </a:pPr>
              <a:t>6</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C6C6ECBF-5DF7-9818-4823-FB31DCBA4067}"/>
              </a:ext>
            </a:extLst>
          </p:cNvPr>
          <p:cNvSpPr>
            <a:spLocks noGrp="1" noChangeArrowheads="1"/>
          </p:cNvSpPr>
          <p:nvPr>
            <p:ph type="title" idx="4294967295"/>
          </p:nvPr>
        </p:nvSpPr>
        <p:spPr>
          <a:xfrm>
            <a:off x="762000" y="381000"/>
            <a:ext cx="10515600" cy="1325563"/>
          </a:xfrm>
          <a:solidFill>
            <a:srgbClr val="7030A0"/>
          </a:solidFill>
        </p:spPr>
        <p:txBody>
          <a:bodyPr/>
          <a:lstStyle/>
          <a:p>
            <a:r>
              <a:rPr lang="en-US" altLang="en-US" sz="4000" b="1">
                <a:solidFill>
                  <a:schemeClr val="bg1"/>
                </a:solidFill>
              </a:rPr>
              <a:t>BLOOM'S TAXONOMY : DOMAINS OF LEARNING</a:t>
            </a:r>
          </a:p>
        </p:txBody>
      </p:sp>
      <p:graphicFrame>
        <p:nvGraphicFramePr>
          <p:cNvPr id="3" name="Table 3">
            <a:extLst>
              <a:ext uri="{FF2B5EF4-FFF2-40B4-BE49-F238E27FC236}">
                <a16:creationId xmlns:a16="http://schemas.microsoft.com/office/drawing/2014/main" id="{58AE617E-14B7-4037-0779-DEDEEAC30EB8}"/>
              </a:ext>
            </a:extLst>
          </p:cNvPr>
          <p:cNvGraphicFramePr>
            <a:graphicFrameLocks noGrp="1"/>
          </p:cNvGraphicFramePr>
          <p:nvPr/>
        </p:nvGraphicFramePr>
        <p:xfrm>
          <a:off x="838200" y="1828800"/>
          <a:ext cx="10439400" cy="4572001"/>
        </p:xfrm>
        <a:graphic>
          <a:graphicData uri="http://schemas.openxmlformats.org/drawingml/2006/table">
            <a:tbl>
              <a:tblPr firstRow="1" bandRow="1">
                <a:tableStyleId>{5C22544A-7EE6-4342-B048-85BDC9FD1C3A}</a:tableStyleId>
              </a:tblPr>
              <a:tblGrid>
                <a:gridCol w="743562">
                  <a:extLst>
                    <a:ext uri="{9D8B030D-6E8A-4147-A177-3AD203B41FA5}">
                      <a16:colId xmlns:a16="http://schemas.microsoft.com/office/drawing/2014/main" val="20000"/>
                    </a:ext>
                  </a:extLst>
                </a:gridCol>
                <a:gridCol w="2135331">
                  <a:extLst>
                    <a:ext uri="{9D8B030D-6E8A-4147-A177-3AD203B41FA5}">
                      <a16:colId xmlns:a16="http://schemas.microsoft.com/office/drawing/2014/main" val="20001"/>
                    </a:ext>
                  </a:extLst>
                </a:gridCol>
                <a:gridCol w="1570097">
                  <a:extLst>
                    <a:ext uri="{9D8B030D-6E8A-4147-A177-3AD203B41FA5}">
                      <a16:colId xmlns:a16="http://schemas.microsoft.com/office/drawing/2014/main" val="20002"/>
                    </a:ext>
                  </a:extLst>
                </a:gridCol>
                <a:gridCol w="1491593">
                  <a:extLst>
                    <a:ext uri="{9D8B030D-6E8A-4147-A177-3AD203B41FA5}">
                      <a16:colId xmlns:a16="http://schemas.microsoft.com/office/drawing/2014/main" val="20003"/>
                    </a:ext>
                  </a:extLst>
                </a:gridCol>
                <a:gridCol w="4498817">
                  <a:extLst>
                    <a:ext uri="{9D8B030D-6E8A-4147-A177-3AD203B41FA5}">
                      <a16:colId xmlns:a16="http://schemas.microsoft.com/office/drawing/2014/main" val="20004"/>
                    </a:ext>
                  </a:extLst>
                </a:gridCol>
              </a:tblGrid>
              <a:tr h="757131">
                <a:tc>
                  <a:txBody>
                    <a:bodyPr/>
                    <a:lstStyle/>
                    <a:p>
                      <a:r>
                        <a:rPr lang="en-US" sz="1400" dirty="0"/>
                        <a:t>Sr. #</a:t>
                      </a:r>
                    </a:p>
                  </a:txBody>
                  <a:tcPr marL="68575" marR="68575" marT="34293" marB="34293"/>
                </a:tc>
                <a:tc>
                  <a:txBody>
                    <a:bodyPr/>
                    <a:lstStyle/>
                    <a:p>
                      <a:r>
                        <a:rPr lang="en-US" sz="1400" dirty="0"/>
                        <a:t>Domain of learning</a:t>
                      </a:r>
                    </a:p>
                  </a:txBody>
                  <a:tcPr marL="68575" marR="68575" marT="34293" marB="34293"/>
                </a:tc>
                <a:tc>
                  <a:txBody>
                    <a:bodyPr/>
                    <a:lstStyle/>
                    <a:p>
                      <a:r>
                        <a:rPr lang="en-US" sz="1400" dirty="0"/>
                        <a:t>Abbreviation</a:t>
                      </a:r>
                    </a:p>
                  </a:txBody>
                  <a:tcPr marL="68575" marR="68575" marT="34293" marB="34293"/>
                </a:tc>
                <a:tc>
                  <a:txBody>
                    <a:bodyPr/>
                    <a:lstStyle/>
                    <a:p>
                      <a:r>
                        <a:rPr lang="en-US" sz="1400" dirty="0"/>
                        <a:t>Levels of the domain</a:t>
                      </a:r>
                    </a:p>
                  </a:txBody>
                  <a:tcPr marL="68575" marR="68575" marT="34293" marB="34293"/>
                </a:tc>
                <a:tc>
                  <a:txBody>
                    <a:bodyPr/>
                    <a:lstStyle/>
                    <a:p>
                      <a:r>
                        <a:rPr lang="en-US" sz="1400" dirty="0"/>
                        <a:t>Meaning</a:t>
                      </a:r>
                    </a:p>
                  </a:txBody>
                  <a:tcPr marL="68575" marR="68575" marT="34293" marB="34293"/>
                </a:tc>
                <a:extLst>
                  <a:ext uri="{0D108BD9-81ED-4DB2-BD59-A6C34878D82A}">
                    <a16:rowId xmlns:a16="http://schemas.microsoft.com/office/drawing/2014/main" val="10000"/>
                  </a:ext>
                </a:extLst>
              </a:tr>
              <a:tr h="362854">
                <a:tc>
                  <a:txBody>
                    <a:bodyPr/>
                    <a:lstStyle/>
                    <a:p>
                      <a:r>
                        <a:rPr lang="en-US" sz="1400" dirty="0"/>
                        <a:t>1</a:t>
                      </a:r>
                    </a:p>
                  </a:txBody>
                  <a:tcPr marL="68575" marR="68575" marT="34293" marB="34293">
                    <a:solidFill>
                      <a:srgbClr val="FFC000"/>
                    </a:solidFill>
                  </a:tcPr>
                </a:tc>
                <a:tc rowSpan="3">
                  <a:txBody>
                    <a:bodyPr/>
                    <a:lstStyle/>
                    <a:p>
                      <a:r>
                        <a:rPr lang="en-US" sz="1400" dirty="0"/>
                        <a:t>cognition</a:t>
                      </a:r>
                    </a:p>
                  </a:txBody>
                  <a:tcPr marL="68575" marR="68575" marT="34293" marB="34293">
                    <a:solidFill>
                      <a:srgbClr val="FFC000"/>
                    </a:solidFill>
                  </a:tcPr>
                </a:tc>
                <a:tc rowSpan="3">
                  <a:txBody>
                    <a:bodyPr/>
                    <a:lstStyle/>
                    <a:p>
                      <a:r>
                        <a:rPr lang="en-US" sz="1400" dirty="0"/>
                        <a:t>C</a:t>
                      </a:r>
                    </a:p>
                  </a:txBody>
                  <a:tcPr marL="68575" marR="68575" marT="34293" marB="34293">
                    <a:solidFill>
                      <a:srgbClr val="FFC000"/>
                    </a:solidFill>
                  </a:tcPr>
                </a:tc>
                <a:tc>
                  <a:txBody>
                    <a:bodyPr/>
                    <a:lstStyle/>
                    <a:p>
                      <a:r>
                        <a:rPr lang="en-US" sz="1400" dirty="0"/>
                        <a:t>C1</a:t>
                      </a:r>
                    </a:p>
                  </a:txBody>
                  <a:tcPr marL="68575" marR="68575" marT="34293" marB="34293">
                    <a:solidFill>
                      <a:srgbClr val="FFC000"/>
                    </a:solidFill>
                  </a:tcPr>
                </a:tc>
                <a:tc>
                  <a:txBody>
                    <a:bodyPr/>
                    <a:lstStyle/>
                    <a:p>
                      <a:r>
                        <a:rPr lang="en-US" sz="1400" dirty="0"/>
                        <a:t>Recall / Remembering</a:t>
                      </a:r>
                    </a:p>
                  </a:txBody>
                  <a:tcPr marL="68575" marR="68575" marT="34293" marB="34293">
                    <a:solidFill>
                      <a:srgbClr val="FFC000"/>
                    </a:solidFill>
                  </a:tcPr>
                </a:tc>
                <a:extLst>
                  <a:ext uri="{0D108BD9-81ED-4DB2-BD59-A6C34878D82A}">
                    <a16:rowId xmlns:a16="http://schemas.microsoft.com/office/drawing/2014/main" val="10001"/>
                  </a:ext>
                </a:extLst>
              </a:tr>
              <a:tr h="362854">
                <a:tc>
                  <a:txBody>
                    <a:bodyPr/>
                    <a:lstStyle/>
                    <a:p>
                      <a:r>
                        <a:rPr lang="en-US" sz="1400" dirty="0"/>
                        <a:t>2</a:t>
                      </a:r>
                    </a:p>
                  </a:txBody>
                  <a:tcPr marL="68575" marR="68575" marT="34293" marB="34293">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sz="1400" dirty="0"/>
                        <a:t>C2</a:t>
                      </a:r>
                    </a:p>
                  </a:txBody>
                  <a:tcPr marL="68575" marR="68575" marT="34293" marB="34293">
                    <a:solidFill>
                      <a:srgbClr val="FFC000"/>
                    </a:solidFill>
                  </a:tcPr>
                </a:tc>
                <a:tc>
                  <a:txBody>
                    <a:bodyPr/>
                    <a:lstStyle/>
                    <a:p>
                      <a:r>
                        <a:rPr lang="en-US" sz="1400" dirty="0"/>
                        <a:t>Understanding</a:t>
                      </a:r>
                    </a:p>
                  </a:txBody>
                  <a:tcPr marL="68575" marR="68575" marT="34293" marB="34293">
                    <a:solidFill>
                      <a:srgbClr val="FFC000"/>
                    </a:solidFill>
                  </a:tcPr>
                </a:tc>
                <a:extLst>
                  <a:ext uri="{0D108BD9-81ED-4DB2-BD59-A6C34878D82A}">
                    <a16:rowId xmlns:a16="http://schemas.microsoft.com/office/drawing/2014/main" val="10002"/>
                  </a:ext>
                </a:extLst>
              </a:tr>
              <a:tr h="362854">
                <a:tc>
                  <a:txBody>
                    <a:bodyPr/>
                    <a:lstStyle/>
                    <a:p>
                      <a:r>
                        <a:rPr lang="en-US" sz="1400" dirty="0"/>
                        <a:t>3</a:t>
                      </a:r>
                    </a:p>
                  </a:txBody>
                  <a:tcPr marL="68575" marR="68575" marT="34293" marB="34293">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sz="1400" dirty="0"/>
                        <a:t>C3</a:t>
                      </a:r>
                    </a:p>
                  </a:txBody>
                  <a:tcPr marL="68575" marR="68575" marT="34293" marB="34293">
                    <a:solidFill>
                      <a:srgbClr val="FFC000"/>
                    </a:solidFill>
                  </a:tcPr>
                </a:tc>
                <a:tc>
                  <a:txBody>
                    <a:bodyPr/>
                    <a:lstStyle/>
                    <a:p>
                      <a:r>
                        <a:rPr lang="en-US" sz="1400" dirty="0"/>
                        <a:t>Applying / Problem solving</a:t>
                      </a:r>
                    </a:p>
                  </a:txBody>
                  <a:tcPr marL="68575" marR="68575" marT="34293" marB="34293">
                    <a:solidFill>
                      <a:srgbClr val="FFC000"/>
                    </a:solidFill>
                  </a:tcPr>
                </a:tc>
                <a:extLst>
                  <a:ext uri="{0D108BD9-81ED-4DB2-BD59-A6C34878D82A}">
                    <a16:rowId xmlns:a16="http://schemas.microsoft.com/office/drawing/2014/main" val="10003"/>
                  </a:ext>
                </a:extLst>
              </a:tr>
              <a:tr h="362854">
                <a:tc>
                  <a:txBody>
                    <a:bodyPr/>
                    <a:lstStyle/>
                    <a:p>
                      <a:r>
                        <a:rPr lang="en-US" sz="1400" dirty="0"/>
                        <a:t>4</a:t>
                      </a:r>
                    </a:p>
                  </a:txBody>
                  <a:tcPr marL="68575" marR="68575" marT="34293" marB="34293">
                    <a:solidFill>
                      <a:srgbClr val="92D050"/>
                    </a:solidFill>
                  </a:tcPr>
                </a:tc>
                <a:tc rowSpan="3">
                  <a:txBody>
                    <a:bodyPr/>
                    <a:lstStyle/>
                    <a:p>
                      <a:r>
                        <a:rPr lang="en-US" sz="1400" dirty="0"/>
                        <a:t>Psychomotor</a:t>
                      </a:r>
                    </a:p>
                  </a:txBody>
                  <a:tcPr marL="68575" marR="68575" marT="34293" marB="34293">
                    <a:solidFill>
                      <a:srgbClr val="92D050"/>
                    </a:solidFill>
                  </a:tcPr>
                </a:tc>
                <a:tc rowSpan="3">
                  <a:txBody>
                    <a:bodyPr/>
                    <a:lstStyle/>
                    <a:p>
                      <a:r>
                        <a:rPr lang="en-US" sz="1400" dirty="0"/>
                        <a:t>P</a:t>
                      </a:r>
                    </a:p>
                  </a:txBody>
                  <a:tcPr marL="68575" marR="68575" marT="34293" marB="34293">
                    <a:solidFill>
                      <a:srgbClr val="92D050"/>
                    </a:solidFill>
                  </a:tcPr>
                </a:tc>
                <a:tc>
                  <a:txBody>
                    <a:bodyPr/>
                    <a:lstStyle/>
                    <a:p>
                      <a:r>
                        <a:rPr lang="en-US" sz="1400" dirty="0"/>
                        <a:t>P1</a:t>
                      </a:r>
                    </a:p>
                  </a:txBody>
                  <a:tcPr marL="68575" marR="68575" marT="34293" marB="34293">
                    <a:solidFill>
                      <a:srgbClr val="92D050"/>
                    </a:solidFill>
                  </a:tcPr>
                </a:tc>
                <a:tc>
                  <a:txBody>
                    <a:bodyPr/>
                    <a:lstStyle/>
                    <a:p>
                      <a:r>
                        <a:rPr lang="en-US" sz="1400" dirty="0"/>
                        <a:t>Imitation / copying</a:t>
                      </a:r>
                    </a:p>
                  </a:txBody>
                  <a:tcPr marL="68575" marR="68575" marT="34293" marB="34293">
                    <a:solidFill>
                      <a:srgbClr val="92D050"/>
                    </a:solidFill>
                  </a:tcPr>
                </a:tc>
                <a:extLst>
                  <a:ext uri="{0D108BD9-81ED-4DB2-BD59-A6C34878D82A}">
                    <a16:rowId xmlns:a16="http://schemas.microsoft.com/office/drawing/2014/main" val="10004"/>
                  </a:ext>
                </a:extLst>
              </a:tr>
              <a:tr h="362854">
                <a:tc>
                  <a:txBody>
                    <a:bodyPr/>
                    <a:lstStyle/>
                    <a:p>
                      <a:r>
                        <a:rPr lang="en-US" sz="1400" dirty="0"/>
                        <a:t>5</a:t>
                      </a:r>
                    </a:p>
                  </a:txBody>
                  <a:tcPr marL="68575" marR="68575" marT="34293" marB="34293">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sz="1400" dirty="0"/>
                        <a:t>P2</a:t>
                      </a:r>
                    </a:p>
                  </a:txBody>
                  <a:tcPr marL="68575" marR="68575" marT="34293" marB="34293">
                    <a:solidFill>
                      <a:srgbClr val="92D050"/>
                    </a:solidFill>
                  </a:tcPr>
                </a:tc>
                <a:tc>
                  <a:txBody>
                    <a:bodyPr/>
                    <a:lstStyle/>
                    <a:p>
                      <a:r>
                        <a:rPr lang="en-US" sz="1400" dirty="0"/>
                        <a:t>Manipulation / Follows instructions</a:t>
                      </a:r>
                    </a:p>
                  </a:txBody>
                  <a:tcPr marL="68575" marR="68575" marT="34293" marB="34293">
                    <a:solidFill>
                      <a:srgbClr val="92D050"/>
                    </a:solidFill>
                  </a:tcPr>
                </a:tc>
                <a:extLst>
                  <a:ext uri="{0D108BD9-81ED-4DB2-BD59-A6C34878D82A}">
                    <a16:rowId xmlns:a16="http://schemas.microsoft.com/office/drawing/2014/main" val="10005"/>
                  </a:ext>
                </a:extLst>
              </a:tr>
              <a:tr h="362854">
                <a:tc>
                  <a:txBody>
                    <a:bodyPr/>
                    <a:lstStyle/>
                    <a:p>
                      <a:r>
                        <a:rPr lang="en-US" sz="1400" dirty="0"/>
                        <a:t>6</a:t>
                      </a:r>
                    </a:p>
                  </a:txBody>
                  <a:tcPr marL="68575" marR="68575" marT="34293" marB="34293">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sz="1400" dirty="0"/>
                        <a:t>P3</a:t>
                      </a:r>
                    </a:p>
                  </a:txBody>
                  <a:tcPr marL="68575" marR="68575" marT="34293" marB="34293">
                    <a:solidFill>
                      <a:srgbClr val="92D050"/>
                    </a:solidFill>
                  </a:tcPr>
                </a:tc>
                <a:tc>
                  <a:txBody>
                    <a:bodyPr/>
                    <a:lstStyle/>
                    <a:p>
                      <a:r>
                        <a:rPr lang="en-US" sz="1400" dirty="0"/>
                        <a:t>Precision / Can perform accurately</a:t>
                      </a:r>
                    </a:p>
                  </a:txBody>
                  <a:tcPr marL="68575" marR="68575" marT="34293" marB="34293">
                    <a:solidFill>
                      <a:srgbClr val="92D050"/>
                    </a:solidFill>
                  </a:tcPr>
                </a:tc>
                <a:extLst>
                  <a:ext uri="{0D108BD9-81ED-4DB2-BD59-A6C34878D82A}">
                    <a16:rowId xmlns:a16="http://schemas.microsoft.com/office/drawing/2014/main" val="10006"/>
                  </a:ext>
                </a:extLst>
              </a:tr>
              <a:tr h="362854">
                <a:tc>
                  <a:txBody>
                    <a:bodyPr/>
                    <a:lstStyle/>
                    <a:p>
                      <a:r>
                        <a:rPr lang="en-US" sz="1400" dirty="0"/>
                        <a:t>7</a:t>
                      </a:r>
                    </a:p>
                  </a:txBody>
                  <a:tcPr marL="68575" marR="68575" marT="34293" marB="34293">
                    <a:solidFill>
                      <a:schemeClr val="accent2">
                        <a:lumMod val="60000"/>
                        <a:lumOff val="40000"/>
                      </a:schemeClr>
                    </a:solidFill>
                  </a:tcPr>
                </a:tc>
                <a:tc rowSpan="3">
                  <a:txBody>
                    <a:bodyPr/>
                    <a:lstStyle/>
                    <a:p>
                      <a:r>
                        <a:rPr lang="en-US" sz="1400" dirty="0"/>
                        <a:t>Attitude</a:t>
                      </a:r>
                    </a:p>
                  </a:txBody>
                  <a:tcPr marL="68575" marR="68575" marT="34293" marB="34293">
                    <a:solidFill>
                      <a:schemeClr val="accent2">
                        <a:lumMod val="60000"/>
                        <a:lumOff val="40000"/>
                      </a:schemeClr>
                    </a:solidFill>
                  </a:tcPr>
                </a:tc>
                <a:tc rowSpan="3">
                  <a:txBody>
                    <a:bodyPr/>
                    <a:lstStyle/>
                    <a:p>
                      <a:r>
                        <a:rPr lang="en-US" sz="1400" dirty="0"/>
                        <a:t>A</a:t>
                      </a:r>
                    </a:p>
                  </a:txBody>
                  <a:tcPr marL="68575" marR="68575" marT="34293" marB="34293">
                    <a:solidFill>
                      <a:schemeClr val="accent2">
                        <a:lumMod val="60000"/>
                        <a:lumOff val="40000"/>
                      </a:schemeClr>
                    </a:solidFill>
                  </a:tcPr>
                </a:tc>
                <a:tc>
                  <a:txBody>
                    <a:bodyPr/>
                    <a:lstStyle/>
                    <a:p>
                      <a:r>
                        <a:rPr lang="en-US" sz="1400" dirty="0"/>
                        <a:t>A1</a:t>
                      </a:r>
                    </a:p>
                  </a:txBody>
                  <a:tcPr marL="68575" marR="68575" marT="34293" marB="34293">
                    <a:solidFill>
                      <a:schemeClr val="accent2">
                        <a:lumMod val="60000"/>
                        <a:lumOff val="40000"/>
                      </a:schemeClr>
                    </a:solidFill>
                  </a:tcPr>
                </a:tc>
                <a:tc>
                  <a:txBody>
                    <a:bodyPr/>
                    <a:lstStyle/>
                    <a:p>
                      <a:r>
                        <a:rPr lang="en-US" sz="1400" dirty="0"/>
                        <a:t>Receiving / Learning</a:t>
                      </a:r>
                    </a:p>
                  </a:txBody>
                  <a:tcPr marL="68575" marR="68575" marT="34293" marB="34293">
                    <a:solidFill>
                      <a:schemeClr val="accent2">
                        <a:lumMod val="60000"/>
                        <a:lumOff val="40000"/>
                      </a:schemeClr>
                    </a:solidFill>
                  </a:tcPr>
                </a:tc>
                <a:extLst>
                  <a:ext uri="{0D108BD9-81ED-4DB2-BD59-A6C34878D82A}">
                    <a16:rowId xmlns:a16="http://schemas.microsoft.com/office/drawing/2014/main" val="10007"/>
                  </a:ext>
                </a:extLst>
              </a:tr>
              <a:tr h="637446">
                <a:tc>
                  <a:txBody>
                    <a:bodyPr/>
                    <a:lstStyle/>
                    <a:p>
                      <a:r>
                        <a:rPr lang="en-US" sz="1400" dirty="0"/>
                        <a:t>8</a:t>
                      </a:r>
                    </a:p>
                  </a:txBody>
                  <a:tcPr marL="68575" marR="68575" marT="34293" marB="34293">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sz="1400" dirty="0"/>
                        <a:t>A2</a:t>
                      </a:r>
                    </a:p>
                  </a:txBody>
                  <a:tcPr marL="68575" marR="68575" marT="34293" marB="34293">
                    <a:solidFill>
                      <a:schemeClr val="accent2">
                        <a:lumMod val="60000"/>
                        <a:lumOff val="40000"/>
                      </a:schemeClr>
                    </a:solidFill>
                  </a:tcPr>
                </a:tc>
                <a:tc>
                  <a:txBody>
                    <a:bodyPr/>
                    <a:lstStyle/>
                    <a:p>
                      <a:r>
                        <a:rPr lang="en-US" sz="1400" dirty="0"/>
                        <a:t>Respond / Starts responding to the learned attitude</a:t>
                      </a:r>
                    </a:p>
                  </a:txBody>
                  <a:tcPr marL="68575" marR="68575" marT="34293" marB="34293">
                    <a:solidFill>
                      <a:schemeClr val="accent2">
                        <a:lumMod val="60000"/>
                        <a:lumOff val="40000"/>
                      </a:schemeClr>
                    </a:solidFill>
                  </a:tcPr>
                </a:tc>
                <a:extLst>
                  <a:ext uri="{0D108BD9-81ED-4DB2-BD59-A6C34878D82A}">
                    <a16:rowId xmlns:a16="http://schemas.microsoft.com/office/drawing/2014/main" val="10008"/>
                  </a:ext>
                </a:extLst>
              </a:tr>
              <a:tr h="637446">
                <a:tc>
                  <a:txBody>
                    <a:bodyPr/>
                    <a:lstStyle/>
                    <a:p>
                      <a:r>
                        <a:rPr lang="en-US" sz="1400" dirty="0"/>
                        <a:t>9</a:t>
                      </a:r>
                    </a:p>
                  </a:txBody>
                  <a:tcPr marL="68575" marR="68575" marT="34293" marB="34293">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sz="1400" dirty="0"/>
                        <a:t>A3</a:t>
                      </a:r>
                    </a:p>
                  </a:txBody>
                  <a:tcPr marL="68575" marR="68575" marT="34293" marB="34293">
                    <a:solidFill>
                      <a:schemeClr val="accent2">
                        <a:lumMod val="60000"/>
                        <a:lumOff val="40000"/>
                      </a:schemeClr>
                    </a:solidFill>
                  </a:tcPr>
                </a:tc>
                <a:tc>
                  <a:txBody>
                    <a:bodyPr/>
                    <a:lstStyle/>
                    <a:p>
                      <a:r>
                        <a:rPr lang="en-US" sz="1400" dirty="0"/>
                        <a:t>Valuing / starts behaving according to the learned attitude</a:t>
                      </a:r>
                    </a:p>
                  </a:txBody>
                  <a:tcPr marL="68575" marR="68575" marT="34293" marB="34293">
                    <a:solidFill>
                      <a:schemeClr val="accent2">
                        <a:lumMod val="60000"/>
                        <a:lumOff val="40000"/>
                      </a:schemeClr>
                    </a:solidFill>
                  </a:tcPr>
                </a:tc>
                <a:extLst>
                  <a:ext uri="{0D108BD9-81ED-4DB2-BD59-A6C34878D82A}">
                    <a16:rowId xmlns:a16="http://schemas.microsoft.com/office/drawing/2014/main" val="10009"/>
                  </a:ext>
                </a:extLst>
              </a:tr>
            </a:tbl>
          </a:graphicData>
        </a:graphic>
      </p:graphicFrame>
      <p:pic>
        <p:nvPicPr>
          <p:cNvPr id="2361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D0556AA-87F5-FC4B-1046-7B1C6EA5B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0"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7" name="Slide Number Placeholder 3">
            <a:extLst>
              <a:ext uri="{FF2B5EF4-FFF2-40B4-BE49-F238E27FC236}">
                <a16:creationId xmlns:a16="http://schemas.microsoft.com/office/drawing/2014/main" id="{538BF80D-3BCD-7E51-FA3D-A070F2613F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D41B52F-923F-BC4D-8C86-7597989A07F3}" type="slidenum">
              <a:rPr lang="en-US" altLang="en-US" sz="1200" smtClean="0">
                <a:solidFill>
                  <a:srgbClr val="898989"/>
                </a:solidFill>
              </a:rPr>
              <a:pPr>
                <a:lnSpc>
                  <a:spcPct val="100000"/>
                </a:lnSpc>
                <a:spcBef>
                  <a:spcPct val="0"/>
                </a:spcBef>
                <a:buFontTx/>
                <a:buNone/>
              </a:pPr>
              <a:t>7</a:t>
            </a:fld>
            <a:endParaRPr lang="en-US" altLang="en-US"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4A5E06C8-E3ED-DFE1-7A5B-08E6893884D1}"/>
              </a:ext>
            </a:extLst>
          </p:cNvPr>
          <p:cNvSpPr>
            <a:spLocks noGrp="1" noChangeArrowheads="1"/>
          </p:cNvSpPr>
          <p:nvPr>
            <p:ph type="title"/>
          </p:nvPr>
        </p:nvSpPr>
        <p:spPr>
          <a:xfrm>
            <a:off x="1971675" y="400050"/>
            <a:ext cx="8229600" cy="1143000"/>
          </a:xfrm>
          <a:solidFill>
            <a:srgbClr val="7030A0"/>
          </a:solidFill>
        </p:spPr>
        <p:txBody>
          <a:bodyPr>
            <a:normAutofit fontScale="90000"/>
          </a:bodyPr>
          <a:lstStyle/>
          <a:p>
            <a:r>
              <a:rPr lang="en-US" altLang="en-US" b="1">
                <a:solidFill>
                  <a:schemeClr val="bg1"/>
                </a:solidFill>
              </a:rPr>
              <a:t>BLOOM'S TAXONOMY OF THE COGNITIVE DOMAIN</a:t>
            </a:r>
          </a:p>
        </p:txBody>
      </p:sp>
      <p:pic>
        <p:nvPicPr>
          <p:cNvPr id="24578" name="Picture 2" descr="Bloom's taxonomy">
            <a:extLst>
              <a:ext uri="{FF2B5EF4-FFF2-40B4-BE49-F238E27FC236}">
                <a16:creationId xmlns:a16="http://schemas.microsoft.com/office/drawing/2014/main" id="{F7DEDC66-4E99-7451-7E84-5FEA360DB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2057400"/>
            <a:ext cx="81248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54CDEF13-D457-64E0-F0D0-756B1AE5F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0"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lide Number Placeholder 2">
            <a:extLst>
              <a:ext uri="{FF2B5EF4-FFF2-40B4-BE49-F238E27FC236}">
                <a16:creationId xmlns:a16="http://schemas.microsoft.com/office/drawing/2014/main" id="{2F0906BF-F2CB-DF2E-5850-F546FA27834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B774B04-C6B4-5F4A-B9C7-6B9EF8D492A6}" type="slidenum">
              <a:rPr lang="en-US" altLang="en-US" sz="1200" smtClean="0">
                <a:solidFill>
                  <a:srgbClr val="898989"/>
                </a:solidFill>
              </a:rPr>
              <a:pPr>
                <a:lnSpc>
                  <a:spcPct val="100000"/>
                </a:lnSpc>
                <a:spcBef>
                  <a:spcPct val="0"/>
                </a:spcBef>
                <a:buFontTx/>
                <a:buNone/>
              </a:pPr>
              <a:t>8</a:t>
            </a:fld>
            <a:endParaRPr lang="en-US" altLang="en-US"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rgbClr val="7030A0"/>
          </a:solidFill>
        </p:spPr>
        <p:txBody>
          <a:bodyPr/>
          <a:lstStyle/>
          <a:p>
            <a:r>
              <a:rPr lang="en-US" altLang="en-US" b="1">
                <a:solidFill>
                  <a:schemeClr val="bg1"/>
                </a:solidFill>
              </a:rPr>
              <a:t>Learning objectives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1663648"/>
              </p:ext>
            </p:extLst>
          </p:nvPr>
        </p:nvGraphicFramePr>
        <p:xfrm>
          <a:off x="1257300" y="1828800"/>
          <a:ext cx="9677400" cy="4389473"/>
        </p:xfrm>
        <a:graphic>
          <a:graphicData uri="http://schemas.openxmlformats.org/drawingml/2006/table">
            <a:tbl>
              <a:tblPr firstRow="1" bandRow="1">
                <a:tableStyleId>{5C22544A-7EE6-4342-B048-85BDC9FD1C3A}</a:tableStyleId>
              </a:tblPr>
              <a:tblGrid>
                <a:gridCol w="5960717">
                  <a:extLst>
                    <a:ext uri="{9D8B030D-6E8A-4147-A177-3AD203B41FA5}">
                      <a16:colId xmlns:a16="http://schemas.microsoft.com/office/drawing/2014/main" val="20000"/>
                    </a:ext>
                  </a:extLst>
                </a:gridCol>
                <a:gridCol w="3716683">
                  <a:extLst>
                    <a:ext uri="{9D8B030D-6E8A-4147-A177-3AD203B41FA5}">
                      <a16:colId xmlns:a16="http://schemas.microsoft.com/office/drawing/2014/main" val="20001"/>
                    </a:ext>
                  </a:extLst>
                </a:gridCol>
              </a:tblGrid>
              <a:tr h="640028">
                <a:tc>
                  <a:txBody>
                    <a:bodyPr/>
                    <a:lstStyle/>
                    <a:p>
                      <a:pPr marL="514350" marR="0" lvl="0" indent="-514350" algn="l" defTabSz="914400" rtl="0" eaLnBrk="1" fontAlgn="base" latinLnBrk="0" hangingPunct="1">
                        <a:lnSpc>
                          <a:spcPct val="90000"/>
                        </a:lnSpc>
                        <a:spcBef>
                          <a:spcPts val="1000"/>
                        </a:spcBef>
                        <a:spcAft>
                          <a:spcPct val="0"/>
                        </a:spcAft>
                        <a:buClrTx/>
                        <a:buSzTx/>
                        <a:buFont typeface="+mj-lt"/>
                        <a:buAutoNum type="arabicPeriod"/>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 classify blood vessels functionally </a:t>
                      </a:r>
                      <a:endParaRPr lang="en-US" sz="1800" b="0" dirty="0">
                        <a:solidFill>
                          <a:schemeClr val="tx1"/>
                        </a:solidFill>
                      </a:endParaRPr>
                    </a:p>
                  </a:txBody>
                  <a:tcPr marT="45703" marB="45703" anchor="ctr"/>
                </a:tc>
                <a:tc>
                  <a:txBody>
                    <a:bodyPr/>
                    <a:lstStyle/>
                    <a:p>
                      <a:r>
                        <a:rPr lang="en-US" sz="1800" dirty="0"/>
                        <a:t>C1</a:t>
                      </a:r>
                    </a:p>
                  </a:txBody>
                  <a:tcPr marT="45703" marB="45703"/>
                </a:tc>
                <a:extLst>
                  <a:ext uri="{0D108BD9-81ED-4DB2-BD59-A6C34878D82A}">
                    <a16:rowId xmlns:a16="http://schemas.microsoft.com/office/drawing/2014/main" val="10000"/>
                  </a:ext>
                </a:extLst>
              </a:tr>
              <a:tr h="64002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chemeClr val="tx1"/>
                          </a:solidFill>
                          <a:effectLst/>
                          <a:uLnTx/>
                          <a:uFillTx/>
                          <a:latin typeface="+mn-lt"/>
                          <a:ea typeface="+mn-ea"/>
                          <a:cs typeface="+mn-cs"/>
                        </a:rPr>
                        <a:t>2.        Recall histological differences in structure of blood vessels</a:t>
                      </a:r>
                      <a:endParaRPr lang="en-US" sz="1800" b="0" dirty="0">
                        <a:solidFill>
                          <a:schemeClr val="tx1"/>
                        </a:solidFill>
                      </a:endParaRPr>
                    </a:p>
                  </a:txBody>
                  <a:tcPr marT="45703" marB="45703" anchor="ctr"/>
                </a:tc>
                <a:tc>
                  <a:txBody>
                    <a:bodyPr/>
                    <a:lstStyle/>
                    <a:p>
                      <a:r>
                        <a:rPr lang="en-US" sz="1800" dirty="0"/>
                        <a:t>C1</a:t>
                      </a:r>
                    </a:p>
                  </a:txBody>
                  <a:tcPr marT="45703" marB="45703"/>
                </a:tc>
                <a:extLst>
                  <a:ext uri="{0D108BD9-81ED-4DB2-BD59-A6C34878D82A}">
                    <a16:rowId xmlns:a16="http://schemas.microsoft.com/office/drawing/2014/main" val="10001"/>
                  </a:ext>
                </a:extLst>
              </a:tr>
              <a:tr h="64002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chemeClr val="tx1"/>
                          </a:solidFill>
                          <a:effectLst/>
                          <a:uLnTx/>
                          <a:uFillTx/>
                          <a:latin typeface="+mn-lt"/>
                          <a:ea typeface="+mn-ea"/>
                          <a:cs typeface="+mn-cs"/>
                        </a:rPr>
                        <a:t>3.         Describe </a:t>
                      </a:r>
                      <a:r>
                        <a:rPr lang="en-US" sz="1800" b="0" dirty="0">
                          <a:solidFill>
                            <a:schemeClr val="tx1"/>
                          </a:solidFill>
                        </a:rPr>
                        <a:t>Volumes of Blood in the Different Parts of the Circulation</a:t>
                      </a:r>
                    </a:p>
                  </a:txBody>
                  <a:tcPr marT="45703" marB="45703" anchor="ctr"/>
                </a:tc>
                <a:tc>
                  <a:txBody>
                    <a:bodyPr/>
                    <a:lstStyle/>
                    <a:p>
                      <a:r>
                        <a:rPr lang="en-US" sz="1800" dirty="0"/>
                        <a:t>C2</a:t>
                      </a:r>
                    </a:p>
                  </a:txBody>
                  <a:tcPr marT="45703" marB="45703"/>
                </a:tc>
                <a:extLst>
                  <a:ext uri="{0D108BD9-81ED-4DB2-BD59-A6C34878D82A}">
                    <a16:rowId xmlns:a16="http://schemas.microsoft.com/office/drawing/2014/main" val="10002"/>
                  </a:ext>
                </a:extLst>
              </a:tr>
              <a:tr h="822902">
                <a:tc>
                  <a:txBody>
                    <a:bodyPr/>
                    <a:lstStyle/>
                    <a:p>
                      <a:pPr marL="0" indent="0">
                        <a:buFont typeface="Arial" panose="020B0604020202020204" pitchFamily="34" charset="0"/>
                        <a:buNone/>
                      </a:pPr>
                      <a:r>
                        <a:rPr kumimoji="0" lang="en-US" altLang="en-US" sz="1800" b="0" i="0" u="none" strike="noStrike" kern="1200" cap="none" spc="0" normalizeH="0" baseline="0" noProof="0" dirty="0">
                          <a:ln>
                            <a:noFill/>
                          </a:ln>
                          <a:solidFill>
                            <a:schemeClr val="tx1"/>
                          </a:solidFill>
                          <a:effectLst/>
                          <a:uLnTx/>
                          <a:uFillTx/>
                          <a:latin typeface="+mn-lt"/>
                          <a:ea typeface="+mn-ea"/>
                          <a:cs typeface="+mn-cs"/>
                        </a:rPr>
                        <a:t>4.      Describe </a:t>
                      </a:r>
                      <a:r>
                        <a:rPr lang="en-US" sz="1800" b="0" dirty="0">
                          <a:solidFill>
                            <a:schemeClr val="tx1"/>
                          </a:solidFill>
                        </a:rPr>
                        <a:t>Pressures in the Various Portions of the Circulation</a:t>
                      </a:r>
                      <a:endParaRPr kumimoji="0" lang="en-US" altLang="en-US" sz="1800" b="0" i="0" u="none" strike="noStrike" kern="1200" cap="none" spc="0" normalizeH="0" baseline="0" noProof="0" dirty="0">
                        <a:ln>
                          <a:noFill/>
                        </a:ln>
                        <a:solidFill>
                          <a:schemeClr val="tx1"/>
                        </a:solidFill>
                        <a:effectLst/>
                        <a:uLnTx/>
                        <a:uFillTx/>
                        <a:latin typeface="+mn-lt"/>
                        <a:ea typeface="+mn-ea"/>
                        <a:cs typeface="+mn-cs"/>
                      </a:endParaRPr>
                    </a:p>
                  </a:txBody>
                  <a:tcPr marT="45703" marB="45703" anchor="ctr"/>
                </a:tc>
                <a:tc>
                  <a:txBody>
                    <a:bodyPr/>
                    <a:lstStyle/>
                    <a:p>
                      <a:r>
                        <a:rPr lang="en-US" sz="1800" dirty="0"/>
                        <a:t>C2</a:t>
                      </a:r>
                    </a:p>
                  </a:txBody>
                  <a:tcPr marT="45703" marB="45703"/>
                </a:tc>
                <a:extLst>
                  <a:ext uri="{0D108BD9-81ED-4DB2-BD59-A6C34878D82A}">
                    <a16:rowId xmlns:a16="http://schemas.microsoft.com/office/drawing/2014/main" val="10003"/>
                  </a:ext>
                </a:extLst>
              </a:tr>
              <a:tr h="822902">
                <a:tc>
                  <a:txBody>
                    <a:bodyPr/>
                    <a:lstStyle/>
                    <a:p>
                      <a:pPr marL="0" indent="0">
                        <a:buFont typeface="Arial" panose="020B0604020202020204" pitchFamily="34" charset="0"/>
                        <a:buNone/>
                      </a:pPr>
                      <a:r>
                        <a:rPr lang="en-US" sz="1800" b="0" dirty="0">
                          <a:solidFill>
                            <a:schemeClr val="tx1"/>
                          </a:solidFill>
                        </a:rPr>
                        <a:t>5.</a:t>
                      </a:r>
                      <a:r>
                        <a:rPr lang="en-US" sz="1800" b="0" baseline="0" dirty="0">
                          <a:solidFill>
                            <a:schemeClr val="tx1"/>
                          </a:solidFill>
                        </a:rPr>
                        <a:t>      Define and describe </a:t>
                      </a:r>
                      <a:r>
                        <a:rPr lang="en-US" sz="1800" b="0" dirty="0">
                          <a:solidFill>
                            <a:schemeClr val="tx1"/>
                          </a:solidFill>
                        </a:rPr>
                        <a:t> Ohm’s law:</a:t>
                      </a:r>
                    </a:p>
                  </a:txBody>
                  <a:tcPr marT="45703" marB="45703" anchor="ctr"/>
                </a:tc>
                <a:tc>
                  <a:txBody>
                    <a:bodyPr/>
                    <a:lstStyle/>
                    <a:p>
                      <a:r>
                        <a:rPr lang="en-US" sz="1800" dirty="0"/>
                        <a:t>C1+C2</a:t>
                      </a:r>
                    </a:p>
                  </a:txBody>
                  <a:tcPr marT="45703" marB="45703"/>
                </a:tc>
                <a:extLst>
                  <a:ext uri="{0D108BD9-81ED-4DB2-BD59-A6C34878D82A}">
                    <a16:rowId xmlns:a16="http://schemas.microsoft.com/office/drawing/2014/main" val="10004"/>
                  </a:ext>
                </a:extLst>
              </a:tr>
              <a:tr h="82354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baseline="0" dirty="0">
                          <a:solidFill>
                            <a:schemeClr val="tx1"/>
                          </a:solidFill>
                        </a:rPr>
                        <a:t>6.        Enlist methods of measurements of blood flow, explain them</a:t>
                      </a:r>
                      <a:endParaRPr lang="en-US" sz="1800" b="0" dirty="0">
                        <a:solidFill>
                          <a:schemeClr val="tx1"/>
                        </a:solidFill>
                      </a:endParaRPr>
                    </a:p>
                  </a:txBody>
                  <a:tcPr marT="45703" marB="457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C1+C2</a:t>
                      </a:r>
                    </a:p>
                    <a:p>
                      <a:endParaRPr lang="en-US" sz="1800" dirty="0"/>
                    </a:p>
                  </a:txBody>
                  <a:tcPr marT="45703" marB="45703"/>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pPr>
              <a:defRPr/>
            </a:pPr>
            <a:r>
              <a:rPr lang="en-US"/>
              <a:t>Physiology of Liver and Gall Bladder </a:t>
            </a:r>
            <a:endParaRPr lang="en-US" dirty="0"/>
          </a:p>
        </p:txBody>
      </p:sp>
      <p:sp>
        <p:nvSpPr>
          <p:cNvPr id="133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FD97C7B-531F-4EBC-AC58-8758262089A7}" type="slidenum">
              <a:rPr lang="en-US" altLang="en-US" sz="1200" smtClean="0">
                <a:solidFill>
                  <a:srgbClr val="898989"/>
                </a:solidFill>
              </a:rPr>
              <a:pPr>
                <a:lnSpc>
                  <a:spcPct val="100000"/>
                </a:lnSpc>
                <a:spcBef>
                  <a:spcPct val="0"/>
                </a:spcBef>
                <a:buFontTx/>
                <a:buNone/>
              </a:pPr>
              <a:t>9</a:t>
            </a:fld>
            <a:endParaRPr lang="en-US" altLang="en-US" sz="1200">
              <a:solidFill>
                <a:srgbClr val="898989"/>
              </a:solidFill>
            </a:endParaRPr>
          </a:p>
        </p:txBody>
      </p:sp>
      <p:pic>
        <p:nvPicPr>
          <p:cNvPr id="1334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04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1448</Words>
  <Application>Microsoft Macintosh PowerPoint</Application>
  <PresentationFormat>Widescreen</PresentationFormat>
  <Paragraphs>316</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MT</vt:lpstr>
      <vt:lpstr>Calibri</vt:lpstr>
      <vt:lpstr>Calibri Light</vt:lpstr>
      <vt:lpstr>Google Sans</vt:lpstr>
      <vt:lpstr>LiberationSerif</vt:lpstr>
      <vt:lpstr>Tahoma</vt:lpstr>
      <vt:lpstr>Times New Roman</vt:lpstr>
      <vt:lpstr>Office Theme</vt:lpstr>
      <vt:lpstr>PowerPoint Presentation</vt:lpstr>
      <vt:lpstr>PowerPoint Presentation</vt:lpstr>
      <vt:lpstr>                         Table of contents</vt:lpstr>
      <vt:lpstr>General Format for Large Group Interactive Session of Physiology:</vt:lpstr>
      <vt:lpstr>Physiology of Pancreas  Pancreatic secretions</vt:lpstr>
      <vt:lpstr> Vision; The Dream/Tomorrow</vt:lpstr>
      <vt:lpstr>BLOOM'S TAXONOMY : DOMAINS OF LEARNING</vt:lpstr>
      <vt:lpstr>BLOOM'S TAXONOMY OF THE COGNITIVE DOMAIN</vt:lpstr>
      <vt:lpstr>Learning objectives</vt:lpstr>
      <vt:lpstr>Horizontal integration  (Anatomy )</vt:lpstr>
      <vt:lpstr>Physiological Anatomy of Liver and Gall Bladder</vt:lpstr>
      <vt:lpstr>Physiological Anatomy of Liver and Gall Bladder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Functions of Liver </vt:lpstr>
      <vt:lpstr>PowerPoint Presentation</vt:lpstr>
      <vt:lpstr>PowerPoint Presentation</vt:lpstr>
      <vt:lpstr>PowerPoint Presentation</vt:lpstr>
      <vt:lpstr>Liver lymph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Bioethics</vt:lpstr>
      <vt:lpstr>PowerPoint Presentation</vt:lpstr>
      <vt:lpstr>Research</vt:lpstr>
      <vt:lpstr>References</vt:lpstr>
      <vt:lpstr>How To Access Digital Library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Ali Hafeez</cp:lastModifiedBy>
  <cp:revision>36</cp:revision>
  <dcterms:created xsi:type="dcterms:W3CDTF">2023-08-23T05:31:48Z</dcterms:created>
  <dcterms:modified xsi:type="dcterms:W3CDTF">2025-02-10T07:06:25Z</dcterms:modified>
</cp:coreProperties>
</file>