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4" r:id="rId3"/>
    <p:sldId id="285" r:id="rId4"/>
    <p:sldId id="286" r:id="rId5"/>
    <p:sldId id="287" r:id="rId6"/>
    <p:sldId id="288" r:id="rId7"/>
    <p:sldId id="257" r:id="rId8"/>
    <p:sldId id="259" r:id="rId9"/>
    <p:sldId id="258" r:id="rId10"/>
    <p:sldId id="281" r:id="rId11"/>
    <p:sldId id="283" r:id="rId12"/>
    <p:sldId id="296" r:id="rId13"/>
    <p:sldId id="280" r:id="rId14"/>
    <p:sldId id="260" r:id="rId15"/>
    <p:sldId id="261" r:id="rId16"/>
    <p:sldId id="263" r:id="rId17"/>
    <p:sldId id="289" r:id="rId18"/>
    <p:sldId id="265" r:id="rId19"/>
    <p:sldId id="266" r:id="rId20"/>
    <p:sldId id="268" r:id="rId21"/>
    <p:sldId id="295" r:id="rId22"/>
    <p:sldId id="290" r:id="rId23"/>
    <p:sldId id="270" r:id="rId24"/>
    <p:sldId id="271" r:id="rId25"/>
    <p:sldId id="274" r:id="rId26"/>
    <p:sldId id="275" r:id="rId27"/>
    <p:sldId id="276" r:id="rId28"/>
    <p:sldId id="278" r:id="rId29"/>
    <p:sldId id="279" r:id="rId30"/>
    <p:sldId id="291" r:id="rId31"/>
    <p:sldId id="292" r:id="rId32"/>
    <p:sldId id="293" r:id="rId33"/>
    <p:sldId id="294" r:id="rId34"/>
    <p:sldId id="314" r:id="rId35"/>
    <p:sldId id="27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660440-795B-4B11-BF5B-EC89A723D618}" v="36" dt="2022-08-20T04:58:43.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941" y="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za Moin" userId="ae0db11d4f832646" providerId="Windows Live" clId="Web-{FA660440-795B-4B11-BF5B-EC89A723D618}"/>
    <pc:docChg chg="addSld modSld">
      <pc:chgData name="Filza Moin" userId="ae0db11d4f832646" providerId="Windows Live" clId="Web-{FA660440-795B-4B11-BF5B-EC89A723D618}" dt="2022-08-20T04:58:43.488" v="34" actId="14100"/>
      <pc:docMkLst>
        <pc:docMk/>
      </pc:docMkLst>
      <pc:sldChg chg="addSp delSp modSp">
        <pc:chgData name="Filza Moin" userId="ae0db11d4f832646" providerId="Windows Live" clId="Web-{FA660440-795B-4B11-BF5B-EC89A723D618}" dt="2022-08-20T04:56:26.249" v="23" actId="1076"/>
        <pc:sldMkLst>
          <pc:docMk/>
          <pc:sldMk cId="0" sldId="256"/>
        </pc:sldMkLst>
        <pc:spChg chg="add mod">
          <ac:chgData name="Filza Moin" userId="ae0db11d4f832646" providerId="Windows Live" clId="Web-{FA660440-795B-4B11-BF5B-EC89A723D618}" dt="2022-08-20T04:56:26.249" v="23" actId="1076"/>
          <ac:spMkLst>
            <pc:docMk/>
            <pc:sldMk cId="0" sldId="256"/>
            <ac:spMk id="3" creationId="{4699112B-D59C-C7E3-CC9C-41E5E22FF74A}"/>
          </ac:spMkLst>
        </pc:spChg>
        <pc:spChg chg="del">
          <ac:chgData name="Filza Moin" userId="ae0db11d4f832646" providerId="Windows Live" clId="Web-{FA660440-795B-4B11-BF5B-EC89A723D618}" dt="2022-08-20T04:55:52.498" v="14"/>
          <ac:spMkLst>
            <pc:docMk/>
            <pc:sldMk cId="0" sldId="256"/>
            <ac:spMk id="2051" creationId="{F1DCC58E-1F49-AB4A-21BE-9E586538E1F7}"/>
          </ac:spMkLst>
        </pc:spChg>
      </pc:sldChg>
      <pc:sldChg chg="delSp modSp">
        <pc:chgData name="Filza Moin" userId="ae0db11d4f832646" providerId="Windows Live" clId="Web-{FA660440-795B-4B11-BF5B-EC89A723D618}" dt="2022-08-20T04:55:31.466" v="13"/>
        <pc:sldMkLst>
          <pc:docMk/>
          <pc:sldMk cId="0" sldId="273"/>
        </pc:sldMkLst>
        <pc:spChg chg="del">
          <ac:chgData name="Filza Moin" userId="ae0db11d4f832646" providerId="Windows Live" clId="Web-{FA660440-795B-4B11-BF5B-EC89A723D618}" dt="2022-08-20T04:55:31.466" v="13"/>
          <ac:spMkLst>
            <pc:docMk/>
            <pc:sldMk cId="0" sldId="273"/>
            <ac:spMk id="19458" creationId="{FFF2AA09-6D0F-ACD8-36DF-672E3E37828F}"/>
          </ac:spMkLst>
        </pc:spChg>
        <pc:spChg chg="mod">
          <ac:chgData name="Filza Moin" userId="ae0db11d4f832646" providerId="Windows Live" clId="Web-{FA660440-795B-4B11-BF5B-EC89A723D618}" dt="2022-08-20T04:55:21.809" v="12" actId="20577"/>
          <ac:spMkLst>
            <pc:docMk/>
            <pc:sldMk cId="0" sldId="273"/>
            <ac:spMk id="19459" creationId="{12D8C766-6778-16C2-5583-7B12AAB594A4}"/>
          </ac:spMkLst>
        </pc:spChg>
      </pc:sldChg>
      <pc:sldChg chg="addSp delSp modSp new">
        <pc:chgData name="Filza Moin" userId="ae0db11d4f832646" providerId="Windows Live" clId="Web-{FA660440-795B-4B11-BF5B-EC89A723D618}" dt="2022-08-20T04:58:43.488" v="34" actId="14100"/>
        <pc:sldMkLst>
          <pc:docMk/>
          <pc:sldMk cId="507442664" sldId="284"/>
        </pc:sldMkLst>
        <pc:spChg chg="del">
          <ac:chgData name="Filza Moin" userId="ae0db11d4f832646" providerId="Windows Live" clId="Web-{FA660440-795B-4B11-BF5B-EC89A723D618}" dt="2022-08-20T04:56:39.702" v="25"/>
          <ac:spMkLst>
            <pc:docMk/>
            <pc:sldMk cId="507442664" sldId="284"/>
            <ac:spMk id="2" creationId="{BBE80BAB-FDDB-47EC-2C60-E9FA18EAD861}"/>
          </ac:spMkLst>
        </pc:spChg>
        <pc:spChg chg="del">
          <ac:chgData name="Filza Moin" userId="ae0db11d4f832646" providerId="Windows Live" clId="Web-{FA660440-795B-4B11-BF5B-EC89A723D618}" dt="2022-08-20T04:58:14.487" v="26"/>
          <ac:spMkLst>
            <pc:docMk/>
            <pc:sldMk cId="507442664" sldId="284"/>
            <ac:spMk id="3" creationId="{AFC278B5-065F-0B21-E2F1-78022872ACDD}"/>
          </ac:spMkLst>
        </pc:spChg>
        <pc:picChg chg="add mod ord">
          <ac:chgData name="Filza Moin" userId="ae0db11d4f832646" providerId="Windows Live" clId="Web-{FA660440-795B-4B11-BF5B-EC89A723D618}" dt="2022-08-20T04:58:43.488" v="34" actId="14100"/>
          <ac:picMkLst>
            <pc:docMk/>
            <pc:sldMk cId="507442664" sldId="284"/>
            <ac:picMk id="4" creationId="{AB8C96CC-3CE4-60A3-3D80-D6045CC137B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a:solidFill>
          <a:schemeClr val="tx2"/>
        </a:solidFill>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a:solidFill>
          <a:schemeClr val="tx2"/>
        </a:solidFill>
      </dgm:spPr>
      <dgm:t>
        <a:bodyPr/>
        <a:lstStyle/>
        <a:p>
          <a:pPr algn="ctr"/>
          <a:endParaRPr lang="en-US"/>
        </a:p>
      </dgm:t>
    </dgm:pt>
    <dgm:pt modelId="{663C1E13-76F9-4B70-A2F2-CA23180743CE}">
      <dgm:prSet phldrT="[Text]"/>
      <dgm:spPr>
        <a:solidFill>
          <a:schemeClr val="accent1"/>
        </a:solidFill>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a:solidFill>
          <a:schemeClr val="accent1"/>
        </a:solidFill>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8437C03-FA6D-4F48-A3C0-F2E9557E0A6D}" type="presOf" srcId="{188C389E-9423-41DE-9C5E-D4A7E95C7E62}" destId="{6DF3A3A0-5919-4E69-80DD-61760D6340A0}" srcOrd="0" destOrd="0" presId="urn:microsoft.com/office/officeart/2005/8/layout/gear1#1"/>
    <dgm:cxn modelId="{209D8811-B063-4CE6-B67F-281861D77EDD}" type="presOf" srcId="{DACAB5BA-B8B4-4D66-8B11-1D02259E020B}" destId="{87622A90-D0D8-4EA3-BC0D-D537801AF2B1}" srcOrd="0" destOrd="0" presId="urn:microsoft.com/office/officeart/2005/8/layout/gear1#1"/>
    <dgm:cxn modelId="{34B4092A-B6B3-415F-86D2-D361501A6D2B}" type="presOf" srcId="{DACAB5BA-B8B4-4D66-8B11-1D02259E020B}" destId="{B6B6B41B-120B-4968-AB6A-FC6E7C8EF3C0}"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D3ABFC42-CDB7-48E8-BC49-416A4C7D8E86}" type="presOf" srcId="{663C1E13-76F9-4B70-A2F2-CA23180743CE}" destId="{4822A78E-EAEC-401F-941A-3A84E13E2357}" srcOrd="2" destOrd="0" presId="urn:microsoft.com/office/officeart/2005/8/layout/gear1#1"/>
    <dgm:cxn modelId="{4AD32B6E-CE1D-472D-8891-495A738F7D79}" type="presOf" srcId="{663C1E13-76F9-4B70-A2F2-CA23180743CE}" destId="{93300324-D62F-4E58-B882-734182BDB462}" srcOrd="0" destOrd="0" presId="urn:microsoft.com/office/officeart/2005/8/layout/gear1#1"/>
    <dgm:cxn modelId="{68B38E99-E2EB-4017-8605-3E54B7FD203A}" type="presOf" srcId="{23718C41-0A1F-40BF-86BE-8A5476EC271E}" destId="{398423B3-DD54-4226-99D7-017EFC1488DF}" srcOrd="0" destOrd="0" presId="urn:microsoft.com/office/officeart/2005/8/layout/gear1#1"/>
    <dgm:cxn modelId="{CFF96E9A-6D1B-4041-941D-2CABF625F73B}" type="presOf" srcId="{399ACE2F-90C5-48B1-9E65-700A32562848}" destId="{9815588C-16D0-4475-B64C-847FC87C8C32}" srcOrd="3" destOrd="0" presId="urn:microsoft.com/office/officeart/2005/8/layout/gear1#1"/>
    <dgm:cxn modelId="{C7F586B2-0459-4644-B5F7-54E2CF16B865}" type="presOf" srcId="{663C1E13-76F9-4B70-A2F2-CA23180743CE}" destId="{B9330EE9-43E4-4FD4-8144-E92B1DD0FCDF}" srcOrd="1" destOrd="0" presId="urn:microsoft.com/office/officeart/2005/8/layout/gear1#1"/>
    <dgm:cxn modelId="{8541ABB3-3718-4F01-9F3F-2B6FFD4C945B}" type="presOf" srcId="{DACAB5BA-B8B4-4D66-8B11-1D02259E020B}" destId="{8BC64EA7-2794-42B6-96C9-F39A52CB985A}" srcOrd="2" destOrd="0" presId="urn:microsoft.com/office/officeart/2005/8/layout/gear1#1"/>
    <dgm:cxn modelId="{7AEEB0BB-190C-4D94-99BC-41F82692D68D}" type="presOf" srcId="{399ACE2F-90C5-48B1-9E65-700A32562848}" destId="{59EDF28D-6C67-49D0-B5A1-DE5C3CBA2292}"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372899C8-90CC-43E6-850F-C7CC1CD6F1E8}" type="presOf" srcId="{399ACE2F-90C5-48B1-9E65-700A32562848}" destId="{7D3EFDB4-E5D1-439A-86D8-1FCF80D959BA}" srcOrd="2" destOrd="0" presId="urn:microsoft.com/office/officeart/2005/8/layout/gear1#1"/>
    <dgm:cxn modelId="{9B3104D3-5F29-4826-A508-2831ECCA6389}" type="presOf" srcId="{F9CEBA05-2F10-437E-89B2-54F4D9FAF478}" destId="{5ED88519-AC6C-4AA3-B76D-812B93A167E4}" srcOrd="0" destOrd="0" presId="urn:microsoft.com/office/officeart/2005/8/layout/gear1#1"/>
    <dgm:cxn modelId="{EA0F6CD9-077D-4F1C-9E5A-47BA450AD616}" type="presOf" srcId="{399ACE2F-90C5-48B1-9E65-700A32562848}" destId="{23DC08E4-3725-4448-BFFF-1CCEA2F2987E}" srcOrd="1" destOrd="0" presId="urn:microsoft.com/office/officeart/2005/8/layout/gear1#1"/>
    <dgm:cxn modelId="{9664B5FD-6B78-41E0-9668-F73DBA1666E0}" type="presOf" srcId="{DA82EADB-2721-42A0-95EA-F9B5521A38A6}" destId="{A09CEA93-9338-4361-A5E6-CF85B6019F5A}" srcOrd="0" destOrd="0" presId="urn:microsoft.com/office/officeart/2005/8/layout/gear1#1"/>
    <dgm:cxn modelId="{7D46084D-739D-4511-9874-E0C04D0AB509}" type="presParOf" srcId="{5ED88519-AC6C-4AA3-B76D-812B93A167E4}" destId="{87622A90-D0D8-4EA3-BC0D-D537801AF2B1}" srcOrd="0" destOrd="0" presId="urn:microsoft.com/office/officeart/2005/8/layout/gear1#1"/>
    <dgm:cxn modelId="{31746766-E420-47ED-89E7-6DF3ABD5C9A0}" type="presParOf" srcId="{5ED88519-AC6C-4AA3-B76D-812B93A167E4}" destId="{B6B6B41B-120B-4968-AB6A-FC6E7C8EF3C0}" srcOrd="1" destOrd="0" presId="urn:microsoft.com/office/officeart/2005/8/layout/gear1#1"/>
    <dgm:cxn modelId="{DAF3C3A5-31E9-4FEB-8A1A-B8BA4A59C1F9}" type="presParOf" srcId="{5ED88519-AC6C-4AA3-B76D-812B93A167E4}" destId="{8BC64EA7-2794-42B6-96C9-F39A52CB985A}" srcOrd="2" destOrd="0" presId="urn:microsoft.com/office/officeart/2005/8/layout/gear1#1"/>
    <dgm:cxn modelId="{6B6E1D90-FE6A-4A81-8716-4D8A501BDE23}" type="presParOf" srcId="{5ED88519-AC6C-4AA3-B76D-812B93A167E4}" destId="{93300324-D62F-4E58-B882-734182BDB462}" srcOrd="3" destOrd="0" presId="urn:microsoft.com/office/officeart/2005/8/layout/gear1#1"/>
    <dgm:cxn modelId="{E76314F0-593A-4E32-97AC-82A691C05A0C}" type="presParOf" srcId="{5ED88519-AC6C-4AA3-B76D-812B93A167E4}" destId="{B9330EE9-43E4-4FD4-8144-E92B1DD0FCDF}" srcOrd="4" destOrd="0" presId="urn:microsoft.com/office/officeart/2005/8/layout/gear1#1"/>
    <dgm:cxn modelId="{95A2EA2B-A8BB-43D6-AC3C-756B07A3F772}" type="presParOf" srcId="{5ED88519-AC6C-4AA3-B76D-812B93A167E4}" destId="{4822A78E-EAEC-401F-941A-3A84E13E2357}" srcOrd="5" destOrd="0" presId="urn:microsoft.com/office/officeart/2005/8/layout/gear1#1"/>
    <dgm:cxn modelId="{31FB1207-7177-4984-826C-84462409858B}" type="presParOf" srcId="{5ED88519-AC6C-4AA3-B76D-812B93A167E4}" destId="{59EDF28D-6C67-49D0-B5A1-DE5C3CBA2292}" srcOrd="6" destOrd="0" presId="urn:microsoft.com/office/officeart/2005/8/layout/gear1#1"/>
    <dgm:cxn modelId="{7E162285-5C3E-4B54-AF26-E34F6F87FB51}" type="presParOf" srcId="{5ED88519-AC6C-4AA3-B76D-812B93A167E4}" destId="{23DC08E4-3725-4448-BFFF-1CCEA2F2987E}" srcOrd="7" destOrd="0" presId="urn:microsoft.com/office/officeart/2005/8/layout/gear1#1"/>
    <dgm:cxn modelId="{56E48DF6-77C6-4DEA-AB28-B1B4F177CB62}" type="presParOf" srcId="{5ED88519-AC6C-4AA3-B76D-812B93A167E4}" destId="{7D3EFDB4-E5D1-439A-86D8-1FCF80D959BA}" srcOrd="8" destOrd="0" presId="urn:microsoft.com/office/officeart/2005/8/layout/gear1#1"/>
    <dgm:cxn modelId="{292AC83F-3895-467F-B61B-466697DC972A}" type="presParOf" srcId="{5ED88519-AC6C-4AA3-B76D-812B93A167E4}" destId="{9815588C-16D0-4475-B64C-847FC87C8C32}" srcOrd="9" destOrd="0" presId="urn:microsoft.com/office/officeart/2005/8/layout/gear1#1"/>
    <dgm:cxn modelId="{3C84D2A2-AF63-4C98-9EE5-204124B3609E}" type="presParOf" srcId="{5ED88519-AC6C-4AA3-B76D-812B93A167E4}" destId="{398423B3-DD54-4226-99D7-017EFC1488DF}" srcOrd="10" destOrd="0" presId="urn:microsoft.com/office/officeart/2005/8/layout/gear1#1"/>
    <dgm:cxn modelId="{52DBBB9A-A5F5-4134-83B1-ED49CBB39192}" type="presParOf" srcId="{5ED88519-AC6C-4AA3-B76D-812B93A167E4}" destId="{6DF3A3A0-5919-4E69-80DD-61760D6340A0}" srcOrd="11" destOrd="0" presId="urn:microsoft.com/office/officeart/2005/8/layout/gear1#1"/>
    <dgm:cxn modelId="{1593EA9A-C788-44CF-A978-2C8CBB44A08D}"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3424389" y="1709889"/>
          <a:ext cx="2095500" cy="2095500"/>
        </a:xfrm>
        <a:prstGeom prst="gear9">
          <a:avLst/>
        </a:prstGeom>
        <a:solidFill>
          <a:schemeClr val="tx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Black" pitchFamily="34" charset="0"/>
            </a:rPr>
            <a:t>Wisdom</a:t>
          </a:r>
        </a:p>
      </dsp:txBody>
      <dsp:txXfrm>
        <a:off x="3845678" y="2200750"/>
        <a:ext cx="1252922" cy="1077130"/>
      </dsp:txXfrm>
    </dsp:sp>
    <dsp:sp modelId="{93300324-D62F-4E58-B882-734182BDB462}">
      <dsp:nvSpPr>
        <dsp:cNvPr id="0" name=""/>
        <dsp:cNvSpPr/>
      </dsp:nvSpPr>
      <dsp:spPr>
        <a:xfrm>
          <a:off x="2209800" y="1219200"/>
          <a:ext cx="1524000" cy="1524000"/>
        </a:xfrm>
        <a:prstGeom prst="gear6">
          <a:avLst/>
        </a:prstGeom>
        <a:solidFill>
          <a:schemeClr val="accent1"/>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Black" pitchFamily="34" charset="0"/>
            </a:rPr>
            <a:t>Truth</a:t>
          </a:r>
          <a:r>
            <a:rPr lang="en-US" sz="1500" kern="1200" dirty="0"/>
            <a:t> </a:t>
          </a:r>
        </a:p>
      </dsp:txBody>
      <dsp:txXfrm>
        <a:off x="2593472" y="1605190"/>
        <a:ext cx="756656" cy="752020"/>
      </dsp:txXfrm>
    </dsp:sp>
    <dsp:sp modelId="{59EDF28D-6C67-49D0-B5A1-DE5C3CBA2292}">
      <dsp:nvSpPr>
        <dsp:cNvPr id="0" name=""/>
        <dsp:cNvSpPr/>
      </dsp:nvSpPr>
      <dsp:spPr>
        <a:xfrm rot="20700000">
          <a:off x="3063395" y="167795"/>
          <a:ext cx="1493208" cy="1493208"/>
        </a:xfrm>
        <a:prstGeom prst="gear6">
          <a:avLst/>
        </a:prstGeom>
        <a:solidFill>
          <a:schemeClr val="accent4">
            <a:hueOff val="-586705"/>
            <a:satOff val="-3325"/>
            <a:lumOff val="-2745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Black" pitchFamily="34" charset="0"/>
            </a:rPr>
            <a:t>Servic</a:t>
          </a:r>
          <a:r>
            <a:rPr lang="en-US" sz="1500" kern="1200" dirty="0">
              <a:latin typeface="Arial Black" pitchFamily="34" charset="0"/>
            </a:rPr>
            <a:t>e</a:t>
          </a:r>
          <a:r>
            <a:rPr lang="en-US" sz="1500" kern="1200" dirty="0"/>
            <a:t> </a:t>
          </a:r>
        </a:p>
      </dsp:txBody>
      <dsp:txXfrm rot="-20700000">
        <a:off x="3390900" y="495299"/>
        <a:ext cx="838200" cy="838200"/>
      </dsp:txXfrm>
    </dsp:sp>
    <dsp:sp modelId="{398423B3-DD54-4226-99D7-017EFC1488DF}">
      <dsp:nvSpPr>
        <dsp:cNvPr id="0" name=""/>
        <dsp:cNvSpPr/>
      </dsp:nvSpPr>
      <dsp:spPr>
        <a:xfrm>
          <a:off x="3263699" y="1400657"/>
          <a:ext cx="2682240" cy="2682240"/>
        </a:xfrm>
        <a:prstGeom prst="circularArrow">
          <a:avLst>
            <a:gd name="adj1" fmla="val 4687"/>
            <a:gd name="adj2" fmla="val 299029"/>
            <a:gd name="adj3" fmla="val 2506384"/>
            <a:gd name="adj4" fmla="val 15882512"/>
            <a:gd name="adj5" fmla="val 5469"/>
          </a:avLst>
        </a:prstGeom>
        <a:solidFill>
          <a:schemeClr val="tx2"/>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9902" y="883645"/>
          <a:ext cx="1948815" cy="1948815"/>
        </a:xfrm>
        <a:prstGeom prst="leftCircularArrow">
          <a:avLst>
            <a:gd name="adj1" fmla="val 6452"/>
            <a:gd name="adj2" fmla="val 429999"/>
            <a:gd name="adj3" fmla="val 10489124"/>
            <a:gd name="adj4" fmla="val 14837806"/>
            <a:gd name="adj5" fmla="val 7527"/>
          </a:avLst>
        </a:prstGeom>
        <a:solidFill>
          <a:schemeClr val="accent1"/>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2718000" y="-157624"/>
          <a:ext cx="2101215" cy="2101215"/>
        </a:xfrm>
        <a:prstGeom prst="circularArrow">
          <a:avLst>
            <a:gd name="adj1" fmla="val 5984"/>
            <a:gd name="adj2" fmla="val 394124"/>
            <a:gd name="adj3" fmla="val 13313824"/>
            <a:gd name="adj4" fmla="val 10508221"/>
            <a:gd name="adj5" fmla="val 6981"/>
          </a:avLst>
        </a:prstGeom>
        <a:solidFill>
          <a:schemeClr val="accent4">
            <a:hueOff val="-586705"/>
            <a:satOff val="-3325"/>
            <a:lumOff val="-2745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98ED6AF-97A6-48AD-99CA-CD124F036E7E}" type="slidenum">
              <a:rPr lang="en-US"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7D8B918-DBB7-411B-9045-372F75ED9D1D}"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DC3ECA5-52D9-41AB-898C-ECEAC248AFBF}"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608F729-58C7-4C7F-9EC7-3914F17293AB}" type="slidenum">
              <a:rPr lang="en-US" altLang="en-US" smtClean="0"/>
              <a:pPr/>
              <a:t>‹#›</a:t>
            </a:fld>
            <a:endParaRPr lang="en-US" alt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F47E97E-E3FA-45BA-B907-AC95B7BB5525}" type="slidenum">
              <a:rPr lang="en-US" altLang="en-US" smtClean="0"/>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9F26FA3-76F0-4026-8040-164221ECA6C0}" type="slidenum">
              <a:rPr lang="en-US" altLang="en-US" smtClean="0"/>
              <a:pPr/>
              <a:t>‹#›</a:t>
            </a:fld>
            <a:endParaRPr lang="en-US" alt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DD4D7B1E-7E42-4ACA-9D42-233E59D096E7}"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E94C0BCA-2055-4C16-9E32-FC8CCCFF176E}" type="slidenum">
              <a:rPr lang="en-US" altLang="en-US" smtClean="0"/>
              <a:pPr/>
              <a:t>‹#›</a:t>
            </a:fld>
            <a:endParaRPr lang="en-US" alt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FCCF02F9-EEB9-4715-A932-7936337DF171}"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93464C2-1D3B-47F9-95DE-79467AB84DA2}"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EBD03AE-235C-407B-AF63-0A64FF68E125}" type="slidenum">
              <a:rPr lang="en-US" altLang="en-US" smtClean="0"/>
              <a:pPr/>
              <a:t>‹#›</a:t>
            </a:fld>
            <a:endParaRPr lang="en-US"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FC6B4F9-0B04-4D76-A774-BF200075F7E4}"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longdom.org/open-access/personal-identification-in-forensic-examinations-33481.html#:~:text=The%20'big%20fours'%20of%20personal,%2C%20sex%2C%20stature%20and%20ethnicity" TargetMode="External"/><Relationship Id="rId2" Type="http://schemas.openxmlformats.org/officeDocument/2006/relationships/hyperlink" Target="https://systematicreviewsjournal.biomedcentral.com/articles/10.1186/s13643-021-01879-z"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link.springer.com/book/10.1007/978-3-319-56869-0" TargetMode="External"/><Relationship Id="rId2" Type="http://schemas.openxmlformats.org/officeDocument/2006/relationships/hyperlink" Target="https://jfse-ojs-tamu.tdl.org/jfse/article/view/70" TargetMode="External"/><Relationship Id="rId1" Type="http://schemas.openxmlformats.org/officeDocument/2006/relationships/slideLayout" Target="../slideLayouts/slideLayout2.xml"/><Relationship Id="rId4" Type="http://schemas.openxmlformats.org/officeDocument/2006/relationships/hyperlink" Target="https://pubmed.ncbi.nlm.nih.gov/1943844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760BC83-A5E7-9EE4-AFB1-74FD2C1157B0}"/>
              </a:ext>
            </a:extLst>
          </p:cNvPr>
          <p:cNvSpPr>
            <a:spLocks noGrp="1" noChangeArrowheads="1"/>
          </p:cNvSpPr>
          <p:nvPr>
            <p:ph type="ctrTitle"/>
          </p:nvPr>
        </p:nvSpPr>
        <p:spPr>
          <a:xfrm>
            <a:off x="685800" y="2130425"/>
            <a:ext cx="7772400" cy="1470025"/>
          </a:xfrm>
        </p:spPr>
        <p:txBody>
          <a:bodyPr anchor="ctr">
            <a:noAutofit/>
          </a:bodyPr>
          <a:lstStyle/>
          <a:p>
            <a:r>
              <a:rPr lang="en-US" altLang="en-US" sz="4400" dirty="0">
                <a:solidFill>
                  <a:srgbClr val="CC3300"/>
                </a:solidFill>
                <a:latin typeface="Algerian" pitchFamily="82" charset="0"/>
              </a:rPr>
              <a:t>Personal Identification-I</a:t>
            </a:r>
          </a:p>
        </p:txBody>
      </p:sp>
      <p:sp>
        <p:nvSpPr>
          <p:cNvPr id="3" name="Subtitle 2">
            <a:extLst>
              <a:ext uri="{FF2B5EF4-FFF2-40B4-BE49-F238E27FC236}">
                <a16:creationId xmlns:a16="http://schemas.microsoft.com/office/drawing/2014/main" id="{4699112B-D59C-C7E3-CC9C-41E5E22FF74A}"/>
              </a:ext>
            </a:extLst>
          </p:cNvPr>
          <p:cNvSpPr>
            <a:spLocks noGrp="1"/>
          </p:cNvSpPr>
          <p:nvPr>
            <p:ph type="subTitle" idx="1"/>
          </p:nvPr>
        </p:nvSpPr>
        <p:spPr>
          <a:xfrm>
            <a:off x="685800" y="3733800"/>
            <a:ext cx="6858000" cy="1655762"/>
          </a:xfrm>
        </p:spPr>
        <p:txBody>
          <a:bodyPr>
            <a:normAutofit/>
          </a:bodyPr>
          <a:lstStyle/>
          <a:p>
            <a:pPr algn="l"/>
            <a:r>
              <a:rPr lang="en-GB" sz="2000" b="1" dirty="0">
                <a:cs typeface="Arial"/>
              </a:rPr>
              <a:t>Dr Shahida Bashir </a:t>
            </a:r>
          </a:p>
          <a:p>
            <a:pPr algn="l"/>
            <a:r>
              <a:rPr lang="en-GB" sz="2000" b="1" dirty="0">
                <a:cs typeface="Arial"/>
              </a:rPr>
              <a:t>Dr </a:t>
            </a:r>
            <a:r>
              <a:rPr lang="en-GB" sz="2000" b="1" dirty="0" err="1">
                <a:cs typeface="Arial"/>
              </a:rPr>
              <a:t>Gulzaib</a:t>
            </a:r>
            <a:r>
              <a:rPr lang="en-GB" sz="2000" b="1">
                <a:cs typeface="Arial"/>
              </a:rPr>
              <a:t> Pervaiz</a:t>
            </a:r>
            <a:endParaRPr lang="en-GB" sz="2000" b="1" dirty="0">
              <a:cs typeface="Arial"/>
            </a:endParaRPr>
          </a:p>
          <a:p>
            <a:pPr algn="l"/>
            <a:r>
              <a:rPr lang="en-GB" sz="2000" b="1" dirty="0">
                <a:cs typeface="Arial"/>
              </a:rPr>
              <a:t>Forensic Medicine &amp; Toxicology</a:t>
            </a:r>
            <a:endParaRPr lang="en-GB"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5479B2B1-E5A3-40ED-DCA8-6A2CAE1859D5}"/>
              </a:ext>
            </a:extLst>
          </p:cNvPr>
          <p:cNvSpPr>
            <a:spLocks noGrp="1" noChangeArrowheads="1"/>
          </p:cNvSpPr>
          <p:nvPr>
            <p:ph idx="1"/>
          </p:nvPr>
        </p:nvSpPr>
        <p:spPr/>
        <p:txBody>
          <a:bodyPr>
            <a:normAutofit fontScale="92500" lnSpcReduction="20000"/>
          </a:bodyPr>
          <a:lstStyle/>
          <a:p>
            <a:r>
              <a:rPr lang="en-US" altLang="en-US" sz="3000" b="1" dirty="0"/>
              <a:t>Obliteration of Identity: </a:t>
            </a:r>
            <a:r>
              <a:rPr lang="en-US" altLang="en-US" sz="2400" dirty="0"/>
              <a:t>The Identity of the dead body may be obliterated or destroyed by </a:t>
            </a:r>
          </a:p>
          <a:p>
            <a:pPr lvl="1"/>
            <a:r>
              <a:rPr lang="en-US" altLang="en-US" sz="2400" dirty="0"/>
              <a:t>Man, </a:t>
            </a:r>
          </a:p>
          <a:p>
            <a:pPr lvl="1"/>
            <a:r>
              <a:rPr lang="en-US" altLang="en-US" sz="2400" dirty="0"/>
              <a:t>Animals  </a:t>
            </a:r>
          </a:p>
          <a:p>
            <a:pPr lvl="1"/>
            <a:r>
              <a:rPr lang="en-US" altLang="en-US" sz="2400" dirty="0"/>
              <a:t>Nature </a:t>
            </a:r>
          </a:p>
          <a:p>
            <a:pPr marL="624078" indent="-514350">
              <a:buFont typeface="+mj-lt"/>
              <a:buAutoNum type="arabicPeriod"/>
            </a:pPr>
            <a:r>
              <a:rPr lang="en-US" altLang="en-US" dirty="0"/>
              <a:t>Purposive removal of identifying features e.g. Finger printings, tattoo marks, scars, hair, teeth etc. and other articles including clothing's belonging to the missing person.</a:t>
            </a:r>
          </a:p>
          <a:p>
            <a:pPr marL="624078" indent="-514350">
              <a:buFont typeface="+mj-lt"/>
              <a:buAutoNum type="arabicPeriod"/>
            </a:pPr>
            <a:r>
              <a:rPr lang="en-US" altLang="en-US" dirty="0"/>
              <a:t>Animals e.g. dogs, rats, jackals, birds as vultures.</a:t>
            </a:r>
          </a:p>
          <a:p>
            <a:pPr marL="624078" indent="-514350">
              <a:buFont typeface="+mj-lt"/>
              <a:buAutoNum type="arabicPeriod"/>
            </a:pPr>
            <a:r>
              <a:rPr lang="en-US" altLang="en-US" dirty="0"/>
              <a:t>Burning the body</a:t>
            </a:r>
          </a:p>
          <a:p>
            <a:pPr marL="624078" indent="-514350">
              <a:buFont typeface="+mj-lt"/>
              <a:buAutoNum type="arabicPeriod"/>
            </a:pPr>
            <a:r>
              <a:rPr lang="en-US" altLang="en-US" dirty="0"/>
              <a:t>Advanced putrefaction </a:t>
            </a:r>
          </a:p>
          <a:p>
            <a:pPr lvl="1"/>
            <a:endParaRPr lang="en-US" altLang="en-US" sz="2400" dirty="0"/>
          </a:p>
        </p:txBody>
      </p:sp>
      <p:sp>
        <p:nvSpPr>
          <p:cNvPr id="28674" name="Rectangle 2">
            <a:extLst>
              <a:ext uri="{FF2B5EF4-FFF2-40B4-BE49-F238E27FC236}">
                <a16:creationId xmlns:a16="http://schemas.microsoft.com/office/drawing/2014/main" id="{EF671658-1325-7CED-BE37-12C69299FD5B}"/>
              </a:ext>
            </a:extLst>
          </p:cNvPr>
          <p:cNvSpPr>
            <a:spLocks noGrp="1" noChangeArrowheads="1"/>
          </p:cNvSpPr>
          <p:nvPr>
            <p:ph type="title"/>
          </p:nvPr>
        </p:nvSpPr>
        <p:spPr/>
        <p:txBody>
          <a:bodyPr>
            <a:normAutofit/>
          </a:bodyPr>
          <a:lstStyle/>
          <a:p>
            <a:pPr algn="ctr"/>
            <a:r>
              <a:rPr lang="en-US" altLang="en-US" sz="4000" dirty="0">
                <a:solidFill>
                  <a:schemeClr val="accent1"/>
                </a:solidFill>
                <a:effectLst>
                  <a:outerShdw blurRad="38100" dist="38100" dir="2700000" algn="tl">
                    <a:srgbClr val="C0C0C0"/>
                  </a:outerShdw>
                </a:effectLst>
              </a:rPr>
              <a:t>Personal identity</a:t>
            </a:r>
            <a:endParaRPr lang="en-US" altLang="en-US" dirty="0">
              <a:solidFill>
                <a:srgbClr val="CC33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45E5B6E6-8907-04B9-53F7-C745E225E812}"/>
              </a:ext>
            </a:extLst>
          </p:cNvPr>
          <p:cNvSpPr>
            <a:spLocks noGrp="1" noChangeArrowheads="1"/>
          </p:cNvSpPr>
          <p:nvPr>
            <p:ph idx="1"/>
          </p:nvPr>
        </p:nvSpPr>
        <p:spPr>
          <a:xfrm>
            <a:off x="457200" y="1371600"/>
            <a:ext cx="8229600" cy="5745163"/>
          </a:xfrm>
        </p:spPr>
        <p:txBody>
          <a:bodyPr/>
          <a:lstStyle/>
          <a:p>
            <a:pPr marL="624078" indent="-514350">
              <a:buFont typeface="+mj-lt"/>
              <a:buAutoNum type="arabicPeriod" startAt="5"/>
            </a:pPr>
            <a:r>
              <a:rPr lang="en-US" altLang="en-US" sz="2400" dirty="0"/>
              <a:t>Dismemberment </a:t>
            </a:r>
          </a:p>
          <a:p>
            <a:pPr marL="566928" indent="-457200">
              <a:buFont typeface="+mj-lt"/>
              <a:buAutoNum type="arabicPeriod" startAt="5"/>
            </a:pPr>
            <a:r>
              <a:rPr lang="en-US" altLang="en-US" sz="2400" dirty="0"/>
              <a:t>Throwing different parts of body in different places</a:t>
            </a:r>
          </a:p>
          <a:p>
            <a:pPr marL="566928" indent="-457200">
              <a:buFont typeface="+mj-lt"/>
              <a:buAutoNum type="arabicPeriod" startAt="5"/>
            </a:pPr>
            <a:r>
              <a:rPr lang="en-US" altLang="en-US" sz="2400" dirty="0"/>
              <a:t>Intermingling of parts from different bodies or animals</a:t>
            </a:r>
          </a:p>
          <a:p>
            <a:pPr marL="566928" indent="-457200">
              <a:buFont typeface="+mj-lt"/>
              <a:buAutoNum type="arabicPeriod" startAt="5"/>
            </a:pPr>
            <a:r>
              <a:rPr lang="en-US" altLang="en-US" sz="2400" dirty="0"/>
              <a:t>Throwing the body in sea, lake, well, canal or river</a:t>
            </a:r>
          </a:p>
          <a:p>
            <a:pPr marL="566928" indent="-457200">
              <a:buFont typeface="+mj-lt"/>
              <a:buAutoNum type="arabicPeriod" startAt="5"/>
            </a:pPr>
            <a:r>
              <a:rPr lang="en-US" altLang="en-US" sz="2400" dirty="0"/>
              <a:t>Dissolve the body in corrosive acids</a:t>
            </a:r>
          </a:p>
          <a:p>
            <a:pPr marL="566928" indent="-457200">
              <a:buFont typeface="+mj-lt"/>
              <a:buAutoNum type="arabicPeriod" startAt="5"/>
            </a:pPr>
            <a:r>
              <a:rPr lang="en-US" altLang="en-US" sz="2400" dirty="0"/>
              <a:t>Keeping the dead body in railway track so that the gross mutilation is brought about</a:t>
            </a:r>
          </a:p>
          <a:p>
            <a:pPr>
              <a:lnSpc>
                <a:spcPct val="90000"/>
              </a:lnSpc>
            </a:pPr>
            <a:endParaRPr lang="en-US" altLang="en-US" dirty="0"/>
          </a:p>
        </p:txBody>
      </p:sp>
      <p:sp>
        <p:nvSpPr>
          <p:cNvPr id="30722" name="Rectangle 2">
            <a:extLst>
              <a:ext uri="{FF2B5EF4-FFF2-40B4-BE49-F238E27FC236}">
                <a16:creationId xmlns:a16="http://schemas.microsoft.com/office/drawing/2014/main" id="{424DB2C4-D575-BE51-5376-3E01FB9B2840}"/>
              </a:ext>
            </a:extLst>
          </p:cNvPr>
          <p:cNvSpPr>
            <a:spLocks noGrp="1" noChangeArrowheads="1"/>
          </p:cNvSpPr>
          <p:nvPr>
            <p:ph type="title"/>
          </p:nvPr>
        </p:nvSpPr>
        <p:spPr/>
        <p:txBody>
          <a:bodyPr/>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sz="440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601012"/>
            <a:ext cx="2099544" cy="139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34" t="20010" r="4000" b="32883"/>
          <a:stretch/>
        </p:blipFill>
        <p:spPr bwMode="auto">
          <a:xfrm>
            <a:off x="1219200" y="4200525"/>
            <a:ext cx="4850612" cy="1608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6914"/>
          <a:stretch/>
        </p:blipFill>
        <p:spPr bwMode="auto">
          <a:xfrm>
            <a:off x="6400800" y="1389993"/>
            <a:ext cx="215872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77" r="16567" b="21982"/>
          <a:stretch/>
        </p:blipFill>
        <p:spPr bwMode="auto">
          <a:xfrm>
            <a:off x="3754909" y="1371600"/>
            <a:ext cx="2144110" cy="262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46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3D5F39AA-4587-2AFC-A803-99F9A475A02A}"/>
              </a:ext>
            </a:extLst>
          </p:cNvPr>
          <p:cNvSpPr>
            <a:spLocks noGrp="1" noChangeArrowheads="1"/>
          </p:cNvSpPr>
          <p:nvPr>
            <p:ph idx="1"/>
          </p:nvPr>
        </p:nvSpPr>
        <p:spPr/>
        <p:txBody>
          <a:bodyPr/>
          <a:lstStyle/>
          <a:p>
            <a:pPr marL="457200" indent="-457200">
              <a:lnSpc>
                <a:spcPct val="90000"/>
              </a:lnSpc>
            </a:pPr>
            <a:r>
              <a:rPr lang="en-US" altLang="en-US" sz="2800" b="1" u="sng" dirty="0"/>
              <a:t>Identification of dead bodies: </a:t>
            </a:r>
          </a:p>
          <a:p>
            <a:pPr marL="609600" indent="-609600">
              <a:lnSpc>
                <a:spcPct val="90000"/>
              </a:lnSpc>
              <a:buFontTx/>
              <a:buAutoNum type="alphaUcPeriod"/>
            </a:pPr>
            <a:r>
              <a:rPr lang="en-US" altLang="en-US" sz="2400" b="1" dirty="0">
                <a:solidFill>
                  <a:schemeClr val="accent1"/>
                </a:solidFill>
              </a:rPr>
              <a:t>For known dead bodies: </a:t>
            </a:r>
            <a:r>
              <a:rPr lang="en-US" altLang="en-US" sz="2400" dirty="0"/>
              <a:t>This is done before post mortem by accompanying relatives, friends and sometimes by police.</a:t>
            </a:r>
          </a:p>
          <a:p>
            <a:pPr marL="609600" indent="-609600">
              <a:lnSpc>
                <a:spcPct val="90000"/>
              </a:lnSpc>
              <a:buFontTx/>
              <a:buAutoNum type="alphaUcPeriod"/>
            </a:pPr>
            <a:r>
              <a:rPr lang="en-US" altLang="en-US" sz="2400" b="1" dirty="0">
                <a:solidFill>
                  <a:schemeClr val="accent1"/>
                </a:solidFill>
              </a:rPr>
              <a:t>For unknown dead bodies: </a:t>
            </a:r>
            <a:r>
              <a:rPr lang="en-US" altLang="en-US" sz="2400" dirty="0"/>
              <a:t>This is done by police and the medical officer.</a:t>
            </a:r>
          </a:p>
          <a:p>
            <a:pPr marL="609600" indent="-609600">
              <a:lnSpc>
                <a:spcPct val="90000"/>
              </a:lnSpc>
              <a:buFont typeface="Wingdings" panose="05000000000000000000" pitchFamily="2" charset="2"/>
              <a:buChar char="Ø"/>
            </a:pPr>
            <a:r>
              <a:rPr lang="en-US" altLang="en-US" sz="2400" dirty="0"/>
              <a:t>Fingerprints</a:t>
            </a:r>
          </a:p>
          <a:p>
            <a:pPr marL="609600" indent="-609600">
              <a:lnSpc>
                <a:spcPct val="90000"/>
              </a:lnSpc>
              <a:buFont typeface="Wingdings" panose="05000000000000000000" pitchFamily="2" charset="2"/>
              <a:buChar char="Ø"/>
            </a:pPr>
            <a:r>
              <a:rPr lang="en-US" altLang="en-US" sz="2400" dirty="0"/>
              <a:t>Photographs of dead body, </a:t>
            </a:r>
          </a:p>
          <a:p>
            <a:pPr marL="609600" indent="-609600">
              <a:lnSpc>
                <a:spcPct val="90000"/>
              </a:lnSpc>
              <a:buFont typeface="Wingdings" panose="05000000000000000000" pitchFamily="2" charset="2"/>
              <a:buChar char="Ø"/>
            </a:pPr>
            <a:r>
              <a:rPr lang="en-US" altLang="en-US" sz="2400" dirty="0"/>
              <a:t>At least two marks of identification</a:t>
            </a:r>
          </a:p>
        </p:txBody>
      </p:sp>
      <p:sp>
        <p:nvSpPr>
          <p:cNvPr id="27650" name="Rectangle 2">
            <a:extLst>
              <a:ext uri="{FF2B5EF4-FFF2-40B4-BE49-F238E27FC236}">
                <a16:creationId xmlns:a16="http://schemas.microsoft.com/office/drawing/2014/main" id="{72EF4E95-5626-4B86-1DD7-6304E905C74E}"/>
              </a:ext>
            </a:extLst>
          </p:cNvPr>
          <p:cNvSpPr>
            <a:spLocks noGrp="1" noChangeArrowheads="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sz="4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2E2C9A3D-75E9-9EE4-A89E-06AA90A3618B}"/>
              </a:ext>
            </a:extLst>
          </p:cNvPr>
          <p:cNvSpPr>
            <a:spLocks noGrp="1" noChangeArrowheads="1"/>
          </p:cNvSpPr>
          <p:nvPr>
            <p:ph idx="1"/>
          </p:nvPr>
        </p:nvSpPr>
        <p:spPr/>
        <p:txBody>
          <a:bodyPr/>
          <a:lstStyle/>
          <a:p>
            <a:r>
              <a:rPr lang="en-US" altLang="ko-KR" sz="2800" b="1" u="sng" dirty="0">
                <a:ea typeface="굴림" panose="020B0600000101010101" pitchFamily="34" charset="-127"/>
              </a:rPr>
              <a:t>Types of Identification: </a:t>
            </a:r>
          </a:p>
          <a:p>
            <a:pPr marL="566928" indent="-457200">
              <a:buFont typeface="+mj-lt"/>
              <a:buAutoNum type="alphaUcPeriod"/>
            </a:pPr>
            <a:r>
              <a:rPr lang="en-US" altLang="ko-KR" sz="2400" dirty="0">
                <a:solidFill>
                  <a:schemeClr val="accent1"/>
                </a:solidFill>
                <a:effectLst>
                  <a:outerShdw blurRad="38100" dist="38100" dir="2700000" algn="tl">
                    <a:srgbClr val="C0C0C0"/>
                  </a:outerShdw>
                </a:effectLst>
                <a:ea typeface="굴림" panose="020B0600000101010101" pitchFamily="34" charset="-127"/>
              </a:rPr>
              <a:t>Complete</a:t>
            </a:r>
            <a:r>
              <a:rPr lang="en-US" altLang="ko-KR" sz="2400" dirty="0">
                <a:solidFill>
                  <a:schemeClr val="accent1"/>
                </a:solidFill>
                <a:ea typeface="굴림" panose="020B0600000101010101" pitchFamily="34" charset="-127"/>
              </a:rPr>
              <a:t> </a:t>
            </a:r>
            <a:r>
              <a:rPr lang="en-US" altLang="ko-KR" sz="2400" dirty="0">
                <a:solidFill>
                  <a:schemeClr val="accent1"/>
                </a:solidFill>
                <a:effectLst>
                  <a:outerShdw blurRad="38100" dist="38100" dir="2700000" algn="tl">
                    <a:srgbClr val="C0C0C0"/>
                  </a:outerShdw>
                </a:effectLst>
                <a:ea typeface="굴림" panose="020B0600000101010101" pitchFamily="34" charset="-127"/>
              </a:rPr>
              <a:t>identification</a:t>
            </a:r>
            <a:r>
              <a:rPr lang="en-US" altLang="ko-KR" sz="2400" dirty="0">
                <a:solidFill>
                  <a:schemeClr val="accent1"/>
                </a:solidFill>
                <a:ea typeface="굴림" panose="020B0600000101010101" pitchFamily="34" charset="-127"/>
              </a:rPr>
              <a:t> </a:t>
            </a:r>
            <a:r>
              <a:rPr lang="en-US" altLang="ko-KR" sz="2400" dirty="0">
                <a:solidFill>
                  <a:schemeClr val="accent1"/>
                </a:solidFill>
                <a:effectLst>
                  <a:outerShdw blurRad="38100" dist="38100" dir="2700000" algn="tl">
                    <a:srgbClr val="C0C0C0"/>
                  </a:outerShdw>
                </a:effectLst>
                <a:ea typeface="굴림" panose="020B0600000101010101" pitchFamily="34" charset="-127"/>
              </a:rPr>
              <a:t>(absolute):</a:t>
            </a:r>
          </a:p>
          <a:p>
            <a:pPr marL="109728" indent="0">
              <a:buNone/>
            </a:pPr>
            <a:r>
              <a:rPr lang="en-US" altLang="ko-KR" sz="2400" dirty="0">
                <a:solidFill>
                  <a:schemeClr val="accent1"/>
                </a:solidFill>
                <a:ea typeface="굴림" panose="020B0600000101010101" pitchFamily="34" charset="-127"/>
              </a:rPr>
              <a:t> </a:t>
            </a:r>
            <a:r>
              <a:rPr lang="en-US" altLang="ko-KR" sz="2400" dirty="0">
                <a:ea typeface="굴림" panose="020B0600000101010101" pitchFamily="34" charset="-127"/>
              </a:rPr>
              <a:t>Means absolute fixation of individuality of a person.</a:t>
            </a:r>
          </a:p>
          <a:p>
            <a:pPr marL="566928" indent="-457200">
              <a:buFont typeface="+mj-lt"/>
              <a:buAutoNum type="alphaUcPeriod" startAt="2"/>
            </a:pPr>
            <a:r>
              <a:rPr lang="en-US" altLang="en-US" sz="2400" b="1" dirty="0">
                <a:solidFill>
                  <a:schemeClr val="accent1"/>
                </a:solidFill>
              </a:rPr>
              <a:t>Partial identification (Incomplete):</a:t>
            </a:r>
          </a:p>
          <a:p>
            <a:pPr marL="109728" indent="0">
              <a:buNone/>
            </a:pPr>
            <a:r>
              <a:rPr lang="en-US" altLang="en-US" sz="2400" dirty="0"/>
              <a:t>Means ascertainment of only some facts about identity and others remain still</a:t>
            </a:r>
            <a:r>
              <a:rPr lang="en-US" altLang="ko-KR" sz="2400" dirty="0">
                <a:ea typeface="굴림" panose="020B0600000101010101" pitchFamily="34" charset="-127"/>
              </a:rPr>
              <a:t> unknown </a:t>
            </a:r>
            <a:endParaRPr lang="en-US" altLang="en-US" sz="2400" dirty="0"/>
          </a:p>
          <a:p>
            <a:pPr marL="109728" indent="0">
              <a:buNone/>
            </a:pPr>
            <a:endParaRPr lang="en-US" altLang="en-US" sz="2400" b="1" dirty="0">
              <a:solidFill>
                <a:schemeClr val="accent1"/>
              </a:solidFill>
            </a:endParaRPr>
          </a:p>
          <a:p>
            <a:pPr marL="109728" indent="0">
              <a:buNone/>
            </a:pPr>
            <a:endParaRPr lang="en-US" altLang="en-US" sz="2400" b="1" dirty="0">
              <a:solidFill>
                <a:schemeClr val="accent1"/>
              </a:solidFill>
            </a:endParaRPr>
          </a:p>
        </p:txBody>
      </p:sp>
      <p:sp>
        <p:nvSpPr>
          <p:cNvPr id="6146" name="Rectangle 2">
            <a:extLst>
              <a:ext uri="{FF2B5EF4-FFF2-40B4-BE49-F238E27FC236}">
                <a16:creationId xmlns:a16="http://schemas.microsoft.com/office/drawing/2014/main" id="{7C45590D-36DB-7310-C1B8-FDFC72418BF8}"/>
              </a:ext>
            </a:extLst>
          </p:cNvPr>
          <p:cNvSpPr>
            <a:spLocks noGrp="1" noChangeArrowheads="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9E669EC5-94C1-F66B-4EC4-205BFF05C554}"/>
              </a:ext>
            </a:extLst>
          </p:cNvPr>
          <p:cNvSpPr>
            <a:spLocks noGrp="1" noChangeArrowheads="1"/>
          </p:cNvSpPr>
          <p:nvPr>
            <p:ph idx="1"/>
          </p:nvPr>
        </p:nvSpPr>
        <p:spPr/>
        <p:txBody>
          <a:bodyPr/>
          <a:lstStyle/>
          <a:p>
            <a:r>
              <a:rPr lang="en-GB" altLang="en-US" b="1" dirty="0"/>
              <a:t>Methods of identification: </a:t>
            </a:r>
            <a:r>
              <a:rPr lang="en-GB" altLang="en-US" sz="2400" dirty="0"/>
              <a:t>Identification can be done by means of three methods.</a:t>
            </a:r>
          </a:p>
          <a:p>
            <a:pPr marL="609600" indent="-255588">
              <a:buFontTx/>
              <a:buAutoNum type="arabicPeriod"/>
            </a:pPr>
            <a:r>
              <a:rPr lang="en-US" altLang="en-US" sz="2400" dirty="0"/>
              <a:t>Third party method</a:t>
            </a:r>
          </a:p>
          <a:p>
            <a:pPr marL="609600" indent="-255588">
              <a:buFontTx/>
              <a:buAutoNum type="arabicPeriod"/>
            </a:pPr>
            <a:r>
              <a:rPr lang="en-US" altLang="en-US" sz="2400" dirty="0"/>
              <a:t>Subjective method</a:t>
            </a:r>
          </a:p>
          <a:p>
            <a:pPr marL="609600" indent="-255588">
              <a:buFontTx/>
              <a:buAutoNum type="arabicPeriod"/>
            </a:pPr>
            <a:r>
              <a:rPr lang="en-US" altLang="en-US" sz="2400" dirty="0"/>
              <a:t>Objective method</a:t>
            </a:r>
          </a:p>
          <a:p>
            <a:pPr marL="566928" indent="-457200">
              <a:buFont typeface="+mj-lt"/>
              <a:buAutoNum type="arabicPeriod"/>
            </a:pPr>
            <a:endParaRPr lang="en-US" altLang="en-US" sz="2400" dirty="0"/>
          </a:p>
        </p:txBody>
      </p:sp>
      <p:sp>
        <p:nvSpPr>
          <p:cNvPr id="7170" name="Rectangle 2">
            <a:extLst>
              <a:ext uri="{FF2B5EF4-FFF2-40B4-BE49-F238E27FC236}">
                <a16:creationId xmlns:a16="http://schemas.microsoft.com/office/drawing/2014/main" id="{1C499B4D-B701-08D9-8352-1AC8871A5823}"/>
              </a:ext>
            </a:extLst>
          </p:cNvPr>
          <p:cNvSpPr>
            <a:spLocks noGrp="1" noChangeArrowheads="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sz="4400" dirty="0">
              <a:solidFill>
                <a:srgbClr val="CC3300"/>
              </a:solidFill>
              <a:effectLst>
                <a:outerShdw blurRad="38100" dist="38100" dir="2700000" algn="tl">
                  <a:srgbClr val="C0C0C0"/>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B0D5D174-3402-9652-2C3B-A752BB899C62}"/>
              </a:ext>
            </a:extLst>
          </p:cNvPr>
          <p:cNvSpPr>
            <a:spLocks noGrp="1" noChangeArrowheads="1"/>
          </p:cNvSpPr>
          <p:nvPr>
            <p:ph idx="1"/>
          </p:nvPr>
        </p:nvSpPr>
        <p:spPr/>
        <p:txBody>
          <a:bodyPr/>
          <a:lstStyle/>
          <a:p>
            <a:pPr marL="109728" indent="0">
              <a:buNone/>
            </a:pPr>
            <a:r>
              <a:rPr lang="en-US" altLang="ko-KR" sz="2800" b="1" dirty="0">
                <a:solidFill>
                  <a:schemeClr val="accent1"/>
                </a:solidFill>
                <a:effectLst>
                  <a:outerShdw blurRad="38100" dist="38100" dir="2700000" algn="tl">
                    <a:srgbClr val="C0C0C0"/>
                  </a:outerShdw>
                </a:effectLst>
                <a:ea typeface="굴림" panose="020B0600000101010101" pitchFamily="34" charset="-127"/>
              </a:rPr>
              <a:t>Third</a:t>
            </a:r>
            <a:r>
              <a:rPr lang="en-US" altLang="ko-KR" sz="2800" b="1" dirty="0">
                <a:solidFill>
                  <a:schemeClr val="accent1"/>
                </a:solidFill>
                <a:ea typeface="굴림" panose="020B0600000101010101" pitchFamily="34" charset="-127"/>
              </a:rPr>
              <a:t> </a:t>
            </a:r>
            <a:r>
              <a:rPr lang="en-US" altLang="ko-KR" sz="2800" b="1" dirty="0">
                <a:solidFill>
                  <a:schemeClr val="accent1"/>
                </a:solidFill>
                <a:effectLst>
                  <a:outerShdw blurRad="38100" dist="38100" dir="2700000" algn="tl">
                    <a:srgbClr val="C0C0C0"/>
                  </a:outerShdw>
                </a:effectLst>
                <a:ea typeface="굴림" panose="020B0600000101010101" pitchFamily="34" charset="-127"/>
              </a:rPr>
              <a:t>Party</a:t>
            </a:r>
            <a:r>
              <a:rPr lang="en-US" altLang="ko-KR" sz="2800" b="1" dirty="0">
                <a:solidFill>
                  <a:schemeClr val="accent1"/>
                </a:solidFill>
                <a:ea typeface="굴림" panose="020B0600000101010101" pitchFamily="34" charset="-127"/>
              </a:rPr>
              <a:t> </a:t>
            </a:r>
            <a:r>
              <a:rPr lang="en-US" altLang="ko-KR" sz="2800" b="1" dirty="0">
                <a:solidFill>
                  <a:schemeClr val="accent1"/>
                </a:solidFill>
                <a:effectLst>
                  <a:outerShdw blurRad="38100" dist="38100" dir="2700000" algn="tl">
                    <a:srgbClr val="C0C0C0"/>
                  </a:outerShdw>
                </a:effectLst>
                <a:ea typeface="굴림" panose="020B0600000101010101" pitchFamily="34" charset="-127"/>
              </a:rPr>
              <a:t>Method:</a:t>
            </a:r>
            <a:r>
              <a:rPr lang="en-US" altLang="ko-KR" b="1" dirty="0">
                <a:solidFill>
                  <a:schemeClr val="accent1"/>
                </a:solidFill>
                <a:ea typeface="굴림" panose="020B0600000101010101" pitchFamily="34" charset="-127"/>
              </a:rPr>
              <a:t> </a:t>
            </a:r>
            <a:endParaRPr lang="en-US" altLang="en-US" b="1" dirty="0">
              <a:solidFill>
                <a:schemeClr val="accent1"/>
              </a:solidFill>
              <a:effectLst>
                <a:outerShdw blurRad="38100" dist="38100" dir="2700000" algn="tl">
                  <a:srgbClr val="C0C0C0"/>
                </a:outerShdw>
              </a:effectLst>
            </a:endParaRPr>
          </a:p>
          <a:p>
            <a:r>
              <a:rPr lang="en-US" altLang="en-US" sz="2400" dirty="0"/>
              <a:t>It is most commonly used method. </a:t>
            </a:r>
          </a:p>
          <a:p>
            <a:r>
              <a:rPr lang="en-US" altLang="en-US" sz="2400" dirty="0"/>
              <a:t>Relative &amp; friends</a:t>
            </a:r>
          </a:p>
          <a:p>
            <a:pPr marL="109728" indent="0">
              <a:buNone/>
            </a:pPr>
            <a:r>
              <a:rPr lang="en-US" altLang="en-US" sz="2800" b="1" dirty="0">
                <a:solidFill>
                  <a:schemeClr val="accent1"/>
                </a:solidFill>
                <a:effectLst>
                  <a:outerShdw blurRad="38100" dist="38100" dir="2700000" algn="tl">
                    <a:srgbClr val="C0C0C0"/>
                  </a:outerShdw>
                </a:effectLst>
              </a:rPr>
              <a:t>Subjective</a:t>
            </a:r>
            <a:r>
              <a:rPr lang="en-US" altLang="en-US" sz="2800" b="1" dirty="0">
                <a:solidFill>
                  <a:schemeClr val="accent1"/>
                </a:solidFill>
              </a:rPr>
              <a:t> </a:t>
            </a:r>
            <a:r>
              <a:rPr lang="en-US" altLang="en-US" sz="2800" b="1" dirty="0">
                <a:solidFill>
                  <a:schemeClr val="accent1"/>
                </a:solidFill>
                <a:effectLst>
                  <a:outerShdw blurRad="38100" dist="38100" dir="2700000" algn="tl">
                    <a:srgbClr val="C0C0C0"/>
                  </a:outerShdw>
                </a:effectLst>
              </a:rPr>
              <a:t>Method:</a:t>
            </a:r>
          </a:p>
          <a:p>
            <a:r>
              <a:rPr lang="en-US" altLang="en-US" sz="2400" dirty="0"/>
              <a:t>  This method is applicable when third party is missing. In this case the examiner will collect the physical data of examinee such as: </a:t>
            </a:r>
          </a:p>
          <a:p>
            <a:r>
              <a:rPr lang="en-US" altLang="en-US" sz="2400" dirty="0"/>
              <a:t>	height, weight, congenital malformations, shape of nose eyes, lips, chin, teeth, color of iris, finger prints. </a:t>
            </a:r>
          </a:p>
          <a:p>
            <a:pPr marL="109728" indent="0">
              <a:buNone/>
            </a:pPr>
            <a:endParaRPr lang="en-US" altLang="en-US" b="1" dirty="0">
              <a:solidFill>
                <a:schemeClr val="accent1"/>
              </a:solidFill>
              <a:effectLst>
                <a:outerShdw blurRad="38100" dist="38100" dir="2700000" algn="tl">
                  <a:srgbClr val="C0C0C0"/>
                </a:outerShdw>
              </a:effectLst>
            </a:endParaRPr>
          </a:p>
        </p:txBody>
      </p:sp>
      <p:sp>
        <p:nvSpPr>
          <p:cNvPr id="9218" name="Rectangle 2">
            <a:extLst>
              <a:ext uri="{FF2B5EF4-FFF2-40B4-BE49-F238E27FC236}">
                <a16:creationId xmlns:a16="http://schemas.microsoft.com/office/drawing/2014/main" id="{FFDAADC3-F5A3-17A0-8635-DB63AC18250B}"/>
              </a:ext>
            </a:extLst>
          </p:cNvPr>
          <p:cNvSpPr>
            <a:spLocks noGrp="1" noChangeArrowheads="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sz="4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altLang="en-US" sz="2400" b="1" dirty="0">
                <a:solidFill>
                  <a:schemeClr val="accent1"/>
                </a:solidFill>
                <a:effectLst>
                  <a:outerShdw blurRad="38100" dist="38100" dir="2700000" algn="tl">
                    <a:srgbClr val="C0C0C0"/>
                  </a:outerShdw>
                </a:effectLst>
              </a:rPr>
              <a:t>Subjective</a:t>
            </a:r>
            <a:r>
              <a:rPr lang="en-US" altLang="en-US" sz="2400" b="1" dirty="0">
                <a:solidFill>
                  <a:schemeClr val="accent1"/>
                </a:solidFill>
              </a:rPr>
              <a:t> </a:t>
            </a:r>
            <a:r>
              <a:rPr lang="en-US" altLang="en-US" sz="2400" b="1" dirty="0">
                <a:solidFill>
                  <a:schemeClr val="accent1"/>
                </a:solidFill>
                <a:effectLst>
                  <a:outerShdw blurRad="38100" dist="38100" dir="2700000" algn="tl">
                    <a:srgbClr val="C0C0C0"/>
                  </a:outerShdw>
                </a:effectLst>
              </a:rPr>
              <a:t>Method:</a:t>
            </a:r>
            <a:endParaRPr lang="en-US" altLang="en-US" sz="2400" dirty="0"/>
          </a:p>
          <a:p>
            <a:r>
              <a:rPr lang="en-US" altLang="en-US" sz="2400" dirty="0"/>
              <a:t>These parameters can be classified by relating them to anatomy, physiology and </a:t>
            </a:r>
            <a:r>
              <a:rPr lang="en-US" altLang="ko-KR" sz="2400" dirty="0">
                <a:ea typeface="굴림" panose="020B0600000101010101" pitchFamily="34" charset="-127"/>
              </a:rPr>
              <a:t>even genetics.</a:t>
            </a:r>
          </a:p>
          <a:p>
            <a:pPr>
              <a:buFont typeface="Courier New" pitchFamily="49" charset="0"/>
              <a:buChar char="o"/>
            </a:pPr>
            <a:r>
              <a:rPr lang="en-US" altLang="en-US" sz="2400" b="1" u="sng" dirty="0"/>
              <a:t>Anatomical parameters  </a:t>
            </a:r>
            <a:r>
              <a:rPr lang="en-US" altLang="en-US" sz="2400" dirty="0"/>
              <a:t>which are further divided in to primary, which are present at the time of birth and secondary which develop subsequently at various stages of life such as cataract, </a:t>
            </a:r>
            <a:r>
              <a:rPr lang="en-US" altLang="en-US" sz="2400" dirty="0" err="1"/>
              <a:t>arcus</a:t>
            </a:r>
            <a:r>
              <a:rPr lang="en-US" altLang="en-US" sz="2400" dirty="0"/>
              <a:t> </a:t>
            </a:r>
            <a:r>
              <a:rPr lang="en-US" altLang="en-US" sz="2400" dirty="0" err="1"/>
              <a:t>senilis</a:t>
            </a:r>
            <a:r>
              <a:rPr lang="en-US" altLang="en-US" sz="2400" dirty="0"/>
              <a:t> in the eye due to old age.</a:t>
            </a:r>
          </a:p>
          <a:p>
            <a:pPr>
              <a:buFont typeface="Courier New" pitchFamily="49" charset="0"/>
              <a:buChar char="o"/>
            </a:pPr>
            <a:r>
              <a:rPr lang="en-US" altLang="en-US" sz="2400" dirty="0"/>
              <a:t> </a:t>
            </a:r>
            <a:r>
              <a:rPr lang="en-US" altLang="en-US" sz="2400" b="1" u="sng" dirty="0"/>
              <a:t>Physiological parameters</a:t>
            </a:r>
            <a:r>
              <a:rPr lang="en-US" altLang="en-US" sz="2400" dirty="0"/>
              <a:t>, such as gait, voice, tone and manner of speech.</a:t>
            </a:r>
          </a:p>
          <a:p>
            <a:pPr marL="109728" indent="0">
              <a:buNone/>
            </a:pPr>
            <a:endParaRPr lang="en-US" dirty="0"/>
          </a:p>
        </p:txBody>
      </p:sp>
      <p:sp>
        <p:nvSpPr>
          <p:cNvPr id="3" name="Title 2"/>
          <p:cNvSpPr>
            <a:spLocks noGrp="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sz="4400" dirty="0"/>
          </a:p>
        </p:txBody>
      </p:sp>
    </p:spTree>
    <p:extLst>
      <p:ext uri="{BB962C8B-B14F-4D97-AF65-F5344CB8AC3E}">
        <p14:creationId xmlns:p14="http://schemas.microsoft.com/office/powerpoint/2010/main" val="372831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D0D21509-6379-C9B2-A5CF-34857819BE5C}"/>
              </a:ext>
            </a:extLst>
          </p:cNvPr>
          <p:cNvSpPr>
            <a:spLocks noGrp="1" noChangeArrowheads="1"/>
          </p:cNvSpPr>
          <p:nvPr>
            <p:ph idx="1"/>
          </p:nvPr>
        </p:nvSpPr>
        <p:spPr/>
        <p:txBody>
          <a:bodyPr>
            <a:normAutofit/>
          </a:bodyPr>
          <a:lstStyle/>
          <a:p>
            <a:pPr marL="109728" indent="0">
              <a:buNone/>
            </a:pPr>
            <a:r>
              <a:rPr lang="en-US" altLang="en-US" sz="2800" b="1" dirty="0">
                <a:solidFill>
                  <a:schemeClr val="accent1"/>
                </a:solidFill>
                <a:effectLst>
                  <a:outerShdw blurRad="38100" dist="38100" dir="2700000" algn="tl">
                    <a:srgbClr val="C0C0C0"/>
                  </a:outerShdw>
                </a:effectLst>
              </a:rPr>
              <a:t>Subjective</a:t>
            </a:r>
            <a:r>
              <a:rPr lang="en-US" altLang="en-US" sz="2800" b="1" dirty="0">
                <a:solidFill>
                  <a:schemeClr val="accent1"/>
                </a:solidFill>
              </a:rPr>
              <a:t> </a:t>
            </a:r>
            <a:r>
              <a:rPr lang="en-US" altLang="en-US" sz="2800" b="1" dirty="0">
                <a:solidFill>
                  <a:schemeClr val="accent1"/>
                </a:solidFill>
                <a:effectLst>
                  <a:outerShdw blurRad="38100" dist="38100" dir="2700000" algn="tl">
                    <a:srgbClr val="C0C0C0"/>
                  </a:outerShdw>
                </a:effectLst>
              </a:rPr>
              <a:t>Method:</a:t>
            </a:r>
            <a:endParaRPr lang="en-US" altLang="en-US" sz="2800" b="1" u="sng" dirty="0"/>
          </a:p>
          <a:p>
            <a:pPr>
              <a:buFont typeface="Courier New" pitchFamily="49" charset="0"/>
              <a:buChar char="o"/>
            </a:pPr>
            <a:r>
              <a:rPr lang="en-US" altLang="en-US" sz="2400" b="1" u="sng" dirty="0"/>
              <a:t>Pathological parameters</a:t>
            </a:r>
            <a:r>
              <a:rPr lang="en-US" altLang="en-US" sz="2400" dirty="0"/>
              <a:t>, related to contracted diseases such as eczema, scar etc.</a:t>
            </a:r>
          </a:p>
          <a:p>
            <a:pPr marL="109728" indent="0">
              <a:buNone/>
            </a:pPr>
            <a:r>
              <a:rPr lang="en-US" altLang="ko-KR" sz="2800" b="1" dirty="0">
                <a:solidFill>
                  <a:schemeClr val="accent1"/>
                </a:solidFill>
                <a:ea typeface="굴림" panose="020B0600000101010101" pitchFamily="34" charset="-127"/>
              </a:rPr>
              <a:t>Objective Method:</a:t>
            </a:r>
          </a:p>
          <a:p>
            <a:r>
              <a:rPr lang="en-US" altLang="ko-KR" sz="2800" b="1" dirty="0">
                <a:solidFill>
                  <a:schemeClr val="accent1"/>
                </a:solidFill>
                <a:ea typeface="굴림" panose="020B0600000101010101" pitchFamily="34" charset="-127"/>
              </a:rPr>
              <a:t> </a:t>
            </a:r>
            <a:r>
              <a:rPr lang="en-US" altLang="en-US" sz="2400" dirty="0"/>
              <a:t>Here utilization of morphological and belongings data is analyzed.</a:t>
            </a:r>
          </a:p>
          <a:p>
            <a:pPr marL="109728" indent="0">
              <a:buNone/>
            </a:pPr>
            <a:endParaRPr lang="en-US" altLang="en-US" sz="2800" b="1" dirty="0">
              <a:solidFill>
                <a:schemeClr val="accent1"/>
              </a:solidFill>
            </a:endParaRPr>
          </a:p>
          <a:p>
            <a:endParaRPr lang="en-US" altLang="en-US" sz="2800" dirty="0">
              <a:effectLst>
                <a:outerShdw blurRad="38100" dist="38100" dir="2700000" algn="tl">
                  <a:srgbClr val="C0C0C0"/>
                </a:outerShdw>
              </a:effectLst>
            </a:endParaRPr>
          </a:p>
        </p:txBody>
      </p:sp>
      <p:sp>
        <p:nvSpPr>
          <p:cNvPr id="11266" name="Rectangle 2">
            <a:extLst>
              <a:ext uri="{FF2B5EF4-FFF2-40B4-BE49-F238E27FC236}">
                <a16:creationId xmlns:a16="http://schemas.microsoft.com/office/drawing/2014/main" id="{4107E68D-434A-3C42-0D34-B7223BD85F82}"/>
              </a:ext>
            </a:extLst>
          </p:cNvPr>
          <p:cNvSpPr>
            <a:spLocks noGrp="1" noChangeArrowheads="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sz="4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3CA0BF4B-32CA-2704-9E82-BA4951329C8D}"/>
              </a:ext>
            </a:extLst>
          </p:cNvPr>
          <p:cNvSpPr>
            <a:spLocks noGrp="1" noChangeArrowheads="1"/>
          </p:cNvSpPr>
          <p:nvPr>
            <p:ph idx="1"/>
          </p:nvPr>
        </p:nvSpPr>
        <p:spPr/>
        <p:txBody>
          <a:bodyPr>
            <a:normAutofit/>
          </a:bodyPr>
          <a:lstStyle/>
          <a:p>
            <a:pPr>
              <a:lnSpc>
                <a:spcPct val="80000"/>
              </a:lnSpc>
            </a:pPr>
            <a:r>
              <a:rPr lang="en-US" altLang="en-US" sz="2800" b="1" dirty="0"/>
              <a:t>The points to be noted for identification:</a:t>
            </a:r>
            <a:endParaRPr lang="en-US" altLang="en-US" sz="2800" dirty="0"/>
          </a:p>
          <a:p>
            <a:pPr>
              <a:lnSpc>
                <a:spcPct val="80000"/>
              </a:lnSpc>
              <a:buFont typeface="Courier New" pitchFamily="49" charset="0"/>
              <a:buChar char="o"/>
            </a:pPr>
            <a:r>
              <a:rPr lang="en-US" altLang="en-US" sz="2400" dirty="0"/>
              <a:t>Name, ID card, CNIC (if present)</a:t>
            </a:r>
          </a:p>
          <a:p>
            <a:pPr>
              <a:lnSpc>
                <a:spcPct val="80000"/>
              </a:lnSpc>
              <a:buFont typeface="Courier New" pitchFamily="49" charset="0"/>
              <a:buChar char="o"/>
            </a:pPr>
            <a:r>
              <a:rPr lang="en-US" altLang="en-US" sz="2400" dirty="0"/>
              <a:t>Age</a:t>
            </a:r>
          </a:p>
          <a:p>
            <a:pPr>
              <a:lnSpc>
                <a:spcPct val="80000"/>
              </a:lnSpc>
              <a:buFont typeface="Courier New" pitchFamily="49" charset="0"/>
              <a:buChar char="o"/>
            </a:pPr>
            <a:r>
              <a:rPr lang="en-US" altLang="en-US" sz="2400" dirty="0"/>
              <a:t>Sex	-Primary Characteristics &amp; Secondary characteristics </a:t>
            </a:r>
          </a:p>
          <a:p>
            <a:pPr>
              <a:lnSpc>
                <a:spcPct val="80000"/>
              </a:lnSpc>
              <a:buFont typeface="Courier New" pitchFamily="49" charset="0"/>
              <a:buChar char="o"/>
            </a:pPr>
            <a:r>
              <a:rPr lang="en-US" altLang="en-US" sz="2400" dirty="0"/>
              <a:t>Stature</a:t>
            </a:r>
          </a:p>
          <a:p>
            <a:pPr>
              <a:lnSpc>
                <a:spcPct val="80000"/>
              </a:lnSpc>
              <a:buFont typeface="Courier New" pitchFamily="49" charset="0"/>
              <a:buChar char="o"/>
            </a:pPr>
            <a:r>
              <a:rPr lang="en-US" altLang="en-US" sz="2400" dirty="0"/>
              <a:t>Features Personal effects </a:t>
            </a:r>
          </a:p>
          <a:p>
            <a:pPr>
              <a:lnSpc>
                <a:spcPct val="80000"/>
              </a:lnSpc>
              <a:buFont typeface="Courier New" pitchFamily="49" charset="0"/>
              <a:buChar char="o"/>
            </a:pPr>
            <a:r>
              <a:rPr lang="en-US" altLang="en-US" sz="2400" dirty="0"/>
              <a:t>Hair</a:t>
            </a:r>
          </a:p>
          <a:p>
            <a:pPr>
              <a:lnSpc>
                <a:spcPct val="80000"/>
              </a:lnSpc>
              <a:buFont typeface="Courier New" pitchFamily="49" charset="0"/>
              <a:buChar char="o"/>
            </a:pPr>
            <a:r>
              <a:rPr lang="en-US" altLang="en-US" sz="2400" dirty="0"/>
              <a:t>Scars		</a:t>
            </a:r>
          </a:p>
          <a:p>
            <a:pPr>
              <a:lnSpc>
                <a:spcPct val="80000"/>
              </a:lnSpc>
              <a:buFont typeface="Courier New" pitchFamily="49" charset="0"/>
              <a:buChar char="o"/>
            </a:pPr>
            <a:r>
              <a:rPr lang="en-US" altLang="en-US" sz="2400" dirty="0"/>
              <a:t>Tattoos</a:t>
            </a:r>
          </a:p>
          <a:p>
            <a:pPr>
              <a:lnSpc>
                <a:spcPct val="80000"/>
              </a:lnSpc>
              <a:buFont typeface="Courier New" pitchFamily="49" charset="0"/>
              <a:buChar char="o"/>
            </a:pPr>
            <a:r>
              <a:rPr lang="en-US" altLang="en-US" sz="2400" dirty="0"/>
              <a:t>External Peculiarities</a:t>
            </a:r>
          </a:p>
          <a:p>
            <a:pPr>
              <a:lnSpc>
                <a:spcPct val="80000"/>
              </a:lnSpc>
              <a:buFont typeface="Courier New" pitchFamily="49" charset="0"/>
              <a:buChar char="o"/>
            </a:pPr>
            <a:r>
              <a:rPr lang="en-US" altLang="en-US" sz="2400" dirty="0"/>
              <a:t>Race, Religion &amp; Nationality</a:t>
            </a:r>
          </a:p>
          <a:p>
            <a:endParaRPr lang="en-US" altLang="en-US" dirty="0"/>
          </a:p>
        </p:txBody>
      </p:sp>
      <p:sp>
        <p:nvSpPr>
          <p:cNvPr id="12290" name="Rectangle 2">
            <a:extLst>
              <a:ext uri="{FF2B5EF4-FFF2-40B4-BE49-F238E27FC236}">
                <a16:creationId xmlns:a16="http://schemas.microsoft.com/office/drawing/2014/main" id="{13311957-F1AB-C969-980F-1997CFC86A58}"/>
              </a:ext>
            </a:extLst>
          </p:cNvPr>
          <p:cNvSpPr>
            <a:spLocks noGrp="1" noChangeArrowheads="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shape&#10;&#10;Description automatically generated">
            <a:extLst>
              <a:ext uri="{FF2B5EF4-FFF2-40B4-BE49-F238E27FC236}">
                <a16:creationId xmlns:a16="http://schemas.microsoft.com/office/drawing/2014/main" id="{AB8C96CC-3CE4-60A3-3D80-D6045CC137B5}"/>
              </a:ext>
            </a:extLst>
          </p:cNvPr>
          <p:cNvPicPr>
            <a:picLocks noGrp="1" noChangeAspect="1"/>
          </p:cNvPicPr>
          <p:nvPr>
            <p:ph idx="1"/>
          </p:nvPr>
        </p:nvPicPr>
        <p:blipFill>
          <a:blip r:embed="rId2"/>
          <a:stretch>
            <a:fillRect/>
          </a:stretch>
        </p:blipFill>
        <p:spPr>
          <a:xfrm>
            <a:off x="587148" y="1775165"/>
            <a:ext cx="8143874" cy="3784146"/>
          </a:xfrm>
        </p:spPr>
      </p:pic>
    </p:spTree>
    <p:extLst>
      <p:ext uri="{BB962C8B-B14F-4D97-AF65-F5344CB8AC3E}">
        <p14:creationId xmlns:p14="http://schemas.microsoft.com/office/powerpoint/2010/main" val="507442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13A296B0-05FB-5CE6-2196-8D24FFAFC48F}"/>
              </a:ext>
            </a:extLst>
          </p:cNvPr>
          <p:cNvSpPr>
            <a:spLocks noGrp="1" noChangeArrowheads="1"/>
          </p:cNvSpPr>
          <p:nvPr>
            <p:ph idx="1"/>
          </p:nvPr>
        </p:nvSpPr>
        <p:spPr/>
        <p:txBody>
          <a:bodyPr>
            <a:normAutofit/>
          </a:bodyPr>
          <a:lstStyle/>
          <a:p>
            <a:pPr>
              <a:buFont typeface="Courier New" pitchFamily="49" charset="0"/>
              <a:buChar char="o"/>
            </a:pPr>
            <a:r>
              <a:rPr lang="en-US" altLang="en-US" sz="2400" dirty="0"/>
              <a:t>Dental patterns </a:t>
            </a:r>
          </a:p>
          <a:p>
            <a:pPr>
              <a:buFont typeface="Courier New" pitchFamily="49" charset="0"/>
              <a:buChar char="o"/>
            </a:pPr>
            <a:r>
              <a:rPr lang="en-US" altLang="en-US" sz="2400" dirty="0"/>
              <a:t>fingerprints, </a:t>
            </a:r>
          </a:p>
          <a:p>
            <a:pPr>
              <a:buFont typeface="Courier New" pitchFamily="49" charset="0"/>
              <a:buChar char="o"/>
            </a:pPr>
            <a:r>
              <a:rPr lang="en-US" altLang="en-US" sz="2400" dirty="0"/>
              <a:t>footprints or </a:t>
            </a:r>
          </a:p>
          <a:p>
            <a:pPr>
              <a:buFont typeface="Courier New" pitchFamily="49" charset="0"/>
              <a:buChar char="o"/>
            </a:pPr>
            <a:r>
              <a:rPr lang="en-US" altLang="en-US" sz="2400" dirty="0"/>
              <a:t>Handprints</a:t>
            </a:r>
          </a:p>
          <a:p>
            <a:pPr>
              <a:buFont typeface="Courier New" pitchFamily="49" charset="0"/>
              <a:buChar char="o"/>
            </a:pPr>
            <a:r>
              <a:rPr lang="en-US" altLang="en-US" sz="2400" dirty="0"/>
              <a:t>superimposition technique </a:t>
            </a:r>
          </a:p>
          <a:p>
            <a:pPr>
              <a:buFont typeface="Courier New" pitchFamily="49" charset="0"/>
              <a:buChar char="o"/>
            </a:pPr>
            <a:r>
              <a:rPr lang="en-US" altLang="en-US" sz="2400" dirty="0"/>
              <a:t>Neutron Activation comparisons </a:t>
            </a:r>
          </a:p>
          <a:p>
            <a:pPr>
              <a:buFont typeface="Courier New" pitchFamily="49" charset="0"/>
              <a:buChar char="o"/>
            </a:pPr>
            <a:r>
              <a:rPr lang="en-US" altLang="en-US" sz="2400" dirty="0"/>
              <a:t>Trace Evidence Comparisons</a:t>
            </a:r>
          </a:p>
        </p:txBody>
      </p:sp>
      <p:sp>
        <p:nvSpPr>
          <p:cNvPr id="14338" name="Rectangle 2">
            <a:extLst>
              <a:ext uri="{FF2B5EF4-FFF2-40B4-BE49-F238E27FC236}">
                <a16:creationId xmlns:a16="http://schemas.microsoft.com/office/drawing/2014/main" id="{16CD603F-FC19-745D-EF2C-7798515D607D}"/>
              </a:ext>
            </a:extLst>
          </p:cNvPr>
          <p:cNvSpPr>
            <a:spLocks noGrp="1" noChangeArrowheads="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sz="4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sz="4400" dirty="0"/>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0653" r="29796" b="22413"/>
          <a:stretch/>
        </p:blipFill>
        <p:spPr bwMode="auto">
          <a:xfrm>
            <a:off x="1066801" y="1490662"/>
            <a:ext cx="1905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131" r="23551" b="13365"/>
          <a:stretch/>
        </p:blipFill>
        <p:spPr bwMode="auto">
          <a:xfrm>
            <a:off x="3510455" y="1447800"/>
            <a:ext cx="1828800" cy="217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59" t="3783" r="18315" b="20552"/>
          <a:stretch/>
        </p:blipFill>
        <p:spPr bwMode="auto">
          <a:xfrm>
            <a:off x="5867400" y="1447800"/>
            <a:ext cx="1807160" cy="213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7507" y="3857379"/>
            <a:ext cx="1817053" cy="205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886200"/>
            <a:ext cx="1757855"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8114" y="3857379"/>
            <a:ext cx="1905000" cy="201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064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buFontTx/>
              <a:buNone/>
            </a:pPr>
            <a:r>
              <a:rPr lang="en-US" altLang="en-US" sz="2800" b="1" dirty="0">
                <a:effectLst>
                  <a:outerShdw blurRad="38100" dist="38100" dir="2700000" algn="tl">
                    <a:srgbClr val="C0C0C0"/>
                  </a:outerShdw>
                </a:effectLst>
              </a:rPr>
              <a:t>Race</a:t>
            </a:r>
            <a:r>
              <a:rPr lang="en-US" altLang="en-US" sz="2800" b="1" dirty="0"/>
              <a:t> </a:t>
            </a:r>
            <a:r>
              <a:rPr lang="en-US" altLang="en-US" sz="2800" b="1" dirty="0">
                <a:effectLst>
                  <a:outerShdw blurRad="38100" dist="38100" dir="2700000" algn="tl">
                    <a:srgbClr val="C0C0C0"/>
                  </a:outerShdw>
                </a:effectLst>
              </a:rPr>
              <a:t>&amp;</a:t>
            </a:r>
            <a:r>
              <a:rPr lang="en-US" altLang="en-US" sz="2800" b="1" dirty="0"/>
              <a:t> </a:t>
            </a:r>
            <a:r>
              <a:rPr lang="en-US" altLang="en-US" sz="2800" b="1" dirty="0">
                <a:effectLst>
                  <a:outerShdw blurRad="38100" dist="38100" dir="2700000" algn="tl">
                    <a:srgbClr val="C0C0C0"/>
                  </a:outerShdw>
                </a:effectLst>
              </a:rPr>
              <a:t>Religion: </a:t>
            </a:r>
            <a:r>
              <a:rPr lang="en-US" altLang="en-US" sz="2400" dirty="0"/>
              <a:t>The various races are:</a:t>
            </a:r>
          </a:p>
          <a:p>
            <a:pPr>
              <a:lnSpc>
                <a:spcPct val="90000"/>
              </a:lnSpc>
            </a:pPr>
            <a:r>
              <a:rPr lang="en-US" altLang="en-US" sz="2400" dirty="0"/>
              <a:t>Caucasian</a:t>
            </a:r>
          </a:p>
          <a:p>
            <a:pPr>
              <a:lnSpc>
                <a:spcPct val="90000"/>
              </a:lnSpc>
            </a:pPr>
            <a:r>
              <a:rPr lang="en-US" altLang="en-US" sz="2400" dirty="0"/>
              <a:t>Negroid</a:t>
            </a:r>
          </a:p>
          <a:p>
            <a:pPr>
              <a:lnSpc>
                <a:spcPct val="90000"/>
              </a:lnSpc>
            </a:pPr>
            <a:r>
              <a:rPr lang="en-US" altLang="en-US" sz="2400" dirty="0"/>
              <a:t>Mixed</a:t>
            </a:r>
          </a:p>
          <a:p>
            <a:pPr>
              <a:lnSpc>
                <a:spcPct val="90000"/>
              </a:lnSpc>
              <a:buFontTx/>
              <a:buNone/>
            </a:pPr>
            <a:r>
              <a:rPr lang="en-US" altLang="en-US" sz="2400" dirty="0"/>
              <a:t>Another classification of race is:</a:t>
            </a:r>
          </a:p>
          <a:p>
            <a:pPr>
              <a:lnSpc>
                <a:spcPct val="90000"/>
              </a:lnSpc>
            </a:pPr>
            <a:r>
              <a:rPr lang="en-US" altLang="en-US" sz="2400" dirty="0"/>
              <a:t>Caucasian</a:t>
            </a:r>
          </a:p>
          <a:p>
            <a:pPr>
              <a:lnSpc>
                <a:spcPct val="90000"/>
              </a:lnSpc>
            </a:pPr>
            <a:r>
              <a:rPr lang="en-US" altLang="en-US" sz="2400" dirty="0"/>
              <a:t>Black race</a:t>
            </a:r>
          </a:p>
          <a:p>
            <a:pPr>
              <a:lnSpc>
                <a:spcPct val="90000"/>
              </a:lnSpc>
            </a:pPr>
            <a:r>
              <a:rPr lang="en-US" altLang="en-US" sz="2400" dirty="0"/>
              <a:t>Red race</a:t>
            </a:r>
          </a:p>
          <a:p>
            <a:pPr>
              <a:lnSpc>
                <a:spcPct val="90000"/>
              </a:lnSpc>
            </a:pPr>
            <a:r>
              <a:rPr lang="en-US" altLang="ko-KR" sz="2400" dirty="0">
                <a:ea typeface="굴림" panose="020B0600000101010101" pitchFamily="34" charset="-127"/>
              </a:rPr>
              <a:t>Yellow race (Ping pong race) </a:t>
            </a:r>
            <a:endParaRPr lang="en-US" altLang="en-US" sz="2400" dirty="0"/>
          </a:p>
          <a:p>
            <a:endParaRPr lang="en-US" dirty="0"/>
          </a:p>
        </p:txBody>
      </p:sp>
      <p:sp>
        <p:nvSpPr>
          <p:cNvPr id="3" name="Title 2"/>
          <p:cNvSpPr>
            <a:spLocks noGrp="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sz="4400" dirty="0"/>
          </a:p>
        </p:txBody>
      </p:sp>
    </p:spTree>
    <p:extLst>
      <p:ext uri="{BB962C8B-B14F-4D97-AF65-F5344CB8AC3E}">
        <p14:creationId xmlns:p14="http://schemas.microsoft.com/office/powerpoint/2010/main" val="1739936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C5BB4529-A9F2-ADC9-53EF-D981D67608B9}"/>
              </a:ext>
            </a:extLst>
          </p:cNvPr>
          <p:cNvSpPr>
            <a:spLocks noGrp="1" noChangeArrowheads="1"/>
          </p:cNvSpPr>
          <p:nvPr>
            <p:ph idx="1"/>
          </p:nvPr>
        </p:nvSpPr>
        <p:spPr/>
        <p:txBody>
          <a:bodyPr>
            <a:normAutofit fontScale="92500" lnSpcReduction="10000"/>
          </a:bodyPr>
          <a:lstStyle/>
          <a:p>
            <a:pPr marL="109728" indent="0">
              <a:buNone/>
            </a:pPr>
            <a:r>
              <a:rPr lang="en-US" altLang="en-US" sz="2800" b="1" dirty="0">
                <a:solidFill>
                  <a:schemeClr val="accent1"/>
                </a:solidFill>
              </a:rPr>
              <a:t>Questions of determining race in:</a:t>
            </a:r>
            <a:endParaRPr lang="en-US" altLang="en-US" dirty="0">
              <a:solidFill>
                <a:schemeClr val="accent1"/>
              </a:solidFill>
              <a:effectLst>
                <a:outerShdw blurRad="38100" dist="38100" dir="2700000" algn="tl">
                  <a:srgbClr val="C0C0C0"/>
                </a:outerShdw>
              </a:effectLst>
            </a:endParaRPr>
          </a:p>
          <a:p>
            <a:pPr>
              <a:buFont typeface="Wingdings" pitchFamily="2" charset="2"/>
              <a:buChar char="ü"/>
            </a:pPr>
            <a:r>
              <a:rPr lang="en-US" altLang="en-US" sz="2400" dirty="0"/>
              <a:t>Mass disasters</a:t>
            </a:r>
            <a:endParaRPr lang="en-US" altLang="en-US" sz="2400" dirty="0">
              <a:solidFill>
                <a:schemeClr val="bg1"/>
              </a:solidFill>
            </a:endParaRPr>
          </a:p>
          <a:p>
            <a:pPr>
              <a:buFont typeface="Wingdings" pitchFamily="2" charset="2"/>
              <a:buChar char="ü"/>
            </a:pPr>
            <a:r>
              <a:rPr lang="en-US" altLang="en-US" sz="2400" dirty="0"/>
              <a:t>Railway accidents</a:t>
            </a:r>
            <a:endParaRPr lang="en-US" altLang="en-US" sz="2400" dirty="0">
              <a:solidFill>
                <a:schemeClr val="bg1"/>
              </a:solidFill>
            </a:endParaRPr>
          </a:p>
          <a:p>
            <a:pPr>
              <a:buFont typeface="Wingdings" pitchFamily="2" charset="2"/>
              <a:buChar char="ü"/>
            </a:pPr>
            <a:r>
              <a:rPr lang="en-US" altLang="en-US" sz="2400" dirty="0"/>
              <a:t>Air crash</a:t>
            </a:r>
            <a:endParaRPr lang="en-US" altLang="en-US" sz="2400" dirty="0">
              <a:solidFill>
                <a:schemeClr val="bg1"/>
              </a:solidFill>
            </a:endParaRPr>
          </a:p>
          <a:p>
            <a:pPr>
              <a:buFont typeface="Wingdings" pitchFamily="2" charset="2"/>
              <a:buChar char="ü"/>
            </a:pPr>
            <a:r>
              <a:rPr lang="en-US" altLang="en-US" sz="2400" dirty="0"/>
              <a:t>Disposal of dead bodies according to their religion</a:t>
            </a:r>
          </a:p>
          <a:p>
            <a:pPr marL="109728" indent="0">
              <a:buNone/>
            </a:pPr>
            <a:r>
              <a:rPr lang="en-US" altLang="en-US" sz="2800" dirty="0">
                <a:solidFill>
                  <a:schemeClr val="accent1"/>
                </a:solidFill>
                <a:effectLst>
                  <a:outerShdw blurRad="38100" dist="38100" dir="2700000" algn="tl">
                    <a:srgbClr val="C0C0C0"/>
                  </a:outerShdw>
                </a:effectLst>
              </a:rPr>
              <a:t>Race</a:t>
            </a:r>
            <a:r>
              <a:rPr lang="en-US" altLang="en-US" sz="2800" dirty="0">
                <a:solidFill>
                  <a:schemeClr val="accent1"/>
                </a:solidFill>
              </a:rPr>
              <a:t> </a:t>
            </a:r>
            <a:r>
              <a:rPr lang="en-US" altLang="en-US" sz="2800" dirty="0">
                <a:solidFill>
                  <a:schemeClr val="accent1"/>
                </a:solidFill>
                <a:effectLst>
                  <a:outerShdw blurRad="38100" dist="38100" dir="2700000" algn="tl">
                    <a:srgbClr val="C0C0C0"/>
                  </a:outerShdw>
                </a:effectLst>
              </a:rPr>
              <a:t>can</a:t>
            </a:r>
            <a:r>
              <a:rPr lang="en-US" altLang="en-US" sz="2800" dirty="0">
                <a:solidFill>
                  <a:schemeClr val="accent1"/>
                </a:solidFill>
              </a:rPr>
              <a:t> </a:t>
            </a:r>
            <a:r>
              <a:rPr lang="en-US" altLang="en-US" sz="2800" dirty="0">
                <a:solidFill>
                  <a:schemeClr val="accent1"/>
                </a:solidFill>
                <a:effectLst>
                  <a:outerShdw blurRad="38100" dist="38100" dir="2700000" algn="tl">
                    <a:srgbClr val="C0C0C0"/>
                  </a:outerShdw>
                </a:effectLst>
              </a:rPr>
              <a:t>be</a:t>
            </a:r>
            <a:r>
              <a:rPr lang="en-US" altLang="en-US" sz="2800" dirty="0">
                <a:solidFill>
                  <a:schemeClr val="accent1"/>
                </a:solidFill>
              </a:rPr>
              <a:t> </a:t>
            </a:r>
            <a:r>
              <a:rPr lang="en-US" altLang="en-US" sz="2800" dirty="0">
                <a:solidFill>
                  <a:schemeClr val="accent1"/>
                </a:solidFill>
                <a:effectLst>
                  <a:outerShdw blurRad="38100" dist="38100" dir="2700000" algn="tl">
                    <a:srgbClr val="C0C0C0"/>
                  </a:outerShdw>
                </a:effectLst>
              </a:rPr>
              <a:t>easily</a:t>
            </a:r>
            <a:r>
              <a:rPr lang="en-US" altLang="en-US" sz="2800" dirty="0">
                <a:solidFill>
                  <a:schemeClr val="accent1"/>
                </a:solidFill>
              </a:rPr>
              <a:t> </a:t>
            </a:r>
            <a:r>
              <a:rPr lang="en-US" altLang="en-US" sz="2800" dirty="0">
                <a:solidFill>
                  <a:schemeClr val="accent1"/>
                </a:solidFill>
                <a:effectLst>
                  <a:outerShdw blurRad="38100" dist="38100" dir="2700000" algn="tl">
                    <a:srgbClr val="C0C0C0"/>
                  </a:outerShdw>
                </a:effectLst>
              </a:rPr>
              <a:t>determined</a:t>
            </a:r>
            <a:r>
              <a:rPr lang="en-US" altLang="en-US" sz="2800" dirty="0">
                <a:solidFill>
                  <a:schemeClr val="accent1"/>
                </a:solidFill>
              </a:rPr>
              <a:t> </a:t>
            </a:r>
            <a:r>
              <a:rPr lang="en-US" altLang="en-US" sz="2800" dirty="0">
                <a:solidFill>
                  <a:schemeClr val="accent1"/>
                </a:solidFill>
                <a:effectLst>
                  <a:outerShdw blurRad="38100" dist="38100" dir="2700000" algn="tl">
                    <a:srgbClr val="C0C0C0"/>
                  </a:outerShdw>
                </a:effectLst>
              </a:rPr>
              <a:t>from:</a:t>
            </a:r>
          </a:p>
          <a:p>
            <a:pPr>
              <a:lnSpc>
                <a:spcPct val="80000"/>
              </a:lnSpc>
              <a:buFont typeface="Wingdings" pitchFamily="2" charset="2"/>
              <a:buChar char="ü"/>
            </a:pPr>
            <a:r>
              <a:rPr lang="en-US" altLang="en-US" sz="2600" dirty="0"/>
              <a:t>Clothes</a:t>
            </a:r>
            <a:endParaRPr lang="en-US" altLang="en-US" sz="2600" dirty="0">
              <a:solidFill>
                <a:schemeClr val="bg1"/>
              </a:solidFill>
            </a:endParaRPr>
          </a:p>
          <a:p>
            <a:pPr>
              <a:lnSpc>
                <a:spcPct val="80000"/>
              </a:lnSpc>
              <a:buFont typeface="Wingdings" pitchFamily="2" charset="2"/>
              <a:buChar char="ü"/>
            </a:pPr>
            <a:r>
              <a:rPr lang="en-US" altLang="en-US" sz="2600" dirty="0"/>
              <a:t>Complexion.</a:t>
            </a:r>
            <a:endParaRPr lang="en-US" altLang="en-US" sz="2600" dirty="0">
              <a:solidFill>
                <a:schemeClr val="bg1"/>
              </a:solidFill>
            </a:endParaRPr>
          </a:p>
          <a:p>
            <a:pPr>
              <a:lnSpc>
                <a:spcPct val="80000"/>
              </a:lnSpc>
              <a:buFont typeface="Wingdings" pitchFamily="2" charset="2"/>
              <a:buChar char="ü"/>
            </a:pPr>
            <a:r>
              <a:rPr lang="en-US" altLang="en-US" sz="2600" dirty="0" err="1"/>
              <a:t>Hair</a:t>
            </a:r>
            <a:r>
              <a:rPr lang="en-US" altLang="en-US" sz="2600" dirty="0" err="1">
                <a:solidFill>
                  <a:schemeClr val="bg1"/>
                </a:solidFill>
              </a:rPr>
              <a:t>,</a:t>
            </a:r>
            <a:r>
              <a:rPr lang="en-US" altLang="en-US" sz="2600" dirty="0" err="1"/>
              <a:t>Eyes</a:t>
            </a:r>
            <a:r>
              <a:rPr lang="en-US" altLang="en-US" sz="2600" dirty="0" err="1">
                <a:solidFill>
                  <a:schemeClr val="bg1"/>
                </a:solidFill>
              </a:rPr>
              <a:t>,</a:t>
            </a:r>
            <a:r>
              <a:rPr lang="en-US" altLang="en-US" sz="2600" dirty="0" err="1"/>
              <a:t>Lips</a:t>
            </a:r>
            <a:endParaRPr lang="en-US" altLang="en-US" sz="2600" dirty="0">
              <a:solidFill>
                <a:schemeClr val="bg1"/>
              </a:solidFill>
            </a:endParaRPr>
          </a:p>
          <a:p>
            <a:pPr>
              <a:lnSpc>
                <a:spcPct val="80000"/>
              </a:lnSpc>
              <a:buFont typeface="Wingdings" pitchFamily="2" charset="2"/>
              <a:buChar char="ü"/>
            </a:pPr>
            <a:r>
              <a:rPr lang="en-US" altLang="en-US" sz="2600" dirty="0"/>
              <a:t>Teeth –  Mongoloid groups  →Shovel shaped upper median incisor</a:t>
            </a:r>
            <a:endParaRPr lang="en-US" altLang="en-US" sz="2600" dirty="0">
              <a:solidFill>
                <a:schemeClr val="bg1"/>
              </a:solidFill>
            </a:endParaRPr>
          </a:p>
          <a:p>
            <a:pPr>
              <a:lnSpc>
                <a:spcPct val="80000"/>
              </a:lnSpc>
              <a:buFont typeface="Wingdings" pitchFamily="2" charset="2"/>
              <a:buChar char="ü"/>
            </a:pPr>
            <a:r>
              <a:rPr lang="en-US" altLang="en-US" sz="2600" dirty="0"/>
              <a:t>Bones- skull- race can be determine by cephalic Index</a:t>
            </a:r>
          </a:p>
          <a:p>
            <a:pPr marL="109728" indent="0">
              <a:buNone/>
            </a:pPr>
            <a:endParaRPr lang="en-US" altLang="en-US" sz="2800" dirty="0">
              <a:solidFill>
                <a:schemeClr val="accent1"/>
              </a:solidFill>
              <a:effectLst>
                <a:outerShdw blurRad="38100" dist="38100" dir="2700000" algn="tl">
                  <a:srgbClr val="C0C0C0"/>
                </a:outerShdw>
              </a:effectLst>
            </a:endParaRPr>
          </a:p>
          <a:p>
            <a:pPr marL="109728" indent="0">
              <a:buNone/>
            </a:pPr>
            <a:endParaRPr lang="en-US" altLang="en-US" dirty="0">
              <a:solidFill>
                <a:schemeClr val="accent1"/>
              </a:solidFill>
              <a:effectLst>
                <a:outerShdw blurRad="38100" dist="38100" dir="2700000" algn="tl">
                  <a:srgbClr val="C0C0C0"/>
                </a:outerShdw>
              </a:effectLst>
            </a:endParaRPr>
          </a:p>
        </p:txBody>
      </p:sp>
      <p:sp>
        <p:nvSpPr>
          <p:cNvPr id="16386" name="Rectangle 2">
            <a:extLst>
              <a:ext uri="{FF2B5EF4-FFF2-40B4-BE49-F238E27FC236}">
                <a16:creationId xmlns:a16="http://schemas.microsoft.com/office/drawing/2014/main" id="{85646906-C1A0-0FDF-6F79-7362E8B00203}"/>
              </a:ext>
            </a:extLst>
          </p:cNvPr>
          <p:cNvSpPr>
            <a:spLocks noGrp="1" noChangeArrowheads="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sz="4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010C25EA-9C21-BC7C-2561-E55EDD9AFC83}"/>
              </a:ext>
            </a:extLst>
          </p:cNvPr>
          <p:cNvSpPr>
            <a:spLocks noGrp="1" noChangeArrowheads="1"/>
          </p:cNvSpPr>
          <p:nvPr>
            <p:ph idx="1"/>
          </p:nvPr>
        </p:nvSpPr>
        <p:spPr/>
        <p:txBody>
          <a:bodyPr>
            <a:normAutofit fontScale="92500" lnSpcReduction="10000"/>
          </a:bodyPr>
          <a:lstStyle/>
          <a:p>
            <a:pPr>
              <a:buFontTx/>
              <a:buNone/>
            </a:pPr>
            <a:r>
              <a:rPr lang="en-US" altLang="en-US" sz="2600" b="1" dirty="0">
                <a:solidFill>
                  <a:schemeClr val="accent1"/>
                </a:solidFill>
              </a:rPr>
              <a:t>Cephalic Index/Breadth Index  </a:t>
            </a:r>
            <a:r>
              <a:rPr lang="en-US" altLang="en-US" sz="2600" dirty="0"/>
              <a:t>=</a:t>
            </a:r>
          </a:p>
          <a:p>
            <a:pPr marL="109728" indent="0">
              <a:buNone/>
            </a:pPr>
            <a:r>
              <a:rPr lang="en-US" altLang="en-US" sz="2600" u="sng" dirty="0"/>
              <a:t>   Max breadth of skull transversely     </a:t>
            </a:r>
            <a:r>
              <a:rPr lang="en-US" altLang="en-US" sz="2600" dirty="0"/>
              <a:t>x100  </a:t>
            </a:r>
          </a:p>
          <a:p>
            <a:pPr marL="109728" indent="0">
              <a:buNone/>
            </a:pPr>
            <a:r>
              <a:rPr lang="en-US" altLang="en-US" sz="2600" dirty="0"/>
              <a:t>  Max </a:t>
            </a:r>
            <a:r>
              <a:rPr lang="en-US" altLang="en-US" sz="2600" dirty="0" err="1"/>
              <a:t>anterioposterior</a:t>
            </a:r>
            <a:r>
              <a:rPr lang="en-US" altLang="en-US" sz="2600" dirty="0"/>
              <a:t> length of skull </a:t>
            </a:r>
          </a:p>
          <a:p>
            <a:pPr>
              <a:buFontTx/>
              <a:buNone/>
            </a:pPr>
            <a:r>
              <a:rPr lang="en-US" altLang="en-US" sz="2400" b="1" dirty="0" err="1"/>
              <a:t>Dolico</a:t>
            </a:r>
            <a:r>
              <a:rPr lang="en-US" altLang="en-US" sz="2400" b="1" dirty="0"/>
              <a:t> cephalic or long headed:</a:t>
            </a:r>
          </a:p>
          <a:p>
            <a:r>
              <a:rPr lang="en-US" altLang="en-US" sz="2600" dirty="0"/>
              <a:t>Cephalic Index ranges between 70 and 74.9 e.g. Negroes, Aborigines.</a:t>
            </a:r>
          </a:p>
          <a:p>
            <a:pPr>
              <a:buFontTx/>
              <a:buNone/>
            </a:pPr>
            <a:r>
              <a:rPr lang="en-US" altLang="en-US" sz="2400" b="1" dirty="0" err="1"/>
              <a:t>Mesaticephalic</a:t>
            </a:r>
            <a:r>
              <a:rPr lang="en-US" altLang="en-US" sz="2400" b="1" dirty="0"/>
              <a:t> or medium long headed:</a:t>
            </a:r>
          </a:p>
          <a:p>
            <a:r>
              <a:rPr lang="en-US" altLang="en-US" sz="2600" dirty="0"/>
              <a:t>Cephalic Index ranges between 75 to 79.9 e.g. Europeans, Pakistanis, </a:t>
            </a:r>
          </a:p>
          <a:p>
            <a:pPr marL="109728" indent="0">
              <a:buNone/>
            </a:pPr>
            <a:r>
              <a:rPr lang="en-GB" altLang="en-US" sz="2400" b="1" dirty="0"/>
              <a:t>Brachycephalic or small headed:</a:t>
            </a:r>
          </a:p>
          <a:p>
            <a:r>
              <a:rPr lang="en-US" altLang="en-US" sz="2400" dirty="0"/>
              <a:t>Cephalic Index ranges between 80 to 84.9 e.g.</a:t>
            </a:r>
          </a:p>
          <a:p>
            <a:pPr marL="109728" indent="0">
              <a:buNone/>
            </a:pPr>
            <a:r>
              <a:rPr lang="en-GB" altLang="en-US" sz="2400" dirty="0"/>
              <a:t>Mongolians &amp; </a:t>
            </a:r>
            <a:r>
              <a:rPr lang="en-US" altLang="en-US" sz="2400" dirty="0"/>
              <a:t>Chinese.</a:t>
            </a:r>
          </a:p>
          <a:p>
            <a:pPr marL="109728" indent="0">
              <a:buNone/>
            </a:pPr>
            <a:endParaRPr lang="en-US" altLang="en-US" sz="2400" b="1" dirty="0">
              <a:solidFill>
                <a:schemeClr val="accent1"/>
              </a:solidFill>
            </a:endParaRPr>
          </a:p>
          <a:p>
            <a:pPr>
              <a:lnSpc>
                <a:spcPct val="80000"/>
              </a:lnSpc>
              <a:buFontTx/>
              <a:buNone/>
            </a:pPr>
            <a:endParaRPr lang="en-US" altLang="en-US" sz="28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
        <p:nvSpPr>
          <p:cNvPr id="17410" name="Rectangle 2">
            <a:extLst>
              <a:ext uri="{FF2B5EF4-FFF2-40B4-BE49-F238E27FC236}">
                <a16:creationId xmlns:a16="http://schemas.microsoft.com/office/drawing/2014/main" id="{BC8ED1EA-BF7C-B7F6-CFC9-276CEFB10058}"/>
              </a:ext>
            </a:extLst>
          </p:cNvPr>
          <p:cNvSpPr>
            <a:spLocks noGrp="1" noChangeArrowheads="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sz="4400" dirty="0">
              <a:solidFill>
                <a:srgbClr val="CC3300"/>
              </a:solidFill>
              <a:effectLst>
                <a:outerShdw blurRad="38100" dist="38100" dir="2700000" algn="tl">
                  <a:srgbClr val="C0C0C0"/>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1855CB9B-F871-BD2E-BD29-FDD68477413E}"/>
              </a:ext>
            </a:extLst>
          </p:cNvPr>
          <p:cNvSpPr>
            <a:spLocks noGrp="1" noChangeArrowheads="1"/>
          </p:cNvSpPr>
          <p:nvPr>
            <p:ph idx="1"/>
          </p:nvPr>
        </p:nvSpPr>
        <p:spPr/>
        <p:txBody>
          <a:bodyPr>
            <a:normAutofit/>
          </a:bodyPr>
          <a:lstStyle/>
          <a:p>
            <a:pPr>
              <a:lnSpc>
                <a:spcPct val="80000"/>
              </a:lnSpc>
            </a:pPr>
            <a:r>
              <a:rPr lang="en-US" altLang="en-US" sz="2800" b="1" dirty="0"/>
              <a:t>SEX</a:t>
            </a:r>
          </a:p>
          <a:p>
            <a:pPr marL="109728" indent="0">
              <a:lnSpc>
                <a:spcPct val="80000"/>
              </a:lnSpc>
              <a:buNone/>
            </a:pPr>
            <a:r>
              <a:rPr lang="en-US" altLang="en-US" sz="2400" dirty="0"/>
              <a:t>Identification of sex of an individual is important in medico legal cases. Sex has to be established positively for following reasons:</a:t>
            </a:r>
          </a:p>
          <a:p>
            <a:pPr marL="354013" indent="-244475">
              <a:lnSpc>
                <a:spcPct val="80000"/>
              </a:lnSpc>
              <a:buFont typeface="+mj-lt"/>
              <a:buAutoNum type="arabicPeriod"/>
            </a:pPr>
            <a:r>
              <a:rPr lang="en-US" altLang="en-US" sz="2400" dirty="0"/>
              <a:t>For purpose of simple identification in a living or dead person.</a:t>
            </a:r>
          </a:p>
          <a:p>
            <a:pPr marL="354013" indent="-244475">
              <a:lnSpc>
                <a:spcPct val="80000"/>
              </a:lnSpc>
              <a:buFont typeface="+mj-lt"/>
              <a:buAutoNum type="arabicPeriod"/>
            </a:pPr>
            <a:r>
              <a:rPr lang="en-US" altLang="en-US" sz="2400" dirty="0"/>
              <a:t>For purpose of Heir ship, disposal of property, marriage education and liability for Army Service.</a:t>
            </a:r>
          </a:p>
          <a:p>
            <a:pPr marL="354013" indent="-244475">
              <a:lnSpc>
                <a:spcPct val="80000"/>
              </a:lnSpc>
              <a:buFont typeface="+mj-lt"/>
              <a:buAutoNum type="arabicPeriod"/>
            </a:pPr>
            <a:r>
              <a:rPr lang="en-US" altLang="en-US" sz="2400" dirty="0"/>
              <a:t> In cases of impotency rape, legitimacy, divorce. Paternity etc.</a:t>
            </a:r>
            <a:endParaRPr lang="en-US" altLang="ko-KR" sz="2400" dirty="0">
              <a:ea typeface="굴림" panose="020B0600000101010101" pitchFamily="34" charset="-127"/>
            </a:endParaRPr>
          </a:p>
          <a:p>
            <a:pPr marL="354013" indent="-244475">
              <a:lnSpc>
                <a:spcPct val="80000"/>
              </a:lnSpc>
              <a:buFont typeface="+mj-lt"/>
              <a:buAutoNum type="arabicPeriod"/>
            </a:pPr>
            <a:r>
              <a:rPr lang="en-US" altLang="ko-KR" sz="2400" dirty="0">
                <a:ea typeface="굴림" panose="020B0600000101010101" pitchFamily="34" charset="-127"/>
              </a:rPr>
              <a:t>For determining whether an individual can exercise certain civil rights reserved to one sex only.</a:t>
            </a:r>
            <a:endParaRPr lang="en-US" altLang="en-US" sz="2400" dirty="0"/>
          </a:p>
        </p:txBody>
      </p:sp>
      <p:sp>
        <p:nvSpPr>
          <p:cNvPr id="20482" name="Rectangle 2">
            <a:extLst>
              <a:ext uri="{FF2B5EF4-FFF2-40B4-BE49-F238E27FC236}">
                <a16:creationId xmlns:a16="http://schemas.microsoft.com/office/drawing/2014/main" id="{EB96ECC2-904A-9E72-D448-D7C3EC4F55FC}"/>
              </a:ext>
            </a:extLst>
          </p:cNvPr>
          <p:cNvSpPr>
            <a:spLocks noGrp="1" noChangeArrowheads="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sz="4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341ADB69-353D-6B39-4260-F20C3EB010C3}"/>
              </a:ext>
            </a:extLst>
          </p:cNvPr>
          <p:cNvSpPr>
            <a:spLocks noGrp="1" noChangeArrowheads="1"/>
          </p:cNvSpPr>
          <p:nvPr>
            <p:ph idx="1"/>
          </p:nvPr>
        </p:nvSpPr>
        <p:spPr/>
        <p:txBody>
          <a:bodyPr>
            <a:normAutofit fontScale="92500" lnSpcReduction="10000"/>
          </a:bodyPr>
          <a:lstStyle/>
          <a:p>
            <a:pPr marL="109728" indent="0">
              <a:buNone/>
            </a:pPr>
            <a:r>
              <a:rPr lang="en-US" altLang="en-US" sz="2800" b="1" dirty="0">
                <a:solidFill>
                  <a:schemeClr val="accent1"/>
                </a:solidFill>
              </a:rPr>
              <a:t>Sex of a person can be determined from:</a:t>
            </a:r>
          </a:p>
          <a:p>
            <a:pPr>
              <a:buFont typeface="Courier New" pitchFamily="49" charset="0"/>
              <a:buChar char="o"/>
            </a:pPr>
            <a:r>
              <a:rPr lang="en-US" altLang="en-US" sz="2400" dirty="0"/>
              <a:t>Physical Morphology</a:t>
            </a:r>
          </a:p>
          <a:p>
            <a:pPr>
              <a:buFont typeface="Courier New" pitchFamily="49" charset="0"/>
              <a:buChar char="o"/>
            </a:pPr>
            <a:r>
              <a:rPr lang="en-US" altLang="en-US" sz="2400" dirty="0"/>
              <a:t>Microscopic study of Sex Chromatin</a:t>
            </a:r>
          </a:p>
          <a:p>
            <a:pPr>
              <a:buFont typeface="Courier New" pitchFamily="49" charset="0"/>
              <a:buChar char="o"/>
            </a:pPr>
            <a:r>
              <a:rPr lang="en-US" altLang="en-US" sz="2400" dirty="0"/>
              <a:t>Gonadal biopsy</a:t>
            </a:r>
          </a:p>
          <a:p>
            <a:pPr>
              <a:buFont typeface="Courier New" pitchFamily="49" charset="0"/>
              <a:buChar char="o"/>
            </a:pPr>
            <a:r>
              <a:rPr lang="en-US" altLang="en-US" sz="2400" dirty="0"/>
              <a:t>Other recent advanced methods</a:t>
            </a:r>
          </a:p>
          <a:p>
            <a:pPr marL="109728" indent="0">
              <a:buNone/>
            </a:pPr>
            <a:r>
              <a:rPr lang="en-US" altLang="en-US" sz="2800" b="1" dirty="0">
                <a:solidFill>
                  <a:schemeClr val="accent1"/>
                </a:solidFill>
              </a:rPr>
              <a:t>Physical Morphological features:</a:t>
            </a:r>
          </a:p>
          <a:p>
            <a:pPr>
              <a:buFont typeface="Courier New" pitchFamily="49" charset="0"/>
              <a:buChar char="o"/>
            </a:pPr>
            <a:r>
              <a:rPr lang="en-US" altLang="en-US" sz="2600" dirty="0"/>
              <a:t>General Built</a:t>
            </a:r>
          </a:p>
          <a:p>
            <a:pPr>
              <a:buFont typeface="Courier New" pitchFamily="49" charset="0"/>
              <a:buChar char="o"/>
            </a:pPr>
            <a:r>
              <a:rPr lang="en-US" altLang="en-US" sz="2600" dirty="0"/>
              <a:t>Wearing clothes &amp; ornaments, </a:t>
            </a:r>
            <a:r>
              <a:rPr lang="en-US" altLang="en-US" sz="2600" dirty="0" err="1"/>
              <a:t>etc</a:t>
            </a:r>
            <a:endParaRPr lang="en-US" altLang="en-US" sz="2600" dirty="0"/>
          </a:p>
          <a:p>
            <a:pPr>
              <a:buFont typeface="Courier New" pitchFamily="49" charset="0"/>
              <a:buChar char="o"/>
            </a:pPr>
            <a:r>
              <a:rPr lang="en-US" altLang="en-US" sz="2600" dirty="0"/>
              <a:t>Scalp Hair</a:t>
            </a:r>
          </a:p>
          <a:p>
            <a:pPr>
              <a:buFont typeface="Courier New" pitchFamily="49" charset="0"/>
              <a:buChar char="o"/>
            </a:pPr>
            <a:r>
              <a:rPr lang="en-US" altLang="en-US" sz="2600" dirty="0"/>
              <a:t>Eyebrow</a:t>
            </a:r>
          </a:p>
          <a:p>
            <a:pPr>
              <a:buFont typeface="Courier New" pitchFamily="49" charset="0"/>
              <a:buChar char="o"/>
            </a:pPr>
            <a:r>
              <a:rPr lang="en-US" altLang="en-US" sz="2600" dirty="0"/>
              <a:t>Adam’s Apple Shoulders.</a:t>
            </a:r>
            <a:endParaRPr lang="en-US" altLang="ko-KR" sz="2600" dirty="0">
              <a:ea typeface="굴림" panose="020B0600000101010101" pitchFamily="34" charset="-127"/>
            </a:endParaRPr>
          </a:p>
          <a:p>
            <a:pPr marL="109728" indent="0">
              <a:buNone/>
            </a:pPr>
            <a:endParaRPr lang="en-US" altLang="en-US" sz="2800" dirty="0">
              <a:solidFill>
                <a:schemeClr val="accent1"/>
              </a:solidFill>
            </a:endParaRPr>
          </a:p>
        </p:txBody>
      </p:sp>
      <p:sp>
        <p:nvSpPr>
          <p:cNvPr id="21506" name="Rectangle 2">
            <a:extLst>
              <a:ext uri="{FF2B5EF4-FFF2-40B4-BE49-F238E27FC236}">
                <a16:creationId xmlns:a16="http://schemas.microsoft.com/office/drawing/2014/main" id="{F0370369-5C89-367B-6F7E-F09D64F76D24}"/>
              </a:ext>
            </a:extLst>
          </p:cNvPr>
          <p:cNvSpPr>
            <a:spLocks noGrp="1" noChangeArrowheads="1"/>
          </p:cNvSpPr>
          <p:nvPr>
            <p:ph type="title"/>
          </p:nvPr>
        </p:nvSpPr>
        <p:spPr/>
        <p:txBody>
          <a:bodyPr>
            <a:normAutofit fontScale="90000"/>
          </a:bodyPr>
          <a:lstStyle/>
          <a:p>
            <a:br>
              <a:rPr lang="en-US" altLang="en-US" sz="4000" dirty="0">
                <a:solidFill>
                  <a:srgbClr val="CC3300"/>
                </a:solidFill>
              </a:rPr>
            </a:br>
            <a:endParaRPr lang="en-US" altLang="en-US" sz="4000" dirty="0">
              <a:solidFill>
                <a:srgbClr val="CC3300"/>
              </a:solidFill>
            </a:endParaRPr>
          </a:p>
        </p:txBody>
      </p:sp>
      <p:sp>
        <p:nvSpPr>
          <p:cNvPr id="4" name="Rectangle 2">
            <a:extLst>
              <a:ext uri="{FF2B5EF4-FFF2-40B4-BE49-F238E27FC236}">
                <a16:creationId xmlns:a16="http://schemas.microsoft.com/office/drawing/2014/main" id="{EB96ECC2-904A-9E72-D448-D7C3EC4F55FC}"/>
              </a:ext>
            </a:extLst>
          </p:cNvPr>
          <p:cNvSpPr txBox="1">
            <a:spLocks noChangeArrowheads="1"/>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sz="4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619438BC-155E-8CAC-CF59-4060951D6019}"/>
              </a:ext>
            </a:extLst>
          </p:cNvPr>
          <p:cNvSpPr>
            <a:spLocks noGrp="1" noChangeArrowheads="1"/>
          </p:cNvSpPr>
          <p:nvPr>
            <p:ph idx="1"/>
          </p:nvPr>
        </p:nvSpPr>
        <p:spPr/>
        <p:txBody>
          <a:bodyPr>
            <a:normAutofit fontScale="92500"/>
          </a:bodyPr>
          <a:lstStyle/>
          <a:p>
            <a:pPr>
              <a:buFontTx/>
              <a:buNone/>
            </a:pPr>
            <a:r>
              <a:rPr lang="en-US" altLang="en-US" sz="2800" b="1" dirty="0">
                <a:solidFill>
                  <a:schemeClr val="accent1"/>
                </a:solidFill>
              </a:rPr>
              <a:t>Nuclear Sexing: </a:t>
            </a:r>
            <a:r>
              <a:rPr lang="en-US" altLang="en-US" sz="2400" dirty="0"/>
              <a:t>It is a probable evidence and resulting from microscopic study of Sex Chromatin. </a:t>
            </a:r>
          </a:p>
          <a:p>
            <a:r>
              <a:rPr lang="en-US" altLang="ko-KR" sz="2400" dirty="0">
                <a:ea typeface="굴림" panose="020B0600000101010101" pitchFamily="34" charset="-127"/>
              </a:rPr>
              <a:t>Depending upon NUCLEAR SEXING, we have a nodule of Chromatin in the nucleus of the cell attached to nuclear membrane this is known as </a:t>
            </a:r>
            <a:r>
              <a:rPr lang="en-US" altLang="ko-KR" sz="2400" b="1" dirty="0">
                <a:solidFill>
                  <a:schemeClr val="accent1"/>
                </a:solidFill>
                <a:ea typeface="굴림" panose="020B0600000101010101" pitchFamily="34" charset="-127"/>
              </a:rPr>
              <a:t>Barr body </a:t>
            </a:r>
            <a:r>
              <a:rPr lang="en-US" altLang="ko-KR" sz="2400" dirty="0">
                <a:ea typeface="굴림" panose="020B0600000101010101" pitchFamily="34" charset="-127"/>
              </a:rPr>
              <a:t>and depending upon its presence a person is said to be </a:t>
            </a:r>
            <a:r>
              <a:rPr lang="en-US" altLang="ko-KR" sz="2400" b="1" dirty="0">
                <a:solidFill>
                  <a:schemeClr val="accent1"/>
                </a:solidFill>
                <a:ea typeface="굴림" panose="020B0600000101010101" pitchFamily="34" charset="-127"/>
              </a:rPr>
              <a:t>Chromatin Positive </a:t>
            </a:r>
            <a:r>
              <a:rPr lang="en-US" altLang="ko-KR" sz="2400" dirty="0">
                <a:ea typeface="굴림" panose="020B0600000101010101" pitchFamily="34" charset="-127"/>
              </a:rPr>
              <a:t>and</a:t>
            </a:r>
            <a:r>
              <a:rPr lang="en-US" altLang="ko-KR" sz="2400" b="1" dirty="0">
                <a:solidFill>
                  <a:schemeClr val="accent1"/>
                </a:solidFill>
                <a:ea typeface="굴림" panose="020B0600000101010101" pitchFamily="34" charset="-127"/>
              </a:rPr>
              <a:t> </a:t>
            </a:r>
            <a:r>
              <a:rPr lang="en-US" altLang="ko-KR" sz="2400" dirty="0">
                <a:ea typeface="굴림" panose="020B0600000101010101" pitchFamily="34" charset="-127"/>
              </a:rPr>
              <a:t>present in Females </a:t>
            </a:r>
          </a:p>
          <a:p>
            <a:r>
              <a:rPr lang="en-US" altLang="ko-KR" sz="2400" dirty="0">
                <a:ea typeface="굴림" panose="020B0600000101010101" pitchFamily="34" charset="-127"/>
              </a:rPr>
              <a:t> Males do not have it so known as </a:t>
            </a:r>
            <a:r>
              <a:rPr lang="en-US" altLang="ko-KR" sz="2400" b="1" dirty="0">
                <a:solidFill>
                  <a:schemeClr val="accent1"/>
                </a:solidFill>
                <a:ea typeface="굴림" panose="020B0600000101010101" pitchFamily="34" charset="-127"/>
              </a:rPr>
              <a:t>chromatin negative. </a:t>
            </a:r>
            <a:endParaRPr lang="en-US" altLang="en-US" sz="2400" b="1" dirty="0">
              <a:solidFill>
                <a:schemeClr val="accent1"/>
              </a:solidFill>
            </a:endParaRPr>
          </a:p>
          <a:p>
            <a:pPr>
              <a:buFontTx/>
              <a:buNone/>
            </a:pPr>
            <a:br>
              <a:rPr lang="en-US" altLang="en-US" sz="2400" b="1" u="sng" dirty="0">
                <a:solidFill>
                  <a:srgbClr val="CC3300"/>
                </a:solidFill>
              </a:rPr>
            </a:br>
            <a:br>
              <a:rPr lang="en-US" altLang="ko-KR" b="1" dirty="0">
                <a:ea typeface="굴림" panose="020B0600000101010101" pitchFamily="34" charset="-127"/>
              </a:rPr>
            </a:br>
            <a:endParaRPr lang="en-US" altLang="en-US" b="1" dirty="0"/>
          </a:p>
        </p:txBody>
      </p:sp>
      <p:sp>
        <p:nvSpPr>
          <p:cNvPr id="22530" name="Rectangle 2">
            <a:extLst>
              <a:ext uri="{FF2B5EF4-FFF2-40B4-BE49-F238E27FC236}">
                <a16:creationId xmlns:a16="http://schemas.microsoft.com/office/drawing/2014/main" id="{34EB41CF-E816-D0CE-2C12-E8CBFE93DACC}"/>
              </a:ext>
            </a:extLst>
          </p:cNvPr>
          <p:cNvSpPr>
            <a:spLocks noGrp="1" noChangeArrowheads="1"/>
          </p:cNvSpPr>
          <p:nvPr>
            <p:ph type="title"/>
          </p:nvPr>
        </p:nvSpPr>
        <p:spPr/>
        <p:txBody>
          <a:bodyPr>
            <a:normAutofit/>
          </a:bodyPr>
          <a:lstStyle/>
          <a:p>
            <a:pPr algn="ctr"/>
            <a:r>
              <a:rPr lang="en-US" altLang="en-US" sz="4900" dirty="0">
                <a:solidFill>
                  <a:schemeClr val="accent1"/>
                </a:solidFill>
                <a:effectLst>
                  <a:outerShdw blurRad="38100" dist="38100" dir="2700000" algn="tl">
                    <a:srgbClr val="C0C0C0"/>
                  </a:outerShdw>
                </a:effectLst>
              </a:rPr>
              <a:t>Personal identity</a:t>
            </a:r>
            <a:endParaRPr lang="en-US" altLang="en-US" sz="3600" b="1" dirty="0">
              <a:solidFill>
                <a:srgbClr val="CC33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9D2EF63C-70E2-6F77-D3E4-A635D2466C21}"/>
              </a:ext>
            </a:extLst>
          </p:cNvPr>
          <p:cNvSpPr>
            <a:spLocks noGrp="1" noChangeArrowheads="1"/>
          </p:cNvSpPr>
          <p:nvPr>
            <p:ph idx="1"/>
          </p:nvPr>
        </p:nvSpPr>
        <p:spPr/>
        <p:txBody>
          <a:bodyPr/>
          <a:lstStyle/>
          <a:p>
            <a:pPr marL="109728" indent="0">
              <a:buNone/>
            </a:pPr>
            <a:r>
              <a:rPr lang="en-US" altLang="en-US" sz="2800" b="1" dirty="0">
                <a:solidFill>
                  <a:schemeClr val="accent1"/>
                </a:solidFill>
              </a:rPr>
              <a:t>Blood:</a:t>
            </a:r>
          </a:p>
          <a:p>
            <a:r>
              <a:rPr lang="en-US" altLang="en-US" dirty="0"/>
              <a:t>In Poly morphs of female blood, there is a drum stick projection from nuclear, known as </a:t>
            </a:r>
            <a:r>
              <a:rPr lang="en-US" altLang="en-US" b="1" dirty="0">
                <a:solidFill>
                  <a:schemeClr val="accent1"/>
                </a:solidFill>
              </a:rPr>
              <a:t>Davidson bodies.</a:t>
            </a:r>
          </a:p>
          <a:p>
            <a:r>
              <a:rPr lang="en-US" altLang="en-US" dirty="0"/>
              <a:t>Male do not have it. In female blood we see Barr bodies in nucleated cells and Davidson Bodies in Polymorphs.</a:t>
            </a:r>
          </a:p>
        </p:txBody>
      </p:sp>
      <p:sp>
        <p:nvSpPr>
          <p:cNvPr id="24578" name="Rectangle 2">
            <a:extLst>
              <a:ext uri="{FF2B5EF4-FFF2-40B4-BE49-F238E27FC236}">
                <a16:creationId xmlns:a16="http://schemas.microsoft.com/office/drawing/2014/main" id="{629E0965-02C1-110B-4EEA-B70AE5D34A11}"/>
              </a:ext>
            </a:extLst>
          </p:cNvPr>
          <p:cNvSpPr>
            <a:spLocks noGrp="1" noChangeArrowheads="1"/>
          </p:cNvSpPr>
          <p:nvPr>
            <p:ph type="title"/>
          </p:nvPr>
        </p:nvSpPr>
        <p:spPr/>
        <p:txBody>
          <a:bodyPr/>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3FA69263-FA39-8FED-B553-6A7105F37555}"/>
              </a:ext>
            </a:extLst>
          </p:cNvPr>
          <p:cNvSpPr>
            <a:spLocks noGrp="1" noChangeArrowheads="1"/>
          </p:cNvSpPr>
          <p:nvPr>
            <p:ph idx="1"/>
          </p:nvPr>
        </p:nvSpPr>
        <p:spPr/>
        <p:txBody>
          <a:bodyPr>
            <a:normAutofit fontScale="92500" lnSpcReduction="10000"/>
          </a:bodyPr>
          <a:lstStyle/>
          <a:p>
            <a:pPr>
              <a:buFontTx/>
              <a:buNone/>
            </a:pPr>
            <a:r>
              <a:rPr lang="en-US" altLang="en-US" sz="2800" b="1" dirty="0">
                <a:solidFill>
                  <a:schemeClr val="accent1"/>
                </a:solidFill>
              </a:rPr>
              <a:t>Method of nuclear sexing:</a:t>
            </a:r>
          </a:p>
          <a:p>
            <a:pPr>
              <a:buFontTx/>
              <a:buNone/>
            </a:pPr>
            <a:r>
              <a:rPr lang="en-US" altLang="en-US" sz="2800" b="1" u="sng" dirty="0"/>
              <a:t> In living persons:</a:t>
            </a:r>
            <a:endParaRPr lang="en-US" altLang="en-US" sz="2800" b="1" dirty="0"/>
          </a:p>
          <a:p>
            <a:r>
              <a:rPr lang="en-US" altLang="en-US" sz="2800" dirty="0"/>
              <a:t>Scrapping are taken from </a:t>
            </a:r>
            <a:r>
              <a:rPr lang="en-US" altLang="en-US" sz="2800" dirty="0" err="1"/>
              <a:t>buccal</a:t>
            </a:r>
            <a:r>
              <a:rPr lang="en-US" altLang="en-US" sz="2800" dirty="0"/>
              <a:t> Mucosa to see Barr bodies and if blood also comes out we look for </a:t>
            </a:r>
            <a:r>
              <a:rPr lang="en-US" altLang="en-US" sz="2800" b="1" dirty="0">
                <a:solidFill>
                  <a:schemeClr val="accent1"/>
                </a:solidFill>
              </a:rPr>
              <a:t>Davidson Bodies </a:t>
            </a:r>
            <a:r>
              <a:rPr lang="en-US" altLang="en-US" sz="2800" dirty="0"/>
              <a:t>in Polymorphs i.e. Neutrophils.</a:t>
            </a:r>
          </a:p>
          <a:p>
            <a:pPr>
              <a:buFontTx/>
              <a:buNone/>
            </a:pPr>
            <a:r>
              <a:rPr lang="en-US" altLang="en-US" sz="2800" b="1" u="sng" dirty="0"/>
              <a:t>In dead and putrefied bodies:</a:t>
            </a:r>
            <a:endParaRPr lang="en-US" altLang="en-US" sz="2800" b="1" dirty="0"/>
          </a:p>
          <a:p>
            <a:r>
              <a:rPr lang="en-US" altLang="en-US" sz="2800" dirty="0"/>
              <a:t>Sections are made of scalp hair root to see </a:t>
            </a:r>
            <a:r>
              <a:rPr lang="en-US" altLang="en-US" sz="2800" b="1" dirty="0">
                <a:solidFill>
                  <a:schemeClr val="accent1"/>
                </a:solidFill>
              </a:rPr>
              <a:t>Barr bodies</a:t>
            </a:r>
            <a:r>
              <a:rPr lang="en-US" altLang="en-US" sz="2800" dirty="0"/>
              <a:t>. </a:t>
            </a:r>
          </a:p>
          <a:p>
            <a:r>
              <a:rPr lang="en-US" altLang="en-US" sz="2800" dirty="0"/>
              <a:t>Davidson has divided congenital intersex states in to four Groups.</a:t>
            </a:r>
          </a:p>
        </p:txBody>
      </p:sp>
      <p:sp>
        <p:nvSpPr>
          <p:cNvPr id="25602" name="Rectangle 2">
            <a:extLst>
              <a:ext uri="{FF2B5EF4-FFF2-40B4-BE49-F238E27FC236}">
                <a16:creationId xmlns:a16="http://schemas.microsoft.com/office/drawing/2014/main" id="{79D00FCB-53C8-3C67-BAB6-EE9684B2DCE5}"/>
              </a:ext>
            </a:extLst>
          </p:cNvPr>
          <p:cNvSpPr>
            <a:spLocks noGrp="1" noChangeArrowheads="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sz="4400" b="1" dirty="0">
              <a:solidFill>
                <a:srgbClr val="CC33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chemeClr val="accent1"/>
                </a:solidFill>
              </a:rPr>
              <a:t>Motto of RMU</a:t>
            </a:r>
          </a:p>
        </p:txBody>
      </p:sp>
      <p:graphicFrame>
        <p:nvGraphicFramePr>
          <p:cNvPr id="9" name="Diagram 8"/>
          <p:cNvGraphicFramePr/>
          <p:nvPr>
            <p:extLst>
              <p:ext uri="{D42A27DB-BD31-4B8C-83A1-F6EECF244321}">
                <p14:modId xmlns:p14="http://schemas.microsoft.com/office/powerpoint/2010/main" val="2841561190"/>
              </p:ext>
            </p:extLst>
          </p:nvPr>
        </p:nvGraphicFramePr>
        <p:xfrm>
          <a:off x="304800" y="1905000"/>
          <a:ext cx="7239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06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sz="2800" b="1" dirty="0">
                <a:solidFill>
                  <a:schemeClr val="accent1"/>
                </a:solidFill>
              </a:rPr>
              <a:t>Gonadal Agenesis: </a:t>
            </a:r>
            <a:r>
              <a:rPr lang="en-GB" dirty="0"/>
              <a:t>Gonads completely absent.(46XY)</a:t>
            </a:r>
          </a:p>
          <a:p>
            <a:r>
              <a:rPr lang="en-GB" sz="2800" b="1" dirty="0">
                <a:solidFill>
                  <a:schemeClr val="accent1"/>
                </a:solidFill>
              </a:rPr>
              <a:t>Gonadal </a:t>
            </a:r>
            <a:r>
              <a:rPr lang="en-GB" sz="2800" b="1" dirty="0" err="1">
                <a:solidFill>
                  <a:schemeClr val="accent1"/>
                </a:solidFill>
              </a:rPr>
              <a:t>Dysgenesis</a:t>
            </a:r>
            <a:r>
              <a:rPr lang="en-GB" sz="2800" b="1" dirty="0">
                <a:solidFill>
                  <a:schemeClr val="accent1"/>
                </a:solidFill>
              </a:rPr>
              <a:t>: </a:t>
            </a:r>
            <a:r>
              <a:rPr lang="en-GB" dirty="0"/>
              <a:t>Gonads of only 1 sex present ,but fail to develop at puberty.</a:t>
            </a:r>
          </a:p>
          <a:p>
            <a:pPr marL="681038" indent="-55563">
              <a:buFont typeface="+mj-lt"/>
              <a:buAutoNum type="romanLcPeriod"/>
            </a:pPr>
            <a:r>
              <a:rPr lang="en-GB" dirty="0"/>
              <a:t>  </a:t>
            </a:r>
            <a:r>
              <a:rPr lang="en-GB" dirty="0" err="1"/>
              <a:t>Klinefelter’s</a:t>
            </a:r>
            <a:r>
              <a:rPr lang="en-GB" dirty="0"/>
              <a:t> syndrome(47XXY)</a:t>
            </a:r>
          </a:p>
          <a:p>
            <a:pPr marL="681038" indent="-55563">
              <a:buFont typeface="+mj-lt"/>
              <a:buAutoNum type="romanLcPeriod"/>
            </a:pPr>
            <a:r>
              <a:rPr lang="en-GB" dirty="0"/>
              <a:t> </a:t>
            </a:r>
            <a:r>
              <a:rPr lang="en-GB" dirty="0" err="1"/>
              <a:t>Turners’s</a:t>
            </a:r>
            <a:r>
              <a:rPr lang="en-GB" dirty="0"/>
              <a:t> syndrome(45XO)</a:t>
            </a:r>
          </a:p>
          <a:p>
            <a:r>
              <a:rPr lang="en-GB" sz="2800" b="1" dirty="0">
                <a:solidFill>
                  <a:schemeClr val="accent1"/>
                </a:solidFill>
              </a:rPr>
              <a:t>True Hermaphrodite: </a:t>
            </a:r>
            <a:r>
              <a:rPr lang="en-GB" dirty="0"/>
              <a:t>Gonads of both sexes present.(46XX/46XY) or (46XX/47XXY)</a:t>
            </a:r>
          </a:p>
          <a:p>
            <a:r>
              <a:rPr lang="en-GB" sz="2800" b="1" dirty="0" err="1">
                <a:solidFill>
                  <a:schemeClr val="accent1"/>
                </a:solidFill>
              </a:rPr>
              <a:t>Psuedohermaphrodite:</a:t>
            </a:r>
            <a:r>
              <a:rPr lang="en-GB" dirty="0" err="1"/>
              <a:t>Gonads</a:t>
            </a:r>
            <a:r>
              <a:rPr lang="en-GB" dirty="0"/>
              <a:t> of one sex present, but external sexual characteristics are of opposite sex.(Mostly </a:t>
            </a:r>
            <a:r>
              <a:rPr lang="en-GB" dirty="0" err="1"/>
              <a:t>bcoz</a:t>
            </a:r>
            <a:r>
              <a:rPr lang="en-GB" dirty="0"/>
              <a:t> of 5 alpha </a:t>
            </a:r>
            <a:r>
              <a:rPr lang="en-GB" dirty="0" err="1"/>
              <a:t>reductase</a:t>
            </a:r>
            <a:r>
              <a:rPr lang="en-GB" dirty="0"/>
              <a:t> deficiency)</a:t>
            </a:r>
            <a:endParaRPr lang="en-US" dirty="0"/>
          </a:p>
        </p:txBody>
      </p:sp>
      <p:sp>
        <p:nvSpPr>
          <p:cNvPr id="3" name="Title 2"/>
          <p:cNvSpPr>
            <a:spLocks noGrp="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sz="4400" dirty="0"/>
          </a:p>
        </p:txBody>
      </p:sp>
    </p:spTree>
    <p:extLst>
      <p:ext uri="{BB962C8B-B14F-4D97-AF65-F5344CB8AC3E}">
        <p14:creationId xmlns:p14="http://schemas.microsoft.com/office/powerpoint/2010/main" val="3497333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hlinkClick r:id="rId2"/>
              </a:rPr>
              <a:t>https://systematicreviewsjournal.biomedcentral.com/articles/10.1186/s13643-021-01879-z</a:t>
            </a:r>
            <a:endParaRPr lang="en-US" dirty="0"/>
          </a:p>
          <a:p>
            <a:r>
              <a:rPr lang="en-US" dirty="0">
                <a:hlinkClick r:id="rId3"/>
              </a:rPr>
              <a:t>https://www.longdom.org/open-access/personal-identification-in-forensic-examinations-33481.html#:~:text=The%20'big%20fours'%20of%20personal,%2C%20sex%2C%20stature%20and%20ethnicity</a:t>
            </a:r>
            <a:r>
              <a:rPr lang="en-US" dirty="0"/>
              <a:t>.</a:t>
            </a:r>
          </a:p>
          <a:p>
            <a:r>
              <a:rPr lang="en-US" dirty="0"/>
              <a:t>https://www.researchgate.net/publication/281807738_I_Identify_with_Her_I_Identify_with_Him_Unpacking_the_Dynamics_of_Personal_Identification_in_Organizations</a:t>
            </a:r>
          </a:p>
        </p:txBody>
      </p:sp>
      <p:sp>
        <p:nvSpPr>
          <p:cNvPr id="3" name="Title 2"/>
          <p:cNvSpPr>
            <a:spLocks noGrp="1"/>
          </p:cNvSpPr>
          <p:nvPr>
            <p:ph type="title"/>
          </p:nvPr>
        </p:nvSpPr>
        <p:spPr/>
        <p:txBody>
          <a:bodyPr>
            <a:normAutofit/>
          </a:bodyPr>
          <a:lstStyle/>
          <a:p>
            <a:pPr algn="ctr"/>
            <a:r>
              <a:rPr lang="en-GB" sz="4400" dirty="0">
                <a:solidFill>
                  <a:schemeClr val="accent1"/>
                </a:solidFill>
              </a:rPr>
              <a:t>Research</a:t>
            </a:r>
            <a:endParaRPr lang="en-US" sz="4400" dirty="0">
              <a:solidFill>
                <a:schemeClr val="accent1"/>
              </a:solidFill>
            </a:endParaRPr>
          </a:p>
        </p:txBody>
      </p:sp>
    </p:spTree>
    <p:extLst>
      <p:ext uri="{BB962C8B-B14F-4D97-AF65-F5344CB8AC3E}">
        <p14:creationId xmlns:p14="http://schemas.microsoft.com/office/powerpoint/2010/main" val="2056327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a:t> A dignified handling of corpses should be central in daily practice of forensic medicine and forensic staff should always have in mind the ethical dimension of human corpses in spite of their regular confrontation with the dead.</a:t>
            </a:r>
          </a:p>
          <a:p>
            <a:r>
              <a:rPr lang="en-GB" dirty="0">
                <a:hlinkClick r:id="rId2"/>
              </a:rPr>
              <a:t>https://jfse-ojs-tamu.tdl.org/jfse/article/view/70</a:t>
            </a:r>
            <a:endParaRPr lang="en-GB" dirty="0"/>
          </a:p>
          <a:p>
            <a:r>
              <a:rPr lang="en-US" dirty="0">
                <a:hlinkClick r:id="rId3"/>
              </a:rPr>
              <a:t>https://link.springer.com/book/10.1007/978-3-319-56869-0</a:t>
            </a:r>
            <a:endParaRPr lang="en-US" dirty="0"/>
          </a:p>
          <a:p>
            <a:r>
              <a:rPr lang="en-US" dirty="0">
                <a:hlinkClick r:id="rId4"/>
              </a:rPr>
              <a:t>https://pubmed.ncbi.nlm.nih.gov/19438443/</a:t>
            </a:r>
            <a:endParaRPr lang="en-US" dirty="0"/>
          </a:p>
          <a:p>
            <a:pPr marL="109728" indent="0">
              <a:buNone/>
            </a:pPr>
            <a:endParaRPr lang="en-US" dirty="0"/>
          </a:p>
        </p:txBody>
      </p:sp>
      <p:sp>
        <p:nvSpPr>
          <p:cNvPr id="3" name="Title 2"/>
          <p:cNvSpPr>
            <a:spLocks noGrp="1"/>
          </p:cNvSpPr>
          <p:nvPr>
            <p:ph type="title"/>
          </p:nvPr>
        </p:nvSpPr>
        <p:spPr/>
        <p:txBody>
          <a:bodyPr>
            <a:normAutofit/>
          </a:bodyPr>
          <a:lstStyle/>
          <a:p>
            <a:pPr algn="ctr"/>
            <a:r>
              <a:rPr lang="en-GB" sz="4400" dirty="0">
                <a:solidFill>
                  <a:schemeClr val="accent1"/>
                </a:solidFill>
              </a:rPr>
              <a:t>Biomedical Ethics</a:t>
            </a:r>
            <a:endParaRPr lang="en-US" sz="4400" dirty="0">
              <a:solidFill>
                <a:schemeClr val="accent1"/>
              </a:solidFill>
            </a:endParaRPr>
          </a:p>
        </p:txBody>
      </p:sp>
    </p:spTree>
    <p:extLst>
      <p:ext uri="{BB962C8B-B14F-4D97-AF65-F5344CB8AC3E}">
        <p14:creationId xmlns:p14="http://schemas.microsoft.com/office/powerpoint/2010/main" val="2995539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b="1" dirty="0"/>
              <a:t>Family medicine</a:t>
            </a:r>
            <a:r>
              <a:rPr lang="en-GB" dirty="0"/>
              <a:t> is the speciality that is responsible for providing comprehensive and continuing care to all individuals seeking medical advice, irrespective of gender, age and illness.</a:t>
            </a:r>
          </a:p>
          <a:p>
            <a:r>
              <a:rPr lang="en-GB" dirty="0"/>
              <a:t>Medical expertise of a family physician is crucial in death investigations.</a:t>
            </a:r>
          </a:p>
          <a:p>
            <a:r>
              <a:rPr lang="en-GB" dirty="0"/>
              <a:t> It begins with body examination and evidence collection at the scene and proceeds through history, physical examination, laboratory tests, and diagnosis – in short, the broad ingredients of a doctor’s treatment of a living patient. </a:t>
            </a:r>
          </a:p>
          <a:p>
            <a:r>
              <a:rPr lang="en-GB" dirty="0"/>
              <a:t>The key goal is to provide objective evidence of cause, timing, and manner of death for adjudication by the criminal justice system.</a:t>
            </a:r>
          </a:p>
          <a:p>
            <a:pPr marL="109728" indent="0">
              <a:buNone/>
            </a:pPr>
            <a:endParaRPr lang="en-US" dirty="0"/>
          </a:p>
        </p:txBody>
      </p:sp>
      <p:sp>
        <p:nvSpPr>
          <p:cNvPr id="3" name="Title 2"/>
          <p:cNvSpPr>
            <a:spLocks noGrp="1"/>
          </p:cNvSpPr>
          <p:nvPr>
            <p:ph type="title"/>
          </p:nvPr>
        </p:nvSpPr>
        <p:spPr/>
        <p:txBody>
          <a:bodyPr>
            <a:normAutofit/>
          </a:bodyPr>
          <a:lstStyle/>
          <a:p>
            <a:pPr algn="ctr"/>
            <a:r>
              <a:rPr lang="en-GB" sz="4400" dirty="0">
                <a:solidFill>
                  <a:schemeClr val="accent1"/>
                </a:solidFill>
              </a:rPr>
              <a:t>Family Medicine</a:t>
            </a:r>
            <a:endParaRPr lang="en-US" sz="4400" dirty="0">
              <a:solidFill>
                <a:schemeClr val="accent1"/>
              </a:solidFill>
            </a:endParaRPr>
          </a:p>
        </p:txBody>
      </p:sp>
    </p:spTree>
    <p:extLst>
      <p:ext uri="{BB962C8B-B14F-4D97-AF65-F5344CB8AC3E}">
        <p14:creationId xmlns:p14="http://schemas.microsoft.com/office/powerpoint/2010/main" val="3259873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458115"/>
          </a:xfrm>
        </p:spPr>
        <p:txBody>
          <a:bodyPr>
            <a:noAutofit/>
          </a:bodyPr>
          <a:lstStyle/>
          <a:p>
            <a:pPr algn="ctr"/>
            <a:r>
              <a:rPr lang="en-US" b="1" dirty="0">
                <a:solidFill>
                  <a:schemeClr val="tx1"/>
                </a:solidFill>
                <a:latin typeface="Times New Roman" pitchFamily="18" charset="0"/>
                <a:cs typeface="Times New Roman" pitchFamily="18" charset="0"/>
              </a:rPr>
              <a:t>How To Access Digital Library</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48965" y="1596540"/>
            <a:ext cx="8229600" cy="4880460"/>
          </a:xfrm>
        </p:spPr>
        <p:txBody>
          <a:bodyPr>
            <a:normAutofit fontScale="92500"/>
          </a:bodyPr>
          <a:lstStyle/>
          <a:p>
            <a:pPr marL="0" indent="0">
              <a:buNone/>
            </a:pPr>
            <a:endParaRPr lang="en-US" dirty="0"/>
          </a:p>
          <a:p>
            <a:pPr>
              <a:buNone/>
            </a:pPr>
            <a:r>
              <a:rPr lang="en-US" sz="2600" dirty="0">
                <a:latin typeface="Times New Roman" pitchFamily="18" charset="0"/>
                <a:cs typeface="Times New Roman" pitchFamily="18" charset="0"/>
              </a:rPr>
              <a:t>1. Go to the website of HEC National Digital Library.</a:t>
            </a:r>
          </a:p>
          <a:p>
            <a:pPr>
              <a:buNone/>
            </a:pPr>
            <a:r>
              <a:rPr lang="en-US" sz="2600" dirty="0">
                <a:latin typeface="Times New Roman" pitchFamily="18" charset="0"/>
                <a:cs typeface="Times New Roman" pitchFamily="18" charset="0"/>
              </a:rPr>
              <a:t>2. On Home Page, click on the INSTITUTES.</a:t>
            </a:r>
          </a:p>
          <a:p>
            <a:pPr>
              <a:buNone/>
            </a:pPr>
            <a:r>
              <a:rPr lang="en-US" sz="2600" dirty="0">
                <a:latin typeface="Times New Roman" pitchFamily="18" charset="0"/>
                <a:cs typeface="Times New Roman" pitchFamily="18" charset="0"/>
              </a:rPr>
              <a:t>3. A page will appear showing the universities from Public and Private Sector and other Institutes which have access to HEC National Digital Library HNDL.</a:t>
            </a:r>
          </a:p>
          <a:p>
            <a:pPr>
              <a:buNone/>
            </a:pPr>
            <a:r>
              <a:rPr lang="en-US" sz="2600" dirty="0">
                <a:latin typeface="Times New Roman" pitchFamily="18" charset="0"/>
                <a:cs typeface="Times New Roman" pitchFamily="18" charset="0"/>
              </a:rPr>
              <a:t>4. Select your desired Institute.</a:t>
            </a:r>
          </a:p>
          <a:p>
            <a:pPr>
              <a:buNone/>
            </a:pPr>
            <a:r>
              <a:rPr lang="en-US" sz="2600" dirty="0">
                <a:latin typeface="Times New Roman" pitchFamily="18" charset="0"/>
                <a:cs typeface="Times New Roman" pitchFamily="18" charset="0"/>
              </a:rPr>
              <a:t>5. A page will appear showing the resources of the institution</a:t>
            </a:r>
          </a:p>
          <a:p>
            <a:pPr>
              <a:buNone/>
            </a:pPr>
            <a:r>
              <a:rPr lang="en-US" sz="2600" dirty="0">
                <a:latin typeface="Times New Roman" pitchFamily="18" charset="0"/>
                <a:cs typeface="Times New Roman" pitchFamily="18" charset="0"/>
              </a:rPr>
              <a:t>6. Journals and Researches will appear</a:t>
            </a:r>
          </a:p>
          <a:p>
            <a:pPr>
              <a:buNone/>
            </a:pPr>
            <a:r>
              <a:rPr lang="en-US" sz="2600" dirty="0">
                <a:latin typeface="Times New Roman" pitchFamily="18" charset="0"/>
                <a:cs typeface="Times New Roman" pitchFamily="18" charset="0"/>
              </a:rPr>
              <a:t>7. You can find a Journal by clicking on JOURNALS AND DATABASE and enter a keyword to search for your desired journal.</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12D8C766-6778-16C2-5583-7B12AAB594A4}"/>
              </a:ext>
            </a:extLst>
          </p:cNvPr>
          <p:cNvSpPr>
            <a:spLocks noGrp="1" noChangeArrowheads="1"/>
          </p:cNvSpPr>
          <p:nvPr>
            <p:ph idx="1"/>
          </p:nvPr>
        </p:nvSpPr>
        <p:spPr/>
        <p:txBody>
          <a:bodyPr/>
          <a:lstStyle/>
          <a:p>
            <a:pPr marL="0" indent="0" algn="ctr">
              <a:buNone/>
            </a:pPr>
            <a:endParaRPr lang="en-US" altLang="en-US" dirty="0">
              <a:cs typeface="Arial"/>
            </a:endParaRPr>
          </a:p>
          <a:p>
            <a:pPr marL="0" indent="0" algn="ctr">
              <a:buNone/>
            </a:pPr>
            <a:endParaRPr lang="en-US" altLang="en-US" dirty="0">
              <a:cs typeface="Arial"/>
            </a:endParaRPr>
          </a:p>
          <a:p>
            <a:pPr marL="0" indent="0" algn="ctr">
              <a:buNone/>
            </a:pPr>
            <a:r>
              <a:rPr lang="en-US" altLang="en-US" sz="4800" b="1" dirty="0">
                <a:solidFill>
                  <a:srgbClr val="C00000"/>
                </a:solidFill>
                <a:effectLst>
                  <a:outerShdw blurRad="38100" dist="38100" dir="2700000" algn="tl">
                    <a:srgbClr val="000000">
                      <a:alpha val="43137"/>
                    </a:srgbClr>
                  </a:outerShdw>
                </a:effectLst>
                <a:cs typeface="Arial"/>
              </a:rPr>
              <a:t>THANK YOU</a:t>
            </a:r>
            <a:endParaRPr lang="en-US" sz="4800" b="1" dirty="0">
              <a:solidFill>
                <a:srgbClr val="C00000"/>
              </a:solidFill>
              <a:effectLst>
                <a:outerShdw blurRad="38100" dist="38100" dir="2700000" algn="tl">
                  <a:srgbClr val="000000">
                    <a:alpha val="43137"/>
                  </a:srgbClr>
                </a:outerShdw>
              </a:effectLst>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To impart evidence based research oriented medical education</a:t>
            </a:r>
          </a:p>
          <a:p>
            <a:r>
              <a:rPr lang="en-GB" dirty="0"/>
              <a:t>To provide best possible patient care</a:t>
            </a:r>
          </a:p>
          <a:p>
            <a:r>
              <a:rPr lang="en-GB" dirty="0"/>
              <a:t>To inculcate the values of mutual respect and ethical practice of medicine</a:t>
            </a:r>
          </a:p>
          <a:p>
            <a:endParaRPr lang="en-US" dirty="0"/>
          </a:p>
        </p:txBody>
      </p:sp>
      <p:sp>
        <p:nvSpPr>
          <p:cNvPr id="3" name="Title 2"/>
          <p:cNvSpPr>
            <a:spLocks noGrp="1"/>
          </p:cNvSpPr>
          <p:nvPr>
            <p:ph type="title"/>
          </p:nvPr>
        </p:nvSpPr>
        <p:spPr/>
        <p:txBody>
          <a:bodyPr>
            <a:normAutofit fontScale="90000"/>
          </a:bodyPr>
          <a:lstStyle/>
          <a:p>
            <a:pPr algn="ctr"/>
            <a:r>
              <a:rPr lang="en-GB" dirty="0">
                <a:solidFill>
                  <a:schemeClr val="accent1"/>
                </a:solidFill>
              </a:rPr>
              <a:t>Vision of RMU</a:t>
            </a:r>
            <a:br>
              <a:rPr lang="en-GB" dirty="0">
                <a:solidFill>
                  <a:schemeClr val="accent1"/>
                </a:solidFill>
              </a:rPr>
            </a:br>
            <a:r>
              <a:rPr lang="en-GB" dirty="0">
                <a:solidFill>
                  <a:schemeClr val="accent1"/>
                </a:solidFill>
              </a:rPr>
              <a:t>The Dream/ Tomorrow</a:t>
            </a:r>
            <a:endParaRPr lang="en-US" dirty="0">
              <a:solidFill>
                <a:schemeClr val="accent1"/>
              </a:solidFill>
            </a:endParaRPr>
          </a:p>
        </p:txBody>
      </p:sp>
    </p:spTree>
    <p:extLst>
      <p:ext uri="{BB962C8B-B14F-4D97-AF65-F5344CB8AC3E}">
        <p14:creationId xmlns:p14="http://schemas.microsoft.com/office/powerpoint/2010/main" val="31073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chemeClr val="accent1"/>
                </a:solidFill>
              </a:rPr>
              <a:t>Prof Umar’s LGIS model</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10416"/>
            <a:ext cx="8229600" cy="426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56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Define Identification and briefly describe the M/L importance of personal identity  in living and dead.</a:t>
            </a:r>
          </a:p>
          <a:p>
            <a:r>
              <a:rPr lang="en-GB" sz="2400" dirty="0"/>
              <a:t>Enlist </a:t>
            </a:r>
            <a:endParaRPr lang="en-US" sz="2400" dirty="0"/>
          </a:p>
          <a:p>
            <a:r>
              <a:rPr lang="en-US" sz="2400" dirty="0"/>
              <a:t>Enumerate different Parameters of personal identity (Age, sex, race, stature, Tattoo marks, occupational status, </a:t>
            </a:r>
            <a:r>
              <a:rPr lang="en-US" sz="2400" dirty="0" err="1"/>
              <a:t>Anthroprometry</a:t>
            </a:r>
            <a:r>
              <a:rPr lang="en-US" sz="2400" dirty="0"/>
              <a:t> </a:t>
            </a:r>
            <a:r>
              <a:rPr lang="en-US" sz="2400" dirty="0" err="1"/>
              <a:t>etc</a:t>
            </a:r>
            <a:r>
              <a:rPr lang="en-US" sz="2400" dirty="0"/>
              <a:t>)</a:t>
            </a:r>
          </a:p>
          <a:p>
            <a:r>
              <a:rPr lang="en-US" sz="2400" dirty="0"/>
              <a:t>Briefly explain different methods to determine the personal identity.</a:t>
            </a:r>
          </a:p>
        </p:txBody>
      </p:sp>
      <p:sp>
        <p:nvSpPr>
          <p:cNvPr id="3" name="Title 2"/>
          <p:cNvSpPr>
            <a:spLocks noGrp="1"/>
          </p:cNvSpPr>
          <p:nvPr>
            <p:ph type="title"/>
          </p:nvPr>
        </p:nvSpPr>
        <p:spPr/>
        <p:txBody>
          <a:bodyPr/>
          <a:lstStyle/>
          <a:p>
            <a:r>
              <a:rPr lang="en-GB" dirty="0">
                <a:solidFill>
                  <a:schemeClr val="accent1"/>
                </a:solidFill>
              </a:rPr>
              <a:t>Learning Objectives</a:t>
            </a:r>
            <a:endParaRPr lang="en-US" dirty="0">
              <a:solidFill>
                <a:schemeClr val="accent1"/>
              </a:solidFill>
            </a:endParaRPr>
          </a:p>
        </p:txBody>
      </p:sp>
    </p:spTree>
    <p:extLst>
      <p:ext uri="{BB962C8B-B14F-4D97-AF65-F5344CB8AC3E}">
        <p14:creationId xmlns:p14="http://schemas.microsoft.com/office/powerpoint/2010/main" val="129589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5B98259E-1900-7AA8-1881-0128CE896C52}"/>
              </a:ext>
            </a:extLst>
          </p:cNvPr>
          <p:cNvSpPr>
            <a:spLocks noGrp="1" noChangeArrowheads="1"/>
          </p:cNvSpPr>
          <p:nvPr>
            <p:ph idx="1"/>
          </p:nvPr>
        </p:nvSpPr>
        <p:spPr/>
        <p:txBody>
          <a:bodyPr/>
          <a:lstStyle/>
          <a:p>
            <a:r>
              <a:rPr lang="en-US" altLang="en-US" dirty="0">
                <a:effectLst>
                  <a:outerShdw blurRad="38100" dist="38100" dir="2700000" algn="tl">
                    <a:srgbClr val="C0C0C0"/>
                  </a:outerShdw>
                </a:effectLst>
              </a:rPr>
              <a:t>Identity</a:t>
            </a:r>
            <a:r>
              <a:rPr lang="en-US" altLang="en-US" dirty="0"/>
              <a:t> </a:t>
            </a:r>
            <a:r>
              <a:rPr lang="en-US" altLang="en-US" dirty="0">
                <a:effectLst>
                  <a:outerShdw blurRad="38100" dist="38100" dir="2700000" algn="tl">
                    <a:srgbClr val="C0C0C0"/>
                  </a:outerShdw>
                </a:effectLst>
              </a:rPr>
              <a:t>or</a:t>
            </a:r>
            <a:r>
              <a:rPr lang="en-US" altLang="en-US" dirty="0"/>
              <a:t> </a:t>
            </a:r>
            <a:r>
              <a:rPr lang="en-US" altLang="en-US" dirty="0">
                <a:effectLst>
                  <a:outerShdw blurRad="38100" dist="38100" dir="2700000" algn="tl">
                    <a:srgbClr val="C0C0C0"/>
                  </a:outerShdw>
                </a:effectLst>
              </a:rPr>
              <a:t>Identification</a:t>
            </a:r>
            <a:r>
              <a:rPr lang="en-US" altLang="en-US" dirty="0"/>
              <a:t> </a:t>
            </a:r>
            <a:r>
              <a:rPr lang="en-US" altLang="en-US" dirty="0">
                <a:effectLst>
                  <a:outerShdw blurRad="38100" dist="38100" dir="2700000" algn="tl">
                    <a:srgbClr val="C0C0C0"/>
                  </a:outerShdw>
                </a:effectLst>
              </a:rPr>
              <a:t>means</a:t>
            </a:r>
            <a:r>
              <a:rPr lang="en-US" altLang="en-US" dirty="0"/>
              <a:t> </a:t>
            </a:r>
            <a:r>
              <a:rPr lang="en-US" altLang="en-US" dirty="0">
                <a:effectLst>
                  <a:outerShdw blurRad="38100" dist="38100" dir="2700000" algn="tl">
                    <a:srgbClr val="C0C0C0"/>
                  </a:outerShdw>
                </a:effectLst>
              </a:rPr>
              <a:t>establishment</a:t>
            </a:r>
            <a:r>
              <a:rPr lang="en-US" altLang="en-US" dirty="0"/>
              <a:t> </a:t>
            </a:r>
            <a:r>
              <a:rPr lang="en-US" altLang="en-US" dirty="0">
                <a:effectLst>
                  <a:outerShdw blurRad="38100" dist="38100" dir="2700000" algn="tl">
                    <a:srgbClr val="C0C0C0"/>
                  </a:outerShdw>
                </a:effectLst>
              </a:rPr>
              <a:t>of</a:t>
            </a:r>
            <a:r>
              <a:rPr lang="en-US" altLang="en-US" dirty="0"/>
              <a:t> </a:t>
            </a:r>
            <a:r>
              <a:rPr lang="en-US" altLang="en-US" dirty="0">
                <a:effectLst>
                  <a:outerShdw blurRad="38100" dist="38100" dir="2700000" algn="tl">
                    <a:srgbClr val="C0C0C0"/>
                  </a:outerShdw>
                </a:effectLst>
              </a:rPr>
              <a:t>individuality</a:t>
            </a:r>
            <a:r>
              <a:rPr lang="en-US" altLang="en-US" dirty="0"/>
              <a:t> </a:t>
            </a:r>
            <a:r>
              <a:rPr lang="en-US" altLang="en-US" dirty="0">
                <a:effectLst>
                  <a:outerShdw blurRad="38100" dist="38100" dir="2700000" algn="tl">
                    <a:srgbClr val="C0C0C0"/>
                  </a:outerShdw>
                </a:effectLst>
              </a:rPr>
              <a:t>of</a:t>
            </a:r>
            <a:r>
              <a:rPr lang="en-US" altLang="en-US" dirty="0"/>
              <a:t> </a:t>
            </a:r>
            <a:r>
              <a:rPr lang="en-US" altLang="en-US" dirty="0">
                <a:effectLst>
                  <a:outerShdw blurRad="38100" dist="38100" dir="2700000" algn="tl">
                    <a:srgbClr val="C0C0C0"/>
                  </a:outerShdw>
                </a:effectLst>
              </a:rPr>
              <a:t>person.</a:t>
            </a:r>
          </a:p>
          <a:p>
            <a:r>
              <a:rPr lang="en-US" altLang="en-US" dirty="0">
                <a:effectLst>
                  <a:outerShdw blurRad="38100" dist="38100" dir="2700000" algn="tl">
                    <a:srgbClr val="C0C0C0"/>
                  </a:outerShdw>
                </a:effectLst>
              </a:rPr>
              <a:t>In</a:t>
            </a:r>
            <a:r>
              <a:rPr lang="en-US" altLang="en-US" dirty="0"/>
              <a:t> </a:t>
            </a:r>
            <a:r>
              <a:rPr lang="en-US" altLang="en-US" dirty="0">
                <a:effectLst>
                  <a:outerShdw blurRad="38100" dist="38100" dir="2700000" algn="tl">
                    <a:srgbClr val="C0C0C0"/>
                  </a:outerShdw>
                </a:effectLst>
              </a:rPr>
              <a:t>medico</a:t>
            </a:r>
            <a:r>
              <a:rPr lang="en-US" altLang="en-US" dirty="0"/>
              <a:t> </a:t>
            </a:r>
            <a:r>
              <a:rPr lang="en-US" altLang="en-US" dirty="0">
                <a:effectLst>
                  <a:outerShdw blurRad="38100" dist="38100" dir="2700000" algn="tl">
                    <a:srgbClr val="C0C0C0"/>
                  </a:outerShdw>
                </a:effectLst>
              </a:rPr>
              <a:t>legal</a:t>
            </a:r>
            <a:r>
              <a:rPr lang="en-US" altLang="en-US" dirty="0"/>
              <a:t> </a:t>
            </a:r>
            <a:r>
              <a:rPr lang="en-US" altLang="en-US" dirty="0">
                <a:effectLst>
                  <a:outerShdw blurRad="38100" dist="38100" dir="2700000" algn="tl">
                    <a:srgbClr val="C0C0C0"/>
                  </a:outerShdw>
                </a:effectLst>
              </a:rPr>
              <a:t>cases</a:t>
            </a:r>
            <a:r>
              <a:rPr lang="en-US" altLang="en-US" dirty="0"/>
              <a:t> </a:t>
            </a:r>
            <a:r>
              <a:rPr lang="en-US" altLang="en-US" dirty="0">
                <a:effectLst>
                  <a:outerShdw blurRad="38100" dist="38100" dir="2700000" algn="tl">
                    <a:srgbClr val="C0C0C0"/>
                  </a:outerShdw>
                </a:effectLst>
              </a:rPr>
              <a:t>identification</a:t>
            </a:r>
            <a:r>
              <a:rPr lang="en-US" altLang="en-US" dirty="0"/>
              <a:t> </a:t>
            </a:r>
            <a:r>
              <a:rPr lang="en-US" altLang="en-US" dirty="0">
                <a:effectLst>
                  <a:outerShdw blurRad="38100" dist="38100" dir="2700000" algn="tl">
                    <a:srgbClr val="C0C0C0"/>
                  </a:outerShdw>
                </a:effectLst>
              </a:rPr>
              <a:t>is</a:t>
            </a:r>
            <a:r>
              <a:rPr lang="en-US" altLang="en-US" dirty="0"/>
              <a:t> </a:t>
            </a:r>
            <a:r>
              <a:rPr lang="en-US" altLang="en-US" dirty="0">
                <a:effectLst>
                  <a:outerShdw blurRad="38100" dist="38100" dir="2700000" algn="tl">
                    <a:srgbClr val="C0C0C0"/>
                  </a:outerShdw>
                </a:effectLst>
              </a:rPr>
              <a:t>very</a:t>
            </a:r>
            <a:r>
              <a:rPr lang="en-US" altLang="en-US" dirty="0"/>
              <a:t> </a:t>
            </a:r>
            <a:r>
              <a:rPr lang="en-US" altLang="en-US" dirty="0">
                <a:effectLst>
                  <a:outerShdw blurRad="38100" dist="38100" dir="2700000" algn="tl">
                    <a:srgbClr val="C0C0C0"/>
                  </a:outerShdw>
                </a:effectLst>
              </a:rPr>
              <a:t>important</a:t>
            </a:r>
            <a:r>
              <a:rPr lang="en-US" altLang="en-US" dirty="0"/>
              <a:t> </a:t>
            </a:r>
            <a:r>
              <a:rPr lang="en-US" altLang="en-US" dirty="0">
                <a:effectLst>
                  <a:outerShdw blurRad="38100" dist="38100" dir="2700000" algn="tl">
                    <a:srgbClr val="C0C0C0"/>
                  </a:outerShdw>
                </a:effectLst>
              </a:rPr>
              <a:t>in</a:t>
            </a:r>
            <a:r>
              <a:rPr lang="en-US" altLang="en-US" dirty="0"/>
              <a:t> </a:t>
            </a:r>
            <a:r>
              <a:rPr lang="en-US" altLang="en-US" dirty="0">
                <a:effectLst>
                  <a:outerShdw blurRad="38100" dist="38100" dir="2700000" algn="tl">
                    <a:srgbClr val="C0C0C0"/>
                  </a:outerShdw>
                </a:effectLst>
              </a:rPr>
              <a:t>living</a:t>
            </a:r>
            <a:r>
              <a:rPr lang="en-US" altLang="en-US" dirty="0"/>
              <a:t> </a:t>
            </a:r>
            <a:r>
              <a:rPr lang="en-US" altLang="en-US" dirty="0">
                <a:effectLst>
                  <a:outerShdw blurRad="38100" dist="38100" dir="2700000" algn="tl">
                    <a:srgbClr val="C0C0C0"/>
                  </a:outerShdw>
                </a:effectLst>
              </a:rPr>
              <a:t>as</a:t>
            </a:r>
            <a:r>
              <a:rPr lang="en-US" altLang="en-US" dirty="0"/>
              <a:t> </a:t>
            </a:r>
            <a:r>
              <a:rPr lang="en-US" altLang="en-US" dirty="0">
                <a:effectLst>
                  <a:outerShdw blurRad="38100" dist="38100" dir="2700000" algn="tl">
                    <a:srgbClr val="C0C0C0"/>
                  </a:outerShdw>
                </a:effectLst>
              </a:rPr>
              <a:t>well</a:t>
            </a:r>
            <a:r>
              <a:rPr lang="en-US" altLang="en-US" dirty="0"/>
              <a:t> </a:t>
            </a:r>
            <a:r>
              <a:rPr lang="en-US" altLang="en-US" dirty="0">
                <a:effectLst>
                  <a:outerShdw blurRad="38100" dist="38100" dir="2700000" algn="tl">
                    <a:srgbClr val="C0C0C0"/>
                  </a:outerShdw>
                </a:effectLst>
              </a:rPr>
              <a:t>as</a:t>
            </a:r>
            <a:r>
              <a:rPr lang="en-US" altLang="en-US" dirty="0"/>
              <a:t> </a:t>
            </a:r>
            <a:r>
              <a:rPr lang="en-US" altLang="en-US" dirty="0">
                <a:effectLst>
                  <a:outerShdw blurRad="38100" dist="38100" dir="2700000" algn="tl">
                    <a:srgbClr val="C0C0C0"/>
                  </a:outerShdw>
                </a:effectLst>
              </a:rPr>
              <a:t>in</a:t>
            </a:r>
            <a:r>
              <a:rPr lang="en-US" altLang="en-US" dirty="0"/>
              <a:t> </a:t>
            </a:r>
            <a:r>
              <a:rPr lang="en-US" altLang="en-US" dirty="0">
                <a:effectLst>
                  <a:outerShdw blurRad="38100" dist="38100" dir="2700000" algn="tl">
                    <a:srgbClr val="C0C0C0"/>
                  </a:outerShdw>
                </a:effectLst>
              </a:rPr>
              <a:t>dead</a:t>
            </a:r>
          </a:p>
        </p:txBody>
      </p:sp>
      <p:sp>
        <p:nvSpPr>
          <p:cNvPr id="3074" name="Rectangle 2">
            <a:extLst>
              <a:ext uri="{FF2B5EF4-FFF2-40B4-BE49-F238E27FC236}">
                <a16:creationId xmlns:a16="http://schemas.microsoft.com/office/drawing/2014/main" id="{CC1328B4-FC28-4F2B-0B1F-127773748B59}"/>
              </a:ext>
            </a:extLst>
          </p:cNvPr>
          <p:cNvSpPr>
            <a:spLocks noGrp="1" noChangeArrowheads="1"/>
          </p:cNvSpPr>
          <p:nvPr>
            <p:ph type="title"/>
          </p:nvPr>
        </p:nvSpPr>
        <p:spPr/>
        <p:txBody>
          <a:bodyPr/>
          <a:lstStyle/>
          <a:p>
            <a:pPr algn="ctr"/>
            <a:r>
              <a:rPr lang="en-US" altLang="en-US" dirty="0">
                <a:solidFill>
                  <a:schemeClr val="accent1"/>
                </a:solidFill>
                <a:effectLst>
                  <a:outerShdw blurRad="38100" dist="38100" dir="2700000" algn="tl">
                    <a:srgbClr val="C0C0C0"/>
                  </a:outerShdw>
                </a:effectLst>
              </a:rPr>
              <a:t>Personal identity</a:t>
            </a:r>
          </a:p>
        </p:txBody>
      </p:sp>
      <p:pic>
        <p:nvPicPr>
          <p:cNvPr id="1026" name="Picture 2" descr="PERSONAL IDENTIFICATION- Methods Of Personal Identification, 53% O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55896"/>
            <a:ext cx="1454150" cy="1946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p 11 Facial Recognition Software in 2021 - Spice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576" y="4229145"/>
            <a:ext cx="2125824" cy="14677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955469"/>
            <a:ext cx="2143125" cy="239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229147"/>
            <a:ext cx="22098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6FD9B135-EFF3-5C91-5E92-06A9052770EA}"/>
              </a:ext>
            </a:extLst>
          </p:cNvPr>
          <p:cNvSpPr>
            <a:spLocks noGrp="1" noChangeArrowheads="1"/>
          </p:cNvSpPr>
          <p:nvPr>
            <p:ph idx="1"/>
          </p:nvPr>
        </p:nvSpPr>
        <p:spPr/>
        <p:txBody>
          <a:bodyPr>
            <a:normAutofit/>
          </a:bodyPr>
          <a:lstStyle/>
          <a:p>
            <a:pPr>
              <a:lnSpc>
                <a:spcPct val="90000"/>
              </a:lnSpc>
            </a:pPr>
            <a:r>
              <a:rPr lang="en-US" altLang="en-US" sz="2800" b="1" u="sng" dirty="0"/>
              <a:t>In Dead Persons: </a:t>
            </a:r>
            <a:r>
              <a:rPr lang="en-US" altLang="en-US" sz="2400" dirty="0"/>
              <a:t>Identification of deceased is important in cases of </a:t>
            </a:r>
          </a:p>
          <a:p>
            <a:pPr>
              <a:lnSpc>
                <a:spcPct val="90000"/>
              </a:lnSpc>
              <a:buFont typeface="Arial" pitchFamily="34" charset="0"/>
              <a:buChar char="•"/>
            </a:pPr>
            <a:r>
              <a:rPr lang="en-US" altLang="en-US" sz="2400" dirty="0"/>
              <a:t>Mutilated, </a:t>
            </a:r>
          </a:p>
          <a:p>
            <a:pPr>
              <a:lnSpc>
                <a:spcPct val="90000"/>
              </a:lnSpc>
              <a:buFont typeface="Arial" pitchFamily="34" charset="0"/>
              <a:buChar char="•"/>
            </a:pPr>
            <a:r>
              <a:rPr lang="en-US" altLang="en-US" sz="2400" dirty="0"/>
              <a:t>Decomposed </a:t>
            </a:r>
          </a:p>
          <a:p>
            <a:pPr>
              <a:lnSpc>
                <a:spcPct val="90000"/>
              </a:lnSpc>
              <a:buFont typeface="Arial" pitchFamily="34" charset="0"/>
              <a:buChar char="•"/>
            </a:pPr>
            <a:r>
              <a:rPr lang="en-US" altLang="en-US" sz="2400" dirty="0"/>
              <a:t>Fragmentary remains </a:t>
            </a:r>
          </a:p>
          <a:p>
            <a:pPr marL="907542" lvl="1" indent="-514350">
              <a:lnSpc>
                <a:spcPct val="90000"/>
              </a:lnSpc>
              <a:buFont typeface="+mj-lt"/>
              <a:buAutoNum type="romanLcPeriod"/>
            </a:pPr>
            <a:r>
              <a:rPr lang="en-US" altLang="en-US" sz="2400" dirty="0"/>
              <a:t>Bomb explosions, </a:t>
            </a:r>
          </a:p>
          <a:p>
            <a:pPr marL="907542" lvl="1" indent="-514350">
              <a:lnSpc>
                <a:spcPct val="90000"/>
              </a:lnSpc>
              <a:buFont typeface="+mj-lt"/>
              <a:buAutoNum type="romanLcPeriod"/>
            </a:pPr>
            <a:r>
              <a:rPr lang="en-US" altLang="en-US" sz="2400" dirty="0"/>
              <a:t>Fire, </a:t>
            </a:r>
          </a:p>
          <a:p>
            <a:pPr marL="907542" lvl="1" indent="-514350">
              <a:lnSpc>
                <a:spcPct val="90000"/>
              </a:lnSpc>
              <a:buFont typeface="+mj-lt"/>
              <a:buAutoNum type="romanLcPeriod"/>
            </a:pPr>
            <a:r>
              <a:rPr lang="en-US" altLang="en-US" sz="2400" dirty="0"/>
              <a:t>Air crash </a:t>
            </a:r>
          </a:p>
          <a:p>
            <a:pPr marL="907542" lvl="1" indent="-514350">
              <a:lnSpc>
                <a:spcPct val="90000"/>
              </a:lnSpc>
              <a:buFont typeface="+mj-lt"/>
              <a:buAutoNum type="romanLcPeriod"/>
            </a:pPr>
            <a:r>
              <a:rPr lang="en-US" altLang="en-US" sz="2400" dirty="0"/>
              <a:t>Building collapse, </a:t>
            </a:r>
          </a:p>
          <a:p>
            <a:pPr marL="907542" lvl="1" indent="-514350">
              <a:lnSpc>
                <a:spcPct val="90000"/>
              </a:lnSpc>
              <a:buFont typeface="+mj-lt"/>
              <a:buAutoNum type="romanLcPeriod"/>
            </a:pPr>
            <a:r>
              <a:rPr lang="en-US" altLang="en-US" sz="2400" dirty="0"/>
              <a:t>Railway accidents or </a:t>
            </a:r>
          </a:p>
          <a:p>
            <a:pPr marL="907542" lvl="1" indent="-514350">
              <a:lnSpc>
                <a:spcPct val="90000"/>
              </a:lnSpc>
              <a:buFont typeface="+mj-lt"/>
              <a:buAutoNum type="romanLcPeriod"/>
            </a:pPr>
            <a:r>
              <a:rPr lang="en-US" altLang="en-US" sz="2400" dirty="0"/>
              <a:t>Bodies recovered from sea rivers, canals, wells, </a:t>
            </a:r>
          </a:p>
          <a:p>
            <a:pPr marL="907542" lvl="1" indent="-514350">
              <a:lnSpc>
                <a:spcPct val="90000"/>
              </a:lnSpc>
              <a:buFont typeface="+mj-lt"/>
              <a:buAutoNum type="romanLcPeriod"/>
            </a:pPr>
            <a:r>
              <a:rPr lang="en-US" altLang="en-US" sz="2400" dirty="0"/>
              <a:t>Mutilated bodies </a:t>
            </a:r>
          </a:p>
          <a:p>
            <a:pPr>
              <a:lnSpc>
                <a:spcPct val="90000"/>
              </a:lnSpc>
            </a:pPr>
            <a:endParaRPr lang="en-US" altLang="en-US" sz="2400" b="1" dirty="0">
              <a:solidFill>
                <a:schemeClr val="hlink"/>
              </a:solidFill>
              <a:effectLst>
                <a:outerShdw blurRad="38100" dist="38100" dir="2700000" algn="tl">
                  <a:srgbClr val="C0C0C0"/>
                </a:outerShdw>
              </a:effectLst>
            </a:endParaRPr>
          </a:p>
        </p:txBody>
      </p:sp>
      <p:sp>
        <p:nvSpPr>
          <p:cNvPr id="5122" name="Rectangle 2">
            <a:extLst>
              <a:ext uri="{FF2B5EF4-FFF2-40B4-BE49-F238E27FC236}">
                <a16:creationId xmlns:a16="http://schemas.microsoft.com/office/drawing/2014/main" id="{559C6FE6-6F95-4F4E-DB3A-DB4205844F89}"/>
              </a:ext>
            </a:extLst>
          </p:cNvPr>
          <p:cNvSpPr>
            <a:spLocks noGrp="1" noChangeArrowheads="1"/>
          </p:cNvSpPr>
          <p:nvPr>
            <p:ph type="title"/>
          </p:nvPr>
        </p:nvSpPr>
        <p:spPr/>
        <p:txBody>
          <a:bodyPr>
            <a:normAutofit/>
          </a:bodyPr>
          <a:lstStyle/>
          <a:p>
            <a:pPr algn="ctr"/>
            <a:r>
              <a:rPr lang="en-US" altLang="en-US" sz="4400" dirty="0">
                <a:solidFill>
                  <a:schemeClr val="accent1"/>
                </a:solidFill>
                <a:effectLst>
                  <a:outerShdw blurRad="38100" dist="38100" dir="2700000" algn="tl">
                    <a:srgbClr val="C0C0C0"/>
                  </a:outerShdw>
                </a:effectLst>
              </a:rPr>
              <a:t>Personal identity</a:t>
            </a:r>
            <a:endParaRPr lang="en-US" altLang="en-US" sz="4400" dirty="0">
              <a:solidFill>
                <a:srgbClr val="CC33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62200"/>
            <a:ext cx="3310955" cy="2209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47CA0B8E-D0A4-0BA7-C591-59B0C37F1A09}"/>
              </a:ext>
            </a:extLst>
          </p:cNvPr>
          <p:cNvSpPr>
            <a:spLocks noGrp="1" noChangeArrowheads="1"/>
          </p:cNvSpPr>
          <p:nvPr>
            <p:ph idx="1"/>
          </p:nvPr>
        </p:nvSpPr>
        <p:spPr/>
        <p:txBody>
          <a:bodyPr/>
          <a:lstStyle/>
          <a:p>
            <a:pPr>
              <a:lnSpc>
                <a:spcPct val="90000"/>
              </a:lnSpc>
            </a:pPr>
            <a:r>
              <a:rPr lang="en-US" altLang="ko-KR" sz="2800" b="1" u="sng" dirty="0">
                <a:ea typeface="굴림" panose="020B0600000101010101" pitchFamily="34" charset="-127"/>
              </a:rPr>
              <a:t>In Living Persons</a:t>
            </a:r>
            <a:r>
              <a:rPr lang="en-US" altLang="ko-KR" sz="2800" u="sng" dirty="0">
                <a:ea typeface="굴림" panose="020B0600000101010101" pitchFamily="34" charset="-127"/>
              </a:rPr>
              <a:t>: </a:t>
            </a:r>
            <a:r>
              <a:rPr lang="en-US" altLang="en-US" sz="2400" dirty="0"/>
              <a:t>The identification is necessary, in all </a:t>
            </a:r>
            <a:r>
              <a:rPr lang="en-US" altLang="en-US" sz="2400" dirty="0" err="1"/>
              <a:t>medicolegal</a:t>
            </a:r>
            <a:r>
              <a:rPr lang="en-US" altLang="en-US" sz="2400" dirty="0"/>
              <a:t> cases in civil and criminal courts, either they are victims or involved or accused of any crime, such as</a:t>
            </a:r>
          </a:p>
          <a:p>
            <a:pPr>
              <a:lnSpc>
                <a:spcPct val="90000"/>
              </a:lnSpc>
              <a:buFont typeface="Wingdings" panose="05000000000000000000" pitchFamily="2" charset="2"/>
              <a:buChar char="ü"/>
            </a:pPr>
            <a:r>
              <a:rPr lang="en-US" altLang="en-US" sz="2400" dirty="0"/>
              <a:t>Murder, </a:t>
            </a:r>
          </a:p>
          <a:p>
            <a:pPr>
              <a:lnSpc>
                <a:spcPct val="90000"/>
              </a:lnSpc>
              <a:buFont typeface="Wingdings" panose="05000000000000000000" pitchFamily="2" charset="2"/>
              <a:buChar char="ü"/>
            </a:pPr>
            <a:r>
              <a:rPr lang="en-US" altLang="en-US" sz="2400" dirty="0"/>
              <a:t>Rape, </a:t>
            </a:r>
          </a:p>
          <a:p>
            <a:pPr>
              <a:lnSpc>
                <a:spcPct val="90000"/>
              </a:lnSpc>
              <a:buFont typeface="Wingdings" panose="05000000000000000000" pitchFamily="2" charset="2"/>
              <a:buChar char="ü"/>
            </a:pPr>
            <a:r>
              <a:rPr lang="en-US" altLang="en-US" sz="2400" dirty="0"/>
              <a:t>Assault, </a:t>
            </a:r>
          </a:p>
          <a:p>
            <a:pPr>
              <a:lnSpc>
                <a:spcPct val="90000"/>
              </a:lnSpc>
              <a:buFont typeface="Wingdings" panose="05000000000000000000" pitchFamily="2" charset="2"/>
              <a:buChar char="ü"/>
            </a:pPr>
            <a:r>
              <a:rPr lang="en-US" altLang="en-US" sz="2400" dirty="0"/>
              <a:t>Absconding soldiers </a:t>
            </a:r>
          </a:p>
          <a:p>
            <a:pPr>
              <a:lnSpc>
                <a:spcPct val="90000"/>
              </a:lnSpc>
              <a:buFont typeface="Wingdings" panose="05000000000000000000" pitchFamily="2" charset="2"/>
              <a:buChar char="ü"/>
            </a:pPr>
            <a:r>
              <a:rPr lang="en-US" altLang="en-US" sz="2400" dirty="0"/>
              <a:t>In cases of inheritance, or </a:t>
            </a:r>
          </a:p>
          <a:p>
            <a:pPr>
              <a:lnSpc>
                <a:spcPct val="90000"/>
              </a:lnSpc>
              <a:buFont typeface="Wingdings" panose="05000000000000000000" pitchFamily="2" charset="2"/>
              <a:buChar char="ü"/>
            </a:pPr>
            <a:r>
              <a:rPr lang="en-US" altLang="en-US" sz="2400" dirty="0"/>
              <a:t>Adults who have lost memory</a:t>
            </a:r>
          </a:p>
        </p:txBody>
      </p:sp>
      <p:sp>
        <p:nvSpPr>
          <p:cNvPr id="4098" name="Rectangle 2">
            <a:extLst>
              <a:ext uri="{FF2B5EF4-FFF2-40B4-BE49-F238E27FC236}">
                <a16:creationId xmlns:a16="http://schemas.microsoft.com/office/drawing/2014/main" id="{A6572CA1-50C8-B770-CBE0-B72C26C4A0AC}"/>
              </a:ext>
            </a:extLst>
          </p:cNvPr>
          <p:cNvSpPr>
            <a:spLocks noGrp="1" noChangeArrowheads="1"/>
          </p:cNvSpPr>
          <p:nvPr>
            <p:ph type="title"/>
          </p:nvPr>
        </p:nvSpPr>
        <p:spPr/>
        <p:txBody>
          <a:bodyPr/>
          <a:lstStyle/>
          <a:p>
            <a:pPr algn="ctr"/>
            <a:r>
              <a:rPr lang="en-US" altLang="en-US" dirty="0">
                <a:solidFill>
                  <a:schemeClr val="accent1"/>
                </a:solidFill>
                <a:effectLst>
                  <a:outerShdw blurRad="38100" dist="38100" dir="2700000" algn="tl">
                    <a:srgbClr val="C0C0C0"/>
                  </a:outerShdw>
                </a:effectLst>
              </a:rPr>
              <a:t>Personal identity</a:t>
            </a:r>
            <a:endParaRPr lang="en-US"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341</TotalTime>
  <Words>1701</Words>
  <Application>Microsoft Office PowerPoint</Application>
  <PresentationFormat>On-screen Show (4:3)</PresentationFormat>
  <Paragraphs>216</Paragraphs>
  <Slides>35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굴림</vt:lpstr>
      <vt:lpstr>Algerian</vt:lpstr>
      <vt:lpstr>Arial</vt:lpstr>
      <vt:lpstr>Arial Black</vt:lpstr>
      <vt:lpstr>Courier New</vt:lpstr>
      <vt:lpstr>Lucida Sans Unicode</vt:lpstr>
      <vt:lpstr>Times New Roman</vt:lpstr>
      <vt:lpstr>Verdana</vt:lpstr>
      <vt:lpstr>Wingdings</vt:lpstr>
      <vt:lpstr>Wingdings 2</vt:lpstr>
      <vt:lpstr>Wingdings 3</vt:lpstr>
      <vt:lpstr>Concourse</vt:lpstr>
      <vt:lpstr>Personal Identification-I</vt:lpstr>
      <vt:lpstr>PowerPoint Presentation</vt:lpstr>
      <vt:lpstr>Motto of RMU</vt:lpstr>
      <vt:lpstr>Vision of RMU The Dream/ Tomorrow</vt:lpstr>
      <vt:lpstr>Prof Umar’s LGIS model</vt:lpstr>
      <vt:lpstr>Learning Objectives</vt:lpstr>
      <vt:lpstr>Personal identity</vt:lpstr>
      <vt:lpstr>Personal identity</vt:lpstr>
      <vt:lpstr>Personal identity</vt:lpstr>
      <vt:lpstr>Personal identity</vt:lpstr>
      <vt:lpstr>Personal identity</vt:lpstr>
      <vt:lpstr>Personal identity</vt:lpstr>
      <vt:lpstr>Personal identity</vt:lpstr>
      <vt:lpstr>Personal identity</vt:lpstr>
      <vt:lpstr>Personal identity</vt:lpstr>
      <vt:lpstr>Personal identity</vt:lpstr>
      <vt:lpstr>Personal identity</vt:lpstr>
      <vt:lpstr>Personal identity</vt:lpstr>
      <vt:lpstr>Personal identity</vt:lpstr>
      <vt:lpstr>Personal identity</vt:lpstr>
      <vt:lpstr>Personal identity</vt:lpstr>
      <vt:lpstr>Personal identity</vt:lpstr>
      <vt:lpstr>Personal identity</vt:lpstr>
      <vt:lpstr>Personal identity</vt:lpstr>
      <vt:lpstr>Personal identity</vt:lpstr>
      <vt:lpstr> </vt:lpstr>
      <vt:lpstr>Personal identity</vt:lpstr>
      <vt:lpstr>Personal identity</vt:lpstr>
      <vt:lpstr>Personal identity</vt:lpstr>
      <vt:lpstr>Personal identity</vt:lpstr>
      <vt:lpstr>Research</vt:lpstr>
      <vt:lpstr>Biomedical Ethics</vt:lpstr>
      <vt:lpstr>Family Medicine</vt:lpstr>
      <vt:lpstr>How To Access Digital Library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identification  in  living and dead</dc:title>
  <dc:creator>murad.zaf</dc:creator>
  <cp:lastModifiedBy>54</cp:lastModifiedBy>
  <cp:revision>70</cp:revision>
  <dcterms:created xsi:type="dcterms:W3CDTF">2014-04-23T09:48:29Z</dcterms:created>
  <dcterms:modified xsi:type="dcterms:W3CDTF">2025-01-27T06:29:47Z</dcterms:modified>
</cp:coreProperties>
</file>