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7" r:id="rId2"/>
    <p:sldId id="358" r:id="rId3"/>
    <p:sldId id="359" r:id="rId4"/>
    <p:sldId id="356" r:id="rId5"/>
    <p:sldId id="285" r:id="rId6"/>
    <p:sldId id="365" r:id="rId7"/>
    <p:sldId id="366" r:id="rId8"/>
    <p:sldId id="286" r:id="rId9"/>
    <p:sldId id="296" r:id="rId10"/>
    <p:sldId id="298" r:id="rId11"/>
    <p:sldId id="301" r:id="rId12"/>
    <p:sldId id="294" r:id="rId13"/>
    <p:sldId id="306" r:id="rId14"/>
    <p:sldId id="307" r:id="rId15"/>
    <p:sldId id="308" r:id="rId16"/>
    <p:sldId id="367" r:id="rId17"/>
    <p:sldId id="368" r:id="rId18"/>
    <p:sldId id="322" r:id="rId19"/>
    <p:sldId id="323" r:id="rId20"/>
    <p:sldId id="325" r:id="rId21"/>
    <p:sldId id="326" r:id="rId22"/>
    <p:sldId id="327" r:id="rId23"/>
    <p:sldId id="311" r:id="rId24"/>
    <p:sldId id="313" r:id="rId25"/>
    <p:sldId id="329" r:id="rId26"/>
    <p:sldId id="330" r:id="rId27"/>
    <p:sldId id="331" r:id="rId28"/>
    <p:sldId id="287" r:id="rId29"/>
    <p:sldId id="333" r:id="rId30"/>
    <p:sldId id="336" r:id="rId31"/>
    <p:sldId id="338" r:id="rId32"/>
    <p:sldId id="370" r:id="rId33"/>
    <p:sldId id="357" r:id="rId34"/>
    <p:sldId id="364" r:id="rId35"/>
    <p:sldId id="371" r:id="rId3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846395" y="1019404"/>
          <a:ext cx="1037271" cy="103727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>
              <a:latin typeface="Arial Black" pitchFamily="34" charset="0"/>
            </a:rPr>
            <a:t>Wisdom</a:t>
          </a:r>
        </a:p>
      </dsp:txBody>
      <dsp:txXfrm>
        <a:off x="1054933" y="1262380"/>
        <a:ext cx="620195" cy="533178"/>
      </dsp:txXfrm>
    </dsp:sp>
    <dsp:sp modelId="{93300324-D62F-4E58-B882-734182BDB462}">
      <dsp:nvSpPr>
        <dsp:cNvPr id="0" name=""/>
        <dsp:cNvSpPr/>
      </dsp:nvSpPr>
      <dsp:spPr>
        <a:xfrm>
          <a:off x="245173" y="776512"/>
          <a:ext cx="754379" cy="75437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 Black" pitchFamily="34" charset="0"/>
            </a:rPr>
            <a:t>Truth</a:t>
          </a:r>
          <a:r>
            <a:rPr lang="en-US" sz="700" kern="1200" dirty="0"/>
            <a:t> </a:t>
          </a:r>
        </a:p>
      </dsp:txBody>
      <dsp:txXfrm>
        <a:off x="435090" y="967577"/>
        <a:ext cx="374545" cy="372249"/>
      </dsp:txXfrm>
    </dsp:sp>
    <dsp:sp modelId="{59EDF28D-6C67-49D0-B5A1-DE5C3CBA2292}">
      <dsp:nvSpPr>
        <dsp:cNvPr id="0" name=""/>
        <dsp:cNvSpPr/>
      </dsp:nvSpPr>
      <dsp:spPr>
        <a:xfrm rot="20700000">
          <a:off x="667702" y="256067"/>
          <a:ext cx="739138" cy="739138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>
              <a:latin typeface="Arial Black" pitchFamily="34" charset="0"/>
            </a:rPr>
            <a:t>Servic</a:t>
          </a:r>
          <a:r>
            <a:rPr lang="en-US" sz="700" kern="1200">
              <a:latin typeface="Arial Black" pitchFamily="34" charset="0"/>
            </a:rPr>
            <a:t>e</a:t>
          </a:r>
          <a:r>
            <a:rPr lang="en-US" sz="700" kern="1200"/>
            <a:t> </a:t>
          </a:r>
        </a:p>
      </dsp:txBody>
      <dsp:txXfrm rot="-20700000">
        <a:off x="829817" y="418182"/>
        <a:ext cx="414908" cy="414908"/>
      </dsp:txXfrm>
    </dsp:sp>
    <dsp:sp modelId="{398423B3-DD54-4226-99D7-017EFC1488DF}">
      <dsp:nvSpPr>
        <dsp:cNvPr id="0" name=""/>
        <dsp:cNvSpPr/>
      </dsp:nvSpPr>
      <dsp:spPr>
        <a:xfrm>
          <a:off x="745951" y="877753"/>
          <a:ext cx="1327708" cy="1327708"/>
        </a:xfrm>
        <a:prstGeom prst="circularArrow">
          <a:avLst>
            <a:gd name="adj1" fmla="val 4687"/>
            <a:gd name="adj2" fmla="val 299029"/>
            <a:gd name="adj3" fmla="val 2411686"/>
            <a:gd name="adj4" fmla="val 161082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11574" y="619503"/>
          <a:ext cx="964662" cy="9646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496732" y="104075"/>
          <a:ext cx="1040100" cy="10401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B23AA-85D7-402A-92E0-42405525BE0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F53D2-C06E-46F3-A414-E844D911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F38069F-20B4-482B-957C-C11A42DB2F86}" type="slidenum">
              <a:rPr lang="en-US" altLang="en-US">
                <a:latin typeface="Verdana" panose="020B0604030504040204" pitchFamily="34" charset="0"/>
              </a:rPr>
              <a:pPr/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4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78657" y="3502279"/>
            <a:ext cx="3552825" cy="135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8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78657" y="3502279"/>
            <a:ext cx="3552825" cy="135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8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8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8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D9EB-D1B5-4709-889C-C23E7454BBC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8D61-4B4A-4E02-9900-FB9D85855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1174" y="317119"/>
            <a:ext cx="7459167" cy="12477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8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668017"/>
            <a:ext cx="7675245" cy="437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080" y="1464386"/>
            <a:ext cx="5563235" cy="208390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065" marR="5080" algn="ctr">
              <a:lnSpc>
                <a:spcPts val="5190"/>
              </a:lnSpc>
              <a:spcBef>
                <a:spcPts val="750"/>
              </a:spcBef>
            </a:pPr>
            <a:r>
              <a:rPr sz="4800" spc="-10" dirty="0" smtClean="0">
                <a:solidFill>
                  <a:srgbClr val="001F5F"/>
                </a:solidFill>
              </a:rPr>
              <a:t>C</a:t>
            </a:r>
            <a:r>
              <a:rPr lang="en-US" sz="4800" spc="-10" dirty="0" smtClean="0">
                <a:solidFill>
                  <a:srgbClr val="001F5F"/>
                </a:solidFill>
              </a:rPr>
              <a:t>eliac disease &amp; c</a:t>
            </a:r>
            <a:r>
              <a:rPr sz="4800" spc="-10" dirty="0" smtClean="0">
                <a:solidFill>
                  <a:srgbClr val="001F5F"/>
                </a:solidFill>
              </a:rPr>
              <a:t>hronic </a:t>
            </a:r>
            <a:r>
              <a:rPr sz="4800" spc="-10" dirty="0">
                <a:solidFill>
                  <a:srgbClr val="C00000"/>
                </a:solidFill>
              </a:rPr>
              <a:t>Diarrhea</a:t>
            </a:r>
            <a:endParaRPr sz="4800" dirty="0"/>
          </a:p>
          <a:p>
            <a:pPr marL="635" algn="ctr">
              <a:lnSpc>
                <a:spcPts val="5100"/>
              </a:lnSpc>
            </a:pPr>
            <a:r>
              <a:rPr sz="4800" dirty="0">
                <a:solidFill>
                  <a:srgbClr val="6F2F9F"/>
                </a:solidFill>
              </a:rPr>
              <a:t>in </a:t>
            </a:r>
            <a:r>
              <a:rPr sz="4800" spc="-10" dirty="0">
                <a:solidFill>
                  <a:srgbClr val="FF0000"/>
                </a:solidFill>
              </a:rPr>
              <a:t>Children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2210180" y="3505961"/>
            <a:ext cx="4720590" cy="134075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64"/>
              </a:spcBef>
            </a:pPr>
            <a:endParaRPr sz="2000" dirty="0">
              <a:latin typeface="Calibri Light"/>
              <a:cs typeface="Calibri Light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MT"/>
                <a:cs typeface="Arial MT"/>
              </a:rPr>
              <a:t>Dr. Muhammad </a:t>
            </a:r>
            <a:r>
              <a:rPr lang="en-US" sz="1600" dirty="0" err="1" smtClean="0">
                <a:solidFill>
                  <a:srgbClr val="FF0000"/>
                </a:solidFill>
                <a:latin typeface="Arial MT"/>
                <a:cs typeface="Arial MT"/>
              </a:rPr>
              <a:t>Hafeez</a:t>
            </a:r>
            <a:endParaRPr lang="en-US" sz="16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MT"/>
                <a:cs typeface="Arial MT"/>
              </a:rPr>
              <a:t>Assistant Professor</a:t>
            </a: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MT"/>
                <a:cs typeface="Arial MT"/>
              </a:rPr>
              <a:t>Paediatric Department</a:t>
            </a: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MT"/>
                <a:cs typeface="Arial MT"/>
              </a:rPr>
              <a:t>Rawalpindi Medical University, Rawalpindi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658" y="672160"/>
            <a:ext cx="5360035" cy="86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310"/>
              </a:lnSpc>
              <a:spcBef>
                <a:spcPts val="105"/>
              </a:spcBef>
            </a:pPr>
            <a:r>
              <a:rPr sz="2900" dirty="0">
                <a:solidFill>
                  <a:srgbClr val="FF0000"/>
                </a:solidFill>
              </a:rPr>
              <a:t>Celiac</a:t>
            </a:r>
            <a:r>
              <a:rPr sz="2900" spc="-70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Disease</a:t>
            </a:r>
            <a:r>
              <a:rPr sz="2900" spc="-60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(Gluten</a:t>
            </a:r>
            <a:r>
              <a:rPr sz="2900" spc="-45" dirty="0">
                <a:solidFill>
                  <a:srgbClr val="FF0000"/>
                </a:solidFill>
              </a:rPr>
              <a:t> </a:t>
            </a:r>
            <a:r>
              <a:rPr sz="2900" spc="-10" dirty="0">
                <a:solidFill>
                  <a:srgbClr val="FF0000"/>
                </a:solidFill>
              </a:rPr>
              <a:t>enteropathy)</a:t>
            </a:r>
            <a:endParaRPr sz="2900"/>
          </a:p>
          <a:p>
            <a:pPr marL="648335" algn="ctr">
              <a:lnSpc>
                <a:spcPts val="3310"/>
              </a:lnSpc>
            </a:pPr>
            <a:r>
              <a:rPr sz="2900" spc="-10" dirty="0">
                <a:solidFill>
                  <a:srgbClr val="001F5F"/>
                </a:solidFill>
              </a:rPr>
              <a:t>Etiology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07542" y="2260219"/>
            <a:ext cx="7244080" cy="320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There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genetic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predisposition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89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36830" indent="-227329" algn="just">
              <a:lnSpc>
                <a:spcPts val="25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Leukocyte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Antigen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HLA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DQ2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DQ8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(which</a:t>
            </a:r>
            <a:r>
              <a:rPr sz="2400" spc="-5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9900"/>
                </a:solidFill>
                <a:latin typeface="Calibri"/>
                <a:cs typeface="Calibri"/>
              </a:rPr>
              <a:t>are 	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present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25-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30%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population)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dirty="0">
                <a:latin typeface="Calibri"/>
                <a:cs typeface="Calibri"/>
              </a:rPr>
              <a:t>developing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Celiac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disease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(gluten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enteropathy)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%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5080" indent="-227329" algn="just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HLA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DQ2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DQ8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present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almost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patients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Calibri"/>
                <a:cs typeface="Calibri"/>
              </a:rPr>
              <a:t>with 	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Celiac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2269" y="90130"/>
            <a:ext cx="1467408" cy="286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33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Celiac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Disease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-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76577"/>
            <a:ext cx="7188834" cy="41332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23215" indent="-310515">
              <a:lnSpc>
                <a:spcPct val="100000"/>
              </a:lnSpc>
              <a:spcBef>
                <a:spcPts val="82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Genetic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predisposition</a:t>
            </a:r>
            <a:endParaRPr sz="2400">
              <a:latin typeface="Calibri"/>
              <a:cs typeface="Calibri"/>
            </a:endParaRPr>
          </a:p>
          <a:p>
            <a:pPr marL="323215" indent="-31051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Ingestion</a:t>
            </a:r>
            <a:r>
              <a:rPr sz="2400" spc="-6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Gluten</a:t>
            </a:r>
            <a:r>
              <a:rPr sz="2400" spc="-6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Calibri"/>
                <a:cs typeface="Calibri"/>
              </a:rPr>
              <a:t>diet</a:t>
            </a:r>
            <a:endParaRPr sz="2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2258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Immune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reaction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gluten</a:t>
            </a:r>
            <a:endParaRPr sz="2400">
              <a:latin typeface="Calibri"/>
              <a:cs typeface="Calibri"/>
            </a:endParaRPr>
          </a:p>
          <a:p>
            <a:pPr marL="323215" indent="-310515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dirty="0">
                <a:latin typeface="Calibri"/>
                <a:cs typeface="Calibri"/>
              </a:rPr>
              <a:t>Antibodies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mucosal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enzyme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Tissue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Transglutaminase</a:t>
            </a:r>
            <a:endParaRPr sz="2400">
              <a:latin typeface="Calibri"/>
              <a:cs typeface="Calibri"/>
            </a:endParaRPr>
          </a:p>
          <a:p>
            <a:pPr marL="323215" indent="-31051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Lymphocyte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infiltration</a:t>
            </a:r>
            <a:endParaRPr sz="2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2258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Immune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mediated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mucosal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damage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small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intestine</a:t>
            </a:r>
            <a:endParaRPr sz="2400">
              <a:latin typeface="Calibri"/>
              <a:cs typeface="Calibri"/>
            </a:endParaRPr>
          </a:p>
          <a:p>
            <a:pPr marL="323215" indent="-310515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Villus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atrophy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flat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mucosa</a:t>
            </a:r>
            <a:endParaRPr sz="2400">
              <a:latin typeface="Calibri"/>
              <a:cs typeface="Calibri"/>
            </a:endParaRPr>
          </a:p>
          <a:p>
            <a:pPr marL="323215" indent="-31051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Malabsorption</a:t>
            </a:r>
            <a:r>
              <a:rPr sz="2400" spc="-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osmotic</a:t>
            </a:r>
            <a:r>
              <a:rPr sz="24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diarrhea</a:t>
            </a:r>
            <a:endParaRPr sz="2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2258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Malnutrition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growth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192" y="139410"/>
            <a:ext cx="1430426" cy="28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84" rIns="0" bIns="0" rtlCol="0">
            <a:spAutoFit/>
          </a:bodyPr>
          <a:lstStyle/>
          <a:p>
            <a:pPr marL="291465" algn="ctr">
              <a:lnSpc>
                <a:spcPts val="3754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Celiac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Disease</a:t>
            </a:r>
            <a:r>
              <a:rPr sz="3200" spc="-6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(Gluten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enteropathy)</a:t>
            </a:r>
            <a:endParaRPr sz="3200" dirty="0"/>
          </a:p>
          <a:p>
            <a:pPr marL="291465" marR="220345" algn="ctr">
              <a:lnSpc>
                <a:spcPts val="3754"/>
              </a:lnSpc>
            </a:pPr>
            <a:r>
              <a:rPr sz="3200" spc="-10" dirty="0">
                <a:solidFill>
                  <a:srgbClr val="001F5F"/>
                </a:solidFill>
              </a:rPr>
              <a:t>Definition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38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dirty="0">
                <a:solidFill>
                  <a:srgbClr val="003300"/>
                </a:solidFill>
              </a:rPr>
              <a:t>Celiac</a:t>
            </a:r>
            <a:r>
              <a:rPr spc="-65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disease</a:t>
            </a:r>
            <a:r>
              <a:rPr spc="-35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is</a:t>
            </a:r>
            <a:r>
              <a:rPr spc="-50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a</a:t>
            </a:r>
            <a:r>
              <a:rPr spc="-50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genetically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predisposed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autoimmune </a:t>
            </a:r>
            <a:r>
              <a:rPr dirty="0">
                <a:solidFill>
                  <a:srgbClr val="FF0000"/>
                </a:solidFill>
              </a:rPr>
              <a:t>disease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in</a:t>
            </a:r>
            <a:r>
              <a:rPr spc="-55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which</a:t>
            </a:r>
            <a:r>
              <a:rPr spc="-55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ingestion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gluten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diet</a:t>
            </a:r>
            <a:r>
              <a:rPr spc="-55" dirty="0"/>
              <a:t> </a:t>
            </a:r>
            <a:r>
              <a:rPr dirty="0"/>
              <a:t>(present</a:t>
            </a:r>
            <a:r>
              <a:rPr spc="-6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10" dirty="0"/>
              <a:t>wheat) </a:t>
            </a:r>
            <a:r>
              <a:rPr dirty="0">
                <a:solidFill>
                  <a:srgbClr val="000000"/>
                </a:solidFill>
              </a:rPr>
              <a:t>causes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immune-mediated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mucosal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damage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small intestine</a:t>
            </a:r>
            <a:r>
              <a:rPr spc="-80" dirty="0"/>
              <a:t> </a:t>
            </a:r>
            <a:r>
              <a:rPr dirty="0">
                <a:solidFill>
                  <a:srgbClr val="001F5F"/>
                </a:solidFill>
              </a:rPr>
              <a:t>resulting</a:t>
            </a:r>
            <a:r>
              <a:rPr spc="-6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in</a:t>
            </a:r>
            <a:r>
              <a:rPr spc="-9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malabsorption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growth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failure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847" y="3485388"/>
            <a:ext cx="2529839" cy="33726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79" y="3829811"/>
            <a:ext cx="3769982" cy="268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1961" y="492328"/>
            <a:ext cx="264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Celiac </a:t>
            </a:r>
            <a:r>
              <a:rPr spc="-10" dirty="0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05078"/>
            <a:ext cx="6848475" cy="4704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9900"/>
                </a:solidFill>
                <a:latin typeface="Calibri"/>
                <a:cs typeface="Calibri"/>
              </a:rPr>
              <a:t>(Gluten</a:t>
            </a:r>
            <a:r>
              <a:rPr sz="2800" spc="-12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9900"/>
                </a:solidFill>
                <a:latin typeface="Calibri"/>
                <a:cs typeface="Calibri"/>
              </a:rPr>
              <a:t>enteropathy)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86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Immune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mediated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mucosal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damage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small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intestine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Villus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atrophy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flat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mucosa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Malabsorption</a:t>
            </a:r>
            <a:r>
              <a:rPr sz="2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food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intolerance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Malnutrition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Short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stature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2247900"/>
            <a:ext cx="1872995" cy="249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517" y="565785"/>
            <a:ext cx="51733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36319" marR="5080" indent="-1024255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(Gluten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enteropathy) </a:t>
            </a:r>
            <a:r>
              <a:rPr sz="2800" dirty="0">
                <a:solidFill>
                  <a:srgbClr val="6F2F9F"/>
                </a:solidFill>
              </a:rPr>
              <a:t>Clinical</a:t>
            </a:r>
            <a:r>
              <a:rPr sz="2800" spc="-65" dirty="0">
                <a:solidFill>
                  <a:srgbClr val="6F2F9F"/>
                </a:solidFill>
              </a:rPr>
              <a:t> </a:t>
            </a:r>
            <a:r>
              <a:rPr sz="2800" spc="-10" dirty="0">
                <a:solidFill>
                  <a:srgbClr val="6F2F9F"/>
                </a:solidFill>
              </a:rPr>
              <a:t>Features</a:t>
            </a:r>
            <a:r>
              <a:rPr sz="2800" spc="-65" dirty="0">
                <a:solidFill>
                  <a:srgbClr val="6F2F9F"/>
                </a:solidFill>
              </a:rPr>
              <a:t> </a:t>
            </a:r>
            <a:r>
              <a:rPr sz="2800" dirty="0">
                <a:solidFill>
                  <a:srgbClr val="6F2F9F"/>
                </a:solidFill>
              </a:rPr>
              <a:t>-</a:t>
            </a:r>
            <a:r>
              <a:rPr sz="2800" spc="-60" dirty="0">
                <a:solidFill>
                  <a:srgbClr val="6F2F9F"/>
                </a:solidFill>
              </a:rPr>
              <a:t> </a:t>
            </a:r>
            <a:r>
              <a:rPr sz="2800" spc="-25" dirty="0">
                <a:solidFill>
                  <a:srgbClr val="6F2F9F"/>
                </a:solidFill>
              </a:rPr>
              <a:t>GIT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10481"/>
            <a:ext cx="2936240" cy="3679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Chronic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diarrhea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Malabsorption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Abdominal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distension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Pain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abdomen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Vomiting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Constipation</a:t>
            </a:r>
            <a:r>
              <a:rPr sz="2400" spc="-11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(rarely)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Anorexia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Aphthous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ulcers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8003" y="1825751"/>
            <a:ext cx="3015995" cy="4020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517" y="565785"/>
            <a:ext cx="51733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60020" marR="5080" indent="-147955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(Gluten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enteropathy) </a:t>
            </a:r>
            <a:r>
              <a:rPr sz="2800" dirty="0">
                <a:solidFill>
                  <a:srgbClr val="001F5F"/>
                </a:solidFill>
              </a:rPr>
              <a:t>Clinical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Features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–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Extra-</a:t>
            </a:r>
            <a:r>
              <a:rPr sz="2800" spc="-10" dirty="0">
                <a:solidFill>
                  <a:srgbClr val="001F5F"/>
                </a:solidFill>
              </a:rPr>
              <a:t>intestinal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10481"/>
            <a:ext cx="6166485" cy="3679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Failure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weight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weight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loss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stature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delayed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puberty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Iron-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deficiency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Fatigue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Osteopenia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osteoporosis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Dental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enamel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defects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Peripheral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neuropathy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Dermatitis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herpetiformis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(itchy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rash)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6643" y="4561332"/>
            <a:ext cx="2467355" cy="16154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4259" y="1825751"/>
            <a:ext cx="1729739" cy="2305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2" rIns="0" bIns="0" rtlCol="0">
            <a:spAutoFit/>
          </a:bodyPr>
          <a:lstStyle/>
          <a:p>
            <a:pPr marL="2976245" marR="5080" indent="-216598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0000"/>
                </a:solidFill>
              </a:rPr>
              <a:t>Celiac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Disease</a:t>
            </a:r>
            <a:r>
              <a:rPr sz="3200" spc="-9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(Gluten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enteropathy) </a:t>
            </a:r>
            <a:r>
              <a:rPr sz="3200" spc="-10" dirty="0">
                <a:solidFill>
                  <a:srgbClr val="000000"/>
                </a:solidFill>
              </a:rPr>
              <a:t>Diagnosis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689850" cy="411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Celiac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Disease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suspected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clinical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symptoms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signs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26162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Step: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anti-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tissue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Transglutaminase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IgA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antibodies 	</a:t>
            </a:r>
            <a:r>
              <a:rPr sz="2400" dirty="0">
                <a:latin typeface="Calibri"/>
                <a:cs typeface="Calibri"/>
              </a:rPr>
              <a:t>(tTG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IgA)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normal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diagnostic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Duodenal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biopsy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(endoscopy)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Histopathology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(specific 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picture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intestinal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mucosal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damage)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equivocal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cases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6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2286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Gluten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diet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resulting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clinical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confirms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disease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1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2" rIns="0" bIns="0" rtlCol="0">
            <a:spAutoFit/>
          </a:bodyPr>
          <a:lstStyle/>
          <a:p>
            <a:pPr marL="2385695" marR="5080" indent="-157607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0000"/>
                </a:solidFill>
              </a:rPr>
              <a:t>Celiac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Disease</a:t>
            </a:r>
            <a:r>
              <a:rPr sz="3200" spc="-9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(Gluten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enteropathy) </a:t>
            </a:r>
            <a:r>
              <a:rPr sz="3200" dirty="0">
                <a:solidFill>
                  <a:srgbClr val="000000"/>
                </a:solidFill>
              </a:rPr>
              <a:t>Diagnosis</a:t>
            </a:r>
            <a:r>
              <a:rPr sz="3200" spc="-11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details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65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/>
              <a:t>Celiac</a:t>
            </a:r>
            <a:r>
              <a:rPr sz="2000" spc="-45" dirty="0"/>
              <a:t> </a:t>
            </a:r>
            <a:r>
              <a:rPr sz="2000" dirty="0"/>
              <a:t>Disease</a:t>
            </a:r>
            <a:r>
              <a:rPr sz="2000" spc="-25" dirty="0"/>
              <a:t> </a:t>
            </a:r>
            <a:r>
              <a:rPr sz="2000" dirty="0"/>
              <a:t>is</a:t>
            </a:r>
            <a:r>
              <a:rPr sz="2000" spc="-50" dirty="0"/>
              <a:t> </a:t>
            </a:r>
            <a:r>
              <a:rPr sz="2000" dirty="0"/>
              <a:t>suspected</a:t>
            </a:r>
            <a:r>
              <a:rPr sz="2000" spc="-30" dirty="0"/>
              <a:t> </a:t>
            </a:r>
            <a:r>
              <a:rPr sz="2000" dirty="0"/>
              <a:t>on</a:t>
            </a:r>
            <a:r>
              <a:rPr sz="2000" spc="-60" dirty="0"/>
              <a:t> </a:t>
            </a:r>
            <a:r>
              <a:rPr sz="2000" dirty="0"/>
              <a:t>clinical</a:t>
            </a:r>
            <a:r>
              <a:rPr sz="2000" spc="-35" dirty="0"/>
              <a:t> </a:t>
            </a:r>
            <a:r>
              <a:rPr sz="2000" spc="-10" dirty="0"/>
              <a:t>symptoms</a:t>
            </a:r>
            <a:r>
              <a:rPr sz="2000" spc="-50" dirty="0"/>
              <a:t> </a:t>
            </a:r>
            <a:r>
              <a:rPr sz="2000" dirty="0"/>
              <a:t>and</a:t>
            </a:r>
            <a:r>
              <a:rPr sz="2000" spc="-40" dirty="0"/>
              <a:t> </a:t>
            </a:r>
            <a:r>
              <a:rPr sz="2000" spc="-10" dirty="0"/>
              <a:t>signs</a:t>
            </a:r>
            <a:endParaRPr sz="2000" dirty="0"/>
          </a:p>
          <a:p>
            <a:pPr marL="241300" marR="125095" indent="-228600">
              <a:lnSpc>
                <a:spcPts val="216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0000"/>
                </a:solidFill>
              </a:rPr>
              <a:t>The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First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Step:</a:t>
            </a:r>
            <a:r>
              <a:rPr sz="2000" spc="-30" dirty="0">
                <a:solidFill>
                  <a:srgbClr val="FF0000"/>
                </a:solidFill>
              </a:rPr>
              <a:t> </a:t>
            </a:r>
            <a:r>
              <a:rPr sz="2000" spc="-20" dirty="0">
                <a:solidFill>
                  <a:srgbClr val="FF0000"/>
                </a:solidFill>
              </a:rPr>
              <a:t>anti-</a:t>
            </a:r>
            <a:r>
              <a:rPr sz="2000" dirty="0">
                <a:solidFill>
                  <a:srgbClr val="FF0000"/>
                </a:solidFill>
              </a:rPr>
              <a:t>tissue</a:t>
            </a:r>
            <a:r>
              <a:rPr sz="2000" spc="-10" dirty="0">
                <a:solidFill>
                  <a:srgbClr val="FF0000"/>
                </a:solidFill>
              </a:rPr>
              <a:t> </a:t>
            </a:r>
            <a:r>
              <a:rPr sz="2000" spc="-20" dirty="0">
                <a:solidFill>
                  <a:srgbClr val="FF0000"/>
                </a:solidFill>
              </a:rPr>
              <a:t>Transglutaminase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IgA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antibodies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(tTG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–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IgA) </a:t>
            </a:r>
            <a:r>
              <a:rPr sz="2000" dirty="0">
                <a:solidFill>
                  <a:srgbClr val="000000"/>
                </a:solidFill>
              </a:rPr>
              <a:t>anti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tTG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IgA</a:t>
            </a:r>
            <a:r>
              <a:rPr sz="2000" spc="3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titer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10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times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upper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normal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limit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diagnostic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for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Celiac Disease</a:t>
            </a:r>
            <a:endParaRPr sz="2000" dirty="0"/>
          </a:p>
          <a:p>
            <a:pPr marL="240665" indent="-227965">
              <a:lnSpc>
                <a:spcPts val="228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0000"/>
                </a:solidFill>
              </a:rPr>
              <a:t>IgA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Endomysial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antibody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(EMA):</a:t>
            </a:r>
            <a:r>
              <a:rPr sz="2000" spc="-5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009900"/>
                </a:solidFill>
              </a:rPr>
              <a:t>performed</a:t>
            </a:r>
            <a:r>
              <a:rPr sz="2000" spc="-45" dirty="0">
                <a:solidFill>
                  <a:srgbClr val="009900"/>
                </a:solidFill>
              </a:rPr>
              <a:t> </a:t>
            </a:r>
            <a:r>
              <a:rPr sz="2000" dirty="0">
                <a:solidFill>
                  <a:srgbClr val="009900"/>
                </a:solidFill>
              </a:rPr>
              <a:t>if</a:t>
            </a:r>
            <a:r>
              <a:rPr sz="2000" spc="-25" dirty="0">
                <a:solidFill>
                  <a:srgbClr val="0099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tTG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IgA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test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9900"/>
                </a:solidFill>
              </a:rPr>
              <a:t>is</a:t>
            </a:r>
            <a:r>
              <a:rPr sz="2000" spc="-35" dirty="0">
                <a:solidFill>
                  <a:srgbClr val="009900"/>
                </a:solidFill>
              </a:rPr>
              <a:t> </a:t>
            </a:r>
            <a:r>
              <a:rPr sz="2000" spc="-10" dirty="0">
                <a:solidFill>
                  <a:srgbClr val="009900"/>
                </a:solidFill>
              </a:rPr>
              <a:t>negative</a:t>
            </a:r>
            <a:endParaRPr sz="2000" dirty="0"/>
          </a:p>
          <a:p>
            <a:pPr marL="241300">
              <a:lnSpc>
                <a:spcPts val="2280"/>
              </a:lnSpc>
            </a:pPr>
            <a:r>
              <a:rPr sz="2000" dirty="0"/>
              <a:t>(positive</a:t>
            </a:r>
            <a:r>
              <a:rPr sz="2000" spc="-55" dirty="0"/>
              <a:t> </a:t>
            </a:r>
            <a:r>
              <a:rPr sz="2000" dirty="0"/>
              <a:t>EMA</a:t>
            </a:r>
            <a:r>
              <a:rPr sz="2000" spc="-65" dirty="0"/>
              <a:t> </a:t>
            </a:r>
            <a:r>
              <a:rPr sz="2000" dirty="0"/>
              <a:t>test</a:t>
            </a:r>
            <a:r>
              <a:rPr sz="2000" spc="-50" dirty="0"/>
              <a:t> </a:t>
            </a:r>
            <a:r>
              <a:rPr sz="2000" dirty="0"/>
              <a:t>with</a:t>
            </a:r>
            <a:r>
              <a:rPr sz="2000" spc="-60" dirty="0"/>
              <a:t> </a:t>
            </a:r>
            <a:r>
              <a:rPr sz="2000" dirty="0"/>
              <a:t>high</a:t>
            </a:r>
            <a:r>
              <a:rPr sz="2000" spc="-70" dirty="0"/>
              <a:t> </a:t>
            </a:r>
            <a:r>
              <a:rPr sz="2000" dirty="0"/>
              <a:t>titer</a:t>
            </a:r>
            <a:r>
              <a:rPr sz="2000" spc="-55" dirty="0"/>
              <a:t> </a:t>
            </a:r>
            <a:r>
              <a:rPr sz="2000" dirty="0"/>
              <a:t>confirms</a:t>
            </a:r>
            <a:r>
              <a:rPr sz="2000" spc="-65" dirty="0"/>
              <a:t> </a:t>
            </a:r>
            <a:r>
              <a:rPr sz="2000" spc="-25" dirty="0"/>
              <a:t>CD)</a:t>
            </a:r>
            <a:endParaRPr sz="2000" dirty="0"/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0000"/>
                </a:solidFill>
              </a:rPr>
              <a:t>Genetic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test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HLA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DQ2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DQ8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(negative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test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excludes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CD)</a:t>
            </a:r>
            <a:endParaRPr sz="2000" dirty="0"/>
          </a:p>
          <a:p>
            <a:pPr marL="240665" indent="-227965">
              <a:lnSpc>
                <a:spcPts val="228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/>
              <a:t>Duodenal</a:t>
            </a:r>
            <a:r>
              <a:rPr sz="2000" spc="-50" dirty="0"/>
              <a:t> </a:t>
            </a:r>
            <a:r>
              <a:rPr sz="2000" dirty="0"/>
              <a:t>biopsy</a:t>
            </a:r>
            <a:r>
              <a:rPr sz="2000" spc="-45" dirty="0"/>
              <a:t> </a:t>
            </a:r>
            <a:r>
              <a:rPr sz="2000" dirty="0"/>
              <a:t>(endoscopy)</a:t>
            </a:r>
            <a:r>
              <a:rPr sz="2000" spc="-60" dirty="0"/>
              <a:t> </a:t>
            </a:r>
            <a:r>
              <a:rPr sz="2000" dirty="0"/>
              <a:t>and</a:t>
            </a:r>
            <a:r>
              <a:rPr sz="2000" spc="-45" dirty="0"/>
              <a:t> </a:t>
            </a:r>
            <a:r>
              <a:rPr sz="2000" spc="-10" dirty="0"/>
              <a:t>Histopathology</a:t>
            </a:r>
            <a:r>
              <a:rPr sz="2000" spc="-35" dirty="0"/>
              <a:t> </a:t>
            </a:r>
            <a:r>
              <a:rPr sz="2000" dirty="0"/>
              <a:t>showing</a:t>
            </a:r>
            <a:r>
              <a:rPr sz="2000" spc="-35" dirty="0"/>
              <a:t> </a:t>
            </a:r>
            <a:r>
              <a:rPr sz="2000" spc="-10" dirty="0"/>
              <a:t>specific</a:t>
            </a:r>
            <a:endParaRPr sz="2000" dirty="0"/>
          </a:p>
          <a:p>
            <a:pPr marL="241300">
              <a:lnSpc>
                <a:spcPts val="2280"/>
              </a:lnSpc>
            </a:pPr>
            <a:r>
              <a:rPr sz="2000" dirty="0"/>
              <a:t>picture</a:t>
            </a:r>
            <a:r>
              <a:rPr sz="2000" spc="-30" dirty="0"/>
              <a:t> </a:t>
            </a:r>
            <a:r>
              <a:rPr sz="2000" dirty="0"/>
              <a:t>of</a:t>
            </a:r>
            <a:r>
              <a:rPr sz="2000" spc="-45" dirty="0"/>
              <a:t> </a:t>
            </a:r>
            <a:r>
              <a:rPr sz="2000" spc="-10" dirty="0"/>
              <a:t>intestinal</a:t>
            </a:r>
            <a:r>
              <a:rPr sz="2000" spc="-15" dirty="0"/>
              <a:t> </a:t>
            </a:r>
            <a:r>
              <a:rPr sz="2000" dirty="0"/>
              <a:t>mucosal</a:t>
            </a:r>
            <a:r>
              <a:rPr sz="2000" spc="-30" dirty="0"/>
              <a:t> </a:t>
            </a:r>
            <a:r>
              <a:rPr sz="2000" dirty="0"/>
              <a:t>damage</a:t>
            </a:r>
            <a:r>
              <a:rPr sz="2000" spc="-45" dirty="0"/>
              <a:t> </a:t>
            </a:r>
            <a:r>
              <a:rPr sz="2000" dirty="0"/>
              <a:t>-</a:t>
            </a:r>
            <a:r>
              <a:rPr sz="2000" spc="-45" dirty="0"/>
              <a:t> </a:t>
            </a:r>
            <a:r>
              <a:rPr sz="2000" dirty="0"/>
              <a:t>in</a:t>
            </a:r>
            <a:r>
              <a:rPr sz="2000" spc="-30" dirty="0"/>
              <a:t> </a:t>
            </a:r>
            <a:r>
              <a:rPr sz="2000" dirty="0"/>
              <a:t>equivocal</a:t>
            </a:r>
            <a:r>
              <a:rPr sz="2000" spc="-40" dirty="0"/>
              <a:t> </a:t>
            </a:r>
            <a:r>
              <a:rPr sz="2000" spc="-10" dirty="0"/>
              <a:t>cases</a:t>
            </a:r>
            <a:endParaRPr sz="2000" dirty="0"/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0000"/>
                </a:solidFill>
              </a:rPr>
              <a:t>Gluten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–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free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diet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resulting</a:t>
            </a:r>
            <a:r>
              <a:rPr sz="2000" spc="-3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in</a:t>
            </a:r>
            <a:r>
              <a:rPr sz="2000" spc="-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clinical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improvement</a:t>
            </a:r>
            <a:r>
              <a:rPr sz="2000" spc="-3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confirms</a:t>
            </a:r>
            <a:r>
              <a:rPr sz="2000" spc="-7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the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disease</a:t>
            </a:r>
            <a:endParaRPr sz="2000" dirty="0"/>
          </a:p>
          <a:p>
            <a:pPr marL="240665" indent="-227965">
              <a:lnSpc>
                <a:spcPts val="228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3300"/>
                </a:solidFill>
              </a:rPr>
              <a:t>In</a:t>
            </a:r>
            <a:r>
              <a:rPr sz="2000" spc="-5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selected</a:t>
            </a:r>
            <a:r>
              <a:rPr sz="2000" spc="-4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cases,</a:t>
            </a:r>
            <a:r>
              <a:rPr sz="2000" spc="-3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Gluten</a:t>
            </a:r>
            <a:r>
              <a:rPr sz="2000" spc="-5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challenge</a:t>
            </a:r>
            <a:r>
              <a:rPr sz="2000" spc="-65" dirty="0">
                <a:solidFill>
                  <a:srgbClr val="003300"/>
                </a:solidFill>
              </a:rPr>
              <a:t> </a:t>
            </a:r>
            <a:r>
              <a:rPr sz="2000" spc="-20" dirty="0">
                <a:solidFill>
                  <a:srgbClr val="003300"/>
                </a:solidFill>
              </a:rPr>
              <a:t>(re-</a:t>
            </a:r>
            <a:r>
              <a:rPr sz="2000" spc="-10" dirty="0">
                <a:solidFill>
                  <a:srgbClr val="003300"/>
                </a:solidFill>
              </a:rPr>
              <a:t>introduction)</a:t>
            </a:r>
            <a:r>
              <a:rPr sz="2000" spc="-5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to</a:t>
            </a:r>
            <a:r>
              <a:rPr sz="2000" spc="-50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detect</a:t>
            </a:r>
            <a:r>
              <a:rPr sz="2000" spc="-55" dirty="0">
                <a:solidFill>
                  <a:srgbClr val="003300"/>
                </a:solidFill>
              </a:rPr>
              <a:t> </a:t>
            </a:r>
            <a:r>
              <a:rPr sz="2000" spc="-10" dirty="0">
                <a:solidFill>
                  <a:srgbClr val="003300"/>
                </a:solidFill>
              </a:rPr>
              <a:t>relapse</a:t>
            </a:r>
            <a:endParaRPr sz="2000" dirty="0"/>
          </a:p>
          <a:p>
            <a:pPr marL="241300">
              <a:lnSpc>
                <a:spcPts val="2280"/>
              </a:lnSpc>
            </a:pPr>
            <a:r>
              <a:rPr sz="2000" dirty="0">
                <a:solidFill>
                  <a:srgbClr val="003300"/>
                </a:solidFill>
              </a:rPr>
              <a:t>(increased</a:t>
            </a:r>
            <a:r>
              <a:rPr sz="2000" spc="-50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antibody</a:t>
            </a:r>
            <a:r>
              <a:rPr sz="2000" spc="-7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levels)</a:t>
            </a:r>
            <a:r>
              <a:rPr sz="2000" spc="-3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is</a:t>
            </a:r>
            <a:r>
              <a:rPr sz="2000" spc="-5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needed</a:t>
            </a:r>
            <a:r>
              <a:rPr sz="2000" spc="-70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later</a:t>
            </a:r>
            <a:r>
              <a:rPr sz="2000" spc="-5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on</a:t>
            </a:r>
            <a:r>
              <a:rPr sz="2000" spc="-65" dirty="0">
                <a:solidFill>
                  <a:srgbClr val="003300"/>
                </a:solidFill>
              </a:rPr>
              <a:t> </a:t>
            </a:r>
            <a:r>
              <a:rPr sz="2000" dirty="0">
                <a:solidFill>
                  <a:srgbClr val="003300"/>
                </a:solidFill>
              </a:rPr>
              <a:t>for</a:t>
            </a:r>
            <a:r>
              <a:rPr sz="2000" spc="-65" dirty="0">
                <a:solidFill>
                  <a:srgbClr val="003300"/>
                </a:solidFill>
              </a:rPr>
              <a:t> </a:t>
            </a:r>
            <a:r>
              <a:rPr sz="2000" spc="-10" dirty="0">
                <a:solidFill>
                  <a:srgbClr val="003300"/>
                </a:solidFill>
              </a:rPr>
              <a:t>confirmation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78625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2793365" marR="5080" indent="-1607185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8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009900"/>
                </a:solidFill>
              </a:rPr>
              <a:t>(Gluten</a:t>
            </a:r>
            <a:r>
              <a:rPr sz="2800" spc="-75" dirty="0">
                <a:solidFill>
                  <a:srgbClr val="009900"/>
                </a:solidFill>
              </a:rPr>
              <a:t> </a:t>
            </a:r>
            <a:r>
              <a:rPr sz="2800" spc="-10" dirty="0">
                <a:solidFill>
                  <a:srgbClr val="009900"/>
                </a:solidFill>
              </a:rPr>
              <a:t>enteropathy) </a:t>
            </a:r>
            <a:r>
              <a:rPr sz="2800" spc="-10" dirty="0">
                <a:solidFill>
                  <a:srgbClr val="6F2F9F"/>
                </a:solidFill>
              </a:rPr>
              <a:t>Management</a:t>
            </a:r>
            <a:endParaRPr sz="28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1F5F"/>
                </a:solidFill>
              </a:rPr>
              <a:t>Eliminate</a:t>
            </a:r>
            <a:r>
              <a:rPr spc="-6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all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gluten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intake</a:t>
            </a: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pc="-10" dirty="0">
              <a:solidFill>
                <a:srgbClr val="C00000"/>
              </a:solidFill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3300"/>
                </a:solidFill>
              </a:rPr>
              <a:t>Micronutrients</a:t>
            </a:r>
            <a:r>
              <a:rPr spc="-65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(Vitamin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A,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Zinc,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Folic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acid)</a:t>
            </a: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pc="-10" dirty="0">
              <a:solidFill>
                <a:srgbClr val="FF0000"/>
              </a:solidFill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pc="-10" dirty="0">
                <a:solidFill>
                  <a:srgbClr val="001F5F"/>
                </a:solidFill>
              </a:rPr>
              <a:t>Adequate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energy</a:t>
            </a:r>
            <a:r>
              <a:rPr spc="-6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(calories)</a:t>
            </a:r>
          </a:p>
          <a:p>
            <a:pPr>
              <a:lnSpc>
                <a:spcPct val="100000"/>
              </a:lnSpc>
              <a:spcBef>
                <a:spcPts val="1695"/>
              </a:spcBef>
              <a:buFont typeface="Arial MT"/>
              <a:buChar char="•"/>
            </a:pPr>
            <a:endParaRPr spc="-10" dirty="0">
              <a:solidFill>
                <a:srgbClr val="C00000"/>
              </a:solidFill>
            </a:endParaRPr>
          </a:p>
          <a:p>
            <a:pPr marL="240029" marR="5080" indent="-227329">
              <a:lnSpc>
                <a:spcPts val="25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solidFill>
                  <a:srgbClr val="FF0000"/>
                </a:solidFill>
              </a:rPr>
              <a:t>Soft,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easily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digestible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foods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009900"/>
                </a:solidFill>
              </a:rPr>
              <a:t>(rice,</a:t>
            </a:r>
            <a:r>
              <a:rPr spc="-60" dirty="0">
                <a:solidFill>
                  <a:srgbClr val="009900"/>
                </a:solidFill>
              </a:rPr>
              <a:t> </a:t>
            </a:r>
            <a:r>
              <a:rPr dirty="0">
                <a:solidFill>
                  <a:srgbClr val="009900"/>
                </a:solidFill>
              </a:rPr>
              <a:t>banana,</a:t>
            </a:r>
            <a:r>
              <a:rPr spc="-40" dirty="0">
                <a:solidFill>
                  <a:srgbClr val="009900"/>
                </a:solidFill>
              </a:rPr>
              <a:t> </a:t>
            </a:r>
            <a:r>
              <a:rPr dirty="0">
                <a:solidFill>
                  <a:srgbClr val="009900"/>
                </a:solidFill>
              </a:rPr>
              <a:t>egg</a:t>
            </a:r>
            <a:r>
              <a:rPr spc="-60" dirty="0">
                <a:solidFill>
                  <a:srgbClr val="009900"/>
                </a:solidFill>
              </a:rPr>
              <a:t> </a:t>
            </a:r>
            <a:r>
              <a:rPr dirty="0">
                <a:solidFill>
                  <a:srgbClr val="009900"/>
                </a:solidFill>
              </a:rPr>
              <a:t>white,</a:t>
            </a:r>
            <a:r>
              <a:rPr spc="-50" dirty="0">
                <a:solidFill>
                  <a:srgbClr val="009900"/>
                </a:solidFill>
              </a:rPr>
              <a:t> </a:t>
            </a:r>
            <a:r>
              <a:rPr spc="-10" dirty="0">
                <a:solidFill>
                  <a:srgbClr val="009900"/>
                </a:solidFill>
              </a:rPr>
              <a:t>potato, 	</a:t>
            </a:r>
            <a:r>
              <a:rPr spc="-20" dirty="0">
                <a:solidFill>
                  <a:srgbClr val="009900"/>
                </a:solidFill>
              </a:rPr>
              <a:t>oil)</a:t>
            </a:r>
          </a:p>
          <a:p>
            <a:pPr>
              <a:lnSpc>
                <a:spcPct val="100000"/>
              </a:lnSpc>
              <a:spcBef>
                <a:spcPts val="1345"/>
              </a:spcBef>
              <a:buFont typeface="Arial MT"/>
              <a:buChar char="•"/>
            </a:pPr>
            <a:endParaRPr spc="-20" dirty="0">
              <a:solidFill>
                <a:srgbClr val="009900"/>
              </a:solidFill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pc="-10" dirty="0">
                <a:solidFill>
                  <a:srgbClr val="C00000"/>
                </a:solidFill>
              </a:rPr>
              <a:t>Recovery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occurs</a:t>
            </a:r>
            <a:r>
              <a:rPr spc="-60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quickly</a:t>
            </a:r>
            <a:r>
              <a:rPr spc="-40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in</a:t>
            </a:r>
            <a:r>
              <a:rPr spc="-35" dirty="0">
                <a:solidFill>
                  <a:srgbClr val="003300"/>
                </a:solidFill>
              </a:rPr>
              <a:t> </a:t>
            </a:r>
            <a:r>
              <a:rPr spc="-10" dirty="0">
                <a:solidFill>
                  <a:srgbClr val="003300"/>
                </a:solidFill>
              </a:rPr>
              <a:t>weeks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1333500"/>
            <a:ext cx="1872995" cy="249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174" y="280174"/>
            <a:ext cx="7459167" cy="1247724"/>
          </a:xfrm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1826895" marR="5080" indent="-640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(Gluten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enteropathy) </a:t>
            </a:r>
            <a:r>
              <a:rPr sz="2800" dirty="0">
                <a:solidFill>
                  <a:srgbClr val="001F5F"/>
                </a:solidFill>
              </a:rPr>
              <a:t>Management</a:t>
            </a:r>
            <a:r>
              <a:rPr sz="2800" spc="-7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-</a:t>
            </a:r>
            <a:r>
              <a:rPr sz="2800" spc="-8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Counselling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076440" cy="399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4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Celiac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Disease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auto-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immune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disorder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with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genetic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predisposition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Disease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likely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continue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life-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long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Management</a:t>
            </a:r>
            <a:r>
              <a:rPr sz="2400" spc="-6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avoid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gluten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diet</a:t>
            </a:r>
            <a:endParaRPr sz="2400" dirty="0">
              <a:latin typeface="Calibri"/>
              <a:cs typeface="Calibri"/>
            </a:endParaRPr>
          </a:p>
          <a:p>
            <a:pPr marL="240029" marR="466725" indent="-227329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Management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(avoid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gluten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intake)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life-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long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for 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confirmed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Celiac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spcBef>
                <a:spcPts val="68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Gluten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intake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by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CD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patients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may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result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relapse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symptoms</a:t>
            </a:r>
            <a:r>
              <a:rPr sz="2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after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few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weeks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months</a:t>
            </a:r>
            <a:endParaRPr sz="2400" dirty="0">
              <a:latin typeface="Calibri"/>
              <a:cs typeface="Calibri"/>
            </a:endParaRPr>
          </a:p>
          <a:p>
            <a:pPr marL="240029" marR="532130" indent="-227329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Periodic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follow-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needed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clinical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symptoms, 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adherence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gluten-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free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diet,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serological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tests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2209800"/>
            <a:ext cx="1863851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17528" y="3028950"/>
          <a:ext cx="1885949" cy="223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0250" y="1314450"/>
            <a:ext cx="5099050" cy="97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</a:t>
            </a:r>
            <a:endParaRPr lang="en-US" sz="2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148" name="Content Placeholder 10"/>
          <p:cNvSpPr>
            <a:spLocks noGrp="1"/>
          </p:cNvSpPr>
          <p:nvPr>
            <p:ph sz="half" idx="2"/>
          </p:nvPr>
        </p:nvSpPr>
        <p:spPr>
          <a:xfrm>
            <a:off x="1516063" y="2800350"/>
            <a:ext cx="3086100" cy="333692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9" name="Content Placeholder 12"/>
          <p:cNvSpPr>
            <a:spLocks noGrp="1"/>
          </p:cNvSpPr>
          <p:nvPr>
            <p:ph sz="quarter" idx="4"/>
          </p:nvPr>
        </p:nvSpPr>
        <p:spPr>
          <a:xfrm>
            <a:off x="4629150" y="2800350"/>
            <a:ext cx="3032125" cy="3336925"/>
          </a:xfrm>
        </p:spPr>
        <p:txBody>
          <a:bodyPr/>
          <a:lstStyle/>
          <a:p>
            <a:r>
              <a:rPr lang="en-US" altLang="en-US" smtClean="0"/>
              <a:t>To impart evidence based research oriented medical education</a:t>
            </a:r>
          </a:p>
          <a:p>
            <a:r>
              <a:rPr lang="en-US" altLang="en-US" smtClean="0"/>
              <a:t>To provide best possible patient care</a:t>
            </a:r>
          </a:p>
          <a:p>
            <a:r>
              <a:rPr lang="en-US" altLang="en-US" smtClean="0"/>
              <a:t>To inculcate the values of mutual respect and ethical practice of medicine</a:t>
            </a:r>
          </a:p>
          <a:p>
            <a:endParaRPr lang="en-US" altLang="en-US" smtClean="0"/>
          </a:p>
        </p:txBody>
      </p:sp>
      <p:pic>
        <p:nvPicPr>
          <p:cNvPr id="6150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7561" r="11351" b="8025"/>
          <a:stretch>
            <a:fillRect/>
          </a:stretch>
        </p:blipFill>
        <p:spPr bwMode="auto">
          <a:xfrm>
            <a:off x="5372100" y="1252538"/>
            <a:ext cx="128428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517" y="565785"/>
            <a:ext cx="51733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300480" marR="5080" indent="-12877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(Gluten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enteropathy) </a:t>
            </a:r>
            <a:r>
              <a:rPr sz="2800" dirty="0">
                <a:solidFill>
                  <a:srgbClr val="001F5F"/>
                </a:solidFill>
              </a:rPr>
              <a:t>Gluten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free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Foods</a:t>
            </a:r>
            <a:endParaRPr sz="28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7015" rIns="0" bIns="0" rtlCol="0">
            <a:spAutoFit/>
          </a:bodyPr>
          <a:lstStyle/>
          <a:p>
            <a:pPr marL="240029" indent="-227329">
              <a:lnSpc>
                <a:spcPts val="274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Cereals</a:t>
            </a:r>
            <a:r>
              <a:rPr spc="-50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Rice,</a:t>
            </a:r>
            <a:r>
              <a:rPr spc="-55" dirty="0"/>
              <a:t> </a:t>
            </a:r>
            <a:r>
              <a:rPr dirty="0"/>
              <a:t>Corn</a:t>
            </a:r>
            <a:r>
              <a:rPr spc="-55" dirty="0"/>
              <a:t> </a:t>
            </a:r>
            <a:r>
              <a:rPr dirty="0"/>
              <a:t>(maize),</a:t>
            </a:r>
            <a:r>
              <a:rPr spc="-60" dirty="0"/>
              <a:t> </a:t>
            </a:r>
            <a:r>
              <a:rPr dirty="0"/>
              <a:t>Millet</a:t>
            </a:r>
            <a:r>
              <a:rPr spc="-65" dirty="0"/>
              <a:t> </a:t>
            </a:r>
            <a:r>
              <a:rPr dirty="0"/>
              <a:t>(bajra),</a:t>
            </a:r>
            <a:r>
              <a:rPr spc="-50" dirty="0"/>
              <a:t> </a:t>
            </a:r>
            <a:r>
              <a:rPr dirty="0"/>
              <a:t>Sorghum</a:t>
            </a:r>
            <a:r>
              <a:rPr spc="-60" dirty="0"/>
              <a:t> </a:t>
            </a:r>
            <a:r>
              <a:rPr spc="-10" dirty="0"/>
              <a:t>(jawar),</a:t>
            </a:r>
          </a:p>
          <a:p>
            <a:pPr marL="241300">
              <a:lnSpc>
                <a:spcPts val="2740"/>
              </a:lnSpc>
            </a:pPr>
            <a:r>
              <a:rPr spc="-10" dirty="0"/>
              <a:t>Buckwheat</a:t>
            </a: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pc="-10" dirty="0">
                <a:solidFill>
                  <a:srgbClr val="000000"/>
                </a:solidFill>
              </a:rPr>
              <a:t>Fruits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pc="-10" dirty="0">
                <a:solidFill>
                  <a:srgbClr val="009900"/>
                </a:solidFill>
              </a:rPr>
              <a:t>Vegetables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C00000"/>
                </a:solidFill>
              </a:rPr>
              <a:t>Meat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and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poultry</a:t>
            </a: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1F5F"/>
                </a:solidFill>
              </a:rPr>
              <a:t>Fish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and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seafood</a:t>
            </a: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0000"/>
                </a:solidFill>
              </a:rPr>
              <a:t>Milk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Dairy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products</a:t>
            </a:r>
          </a:p>
          <a:p>
            <a:pPr marL="240029" indent="-227329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3300"/>
                </a:solidFill>
              </a:rPr>
              <a:t>Beans</a:t>
            </a:r>
            <a:r>
              <a:rPr spc="-70" dirty="0">
                <a:solidFill>
                  <a:srgbClr val="003300"/>
                </a:solidFill>
              </a:rPr>
              <a:t> </a:t>
            </a:r>
            <a:r>
              <a:rPr dirty="0">
                <a:solidFill>
                  <a:srgbClr val="003300"/>
                </a:solidFill>
              </a:rPr>
              <a:t>and</a:t>
            </a:r>
            <a:r>
              <a:rPr spc="-65" dirty="0">
                <a:solidFill>
                  <a:srgbClr val="003300"/>
                </a:solidFill>
              </a:rPr>
              <a:t> </a:t>
            </a:r>
            <a:r>
              <a:rPr spc="-10" dirty="0">
                <a:solidFill>
                  <a:srgbClr val="003300"/>
                </a:solidFill>
              </a:rPr>
              <a:t>legumes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871" y="2858915"/>
            <a:ext cx="4453128" cy="317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378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0000"/>
                </a:solidFill>
              </a:rPr>
              <a:t>Patient</a:t>
            </a:r>
            <a:r>
              <a:rPr sz="2200" spc="-4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information</a:t>
            </a:r>
            <a:r>
              <a:rPr sz="2200" spc="-5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leaflet</a:t>
            </a:r>
            <a:r>
              <a:rPr sz="2200" spc="-4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about</a:t>
            </a:r>
            <a:r>
              <a:rPr sz="2200" spc="-55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Celiac</a:t>
            </a:r>
            <a:r>
              <a:rPr sz="2200" spc="-5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Disease</a:t>
            </a:r>
            <a:r>
              <a:rPr sz="2200" spc="-5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in</a:t>
            </a:r>
            <a:r>
              <a:rPr sz="2200" spc="-55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Urdu</a:t>
            </a:r>
            <a:r>
              <a:rPr sz="2200" spc="-5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language</a:t>
            </a:r>
            <a:endParaRPr sz="2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601467" y="876300"/>
            <a:ext cx="3941445" cy="5996305"/>
            <a:chOff x="2601467" y="876300"/>
            <a:chExt cx="3941445" cy="5996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0423" y="905254"/>
              <a:ext cx="3883152" cy="59527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15945" y="890777"/>
              <a:ext cx="3912235" cy="5967730"/>
            </a:xfrm>
            <a:custGeom>
              <a:avLst/>
              <a:gdLst/>
              <a:ahLst/>
              <a:cxnLst/>
              <a:rect l="l" t="t" r="r" b="b"/>
              <a:pathLst>
                <a:path w="3912234" h="5967730">
                  <a:moveTo>
                    <a:pt x="3912107" y="5967222"/>
                  </a:moveTo>
                  <a:lnTo>
                    <a:pt x="3912107" y="0"/>
                  </a:lnTo>
                  <a:lnTo>
                    <a:pt x="0" y="0"/>
                  </a:lnTo>
                  <a:lnTo>
                    <a:pt x="0" y="5967221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2186305" marR="5080" indent="-1000125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(Gluten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enteropathy) </a:t>
            </a:r>
            <a:r>
              <a:rPr sz="2800" dirty="0">
                <a:solidFill>
                  <a:srgbClr val="001F5F"/>
                </a:solidFill>
              </a:rPr>
              <a:t>Supportive</a:t>
            </a:r>
            <a:r>
              <a:rPr sz="2800" spc="-12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Treatment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532370" cy="399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4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Micronutrients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(Vitamin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A,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Zinc,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Folic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acid)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help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repair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mucosal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damage</a:t>
            </a:r>
            <a:endParaRPr sz="2400" dirty="0">
              <a:latin typeface="Calibri"/>
              <a:cs typeface="Calibri"/>
            </a:endParaRPr>
          </a:p>
          <a:p>
            <a:pPr marL="240029" marR="299085" indent="-227329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Adequate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calories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(100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200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Cal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/kg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day)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treat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malnutrition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growth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Foods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intake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should</a:t>
            </a:r>
            <a:r>
              <a:rPr sz="2400" spc="-7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consist</a:t>
            </a:r>
            <a:r>
              <a:rPr sz="2400" spc="-7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of</a:t>
            </a:r>
            <a:r>
              <a:rPr sz="2400" spc="-7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gluten-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nutrients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During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diarrhea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Cooked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soft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rice,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banana,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egg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white,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potato,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oil</a:t>
            </a:r>
            <a:endParaRPr sz="2400" dirty="0">
              <a:latin typeface="Calibri"/>
              <a:cs typeface="Calibri"/>
            </a:endParaRPr>
          </a:p>
          <a:p>
            <a:pPr marL="240029" marR="635635" indent="-227329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After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improvement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milk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products,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meat,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gluten-free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cereals,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fruits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vegetables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2" rIns="0" bIns="0" rtlCol="0">
            <a:spAutoFit/>
          </a:bodyPr>
          <a:lstStyle/>
          <a:p>
            <a:pPr marL="2594610" marR="5080" indent="-178498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0000"/>
                </a:solidFill>
              </a:rPr>
              <a:t>Celiac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Disease</a:t>
            </a:r>
            <a:r>
              <a:rPr sz="3200" spc="-9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(Gluten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enteropathy) </a:t>
            </a:r>
            <a:r>
              <a:rPr sz="3200" spc="-10" dirty="0">
                <a:solidFill>
                  <a:srgbClr val="001F5F"/>
                </a:solidFill>
              </a:rPr>
              <a:t>Complications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10481"/>
            <a:ext cx="6822440" cy="41344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Failure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weight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gain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Malnutrition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weight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loss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Severe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Acute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Malnutrition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(Marasmus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Kwashiorkor)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stature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Delayed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puberty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Iron-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deficiency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Osteopenia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osteoporosis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Celiac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crisis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Intestinal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Lymphoma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3307079"/>
            <a:ext cx="3346704" cy="25100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2" rIns="0" bIns="0" rtlCol="0">
            <a:spAutoFit/>
          </a:bodyPr>
          <a:lstStyle/>
          <a:p>
            <a:pPr marL="2137410" marR="5080" indent="-132778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0000"/>
                </a:solidFill>
              </a:rPr>
              <a:t>Celiac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Disease</a:t>
            </a:r>
            <a:r>
              <a:rPr sz="3200" spc="-9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(Gluten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enteropathy) </a:t>
            </a:r>
            <a:r>
              <a:rPr sz="3200" dirty="0">
                <a:solidFill>
                  <a:srgbClr val="001F5F"/>
                </a:solidFill>
              </a:rPr>
              <a:t>Associated</a:t>
            </a:r>
            <a:r>
              <a:rPr sz="3200" spc="-12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diseases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143750" cy="424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4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Many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autoimmune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disorders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associated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Celiac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10" dirty="0">
                <a:latin typeface="Calibri"/>
                <a:cs typeface="Calibri"/>
              </a:rPr>
              <a:t>disease</a:t>
            </a: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These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more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common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patients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with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Celiac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Disease 	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(3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3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Type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diabetes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mellitus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Arthritis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Auto-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immune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hepatitis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Auto-</a:t>
            </a:r>
            <a:r>
              <a:rPr sz="2400" dirty="0">
                <a:latin typeface="Calibri"/>
                <a:cs typeface="Calibri"/>
              </a:rPr>
              <a:t>immune</a:t>
            </a:r>
            <a:r>
              <a:rPr sz="2400" spc="-10" dirty="0">
                <a:latin typeface="Calibri"/>
                <a:cs typeface="Calibri"/>
              </a:rPr>
              <a:t> thyroiditis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IgA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nephropathy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626" rIns="0" bIns="0" rtlCol="0">
            <a:spAutoFit/>
          </a:bodyPr>
          <a:lstStyle/>
          <a:p>
            <a:pPr marL="60325" algn="ctr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0000"/>
                </a:solidFill>
              </a:rPr>
              <a:t>Celiac</a:t>
            </a:r>
            <a:r>
              <a:rPr sz="2900" spc="-60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Disease</a:t>
            </a:r>
            <a:r>
              <a:rPr sz="2900" spc="-45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(Gluten</a:t>
            </a:r>
            <a:r>
              <a:rPr sz="2900" spc="-40" dirty="0">
                <a:solidFill>
                  <a:srgbClr val="FF0000"/>
                </a:solidFill>
              </a:rPr>
              <a:t> </a:t>
            </a:r>
            <a:r>
              <a:rPr sz="2900" spc="-10" dirty="0">
                <a:solidFill>
                  <a:srgbClr val="FF0000"/>
                </a:solidFill>
              </a:rPr>
              <a:t>enteropathy)</a:t>
            </a:r>
            <a:endParaRPr sz="2900" dirty="0"/>
          </a:p>
          <a:p>
            <a:pPr marL="61594" algn="ctr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001F5F"/>
                </a:solidFill>
                <a:latin typeface="Arial MT"/>
                <a:cs typeface="Arial MT"/>
              </a:rPr>
              <a:t>Celiac</a:t>
            </a:r>
            <a:r>
              <a:rPr sz="2900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001F5F"/>
                </a:solidFill>
                <a:latin typeface="Arial MT"/>
                <a:cs typeface="Arial MT"/>
              </a:rPr>
              <a:t>crisis</a:t>
            </a:r>
            <a:endParaRPr sz="29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4042"/>
            <a:ext cx="699452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onset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rapid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progression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gastrointestinal </a:t>
            </a:r>
            <a:r>
              <a:rPr sz="2400" dirty="0">
                <a:latin typeface="Calibri"/>
                <a:cs typeface="Calibri"/>
              </a:rPr>
              <a:t>symptoms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Celiac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Profuse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diarrhea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Severe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dehydration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Severe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Acute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Malnutrition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(Marasmus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Kwashiorkor)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Hypo-proteinemia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Electrolyte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abnormalities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Metabolic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acidosis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Neurologic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dysfunction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167" y="3570730"/>
            <a:ext cx="2465832" cy="32872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1742439" marR="5080" indent="-55626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FF0000"/>
                </a:solidFill>
              </a:rPr>
              <a:t>Celiac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(Gluten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enteropathy) </a:t>
            </a:r>
            <a:r>
              <a:rPr sz="2800" dirty="0">
                <a:solidFill>
                  <a:srgbClr val="6F2F9F"/>
                </a:solidFill>
              </a:rPr>
              <a:t>Management</a:t>
            </a:r>
            <a:r>
              <a:rPr sz="2800" spc="-55" dirty="0">
                <a:solidFill>
                  <a:srgbClr val="6F2F9F"/>
                </a:solidFill>
              </a:rPr>
              <a:t> </a:t>
            </a:r>
            <a:r>
              <a:rPr sz="2800" dirty="0">
                <a:solidFill>
                  <a:srgbClr val="6F2F9F"/>
                </a:solidFill>
              </a:rPr>
              <a:t>of</a:t>
            </a:r>
            <a:r>
              <a:rPr sz="2800" spc="-65" dirty="0">
                <a:solidFill>
                  <a:srgbClr val="6F2F9F"/>
                </a:solidFill>
              </a:rPr>
              <a:t> </a:t>
            </a:r>
            <a:r>
              <a:rPr sz="2800" dirty="0">
                <a:solidFill>
                  <a:srgbClr val="6F2F9F"/>
                </a:solidFill>
              </a:rPr>
              <a:t>Celiac</a:t>
            </a:r>
            <a:r>
              <a:rPr sz="2800" spc="-65" dirty="0">
                <a:solidFill>
                  <a:srgbClr val="6F2F9F"/>
                </a:solidFill>
              </a:rPr>
              <a:t> </a:t>
            </a:r>
            <a:r>
              <a:rPr sz="2800" spc="-10" dirty="0">
                <a:solidFill>
                  <a:srgbClr val="6F2F9F"/>
                </a:solidFill>
              </a:rPr>
              <a:t>crisis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19663"/>
            <a:ext cx="7451725" cy="409638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Manage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protocol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SAM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(Severe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Acute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Malnutrition)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rehydration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Ringer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lactate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Normal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saline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0029" algn="l"/>
                <a:tab pos="4403725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Monitor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treat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Hypoglycemia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	-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IV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dextrose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595"/>
              </a:lnSpc>
              <a:spcBef>
                <a:spcPts val="4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Monitor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manage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electrolytes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IV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Potassium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chloride,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Calcium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gluconate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Magnesium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Sulphate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(infusions)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Micronutrients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(Vitamin</a:t>
            </a:r>
            <a:r>
              <a:rPr sz="2400" spc="-3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A,</a:t>
            </a:r>
            <a:r>
              <a:rPr sz="2400" spc="-4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Zinc,</a:t>
            </a:r>
            <a:r>
              <a:rPr sz="2400" spc="-3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Folic</a:t>
            </a:r>
            <a:r>
              <a:rPr sz="2400" spc="-4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acid)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Corticosteroids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IV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Antibiotics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Gluten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lactose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diet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needed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2" rIns="0" bIns="0" rtlCol="0">
            <a:spAutoFit/>
          </a:bodyPr>
          <a:lstStyle/>
          <a:p>
            <a:pPr marL="2858770" marR="5080" indent="-204914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0000"/>
                </a:solidFill>
              </a:rPr>
              <a:t>Celiac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Disease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(Gluten</a:t>
            </a:r>
            <a:r>
              <a:rPr sz="3200" spc="-5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enteropathy) </a:t>
            </a:r>
            <a:r>
              <a:rPr sz="3200" spc="-10" dirty="0">
                <a:solidFill>
                  <a:srgbClr val="001F5F"/>
                </a:solidFill>
              </a:rPr>
              <a:t>Conclusion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676476"/>
            <a:ext cx="6899275" cy="4493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Celiac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(Gluten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enteropathy)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results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immune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mediated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mucosal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damage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small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intestine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after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gluten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intake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diet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Pathology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Villus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atrophy</a:t>
            </a:r>
            <a:r>
              <a:rPr sz="20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Malabsorption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Clinical</a:t>
            </a:r>
            <a:r>
              <a:rPr sz="20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features</a:t>
            </a:r>
            <a:r>
              <a:rPr sz="20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0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Diarrhea,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Malnutrition</a:t>
            </a:r>
            <a:r>
              <a:rPr sz="20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growth</a:t>
            </a:r>
            <a:r>
              <a:rPr sz="20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failure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Diagnosis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serology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duodenal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histology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Eliminate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gluten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intake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diet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Micronutrients</a:t>
            </a:r>
            <a:r>
              <a:rPr sz="20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(Vitamin</a:t>
            </a:r>
            <a:r>
              <a:rPr sz="20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A,</a:t>
            </a:r>
            <a:r>
              <a:rPr sz="20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Zinc,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Folic</a:t>
            </a:r>
            <a:r>
              <a:rPr sz="20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acid)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Adequate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energy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(calories)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Initially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gluten-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free,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soft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diet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(rice,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banana,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egg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white,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potato)</a:t>
            </a:r>
            <a:endParaRPr sz="2000" dirty="0">
              <a:latin typeface="Calibri"/>
              <a:cs typeface="Calibri"/>
            </a:endParaRPr>
          </a:p>
          <a:p>
            <a:pPr marL="241300" marR="45085" indent="-228600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All</a:t>
            </a:r>
            <a:r>
              <a:rPr sz="20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gluten-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free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foods</a:t>
            </a:r>
            <a:r>
              <a:rPr sz="2000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(according</a:t>
            </a:r>
            <a:r>
              <a:rPr sz="20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age</a:t>
            </a:r>
            <a:r>
              <a:rPr sz="20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choice)</a:t>
            </a:r>
            <a:r>
              <a:rPr sz="20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allowed</a:t>
            </a:r>
            <a:r>
              <a:rPr sz="20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after recovery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2481072"/>
            <a:ext cx="1872995" cy="24963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33" rIns="0" bIns="0" rtlCol="0">
            <a:spAutoFit/>
          </a:bodyPr>
          <a:lstStyle/>
          <a:p>
            <a:pPr marL="219583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F2F9F"/>
                </a:solidFill>
              </a:rPr>
              <a:t>Chronic</a:t>
            </a:r>
            <a:r>
              <a:rPr spc="-80" dirty="0">
                <a:solidFill>
                  <a:srgbClr val="6F2F9F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Diarrhea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6989445" cy="221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Chronic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diarrhea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insidious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(slow)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onset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Mucosal</a:t>
            </a:r>
            <a:r>
              <a:rPr sz="2400" spc="-6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damage</a:t>
            </a:r>
            <a:r>
              <a:rPr sz="2400" spc="-7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Malabsorption</a:t>
            </a:r>
            <a:r>
              <a:rPr sz="2400" spc="-7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are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often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present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Malnutrition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often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develops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chronic</a:t>
            </a:r>
            <a:r>
              <a:rPr sz="2400" spc="-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diarrhea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33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FF0000"/>
                </a:solidFill>
              </a:rPr>
              <a:t>Toddler’s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diarrhea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2333"/>
            <a:ext cx="7313295" cy="424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Seen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children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1-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years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age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Intestinal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transit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231775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Stools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are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formed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passed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many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times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during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day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in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waking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hours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but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when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child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sleeping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Food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particles</a:t>
            </a:r>
            <a:r>
              <a:rPr sz="24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may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seen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stools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Child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has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adequate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weight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height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malnutrition</a:t>
            </a:r>
            <a:r>
              <a:rPr sz="24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is 	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present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5783" y="0"/>
            <a:ext cx="1728216" cy="2593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911225"/>
            <a:ext cx="5657850" cy="906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spc="-56" dirty="0">
                <a:solidFill>
                  <a:srgbClr val="C00000"/>
                </a:solidFill>
              </a:rPr>
              <a:t> Professor Umar Model of  Integrated Lecture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1777F1-248F-4698-80AB-8E74E023C044}" type="slidenum">
              <a:rPr lang="en-US" altLang="en-US" sz="900">
                <a:solidFill>
                  <a:srgbClr val="898989"/>
                </a:solidFill>
                <a:latin typeface="Garamond" panose="02020404030301010803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898989"/>
              </a:solidFill>
              <a:latin typeface="Garamond" panose="02020404030301010803" pitchFamily="18" charset="0"/>
            </a:endParaRPr>
          </a:p>
        </p:txBody>
      </p:sp>
      <p:pic>
        <p:nvPicPr>
          <p:cNvPr id="11268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65338"/>
            <a:ext cx="5886450" cy="3421062"/>
          </a:xfrm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0800"/>
            <a:ext cx="7985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33" rIns="0" bIns="0" rtlCol="0">
            <a:spAutoFit/>
          </a:bodyPr>
          <a:lstStyle/>
          <a:p>
            <a:pPr marL="296735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9900"/>
                </a:solidFill>
              </a:rPr>
              <a:t>Giardiasis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668017"/>
            <a:ext cx="7360920" cy="4116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640715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Giardia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lamblia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protozoan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parasite</a:t>
            </a:r>
            <a:r>
              <a:rPr sz="2400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which</a:t>
            </a:r>
            <a:r>
              <a:rPr sz="2400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causes 	intestinal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infection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Giardiasis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spreads</a:t>
            </a:r>
            <a:r>
              <a:rPr sz="24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by</a:t>
            </a:r>
            <a:r>
              <a:rPr sz="24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feco-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oral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route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through</a:t>
            </a:r>
            <a:r>
              <a:rPr sz="24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ingestion</a:t>
            </a:r>
            <a:r>
              <a:rPr sz="2400" spc="-8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00"/>
                </a:solidFill>
                <a:latin typeface="Calibri"/>
                <a:cs typeface="Calibri"/>
              </a:rPr>
              <a:t>of 	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cysts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in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unclean</a:t>
            </a:r>
            <a:r>
              <a:rPr sz="2400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environments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51562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Giardiasis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can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cause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pain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abdomen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,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loose</a:t>
            </a:r>
            <a:r>
              <a:rPr sz="2400" spc="-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stools</a:t>
            </a:r>
            <a:r>
              <a:rPr sz="2400" spc="-8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and 	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malabsorption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which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can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persist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weeks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to</a:t>
            </a:r>
            <a:r>
              <a:rPr sz="2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months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3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Failure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thrive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poor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weight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gain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occurs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children.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580" y="132946"/>
            <a:ext cx="1827146" cy="14748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33" rIns="0" bIns="0" rtlCol="0">
            <a:spAutoFit/>
          </a:bodyPr>
          <a:lstStyle/>
          <a:p>
            <a:pPr marL="296735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Giardiasis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76577"/>
            <a:ext cx="6798309" cy="35496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23215" indent="-310515">
              <a:lnSpc>
                <a:spcPct val="100000"/>
              </a:lnSpc>
              <a:spcBef>
                <a:spcPts val="82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stool</a:t>
            </a:r>
            <a:r>
              <a:rPr sz="2400" spc="-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examination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endoscopy</a:t>
            </a:r>
            <a:r>
              <a:rPr sz="2400" spc="-6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microscopic</a:t>
            </a:r>
            <a:r>
              <a:rPr sz="2400" spc="-7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examination</a:t>
            </a:r>
            <a:r>
              <a:rPr sz="2400" spc="-6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aspirated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duodenal</a:t>
            </a:r>
            <a:r>
              <a:rPr sz="2400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fluid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400" dirty="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buFont typeface="Wingdings"/>
              <a:buChar char=""/>
              <a:tabLst>
                <a:tab pos="32258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Management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Metronidazole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Nitazoxanide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708" y="3200400"/>
            <a:ext cx="2020824" cy="31961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641985" marR="638175" algn="ctr">
              <a:lnSpc>
                <a:spcPts val="5190"/>
              </a:lnSpc>
              <a:spcBef>
                <a:spcPts val="750"/>
              </a:spcBef>
            </a:pPr>
            <a:r>
              <a:rPr lang="en-US" sz="4800" dirty="0" smtClean="0"/>
              <a:t>Rare causes of chronic </a:t>
            </a:r>
            <a:r>
              <a:rPr lang="en-US" sz="4800" dirty="0" err="1" smtClean="0"/>
              <a:t>diarhea</a:t>
            </a:r>
            <a:endParaRPr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43" y="2057400"/>
            <a:ext cx="5083658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Acrodermatitis</a:t>
            </a:r>
            <a:r>
              <a:rPr lang="en-US" dirty="0" smtClean="0"/>
              <a:t> </a:t>
            </a:r>
            <a:r>
              <a:rPr lang="en-US" dirty="0" err="1" smtClean="0"/>
              <a:t>enteropathica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Cow milk protein allergy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Immunodeficiency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Cystic fibrosis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Inflmmatory</a:t>
            </a:r>
            <a:r>
              <a:rPr lang="en-US" dirty="0" smtClean="0"/>
              <a:t> bowel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1676400"/>
            <a:ext cx="2468879" cy="139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29000"/>
            <a:ext cx="2237426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0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74" y="-40764"/>
            <a:ext cx="7459167" cy="68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3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REFERENCE BOOKS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42" y="1711198"/>
            <a:ext cx="7826858" cy="147732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smtClean="0"/>
              <a:t>Pervez Akbar and Nelson Text book of Paediatrics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70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74" y="317118"/>
            <a:ext cx="7459167" cy="553998"/>
          </a:xfrm>
        </p:spPr>
        <p:txBody>
          <a:bodyPr/>
          <a:lstStyle/>
          <a:p>
            <a:r>
              <a:rPr lang="en-US" dirty="0" smtClean="0"/>
              <a:t>BIO-ETHICS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42" y="1668017"/>
            <a:ext cx="7675245" cy="480131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Delayed or missed diagnosis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Informed consent regarding </a:t>
            </a:r>
            <a:r>
              <a:rPr lang="en-US" sz="3600" dirty="0"/>
              <a:t>P</a:t>
            </a:r>
            <a:r>
              <a:rPr lang="en-US" sz="3600" dirty="0" smtClean="0"/>
              <a:t>rocedure(endoscopy)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/>
              <a:t>Dietery</a:t>
            </a:r>
            <a:r>
              <a:rPr lang="en-US" sz="3600" dirty="0" smtClean="0"/>
              <a:t> restriction due to </a:t>
            </a:r>
            <a:r>
              <a:rPr lang="en-US" sz="3600" dirty="0" err="1" smtClean="0"/>
              <a:t>financial,cultural</a:t>
            </a:r>
            <a:r>
              <a:rPr lang="en-US" sz="3600" dirty="0" smtClean="0"/>
              <a:t> beliefs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Ethical responsibility beyond medical care(school providing gluten free meal)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7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74" y="317119"/>
            <a:ext cx="7459167" cy="553998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42" y="1668017"/>
            <a:ext cx="7675245" cy="2652008"/>
          </a:xfrm>
        </p:spPr>
        <p:txBody>
          <a:bodyPr/>
          <a:lstStyle/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1F5F"/>
                </a:solidFill>
                <a:latin typeface="Calibri Light"/>
                <a:cs typeface="Calibri Light"/>
              </a:rPr>
              <a:t>Definition</a:t>
            </a:r>
            <a:endParaRPr lang="en-US" spc="-25" dirty="0" smtClean="0">
              <a:solidFill>
                <a:srgbClr val="001F5F"/>
              </a:solidFill>
              <a:latin typeface="Calibri Light"/>
              <a:cs typeface="Calibri Light"/>
            </a:endParaRPr>
          </a:p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spc="-20" dirty="0" smtClean="0">
                <a:solidFill>
                  <a:srgbClr val="001F5F"/>
                </a:solidFill>
                <a:latin typeface="Calibri Light"/>
                <a:cs typeface="Calibri Light"/>
              </a:rPr>
              <a:t>Epidemiology</a:t>
            </a:r>
            <a:endParaRPr lang="en-US" spc="-25" dirty="0" smtClean="0">
              <a:solidFill>
                <a:srgbClr val="001F5F"/>
              </a:solidFill>
              <a:latin typeface="Calibri Light"/>
              <a:cs typeface="Calibri Light"/>
            </a:endParaRPr>
          </a:p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spc="-10" dirty="0" smtClean="0">
                <a:solidFill>
                  <a:srgbClr val="001F5F"/>
                </a:solidFill>
                <a:latin typeface="Calibri Light"/>
                <a:cs typeface="Calibri Light"/>
              </a:rPr>
              <a:t>Etiology </a:t>
            </a:r>
          </a:p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1F5F"/>
                </a:solidFill>
                <a:latin typeface="Calibri Light"/>
                <a:cs typeface="Calibri Light"/>
              </a:rPr>
              <a:t>Clinical</a:t>
            </a:r>
            <a:r>
              <a:rPr lang="en-US" spc="-20" dirty="0" smtClean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latin typeface="Calibri Light"/>
                <a:cs typeface="Calibri Light"/>
              </a:rPr>
              <a:t>Features</a:t>
            </a:r>
          </a:p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spc="-10" dirty="0">
                <a:solidFill>
                  <a:srgbClr val="001F5F"/>
                </a:solidFill>
                <a:latin typeface="Calibri Light"/>
                <a:cs typeface="Calibri Light"/>
              </a:rPr>
              <a:t>Management</a:t>
            </a:r>
            <a:endParaRPr lang="en-US" dirty="0">
              <a:latin typeface="Calibri Light"/>
              <a:cs typeface="Calibri Light"/>
            </a:endParaRPr>
          </a:p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spc="-10" dirty="0" smtClean="0">
                <a:solidFill>
                  <a:srgbClr val="001F5F"/>
                </a:solidFill>
                <a:latin typeface="Calibri Light"/>
                <a:cs typeface="Calibri Light"/>
              </a:rPr>
              <a:t>Complications</a:t>
            </a:r>
          </a:p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Arial" pitchFamily="34" charset="0"/>
              <a:buChar char="•"/>
            </a:pPr>
            <a:r>
              <a:rPr lang="en-US" spc="-10" dirty="0" smtClean="0">
                <a:solidFill>
                  <a:srgbClr val="001F5F"/>
                </a:solidFill>
                <a:latin typeface="Calibri Light"/>
                <a:cs typeface="Calibri Light"/>
              </a:rPr>
              <a:t>Prognosis</a:t>
            </a:r>
            <a:r>
              <a:rPr lang="en-US" spc="-40" dirty="0" smtClean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lang="en-US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pc="-10" dirty="0">
                <a:solidFill>
                  <a:srgbClr val="001F5F"/>
                </a:solidFill>
                <a:latin typeface="Calibri Light"/>
                <a:cs typeface="Calibri Light"/>
              </a:rPr>
              <a:t>Prevention</a:t>
            </a:r>
            <a:endParaRPr lang="en-US" dirty="0">
              <a:latin typeface="Calibri Light"/>
              <a:cs typeface="Calibri Ligh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057400"/>
            <a:ext cx="7875625" cy="2599635"/>
          </a:xfrm>
          <a:prstGeom prst="rect">
            <a:avLst/>
          </a:prstGeom>
        </p:spPr>
        <p:txBody>
          <a:bodyPr vert="horz" wrap="square" lIns="0" tIns="379933" rIns="0" bIns="0" rtlCol="0">
            <a:spAutoFit/>
          </a:bodyPr>
          <a:lstStyle/>
          <a:p>
            <a:pPr marL="219583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FF0000"/>
                </a:solidFill>
              </a:rPr>
              <a:t>VERTICAL INTEGRATION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ANATOMY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PHYSIOLOGY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743200"/>
            <a:ext cx="5301615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029" algn="l"/>
              </a:tabLst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289" y="4196659"/>
            <a:ext cx="1376639" cy="7712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nci-media.cancer.gov/pdq/media/images/751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4676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is diagram identifies the functions of mechanical and chemical digestion and absorption at each organ. Next to each organ, a callout identifies which steps of digestion take place in that particular org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4" y="317119"/>
            <a:ext cx="7571613" cy="56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522" y="2144090"/>
            <a:ext cx="5686678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550"/>
              </a:lnSpc>
              <a:spcBef>
                <a:spcPts val="100"/>
              </a:spcBef>
            </a:pPr>
            <a:r>
              <a:rPr lang="en-US" sz="4800" dirty="0" smtClean="0">
                <a:solidFill>
                  <a:srgbClr val="FF0000"/>
                </a:solidFill>
              </a:rPr>
              <a:t>Horizontal integration</a:t>
            </a:r>
            <a:endParaRPr sz="4800" dirty="0"/>
          </a:p>
          <a:p>
            <a:pPr algn="ctr">
              <a:lnSpc>
                <a:spcPts val="4590"/>
              </a:lnSpc>
            </a:pPr>
            <a:r>
              <a:rPr sz="4000" spc="-10" dirty="0" smtClean="0">
                <a:solidFill>
                  <a:srgbClr val="001F5F"/>
                </a:solidFill>
              </a:rPr>
              <a:t>Epidemiology</a:t>
            </a:r>
            <a:r>
              <a:rPr lang="en-US" sz="4000" spc="-10" dirty="0">
                <a:solidFill>
                  <a:srgbClr val="001F5F"/>
                </a:solidFill>
              </a:rPr>
              <a:t/>
            </a:r>
            <a:br>
              <a:rPr lang="en-US" sz="4000" spc="-10" dirty="0">
                <a:solidFill>
                  <a:srgbClr val="001F5F"/>
                </a:solidFill>
              </a:rPr>
            </a:br>
            <a:r>
              <a:rPr lang="en-US" sz="4000" spc="-10" dirty="0" smtClean="0">
                <a:solidFill>
                  <a:srgbClr val="001F5F"/>
                </a:solidFill>
              </a:rPr>
              <a:t>Pathology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906" rIns="0" bIns="0" rtlCol="0">
            <a:spAutoFit/>
          </a:bodyPr>
          <a:lstStyle/>
          <a:p>
            <a:pPr marL="2747010" marR="5080" indent="-1654175">
              <a:lnSpc>
                <a:spcPts val="3140"/>
              </a:lnSpc>
              <a:spcBef>
                <a:spcPts val="495"/>
              </a:spcBef>
            </a:pPr>
            <a:r>
              <a:rPr sz="2900" dirty="0">
                <a:solidFill>
                  <a:srgbClr val="FF0000"/>
                </a:solidFill>
              </a:rPr>
              <a:t>Celiac</a:t>
            </a:r>
            <a:r>
              <a:rPr sz="2900" spc="-65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Disease</a:t>
            </a:r>
            <a:r>
              <a:rPr sz="2900" spc="-55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(Gluten</a:t>
            </a:r>
            <a:r>
              <a:rPr sz="2900" spc="-45" dirty="0">
                <a:solidFill>
                  <a:srgbClr val="FF0000"/>
                </a:solidFill>
              </a:rPr>
              <a:t> </a:t>
            </a:r>
            <a:r>
              <a:rPr sz="2900" spc="-10" dirty="0">
                <a:solidFill>
                  <a:srgbClr val="FF0000"/>
                </a:solidFill>
              </a:rPr>
              <a:t>enteropathy) </a:t>
            </a:r>
            <a:r>
              <a:rPr sz="2900" spc="-10" dirty="0">
                <a:solidFill>
                  <a:srgbClr val="001F5F"/>
                </a:solidFill>
              </a:rPr>
              <a:t>Epidemiology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07542" y="1773377"/>
            <a:ext cx="7442200" cy="408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estimated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affect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100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persons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worldwide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189865" indent="-227329">
              <a:lnSpc>
                <a:spcPts val="23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Children</a:t>
            </a:r>
            <a:r>
              <a:rPr sz="2400" spc="-7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with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sz="2400" spc="-6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first-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degree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relative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having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celiac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disease 	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(parent,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sibling)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have</a:t>
            </a:r>
            <a:r>
              <a:rPr sz="2400" spc="-3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an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increased</a:t>
            </a:r>
            <a:r>
              <a:rPr sz="2400" spc="-4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(1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10)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risk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9900"/>
                </a:solidFill>
                <a:latin typeface="Calibri"/>
                <a:cs typeface="Calibri"/>
              </a:rPr>
              <a:t>of 	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developing</a:t>
            </a:r>
            <a:r>
              <a:rPr sz="2400" spc="-5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celiac</a:t>
            </a:r>
            <a:r>
              <a:rPr sz="2400" spc="-7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256540" indent="-227329">
              <a:lnSpc>
                <a:spcPct val="8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Celiac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disease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any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age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is 	</a:t>
            </a:r>
            <a:r>
              <a:rPr sz="2400" dirty="0">
                <a:latin typeface="Calibri"/>
                <a:cs typeface="Calibri"/>
              </a:rPr>
              <a:t>eating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foods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gluten.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It</a:t>
            </a:r>
            <a:r>
              <a:rPr sz="2400" spc="-6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seen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9900"/>
                </a:solidFill>
                <a:latin typeface="Calibri"/>
                <a:cs typeface="Calibri"/>
              </a:rPr>
              <a:t>adults</a:t>
            </a:r>
            <a:r>
              <a:rPr sz="2400" spc="-4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Calibri"/>
                <a:cs typeface="Calibri"/>
              </a:rPr>
              <a:t>also.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8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It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common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cause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malabsorption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chronic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diarrhea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Pakistani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996</Words>
  <Application>Microsoft Office PowerPoint</Application>
  <PresentationFormat>On-screen Show (4:3)</PresentationFormat>
  <Paragraphs>241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MT</vt:lpstr>
      <vt:lpstr>Calibri</vt:lpstr>
      <vt:lpstr>Calibri Light</vt:lpstr>
      <vt:lpstr>Garamond</vt:lpstr>
      <vt:lpstr>Times New Roman</vt:lpstr>
      <vt:lpstr>Verdana</vt:lpstr>
      <vt:lpstr>Wingdings</vt:lpstr>
      <vt:lpstr>Office Theme</vt:lpstr>
      <vt:lpstr>Celiac disease &amp; chronic Diarrhea in Children</vt:lpstr>
      <vt:lpstr>Motto          Vision</vt:lpstr>
      <vt:lpstr> Professor Umar Model of  Integrated Lecture </vt:lpstr>
      <vt:lpstr>Learning Objectives</vt:lpstr>
      <vt:lpstr>VERTICAL INTEGRATION       ANATOMY       PHYSIOLOGY </vt:lpstr>
      <vt:lpstr>PowerPoint Presentation</vt:lpstr>
      <vt:lpstr>PowerPoint Presentation</vt:lpstr>
      <vt:lpstr>Horizontal integration Epidemiology Pathology</vt:lpstr>
      <vt:lpstr>Celiac Disease (Gluten enteropathy) Epidemiology</vt:lpstr>
      <vt:lpstr>Celiac Disease (Gluten enteropathy) Etiology</vt:lpstr>
      <vt:lpstr>Celiac Disease - Pathophysiology</vt:lpstr>
      <vt:lpstr>Celiac Disease (Gluten enteropathy) Definition</vt:lpstr>
      <vt:lpstr>Celiac Disease</vt:lpstr>
      <vt:lpstr>Celiac Disease (Gluten enteropathy) Clinical Features - GIT</vt:lpstr>
      <vt:lpstr>Celiac Disease (Gluten enteropathy) Clinical Features – Extra-intestinal</vt:lpstr>
      <vt:lpstr>Celiac Disease (Gluten enteropathy) Diagnosis</vt:lpstr>
      <vt:lpstr>Celiac Disease (Gluten enteropathy) Diagnosis details</vt:lpstr>
      <vt:lpstr>Celiac Disease (Gluten enteropathy) Management</vt:lpstr>
      <vt:lpstr>Celiac Disease (Gluten enteropathy) Management - Counselling</vt:lpstr>
      <vt:lpstr>Celiac Disease (Gluten enteropathy) Gluten free Foods</vt:lpstr>
      <vt:lpstr>Patient information leaflet about Celiac Disease in Urdu language</vt:lpstr>
      <vt:lpstr>Celiac Disease (Gluten enteropathy) Supportive Treatment</vt:lpstr>
      <vt:lpstr>Celiac Disease (Gluten enteropathy) Complications</vt:lpstr>
      <vt:lpstr>Celiac Disease (Gluten enteropathy) Associated diseases</vt:lpstr>
      <vt:lpstr>Celiac Disease (Gluten enteropathy) Celiac crisis</vt:lpstr>
      <vt:lpstr>Celiac Disease (Gluten enteropathy) Management of Celiac crisis</vt:lpstr>
      <vt:lpstr>Celiac Disease (Gluten enteropathy) Conclusion</vt:lpstr>
      <vt:lpstr>Chronic Diarrhea</vt:lpstr>
      <vt:lpstr>Toddler’s diarrhea</vt:lpstr>
      <vt:lpstr>Giardiasis</vt:lpstr>
      <vt:lpstr>Giardiasis</vt:lpstr>
      <vt:lpstr>Rare causes of chronic diarhea</vt:lpstr>
      <vt:lpstr>PowerPoint Presentation</vt:lpstr>
      <vt:lpstr>REFERENCE BOOKS </vt:lpstr>
      <vt:lpstr>BIO-ETHICS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and Chronic Diarrhea in Children Classification, Epidemiology, Etiology Clinical Features, Complications, Management Prognosis and Prevention</dc:title>
  <dc:creator>Imran Iqbal</dc:creator>
  <cp:lastModifiedBy>DELL</cp:lastModifiedBy>
  <cp:revision>25</cp:revision>
  <dcterms:created xsi:type="dcterms:W3CDTF">2025-02-06T05:29:00Z</dcterms:created>
  <dcterms:modified xsi:type="dcterms:W3CDTF">2025-02-20T07:43:40Z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2025-02-06T00:00:00Z</vt:filetime>
  </property>
  <property fmtid="{D5CDD505-2E9C-101B-9397-08002B2CF9AE}" pid="5" name="Producer">
    <vt:lpwstr>Microsoft® PowerPoint® 2016</vt:lpwstr>
  </property>
</Properties>
</file>