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3"/>
  </p:notesMasterIdLst>
  <p:sldIdLst>
    <p:sldId id="366" r:id="rId3"/>
    <p:sldId id="599" r:id="rId4"/>
    <p:sldId id="608" r:id="rId5"/>
    <p:sldId id="419" r:id="rId6"/>
    <p:sldId id="367" r:id="rId7"/>
    <p:sldId id="643" r:id="rId8"/>
    <p:sldId id="414" r:id="rId9"/>
    <p:sldId id="407" r:id="rId10"/>
    <p:sldId id="600" r:id="rId11"/>
    <p:sldId id="601" r:id="rId12"/>
    <p:sldId id="602" r:id="rId13"/>
    <p:sldId id="415" r:id="rId14"/>
    <p:sldId id="610" r:id="rId15"/>
    <p:sldId id="621" r:id="rId16"/>
    <p:sldId id="647" r:id="rId17"/>
    <p:sldId id="655" r:id="rId18"/>
    <p:sldId id="650" r:id="rId19"/>
    <p:sldId id="654" r:id="rId20"/>
    <p:sldId id="604" r:id="rId21"/>
    <p:sldId id="605" r:id="rId22"/>
    <p:sldId id="648" r:id="rId23"/>
    <p:sldId id="649" r:id="rId24"/>
    <p:sldId id="651" r:id="rId25"/>
    <p:sldId id="613" r:id="rId26"/>
    <p:sldId id="614" r:id="rId27"/>
    <p:sldId id="635" r:id="rId28"/>
    <p:sldId id="652" r:id="rId29"/>
    <p:sldId id="660" r:id="rId30"/>
    <p:sldId id="653" r:id="rId31"/>
    <p:sldId id="661" r:id="rId32"/>
    <p:sldId id="480" r:id="rId33"/>
    <p:sldId id="482" r:id="rId34"/>
    <p:sldId id="656" r:id="rId35"/>
    <p:sldId id="657" r:id="rId36"/>
    <p:sldId id="483" r:id="rId37"/>
    <p:sldId id="658" r:id="rId38"/>
    <p:sldId id="659" r:id="rId39"/>
    <p:sldId id="486" r:id="rId40"/>
    <p:sldId id="485" r:id="rId41"/>
    <p:sldId id="447"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48" autoAdjust="0"/>
    <p:restoredTop sz="94343" autoAdjust="0"/>
  </p:normalViewPr>
  <p:slideViewPr>
    <p:cSldViewPr>
      <p:cViewPr varScale="1">
        <p:scale>
          <a:sx n="90" d="100"/>
          <a:sy n="90" d="100"/>
        </p:scale>
        <p:origin x="2088" y="200"/>
      </p:cViewPr>
      <p:guideLst>
        <p:guide orient="horz" pos="2160"/>
        <p:guide pos="2880"/>
      </p:guideLst>
    </p:cSldViewPr>
  </p:slideViewPr>
  <p:notesTextViewPr>
    <p:cViewPr>
      <p:scale>
        <a:sx n="1" d="1"/>
        <a:sy n="1" d="1"/>
      </p:scale>
      <p:origin x="0" y="0"/>
    </p:cViewPr>
  </p:notesTextViewPr>
  <p:sorterViewPr>
    <p:cViewPr>
      <p:scale>
        <a:sx n="100" d="100"/>
        <a:sy n="100" d="100"/>
      </p:scale>
      <p:origin x="0" y="-1920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dirty="0">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dirty="0">
              <a:latin typeface="Arial Black" pitchFamily="34" charset="0"/>
            </a:rPr>
            <a:t>Servic</a:t>
          </a:r>
          <a:r>
            <a:rPr lang="en-US" dirty="0">
              <a:latin typeface="Arial Black" pitchFamily="34" charset="0"/>
            </a:rPr>
            <a:t>e</a:t>
          </a:r>
          <a:r>
            <a:rPr lang="en-US" dirty="0"/>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89F59415-149D-4A4B-9ADB-D23C67BE6B6D}" type="presOf" srcId="{399ACE2F-90C5-48B1-9E65-700A32562848}" destId="{9815588C-16D0-4475-B64C-847FC87C8C32}" srcOrd="3" destOrd="0" presId="urn:microsoft.com/office/officeart/2005/8/layout/gear1#1"/>
    <dgm:cxn modelId="{32FAE623-6642-43B9-8278-F63192B5082A}" type="presOf" srcId="{399ACE2F-90C5-48B1-9E65-700A32562848}" destId="{59EDF28D-6C67-49D0-B5A1-DE5C3CBA2292}" srcOrd="0"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DD29C63A-AC89-475C-8766-8A487FA60579}" type="presOf" srcId="{DACAB5BA-B8B4-4D66-8B11-1D02259E020B}" destId="{87622A90-D0D8-4EA3-BC0D-D537801AF2B1}" srcOrd="0" destOrd="0" presId="urn:microsoft.com/office/officeart/2005/8/layout/gear1#1"/>
    <dgm:cxn modelId="{3A82EC6C-0F81-4672-8C4B-4FE4F99969CC}" type="presOf" srcId="{399ACE2F-90C5-48B1-9E65-700A32562848}" destId="{7D3EFDB4-E5D1-439A-86D8-1FCF80D959BA}" srcOrd="2" destOrd="0" presId="urn:microsoft.com/office/officeart/2005/8/layout/gear1#1"/>
    <dgm:cxn modelId="{1E68306F-E82A-4804-9DD9-89A632A1D93A}" type="presOf" srcId="{DA82EADB-2721-42A0-95EA-F9B5521A38A6}" destId="{A09CEA93-9338-4361-A5E6-CF85B6019F5A}" srcOrd="0" destOrd="0" presId="urn:microsoft.com/office/officeart/2005/8/layout/gear1#1"/>
    <dgm:cxn modelId="{AC59796F-2BDA-4515-9574-6285637A5012}" type="presOf" srcId="{188C389E-9423-41DE-9C5E-D4A7E95C7E62}" destId="{6DF3A3A0-5919-4E69-80DD-61760D6340A0}" srcOrd="0" destOrd="0" presId="urn:microsoft.com/office/officeart/2005/8/layout/gear1#1"/>
    <dgm:cxn modelId="{4DEDAB6F-83BF-44DF-BF2A-FEC5052EEDAC}" type="presOf" srcId="{663C1E13-76F9-4B70-A2F2-CA23180743CE}" destId="{B9330EE9-43E4-4FD4-8144-E92B1DD0FCDF}" srcOrd="1" destOrd="0" presId="urn:microsoft.com/office/officeart/2005/8/layout/gear1#1"/>
    <dgm:cxn modelId="{B4D9B384-3996-4347-BCB2-DF5D7E6E5663}" type="presOf" srcId="{DACAB5BA-B8B4-4D66-8B11-1D02259E020B}" destId="{B6B6B41B-120B-4968-AB6A-FC6E7C8EF3C0}" srcOrd="1" destOrd="0" presId="urn:microsoft.com/office/officeart/2005/8/layout/gear1#1"/>
    <dgm:cxn modelId="{B5461B85-09A1-4B9F-AC36-34018D20E726}" type="presOf" srcId="{399ACE2F-90C5-48B1-9E65-700A32562848}" destId="{23DC08E4-3725-4448-BFFF-1CCEA2F2987E}" srcOrd="1" destOrd="0" presId="urn:microsoft.com/office/officeart/2005/8/layout/gear1#1"/>
    <dgm:cxn modelId="{CD7DF194-71FF-4F7F-899A-09C4AA9216B4}" type="presOf" srcId="{F9CEBA05-2F10-437E-89B2-54F4D9FAF478}" destId="{5ED88519-AC6C-4AA3-B76D-812B93A167E4}" srcOrd="0" destOrd="0" presId="urn:microsoft.com/office/officeart/2005/8/layout/gear1#1"/>
    <dgm:cxn modelId="{83BAB3B0-607E-4251-BBA6-FCA3E7BB77E4}" type="presOf" srcId="{DACAB5BA-B8B4-4D66-8B11-1D02259E020B}" destId="{8BC64EA7-2794-42B6-96C9-F39A52CB985A}" srcOrd="2"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559A95DC-6D80-4026-B526-9E0E302692DF}" type="presOf" srcId="{663C1E13-76F9-4B70-A2F2-CA23180743CE}" destId="{93300324-D62F-4E58-B882-734182BDB462}" srcOrd="0" destOrd="0" presId="urn:microsoft.com/office/officeart/2005/8/layout/gear1#1"/>
    <dgm:cxn modelId="{B25BC2E1-6406-44E8-8120-4BA95A6EA1D3}" type="presOf" srcId="{663C1E13-76F9-4B70-A2F2-CA23180743CE}" destId="{4822A78E-EAEC-401F-941A-3A84E13E2357}" srcOrd="2" destOrd="0" presId="urn:microsoft.com/office/officeart/2005/8/layout/gear1#1"/>
    <dgm:cxn modelId="{9C2266EB-AFA9-42C8-892B-BAF412940DED}" type="presOf" srcId="{23718C41-0A1F-40BF-86BE-8A5476EC271E}" destId="{398423B3-DD54-4226-99D7-017EFC1488DF}" srcOrd="0" destOrd="0" presId="urn:microsoft.com/office/officeart/2005/8/layout/gear1#1"/>
    <dgm:cxn modelId="{6EDFFA91-C6CC-49AA-BE43-14A041943194}" type="presParOf" srcId="{5ED88519-AC6C-4AA3-B76D-812B93A167E4}" destId="{87622A90-D0D8-4EA3-BC0D-D537801AF2B1}" srcOrd="0" destOrd="0" presId="urn:microsoft.com/office/officeart/2005/8/layout/gear1#1"/>
    <dgm:cxn modelId="{1D927F68-E96C-49F2-B58F-B17C3F0EA46F}" type="presParOf" srcId="{5ED88519-AC6C-4AA3-B76D-812B93A167E4}" destId="{B6B6B41B-120B-4968-AB6A-FC6E7C8EF3C0}" srcOrd="1" destOrd="0" presId="urn:microsoft.com/office/officeart/2005/8/layout/gear1#1"/>
    <dgm:cxn modelId="{C56C2AE2-2295-4DFD-A518-0FC1846CAE47}" type="presParOf" srcId="{5ED88519-AC6C-4AA3-B76D-812B93A167E4}" destId="{8BC64EA7-2794-42B6-96C9-F39A52CB985A}" srcOrd="2" destOrd="0" presId="urn:microsoft.com/office/officeart/2005/8/layout/gear1#1"/>
    <dgm:cxn modelId="{E579FC0E-0F79-41F4-BBBC-5426DFE04BA4}" type="presParOf" srcId="{5ED88519-AC6C-4AA3-B76D-812B93A167E4}" destId="{93300324-D62F-4E58-B882-734182BDB462}" srcOrd="3" destOrd="0" presId="urn:microsoft.com/office/officeart/2005/8/layout/gear1#1"/>
    <dgm:cxn modelId="{8FE417FC-9F37-47B4-AE84-7ACD750A3F17}" type="presParOf" srcId="{5ED88519-AC6C-4AA3-B76D-812B93A167E4}" destId="{B9330EE9-43E4-4FD4-8144-E92B1DD0FCDF}" srcOrd="4" destOrd="0" presId="urn:microsoft.com/office/officeart/2005/8/layout/gear1#1"/>
    <dgm:cxn modelId="{8C966FB4-FF07-4E8B-A11B-E30602DAF8F8}" type="presParOf" srcId="{5ED88519-AC6C-4AA3-B76D-812B93A167E4}" destId="{4822A78E-EAEC-401F-941A-3A84E13E2357}" srcOrd="5" destOrd="0" presId="urn:microsoft.com/office/officeart/2005/8/layout/gear1#1"/>
    <dgm:cxn modelId="{F55C680D-14BA-4F32-B368-D2AC06CA513D}" type="presParOf" srcId="{5ED88519-AC6C-4AA3-B76D-812B93A167E4}" destId="{59EDF28D-6C67-49D0-B5A1-DE5C3CBA2292}" srcOrd="6" destOrd="0" presId="urn:microsoft.com/office/officeart/2005/8/layout/gear1#1"/>
    <dgm:cxn modelId="{8EA8B1D7-4FCA-4425-8372-4A3D011BA316}" type="presParOf" srcId="{5ED88519-AC6C-4AA3-B76D-812B93A167E4}" destId="{23DC08E4-3725-4448-BFFF-1CCEA2F2987E}" srcOrd="7" destOrd="0" presId="urn:microsoft.com/office/officeart/2005/8/layout/gear1#1"/>
    <dgm:cxn modelId="{502CCC4C-A492-405C-8278-7CE072082050}" type="presParOf" srcId="{5ED88519-AC6C-4AA3-B76D-812B93A167E4}" destId="{7D3EFDB4-E5D1-439A-86D8-1FCF80D959BA}" srcOrd="8" destOrd="0" presId="urn:microsoft.com/office/officeart/2005/8/layout/gear1#1"/>
    <dgm:cxn modelId="{5210DCCB-0EA2-4B32-B1A3-8EEFE5578139}" type="presParOf" srcId="{5ED88519-AC6C-4AA3-B76D-812B93A167E4}" destId="{9815588C-16D0-4475-B64C-847FC87C8C32}" srcOrd="9" destOrd="0" presId="urn:microsoft.com/office/officeart/2005/8/layout/gear1#1"/>
    <dgm:cxn modelId="{9F6998AA-CAA7-41CC-A5FF-1E7F1B719A26}" type="presParOf" srcId="{5ED88519-AC6C-4AA3-B76D-812B93A167E4}" destId="{398423B3-DD54-4226-99D7-017EFC1488DF}" srcOrd="10" destOrd="0" presId="urn:microsoft.com/office/officeart/2005/8/layout/gear1#1"/>
    <dgm:cxn modelId="{9E8EF9AA-3F29-422B-BBC9-DD5A271D7196}" type="presParOf" srcId="{5ED88519-AC6C-4AA3-B76D-812B93A167E4}" destId="{6DF3A3A0-5919-4E69-80DD-61760D6340A0}" srcOrd="11" destOrd="0" presId="urn:microsoft.com/office/officeart/2005/8/layout/gear1#1"/>
    <dgm:cxn modelId="{854807DA-4217-4641-9D52-9922FEDAB2CA}"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327E98-1E10-4206-B57E-F81244DDD533}" type="doc">
      <dgm:prSet loTypeId="urn:microsoft.com/office/officeart/2005/8/layout/process5" loCatId="process" qsTypeId="urn:microsoft.com/office/officeart/2005/8/quickstyle/simple1" qsCatId="simple" csTypeId="urn:microsoft.com/office/officeart/2005/8/colors/colorful4" csCatId="colorful" phldr="1"/>
      <dgm:spPr/>
      <dgm:t>
        <a:bodyPr/>
        <a:lstStyle/>
        <a:p>
          <a:endParaRPr lang="en-US"/>
        </a:p>
      </dgm:t>
    </dgm:pt>
    <dgm:pt modelId="{47648B2A-33ED-4028-B2F3-B4F524D3762B}">
      <dgm:prSet phldrT="[Text]"/>
      <dgm:spPr/>
      <dgm:t>
        <a:bodyPr/>
        <a:lstStyle/>
        <a:p>
          <a:r>
            <a:rPr lang="en-US" dirty="0"/>
            <a:t>60%</a:t>
          </a:r>
        </a:p>
        <a:p>
          <a:r>
            <a:rPr lang="en-US" dirty="0"/>
            <a:t>CORE SUBJECT</a:t>
          </a:r>
        </a:p>
      </dgm:t>
    </dgm:pt>
    <dgm:pt modelId="{D64B3BA1-266D-481E-B80B-3DF7FD909DF0}" type="parTrans" cxnId="{A95F06A7-F804-4132-957F-5832CF2EE004}">
      <dgm:prSet/>
      <dgm:spPr/>
      <dgm:t>
        <a:bodyPr/>
        <a:lstStyle/>
        <a:p>
          <a:endParaRPr lang="en-US"/>
        </a:p>
      </dgm:t>
    </dgm:pt>
    <dgm:pt modelId="{76EC814A-35FA-41ED-B10A-236B26825BA7}" type="sibTrans" cxnId="{A95F06A7-F804-4132-957F-5832CF2EE004}">
      <dgm:prSet/>
      <dgm:spPr/>
      <dgm:t>
        <a:bodyPr/>
        <a:lstStyle/>
        <a:p>
          <a:endParaRPr lang="en-US" dirty="0"/>
        </a:p>
      </dgm:t>
    </dgm:pt>
    <dgm:pt modelId="{121F74F1-FDD4-4EA8-A5BE-6B67F4871C5A}">
      <dgm:prSet phldrT="[Text]" custT="1"/>
      <dgm:spPr/>
      <dgm:t>
        <a:bodyPr/>
        <a:lstStyle/>
        <a:p>
          <a:r>
            <a:rPr lang="en-US" sz="1100" b="1" dirty="0">
              <a:solidFill>
                <a:schemeClr val="bg1"/>
              </a:solidFill>
            </a:rPr>
            <a:t>20%</a:t>
          </a:r>
        </a:p>
        <a:p>
          <a:r>
            <a:rPr lang="en-US" sz="1100" b="1" dirty="0">
              <a:solidFill>
                <a:schemeClr val="bg1"/>
              </a:solidFill>
            </a:rPr>
            <a:t>HORIZONTAL</a:t>
          </a:r>
        </a:p>
        <a:p>
          <a:r>
            <a:rPr lang="en-US" sz="1100" b="1" dirty="0">
              <a:solidFill>
                <a:schemeClr val="bg1"/>
              </a:solidFill>
            </a:rPr>
            <a:t>INTEGRATION</a:t>
          </a:r>
        </a:p>
        <a:p>
          <a:r>
            <a:rPr lang="en-US" sz="1100" b="1" dirty="0">
              <a:solidFill>
                <a:schemeClr val="bg1"/>
              </a:solidFill>
            </a:rPr>
            <a:t>Physiology</a:t>
          </a:r>
        </a:p>
        <a:p>
          <a:r>
            <a:rPr lang="en-US" sz="1100" b="1" dirty="0">
              <a:solidFill>
                <a:schemeClr val="bg1"/>
              </a:solidFill>
            </a:rPr>
            <a:t>biochemistry</a:t>
          </a:r>
          <a:r>
            <a:rPr lang="en-US" sz="1050" b="1" dirty="0">
              <a:solidFill>
                <a:schemeClr val="tx1"/>
              </a:solidFill>
            </a:rPr>
            <a:t> </a:t>
          </a:r>
        </a:p>
      </dgm:t>
    </dgm:pt>
    <dgm:pt modelId="{10B33A64-CE0E-4D57-A46F-A3C1B642720B}" type="parTrans" cxnId="{DC8754B7-DCE5-4767-ACEF-E999F750C368}">
      <dgm:prSet/>
      <dgm:spPr/>
      <dgm:t>
        <a:bodyPr/>
        <a:lstStyle/>
        <a:p>
          <a:endParaRPr lang="en-US"/>
        </a:p>
      </dgm:t>
    </dgm:pt>
    <dgm:pt modelId="{D1B6DC8B-AABB-428C-BA6F-DF069B929066}" type="sibTrans" cxnId="{DC8754B7-DCE5-4767-ACEF-E999F750C368}">
      <dgm:prSet/>
      <dgm:spPr/>
      <dgm:t>
        <a:bodyPr/>
        <a:lstStyle/>
        <a:p>
          <a:endParaRPr lang="en-US" dirty="0"/>
        </a:p>
      </dgm:t>
    </dgm:pt>
    <dgm:pt modelId="{B6E0A33C-945C-4182-8BDD-143F429DB44A}">
      <dgm:prSet phldrT="[Text]" custT="1"/>
      <dgm:spPr/>
      <dgm:t>
        <a:bodyPr/>
        <a:lstStyle/>
        <a:p>
          <a:r>
            <a:rPr lang="en-US" sz="1200" b="1" dirty="0">
              <a:solidFill>
                <a:schemeClr val="bg1"/>
              </a:solidFill>
            </a:rPr>
            <a:t>8%</a:t>
          </a:r>
        </a:p>
        <a:p>
          <a:r>
            <a:rPr lang="en-US" sz="1200" b="1" dirty="0">
              <a:solidFill>
                <a:schemeClr val="bg1"/>
              </a:solidFill>
            </a:rPr>
            <a:t>VERTICAL INTEGRATION</a:t>
          </a:r>
        </a:p>
        <a:p>
          <a:r>
            <a:rPr lang="en-US" sz="1200" b="1" dirty="0">
              <a:solidFill>
                <a:schemeClr val="bg1"/>
              </a:solidFill>
            </a:rPr>
            <a:t>Pathology</a:t>
          </a:r>
        </a:p>
        <a:p>
          <a:r>
            <a:rPr lang="en-US" sz="1200" b="1" dirty="0">
              <a:solidFill>
                <a:schemeClr val="bg1"/>
              </a:solidFill>
            </a:rPr>
            <a:t>pharmacolog</a:t>
          </a:r>
          <a:r>
            <a:rPr lang="en-US" sz="1000" b="1" dirty="0">
              <a:solidFill>
                <a:schemeClr val="bg1"/>
              </a:solidFill>
            </a:rPr>
            <a:t>y</a:t>
          </a:r>
        </a:p>
      </dgm:t>
    </dgm:pt>
    <dgm:pt modelId="{B5331A6F-01D6-4644-B888-4B5645F13CE6}" type="parTrans" cxnId="{396A80D6-17D5-4D69-9D59-445694BF0D8E}">
      <dgm:prSet/>
      <dgm:spPr/>
      <dgm:t>
        <a:bodyPr/>
        <a:lstStyle/>
        <a:p>
          <a:endParaRPr lang="en-US"/>
        </a:p>
      </dgm:t>
    </dgm:pt>
    <dgm:pt modelId="{9B5ED3AA-8E83-460F-B86F-44104E144176}" type="sibTrans" cxnId="{396A80D6-17D5-4D69-9D59-445694BF0D8E}">
      <dgm:prSet/>
      <dgm:spPr/>
      <dgm:t>
        <a:bodyPr/>
        <a:lstStyle/>
        <a:p>
          <a:endParaRPr lang="en-US" dirty="0"/>
        </a:p>
      </dgm:t>
    </dgm:pt>
    <dgm:pt modelId="{4AEA9772-498B-4A7D-8FBC-65C72E5384FE}">
      <dgm:prSet phldrT="[Text]"/>
      <dgm:spPr/>
      <dgm:t>
        <a:bodyPr/>
        <a:lstStyle/>
        <a:p>
          <a:r>
            <a:rPr lang="en-US" b="1" dirty="0">
              <a:solidFill>
                <a:schemeClr val="bg1"/>
              </a:solidFill>
            </a:rPr>
            <a:t>7%</a:t>
          </a:r>
        </a:p>
        <a:p>
          <a:r>
            <a:rPr lang="en-US" b="1" dirty="0">
              <a:solidFill>
                <a:schemeClr val="bg1"/>
              </a:solidFill>
            </a:rPr>
            <a:t>VERTICAL INTEGRATION</a:t>
          </a:r>
        </a:p>
        <a:p>
          <a:r>
            <a:rPr lang="en-US" b="1" dirty="0">
              <a:solidFill>
                <a:schemeClr val="bg1"/>
              </a:solidFill>
            </a:rPr>
            <a:t>Clinical integration </a:t>
          </a:r>
        </a:p>
      </dgm:t>
    </dgm:pt>
    <dgm:pt modelId="{06D8DAA3-4439-4E9F-A039-E909B9F94479}" type="parTrans" cxnId="{5FCD7FB6-D736-4581-AD08-E8F35A843627}">
      <dgm:prSet/>
      <dgm:spPr/>
      <dgm:t>
        <a:bodyPr/>
        <a:lstStyle/>
        <a:p>
          <a:endParaRPr lang="en-US"/>
        </a:p>
      </dgm:t>
    </dgm:pt>
    <dgm:pt modelId="{0C62EB7E-D4E0-49F5-BBB6-50EB39F6A944}" type="sibTrans" cxnId="{5FCD7FB6-D736-4581-AD08-E8F35A843627}">
      <dgm:prSet/>
      <dgm:spPr/>
      <dgm:t>
        <a:bodyPr/>
        <a:lstStyle/>
        <a:p>
          <a:endParaRPr lang="en-US" dirty="0"/>
        </a:p>
      </dgm:t>
    </dgm:pt>
    <dgm:pt modelId="{45F05D4F-6A7F-4BA7-940D-874B1B917549}">
      <dgm:prSet phldrT="[Text]" custT="1"/>
      <dgm:spPr/>
      <dgm:t>
        <a:bodyPr/>
        <a:lstStyle/>
        <a:p>
          <a:endParaRPr lang="en-US" sz="1050" b="1" dirty="0">
            <a:solidFill>
              <a:schemeClr val="bg1"/>
            </a:solidFill>
          </a:endParaRPr>
        </a:p>
        <a:p>
          <a:r>
            <a:rPr lang="en-US" sz="1050" b="1" dirty="0">
              <a:solidFill>
                <a:schemeClr val="bg1"/>
              </a:solidFill>
            </a:rPr>
            <a:t>5%</a:t>
          </a:r>
        </a:p>
        <a:p>
          <a:r>
            <a:rPr lang="en-US" sz="1050" b="1" dirty="0">
              <a:solidFill>
                <a:schemeClr val="bg1"/>
              </a:solidFill>
            </a:rPr>
            <a:t>VERTICAL INTEGRATION</a:t>
          </a:r>
        </a:p>
        <a:p>
          <a:r>
            <a:rPr lang="en-US" sz="1050" b="1" dirty="0">
              <a:solidFill>
                <a:schemeClr val="bg1"/>
              </a:solidFill>
            </a:rPr>
            <a:t>Research, professionalism</a:t>
          </a:r>
        </a:p>
        <a:p>
          <a:r>
            <a:rPr lang="en-US" sz="1050" b="1" dirty="0">
              <a:solidFill>
                <a:schemeClr val="bg1"/>
              </a:solidFill>
            </a:rPr>
            <a:t>Ethics </a:t>
          </a:r>
        </a:p>
        <a:p>
          <a:r>
            <a:rPr lang="en-US" sz="1050" b="1" dirty="0">
              <a:solidFill>
                <a:schemeClr val="bg1"/>
              </a:solidFill>
            </a:rPr>
            <a:t>Digital library</a:t>
          </a:r>
        </a:p>
        <a:p>
          <a:r>
            <a:rPr lang="en-US" sz="900" b="1" dirty="0">
              <a:solidFill>
                <a:schemeClr val="tx1"/>
              </a:solidFill>
            </a:rPr>
            <a:t> </a:t>
          </a:r>
        </a:p>
      </dgm:t>
    </dgm:pt>
    <dgm:pt modelId="{EE9BDDB5-AB92-4FD3-9B7F-C659B48A0E17}" type="parTrans" cxnId="{E00CBB8F-0744-4E6B-95C1-E802B639B1DB}">
      <dgm:prSet/>
      <dgm:spPr/>
      <dgm:t>
        <a:bodyPr/>
        <a:lstStyle/>
        <a:p>
          <a:endParaRPr lang="en-US"/>
        </a:p>
      </dgm:t>
    </dgm:pt>
    <dgm:pt modelId="{2F69F2EB-6FFF-456F-A0F5-2947C5CE39EF}" type="sibTrans" cxnId="{E00CBB8F-0744-4E6B-95C1-E802B639B1DB}">
      <dgm:prSet/>
      <dgm:spPr/>
      <dgm:t>
        <a:bodyPr/>
        <a:lstStyle/>
        <a:p>
          <a:endParaRPr lang="en-US"/>
        </a:p>
      </dgm:t>
    </dgm:pt>
    <dgm:pt modelId="{67A1F69E-C926-4175-8EF0-EC9E8AFA4B46}" type="pres">
      <dgm:prSet presAssocID="{C3327E98-1E10-4206-B57E-F81244DDD533}" presName="diagram" presStyleCnt="0">
        <dgm:presLayoutVars>
          <dgm:dir/>
          <dgm:resizeHandles val="exact"/>
        </dgm:presLayoutVars>
      </dgm:prSet>
      <dgm:spPr/>
    </dgm:pt>
    <dgm:pt modelId="{5138205C-F2A8-496C-8DCF-600DE54D6393}" type="pres">
      <dgm:prSet presAssocID="{47648B2A-33ED-4028-B2F3-B4F524D3762B}" presName="node" presStyleLbl="node1" presStyleIdx="0" presStyleCnt="5" custScaleY="135552">
        <dgm:presLayoutVars>
          <dgm:bulletEnabled val="1"/>
        </dgm:presLayoutVars>
      </dgm:prSet>
      <dgm:spPr/>
    </dgm:pt>
    <dgm:pt modelId="{D808AEBB-F837-44E3-A146-4769901CB08D}" type="pres">
      <dgm:prSet presAssocID="{76EC814A-35FA-41ED-B10A-236B26825BA7}" presName="sibTrans" presStyleLbl="sibTrans2D1" presStyleIdx="0" presStyleCnt="4"/>
      <dgm:spPr/>
    </dgm:pt>
    <dgm:pt modelId="{13B78F93-9E80-4755-A323-9689D8DECC57}" type="pres">
      <dgm:prSet presAssocID="{76EC814A-35FA-41ED-B10A-236B26825BA7}" presName="connectorText" presStyleLbl="sibTrans2D1" presStyleIdx="0" presStyleCnt="4"/>
      <dgm:spPr/>
    </dgm:pt>
    <dgm:pt modelId="{6D0BBEBF-42DC-4E79-A91E-A668B3BA1989}" type="pres">
      <dgm:prSet presAssocID="{121F74F1-FDD4-4EA8-A5BE-6B67F4871C5A}" presName="node" presStyleLbl="node1" presStyleIdx="1" presStyleCnt="5" custScaleX="126402" custScaleY="166464">
        <dgm:presLayoutVars>
          <dgm:bulletEnabled val="1"/>
        </dgm:presLayoutVars>
      </dgm:prSet>
      <dgm:spPr/>
    </dgm:pt>
    <dgm:pt modelId="{05F2F4A8-DCB8-4DEF-AC3F-2211663DBAB6}" type="pres">
      <dgm:prSet presAssocID="{D1B6DC8B-AABB-428C-BA6F-DF069B929066}" presName="sibTrans" presStyleLbl="sibTrans2D1" presStyleIdx="1" presStyleCnt="4"/>
      <dgm:spPr/>
    </dgm:pt>
    <dgm:pt modelId="{E2C657F6-1940-4324-875D-FF2FE954D413}" type="pres">
      <dgm:prSet presAssocID="{D1B6DC8B-AABB-428C-BA6F-DF069B929066}" presName="connectorText" presStyleLbl="sibTrans2D1" presStyleIdx="1" presStyleCnt="4"/>
      <dgm:spPr/>
    </dgm:pt>
    <dgm:pt modelId="{A0F5D903-B3E5-42A8-AF88-F76845A333BE}" type="pres">
      <dgm:prSet presAssocID="{B6E0A33C-945C-4182-8BDD-143F429DB44A}" presName="node" presStyleLbl="node1" presStyleIdx="2" presStyleCnt="5" custScaleY="162588">
        <dgm:presLayoutVars>
          <dgm:bulletEnabled val="1"/>
        </dgm:presLayoutVars>
      </dgm:prSet>
      <dgm:spPr/>
    </dgm:pt>
    <dgm:pt modelId="{6C154956-750C-4CBF-BB94-422A3BEF206B}" type="pres">
      <dgm:prSet presAssocID="{9B5ED3AA-8E83-460F-B86F-44104E144176}" presName="sibTrans" presStyleLbl="sibTrans2D1" presStyleIdx="2" presStyleCnt="4"/>
      <dgm:spPr/>
    </dgm:pt>
    <dgm:pt modelId="{687127F3-6656-4F8F-8088-466EFD2A454B}" type="pres">
      <dgm:prSet presAssocID="{9B5ED3AA-8E83-460F-B86F-44104E144176}" presName="connectorText" presStyleLbl="sibTrans2D1" presStyleIdx="2" presStyleCnt="4"/>
      <dgm:spPr/>
    </dgm:pt>
    <dgm:pt modelId="{78B8B8C7-C92F-49B8-8D20-06D427A8A2FA}" type="pres">
      <dgm:prSet presAssocID="{4AEA9772-498B-4A7D-8FBC-65C72E5384FE}" presName="node" presStyleLbl="node1" presStyleIdx="3" presStyleCnt="5" custScaleY="170346">
        <dgm:presLayoutVars>
          <dgm:bulletEnabled val="1"/>
        </dgm:presLayoutVars>
      </dgm:prSet>
      <dgm:spPr/>
    </dgm:pt>
    <dgm:pt modelId="{11F11881-67C4-464B-B2A0-7F15A4CA74F3}" type="pres">
      <dgm:prSet presAssocID="{0C62EB7E-D4E0-49F5-BBB6-50EB39F6A944}" presName="sibTrans" presStyleLbl="sibTrans2D1" presStyleIdx="3" presStyleCnt="4"/>
      <dgm:spPr/>
    </dgm:pt>
    <dgm:pt modelId="{25C0E271-EE96-401B-BC0B-7E56E305D9C1}" type="pres">
      <dgm:prSet presAssocID="{0C62EB7E-D4E0-49F5-BBB6-50EB39F6A944}" presName="connectorText" presStyleLbl="sibTrans2D1" presStyleIdx="3" presStyleCnt="4"/>
      <dgm:spPr/>
    </dgm:pt>
    <dgm:pt modelId="{18343954-0F46-49EC-800A-08714300477C}" type="pres">
      <dgm:prSet presAssocID="{45F05D4F-6A7F-4BA7-940D-874B1B917549}" presName="node" presStyleLbl="node1" presStyleIdx="4" presStyleCnt="5" custScaleY="207382" custLinFactNeighborX="871" custLinFactNeighborY="-19800">
        <dgm:presLayoutVars>
          <dgm:bulletEnabled val="1"/>
        </dgm:presLayoutVars>
      </dgm:prSet>
      <dgm:spPr/>
    </dgm:pt>
  </dgm:ptLst>
  <dgm:cxnLst>
    <dgm:cxn modelId="{3DCFBB28-5D60-491C-8050-F8A37137CF2F}" type="presOf" srcId="{47648B2A-33ED-4028-B2F3-B4F524D3762B}" destId="{5138205C-F2A8-496C-8DCF-600DE54D6393}" srcOrd="0" destOrd="0" presId="urn:microsoft.com/office/officeart/2005/8/layout/process5"/>
    <dgm:cxn modelId="{0832482B-3900-4773-8DB6-6B81F761C3BF}" type="presOf" srcId="{76EC814A-35FA-41ED-B10A-236B26825BA7}" destId="{13B78F93-9E80-4755-A323-9689D8DECC57}" srcOrd="1" destOrd="0" presId="urn:microsoft.com/office/officeart/2005/8/layout/process5"/>
    <dgm:cxn modelId="{FAD7EA2E-64AE-40B6-98DA-2C9FD9A4486A}" type="presOf" srcId="{C3327E98-1E10-4206-B57E-F81244DDD533}" destId="{67A1F69E-C926-4175-8EF0-EC9E8AFA4B46}" srcOrd="0" destOrd="0" presId="urn:microsoft.com/office/officeart/2005/8/layout/process5"/>
    <dgm:cxn modelId="{25674336-BADC-4F41-A4C7-7231E8050612}" type="presOf" srcId="{0C62EB7E-D4E0-49F5-BBB6-50EB39F6A944}" destId="{25C0E271-EE96-401B-BC0B-7E56E305D9C1}" srcOrd="1" destOrd="0" presId="urn:microsoft.com/office/officeart/2005/8/layout/process5"/>
    <dgm:cxn modelId="{A39A763F-A292-462E-81E2-576252A52EBF}" type="presOf" srcId="{D1B6DC8B-AABB-428C-BA6F-DF069B929066}" destId="{05F2F4A8-DCB8-4DEF-AC3F-2211663DBAB6}" srcOrd="0" destOrd="0" presId="urn:microsoft.com/office/officeart/2005/8/layout/process5"/>
    <dgm:cxn modelId="{649B0E4B-1F10-4ED6-8CC0-6FACECA8FC17}" type="presOf" srcId="{121F74F1-FDD4-4EA8-A5BE-6B67F4871C5A}" destId="{6D0BBEBF-42DC-4E79-A91E-A668B3BA1989}" srcOrd="0" destOrd="0" presId="urn:microsoft.com/office/officeart/2005/8/layout/process5"/>
    <dgm:cxn modelId="{0456BD4D-3588-4238-9290-317F5BFF1837}" type="presOf" srcId="{9B5ED3AA-8E83-460F-B86F-44104E144176}" destId="{687127F3-6656-4F8F-8088-466EFD2A454B}" srcOrd="1" destOrd="0" presId="urn:microsoft.com/office/officeart/2005/8/layout/process5"/>
    <dgm:cxn modelId="{9B7DE25F-5EC7-4B94-BBE7-06F0FB532B85}" type="presOf" srcId="{4AEA9772-498B-4A7D-8FBC-65C72E5384FE}" destId="{78B8B8C7-C92F-49B8-8D20-06D427A8A2FA}" srcOrd="0" destOrd="0" presId="urn:microsoft.com/office/officeart/2005/8/layout/process5"/>
    <dgm:cxn modelId="{37A5556D-8225-4533-9185-67070B224864}" type="presOf" srcId="{76EC814A-35FA-41ED-B10A-236B26825BA7}" destId="{D808AEBB-F837-44E3-A146-4769901CB08D}" srcOrd="0" destOrd="0" presId="urn:microsoft.com/office/officeart/2005/8/layout/process5"/>
    <dgm:cxn modelId="{4130F47D-D06E-4401-873C-1EAE7AFD4E88}" type="presOf" srcId="{B6E0A33C-945C-4182-8BDD-143F429DB44A}" destId="{A0F5D903-B3E5-42A8-AF88-F76845A333BE}" srcOrd="0" destOrd="0" presId="urn:microsoft.com/office/officeart/2005/8/layout/process5"/>
    <dgm:cxn modelId="{35E4118D-E2E9-424B-9F1A-0CEDB995C26C}" type="presOf" srcId="{D1B6DC8B-AABB-428C-BA6F-DF069B929066}" destId="{E2C657F6-1940-4324-875D-FF2FE954D413}" srcOrd="1" destOrd="0" presId="urn:microsoft.com/office/officeart/2005/8/layout/process5"/>
    <dgm:cxn modelId="{0BBE428E-5CE4-4C2C-B36B-6AAE37CC0186}" type="presOf" srcId="{45F05D4F-6A7F-4BA7-940D-874B1B917549}" destId="{18343954-0F46-49EC-800A-08714300477C}" srcOrd="0" destOrd="0" presId="urn:microsoft.com/office/officeart/2005/8/layout/process5"/>
    <dgm:cxn modelId="{E00CBB8F-0744-4E6B-95C1-E802B639B1DB}" srcId="{C3327E98-1E10-4206-B57E-F81244DDD533}" destId="{45F05D4F-6A7F-4BA7-940D-874B1B917549}" srcOrd="4" destOrd="0" parTransId="{EE9BDDB5-AB92-4FD3-9B7F-C659B48A0E17}" sibTransId="{2F69F2EB-6FFF-456F-A0F5-2947C5CE39EF}"/>
    <dgm:cxn modelId="{1E986EA1-AB28-48B4-92DC-4310DAD4EDD1}" type="presOf" srcId="{9B5ED3AA-8E83-460F-B86F-44104E144176}" destId="{6C154956-750C-4CBF-BB94-422A3BEF206B}" srcOrd="0" destOrd="0" presId="urn:microsoft.com/office/officeart/2005/8/layout/process5"/>
    <dgm:cxn modelId="{A95F06A7-F804-4132-957F-5832CF2EE004}" srcId="{C3327E98-1E10-4206-B57E-F81244DDD533}" destId="{47648B2A-33ED-4028-B2F3-B4F524D3762B}" srcOrd="0" destOrd="0" parTransId="{D64B3BA1-266D-481E-B80B-3DF7FD909DF0}" sibTransId="{76EC814A-35FA-41ED-B10A-236B26825BA7}"/>
    <dgm:cxn modelId="{5FCD7FB6-D736-4581-AD08-E8F35A843627}" srcId="{C3327E98-1E10-4206-B57E-F81244DDD533}" destId="{4AEA9772-498B-4A7D-8FBC-65C72E5384FE}" srcOrd="3" destOrd="0" parTransId="{06D8DAA3-4439-4E9F-A039-E909B9F94479}" sibTransId="{0C62EB7E-D4E0-49F5-BBB6-50EB39F6A944}"/>
    <dgm:cxn modelId="{DC8754B7-DCE5-4767-ACEF-E999F750C368}" srcId="{C3327E98-1E10-4206-B57E-F81244DDD533}" destId="{121F74F1-FDD4-4EA8-A5BE-6B67F4871C5A}" srcOrd="1" destOrd="0" parTransId="{10B33A64-CE0E-4D57-A46F-A3C1B642720B}" sibTransId="{D1B6DC8B-AABB-428C-BA6F-DF069B929066}"/>
    <dgm:cxn modelId="{396A80D6-17D5-4D69-9D59-445694BF0D8E}" srcId="{C3327E98-1E10-4206-B57E-F81244DDD533}" destId="{B6E0A33C-945C-4182-8BDD-143F429DB44A}" srcOrd="2" destOrd="0" parTransId="{B5331A6F-01D6-4644-B888-4B5645F13CE6}" sibTransId="{9B5ED3AA-8E83-460F-B86F-44104E144176}"/>
    <dgm:cxn modelId="{CB5697F8-B5BD-4A3F-B075-2F0ACCADAD07}" type="presOf" srcId="{0C62EB7E-D4E0-49F5-BBB6-50EB39F6A944}" destId="{11F11881-67C4-464B-B2A0-7F15A4CA74F3}" srcOrd="0" destOrd="0" presId="urn:microsoft.com/office/officeart/2005/8/layout/process5"/>
    <dgm:cxn modelId="{A42776AA-D8B5-4D94-BD96-57A956E3132F}" type="presParOf" srcId="{67A1F69E-C926-4175-8EF0-EC9E8AFA4B46}" destId="{5138205C-F2A8-496C-8DCF-600DE54D6393}" srcOrd="0" destOrd="0" presId="urn:microsoft.com/office/officeart/2005/8/layout/process5"/>
    <dgm:cxn modelId="{CA22EFD6-206A-4A81-A6BE-83F4D0C2D047}" type="presParOf" srcId="{67A1F69E-C926-4175-8EF0-EC9E8AFA4B46}" destId="{D808AEBB-F837-44E3-A146-4769901CB08D}" srcOrd="1" destOrd="0" presId="urn:microsoft.com/office/officeart/2005/8/layout/process5"/>
    <dgm:cxn modelId="{A052EB06-3C18-4EDD-BC6E-F9E4D019034B}" type="presParOf" srcId="{D808AEBB-F837-44E3-A146-4769901CB08D}" destId="{13B78F93-9E80-4755-A323-9689D8DECC57}" srcOrd="0" destOrd="0" presId="urn:microsoft.com/office/officeart/2005/8/layout/process5"/>
    <dgm:cxn modelId="{C1A77388-B7A0-42C2-9EB8-F1A1BCDFA581}" type="presParOf" srcId="{67A1F69E-C926-4175-8EF0-EC9E8AFA4B46}" destId="{6D0BBEBF-42DC-4E79-A91E-A668B3BA1989}" srcOrd="2" destOrd="0" presId="urn:microsoft.com/office/officeart/2005/8/layout/process5"/>
    <dgm:cxn modelId="{23670D3C-7CFC-4527-97E0-0C42802B944F}" type="presParOf" srcId="{67A1F69E-C926-4175-8EF0-EC9E8AFA4B46}" destId="{05F2F4A8-DCB8-4DEF-AC3F-2211663DBAB6}" srcOrd="3" destOrd="0" presId="urn:microsoft.com/office/officeart/2005/8/layout/process5"/>
    <dgm:cxn modelId="{2FE08696-2CEA-416C-B462-9AF824277D7D}" type="presParOf" srcId="{05F2F4A8-DCB8-4DEF-AC3F-2211663DBAB6}" destId="{E2C657F6-1940-4324-875D-FF2FE954D413}" srcOrd="0" destOrd="0" presId="urn:microsoft.com/office/officeart/2005/8/layout/process5"/>
    <dgm:cxn modelId="{304B0DCB-103B-4F00-AD78-345233640AC6}" type="presParOf" srcId="{67A1F69E-C926-4175-8EF0-EC9E8AFA4B46}" destId="{A0F5D903-B3E5-42A8-AF88-F76845A333BE}" srcOrd="4" destOrd="0" presId="urn:microsoft.com/office/officeart/2005/8/layout/process5"/>
    <dgm:cxn modelId="{13E8F3D9-E689-45D6-86F2-E1D0C36BB164}" type="presParOf" srcId="{67A1F69E-C926-4175-8EF0-EC9E8AFA4B46}" destId="{6C154956-750C-4CBF-BB94-422A3BEF206B}" srcOrd="5" destOrd="0" presId="urn:microsoft.com/office/officeart/2005/8/layout/process5"/>
    <dgm:cxn modelId="{20AE068D-9730-4596-8EC5-BFE13D87F8B4}" type="presParOf" srcId="{6C154956-750C-4CBF-BB94-422A3BEF206B}" destId="{687127F3-6656-4F8F-8088-466EFD2A454B}" srcOrd="0" destOrd="0" presId="urn:microsoft.com/office/officeart/2005/8/layout/process5"/>
    <dgm:cxn modelId="{A96067BA-CBF9-4EB1-92DF-072E6B0B5572}" type="presParOf" srcId="{67A1F69E-C926-4175-8EF0-EC9E8AFA4B46}" destId="{78B8B8C7-C92F-49B8-8D20-06D427A8A2FA}" srcOrd="6" destOrd="0" presId="urn:microsoft.com/office/officeart/2005/8/layout/process5"/>
    <dgm:cxn modelId="{3EBEBAF9-A557-4035-8DEF-F583AF24DF19}" type="presParOf" srcId="{67A1F69E-C926-4175-8EF0-EC9E8AFA4B46}" destId="{11F11881-67C4-464B-B2A0-7F15A4CA74F3}" srcOrd="7" destOrd="0" presId="urn:microsoft.com/office/officeart/2005/8/layout/process5"/>
    <dgm:cxn modelId="{9DA6E434-10EA-4D31-BECE-6BF9B622ADAD}" type="presParOf" srcId="{11F11881-67C4-464B-B2A0-7F15A4CA74F3}" destId="{25C0E271-EE96-401B-BC0B-7E56E305D9C1}" srcOrd="0" destOrd="0" presId="urn:microsoft.com/office/officeart/2005/8/layout/process5"/>
    <dgm:cxn modelId="{16937582-3F5E-4E9D-A0C2-AC8C9966AAB0}" type="presParOf" srcId="{67A1F69E-C926-4175-8EF0-EC9E8AFA4B46}" destId="{18343954-0F46-49EC-800A-08714300477C}" srcOrd="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128526" y="1359205"/>
          <a:ext cx="1383029" cy="1383029"/>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Arial Black" pitchFamily="34" charset="0"/>
            </a:rPr>
            <a:t>Wisdom</a:t>
          </a:r>
        </a:p>
      </dsp:txBody>
      <dsp:txXfrm>
        <a:off x="1406576" y="1683173"/>
        <a:ext cx="826929" cy="710905"/>
      </dsp:txXfrm>
    </dsp:sp>
    <dsp:sp modelId="{93300324-D62F-4E58-B882-734182BDB462}">
      <dsp:nvSpPr>
        <dsp:cNvPr id="0" name=""/>
        <dsp:cNvSpPr/>
      </dsp:nvSpPr>
      <dsp:spPr>
        <a:xfrm>
          <a:off x="326897" y="1035350"/>
          <a:ext cx="1005839" cy="1005839"/>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Arial Black" pitchFamily="34" charset="0"/>
            </a:rPr>
            <a:t>Truth</a:t>
          </a:r>
          <a:r>
            <a:rPr lang="en-US" sz="1000" kern="1200" dirty="0"/>
            <a:t> </a:t>
          </a:r>
        </a:p>
      </dsp:txBody>
      <dsp:txXfrm>
        <a:off x="580120" y="1290103"/>
        <a:ext cx="499393" cy="496333"/>
      </dsp:txXfrm>
    </dsp:sp>
    <dsp:sp modelId="{59EDF28D-6C67-49D0-B5A1-DE5C3CBA2292}">
      <dsp:nvSpPr>
        <dsp:cNvPr id="0" name=""/>
        <dsp:cNvSpPr/>
      </dsp:nvSpPr>
      <dsp:spPr>
        <a:xfrm rot="20700000">
          <a:off x="890270" y="341423"/>
          <a:ext cx="985517" cy="985517"/>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Arial Black" pitchFamily="34" charset="0"/>
            </a:rPr>
            <a:t>Servic</a:t>
          </a:r>
          <a:r>
            <a:rPr lang="en-US" sz="1000" kern="1200" dirty="0">
              <a:latin typeface="Arial Black" pitchFamily="34" charset="0"/>
            </a:rPr>
            <a:t>e</a:t>
          </a:r>
          <a:r>
            <a:rPr lang="en-US" sz="1000" kern="1200" dirty="0"/>
            <a:t> </a:t>
          </a:r>
        </a:p>
      </dsp:txBody>
      <dsp:txXfrm rot="-20700000">
        <a:off x="1106423" y="557576"/>
        <a:ext cx="553211" cy="553211"/>
      </dsp:txXfrm>
    </dsp:sp>
    <dsp:sp modelId="{398423B3-DD54-4226-99D7-017EFC1488DF}">
      <dsp:nvSpPr>
        <dsp:cNvPr id="0" name=""/>
        <dsp:cNvSpPr/>
      </dsp:nvSpPr>
      <dsp:spPr>
        <a:xfrm>
          <a:off x="1007811" y="1163264"/>
          <a:ext cx="1770277" cy="1770277"/>
        </a:xfrm>
        <a:prstGeom prst="circularArrow">
          <a:avLst>
            <a:gd name="adj1" fmla="val 4688"/>
            <a:gd name="adj2" fmla="val 299029"/>
            <a:gd name="adj3" fmla="val 2455347"/>
            <a:gd name="adj4" fmla="val 15999134"/>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48765" y="820004"/>
          <a:ext cx="1286217" cy="1286217"/>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662310" y="132766"/>
          <a:ext cx="1386801" cy="1386801"/>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38205C-F2A8-496C-8DCF-600DE54D6393}">
      <dsp:nvSpPr>
        <dsp:cNvPr id="0" name=""/>
        <dsp:cNvSpPr/>
      </dsp:nvSpPr>
      <dsp:spPr>
        <a:xfrm>
          <a:off x="162161" y="101766"/>
          <a:ext cx="1081794" cy="87983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60%</a:t>
          </a:r>
        </a:p>
        <a:p>
          <a:pPr marL="0" lvl="0" indent="0" algn="ctr" defTabSz="488950">
            <a:lnSpc>
              <a:spcPct val="90000"/>
            </a:lnSpc>
            <a:spcBef>
              <a:spcPct val="0"/>
            </a:spcBef>
            <a:spcAft>
              <a:spcPct val="35000"/>
            </a:spcAft>
            <a:buNone/>
          </a:pPr>
          <a:r>
            <a:rPr lang="en-US" sz="1100" kern="1200" dirty="0"/>
            <a:t>CORE SUBJECT</a:t>
          </a:r>
        </a:p>
      </dsp:txBody>
      <dsp:txXfrm>
        <a:off x="187931" y="127536"/>
        <a:ext cx="1030254" cy="828296"/>
      </dsp:txXfrm>
    </dsp:sp>
    <dsp:sp modelId="{D808AEBB-F837-44E3-A146-4769901CB08D}">
      <dsp:nvSpPr>
        <dsp:cNvPr id="0" name=""/>
        <dsp:cNvSpPr/>
      </dsp:nvSpPr>
      <dsp:spPr>
        <a:xfrm>
          <a:off x="1339154" y="407542"/>
          <a:ext cx="229340" cy="26828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1339154" y="461199"/>
        <a:ext cx="160538" cy="160971"/>
      </dsp:txXfrm>
    </dsp:sp>
    <dsp:sp modelId="{6D0BBEBF-42DC-4E79-A91E-A668B3BA1989}">
      <dsp:nvSpPr>
        <dsp:cNvPr id="0" name=""/>
        <dsp:cNvSpPr/>
      </dsp:nvSpPr>
      <dsp:spPr>
        <a:xfrm>
          <a:off x="1676674" y="1445"/>
          <a:ext cx="1367410" cy="1080479"/>
        </a:xfrm>
        <a:prstGeom prst="roundRect">
          <a:avLst>
            <a:gd name="adj" fmla="val 10000"/>
          </a:avLst>
        </a:prstGeom>
        <a:solidFill>
          <a:schemeClr val="accent4">
            <a:hueOff val="-1116192"/>
            <a:satOff val="6725"/>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bg1"/>
              </a:solidFill>
            </a:rPr>
            <a:t>20%</a:t>
          </a:r>
        </a:p>
        <a:p>
          <a:pPr marL="0" lvl="0" indent="0" algn="ctr" defTabSz="488950">
            <a:lnSpc>
              <a:spcPct val="90000"/>
            </a:lnSpc>
            <a:spcBef>
              <a:spcPct val="0"/>
            </a:spcBef>
            <a:spcAft>
              <a:spcPct val="35000"/>
            </a:spcAft>
            <a:buNone/>
          </a:pPr>
          <a:r>
            <a:rPr lang="en-US" sz="1100" b="1" kern="1200" dirty="0">
              <a:solidFill>
                <a:schemeClr val="bg1"/>
              </a:solidFill>
            </a:rPr>
            <a:t>HORIZONTAL</a:t>
          </a:r>
        </a:p>
        <a:p>
          <a:pPr marL="0" lvl="0" indent="0" algn="ctr" defTabSz="488950">
            <a:lnSpc>
              <a:spcPct val="90000"/>
            </a:lnSpc>
            <a:spcBef>
              <a:spcPct val="0"/>
            </a:spcBef>
            <a:spcAft>
              <a:spcPct val="35000"/>
            </a:spcAft>
            <a:buNone/>
          </a:pPr>
          <a:r>
            <a:rPr lang="en-US" sz="1100" b="1" kern="1200" dirty="0">
              <a:solidFill>
                <a:schemeClr val="bg1"/>
              </a:solidFill>
            </a:rPr>
            <a:t>INTEGRATION</a:t>
          </a:r>
        </a:p>
        <a:p>
          <a:pPr marL="0" lvl="0" indent="0" algn="ctr" defTabSz="488950">
            <a:lnSpc>
              <a:spcPct val="90000"/>
            </a:lnSpc>
            <a:spcBef>
              <a:spcPct val="0"/>
            </a:spcBef>
            <a:spcAft>
              <a:spcPct val="35000"/>
            </a:spcAft>
            <a:buNone/>
          </a:pPr>
          <a:r>
            <a:rPr lang="en-US" sz="1100" b="1" kern="1200" dirty="0">
              <a:solidFill>
                <a:schemeClr val="bg1"/>
              </a:solidFill>
            </a:rPr>
            <a:t>Physiology</a:t>
          </a:r>
        </a:p>
        <a:p>
          <a:pPr marL="0" lvl="0" indent="0" algn="ctr" defTabSz="488950">
            <a:lnSpc>
              <a:spcPct val="90000"/>
            </a:lnSpc>
            <a:spcBef>
              <a:spcPct val="0"/>
            </a:spcBef>
            <a:spcAft>
              <a:spcPct val="35000"/>
            </a:spcAft>
            <a:buNone/>
          </a:pPr>
          <a:r>
            <a:rPr lang="en-US" sz="1100" b="1" kern="1200" dirty="0">
              <a:solidFill>
                <a:schemeClr val="bg1"/>
              </a:solidFill>
            </a:rPr>
            <a:t>biochemistry</a:t>
          </a:r>
          <a:r>
            <a:rPr lang="en-US" sz="1050" b="1" kern="1200" dirty="0">
              <a:solidFill>
                <a:schemeClr val="tx1"/>
              </a:solidFill>
            </a:rPr>
            <a:t> </a:t>
          </a:r>
        </a:p>
      </dsp:txBody>
      <dsp:txXfrm>
        <a:off x="1708320" y="33091"/>
        <a:ext cx="1304118" cy="1017187"/>
      </dsp:txXfrm>
    </dsp:sp>
    <dsp:sp modelId="{05F2F4A8-DCB8-4DEF-AC3F-2211663DBAB6}">
      <dsp:nvSpPr>
        <dsp:cNvPr id="0" name=""/>
        <dsp:cNvSpPr/>
      </dsp:nvSpPr>
      <dsp:spPr>
        <a:xfrm rot="5079177">
          <a:off x="2309856" y="1169861"/>
          <a:ext cx="243745" cy="268285"/>
        </a:xfrm>
        <a:prstGeom prst="rightArrow">
          <a:avLst>
            <a:gd name="adj1" fmla="val 60000"/>
            <a:gd name="adj2" fmla="val 50000"/>
          </a:avLst>
        </a:prstGeom>
        <a:solidFill>
          <a:schemeClr val="accent4">
            <a:hueOff val="-1488257"/>
            <a:satOff val="8966"/>
            <a:lumOff val="71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rot="-5400000">
        <a:off x="2347835" y="1182291"/>
        <a:ext cx="160971" cy="170622"/>
      </dsp:txXfrm>
    </dsp:sp>
    <dsp:sp modelId="{A0F5D903-B3E5-42A8-AF88-F76845A333BE}">
      <dsp:nvSpPr>
        <dsp:cNvPr id="0" name=""/>
        <dsp:cNvSpPr/>
      </dsp:nvSpPr>
      <dsp:spPr>
        <a:xfrm>
          <a:off x="1962289" y="1539820"/>
          <a:ext cx="1081794" cy="1055321"/>
        </a:xfrm>
        <a:prstGeom prst="roundRect">
          <a:avLst>
            <a:gd name="adj" fmla="val 10000"/>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rPr>
            <a:t>8%</a:t>
          </a:r>
        </a:p>
        <a:p>
          <a:pPr marL="0" lvl="0" indent="0" algn="ctr" defTabSz="533400">
            <a:lnSpc>
              <a:spcPct val="90000"/>
            </a:lnSpc>
            <a:spcBef>
              <a:spcPct val="0"/>
            </a:spcBef>
            <a:spcAft>
              <a:spcPct val="35000"/>
            </a:spcAft>
            <a:buNone/>
          </a:pPr>
          <a:r>
            <a:rPr lang="en-US" sz="1200" b="1" kern="1200" dirty="0">
              <a:solidFill>
                <a:schemeClr val="bg1"/>
              </a:solidFill>
            </a:rPr>
            <a:t>VERTICAL INTEGRATION</a:t>
          </a:r>
        </a:p>
        <a:p>
          <a:pPr marL="0" lvl="0" indent="0" algn="ctr" defTabSz="533400">
            <a:lnSpc>
              <a:spcPct val="90000"/>
            </a:lnSpc>
            <a:spcBef>
              <a:spcPct val="0"/>
            </a:spcBef>
            <a:spcAft>
              <a:spcPct val="35000"/>
            </a:spcAft>
            <a:buNone/>
          </a:pPr>
          <a:r>
            <a:rPr lang="en-US" sz="1200" b="1" kern="1200" dirty="0">
              <a:solidFill>
                <a:schemeClr val="bg1"/>
              </a:solidFill>
            </a:rPr>
            <a:t>Pathology</a:t>
          </a:r>
        </a:p>
        <a:p>
          <a:pPr marL="0" lvl="0" indent="0" algn="ctr" defTabSz="533400">
            <a:lnSpc>
              <a:spcPct val="90000"/>
            </a:lnSpc>
            <a:spcBef>
              <a:spcPct val="0"/>
            </a:spcBef>
            <a:spcAft>
              <a:spcPct val="35000"/>
            </a:spcAft>
            <a:buNone/>
          </a:pPr>
          <a:r>
            <a:rPr lang="en-US" sz="1200" b="1" kern="1200" dirty="0">
              <a:solidFill>
                <a:schemeClr val="bg1"/>
              </a:solidFill>
            </a:rPr>
            <a:t>pharmacolog</a:t>
          </a:r>
          <a:r>
            <a:rPr lang="en-US" sz="1000" b="1" kern="1200" dirty="0">
              <a:solidFill>
                <a:schemeClr val="bg1"/>
              </a:solidFill>
            </a:rPr>
            <a:t>y</a:t>
          </a:r>
        </a:p>
      </dsp:txBody>
      <dsp:txXfrm>
        <a:off x="1993198" y="1570729"/>
        <a:ext cx="1019976" cy="993503"/>
      </dsp:txXfrm>
    </dsp:sp>
    <dsp:sp modelId="{6C154956-750C-4CBF-BB94-422A3BEF206B}">
      <dsp:nvSpPr>
        <dsp:cNvPr id="0" name=""/>
        <dsp:cNvSpPr/>
      </dsp:nvSpPr>
      <dsp:spPr>
        <a:xfrm rot="10800000">
          <a:off x="1637751" y="1933338"/>
          <a:ext cx="229340" cy="268285"/>
        </a:xfrm>
        <a:prstGeom prst="rightArrow">
          <a:avLst>
            <a:gd name="adj1" fmla="val 60000"/>
            <a:gd name="adj2" fmla="val 50000"/>
          </a:avLst>
        </a:prstGeom>
        <a:solidFill>
          <a:schemeClr val="accent4">
            <a:hueOff val="-2976513"/>
            <a:satOff val="17933"/>
            <a:lumOff val="143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rot="10800000">
        <a:off x="1706553" y="1986995"/>
        <a:ext cx="160538" cy="160971"/>
      </dsp:txXfrm>
    </dsp:sp>
    <dsp:sp modelId="{78B8B8C7-C92F-49B8-8D20-06D427A8A2FA}">
      <dsp:nvSpPr>
        <dsp:cNvPr id="0" name=""/>
        <dsp:cNvSpPr/>
      </dsp:nvSpPr>
      <dsp:spPr>
        <a:xfrm>
          <a:off x="447776" y="1514642"/>
          <a:ext cx="1081794" cy="1105676"/>
        </a:xfrm>
        <a:prstGeom prst="roundRect">
          <a:avLst>
            <a:gd name="adj" fmla="val 10000"/>
          </a:avLst>
        </a:prstGeom>
        <a:solidFill>
          <a:schemeClr val="accent4">
            <a:hueOff val="-3348577"/>
            <a:satOff val="20174"/>
            <a:lumOff val="1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bg1"/>
              </a:solidFill>
            </a:rPr>
            <a:t>7%</a:t>
          </a:r>
        </a:p>
        <a:p>
          <a:pPr marL="0" lvl="0" indent="0" algn="ctr" defTabSz="488950">
            <a:lnSpc>
              <a:spcPct val="90000"/>
            </a:lnSpc>
            <a:spcBef>
              <a:spcPct val="0"/>
            </a:spcBef>
            <a:spcAft>
              <a:spcPct val="35000"/>
            </a:spcAft>
            <a:buNone/>
          </a:pPr>
          <a:r>
            <a:rPr lang="en-US" sz="1100" b="1" kern="1200" dirty="0">
              <a:solidFill>
                <a:schemeClr val="bg1"/>
              </a:solidFill>
            </a:rPr>
            <a:t>VERTICAL INTEGRATION</a:t>
          </a:r>
        </a:p>
        <a:p>
          <a:pPr marL="0" lvl="0" indent="0" algn="ctr" defTabSz="488950">
            <a:lnSpc>
              <a:spcPct val="90000"/>
            </a:lnSpc>
            <a:spcBef>
              <a:spcPct val="0"/>
            </a:spcBef>
            <a:spcAft>
              <a:spcPct val="35000"/>
            </a:spcAft>
            <a:buNone/>
          </a:pPr>
          <a:r>
            <a:rPr lang="en-US" sz="1100" b="1" kern="1200" dirty="0">
              <a:solidFill>
                <a:schemeClr val="bg1"/>
              </a:solidFill>
            </a:rPr>
            <a:t>Clinical integration </a:t>
          </a:r>
        </a:p>
      </dsp:txBody>
      <dsp:txXfrm>
        <a:off x="479461" y="1546327"/>
        <a:ext cx="1018424" cy="1042306"/>
      </dsp:txXfrm>
    </dsp:sp>
    <dsp:sp modelId="{11F11881-67C4-464B-B2A0-7F15A4CA74F3}">
      <dsp:nvSpPr>
        <dsp:cNvPr id="0" name=""/>
        <dsp:cNvSpPr/>
      </dsp:nvSpPr>
      <dsp:spPr>
        <a:xfrm rot="5378830">
          <a:off x="912372" y="2633713"/>
          <a:ext cx="161229" cy="268285"/>
        </a:xfrm>
        <a:prstGeom prst="rightArrow">
          <a:avLst>
            <a:gd name="adj1" fmla="val 60000"/>
            <a:gd name="adj2" fmla="val 50000"/>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rot="-5400000">
        <a:off x="912353" y="2687241"/>
        <a:ext cx="160971" cy="112860"/>
      </dsp:txXfrm>
    </dsp:sp>
    <dsp:sp modelId="{18343954-0F46-49EC-800A-08714300477C}">
      <dsp:nvSpPr>
        <dsp:cNvPr id="0" name=""/>
        <dsp:cNvSpPr/>
      </dsp:nvSpPr>
      <dsp:spPr>
        <a:xfrm>
          <a:off x="457199" y="2924519"/>
          <a:ext cx="1081794" cy="1346068"/>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endParaRPr lang="en-US" sz="1050" b="1" kern="1200" dirty="0">
            <a:solidFill>
              <a:schemeClr val="bg1"/>
            </a:solidFill>
          </a:endParaRPr>
        </a:p>
        <a:p>
          <a:pPr marL="0" lvl="0" indent="0" algn="ctr" defTabSz="466725">
            <a:lnSpc>
              <a:spcPct val="90000"/>
            </a:lnSpc>
            <a:spcBef>
              <a:spcPct val="0"/>
            </a:spcBef>
            <a:spcAft>
              <a:spcPct val="35000"/>
            </a:spcAft>
            <a:buNone/>
          </a:pPr>
          <a:r>
            <a:rPr lang="en-US" sz="1050" b="1" kern="1200" dirty="0">
              <a:solidFill>
                <a:schemeClr val="bg1"/>
              </a:solidFill>
            </a:rPr>
            <a:t>5%</a:t>
          </a:r>
        </a:p>
        <a:p>
          <a:pPr marL="0" lvl="0" indent="0" algn="ctr" defTabSz="466725">
            <a:lnSpc>
              <a:spcPct val="90000"/>
            </a:lnSpc>
            <a:spcBef>
              <a:spcPct val="0"/>
            </a:spcBef>
            <a:spcAft>
              <a:spcPct val="35000"/>
            </a:spcAft>
            <a:buNone/>
          </a:pPr>
          <a:r>
            <a:rPr lang="en-US" sz="1050" b="1" kern="1200" dirty="0">
              <a:solidFill>
                <a:schemeClr val="bg1"/>
              </a:solidFill>
            </a:rPr>
            <a:t>VERTICAL INTEGRATION</a:t>
          </a:r>
        </a:p>
        <a:p>
          <a:pPr marL="0" lvl="0" indent="0" algn="ctr" defTabSz="466725">
            <a:lnSpc>
              <a:spcPct val="90000"/>
            </a:lnSpc>
            <a:spcBef>
              <a:spcPct val="0"/>
            </a:spcBef>
            <a:spcAft>
              <a:spcPct val="35000"/>
            </a:spcAft>
            <a:buNone/>
          </a:pPr>
          <a:r>
            <a:rPr lang="en-US" sz="1050" b="1" kern="1200" dirty="0">
              <a:solidFill>
                <a:schemeClr val="bg1"/>
              </a:solidFill>
            </a:rPr>
            <a:t>Research, professionalism</a:t>
          </a:r>
        </a:p>
        <a:p>
          <a:pPr marL="0" lvl="0" indent="0" algn="ctr" defTabSz="466725">
            <a:lnSpc>
              <a:spcPct val="90000"/>
            </a:lnSpc>
            <a:spcBef>
              <a:spcPct val="0"/>
            </a:spcBef>
            <a:spcAft>
              <a:spcPct val="35000"/>
            </a:spcAft>
            <a:buNone/>
          </a:pPr>
          <a:r>
            <a:rPr lang="en-US" sz="1050" b="1" kern="1200" dirty="0">
              <a:solidFill>
                <a:schemeClr val="bg1"/>
              </a:solidFill>
            </a:rPr>
            <a:t>Ethics </a:t>
          </a:r>
        </a:p>
        <a:p>
          <a:pPr marL="0" lvl="0" indent="0" algn="ctr" defTabSz="466725">
            <a:lnSpc>
              <a:spcPct val="90000"/>
            </a:lnSpc>
            <a:spcBef>
              <a:spcPct val="0"/>
            </a:spcBef>
            <a:spcAft>
              <a:spcPct val="35000"/>
            </a:spcAft>
            <a:buNone/>
          </a:pPr>
          <a:r>
            <a:rPr lang="en-US" sz="1050" b="1" kern="1200" dirty="0">
              <a:solidFill>
                <a:schemeClr val="bg1"/>
              </a:solidFill>
            </a:rPr>
            <a:t>Digital library</a:t>
          </a:r>
        </a:p>
        <a:p>
          <a:pPr marL="0" lvl="0" indent="0" algn="ctr" defTabSz="466725">
            <a:lnSpc>
              <a:spcPct val="90000"/>
            </a:lnSpc>
            <a:spcBef>
              <a:spcPct val="0"/>
            </a:spcBef>
            <a:spcAft>
              <a:spcPct val="35000"/>
            </a:spcAft>
            <a:buNone/>
          </a:pPr>
          <a:r>
            <a:rPr lang="en-US" sz="900" b="1" kern="1200" dirty="0">
              <a:solidFill>
                <a:schemeClr val="tx1"/>
              </a:solidFill>
            </a:rPr>
            <a:t> </a:t>
          </a:r>
        </a:p>
      </dsp:txBody>
      <dsp:txXfrm>
        <a:off x="488884" y="2956204"/>
        <a:ext cx="1018424" cy="1282698"/>
      </dsp:txXfrm>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023B8A-0E35-44D8-8A3D-19C34F1D2866}" type="datetimeFigureOut">
              <a:rPr lang="en-US" smtClean="0"/>
              <a:pPr/>
              <a:t>2/10/25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54C9C7-1C77-43B2-8E9E-D9A21712B972}" type="slidenum">
              <a:rPr lang="en-US" smtClean="0"/>
              <a:pPr/>
              <a:t>‹#›</a:t>
            </a:fld>
            <a:endParaRPr lang="en-US" dirty="0"/>
          </a:p>
        </p:txBody>
      </p:sp>
    </p:spTree>
    <p:extLst>
      <p:ext uri="{BB962C8B-B14F-4D97-AF65-F5344CB8AC3E}">
        <p14:creationId xmlns:p14="http://schemas.microsoft.com/office/powerpoint/2010/main" val="1530424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54C9C7-1C77-43B2-8E9E-D9A21712B972}" type="slidenum">
              <a:rPr lang="en-US" smtClean="0"/>
              <a:pPr/>
              <a:t>1</a:t>
            </a:fld>
            <a:endParaRPr lang="en-US" dirty="0"/>
          </a:p>
        </p:txBody>
      </p:sp>
    </p:spTree>
    <p:extLst>
      <p:ext uri="{BB962C8B-B14F-4D97-AF65-F5344CB8AC3E}">
        <p14:creationId xmlns:p14="http://schemas.microsoft.com/office/powerpoint/2010/main" val="1320975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C3824D-EB67-4C51-9E04-B2242536CE50}" type="slidenum">
              <a:rPr lang="en-US" smtClean="0"/>
              <a:pPr/>
              <a:t>12</a:t>
            </a:fld>
            <a:endParaRPr lang="en-US"/>
          </a:p>
        </p:txBody>
      </p:sp>
    </p:spTree>
    <p:extLst>
      <p:ext uri="{BB962C8B-B14F-4D97-AF65-F5344CB8AC3E}">
        <p14:creationId xmlns:p14="http://schemas.microsoft.com/office/powerpoint/2010/main" val="1259431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54C9C7-1C77-43B2-8E9E-D9A21712B972}" type="slidenum">
              <a:rPr lang="en-US" smtClean="0"/>
              <a:pPr/>
              <a:t>38</a:t>
            </a:fld>
            <a:endParaRPr lang="en-US" dirty="0"/>
          </a:p>
        </p:txBody>
      </p:sp>
    </p:spTree>
    <p:extLst>
      <p:ext uri="{BB962C8B-B14F-4D97-AF65-F5344CB8AC3E}">
        <p14:creationId xmlns:p14="http://schemas.microsoft.com/office/powerpoint/2010/main" val="1437180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5D64C5D-AFF8-46CC-B6F0-882C7A196F7B}" type="datetime1">
              <a:rPr lang="en-US" smtClean="0"/>
              <a:pPr/>
              <a:t>2/10/25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9D2201-8A73-433A-97F3-E7E5379BAE05}" type="slidenum">
              <a:rPr lang="en-US" smtClean="0"/>
              <a:pPr/>
              <a:t>‹#›</a:t>
            </a:fld>
            <a:endParaRPr lang="en-US" dirty="0"/>
          </a:p>
        </p:txBody>
      </p:sp>
    </p:spTree>
    <p:extLst>
      <p:ext uri="{BB962C8B-B14F-4D97-AF65-F5344CB8AC3E}">
        <p14:creationId xmlns:p14="http://schemas.microsoft.com/office/powerpoint/2010/main" val="3734580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F9BF15-0F06-4197-910A-45B16CFFB17D}" type="datetime1">
              <a:rPr lang="en-US" smtClean="0"/>
              <a:pPr/>
              <a:t>2/10/25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9D2201-8A73-433A-97F3-E7E5379BAE05}" type="slidenum">
              <a:rPr lang="en-US" smtClean="0"/>
              <a:pPr/>
              <a:t>‹#›</a:t>
            </a:fld>
            <a:endParaRPr lang="en-US" dirty="0"/>
          </a:p>
        </p:txBody>
      </p:sp>
    </p:spTree>
    <p:extLst>
      <p:ext uri="{BB962C8B-B14F-4D97-AF65-F5344CB8AC3E}">
        <p14:creationId xmlns:p14="http://schemas.microsoft.com/office/powerpoint/2010/main" val="3428335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9DBC97-388F-433A-B40C-C5AECBD2832E}" type="datetime1">
              <a:rPr lang="en-US" smtClean="0"/>
              <a:pPr/>
              <a:t>2/10/25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9D2201-8A73-433A-97F3-E7E5379BAE05}" type="slidenum">
              <a:rPr lang="en-US" smtClean="0"/>
              <a:pPr/>
              <a:t>‹#›</a:t>
            </a:fld>
            <a:endParaRPr lang="en-US" dirty="0"/>
          </a:p>
        </p:txBody>
      </p:sp>
    </p:spTree>
    <p:extLst>
      <p:ext uri="{BB962C8B-B14F-4D97-AF65-F5344CB8AC3E}">
        <p14:creationId xmlns:p14="http://schemas.microsoft.com/office/powerpoint/2010/main" val="760073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79D27B38-0CBE-4608-A8DD-A3EBCF6DBDAB}" type="datetime1">
              <a:rPr lang="en-US" smtClean="0">
                <a:solidFill>
                  <a:prstClr val="black">
                    <a:tint val="75000"/>
                  </a:prstClr>
                </a:solidFill>
              </a:rPr>
              <a:pPr>
                <a:defRPr/>
              </a:pPr>
              <a:t>2/10/25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E3BFE8B-3643-4A16-B7A8-DC2B2F6255B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34977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03C0DA93-A793-41FA-9A7B-D9D830A7C265}" type="datetime1">
              <a:rPr lang="en-US" smtClean="0">
                <a:solidFill>
                  <a:prstClr val="black">
                    <a:tint val="75000"/>
                  </a:prstClr>
                </a:solidFill>
              </a:rPr>
              <a:pPr>
                <a:defRPr/>
              </a:pPr>
              <a:t>2/10/25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DA394D7-9785-4BE5-AFD5-4F918A689025}"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26739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5883C4F8-9942-4C00-9161-DF0076FA57D5}" type="datetime1">
              <a:rPr lang="en-US" smtClean="0">
                <a:solidFill>
                  <a:prstClr val="black">
                    <a:tint val="75000"/>
                  </a:prstClr>
                </a:solidFill>
              </a:rPr>
              <a:pPr>
                <a:defRPr/>
              </a:pPr>
              <a:t>2/10/25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BDFF78F-8FAE-45F5-87F9-E0C692719B1F}"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02467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6D867D56-BBE8-43D2-BEED-AEE5119CB6F6}" type="datetime1">
              <a:rPr lang="en-US" smtClean="0">
                <a:solidFill>
                  <a:prstClr val="black">
                    <a:tint val="75000"/>
                  </a:prstClr>
                </a:solidFill>
              </a:rPr>
              <a:pPr>
                <a:defRPr/>
              </a:pPr>
              <a:t>2/10/25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A259807-4E02-4090-954C-8862AE38006D}"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46413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DCE1CB90-D815-493E-AB87-E71C4B6BDB7E}" type="datetime1">
              <a:rPr lang="en-US" smtClean="0">
                <a:solidFill>
                  <a:prstClr val="black">
                    <a:tint val="75000"/>
                  </a:prstClr>
                </a:solidFill>
              </a:rPr>
              <a:pPr>
                <a:defRPr/>
              </a:pPr>
              <a:t>2/10/25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1FB91A49-D5F3-4578-872E-65604690CDE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54210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40EE4F3E-0B67-43DA-B988-5F25F6F93728}" type="datetime1">
              <a:rPr lang="en-US" smtClean="0">
                <a:solidFill>
                  <a:prstClr val="black">
                    <a:tint val="75000"/>
                  </a:prstClr>
                </a:solidFill>
              </a:rPr>
              <a:pPr>
                <a:defRPr/>
              </a:pPr>
              <a:t>2/10/25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260004BE-0912-48C1-A9DA-82B185A6131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346259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8480501-4977-403A-BE45-67F37FB2354B}" type="datetime1">
              <a:rPr lang="en-US" smtClean="0">
                <a:solidFill>
                  <a:prstClr val="black">
                    <a:tint val="75000"/>
                  </a:prstClr>
                </a:solidFill>
              </a:rPr>
              <a:pPr>
                <a:defRPr/>
              </a:pPr>
              <a:t>2/10/25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D829B39B-E19B-4684-B84C-73DF500C59F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714056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22C52FC2-BD29-4703-9AD3-509A224DCD4C}" type="datetime1">
              <a:rPr lang="en-US" smtClean="0">
                <a:solidFill>
                  <a:prstClr val="black">
                    <a:tint val="75000"/>
                  </a:prstClr>
                </a:solidFill>
              </a:rPr>
              <a:pPr>
                <a:defRPr/>
              </a:pPr>
              <a:t>2/10/25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017349AB-2C45-4CA2-9222-EAC2086D39E2}"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59073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039EC1-1433-41BE-B85A-59F3D7471CA1}" type="datetime1">
              <a:rPr lang="en-US" smtClean="0"/>
              <a:pPr/>
              <a:t>2/10/25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9D2201-8A73-433A-97F3-E7E5379BAE05}" type="slidenum">
              <a:rPr lang="en-US" smtClean="0"/>
              <a:pPr/>
              <a:t>‹#›</a:t>
            </a:fld>
            <a:endParaRPr lang="en-US" dirty="0"/>
          </a:p>
        </p:txBody>
      </p:sp>
    </p:spTree>
    <p:extLst>
      <p:ext uri="{BB962C8B-B14F-4D97-AF65-F5344CB8AC3E}">
        <p14:creationId xmlns:p14="http://schemas.microsoft.com/office/powerpoint/2010/main" val="40707142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28F578F6-973C-4132-B66F-4D801406C7BE}" type="datetime1">
              <a:rPr lang="en-US" smtClean="0">
                <a:solidFill>
                  <a:prstClr val="black">
                    <a:tint val="75000"/>
                  </a:prstClr>
                </a:solidFill>
              </a:rPr>
              <a:pPr>
                <a:defRPr/>
              </a:pPr>
              <a:t>2/10/25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3572ADC-6BDA-4F21-BCE5-91C08D500488}"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31536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59C015AD-F31E-463B-8092-1DDE90397894}" type="datetime1">
              <a:rPr lang="en-US" smtClean="0">
                <a:solidFill>
                  <a:prstClr val="black">
                    <a:tint val="75000"/>
                  </a:prstClr>
                </a:solidFill>
              </a:rPr>
              <a:pPr>
                <a:defRPr/>
              </a:pPr>
              <a:t>2/10/25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1A4F411-0C68-4F5C-A939-750F262AE292}"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368560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68E11B55-AE49-47CC-822B-14CDFAF75176}" type="datetime1">
              <a:rPr lang="en-US" smtClean="0">
                <a:solidFill>
                  <a:prstClr val="black">
                    <a:tint val="75000"/>
                  </a:prstClr>
                </a:solidFill>
              </a:rPr>
              <a:pPr>
                <a:defRPr/>
              </a:pPr>
              <a:t>2/10/25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893E684-4E4D-4D8F-B606-96ACB69CB72F}"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59220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FF501D-156B-4CBE-A469-F1DFF24F3C3D}" type="datetime1">
              <a:rPr lang="en-US" smtClean="0"/>
              <a:pPr/>
              <a:t>2/10/25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9D2201-8A73-433A-97F3-E7E5379BAE05}" type="slidenum">
              <a:rPr lang="en-US" smtClean="0"/>
              <a:pPr/>
              <a:t>‹#›</a:t>
            </a:fld>
            <a:endParaRPr lang="en-US" dirty="0"/>
          </a:p>
        </p:txBody>
      </p:sp>
    </p:spTree>
    <p:extLst>
      <p:ext uri="{BB962C8B-B14F-4D97-AF65-F5344CB8AC3E}">
        <p14:creationId xmlns:p14="http://schemas.microsoft.com/office/powerpoint/2010/main" val="1999815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B83AC7-89E4-43A4-AC60-6D7FA1D8E73A}" type="datetime1">
              <a:rPr lang="en-US" smtClean="0"/>
              <a:pPr/>
              <a:t>2/10/25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9D2201-8A73-433A-97F3-E7E5379BAE05}" type="slidenum">
              <a:rPr lang="en-US" smtClean="0"/>
              <a:pPr/>
              <a:t>‹#›</a:t>
            </a:fld>
            <a:endParaRPr lang="en-US" dirty="0"/>
          </a:p>
        </p:txBody>
      </p:sp>
    </p:spTree>
    <p:extLst>
      <p:ext uri="{BB962C8B-B14F-4D97-AF65-F5344CB8AC3E}">
        <p14:creationId xmlns:p14="http://schemas.microsoft.com/office/powerpoint/2010/main" val="165491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815CF4-B94C-4B57-89E9-2DED7A203E48}" type="datetime1">
              <a:rPr lang="en-US" smtClean="0"/>
              <a:pPr/>
              <a:t>2/10/25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59D2201-8A73-433A-97F3-E7E5379BAE05}" type="slidenum">
              <a:rPr lang="en-US" smtClean="0"/>
              <a:pPr/>
              <a:t>‹#›</a:t>
            </a:fld>
            <a:endParaRPr lang="en-US" dirty="0"/>
          </a:p>
        </p:txBody>
      </p:sp>
    </p:spTree>
    <p:extLst>
      <p:ext uri="{BB962C8B-B14F-4D97-AF65-F5344CB8AC3E}">
        <p14:creationId xmlns:p14="http://schemas.microsoft.com/office/powerpoint/2010/main" val="2557125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806980-0350-41A2-A89C-65E25EA2DA4D}" type="datetime1">
              <a:rPr lang="en-US" smtClean="0"/>
              <a:pPr/>
              <a:t>2/10/25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59D2201-8A73-433A-97F3-E7E5379BAE05}" type="slidenum">
              <a:rPr lang="en-US" smtClean="0"/>
              <a:pPr/>
              <a:t>‹#›</a:t>
            </a:fld>
            <a:endParaRPr lang="en-US" dirty="0"/>
          </a:p>
        </p:txBody>
      </p:sp>
    </p:spTree>
    <p:extLst>
      <p:ext uri="{BB962C8B-B14F-4D97-AF65-F5344CB8AC3E}">
        <p14:creationId xmlns:p14="http://schemas.microsoft.com/office/powerpoint/2010/main" val="3089723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20A784-270A-4484-858D-26CCF5D0DE55}" type="datetime1">
              <a:rPr lang="en-US" smtClean="0"/>
              <a:pPr/>
              <a:t>2/10/25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59D2201-8A73-433A-97F3-E7E5379BAE05}" type="slidenum">
              <a:rPr lang="en-US" smtClean="0"/>
              <a:pPr/>
              <a:t>‹#›</a:t>
            </a:fld>
            <a:endParaRPr lang="en-US" dirty="0"/>
          </a:p>
        </p:txBody>
      </p:sp>
    </p:spTree>
    <p:extLst>
      <p:ext uri="{BB962C8B-B14F-4D97-AF65-F5344CB8AC3E}">
        <p14:creationId xmlns:p14="http://schemas.microsoft.com/office/powerpoint/2010/main" val="3174456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0DF34D-F904-44C5-9E4A-1DD8CE022B15}" type="datetime1">
              <a:rPr lang="en-US" smtClean="0"/>
              <a:pPr/>
              <a:t>2/10/25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9D2201-8A73-433A-97F3-E7E5379BAE05}" type="slidenum">
              <a:rPr lang="en-US" smtClean="0"/>
              <a:pPr/>
              <a:t>‹#›</a:t>
            </a:fld>
            <a:endParaRPr lang="en-US" dirty="0"/>
          </a:p>
        </p:txBody>
      </p:sp>
    </p:spTree>
    <p:extLst>
      <p:ext uri="{BB962C8B-B14F-4D97-AF65-F5344CB8AC3E}">
        <p14:creationId xmlns:p14="http://schemas.microsoft.com/office/powerpoint/2010/main" val="1513167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E3BF11-3E68-47B3-A9DC-9B1704E7B32F}" type="datetime1">
              <a:rPr lang="en-US" smtClean="0"/>
              <a:pPr/>
              <a:t>2/10/25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9D2201-8A73-433A-97F3-E7E5379BAE05}" type="slidenum">
              <a:rPr lang="en-US" smtClean="0"/>
              <a:pPr/>
              <a:t>‹#›</a:t>
            </a:fld>
            <a:endParaRPr lang="en-US" dirty="0"/>
          </a:p>
        </p:txBody>
      </p:sp>
    </p:spTree>
    <p:extLst>
      <p:ext uri="{BB962C8B-B14F-4D97-AF65-F5344CB8AC3E}">
        <p14:creationId xmlns:p14="http://schemas.microsoft.com/office/powerpoint/2010/main" val="3835712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3EDD4E-2DBB-4F95-852A-91F1DB1C3303}" type="datetime1">
              <a:rPr lang="en-US" smtClean="0"/>
              <a:pPr/>
              <a:t>2/10/25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9D2201-8A73-433A-97F3-E7E5379BAE05}" type="slidenum">
              <a:rPr lang="en-US" smtClean="0"/>
              <a:pPr/>
              <a:t>‹#›</a:t>
            </a:fld>
            <a:endParaRPr lang="en-US" dirty="0"/>
          </a:p>
        </p:txBody>
      </p:sp>
    </p:spTree>
    <p:extLst>
      <p:ext uri="{BB962C8B-B14F-4D97-AF65-F5344CB8AC3E}">
        <p14:creationId xmlns:p14="http://schemas.microsoft.com/office/powerpoint/2010/main" val="1541835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B043922-33D7-4042-95F6-CC2655D6D81B}" type="datetime1">
              <a:rPr lang="en-US" smtClean="0">
                <a:solidFill>
                  <a:prstClr val="black">
                    <a:tint val="75000"/>
                  </a:prstClr>
                </a:solidFill>
              </a:rPr>
              <a:pPr>
                <a:defRPr/>
              </a:pPr>
              <a:t>2/10/25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D3EE5A7-3B9C-4286-91B6-CD02380A3E59}" type="slidenum">
              <a:rPr lang="en-US" smtClean="0">
                <a:solidFill>
                  <a:prstClr val="black">
                    <a:tint val="75000"/>
                  </a:prstClr>
                </a:solidFill>
              </a:rPr>
              <a:pPr>
                <a:defRPr/>
              </a:pPr>
              <a:t>‹#›</a:t>
            </a:fld>
            <a:endParaRPr lang="en-US" dirty="0">
              <a:solidFill>
                <a:prstClr val="black">
                  <a:tint val="75000"/>
                </a:prstClr>
              </a:solidFill>
            </a:endParaRPr>
          </a:p>
        </p:txBody>
      </p:sp>
      <p:sp>
        <p:nvSpPr>
          <p:cNvPr id="7" name="Rectangle 6"/>
          <p:cNvSpPr/>
          <p:nvPr userDrawn="1"/>
        </p:nvSpPr>
        <p:spPr>
          <a:xfrm>
            <a:off x="0" y="2"/>
            <a:ext cx="9144000" cy="36512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dirty="0">
              <a:solidFill>
                <a:srgbClr val="FFFFFF"/>
              </a:solidFill>
            </a:endParaRPr>
          </a:p>
        </p:txBody>
      </p:sp>
      <p:sp>
        <p:nvSpPr>
          <p:cNvPr id="8" name="Rectangle 10"/>
          <p:cNvSpPr>
            <a:spLocks noChangeArrowheads="1"/>
          </p:cNvSpPr>
          <p:nvPr userDrawn="1"/>
        </p:nvSpPr>
        <p:spPr bwMode="auto">
          <a:xfrm>
            <a:off x="5596171" y="28576"/>
            <a:ext cx="27093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en-US" sz="1200" b="1" dirty="0">
                <a:solidFill>
                  <a:srgbClr val="FFFFFF"/>
                </a:solidFill>
              </a:rPr>
              <a:t>The Rawalpindi Medical University</a:t>
            </a:r>
            <a:endParaRPr lang="en-US" altLang="en-US" sz="1200" dirty="0">
              <a:solidFill>
                <a:srgbClr val="FFFFFF"/>
              </a:solidFill>
            </a:endParaRPr>
          </a:p>
        </p:txBody>
      </p:sp>
      <p:pic>
        <p:nvPicPr>
          <p:cNvPr id="9"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l="4786" t="7560" r="11351" b="8024"/>
          <a:stretch/>
        </p:blipFill>
        <p:spPr bwMode="auto">
          <a:xfrm>
            <a:off x="8336047" y="44451"/>
            <a:ext cx="577217" cy="581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4959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ogo Bismillah.jpg"/>
          <p:cNvPicPr>
            <a:picLocks noChangeAspect="1"/>
          </p:cNvPicPr>
          <p:nvPr/>
        </p:nvPicPr>
        <p:blipFill>
          <a:blip r:embed="rId3" cstate="print"/>
          <a:stretch>
            <a:fillRect/>
          </a:stretch>
        </p:blipFill>
        <p:spPr>
          <a:xfrm>
            <a:off x="1738401" y="76201"/>
            <a:ext cx="5789087" cy="5410200"/>
          </a:xfrm>
          <a:prstGeom prst="rect">
            <a:avLst/>
          </a:prstGeom>
        </p:spPr>
      </p:pic>
      <p:sp>
        <p:nvSpPr>
          <p:cNvPr id="2" name="Slide Number Placeholder 1"/>
          <p:cNvSpPr>
            <a:spLocks noGrp="1"/>
          </p:cNvSpPr>
          <p:nvPr>
            <p:ph type="sldNum" sz="quarter" idx="12"/>
          </p:nvPr>
        </p:nvSpPr>
        <p:spPr/>
        <p:txBody>
          <a:bodyPr/>
          <a:lstStyle/>
          <a:p>
            <a:pPr>
              <a:defRPr/>
            </a:pPr>
            <a:fld id="{BDA394D7-9785-4BE5-AFD5-4F918A689025}" type="slidenum">
              <a:rPr lang="en-US" smtClean="0">
                <a:solidFill>
                  <a:prstClr val="black">
                    <a:tint val="75000"/>
                  </a:prstClr>
                </a:solidFill>
              </a:rPr>
              <a:pPr>
                <a:defRPr/>
              </a:pPr>
              <a:t>1</a:t>
            </a:fld>
            <a:endParaRPr lang="en-US" dirty="0">
              <a:solidFill>
                <a:prstClr val="black">
                  <a:tint val="75000"/>
                </a:prstClr>
              </a:solidFill>
            </a:endParaRPr>
          </a:p>
        </p:txBody>
      </p:sp>
    </p:spTree>
    <p:extLst>
      <p:ext uri="{BB962C8B-B14F-4D97-AF65-F5344CB8AC3E}">
        <p14:creationId xmlns:p14="http://schemas.microsoft.com/office/powerpoint/2010/main" val="3952161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Conducting CBL</a:t>
            </a:r>
          </a:p>
        </p:txBody>
      </p:sp>
      <p:sp>
        <p:nvSpPr>
          <p:cNvPr id="3" name="Content Placeholder 2"/>
          <p:cNvSpPr>
            <a:spLocks noGrp="1"/>
          </p:cNvSpPr>
          <p:nvPr>
            <p:ph idx="1"/>
          </p:nvPr>
        </p:nvSpPr>
        <p:spPr>
          <a:xfrm>
            <a:off x="533400" y="1752600"/>
            <a:ext cx="8229600" cy="4525963"/>
          </a:xfrm>
        </p:spPr>
        <p:txBody>
          <a:bodyPr>
            <a:normAutofit/>
          </a:bodyPr>
          <a:lstStyle/>
          <a:p>
            <a:r>
              <a:rPr lang="en-US" dirty="0"/>
              <a:t>Identify the learning objectives</a:t>
            </a:r>
          </a:p>
          <a:p>
            <a:r>
              <a:rPr lang="en-US" dirty="0"/>
              <a:t>Choose a case: Select a real-life case that is relevant to the learning objectives you have identified</a:t>
            </a:r>
          </a:p>
          <a:p>
            <a:r>
              <a:rPr lang="en-US" dirty="0"/>
              <a:t>Present the case</a:t>
            </a:r>
          </a:p>
          <a:p>
            <a:r>
              <a:rPr lang="en-US" dirty="0"/>
              <a:t>Analyze the case: Have students work in groups to analyze the case</a:t>
            </a:r>
          </a:p>
          <a:p>
            <a:r>
              <a:rPr lang="en-US" dirty="0"/>
              <a:t>Develop hypothesis</a:t>
            </a:r>
          </a:p>
          <a:p>
            <a:pPr>
              <a:buNone/>
            </a:pPr>
            <a:endParaRPr lang="en-US" dirty="0"/>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10</a:t>
            </a:fld>
            <a:endParaRPr lang="en-US"/>
          </a:p>
        </p:txBody>
      </p:sp>
    </p:spTree>
    <p:extLst>
      <p:ext uri="{BB962C8B-B14F-4D97-AF65-F5344CB8AC3E}">
        <p14:creationId xmlns:p14="http://schemas.microsoft.com/office/powerpoint/2010/main" val="3235730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Conducting CBL (Cont.)</a:t>
            </a:r>
          </a:p>
        </p:txBody>
      </p:sp>
      <p:sp>
        <p:nvSpPr>
          <p:cNvPr id="3" name="Content Placeholder 2"/>
          <p:cNvSpPr>
            <a:spLocks noGrp="1"/>
          </p:cNvSpPr>
          <p:nvPr>
            <p:ph idx="1"/>
          </p:nvPr>
        </p:nvSpPr>
        <p:spPr>
          <a:xfrm>
            <a:off x="457200" y="1752600"/>
            <a:ext cx="8229600" cy="4525963"/>
          </a:xfrm>
        </p:spPr>
        <p:txBody>
          <a:bodyPr>
            <a:normAutofit fontScale="92500" lnSpcReduction="20000"/>
          </a:bodyPr>
          <a:lstStyle/>
          <a:p>
            <a:r>
              <a:rPr lang="en-US" b="1" dirty="0"/>
              <a:t>Test hypotheses</a:t>
            </a:r>
            <a:r>
              <a:rPr lang="en-US" dirty="0"/>
              <a:t>: Have students test their hypotheses by using relevant diagnostic tests or other methods.</a:t>
            </a:r>
          </a:p>
          <a:p>
            <a:r>
              <a:rPr lang="en-US" dirty="0"/>
              <a:t>Discuss the results</a:t>
            </a:r>
          </a:p>
          <a:p>
            <a:r>
              <a:rPr lang="en-US" b="1" dirty="0"/>
              <a:t>Evaluate learning</a:t>
            </a:r>
            <a:r>
              <a:rPr lang="en-US" dirty="0"/>
              <a:t>: Evaluate student learning by assessing their ability to analyze the case, develop hypotheses, and apply their knowledge of medical physiology to diagnose and treat the patient.</a:t>
            </a:r>
          </a:p>
          <a:p>
            <a:pPr>
              <a:buNone/>
            </a:pPr>
            <a:br>
              <a:rPr lang="en-US" dirty="0"/>
            </a:br>
            <a:endParaRPr lang="en-US" dirty="0"/>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11</a:t>
            </a:fld>
            <a:endParaRPr lang="en-US"/>
          </a:p>
        </p:txBody>
      </p:sp>
    </p:spTree>
    <p:extLst>
      <p:ext uri="{BB962C8B-B14F-4D97-AF65-F5344CB8AC3E}">
        <p14:creationId xmlns:p14="http://schemas.microsoft.com/office/powerpoint/2010/main" val="3675969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53058-0343-4B26-A135-FDAF585196CF}"/>
              </a:ext>
            </a:extLst>
          </p:cNvPr>
          <p:cNvSpPr>
            <a:spLocks noGrp="1"/>
          </p:cNvSpPr>
          <p:nvPr>
            <p:ph type="ctrTitle" idx="4294967295"/>
          </p:nvPr>
        </p:nvSpPr>
        <p:spPr>
          <a:xfrm>
            <a:off x="685800" y="1127715"/>
            <a:ext cx="7772400" cy="829181"/>
          </a:xfrm>
        </p:spPr>
        <p:txBody>
          <a:bodyPr>
            <a:noAutofit/>
          </a:bodyPr>
          <a:lstStyle/>
          <a:p>
            <a:r>
              <a:rPr lang="en-US" sz="3200" b="1" u="sng" dirty="0">
                <a:latin typeface="Times New Roman" panose="02020603050405020304" pitchFamily="18" charset="0"/>
                <a:cs typeface="Times New Roman" panose="02020603050405020304" pitchFamily="18" charset="0"/>
              </a:rPr>
              <a:t>Learning Objectives</a:t>
            </a:r>
          </a:p>
        </p:txBody>
      </p:sp>
      <p:sp>
        <p:nvSpPr>
          <p:cNvPr id="4" name="Slide Number Placeholder 3">
            <a:extLst>
              <a:ext uri="{FF2B5EF4-FFF2-40B4-BE49-F238E27FC236}">
                <a16:creationId xmlns:a16="http://schemas.microsoft.com/office/drawing/2014/main" id="{C268B103-72E9-7D36-7014-23E43AAB0809}"/>
              </a:ext>
            </a:extLst>
          </p:cNvPr>
          <p:cNvSpPr>
            <a:spLocks noGrp="1"/>
          </p:cNvSpPr>
          <p:nvPr>
            <p:ph type="sldNum" sz="quarter" idx="12"/>
          </p:nvPr>
        </p:nvSpPr>
        <p:spPr/>
        <p:txBody>
          <a:bodyPr/>
          <a:lstStyle/>
          <a:p>
            <a:pPr>
              <a:defRPr/>
            </a:pPr>
            <a:fld id="{D829B39B-E19B-4684-B84C-73DF500C59FE}" type="slidenum">
              <a:rPr lang="en-US" smtClean="0"/>
              <a:pPr>
                <a:defRPr/>
              </a:pPr>
              <a:t>12</a:t>
            </a:fld>
            <a:r>
              <a:rPr lang="en-US" dirty="0"/>
              <a:t>5</a:t>
            </a:r>
          </a:p>
        </p:txBody>
      </p:sp>
      <p:graphicFrame>
        <p:nvGraphicFramePr>
          <p:cNvPr id="5" name="Table 5">
            <a:extLst>
              <a:ext uri="{FF2B5EF4-FFF2-40B4-BE49-F238E27FC236}">
                <a16:creationId xmlns:a16="http://schemas.microsoft.com/office/drawing/2014/main" id="{C2AF635D-69D1-C712-D685-7D3336E2B839}"/>
              </a:ext>
            </a:extLst>
          </p:cNvPr>
          <p:cNvGraphicFramePr>
            <a:graphicFrameLocks noGrp="1"/>
          </p:cNvGraphicFramePr>
          <p:nvPr>
            <p:extLst>
              <p:ext uri="{D42A27DB-BD31-4B8C-83A1-F6EECF244321}">
                <p14:modId xmlns:p14="http://schemas.microsoft.com/office/powerpoint/2010/main" val="2105280394"/>
              </p:ext>
            </p:extLst>
          </p:nvPr>
        </p:nvGraphicFramePr>
        <p:xfrm>
          <a:off x="119513" y="1850753"/>
          <a:ext cx="8686800" cy="3420132"/>
        </p:xfrm>
        <a:graphic>
          <a:graphicData uri="http://schemas.openxmlformats.org/drawingml/2006/table">
            <a:tbl>
              <a:tblPr firstRow="1" bandRow="1">
                <a:tableStyleId>{5C22544A-7EE6-4342-B048-85BDC9FD1C3A}</a:tableStyleId>
              </a:tblPr>
              <a:tblGrid>
                <a:gridCol w="665522">
                  <a:extLst>
                    <a:ext uri="{9D8B030D-6E8A-4147-A177-3AD203B41FA5}">
                      <a16:colId xmlns:a16="http://schemas.microsoft.com/office/drawing/2014/main" val="2395827157"/>
                    </a:ext>
                  </a:extLst>
                </a:gridCol>
                <a:gridCol w="6203032">
                  <a:extLst>
                    <a:ext uri="{9D8B030D-6E8A-4147-A177-3AD203B41FA5}">
                      <a16:colId xmlns:a16="http://schemas.microsoft.com/office/drawing/2014/main" val="2889183154"/>
                    </a:ext>
                  </a:extLst>
                </a:gridCol>
                <a:gridCol w="1818246">
                  <a:extLst>
                    <a:ext uri="{9D8B030D-6E8A-4147-A177-3AD203B41FA5}">
                      <a16:colId xmlns:a16="http://schemas.microsoft.com/office/drawing/2014/main" val="2736887052"/>
                    </a:ext>
                  </a:extLst>
                </a:gridCol>
              </a:tblGrid>
              <a:tr h="282752">
                <a:tc>
                  <a:txBody>
                    <a:bodyPr/>
                    <a:lstStyle/>
                    <a:p>
                      <a:r>
                        <a:rPr lang="en-US" sz="1400" dirty="0"/>
                        <a:t>Sr. #</a:t>
                      </a:r>
                    </a:p>
                  </a:txBody>
                  <a:tcPr marL="68580" marR="68580" marT="34290" marB="34290"/>
                </a:tc>
                <a:tc>
                  <a:txBody>
                    <a:bodyPr/>
                    <a:lstStyle/>
                    <a:p>
                      <a:r>
                        <a:rPr lang="en-US" sz="1400" dirty="0"/>
                        <a:t>Learning Objective</a:t>
                      </a:r>
                    </a:p>
                  </a:txBody>
                  <a:tcPr marL="68580" marR="68580" marT="34290" marB="34290"/>
                </a:tc>
                <a:tc>
                  <a:txBody>
                    <a:bodyPr/>
                    <a:lstStyle/>
                    <a:p>
                      <a:r>
                        <a:rPr lang="en-US" sz="1400" dirty="0"/>
                        <a:t>Domain of Learning</a:t>
                      </a:r>
                    </a:p>
                  </a:txBody>
                  <a:tcPr marL="68580" marR="68580" marT="34290" marB="34290"/>
                </a:tc>
                <a:extLst>
                  <a:ext uri="{0D108BD9-81ED-4DB2-BD59-A6C34878D82A}">
                    <a16:rowId xmlns:a16="http://schemas.microsoft.com/office/drawing/2014/main" val="3698351227"/>
                  </a:ext>
                </a:extLst>
              </a:tr>
              <a:tr h="627476">
                <a:tc>
                  <a:txBody>
                    <a:bodyPr/>
                    <a:lstStyle/>
                    <a:p>
                      <a:r>
                        <a:rPr lang="en-US" sz="1400" dirty="0"/>
                        <a:t>1</a:t>
                      </a:r>
                    </a:p>
                  </a:txBody>
                  <a:tcPr marL="68580" marR="68580" marT="34290" marB="34290"/>
                </a:tc>
                <a:tc>
                  <a:txBody>
                    <a:bodyPr/>
                    <a:lstStyle/>
                    <a:p>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Discuss gross Anatomy of Alimentary tract</a:t>
                      </a:r>
                      <a:endParaRPr lang="en-US" sz="1400" dirty="0"/>
                    </a:p>
                  </a:txBody>
                  <a:tcPr marL="68580" marR="68580" marT="34290" marB="34290"/>
                </a:tc>
                <a:tc>
                  <a:txBody>
                    <a:bodyPr/>
                    <a:lstStyle/>
                    <a:p>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C2</a:t>
                      </a:r>
                      <a:endParaRPr lang="en-US" sz="1400" dirty="0"/>
                    </a:p>
                  </a:txBody>
                  <a:tcPr marL="68580" marR="68580" marT="34290" marB="34290"/>
                </a:tc>
                <a:extLst>
                  <a:ext uri="{0D108BD9-81ED-4DB2-BD59-A6C34878D82A}">
                    <a16:rowId xmlns:a16="http://schemas.microsoft.com/office/drawing/2014/main" val="4204538013"/>
                  </a:ext>
                </a:extLst>
              </a:tr>
              <a:tr h="627476">
                <a:tc>
                  <a:txBody>
                    <a:bodyPr/>
                    <a:lstStyle/>
                    <a:p>
                      <a:r>
                        <a:rPr lang="en-US" sz="1400" dirty="0"/>
                        <a:t>2</a:t>
                      </a:r>
                    </a:p>
                  </a:txBody>
                  <a:tcPr marL="68580" marR="68580" marT="34290" marB="34290"/>
                </a:tc>
                <a:tc>
                  <a:txBody>
                    <a:bodyPr/>
                    <a:lstStyle/>
                    <a:p>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Discuss the Case Scenario and Diagnosis.</a:t>
                      </a:r>
                      <a:endParaRPr lang="en-US" sz="1400" dirty="0"/>
                    </a:p>
                  </a:txBody>
                  <a:tcPr marL="68580" marR="68580" marT="34290" marB="34290"/>
                </a:tc>
                <a:tc>
                  <a:txBody>
                    <a:bodyPr/>
                    <a:lstStyle/>
                    <a:p>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C2</a:t>
                      </a:r>
                      <a:endParaRPr lang="en-US" sz="1400" dirty="0"/>
                    </a:p>
                  </a:txBody>
                  <a:tcPr marL="68580" marR="68580" marT="34290" marB="34290"/>
                </a:tc>
                <a:extLst>
                  <a:ext uri="{0D108BD9-81ED-4DB2-BD59-A6C34878D82A}">
                    <a16:rowId xmlns:a16="http://schemas.microsoft.com/office/drawing/2014/main" val="1576560631"/>
                  </a:ext>
                </a:extLst>
              </a:tr>
              <a:tr h="627476">
                <a:tc>
                  <a:txBody>
                    <a:bodyPr/>
                    <a:lstStyle/>
                    <a:p>
                      <a:r>
                        <a:rPr lang="en-US" sz="1400" dirty="0"/>
                        <a:t>3</a:t>
                      </a:r>
                    </a:p>
                  </a:txBody>
                  <a:tcPr marL="68580" marR="68580" marT="34290" marB="34290"/>
                </a:tc>
                <a:tc>
                  <a:txBody>
                    <a:bodyPr/>
                    <a:lstStyle/>
                    <a:p>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Explain the Peptic Ulcer disease and its causes.</a:t>
                      </a:r>
                      <a:endParaRPr lang="en-US" sz="1400" dirty="0"/>
                    </a:p>
                  </a:txBody>
                  <a:tcPr marL="68580" marR="68580" marT="34290" marB="34290"/>
                </a:tc>
                <a:tc>
                  <a:txBody>
                    <a:bodyPr/>
                    <a:lstStyle/>
                    <a:p>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C3</a:t>
                      </a:r>
                      <a:endParaRPr lang="en-US" sz="1400" dirty="0"/>
                    </a:p>
                  </a:txBody>
                  <a:tcPr marL="68580" marR="68580" marT="34290" marB="34290"/>
                </a:tc>
                <a:extLst>
                  <a:ext uri="{0D108BD9-81ED-4DB2-BD59-A6C34878D82A}">
                    <a16:rowId xmlns:a16="http://schemas.microsoft.com/office/drawing/2014/main" val="4215704653"/>
                  </a:ext>
                </a:extLst>
              </a:tr>
              <a:tr h="627476">
                <a:tc>
                  <a:txBody>
                    <a:bodyPr/>
                    <a:lstStyle/>
                    <a:p>
                      <a:r>
                        <a:rPr lang="en-US" sz="1400" dirty="0"/>
                        <a:t>4</a:t>
                      </a:r>
                    </a:p>
                  </a:txBody>
                  <a:tcPr marL="68580" marR="68580" marT="34290" marB="34290"/>
                </a:tc>
                <a:tc>
                  <a:txBody>
                    <a:bodyPr/>
                    <a:lstStyle/>
                    <a:p>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Describe Pathophysiology of Peptic ulcer Disease</a:t>
                      </a:r>
                      <a:endParaRPr lang="en-US" sz="1400" dirty="0"/>
                    </a:p>
                  </a:txBody>
                  <a:tcPr marL="68580" marR="68580" marT="34290" marB="34290"/>
                </a:tc>
                <a:tc>
                  <a:txBody>
                    <a:bodyPr/>
                    <a:lstStyle/>
                    <a:p>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C2</a:t>
                      </a:r>
                      <a:endParaRPr lang="en-US" sz="1400" dirty="0"/>
                    </a:p>
                  </a:txBody>
                  <a:tcPr marL="68580" marR="68580" marT="34290" marB="34290"/>
                </a:tc>
                <a:extLst>
                  <a:ext uri="{0D108BD9-81ED-4DB2-BD59-A6C34878D82A}">
                    <a16:rowId xmlns:a16="http://schemas.microsoft.com/office/drawing/2014/main" val="42642132"/>
                  </a:ext>
                </a:extLst>
              </a:tr>
              <a:tr h="627476">
                <a:tc>
                  <a:txBody>
                    <a:bodyPr/>
                    <a:lstStyle/>
                    <a:p>
                      <a:r>
                        <a:rPr lang="en-US" sz="1400" dirty="0"/>
                        <a:t>5</a:t>
                      </a:r>
                    </a:p>
                  </a:txBody>
                  <a:tcPr marL="68580" marR="68580" marT="34290" marB="34290"/>
                </a:tc>
                <a:tc>
                  <a:txBody>
                    <a:bodyPr/>
                    <a:lstStyle/>
                    <a:p>
                      <a:r>
                        <a:rPr lang="en-US" sz="2000" dirty="0"/>
                        <a:t>To</a:t>
                      </a:r>
                      <a:r>
                        <a:rPr lang="en-US" sz="2000" baseline="0" dirty="0"/>
                        <a:t> Explain Treatment of Peptic Ulcer Disease.</a:t>
                      </a:r>
                      <a:endParaRPr lang="en-US" sz="2000" dirty="0"/>
                    </a:p>
                  </a:txBody>
                  <a:tcPr marL="68580" marR="68580" marT="34290" marB="34290"/>
                </a:tc>
                <a:tc>
                  <a:txBody>
                    <a:bodyPr/>
                    <a:lstStyle/>
                    <a:p>
                      <a:r>
                        <a:rPr lang="en-US" sz="1800" dirty="0"/>
                        <a:t>C3</a:t>
                      </a:r>
                    </a:p>
                  </a:txBody>
                  <a:tcPr marL="68580" marR="68580" marT="34290" marB="34290"/>
                </a:tc>
                <a:extLst>
                  <a:ext uri="{0D108BD9-81ED-4DB2-BD59-A6C34878D82A}">
                    <a16:rowId xmlns:a16="http://schemas.microsoft.com/office/drawing/2014/main" val="1910692653"/>
                  </a:ext>
                </a:extLst>
              </a:tr>
            </a:tbl>
          </a:graphicData>
        </a:graphic>
      </p:graphicFrame>
    </p:spTree>
    <p:extLst>
      <p:ext uri="{BB962C8B-B14F-4D97-AF65-F5344CB8AC3E}">
        <p14:creationId xmlns:p14="http://schemas.microsoft.com/office/powerpoint/2010/main" val="27389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2133600"/>
            <a:ext cx="7772400" cy="1500187"/>
          </a:xfrm>
        </p:spPr>
        <p:txBody>
          <a:bodyPr>
            <a:normAutofit/>
          </a:bodyPr>
          <a:lstStyle/>
          <a:p>
            <a:pPr algn="ctr"/>
            <a:r>
              <a:rPr lang="en-US" sz="4000" b="1" dirty="0">
                <a:solidFill>
                  <a:schemeClr val="tx1"/>
                </a:solidFill>
              </a:rPr>
              <a:t>Horizontal Integration</a:t>
            </a:r>
          </a:p>
        </p:txBody>
      </p:sp>
      <p:sp>
        <p:nvSpPr>
          <p:cNvPr id="2" name="Slide Number Placeholder 1"/>
          <p:cNvSpPr>
            <a:spLocks noGrp="1"/>
          </p:cNvSpPr>
          <p:nvPr>
            <p:ph type="sldNum" sz="quarter" idx="12"/>
          </p:nvPr>
        </p:nvSpPr>
        <p:spPr/>
        <p:txBody>
          <a:bodyPr/>
          <a:lstStyle/>
          <a:p>
            <a:fld id="{C59D2201-8A73-433A-97F3-E7E5379BAE05}" type="slidenum">
              <a:rPr lang="en-US" smtClean="0"/>
              <a:pPr/>
              <a:t>13</a:t>
            </a:fld>
            <a:endParaRPr lang="en-US" dirty="0"/>
          </a:p>
        </p:txBody>
      </p:sp>
    </p:spTree>
    <p:extLst>
      <p:ext uri="{BB962C8B-B14F-4D97-AF65-F5344CB8AC3E}">
        <p14:creationId xmlns:p14="http://schemas.microsoft.com/office/powerpoint/2010/main" val="2956001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829B39B-E19B-4684-B84C-73DF500C59FE}" type="slidenum">
              <a:rPr lang="en-US" smtClean="0">
                <a:solidFill>
                  <a:prstClr val="black">
                    <a:tint val="75000"/>
                  </a:prstClr>
                </a:solidFill>
              </a:rPr>
              <a:pPr>
                <a:defRPr/>
              </a:pPr>
              <a:t>14</a:t>
            </a:fld>
            <a:endParaRPr lang="en-US" dirty="0">
              <a:solidFill>
                <a:prstClr val="black">
                  <a:tint val="75000"/>
                </a:prstClr>
              </a:solidFill>
            </a:endParaRPr>
          </a:p>
        </p:txBody>
      </p:sp>
      <p:sp>
        <p:nvSpPr>
          <p:cNvPr id="4" name="Oval 3"/>
          <p:cNvSpPr/>
          <p:nvPr/>
        </p:nvSpPr>
        <p:spPr>
          <a:xfrm>
            <a:off x="0" y="0"/>
            <a:ext cx="1981200" cy="10668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Horizontal </a:t>
            </a:r>
          </a:p>
          <a:p>
            <a:pPr algn="ctr"/>
            <a:r>
              <a:rPr lang="en-US" sz="1400" b="1" dirty="0"/>
              <a:t>Integration/</a:t>
            </a:r>
          </a:p>
          <a:p>
            <a:pPr algn="ctr"/>
            <a:r>
              <a:rPr lang="en-US" sz="1400" b="1" dirty="0"/>
              <a:t>Gross</a:t>
            </a:r>
          </a:p>
          <a:p>
            <a:pPr algn="ctr"/>
            <a:r>
              <a:rPr lang="en-US" sz="1400" b="1" dirty="0"/>
              <a:t>Anatomy</a:t>
            </a:r>
          </a:p>
        </p:txBody>
      </p:sp>
      <p:sp>
        <p:nvSpPr>
          <p:cNvPr id="5" name="Rectangle 4">
            <a:extLst>
              <a:ext uri="{FF2B5EF4-FFF2-40B4-BE49-F238E27FC236}">
                <a16:creationId xmlns:a16="http://schemas.microsoft.com/office/drawing/2014/main" id="{93635F13-B98B-456E-92C6-42F88A6F525B}"/>
              </a:ext>
            </a:extLst>
          </p:cNvPr>
          <p:cNvSpPr/>
          <p:nvPr/>
        </p:nvSpPr>
        <p:spPr>
          <a:xfrm>
            <a:off x="914400" y="6171684"/>
            <a:ext cx="7513983" cy="3693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Reference: </a:t>
            </a:r>
            <a:r>
              <a:rPr lang="en-US" dirty="0">
                <a:solidFill>
                  <a:schemeClr val="tx1"/>
                </a:solidFill>
              </a:rPr>
              <a:t>Textbook of Physiology by </a:t>
            </a:r>
            <a:r>
              <a:rPr lang="en-US" dirty="0" err="1">
                <a:solidFill>
                  <a:schemeClr val="tx1"/>
                </a:solidFill>
              </a:rPr>
              <a:t>Gyton</a:t>
            </a:r>
            <a:r>
              <a:rPr lang="en-US" dirty="0">
                <a:solidFill>
                  <a:schemeClr val="tx1"/>
                </a:solidFill>
              </a:rPr>
              <a:t> and Hall,14</a:t>
            </a:r>
            <a:r>
              <a:rPr lang="en-US" baseline="30000" dirty="0">
                <a:solidFill>
                  <a:schemeClr val="tx1"/>
                </a:solidFill>
              </a:rPr>
              <a:t>th</a:t>
            </a:r>
            <a:r>
              <a:rPr lang="en-US" dirty="0">
                <a:solidFill>
                  <a:schemeClr val="tx1"/>
                </a:solidFill>
              </a:rPr>
              <a:t> edition </a:t>
            </a:r>
            <a:r>
              <a:rPr lang="en-US" dirty="0"/>
              <a:t>Page No.788</a:t>
            </a:r>
          </a:p>
        </p:txBody>
      </p:sp>
      <p:pic>
        <p:nvPicPr>
          <p:cNvPr id="1026" name="Picture 2"/>
          <p:cNvPicPr>
            <a:picLocks noChangeAspect="1" noChangeArrowheads="1"/>
          </p:cNvPicPr>
          <p:nvPr/>
        </p:nvPicPr>
        <p:blipFill>
          <a:blip r:embed="rId2"/>
          <a:srcRect/>
          <a:stretch>
            <a:fillRect/>
          </a:stretch>
        </p:blipFill>
        <p:spPr bwMode="auto">
          <a:xfrm>
            <a:off x="1371600" y="1066800"/>
            <a:ext cx="6477000" cy="5029199"/>
          </a:xfrm>
          <a:prstGeom prst="rect">
            <a:avLst/>
          </a:prstGeom>
          <a:noFill/>
          <a:ln w="9525">
            <a:noFill/>
            <a:miter lim="800000"/>
            <a:headEnd/>
            <a:tailEnd/>
          </a:ln>
          <a:effectLst/>
        </p:spPr>
      </p:pic>
      <p:sp>
        <p:nvSpPr>
          <p:cNvPr id="7" name="Title 1"/>
          <p:cNvSpPr txBox="1">
            <a:spLocks/>
          </p:cNvSpPr>
          <p:nvPr/>
        </p:nvSpPr>
        <p:spPr>
          <a:xfrm>
            <a:off x="457200" y="274638"/>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mj-lt"/>
                <a:ea typeface="+mj-ea"/>
                <a:cs typeface="+mj-cs"/>
              </a:rPr>
              <a:t>           </a:t>
            </a:r>
            <a:r>
              <a:rPr lang="en-US" sz="3200" b="1" dirty="0">
                <a:latin typeface="+mj-lt"/>
                <a:ea typeface="+mj-ea"/>
                <a:cs typeface="+mj-cs"/>
              </a:rPr>
              <a:t>Anatomy </a:t>
            </a:r>
            <a:r>
              <a:rPr kumimoji="0" lang="en-US" sz="3200" b="1" i="0" u="none" strike="noStrike" kern="1200" cap="none" spc="0" normalizeH="0" baseline="0" noProof="0" dirty="0">
                <a:ln>
                  <a:noFill/>
                </a:ln>
                <a:solidFill>
                  <a:schemeClr val="tx1"/>
                </a:solidFill>
                <a:effectLst/>
                <a:uLnTx/>
                <a:uFillTx/>
                <a:latin typeface="+mj-lt"/>
                <a:ea typeface="+mj-ea"/>
                <a:cs typeface="+mj-cs"/>
              </a:rPr>
              <a:t>of Digestive Tract Wall</a:t>
            </a:r>
            <a:endParaRPr kumimoji="0" lang="en-US" sz="36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507560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   Layers of Digestive Tract Wall</a:t>
            </a:r>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15</a:t>
            </a:fld>
            <a:endParaRPr lang="en-US"/>
          </a:p>
        </p:txBody>
      </p:sp>
      <p:sp>
        <p:nvSpPr>
          <p:cNvPr id="6" name="Oval 5">
            <a:extLst>
              <a:ext uri="{FF2B5EF4-FFF2-40B4-BE49-F238E27FC236}">
                <a16:creationId xmlns:a16="http://schemas.microsoft.com/office/drawing/2014/main" id="{FFB85CBC-7B57-4AD9-B4E3-75D1528BA029}"/>
              </a:ext>
            </a:extLst>
          </p:cNvPr>
          <p:cNvSpPr/>
          <p:nvPr/>
        </p:nvSpPr>
        <p:spPr>
          <a:xfrm>
            <a:off x="0" y="0"/>
            <a:ext cx="1905000" cy="9906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Horizontal </a:t>
            </a:r>
          </a:p>
          <a:p>
            <a:pPr algn="ctr"/>
            <a:r>
              <a:rPr lang="en-US" sz="1200" b="1" dirty="0"/>
              <a:t>Integration/</a:t>
            </a:r>
          </a:p>
          <a:p>
            <a:pPr algn="ctr"/>
            <a:r>
              <a:rPr lang="en-US" sz="1200" b="1" dirty="0"/>
              <a:t>Gross</a:t>
            </a:r>
          </a:p>
          <a:p>
            <a:pPr algn="ctr"/>
            <a:r>
              <a:rPr lang="en-US" sz="1200" b="1" dirty="0"/>
              <a:t>Anatomy</a:t>
            </a:r>
          </a:p>
        </p:txBody>
      </p:sp>
      <p:pic>
        <p:nvPicPr>
          <p:cNvPr id="7" name="Picture 3"/>
          <p:cNvPicPr>
            <a:picLocks noChangeAspect="1" noChangeArrowheads="1"/>
          </p:cNvPicPr>
          <p:nvPr/>
        </p:nvPicPr>
        <p:blipFill>
          <a:blip r:embed="rId2"/>
          <a:srcRect/>
          <a:stretch>
            <a:fillRect/>
          </a:stretch>
        </p:blipFill>
        <p:spPr bwMode="auto">
          <a:xfrm>
            <a:off x="685800" y="1295400"/>
            <a:ext cx="8077200" cy="5105400"/>
          </a:xfrm>
          <a:prstGeom prst="rect">
            <a:avLst/>
          </a:prstGeom>
          <a:noFill/>
          <a:ln w="9525">
            <a:noFill/>
            <a:miter lim="800000"/>
            <a:headEnd/>
            <a:tailEnd/>
          </a:ln>
          <a:effectLst/>
        </p:spPr>
      </p:pic>
      <p:sp>
        <p:nvSpPr>
          <p:cNvPr id="8" name="Rectangle 7">
            <a:extLst>
              <a:ext uri="{FF2B5EF4-FFF2-40B4-BE49-F238E27FC236}">
                <a16:creationId xmlns:a16="http://schemas.microsoft.com/office/drawing/2014/main" id="{0EDAB0FE-7F1F-49A8-9419-05390BA913DA}"/>
              </a:ext>
            </a:extLst>
          </p:cNvPr>
          <p:cNvSpPr/>
          <p:nvPr/>
        </p:nvSpPr>
        <p:spPr>
          <a:xfrm>
            <a:off x="838200" y="6488668"/>
            <a:ext cx="7513983" cy="3693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Reference: Sherwood Page No.571</a:t>
            </a:r>
          </a:p>
        </p:txBody>
      </p:sp>
    </p:spTree>
    <p:extLst>
      <p:ext uri="{BB962C8B-B14F-4D97-AF65-F5344CB8AC3E}">
        <p14:creationId xmlns:p14="http://schemas.microsoft.com/office/powerpoint/2010/main" val="4177727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671894" y="2057400"/>
            <a:ext cx="7772400" cy="1500187"/>
          </a:xfrm>
        </p:spPr>
        <p:txBody>
          <a:bodyPr>
            <a:normAutofit/>
          </a:bodyPr>
          <a:lstStyle/>
          <a:p>
            <a:pPr algn="ctr"/>
            <a:r>
              <a:rPr lang="en-US" sz="4400" b="1" dirty="0">
                <a:solidFill>
                  <a:schemeClr val="tx1"/>
                </a:solidFill>
              </a:rPr>
              <a:t>Core Knowledge</a:t>
            </a:r>
          </a:p>
        </p:txBody>
      </p:sp>
      <p:sp>
        <p:nvSpPr>
          <p:cNvPr id="2" name="Slide Number Placeholder 1"/>
          <p:cNvSpPr>
            <a:spLocks noGrp="1"/>
          </p:cNvSpPr>
          <p:nvPr>
            <p:ph type="sldNum" sz="quarter" idx="12"/>
          </p:nvPr>
        </p:nvSpPr>
        <p:spPr/>
        <p:txBody>
          <a:bodyPr/>
          <a:lstStyle/>
          <a:p>
            <a:fld id="{C59D2201-8A73-433A-97F3-E7E5379BAE05}" type="slidenum">
              <a:rPr lang="en-US" smtClean="0"/>
              <a:pPr/>
              <a:t>16</a:t>
            </a:fld>
            <a:endParaRPr lang="en-US" dirty="0"/>
          </a:p>
        </p:txBody>
      </p:sp>
    </p:spTree>
    <p:extLst>
      <p:ext uri="{BB962C8B-B14F-4D97-AF65-F5344CB8AC3E}">
        <p14:creationId xmlns:p14="http://schemas.microsoft.com/office/powerpoint/2010/main" val="325484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Physiology of Gastrointestinal tract</a:t>
            </a:r>
          </a:p>
        </p:txBody>
      </p:sp>
      <p:sp>
        <p:nvSpPr>
          <p:cNvPr id="3" name="Content Placeholder 2"/>
          <p:cNvSpPr>
            <a:spLocks noGrp="1"/>
          </p:cNvSpPr>
          <p:nvPr>
            <p:ph idx="1"/>
          </p:nvPr>
        </p:nvSpPr>
        <p:spPr>
          <a:xfrm>
            <a:off x="457200" y="1752600"/>
            <a:ext cx="8229600" cy="4525963"/>
          </a:xfrm>
        </p:spPr>
        <p:txBody>
          <a:bodyPr>
            <a:normAutofit/>
          </a:bodyPr>
          <a:lstStyle/>
          <a:p>
            <a:pPr>
              <a:buFont typeface="Wingdings" pitchFamily="2" charset="2"/>
              <a:buChar char="Ø"/>
            </a:pPr>
            <a:r>
              <a:rPr lang="en-US" sz="2400" dirty="0"/>
              <a:t>Gastrointestinal tract is well supplied with </a:t>
            </a:r>
            <a:r>
              <a:rPr lang="en-US" sz="2400" b="1" dirty="0">
                <a:solidFill>
                  <a:schemeClr val="accent6">
                    <a:lumMod val="50000"/>
                  </a:schemeClr>
                </a:solidFill>
              </a:rPr>
              <a:t>mucous glands </a:t>
            </a:r>
            <a:r>
              <a:rPr lang="en-US" sz="2400" dirty="0"/>
              <a:t>that protects mucosa from gastric acid.</a:t>
            </a:r>
          </a:p>
          <a:p>
            <a:pPr>
              <a:buFont typeface="Wingdings" pitchFamily="2" charset="2"/>
              <a:buChar char="Ø"/>
            </a:pPr>
            <a:r>
              <a:rPr lang="en-US" sz="2400" dirty="0"/>
              <a:t>Duodenum is protected by the </a:t>
            </a:r>
            <a:r>
              <a:rPr lang="en-US" sz="2400" b="1" dirty="0">
                <a:solidFill>
                  <a:schemeClr val="accent6">
                    <a:lumMod val="50000"/>
                  </a:schemeClr>
                </a:solidFill>
              </a:rPr>
              <a:t>alkaline small intestinal secretions. </a:t>
            </a:r>
          </a:p>
          <a:p>
            <a:pPr>
              <a:buFont typeface="Wingdings" pitchFamily="2" charset="2"/>
              <a:buChar char="Ø"/>
            </a:pPr>
            <a:r>
              <a:rPr lang="en-US" sz="2400" b="1" dirty="0">
                <a:solidFill>
                  <a:schemeClr val="accent6">
                    <a:lumMod val="50000"/>
                  </a:schemeClr>
                </a:solidFill>
              </a:rPr>
              <a:t>Sodium Bicarbonate  </a:t>
            </a:r>
            <a:r>
              <a:rPr lang="en-US" sz="2400" dirty="0"/>
              <a:t>in Pancreatic secretion, Brunner’s glands of the duodenal wall and bile coming from the liver </a:t>
            </a:r>
            <a:r>
              <a:rPr lang="en-US" sz="2400" b="1" dirty="0">
                <a:solidFill>
                  <a:schemeClr val="accent6">
                    <a:lumMod val="50000"/>
                  </a:schemeClr>
                </a:solidFill>
              </a:rPr>
              <a:t>neutralize the hydrochloric acid of the gastric juice</a:t>
            </a:r>
            <a:r>
              <a:rPr lang="en-US" sz="2400" dirty="0"/>
              <a:t>, </a:t>
            </a:r>
            <a:r>
              <a:rPr lang="en-US" sz="2400" b="1" dirty="0">
                <a:solidFill>
                  <a:schemeClr val="accent6">
                    <a:lumMod val="50000"/>
                  </a:schemeClr>
                </a:solidFill>
              </a:rPr>
              <a:t>inactivate pepsin </a:t>
            </a:r>
            <a:r>
              <a:rPr lang="en-US" sz="2400" dirty="0"/>
              <a:t>and </a:t>
            </a:r>
            <a:r>
              <a:rPr lang="en-US" sz="2400" b="1" dirty="0">
                <a:solidFill>
                  <a:schemeClr val="accent6">
                    <a:lumMod val="50000"/>
                  </a:schemeClr>
                </a:solidFill>
              </a:rPr>
              <a:t>prevent digestion of the mucosa</a:t>
            </a:r>
            <a:r>
              <a:rPr lang="en-US" sz="2400" dirty="0"/>
              <a:t>. </a:t>
            </a:r>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solidFill>
                  <a:prstClr val="black">
                    <a:tint val="75000"/>
                  </a:prstClr>
                </a:solidFill>
              </a:rPr>
              <a:pPr>
                <a:defRPr/>
              </a:pPr>
              <a:t>17</a:t>
            </a:fld>
            <a:endParaRPr lang="en-US" dirty="0">
              <a:solidFill>
                <a:prstClr val="black">
                  <a:tint val="75000"/>
                </a:prstClr>
              </a:solidFill>
            </a:endParaRPr>
          </a:p>
        </p:txBody>
      </p:sp>
      <p:sp>
        <p:nvSpPr>
          <p:cNvPr id="5" name="Oval 4"/>
          <p:cNvSpPr/>
          <p:nvPr/>
        </p:nvSpPr>
        <p:spPr>
          <a:xfrm>
            <a:off x="0" y="0"/>
            <a:ext cx="1447800" cy="9144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Core Concepts</a:t>
            </a:r>
          </a:p>
        </p:txBody>
      </p:sp>
      <p:sp>
        <p:nvSpPr>
          <p:cNvPr id="6" name="Oval 5"/>
          <p:cNvSpPr/>
          <p:nvPr/>
        </p:nvSpPr>
        <p:spPr>
          <a:xfrm>
            <a:off x="0" y="0"/>
            <a:ext cx="1524000" cy="9144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Core Knowledge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t>      Mechanism of Hydrochloric Acid Secretion</a:t>
            </a:r>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solidFill>
                  <a:prstClr val="black">
                    <a:tint val="75000"/>
                  </a:prstClr>
                </a:solidFill>
              </a:rPr>
              <a:pPr>
                <a:defRPr/>
              </a:pPr>
              <a:t>18</a:t>
            </a:fld>
            <a:endParaRPr lang="en-US" dirty="0">
              <a:solidFill>
                <a:prstClr val="black">
                  <a:tint val="75000"/>
                </a:prstClr>
              </a:solidFill>
            </a:endParaRPr>
          </a:p>
        </p:txBody>
      </p:sp>
      <p:sp>
        <p:nvSpPr>
          <p:cNvPr id="5" name="Oval 4"/>
          <p:cNvSpPr/>
          <p:nvPr/>
        </p:nvSpPr>
        <p:spPr>
          <a:xfrm>
            <a:off x="0" y="0"/>
            <a:ext cx="1524000" cy="9144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Core Knowledge</a:t>
            </a:r>
          </a:p>
        </p:txBody>
      </p:sp>
      <p:pic>
        <p:nvPicPr>
          <p:cNvPr id="5122" name="Picture 2"/>
          <p:cNvPicPr>
            <a:picLocks noGrp="1" noChangeAspect="1" noChangeArrowheads="1"/>
          </p:cNvPicPr>
          <p:nvPr>
            <p:ph idx="1"/>
          </p:nvPr>
        </p:nvPicPr>
        <p:blipFill>
          <a:blip r:embed="rId2"/>
          <a:srcRect l="2151"/>
          <a:stretch>
            <a:fillRect/>
          </a:stretch>
        </p:blipFill>
        <p:spPr bwMode="auto">
          <a:xfrm>
            <a:off x="838200" y="1219200"/>
            <a:ext cx="7239000" cy="5029200"/>
          </a:xfrm>
          <a:prstGeom prst="rect">
            <a:avLst/>
          </a:prstGeom>
          <a:noFill/>
          <a:ln w="9525">
            <a:noFill/>
            <a:miter lim="800000"/>
            <a:headEnd/>
            <a:tailEnd/>
          </a:ln>
          <a:effectLst/>
        </p:spPr>
      </p:pic>
      <p:sp>
        <p:nvSpPr>
          <p:cNvPr id="7" name="Rectangle 6"/>
          <p:cNvSpPr/>
          <p:nvPr/>
        </p:nvSpPr>
        <p:spPr>
          <a:xfrm>
            <a:off x="762000" y="6324600"/>
            <a:ext cx="7543800" cy="369332"/>
          </a:xfrm>
          <a:prstGeom prst="rect">
            <a:avLst/>
          </a:prstGeom>
        </p:spPr>
        <p:txBody>
          <a:bodyPr wrap="square">
            <a:spAutoFit/>
          </a:bodyPr>
          <a:lstStyle/>
          <a:p>
            <a:r>
              <a:rPr lang="en-US" dirty="0"/>
              <a:t>Reference: Textbook of Physiology by Guyton and Hall,14</a:t>
            </a:r>
            <a:r>
              <a:rPr lang="en-US" baseline="30000" dirty="0"/>
              <a:t>th</a:t>
            </a:r>
            <a:r>
              <a:rPr lang="en-US" dirty="0"/>
              <a:t> edition Page No.812</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Peptic Ulcer Disease</a:t>
            </a:r>
          </a:p>
        </p:txBody>
      </p:sp>
      <p:sp>
        <p:nvSpPr>
          <p:cNvPr id="3" name="Content Placeholder 2"/>
          <p:cNvSpPr>
            <a:spLocks noGrp="1"/>
          </p:cNvSpPr>
          <p:nvPr>
            <p:ph idx="1"/>
          </p:nvPr>
        </p:nvSpPr>
        <p:spPr/>
        <p:txBody>
          <a:bodyPr>
            <a:normAutofit/>
          </a:bodyPr>
          <a:lstStyle/>
          <a:p>
            <a:pPr>
              <a:buNone/>
            </a:pPr>
            <a:r>
              <a:rPr lang="en-US" sz="2400" dirty="0"/>
              <a:t>A peptic ulcer is an excoriated area of stomach</a:t>
            </a:r>
          </a:p>
          <a:p>
            <a:pPr>
              <a:buNone/>
            </a:pPr>
            <a:r>
              <a:rPr lang="en-US" sz="2400" dirty="0"/>
              <a:t>or intestinal mucosa caused principally </a:t>
            </a:r>
          </a:p>
          <a:p>
            <a:pPr>
              <a:buNone/>
            </a:pPr>
            <a:r>
              <a:rPr lang="en-US" sz="2400" dirty="0"/>
              <a:t>digestive action of gastric juice or upper small intestinal secretions</a:t>
            </a:r>
            <a:r>
              <a:rPr lang="en-US" dirty="0"/>
              <a:t>.</a:t>
            </a:r>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19</a:t>
            </a:fld>
            <a:endParaRPr lang="en-US"/>
          </a:p>
        </p:txBody>
      </p:sp>
      <p:sp>
        <p:nvSpPr>
          <p:cNvPr id="7" name="Oval 6">
            <a:extLst>
              <a:ext uri="{FF2B5EF4-FFF2-40B4-BE49-F238E27FC236}">
                <a16:creationId xmlns:a16="http://schemas.microsoft.com/office/drawing/2014/main" id="{5AA9FD95-C486-4CD7-8CDF-B82ACD4C11C7}"/>
              </a:ext>
            </a:extLst>
          </p:cNvPr>
          <p:cNvSpPr/>
          <p:nvPr/>
        </p:nvSpPr>
        <p:spPr>
          <a:xfrm>
            <a:off x="-1" y="0"/>
            <a:ext cx="1905001" cy="12954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Vertical Integration with Internal Medicine/</a:t>
            </a:r>
          </a:p>
          <a:p>
            <a:pPr algn="ctr"/>
            <a:r>
              <a:rPr lang="en-US" sz="1100" b="1" dirty="0"/>
              <a:t>Gastroentrology</a:t>
            </a:r>
          </a:p>
        </p:txBody>
      </p:sp>
    </p:spTree>
    <p:extLst>
      <p:ext uri="{BB962C8B-B14F-4D97-AF65-F5344CB8AC3E}">
        <p14:creationId xmlns:p14="http://schemas.microsoft.com/office/powerpoint/2010/main" val="4177727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438400"/>
            <a:ext cx="9144000" cy="2819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en-US" sz="2000" dirty="0">
              <a:solidFill>
                <a:prstClr val="white"/>
              </a:solidFill>
            </a:endParaRPr>
          </a:p>
        </p:txBody>
      </p:sp>
      <p:sp>
        <p:nvSpPr>
          <p:cNvPr id="15363" name="Title 1"/>
          <p:cNvSpPr>
            <a:spLocks noGrp="1"/>
          </p:cNvSpPr>
          <p:nvPr>
            <p:ph type="ctrTitle"/>
          </p:nvPr>
        </p:nvSpPr>
        <p:spPr>
          <a:xfrm>
            <a:off x="0" y="2133600"/>
            <a:ext cx="9144000" cy="3505200"/>
          </a:xfrm>
        </p:spPr>
        <p:txBody>
          <a:bodyPr rtlCol="0">
            <a:noAutofit/>
          </a:bodyPr>
          <a:lstStyle/>
          <a:p>
            <a:br>
              <a:rPr lang="en-US" dirty="0">
                <a:solidFill>
                  <a:schemeClr val="bg1"/>
                </a:solidFill>
              </a:rPr>
            </a:br>
            <a:r>
              <a:rPr lang="en-US" dirty="0">
                <a:solidFill>
                  <a:schemeClr val="bg1"/>
                </a:solidFill>
              </a:rPr>
              <a:t>    </a:t>
            </a:r>
            <a:br>
              <a:rPr lang="en-US" dirty="0">
                <a:solidFill>
                  <a:schemeClr val="bg1"/>
                </a:solidFill>
              </a:rPr>
            </a:br>
            <a:r>
              <a:rPr lang="en-US" sz="4000" dirty="0">
                <a:solidFill>
                  <a:schemeClr val="bg1"/>
                </a:solidFill>
              </a:rPr>
              <a:t>Second year MBBS (BATCH 50) </a:t>
            </a:r>
            <a:br>
              <a:rPr lang="en-US" sz="4000" dirty="0">
                <a:solidFill>
                  <a:schemeClr val="bg1"/>
                </a:solidFill>
              </a:rPr>
            </a:br>
            <a:r>
              <a:rPr lang="en-US" sz="4000" dirty="0">
                <a:solidFill>
                  <a:schemeClr val="bg1"/>
                </a:solidFill>
              </a:rPr>
              <a:t>GIT Module</a:t>
            </a:r>
            <a:br>
              <a:rPr lang="en-US" dirty="0">
                <a:solidFill>
                  <a:schemeClr val="bg1"/>
                </a:solidFill>
              </a:rPr>
            </a:br>
            <a:r>
              <a:rPr lang="en-US" sz="3600" dirty="0">
                <a:solidFill>
                  <a:schemeClr val="bg1"/>
                </a:solidFill>
              </a:rPr>
              <a:t>Case Based Learning (CBL)</a:t>
            </a:r>
            <a:br>
              <a:rPr lang="en-US" sz="3600" dirty="0">
                <a:solidFill>
                  <a:schemeClr val="bg1"/>
                </a:solidFill>
              </a:rPr>
            </a:br>
            <a:r>
              <a:rPr lang="en-US" sz="3600" dirty="0">
                <a:solidFill>
                  <a:schemeClr val="bg1"/>
                </a:solidFill>
              </a:rPr>
              <a:t>Peptic Ulcer Disease</a:t>
            </a:r>
            <a:br>
              <a:rPr lang="en-US" sz="3600" dirty="0">
                <a:solidFill>
                  <a:schemeClr val="bg1"/>
                </a:solidFill>
              </a:rPr>
            </a:br>
            <a:br>
              <a:rPr lang="en-US" sz="3600" dirty="0">
                <a:solidFill>
                  <a:schemeClr val="bg1"/>
                </a:solidFill>
              </a:rPr>
            </a:br>
            <a:br>
              <a:rPr lang="en-US" sz="3600" dirty="0">
                <a:solidFill>
                  <a:schemeClr val="bg1"/>
                </a:solidFill>
              </a:rPr>
            </a:br>
            <a:endParaRPr lang="en-US" sz="3200" b="1" dirty="0">
              <a:solidFill>
                <a:schemeClr val="accent4">
                  <a:lumMod val="75000"/>
                </a:schemeClr>
              </a:solidFill>
            </a:endParaRPr>
          </a:p>
        </p:txBody>
      </p:sp>
      <p:sp>
        <p:nvSpPr>
          <p:cNvPr id="6" name="Rectangle 5"/>
          <p:cNvSpPr/>
          <p:nvPr/>
        </p:nvSpPr>
        <p:spPr>
          <a:xfrm>
            <a:off x="0" y="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42"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cstate="print"/>
          <a:srcRect l="4787" t="7561" r="11351" b="8025"/>
          <a:stretch>
            <a:fillRect/>
          </a:stretch>
        </p:blipFill>
        <p:spPr bwMode="auto">
          <a:xfrm>
            <a:off x="3657600" y="228600"/>
            <a:ext cx="1711325" cy="1724025"/>
          </a:xfrm>
          <a:prstGeom prst="rect">
            <a:avLst/>
          </a:prstGeom>
          <a:noFill/>
          <a:ln w="9525">
            <a:noFill/>
            <a:miter lim="800000"/>
            <a:headEnd/>
            <a:tailEnd/>
          </a:ln>
        </p:spPr>
      </p:pic>
      <p:sp>
        <p:nvSpPr>
          <p:cNvPr id="7" name="Rectangle 6"/>
          <p:cNvSpPr/>
          <p:nvPr/>
        </p:nvSpPr>
        <p:spPr>
          <a:xfrm>
            <a:off x="6400800" y="6019800"/>
            <a:ext cx="2286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7030A0"/>
              </a:solidFill>
              <a:effectLst>
                <a:outerShdw blurRad="38100" dist="38100" dir="2700000" algn="tl">
                  <a:srgbClr val="000000">
                    <a:alpha val="43137"/>
                  </a:srgbClr>
                </a:outerShdw>
              </a:effectLst>
            </a:endParaRPr>
          </a:p>
        </p:txBody>
      </p:sp>
      <p:sp>
        <p:nvSpPr>
          <p:cNvPr id="8" name="Rectangle 7"/>
          <p:cNvSpPr/>
          <p:nvPr/>
        </p:nvSpPr>
        <p:spPr>
          <a:xfrm>
            <a:off x="5715000" y="6019800"/>
            <a:ext cx="34290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Dr </a:t>
            </a:r>
            <a:r>
              <a:rPr lang="en-GB" dirty="0" err="1">
                <a:solidFill>
                  <a:schemeClr val="tx1"/>
                </a:solidFill>
              </a:rPr>
              <a:t>Iqra</a:t>
            </a:r>
            <a:r>
              <a:rPr lang="en-GB" dirty="0">
                <a:solidFill>
                  <a:schemeClr val="tx1"/>
                </a:solidFill>
              </a:rPr>
              <a:t> </a:t>
            </a:r>
            <a:r>
              <a:rPr lang="en-GB" dirty="0" err="1">
                <a:solidFill>
                  <a:schemeClr val="tx1"/>
                </a:solidFill>
              </a:rPr>
              <a:t>Ayub</a:t>
            </a:r>
            <a:endParaRPr lang="en-GB" dirty="0">
              <a:solidFill>
                <a:schemeClr val="tx1"/>
              </a:solidFill>
            </a:endParaRPr>
          </a:p>
          <a:p>
            <a:pPr algn="ctr"/>
            <a:r>
              <a:rPr lang="en-GB" dirty="0">
                <a:solidFill>
                  <a:schemeClr val="tx1"/>
                </a:solidFill>
              </a:rPr>
              <a:t>Date: 01-02-2024</a:t>
            </a:r>
            <a:endParaRPr lang="en-US" dirty="0">
              <a:solidFill>
                <a:schemeClr val="tx1"/>
              </a:solidFill>
            </a:endParaRPr>
          </a:p>
        </p:txBody>
      </p:sp>
    </p:spTree>
    <p:extLst>
      <p:ext uri="{BB962C8B-B14F-4D97-AF65-F5344CB8AC3E}">
        <p14:creationId xmlns:p14="http://schemas.microsoft.com/office/powerpoint/2010/main" val="339377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2400" b="1" dirty="0"/>
              <a:t>                 </a:t>
            </a:r>
            <a:r>
              <a:rPr lang="en-US" sz="2800" b="1" dirty="0"/>
              <a:t>   Causes and Most Frequent Locations of Peptic Ulcer Disease</a:t>
            </a:r>
            <a:endParaRPr lang="en-US" sz="2400" b="1" dirty="0"/>
          </a:p>
        </p:txBody>
      </p:sp>
      <p:sp>
        <p:nvSpPr>
          <p:cNvPr id="3" name="Content Placeholder 2"/>
          <p:cNvSpPr>
            <a:spLocks noGrp="1"/>
          </p:cNvSpPr>
          <p:nvPr>
            <p:ph idx="1"/>
          </p:nvPr>
        </p:nvSpPr>
        <p:spPr>
          <a:xfrm>
            <a:off x="457200" y="1752600"/>
            <a:ext cx="8229600" cy="4373563"/>
          </a:xfrm>
        </p:spPr>
        <p:txBody>
          <a:bodyPr>
            <a:normAutofit/>
          </a:bodyPr>
          <a:lstStyle/>
          <a:p>
            <a:pPr>
              <a:buNone/>
            </a:pPr>
            <a:endParaRPr lang="en-US" dirty="0">
              <a:solidFill>
                <a:srgbClr val="494949"/>
              </a:solidFill>
              <a:cs typeface="Times New Roman" panose="02020603050405020304" pitchFamily="18" charset="0"/>
            </a:endParaRPr>
          </a:p>
          <a:p>
            <a:pPr marL="0" indent="0">
              <a:buNone/>
            </a:pPr>
            <a:endParaRPr lang="en-US" b="0" i="0" dirty="0">
              <a:solidFill>
                <a:srgbClr val="494949"/>
              </a:solidFill>
              <a:effectLst/>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solidFill>
                  <a:prstClr val="black">
                    <a:tint val="75000"/>
                  </a:prstClr>
                </a:solidFill>
              </a:rPr>
              <a:pPr>
                <a:defRPr/>
              </a:pPr>
              <a:t>20</a:t>
            </a:fld>
            <a:endParaRPr lang="en-US" dirty="0">
              <a:solidFill>
                <a:prstClr val="black">
                  <a:tint val="75000"/>
                </a:prstClr>
              </a:solidFill>
            </a:endParaRPr>
          </a:p>
        </p:txBody>
      </p:sp>
      <p:pic>
        <p:nvPicPr>
          <p:cNvPr id="3074" name="Picture 2"/>
          <p:cNvPicPr>
            <a:picLocks noChangeAspect="1" noChangeArrowheads="1"/>
          </p:cNvPicPr>
          <p:nvPr/>
        </p:nvPicPr>
        <p:blipFill>
          <a:blip r:embed="rId2"/>
          <a:srcRect/>
          <a:stretch>
            <a:fillRect/>
          </a:stretch>
        </p:blipFill>
        <p:spPr bwMode="auto">
          <a:xfrm>
            <a:off x="1295400" y="1447800"/>
            <a:ext cx="6400800" cy="4572000"/>
          </a:xfrm>
          <a:prstGeom prst="rect">
            <a:avLst/>
          </a:prstGeom>
          <a:noFill/>
          <a:ln w="9525">
            <a:noFill/>
            <a:miter lim="800000"/>
            <a:headEnd/>
            <a:tailEnd/>
          </a:ln>
          <a:effectLst/>
        </p:spPr>
      </p:pic>
      <p:sp>
        <p:nvSpPr>
          <p:cNvPr id="9" name="Rectangle 8">
            <a:extLst>
              <a:ext uri="{FF2B5EF4-FFF2-40B4-BE49-F238E27FC236}">
                <a16:creationId xmlns:a16="http://schemas.microsoft.com/office/drawing/2014/main" id="{0EDAB0FE-7F1F-49A8-9419-05390BA913DA}"/>
              </a:ext>
            </a:extLst>
          </p:cNvPr>
          <p:cNvSpPr/>
          <p:nvPr/>
        </p:nvSpPr>
        <p:spPr>
          <a:xfrm>
            <a:off x="914400" y="6171684"/>
            <a:ext cx="7513983" cy="33855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t>       Reference: </a:t>
            </a:r>
            <a:r>
              <a:rPr lang="en-US" sz="1600" dirty="0">
                <a:solidFill>
                  <a:schemeClr val="tx1"/>
                </a:solidFill>
              </a:rPr>
              <a:t>Textbook of Physiology by Guyton and Hall,14</a:t>
            </a:r>
            <a:r>
              <a:rPr lang="en-US" sz="1600" baseline="30000" dirty="0">
                <a:solidFill>
                  <a:schemeClr val="tx1"/>
                </a:solidFill>
              </a:rPr>
              <a:t>th</a:t>
            </a:r>
            <a:r>
              <a:rPr lang="en-US" sz="1600" dirty="0">
                <a:solidFill>
                  <a:schemeClr val="tx1"/>
                </a:solidFill>
              </a:rPr>
              <a:t> edition </a:t>
            </a:r>
            <a:r>
              <a:rPr lang="en-US" sz="1600" dirty="0"/>
              <a:t>Page No.834</a:t>
            </a:r>
          </a:p>
        </p:txBody>
      </p:sp>
      <p:sp>
        <p:nvSpPr>
          <p:cNvPr id="11" name="Oval 10">
            <a:extLst>
              <a:ext uri="{FF2B5EF4-FFF2-40B4-BE49-F238E27FC236}">
                <a16:creationId xmlns:a16="http://schemas.microsoft.com/office/drawing/2014/main" id="{5AA9FD95-C486-4CD7-8CDF-B82ACD4C11C7}"/>
              </a:ext>
            </a:extLst>
          </p:cNvPr>
          <p:cNvSpPr/>
          <p:nvPr/>
        </p:nvSpPr>
        <p:spPr>
          <a:xfrm>
            <a:off x="-1" y="0"/>
            <a:ext cx="1905001" cy="12954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Vertical Integration with Internal Medicine/</a:t>
            </a:r>
          </a:p>
          <a:p>
            <a:pPr algn="ctr"/>
            <a:r>
              <a:rPr lang="en-US" sz="1100" b="1" dirty="0"/>
              <a:t>Gastroentrology</a:t>
            </a:r>
          </a:p>
        </p:txBody>
      </p:sp>
    </p:spTree>
    <p:extLst>
      <p:ext uri="{BB962C8B-B14F-4D97-AF65-F5344CB8AC3E}">
        <p14:creationId xmlns:p14="http://schemas.microsoft.com/office/powerpoint/2010/main" val="3178714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Pathophysiology</a:t>
            </a:r>
          </a:p>
        </p:txBody>
      </p:sp>
      <p:sp>
        <p:nvSpPr>
          <p:cNvPr id="3" name="Content Placeholder 2"/>
          <p:cNvSpPr>
            <a:spLocks noGrp="1"/>
          </p:cNvSpPr>
          <p:nvPr>
            <p:ph idx="1"/>
          </p:nvPr>
        </p:nvSpPr>
        <p:spPr/>
        <p:txBody>
          <a:bodyPr/>
          <a:lstStyle/>
          <a:p>
            <a:pPr>
              <a:buFont typeface="Wingdings" pitchFamily="2" charset="2"/>
              <a:buChar char="Ø"/>
            </a:pPr>
            <a:r>
              <a:rPr lang="en-US" dirty="0"/>
              <a:t>   </a:t>
            </a:r>
            <a:r>
              <a:rPr lang="en-US" sz="2800" dirty="0"/>
              <a:t>The basic causes of peptic ulceration is:</a:t>
            </a:r>
          </a:p>
          <a:p>
            <a:pPr>
              <a:buNone/>
            </a:pPr>
            <a:endParaRPr lang="en-US" sz="2800" dirty="0"/>
          </a:p>
          <a:p>
            <a:pPr>
              <a:buNone/>
            </a:pPr>
            <a:r>
              <a:rPr lang="en-US" sz="2800" dirty="0"/>
              <a:t>(1) Gastroduodenal mucosal barrier damage </a:t>
            </a:r>
          </a:p>
          <a:p>
            <a:pPr>
              <a:buNone/>
            </a:pPr>
            <a:r>
              <a:rPr lang="en-US" sz="2800" dirty="0"/>
              <a:t>(2) Lack of neutralization of the Gastric Acid by Duodenal Juices.</a:t>
            </a:r>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solidFill>
                  <a:prstClr val="black">
                    <a:tint val="75000"/>
                  </a:prstClr>
                </a:solidFill>
              </a:rPr>
              <a:pPr>
                <a:defRPr/>
              </a:pPr>
              <a:t>21</a:t>
            </a:fld>
            <a:endParaRPr lang="en-US" dirty="0">
              <a:solidFill>
                <a:prstClr val="black">
                  <a:tint val="75000"/>
                </a:prstClr>
              </a:solidFill>
            </a:endParaRPr>
          </a:p>
        </p:txBody>
      </p:sp>
      <p:sp>
        <p:nvSpPr>
          <p:cNvPr id="5" name="Oval 4">
            <a:extLst>
              <a:ext uri="{FF2B5EF4-FFF2-40B4-BE49-F238E27FC236}">
                <a16:creationId xmlns:a16="http://schemas.microsoft.com/office/drawing/2014/main" id="{5AA9FD95-C486-4CD7-8CDF-B82ACD4C11C7}"/>
              </a:ext>
            </a:extLst>
          </p:cNvPr>
          <p:cNvSpPr/>
          <p:nvPr/>
        </p:nvSpPr>
        <p:spPr>
          <a:xfrm>
            <a:off x="-1" y="0"/>
            <a:ext cx="1905001" cy="12954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Vertical Integration with Internal Medicine/</a:t>
            </a:r>
          </a:p>
          <a:p>
            <a:pPr algn="ctr"/>
            <a:r>
              <a:rPr lang="en-US" sz="1100" b="1" dirty="0"/>
              <a:t>Gastroenterology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525963"/>
          </a:xfrm>
        </p:spPr>
        <p:txBody>
          <a:bodyPr>
            <a:normAutofit/>
          </a:bodyPr>
          <a:lstStyle/>
          <a:p>
            <a:pPr>
              <a:buFont typeface="Wingdings" pitchFamily="2" charset="2"/>
              <a:buChar char="Ø"/>
            </a:pPr>
            <a:r>
              <a:rPr lang="en-US" sz="2800" b="1" dirty="0">
                <a:solidFill>
                  <a:schemeClr val="accent6">
                    <a:lumMod val="50000"/>
                  </a:schemeClr>
                </a:solidFill>
              </a:rPr>
              <a:t>Helicobacter pylori infection </a:t>
            </a:r>
            <a:r>
              <a:rPr lang="en-US" sz="2800" dirty="0"/>
              <a:t>breaks down the Gastroduodenal mucosal barrier and stimulates Gastric Acid Secretion.</a:t>
            </a:r>
          </a:p>
          <a:p>
            <a:pPr>
              <a:buNone/>
            </a:pPr>
            <a:endParaRPr lang="en-US" sz="2800" dirty="0"/>
          </a:p>
          <a:p>
            <a:pPr>
              <a:buFont typeface="Wingdings" pitchFamily="2" charset="2"/>
              <a:buChar char="Ø"/>
            </a:pPr>
            <a:r>
              <a:rPr lang="en-US" sz="2800" dirty="0"/>
              <a:t>Factors that predispose to ulcers includes:</a:t>
            </a:r>
          </a:p>
          <a:p>
            <a:pPr>
              <a:buNone/>
            </a:pPr>
            <a:r>
              <a:rPr lang="en-US" sz="2800" dirty="0"/>
              <a:t>(1) smoking</a:t>
            </a:r>
          </a:p>
          <a:p>
            <a:pPr>
              <a:buNone/>
            </a:pPr>
            <a:r>
              <a:rPr lang="en-US" sz="2800" dirty="0"/>
              <a:t>(2) excess alcohol consumption</a:t>
            </a:r>
          </a:p>
          <a:p>
            <a:pPr>
              <a:buNone/>
            </a:pPr>
            <a:r>
              <a:rPr lang="en-US" sz="2800" dirty="0"/>
              <a:t>(3) Aspirin and other NSAIDs consumption</a:t>
            </a:r>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solidFill>
                  <a:prstClr val="black">
                    <a:tint val="75000"/>
                  </a:prstClr>
                </a:solidFill>
              </a:rPr>
              <a:pPr>
                <a:defRPr/>
              </a:pPr>
              <a:t>22</a:t>
            </a:fld>
            <a:endParaRPr lang="en-US" dirty="0">
              <a:solidFill>
                <a:prstClr val="black">
                  <a:tint val="75000"/>
                </a:prstClr>
              </a:solidFill>
            </a:endParaRPr>
          </a:p>
        </p:txBody>
      </p:sp>
      <p:sp>
        <p:nvSpPr>
          <p:cNvPr id="6" name="Title 1"/>
          <p:cNvSpPr>
            <a:spLocks noGrp="1"/>
          </p:cNvSpPr>
          <p:nvPr>
            <p:ph type="title"/>
          </p:nvPr>
        </p:nvSpPr>
        <p:spPr/>
        <p:txBody>
          <a:bodyPr>
            <a:normAutofit/>
          </a:bodyPr>
          <a:lstStyle/>
          <a:p>
            <a:r>
              <a:rPr lang="en-US" sz="3200" b="1" dirty="0"/>
              <a:t>Pathophysiology</a:t>
            </a:r>
          </a:p>
        </p:txBody>
      </p:sp>
      <p:sp>
        <p:nvSpPr>
          <p:cNvPr id="7" name="Oval 6">
            <a:extLst>
              <a:ext uri="{FF2B5EF4-FFF2-40B4-BE49-F238E27FC236}">
                <a16:creationId xmlns:a16="http://schemas.microsoft.com/office/drawing/2014/main" id="{5AA9FD95-C486-4CD7-8CDF-B82ACD4C11C7}"/>
              </a:ext>
            </a:extLst>
          </p:cNvPr>
          <p:cNvSpPr/>
          <p:nvPr/>
        </p:nvSpPr>
        <p:spPr>
          <a:xfrm>
            <a:off x="-1" y="0"/>
            <a:ext cx="1905001" cy="12954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Vertical Integration with Internal Medicine/</a:t>
            </a:r>
          </a:p>
          <a:p>
            <a:pPr algn="ctr"/>
            <a:r>
              <a:rPr lang="en-US" sz="1100" b="1" dirty="0"/>
              <a:t>Gastroenterology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Treatment</a:t>
            </a:r>
            <a:r>
              <a:rPr lang="en-US" b="1" dirty="0"/>
              <a:t> </a:t>
            </a:r>
          </a:p>
        </p:txBody>
      </p:sp>
      <p:sp>
        <p:nvSpPr>
          <p:cNvPr id="3" name="Content Placeholder 2"/>
          <p:cNvSpPr>
            <a:spLocks noGrp="1"/>
          </p:cNvSpPr>
          <p:nvPr>
            <p:ph idx="1"/>
          </p:nvPr>
        </p:nvSpPr>
        <p:spPr>
          <a:xfrm>
            <a:off x="457200" y="1752600"/>
            <a:ext cx="8229600" cy="4525963"/>
          </a:xfrm>
        </p:spPr>
        <p:txBody>
          <a:bodyPr>
            <a:normAutofit/>
          </a:bodyPr>
          <a:lstStyle/>
          <a:p>
            <a:r>
              <a:rPr lang="en-US" sz="2800" b="1" dirty="0">
                <a:solidFill>
                  <a:schemeClr val="accent6">
                    <a:lumMod val="50000"/>
                  </a:schemeClr>
                </a:solidFill>
              </a:rPr>
              <a:t>Antibiotics</a:t>
            </a:r>
            <a:r>
              <a:rPr lang="en-US" sz="2800" dirty="0"/>
              <a:t> along with other agents to kill infectious bacteria</a:t>
            </a:r>
          </a:p>
          <a:p>
            <a:pPr>
              <a:buNone/>
            </a:pPr>
            <a:endParaRPr lang="en-US" sz="2800" dirty="0"/>
          </a:p>
          <a:p>
            <a:r>
              <a:rPr lang="en-US" sz="2800" dirty="0"/>
              <a:t>Administration of an </a:t>
            </a:r>
            <a:r>
              <a:rPr lang="en-US" sz="2800" b="1" dirty="0">
                <a:solidFill>
                  <a:schemeClr val="accent6">
                    <a:lumMod val="50000"/>
                  </a:schemeClr>
                </a:solidFill>
              </a:rPr>
              <a:t>antihistaminic acid suppressant drug</a:t>
            </a:r>
            <a:r>
              <a:rPr lang="en-US" sz="2800" dirty="0"/>
              <a:t>, especially ranitidine.</a:t>
            </a:r>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solidFill>
                  <a:prstClr val="black">
                    <a:tint val="75000"/>
                  </a:prstClr>
                </a:solidFill>
              </a:rPr>
              <a:pPr>
                <a:defRPr/>
              </a:pPr>
              <a:t>23</a:t>
            </a:fld>
            <a:endParaRPr lang="en-US" dirty="0">
              <a:solidFill>
                <a:prstClr val="black">
                  <a:tint val="75000"/>
                </a:prstClr>
              </a:solidFill>
            </a:endParaRPr>
          </a:p>
        </p:txBody>
      </p:sp>
      <p:sp>
        <p:nvSpPr>
          <p:cNvPr id="5" name="Oval 4">
            <a:extLst>
              <a:ext uri="{FF2B5EF4-FFF2-40B4-BE49-F238E27FC236}">
                <a16:creationId xmlns:a16="http://schemas.microsoft.com/office/drawing/2014/main" id="{5AA9FD95-C486-4CD7-8CDF-B82ACD4C11C7}"/>
              </a:ext>
            </a:extLst>
          </p:cNvPr>
          <p:cNvSpPr/>
          <p:nvPr/>
        </p:nvSpPr>
        <p:spPr>
          <a:xfrm>
            <a:off x="-1" y="0"/>
            <a:ext cx="1905001" cy="12954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Vertical Integration with Internal Medicine/</a:t>
            </a:r>
          </a:p>
          <a:p>
            <a:pPr algn="ctr"/>
            <a:r>
              <a:rPr lang="en-US" sz="1100" b="1" dirty="0"/>
              <a:t>Gastroentrology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671894" y="2057400"/>
            <a:ext cx="7772400" cy="1500187"/>
          </a:xfrm>
        </p:spPr>
        <p:txBody>
          <a:bodyPr>
            <a:normAutofit/>
          </a:bodyPr>
          <a:lstStyle/>
          <a:p>
            <a:pPr algn="ctr"/>
            <a:r>
              <a:rPr lang="en-US" sz="4400" b="1" dirty="0">
                <a:solidFill>
                  <a:schemeClr val="tx1"/>
                </a:solidFill>
              </a:rPr>
              <a:t>Vertical Integration</a:t>
            </a:r>
          </a:p>
        </p:txBody>
      </p:sp>
      <p:sp>
        <p:nvSpPr>
          <p:cNvPr id="5" name="Title 4"/>
          <p:cNvSpPr>
            <a:spLocks noGrp="1"/>
          </p:cNvSpPr>
          <p:nvPr>
            <p:ph type="title"/>
          </p:nvPr>
        </p:nvSpPr>
        <p:spPr>
          <a:xfrm>
            <a:off x="762000" y="3657600"/>
            <a:ext cx="7772400" cy="1362075"/>
          </a:xfrm>
        </p:spPr>
        <p:txBody>
          <a:bodyPr>
            <a:normAutofit/>
          </a:bodyPr>
          <a:lstStyle/>
          <a:p>
            <a:pPr algn="ctr"/>
            <a:r>
              <a:rPr lang="en-US" sz="2800" b="0" cap="none" dirty="0"/>
              <a:t>(With Clinical and Para-clinical Sciences)</a:t>
            </a:r>
          </a:p>
        </p:txBody>
      </p:sp>
      <p:sp>
        <p:nvSpPr>
          <p:cNvPr id="2" name="Slide Number Placeholder 1"/>
          <p:cNvSpPr>
            <a:spLocks noGrp="1"/>
          </p:cNvSpPr>
          <p:nvPr>
            <p:ph type="sldNum" sz="quarter" idx="12"/>
          </p:nvPr>
        </p:nvSpPr>
        <p:spPr/>
        <p:txBody>
          <a:bodyPr/>
          <a:lstStyle/>
          <a:p>
            <a:fld id="{C59D2201-8A73-433A-97F3-E7E5379BAE05}" type="slidenum">
              <a:rPr lang="en-US" smtClean="0"/>
              <a:pPr/>
              <a:t>24</a:t>
            </a:fld>
            <a:endParaRPr lang="en-US" dirty="0"/>
          </a:p>
        </p:txBody>
      </p:sp>
    </p:spTree>
    <p:extLst>
      <p:ext uri="{BB962C8B-B14F-4D97-AF65-F5344CB8AC3E}">
        <p14:creationId xmlns:p14="http://schemas.microsoft.com/office/powerpoint/2010/main" val="325484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Case Scenario</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t>A 45 years male presented to medical </a:t>
            </a:r>
            <a:r>
              <a:rPr lang="en-US" dirty="0" err="1"/>
              <a:t>opd</a:t>
            </a:r>
            <a:r>
              <a:rPr lang="en-US" dirty="0"/>
              <a:t> with the complaint of pain epigastrium for two weeks. The pain was constant and mild in nature. Last night the pain aggravated after he took meal. His mother gave him a cup of milk saying that milk relieves the pain epigastrium. Also he took 2 teaspoonful of syrup </a:t>
            </a:r>
            <a:r>
              <a:rPr lang="en-US" dirty="0" err="1"/>
              <a:t>Dijex</a:t>
            </a:r>
            <a:r>
              <a:rPr lang="en-US" dirty="0"/>
              <a:t> MP after which he felt an improvement in the pain. The history revealed that he works in a software company and sits for a long time working on his desktop. He is non smoker and there is no other co-morbid condition. He is living a sedentary life style with no exercise and support. He likes eating spicy and hot foods along with the soft drinks and frequently visits restaurants. He daily takes 4 to 5 cups of tea and a cup of coffee.</a:t>
            </a:r>
            <a:endParaRPr lang="en-GB" dirty="0"/>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25</a:t>
            </a:fld>
            <a:endParaRPr lang="en-US"/>
          </a:p>
        </p:txBody>
      </p:sp>
      <p:sp>
        <p:nvSpPr>
          <p:cNvPr id="5" name="Oval 4"/>
          <p:cNvSpPr/>
          <p:nvPr/>
        </p:nvSpPr>
        <p:spPr>
          <a:xfrm>
            <a:off x="1" y="37632"/>
            <a:ext cx="1523999" cy="952968"/>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Vertical Integration</a:t>
            </a:r>
          </a:p>
        </p:txBody>
      </p:sp>
      <p:sp>
        <p:nvSpPr>
          <p:cNvPr id="6" name="Oval 5">
            <a:extLst>
              <a:ext uri="{FF2B5EF4-FFF2-40B4-BE49-F238E27FC236}">
                <a16:creationId xmlns:a16="http://schemas.microsoft.com/office/drawing/2014/main" id="{5AA9FD95-C486-4CD7-8CDF-B82ACD4C11C7}"/>
              </a:ext>
            </a:extLst>
          </p:cNvPr>
          <p:cNvSpPr/>
          <p:nvPr/>
        </p:nvSpPr>
        <p:spPr>
          <a:xfrm>
            <a:off x="-1" y="0"/>
            <a:ext cx="1905001" cy="12954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Vertical Integration with Internal Medicine/</a:t>
            </a:r>
          </a:p>
          <a:p>
            <a:pPr algn="ctr"/>
            <a:r>
              <a:rPr lang="en-US" sz="1100" b="1" dirty="0"/>
              <a:t>Gastroentrology</a:t>
            </a:r>
          </a:p>
        </p:txBody>
      </p:sp>
    </p:spTree>
    <p:extLst>
      <p:ext uri="{BB962C8B-B14F-4D97-AF65-F5344CB8AC3E}">
        <p14:creationId xmlns:p14="http://schemas.microsoft.com/office/powerpoint/2010/main" val="1639382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E25C5-74E1-4E97-93F1-EDFE40D16E73}"/>
              </a:ext>
            </a:extLst>
          </p:cNvPr>
          <p:cNvSpPr>
            <a:spLocks noGrp="1"/>
          </p:cNvSpPr>
          <p:nvPr>
            <p:ph type="title"/>
          </p:nvPr>
        </p:nvSpPr>
        <p:spPr/>
        <p:txBody>
          <a:bodyPr/>
          <a:lstStyle/>
          <a:p>
            <a:r>
              <a:rPr lang="en-US" sz="3600" b="1" dirty="0"/>
              <a:t>Answer</a:t>
            </a:r>
            <a:r>
              <a:rPr lang="en-US" dirty="0"/>
              <a:t> </a:t>
            </a:r>
            <a:endParaRPr lang="x-none" dirty="0"/>
          </a:p>
        </p:txBody>
      </p:sp>
      <p:sp>
        <p:nvSpPr>
          <p:cNvPr id="3" name="Content Placeholder 2">
            <a:extLst>
              <a:ext uri="{FF2B5EF4-FFF2-40B4-BE49-F238E27FC236}">
                <a16:creationId xmlns:a16="http://schemas.microsoft.com/office/drawing/2014/main" id="{872E104C-4FC6-4EDC-91D8-280317FE1534}"/>
              </a:ext>
            </a:extLst>
          </p:cNvPr>
          <p:cNvSpPr>
            <a:spLocks noGrp="1"/>
          </p:cNvSpPr>
          <p:nvPr>
            <p:ph idx="1"/>
          </p:nvPr>
        </p:nvSpPr>
        <p:spPr/>
        <p:txBody>
          <a:bodyPr/>
          <a:lstStyle/>
          <a:p>
            <a:pPr>
              <a:buNone/>
            </a:pPr>
            <a:r>
              <a:rPr lang="en-US" sz="2800" dirty="0"/>
              <a:t>      Peptic Ulcer Disease</a:t>
            </a:r>
          </a:p>
          <a:p>
            <a:pPr marL="0" indent="0">
              <a:buNone/>
            </a:pPr>
            <a:r>
              <a:rPr lang="en-US" dirty="0"/>
              <a:t>                 </a:t>
            </a:r>
            <a:endParaRPr lang="x-none" dirty="0"/>
          </a:p>
        </p:txBody>
      </p:sp>
      <p:sp>
        <p:nvSpPr>
          <p:cNvPr id="4" name="Slide Number Placeholder 3">
            <a:extLst>
              <a:ext uri="{FF2B5EF4-FFF2-40B4-BE49-F238E27FC236}">
                <a16:creationId xmlns:a16="http://schemas.microsoft.com/office/drawing/2014/main" id="{2EF7FB5B-F097-4714-8D0B-C2E83D8FA403}"/>
              </a:ext>
            </a:extLst>
          </p:cNvPr>
          <p:cNvSpPr>
            <a:spLocks noGrp="1"/>
          </p:cNvSpPr>
          <p:nvPr>
            <p:ph type="sldNum" sz="quarter" idx="12"/>
          </p:nvPr>
        </p:nvSpPr>
        <p:spPr/>
        <p:txBody>
          <a:bodyPr/>
          <a:lstStyle/>
          <a:p>
            <a:pPr>
              <a:defRPr/>
            </a:pPr>
            <a:fld id="{BDA394D7-9785-4BE5-AFD5-4F918A689025}" type="slidenum">
              <a:rPr lang="en-US" smtClean="0">
                <a:solidFill>
                  <a:prstClr val="black">
                    <a:tint val="75000"/>
                  </a:prstClr>
                </a:solidFill>
              </a:rPr>
              <a:pPr>
                <a:defRPr/>
              </a:pPr>
              <a:t>26</a:t>
            </a:fld>
            <a:endParaRPr lang="en-US" dirty="0">
              <a:solidFill>
                <a:prstClr val="black">
                  <a:tint val="75000"/>
                </a:prstClr>
              </a:solidFill>
            </a:endParaRPr>
          </a:p>
        </p:txBody>
      </p:sp>
      <p:sp>
        <p:nvSpPr>
          <p:cNvPr id="5" name="Oval 4">
            <a:extLst>
              <a:ext uri="{FF2B5EF4-FFF2-40B4-BE49-F238E27FC236}">
                <a16:creationId xmlns:a16="http://schemas.microsoft.com/office/drawing/2014/main" id="{9AB08D3B-2B23-4C90-ABF7-38ED4970FFB8}"/>
              </a:ext>
            </a:extLst>
          </p:cNvPr>
          <p:cNvSpPr/>
          <p:nvPr/>
        </p:nvSpPr>
        <p:spPr>
          <a:xfrm>
            <a:off x="1" y="37632"/>
            <a:ext cx="1904999" cy="11430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Vertical Integration</a:t>
            </a:r>
          </a:p>
        </p:txBody>
      </p:sp>
      <p:sp>
        <p:nvSpPr>
          <p:cNvPr id="6" name="Oval 5">
            <a:extLst>
              <a:ext uri="{FF2B5EF4-FFF2-40B4-BE49-F238E27FC236}">
                <a16:creationId xmlns:a16="http://schemas.microsoft.com/office/drawing/2014/main" id="{22534C1B-1AB4-4F32-A777-E2821BAD6FB5}"/>
              </a:ext>
            </a:extLst>
          </p:cNvPr>
          <p:cNvSpPr/>
          <p:nvPr/>
        </p:nvSpPr>
        <p:spPr>
          <a:xfrm>
            <a:off x="-1" y="0"/>
            <a:ext cx="1981201" cy="12954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Vertical Integration with Internal Medicine/</a:t>
            </a:r>
          </a:p>
          <a:p>
            <a:pPr algn="ctr"/>
            <a:r>
              <a:rPr lang="en-US" sz="1200" b="1" dirty="0"/>
              <a:t>Gastroentrology</a:t>
            </a:r>
          </a:p>
        </p:txBody>
      </p:sp>
    </p:spTree>
    <p:extLst>
      <p:ext uri="{BB962C8B-B14F-4D97-AF65-F5344CB8AC3E}">
        <p14:creationId xmlns:p14="http://schemas.microsoft.com/office/powerpoint/2010/main" val="21553104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Related Questions</a:t>
            </a:r>
            <a:r>
              <a:rPr lang="en-US" sz="3600" dirty="0"/>
              <a:t> </a:t>
            </a:r>
          </a:p>
        </p:txBody>
      </p:sp>
      <p:sp>
        <p:nvSpPr>
          <p:cNvPr id="3" name="Content Placeholder 2"/>
          <p:cNvSpPr>
            <a:spLocks noGrp="1"/>
          </p:cNvSpPr>
          <p:nvPr>
            <p:ph idx="1"/>
          </p:nvPr>
        </p:nvSpPr>
        <p:spPr>
          <a:xfrm>
            <a:off x="457200" y="1752600"/>
            <a:ext cx="8229600" cy="4525963"/>
          </a:xfrm>
        </p:spPr>
        <p:txBody>
          <a:bodyPr>
            <a:normAutofit/>
          </a:bodyPr>
          <a:lstStyle/>
          <a:p>
            <a:pPr>
              <a:buNone/>
            </a:pPr>
            <a:r>
              <a:rPr lang="en-US" sz="2800" dirty="0"/>
              <a:t>Q.1. How do you control stomach acid production?</a:t>
            </a:r>
          </a:p>
          <a:p>
            <a:pPr>
              <a:buNone/>
            </a:pPr>
            <a:endParaRPr lang="en-US" sz="2800" dirty="0"/>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solidFill>
                  <a:prstClr val="black">
                    <a:tint val="75000"/>
                  </a:prstClr>
                </a:solidFill>
              </a:rPr>
              <a:pPr>
                <a:defRPr/>
              </a:pPr>
              <a:t>27</a:t>
            </a:fld>
            <a:endParaRPr lang="en-US" dirty="0">
              <a:solidFill>
                <a:prstClr val="black">
                  <a:tint val="75000"/>
                </a:prstClr>
              </a:solidFill>
            </a:endParaRPr>
          </a:p>
        </p:txBody>
      </p:sp>
      <p:sp>
        <p:nvSpPr>
          <p:cNvPr id="5" name="Oval 4">
            <a:extLst>
              <a:ext uri="{FF2B5EF4-FFF2-40B4-BE49-F238E27FC236}">
                <a16:creationId xmlns:a16="http://schemas.microsoft.com/office/drawing/2014/main" id="{D08A0971-9292-4B35-9A72-38E7741B142C}"/>
              </a:ext>
            </a:extLst>
          </p:cNvPr>
          <p:cNvSpPr/>
          <p:nvPr/>
        </p:nvSpPr>
        <p:spPr>
          <a:xfrm>
            <a:off x="-1" y="0"/>
            <a:ext cx="1905001" cy="12954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Vertical Integration with Internal Medicine/</a:t>
            </a:r>
          </a:p>
          <a:p>
            <a:pPr algn="ctr"/>
            <a:r>
              <a:rPr lang="en-US" sz="1200" b="1" dirty="0"/>
              <a:t>gastroenterology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Related Questions</a:t>
            </a:r>
            <a:r>
              <a:rPr lang="en-US" sz="3600" dirty="0"/>
              <a:t> </a:t>
            </a:r>
          </a:p>
        </p:txBody>
      </p:sp>
      <p:sp>
        <p:nvSpPr>
          <p:cNvPr id="3" name="Content Placeholder 2"/>
          <p:cNvSpPr>
            <a:spLocks noGrp="1"/>
          </p:cNvSpPr>
          <p:nvPr>
            <p:ph idx="1"/>
          </p:nvPr>
        </p:nvSpPr>
        <p:spPr>
          <a:xfrm>
            <a:off x="457200" y="1752600"/>
            <a:ext cx="8229600" cy="4525963"/>
          </a:xfrm>
        </p:spPr>
        <p:txBody>
          <a:bodyPr>
            <a:normAutofit/>
          </a:bodyPr>
          <a:lstStyle/>
          <a:p>
            <a:pPr>
              <a:buNone/>
            </a:pPr>
            <a:r>
              <a:rPr lang="en-US" sz="2800" dirty="0"/>
              <a:t>Q.1. How do you control stomach acid production?</a:t>
            </a:r>
          </a:p>
          <a:p>
            <a:pPr>
              <a:buNone/>
            </a:pPr>
            <a:endParaRPr lang="en-US" sz="2800" dirty="0"/>
          </a:p>
          <a:p>
            <a:pPr>
              <a:buNone/>
            </a:pPr>
            <a:r>
              <a:rPr lang="en-US" sz="2800" dirty="0" err="1"/>
              <a:t>Ans</a:t>
            </a:r>
            <a:r>
              <a:rPr lang="en-US" sz="2800" dirty="0"/>
              <a:t>:   Avoid eating spicy foods </a:t>
            </a:r>
          </a:p>
          <a:p>
            <a:pPr>
              <a:buNone/>
            </a:pPr>
            <a:r>
              <a:rPr lang="en-US" sz="2800" dirty="0"/>
              <a:t>           Quit smoking </a:t>
            </a:r>
          </a:p>
          <a:p>
            <a:pPr>
              <a:buNone/>
            </a:pPr>
            <a:r>
              <a:rPr lang="en-US" sz="2800" dirty="0"/>
              <a:t>           Weight reduction </a:t>
            </a:r>
          </a:p>
          <a:p>
            <a:pPr>
              <a:buNone/>
            </a:pPr>
            <a:r>
              <a:rPr lang="en-US" sz="2800" dirty="0"/>
              <a:t>           Avoid eating high fat diet </a:t>
            </a:r>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solidFill>
                  <a:prstClr val="black">
                    <a:tint val="75000"/>
                  </a:prstClr>
                </a:solidFill>
              </a:rPr>
              <a:pPr>
                <a:defRPr/>
              </a:pPr>
              <a:t>28</a:t>
            </a:fld>
            <a:endParaRPr lang="en-US" dirty="0">
              <a:solidFill>
                <a:prstClr val="black">
                  <a:tint val="75000"/>
                </a:prstClr>
              </a:solidFill>
            </a:endParaRPr>
          </a:p>
        </p:txBody>
      </p:sp>
      <p:sp>
        <p:nvSpPr>
          <p:cNvPr id="5" name="Oval 4">
            <a:extLst>
              <a:ext uri="{FF2B5EF4-FFF2-40B4-BE49-F238E27FC236}">
                <a16:creationId xmlns:a16="http://schemas.microsoft.com/office/drawing/2014/main" id="{D08A0971-9292-4B35-9A72-38E7741B142C}"/>
              </a:ext>
            </a:extLst>
          </p:cNvPr>
          <p:cNvSpPr/>
          <p:nvPr/>
        </p:nvSpPr>
        <p:spPr>
          <a:xfrm>
            <a:off x="-1" y="0"/>
            <a:ext cx="1905001" cy="12954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Vertical Integration with Internal Medicine/</a:t>
            </a:r>
          </a:p>
          <a:p>
            <a:pPr algn="ctr"/>
            <a:r>
              <a:rPr lang="en-US" sz="1200" b="1" dirty="0"/>
              <a:t>gastroenterology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Related Questions</a:t>
            </a:r>
            <a:r>
              <a:rPr lang="en-US" sz="3600" dirty="0"/>
              <a:t> </a:t>
            </a:r>
          </a:p>
        </p:txBody>
      </p:sp>
      <p:sp>
        <p:nvSpPr>
          <p:cNvPr id="3" name="Content Placeholder 2"/>
          <p:cNvSpPr>
            <a:spLocks noGrp="1"/>
          </p:cNvSpPr>
          <p:nvPr>
            <p:ph idx="1"/>
          </p:nvPr>
        </p:nvSpPr>
        <p:spPr>
          <a:xfrm>
            <a:off x="457200" y="1905000"/>
            <a:ext cx="8229600" cy="4525963"/>
          </a:xfrm>
        </p:spPr>
        <p:txBody>
          <a:bodyPr>
            <a:normAutofit/>
          </a:bodyPr>
          <a:lstStyle/>
          <a:p>
            <a:pPr>
              <a:buNone/>
            </a:pPr>
            <a:r>
              <a:rPr lang="en-US" sz="2800" dirty="0"/>
              <a:t>Q.2. What is the relationship of the life-style with peptic ulcer? </a:t>
            </a:r>
          </a:p>
          <a:p>
            <a:pPr>
              <a:buNone/>
            </a:pPr>
            <a:endParaRPr lang="en-US" sz="2800" dirty="0"/>
          </a:p>
          <a:p>
            <a:pPr>
              <a:buNone/>
            </a:pPr>
            <a:r>
              <a:rPr lang="en-US" sz="2800" dirty="0"/>
              <a:t>Ans: The risk of developing Peptic Ulcer Disease (PUD) was shown to be associated with genetic inheritance, lifestyle and social status of the patients. Unhealthy lifestyle habits and failure in coping with stress have been closely associated with the occurrence of PUD.</a:t>
            </a:r>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solidFill>
                  <a:prstClr val="black">
                    <a:tint val="75000"/>
                  </a:prstClr>
                </a:solidFill>
              </a:rPr>
              <a:pPr>
                <a:defRPr/>
              </a:pPr>
              <a:t>29</a:t>
            </a:fld>
            <a:endParaRPr lang="en-US" dirty="0">
              <a:solidFill>
                <a:prstClr val="black">
                  <a:tint val="75000"/>
                </a:prstClr>
              </a:solidFill>
            </a:endParaRPr>
          </a:p>
        </p:txBody>
      </p:sp>
      <p:sp>
        <p:nvSpPr>
          <p:cNvPr id="5" name="Oval 4">
            <a:extLst>
              <a:ext uri="{FF2B5EF4-FFF2-40B4-BE49-F238E27FC236}">
                <a16:creationId xmlns:a16="http://schemas.microsoft.com/office/drawing/2014/main" id="{D08A0971-9292-4B35-9A72-38E7741B142C}"/>
              </a:ext>
            </a:extLst>
          </p:cNvPr>
          <p:cNvSpPr/>
          <p:nvPr/>
        </p:nvSpPr>
        <p:spPr>
          <a:xfrm>
            <a:off x="-1" y="0"/>
            <a:ext cx="1905001" cy="12954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Vertical Integration with Internal Medicine/</a:t>
            </a:r>
          </a:p>
          <a:p>
            <a:pPr algn="ctr"/>
            <a:r>
              <a:rPr lang="en-US" sz="1200" b="1" dirty="0" err="1"/>
              <a:t>gastroentrology</a:t>
            </a:r>
            <a:endParaRPr lang="en-US" sz="12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683FCE-3153-A884-1C45-31A2892A9A05}"/>
              </a:ext>
            </a:extLst>
          </p:cNvPr>
          <p:cNvSpPr/>
          <p:nvPr/>
        </p:nvSpPr>
        <p:spPr>
          <a:xfrm>
            <a:off x="114300" y="2207419"/>
            <a:ext cx="8915400" cy="2915841"/>
          </a:xfrm>
          <a:prstGeom prst="rect">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sz="2700" b="1" dirty="0"/>
          </a:p>
          <a:p>
            <a:pPr algn="ctr">
              <a:defRPr/>
            </a:pPr>
            <a:r>
              <a:rPr lang="en-US" sz="3600" b="1" dirty="0">
                <a:solidFill>
                  <a:schemeClr val="bg1"/>
                </a:solidFill>
              </a:rPr>
              <a:t>GIT  Module</a:t>
            </a:r>
            <a:br>
              <a:rPr lang="en-US" sz="3600" b="1" dirty="0">
                <a:solidFill>
                  <a:schemeClr val="bg1"/>
                </a:solidFill>
              </a:rPr>
            </a:br>
            <a:r>
              <a:rPr lang="en-US" sz="3600" b="1" dirty="0">
                <a:solidFill>
                  <a:schemeClr val="bg1"/>
                </a:solidFill>
              </a:rPr>
              <a:t>2nd Year MBBS (2025)</a:t>
            </a:r>
          </a:p>
          <a:p>
            <a:pPr algn="ctr">
              <a:defRPr/>
            </a:pPr>
            <a:r>
              <a:rPr lang="en-US" sz="4800" dirty="0">
                <a:solidFill>
                  <a:schemeClr val="bg1"/>
                </a:solidFill>
              </a:rPr>
              <a:t>Case Based Learning (CBL)</a:t>
            </a:r>
            <a:br>
              <a:rPr lang="en-US" sz="4800" dirty="0">
                <a:solidFill>
                  <a:schemeClr val="bg1"/>
                </a:solidFill>
              </a:rPr>
            </a:br>
            <a:r>
              <a:rPr lang="en-US" sz="4800" dirty="0">
                <a:solidFill>
                  <a:schemeClr val="bg1"/>
                </a:solidFill>
              </a:rPr>
              <a:t>Peptic Ulcer Disease</a:t>
            </a:r>
            <a:br>
              <a:rPr lang="en-US" dirty="0"/>
            </a:br>
            <a:br>
              <a:rPr lang="en-US" sz="1500" dirty="0"/>
            </a:br>
            <a:endParaRPr lang="en-US" sz="1500" dirty="0"/>
          </a:p>
        </p:txBody>
      </p:sp>
      <p:sp>
        <p:nvSpPr>
          <p:cNvPr id="6" name="Rectangle 5">
            <a:extLst>
              <a:ext uri="{FF2B5EF4-FFF2-40B4-BE49-F238E27FC236}">
                <a16:creationId xmlns:a16="http://schemas.microsoft.com/office/drawing/2014/main" id="{F8AF8CFD-1096-A08A-3C7E-F112B559F75A}"/>
              </a:ext>
            </a:extLst>
          </p:cNvPr>
          <p:cNvSpPr/>
          <p:nvPr/>
        </p:nvSpPr>
        <p:spPr>
          <a:xfrm>
            <a:off x="1143000" y="857250"/>
            <a:ext cx="685800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dirty="0"/>
          </a:p>
        </p:txBody>
      </p:sp>
      <p:pic>
        <p:nvPicPr>
          <p:cNvPr id="18435"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2861C204-9EE9-F1AE-5D41-C2A339B0BC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3886200" y="889398"/>
            <a:ext cx="1283494" cy="1293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F77654FA-3F56-BBD4-4A24-5F4315BB6454}"/>
              </a:ext>
            </a:extLst>
          </p:cNvPr>
          <p:cNvSpPr/>
          <p:nvPr/>
        </p:nvSpPr>
        <p:spPr>
          <a:xfrm>
            <a:off x="5715000" y="5336381"/>
            <a:ext cx="1943100"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srgbClr val="7030A0"/>
                </a:solidFill>
                <a:effectLst>
                  <a:outerShdw blurRad="38100" dist="38100" dir="2700000" algn="tl">
                    <a:srgbClr val="000000">
                      <a:alpha val="43137"/>
                    </a:srgbClr>
                  </a:outerShdw>
                </a:effectLst>
              </a:rPr>
              <a:t>Date: 00-00-0000</a:t>
            </a:r>
          </a:p>
        </p:txBody>
      </p:sp>
      <p:sp>
        <p:nvSpPr>
          <p:cNvPr id="2" name="TextBox 1">
            <a:extLst>
              <a:ext uri="{FF2B5EF4-FFF2-40B4-BE49-F238E27FC236}">
                <a16:creationId xmlns:a16="http://schemas.microsoft.com/office/drawing/2014/main" id="{6873A904-0246-A831-1C4F-1D09C479F1A8}"/>
              </a:ext>
            </a:extLst>
          </p:cNvPr>
          <p:cNvSpPr txBox="1"/>
          <p:nvPr/>
        </p:nvSpPr>
        <p:spPr>
          <a:xfrm>
            <a:off x="800100" y="5123260"/>
            <a:ext cx="2343150" cy="830997"/>
          </a:xfrm>
          <a:prstGeom prst="rect">
            <a:avLst/>
          </a:prstGeom>
          <a:noFill/>
        </p:spPr>
        <p:txBody>
          <a:bodyPr>
            <a:spAutoFit/>
          </a:bodyPr>
          <a:lstStyle/>
          <a:p>
            <a:pPr algn="ctr" eaLnBrk="1" hangingPunct="1">
              <a:defRPr/>
            </a:pPr>
            <a:r>
              <a:rPr lang="en-US" sz="2400" b="1" dirty="0">
                <a:solidFill>
                  <a:srgbClr val="7030A0"/>
                </a:solidFill>
                <a:effectLst>
                  <a:outerShdw blurRad="38100" dist="38100" dir="2700000" algn="tl">
                    <a:srgbClr val="000000">
                      <a:alpha val="43137"/>
                    </a:srgbClr>
                  </a:outerShdw>
                </a:effectLst>
              </a:rPr>
              <a:t>Dr. Ali Zain</a:t>
            </a:r>
          </a:p>
          <a:p>
            <a:pPr algn="ctr" eaLnBrk="1" hangingPunct="1">
              <a:defRPr/>
            </a:pPr>
            <a:r>
              <a:rPr lang="en-US" sz="2400" b="1" dirty="0">
                <a:solidFill>
                  <a:srgbClr val="7030A0"/>
                </a:solidFill>
                <a:effectLst>
                  <a:outerShdw blurRad="38100" dist="38100" dir="2700000" algn="tl">
                    <a:srgbClr val="000000">
                      <a:alpha val="43137"/>
                    </a:srgbClr>
                  </a:outerShdw>
                </a:effectLst>
              </a:rPr>
              <a:t>PGT physiology</a:t>
            </a:r>
          </a:p>
        </p:txBody>
      </p:sp>
      <p:sp>
        <p:nvSpPr>
          <p:cNvPr id="18438" name="Rectangle 2">
            <a:extLst>
              <a:ext uri="{FF2B5EF4-FFF2-40B4-BE49-F238E27FC236}">
                <a16:creationId xmlns:a16="http://schemas.microsoft.com/office/drawing/2014/main" id="{5EA5BD4B-954E-342A-3F05-C01CA9F72D1E}"/>
              </a:ext>
            </a:extLst>
          </p:cNvPr>
          <p:cNvSpPr>
            <a:spLocks noChangeArrowheads="1"/>
          </p:cNvSpPr>
          <p:nvPr/>
        </p:nvSpPr>
        <p:spPr bwMode="auto">
          <a:xfrm>
            <a:off x="4000501" y="3123888"/>
            <a:ext cx="18473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br>
              <a:rPr lang="en-US" altLang="en-US" sz="1350">
                <a:latin typeface="Arial" panose="020B0604020202020204" pitchFamily="34" charset="0"/>
              </a:rPr>
            </a:br>
            <a:endParaRPr lang="en-US" altLang="en-US" sz="1350">
              <a:latin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Related Questions</a:t>
            </a:r>
            <a:r>
              <a:rPr lang="en-US" sz="3600" dirty="0"/>
              <a:t> </a:t>
            </a:r>
          </a:p>
        </p:txBody>
      </p:sp>
      <p:sp>
        <p:nvSpPr>
          <p:cNvPr id="3" name="Content Placeholder 2"/>
          <p:cNvSpPr>
            <a:spLocks noGrp="1"/>
          </p:cNvSpPr>
          <p:nvPr>
            <p:ph idx="1"/>
          </p:nvPr>
        </p:nvSpPr>
        <p:spPr>
          <a:xfrm>
            <a:off x="457200" y="1905000"/>
            <a:ext cx="8229600" cy="4525963"/>
          </a:xfrm>
        </p:spPr>
        <p:txBody>
          <a:bodyPr>
            <a:normAutofit/>
          </a:bodyPr>
          <a:lstStyle/>
          <a:p>
            <a:pPr>
              <a:buNone/>
            </a:pPr>
            <a:r>
              <a:rPr lang="en-US" sz="2800" dirty="0"/>
              <a:t>Q.2. What is the relationship of the life-style with peptic ulcer? </a:t>
            </a:r>
          </a:p>
          <a:p>
            <a:pPr>
              <a:buNone/>
            </a:pPr>
            <a:endParaRPr lang="en-US" sz="2800" dirty="0"/>
          </a:p>
          <a:p>
            <a:pPr>
              <a:buNone/>
            </a:pPr>
            <a:r>
              <a:rPr lang="en-US" sz="2800" dirty="0"/>
              <a:t>Ans: The risk of developing Peptic Ulcer Disease (PUD) was shown to be associated with genetic inheritance, lifestyle and social status of the patients. Unhealthy lifestyle habits and failure in coping with stress have been closely associated with the occurrence of PUD.</a:t>
            </a:r>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solidFill>
                  <a:prstClr val="black">
                    <a:tint val="75000"/>
                  </a:prstClr>
                </a:solidFill>
              </a:rPr>
              <a:pPr>
                <a:defRPr/>
              </a:pPr>
              <a:t>30</a:t>
            </a:fld>
            <a:endParaRPr lang="en-US" dirty="0">
              <a:solidFill>
                <a:prstClr val="black">
                  <a:tint val="75000"/>
                </a:prstClr>
              </a:solidFill>
            </a:endParaRPr>
          </a:p>
        </p:txBody>
      </p:sp>
      <p:sp>
        <p:nvSpPr>
          <p:cNvPr id="5" name="Oval 4">
            <a:extLst>
              <a:ext uri="{FF2B5EF4-FFF2-40B4-BE49-F238E27FC236}">
                <a16:creationId xmlns:a16="http://schemas.microsoft.com/office/drawing/2014/main" id="{D08A0971-9292-4B35-9A72-38E7741B142C}"/>
              </a:ext>
            </a:extLst>
          </p:cNvPr>
          <p:cNvSpPr/>
          <p:nvPr/>
        </p:nvSpPr>
        <p:spPr>
          <a:xfrm>
            <a:off x="-1" y="0"/>
            <a:ext cx="1905001" cy="12954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Vertical Integration with Internal Medicine/</a:t>
            </a:r>
          </a:p>
          <a:p>
            <a:pPr algn="ctr"/>
            <a:r>
              <a:rPr lang="en-US" sz="1200" b="1" dirty="0" err="1"/>
              <a:t>gastroentrology</a:t>
            </a:r>
            <a:endParaRPr lang="en-US" sz="1200"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59015" y="2057400"/>
            <a:ext cx="7772400" cy="1500187"/>
          </a:xfrm>
        </p:spPr>
        <p:txBody>
          <a:bodyPr>
            <a:normAutofit/>
          </a:bodyPr>
          <a:lstStyle/>
          <a:p>
            <a:pPr algn="ctr"/>
            <a:r>
              <a:rPr lang="en-US" sz="4000" b="1" dirty="0">
                <a:solidFill>
                  <a:schemeClr val="tx1"/>
                </a:solidFill>
              </a:rPr>
              <a:t>Bioethics </a:t>
            </a:r>
          </a:p>
        </p:txBody>
      </p:sp>
      <p:sp>
        <p:nvSpPr>
          <p:cNvPr id="2" name="Slide Number Placeholder 1"/>
          <p:cNvSpPr>
            <a:spLocks noGrp="1"/>
          </p:cNvSpPr>
          <p:nvPr>
            <p:ph type="sldNum" sz="quarter" idx="12"/>
          </p:nvPr>
        </p:nvSpPr>
        <p:spPr/>
        <p:txBody>
          <a:bodyPr/>
          <a:lstStyle/>
          <a:p>
            <a:pPr>
              <a:defRPr/>
            </a:pPr>
            <a:fld id="{EBDFF78F-8FAE-45F5-87F9-E0C692719B1F}" type="slidenum">
              <a:rPr lang="en-US" smtClean="0"/>
              <a:pPr>
                <a:defRPr/>
              </a:pPr>
              <a:t>31</a:t>
            </a:fld>
            <a:endParaRPr lang="en-US" dirty="0"/>
          </a:p>
        </p:txBody>
      </p:sp>
    </p:spTree>
    <p:extLst>
      <p:ext uri="{BB962C8B-B14F-4D97-AF65-F5344CB8AC3E}">
        <p14:creationId xmlns:p14="http://schemas.microsoft.com/office/powerpoint/2010/main" val="12981590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60818"/>
            <a:ext cx="8229600" cy="868364"/>
          </a:xfrm>
        </p:spPr>
        <p:txBody>
          <a:bodyPr>
            <a:normAutofit/>
          </a:bodyPr>
          <a:lstStyle/>
          <a:p>
            <a:r>
              <a:rPr lang="en-US" sz="3600" b="1" dirty="0">
                <a:latin typeface="+mn-lt"/>
                <a:cs typeface="Times New Roman" pitchFamily="18" charset="0"/>
              </a:rPr>
              <a:t>Consent</a:t>
            </a:r>
          </a:p>
        </p:txBody>
      </p:sp>
      <p:sp>
        <p:nvSpPr>
          <p:cNvPr id="3" name="Content Placeholder 2"/>
          <p:cNvSpPr>
            <a:spLocks noGrp="1"/>
          </p:cNvSpPr>
          <p:nvPr>
            <p:ph idx="1"/>
          </p:nvPr>
        </p:nvSpPr>
        <p:spPr/>
        <p:txBody>
          <a:bodyPr>
            <a:noAutofit/>
          </a:bodyPr>
          <a:lstStyle/>
          <a:p>
            <a:pPr marL="0" indent="0">
              <a:buNone/>
            </a:pPr>
            <a:r>
              <a:rPr lang="en-US" dirty="0"/>
              <a:t>Consent is the “autonomous authorization of a medical intervention by individual patients.”</a:t>
            </a:r>
            <a:endParaRPr lang="en-US" dirty="0">
              <a:cs typeface="Times New Roman" pitchFamily="18" charset="0"/>
            </a:endParaRPr>
          </a:p>
        </p:txBody>
      </p:sp>
      <p:sp>
        <p:nvSpPr>
          <p:cNvPr id="8" name="Oval 7">
            <a:extLst>
              <a:ext uri="{FF2B5EF4-FFF2-40B4-BE49-F238E27FC236}">
                <a16:creationId xmlns:a16="http://schemas.microsoft.com/office/drawing/2014/main" id="{0D598823-9319-459F-899D-BA2FC9455283}"/>
              </a:ext>
            </a:extLst>
          </p:cNvPr>
          <p:cNvSpPr/>
          <p:nvPr/>
        </p:nvSpPr>
        <p:spPr>
          <a:xfrm flipH="1">
            <a:off x="0" y="76200"/>
            <a:ext cx="1828800" cy="9144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Biomedical Ethics</a:t>
            </a:r>
          </a:p>
        </p:txBody>
      </p:sp>
    </p:spTree>
    <p:extLst>
      <p:ext uri="{BB962C8B-B14F-4D97-AF65-F5344CB8AC3E}">
        <p14:creationId xmlns:p14="http://schemas.microsoft.com/office/powerpoint/2010/main" val="40533367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err="1"/>
              <a:t>Contd</a:t>
            </a:r>
            <a:r>
              <a:rPr lang="en-US" sz="3600" b="1" dirty="0"/>
              <a:t>… </a:t>
            </a:r>
          </a:p>
        </p:txBody>
      </p:sp>
      <p:sp>
        <p:nvSpPr>
          <p:cNvPr id="3" name="Content Placeholder 2"/>
          <p:cNvSpPr>
            <a:spLocks noGrp="1"/>
          </p:cNvSpPr>
          <p:nvPr>
            <p:ph idx="1"/>
          </p:nvPr>
        </p:nvSpPr>
        <p:spPr/>
        <p:txBody>
          <a:bodyPr>
            <a:normAutofit fontScale="85000" lnSpcReduction="10000"/>
          </a:bodyPr>
          <a:lstStyle/>
          <a:p>
            <a:pPr>
              <a:buNone/>
            </a:pPr>
            <a:r>
              <a:rPr lang="en-US" b="1" u="sng" dirty="0"/>
              <a:t>Q. </a:t>
            </a:r>
            <a:r>
              <a:rPr lang="en-US" b="1" dirty="0"/>
              <a:t> </a:t>
            </a:r>
            <a:r>
              <a:rPr lang="en-US" dirty="0"/>
              <a:t>A 35 years female presented with complaints of pain epigastrium, nausea and bloating. She used to eat hot and spicy foods alongwith 4 to 5 cups of tea and a cup of coffee. Doctor suspected peptic ulcer disease and recommended upper gastrointestinal endoscopy to confirm the diagnosis. Doctor explained the whole procedure of endoscopy but patient didn’t allow the procedure.</a:t>
            </a:r>
          </a:p>
          <a:p>
            <a:pPr>
              <a:buNone/>
            </a:pPr>
            <a:endParaRPr lang="en-US" dirty="0"/>
          </a:p>
          <a:p>
            <a:pPr>
              <a:buNone/>
            </a:pPr>
            <a:r>
              <a:rPr lang="en-US" b="1" u="sng" dirty="0"/>
              <a:t>Solution</a:t>
            </a:r>
            <a:r>
              <a:rPr lang="en-US" dirty="0"/>
              <a:t> : The patient didn’t allow the procedure . The doctor can’t proceed according to the medical ethics.</a:t>
            </a:r>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solidFill>
                  <a:prstClr val="black">
                    <a:tint val="75000"/>
                  </a:prstClr>
                </a:solidFill>
              </a:rPr>
              <a:pPr>
                <a:defRPr/>
              </a:pPr>
              <a:t>33</a:t>
            </a:fld>
            <a:endParaRPr lang="en-US" dirty="0">
              <a:solidFill>
                <a:prstClr val="black">
                  <a:tint val="75000"/>
                </a:prstClr>
              </a:solidFill>
            </a:endParaRPr>
          </a:p>
        </p:txBody>
      </p:sp>
      <p:sp>
        <p:nvSpPr>
          <p:cNvPr id="5" name="Oval 4">
            <a:extLst>
              <a:ext uri="{FF2B5EF4-FFF2-40B4-BE49-F238E27FC236}">
                <a16:creationId xmlns:a16="http://schemas.microsoft.com/office/drawing/2014/main" id="{0D598823-9319-459F-899D-BA2FC9455283}"/>
              </a:ext>
            </a:extLst>
          </p:cNvPr>
          <p:cNvSpPr/>
          <p:nvPr/>
        </p:nvSpPr>
        <p:spPr>
          <a:xfrm flipH="1">
            <a:off x="0" y="0"/>
            <a:ext cx="1828800" cy="9906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Biomedical Ethics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2400" b="1" dirty="0"/>
              <a:t>      </a:t>
            </a:r>
            <a:r>
              <a:rPr lang="en-US" sz="2800" b="1" dirty="0"/>
              <a:t>       </a:t>
            </a:r>
            <a:r>
              <a:rPr lang="en-US" sz="3200" b="1" dirty="0"/>
              <a:t>Role of Family Physician in Peptic Ulcer Disease </a:t>
            </a:r>
            <a:endParaRPr lang="en-US" sz="2400" b="1" dirty="0"/>
          </a:p>
        </p:txBody>
      </p:sp>
      <p:sp>
        <p:nvSpPr>
          <p:cNvPr id="3" name="Content Placeholder 2"/>
          <p:cNvSpPr>
            <a:spLocks noGrp="1"/>
          </p:cNvSpPr>
          <p:nvPr>
            <p:ph idx="1"/>
          </p:nvPr>
        </p:nvSpPr>
        <p:spPr>
          <a:xfrm>
            <a:off x="533400" y="1981200"/>
            <a:ext cx="8229600" cy="4525963"/>
          </a:xfrm>
        </p:spPr>
        <p:txBody>
          <a:bodyPr>
            <a:normAutofit/>
          </a:bodyPr>
          <a:lstStyle/>
          <a:p>
            <a:pPr>
              <a:buFont typeface="Wingdings" pitchFamily="2" charset="2"/>
              <a:buChar char="§"/>
            </a:pPr>
            <a:r>
              <a:rPr lang="en-US" sz="2400" dirty="0"/>
              <a:t>By </a:t>
            </a:r>
            <a:r>
              <a:rPr lang="en-US" sz="2400" b="1" dirty="0">
                <a:solidFill>
                  <a:schemeClr val="accent6">
                    <a:lumMod val="50000"/>
                  </a:schemeClr>
                </a:solidFill>
              </a:rPr>
              <a:t>early diagnosis </a:t>
            </a:r>
            <a:r>
              <a:rPr lang="en-US" sz="2400" dirty="0"/>
              <a:t>of the disease based on symptoms, medical history, and physical examination</a:t>
            </a:r>
          </a:p>
          <a:p>
            <a:pPr>
              <a:buFont typeface="Wingdings" pitchFamily="2" charset="2"/>
              <a:buChar char="§"/>
            </a:pPr>
            <a:r>
              <a:rPr lang="en-US" sz="2400" dirty="0"/>
              <a:t>By </a:t>
            </a:r>
            <a:r>
              <a:rPr lang="en-US" sz="2400" b="1" dirty="0">
                <a:solidFill>
                  <a:schemeClr val="accent6">
                    <a:lumMod val="50000"/>
                  </a:schemeClr>
                </a:solidFill>
              </a:rPr>
              <a:t>medications </a:t>
            </a:r>
            <a:r>
              <a:rPr lang="en-US" sz="2400" dirty="0"/>
              <a:t>to treat peptic ulcer disease.</a:t>
            </a:r>
          </a:p>
          <a:p>
            <a:pPr>
              <a:buFont typeface="Wingdings" pitchFamily="2" charset="2"/>
              <a:buChar char="§"/>
            </a:pPr>
            <a:r>
              <a:rPr lang="en-US" sz="2400" dirty="0"/>
              <a:t>Advising patients to </a:t>
            </a:r>
            <a:r>
              <a:rPr lang="en-US" sz="2400" b="1" dirty="0">
                <a:solidFill>
                  <a:schemeClr val="accent6">
                    <a:lumMod val="50000"/>
                  </a:schemeClr>
                </a:solidFill>
              </a:rPr>
              <a:t>avoid smoking</a:t>
            </a:r>
            <a:r>
              <a:rPr lang="en-US" sz="2400" dirty="0"/>
              <a:t>, </a:t>
            </a:r>
            <a:r>
              <a:rPr lang="en-US" sz="2400" b="1" dirty="0">
                <a:solidFill>
                  <a:schemeClr val="accent6">
                    <a:lumMod val="50000"/>
                  </a:schemeClr>
                </a:solidFill>
              </a:rPr>
              <a:t>reduce alcohol consumption</a:t>
            </a:r>
            <a:r>
              <a:rPr lang="en-US" sz="2400" dirty="0"/>
              <a:t>, and make dietary changes to minimize triggers such as spicy or acidic foods.</a:t>
            </a:r>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solidFill>
                  <a:prstClr val="black">
                    <a:tint val="75000"/>
                  </a:prstClr>
                </a:solidFill>
              </a:rPr>
              <a:pPr>
                <a:defRPr/>
              </a:pPr>
              <a:t>34</a:t>
            </a:fld>
            <a:endParaRPr lang="en-US" dirty="0">
              <a:solidFill>
                <a:prstClr val="black">
                  <a:tint val="75000"/>
                </a:prstClr>
              </a:solidFill>
            </a:endParaRPr>
          </a:p>
        </p:txBody>
      </p:sp>
      <p:sp>
        <p:nvSpPr>
          <p:cNvPr id="5" name="Oval 4">
            <a:extLst>
              <a:ext uri="{FF2B5EF4-FFF2-40B4-BE49-F238E27FC236}">
                <a16:creationId xmlns:a16="http://schemas.microsoft.com/office/drawing/2014/main" id="{0D598823-9319-459F-899D-BA2FC9455283}"/>
              </a:ext>
            </a:extLst>
          </p:cNvPr>
          <p:cNvSpPr/>
          <p:nvPr/>
        </p:nvSpPr>
        <p:spPr>
          <a:xfrm flipH="1">
            <a:off x="0" y="0"/>
            <a:ext cx="1524000" cy="9144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Family Medicine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2133600"/>
            <a:ext cx="7772400" cy="1500187"/>
          </a:xfrm>
        </p:spPr>
        <p:txBody>
          <a:bodyPr>
            <a:normAutofit/>
          </a:bodyPr>
          <a:lstStyle/>
          <a:p>
            <a:pPr algn="ctr"/>
            <a:r>
              <a:rPr lang="en-US" dirty="0"/>
              <a:t> </a:t>
            </a:r>
            <a:r>
              <a:rPr lang="en-US" sz="3600" b="1" dirty="0">
                <a:solidFill>
                  <a:schemeClr val="tx1"/>
                </a:solidFill>
              </a:rPr>
              <a:t>Suggested Research Article</a:t>
            </a:r>
          </a:p>
          <a:p>
            <a:pPr algn="ctr"/>
            <a:r>
              <a:rPr lang="en-US" sz="3600" b="1" dirty="0">
                <a:solidFill>
                  <a:schemeClr val="tx1"/>
                </a:solidFill>
              </a:rPr>
              <a:t>(To Promote Research Culture) </a:t>
            </a:r>
          </a:p>
        </p:txBody>
      </p:sp>
      <p:sp>
        <p:nvSpPr>
          <p:cNvPr id="2" name="Slide Number Placeholder 1"/>
          <p:cNvSpPr>
            <a:spLocks noGrp="1"/>
          </p:cNvSpPr>
          <p:nvPr>
            <p:ph type="sldNum" sz="quarter" idx="12"/>
          </p:nvPr>
        </p:nvSpPr>
        <p:spPr/>
        <p:txBody>
          <a:bodyPr/>
          <a:lstStyle/>
          <a:p>
            <a:pPr>
              <a:defRPr/>
            </a:pPr>
            <a:fld id="{EBDFF78F-8FAE-45F5-87F9-E0C692719B1F}" type="slidenum">
              <a:rPr lang="en-US" smtClean="0"/>
              <a:pPr>
                <a:defRPr/>
              </a:pPr>
              <a:t>35</a:t>
            </a:fld>
            <a:endParaRPr lang="en-US" dirty="0"/>
          </a:p>
        </p:txBody>
      </p:sp>
    </p:spTree>
    <p:extLst>
      <p:ext uri="{BB962C8B-B14F-4D97-AF65-F5344CB8AC3E}">
        <p14:creationId xmlns:p14="http://schemas.microsoft.com/office/powerpoint/2010/main" val="22192919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829B39B-E19B-4684-B84C-73DF500C59FE}" type="slidenum">
              <a:rPr lang="en-US" smtClean="0">
                <a:solidFill>
                  <a:prstClr val="black">
                    <a:tint val="75000"/>
                  </a:prstClr>
                </a:solidFill>
              </a:rPr>
              <a:pPr>
                <a:defRPr/>
              </a:pPr>
              <a:t>36</a:t>
            </a:fld>
            <a:endParaRPr lang="en-US" dirty="0">
              <a:solidFill>
                <a:prstClr val="black">
                  <a:tint val="75000"/>
                </a:prstClr>
              </a:solidFill>
            </a:endParaRPr>
          </a:p>
        </p:txBody>
      </p:sp>
      <p:pic>
        <p:nvPicPr>
          <p:cNvPr id="4098" name="Picture 2"/>
          <p:cNvPicPr>
            <a:picLocks noChangeAspect="1" noChangeArrowheads="1"/>
          </p:cNvPicPr>
          <p:nvPr/>
        </p:nvPicPr>
        <p:blipFill>
          <a:blip r:embed="rId2"/>
          <a:srcRect/>
          <a:stretch>
            <a:fillRect/>
          </a:stretch>
        </p:blipFill>
        <p:spPr bwMode="auto">
          <a:xfrm>
            <a:off x="457200" y="381000"/>
            <a:ext cx="8077200" cy="6172200"/>
          </a:xfrm>
          <a:prstGeom prst="rect">
            <a:avLst/>
          </a:prstGeom>
          <a:noFill/>
          <a:ln w="9525">
            <a:noFill/>
            <a:miter lim="800000"/>
            <a:headEnd/>
            <a:tailEnd/>
          </a:ln>
          <a:effectLst/>
        </p:spPr>
      </p:pic>
      <p:sp>
        <p:nvSpPr>
          <p:cNvPr id="4" name="Oval 3">
            <a:extLst>
              <a:ext uri="{FF2B5EF4-FFF2-40B4-BE49-F238E27FC236}">
                <a16:creationId xmlns:a16="http://schemas.microsoft.com/office/drawing/2014/main" id="{E79B86F4-8BCF-4B04-82FE-8A817E56A97C}"/>
              </a:ext>
            </a:extLst>
          </p:cNvPr>
          <p:cNvSpPr/>
          <p:nvPr/>
        </p:nvSpPr>
        <p:spPr>
          <a:xfrm flipH="1">
            <a:off x="0" y="0"/>
            <a:ext cx="1524000" cy="9144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Promoting Research Culture </a:t>
            </a:r>
          </a:p>
        </p:txBody>
      </p:sp>
      <p:sp>
        <p:nvSpPr>
          <p:cNvPr id="5" name="Rectangle 4"/>
          <p:cNvSpPr/>
          <p:nvPr/>
        </p:nvSpPr>
        <p:spPr>
          <a:xfrm>
            <a:off x="4953000" y="381000"/>
            <a:ext cx="3276600" cy="533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 </a:t>
            </a:r>
            <a:r>
              <a:rPr lang="en-US" sz="1200" b="1" dirty="0"/>
              <a:t>Journal of Biomedical and Biological Sciences </a:t>
            </a:r>
          </a:p>
          <a:p>
            <a:pPr algn="ctr"/>
            <a:r>
              <a:rPr lang="en-US" sz="1200" b="1" dirty="0"/>
              <a:t>March 2022.</a:t>
            </a:r>
          </a:p>
        </p:txBody>
      </p:sp>
      <p:sp>
        <p:nvSpPr>
          <p:cNvPr id="6" name="Rectangle 5"/>
          <p:cNvSpPr/>
          <p:nvPr/>
        </p:nvSpPr>
        <p:spPr>
          <a:xfrm>
            <a:off x="1143000" y="6488668"/>
            <a:ext cx="6934200" cy="369332"/>
          </a:xfrm>
          <a:prstGeom prst="rect">
            <a:avLst/>
          </a:prstGeom>
        </p:spPr>
        <p:txBody>
          <a:bodyPr wrap="square">
            <a:spAutoFit/>
          </a:bodyPr>
          <a:lstStyle/>
          <a:p>
            <a:r>
              <a:rPr lang="en-US" b="1" dirty="0">
                <a:solidFill>
                  <a:schemeClr val="accent6">
                    <a:lumMod val="50000"/>
                  </a:schemeClr>
                </a:solidFill>
              </a:rPr>
              <a:t>https://snipub.com/wp-content/uploads/2022/03/SNI-JBBS-22-02.pdf</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t>Take Home Message/</a:t>
            </a:r>
            <a:br>
              <a:rPr lang="en-US" sz="2800" b="1" dirty="0"/>
            </a:br>
            <a:r>
              <a:rPr lang="en-US" sz="2800" b="1" dirty="0"/>
              <a:t>Crux of the Suggested Research Article </a:t>
            </a:r>
            <a:endParaRPr lang="en-US" sz="2800" dirty="0"/>
          </a:p>
        </p:txBody>
      </p:sp>
      <p:sp>
        <p:nvSpPr>
          <p:cNvPr id="3" name="Content Placeholder 2"/>
          <p:cNvSpPr>
            <a:spLocks noGrp="1"/>
          </p:cNvSpPr>
          <p:nvPr>
            <p:ph idx="1"/>
          </p:nvPr>
        </p:nvSpPr>
        <p:spPr>
          <a:xfrm>
            <a:off x="457200" y="1828800"/>
            <a:ext cx="8229600" cy="4525963"/>
          </a:xfrm>
        </p:spPr>
        <p:txBody>
          <a:bodyPr>
            <a:normAutofit/>
          </a:bodyPr>
          <a:lstStyle/>
          <a:p>
            <a:pPr>
              <a:buNone/>
            </a:pPr>
            <a:r>
              <a:rPr lang="en-US" sz="2800" dirty="0"/>
              <a:t>    </a:t>
            </a:r>
            <a:r>
              <a:rPr lang="en-US" sz="2400" dirty="0"/>
              <a:t>H. Pylori infection, NSAID use, genetic and environment factors contribute to cause peptic ulcer disease. H. Pylori eradication therapy  is recommended for H. Pylori infected patients. </a:t>
            </a:r>
          </a:p>
          <a:p>
            <a:pPr>
              <a:buNone/>
            </a:pPr>
            <a:endParaRPr lang="en-US" sz="2400" dirty="0"/>
          </a:p>
          <a:p>
            <a:pPr>
              <a:buNone/>
            </a:pPr>
            <a:r>
              <a:rPr lang="en-US" sz="2400" dirty="0"/>
              <a:t>    Triple therapy with PPI once/</a:t>
            </a:r>
            <a:r>
              <a:rPr lang="en-US" sz="2400" dirty="0" err="1"/>
              <a:t>bd</a:t>
            </a:r>
            <a:r>
              <a:rPr lang="en-US" sz="2400" dirty="0"/>
              <a:t> + </a:t>
            </a:r>
            <a:r>
              <a:rPr lang="en-US" sz="2400" dirty="0" err="1"/>
              <a:t>clarithromycin</a:t>
            </a:r>
            <a:r>
              <a:rPr lang="en-US" sz="2400" dirty="0"/>
              <a:t> 500 mg </a:t>
            </a:r>
            <a:r>
              <a:rPr lang="en-US" sz="2400" dirty="0" err="1"/>
              <a:t>bd</a:t>
            </a:r>
            <a:r>
              <a:rPr lang="en-US" sz="2400" dirty="0"/>
              <a:t> + amoxicillin 1 g </a:t>
            </a:r>
            <a:r>
              <a:rPr lang="en-US" sz="2400" dirty="0" err="1"/>
              <a:t>bd</a:t>
            </a:r>
            <a:r>
              <a:rPr lang="en-US" sz="2400" dirty="0"/>
              <a:t> or </a:t>
            </a:r>
            <a:r>
              <a:rPr lang="en-US" sz="2400" dirty="0" err="1"/>
              <a:t>metronidazole</a:t>
            </a:r>
            <a:r>
              <a:rPr lang="en-US" sz="2400" dirty="0"/>
              <a:t> 500 mg </a:t>
            </a:r>
            <a:r>
              <a:rPr lang="en-US" sz="2400" dirty="0" err="1"/>
              <a:t>bd</a:t>
            </a:r>
            <a:r>
              <a:rPr lang="en-US" sz="2400" dirty="0"/>
              <a:t> for 10 to 14 days. </a:t>
            </a:r>
            <a:r>
              <a:rPr lang="en-US" sz="2400" dirty="0" err="1"/>
              <a:t>Metronidazole</a:t>
            </a:r>
            <a:r>
              <a:rPr lang="en-US" sz="2400" dirty="0"/>
              <a:t> should be substituted for amoxicillin in penicillin allergic individuals</a:t>
            </a:r>
            <a:r>
              <a:rPr lang="en-US" sz="2800" dirty="0"/>
              <a:t>.</a:t>
            </a:r>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solidFill>
                  <a:prstClr val="black">
                    <a:tint val="75000"/>
                  </a:prstClr>
                </a:solidFill>
              </a:rPr>
              <a:pPr>
                <a:defRPr/>
              </a:pPr>
              <a:t>37</a:t>
            </a:fld>
            <a:endParaRPr lang="en-US" dirty="0">
              <a:solidFill>
                <a:prstClr val="black">
                  <a:tint val="75000"/>
                </a:prstClr>
              </a:solidFill>
            </a:endParaRPr>
          </a:p>
        </p:txBody>
      </p:sp>
      <p:sp>
        <p:nvSpPr>
          <p:cNvPr id="5" name="Oval 4">
            <a:extLst>
              <a:ext uri="{FF2B5EF4-FFF2-40B4-BE49-F238E27FC236}">
                <a16:creationId xmlns:a16="http://schemas.microsoft.com/office/drawing/2014/main" id="{11913953-883E-47AD-9DA0-A5E96802ED85}"/>
              </a:ext>
            </a:extLst>
          </p:cNvPr>
          <p:cNvSpPr/>
          <p:nvPr/>
        </p:nvSpPr>
        <p:spPr>
          <a:xfrm flipH="1">
            <a:off x="0" y="0"/>
            <a:ext cx="1752600" cy="9906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Promoting Research Culture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914400"/>
            <a:ext cx="8229600" cy="4906963"/>
          </a:xfrm>
        </p:spPr>
        <p:txBody>
          <a:bodyPr>
            <a:noAutofit/>
          </a:bodyPr>
          <a:lstStyle/>
          <a:p>
            <a:r>
              <a:rPr lang="en-US" sz="2400" b="1" dirty="0">
                <a:solidFill>
                  <a:srgbClr val="202124"/>
                </a:solidFill>
              </a:rPr>
              <a:t>Steps to Access HEC Digital Library</a:t>
            </a:r>
            <a:endParaRPr lang="en-US" sz="2400" dirty="0">
              <a:solidFill>
                <a:srgbClr val="202124"/>
              </a:solidFill>
            </a:endParaRPr>
          </a:p>
          <a:p>
            <a:pPr>
              <a:buFont typeface="Calibri" panose="020F0502020204030204" pitchFamily="34" charset="0"/>
              <a:buAutoNum type="arabicPeriod"/>
            </a:pPr>
            <a:r>
              <a:rPr lang="en-US" sz="2400" dirty="0">
                <a:solidFill>
                  <a:srgbClr val="202124"/>
                </a:solidFill>
              </a:rPr>
              <a:t>Go to the website of HEC National Digital Library.</a:t>
            </a:r>
          </a:p>
          <a:p>
            <a:pPr>
              <a:buFont typeface="Calibri" panose="020F0502020204030204" pitchFamily="34" charset="0"/>
              <a:buAutoNum type="arabicPeriod"/>
            </a:pPr>
            <a:r>
              <a:rPr lang="en-US" sz="2400" dirty="0">
                <a:solidFill>
                  <a:srgbClr val="202124"/>
                </a:solidFill>
              </a:rPr>
              <a:t>On Home Page, click on the INSTITUTES.</a:t>
            </a:r>
          </a:p>
          <a:p>
            <a:pPr>
              <a:buFont typeface="Calibri" panose="020F0502020204030204" pitchFamily="34" charset="0"/>
              <a:buAutoNum type="arabicPeriod"/>
            </a:pPr>
            <a:r>
              <a:rPr lang="en-US" sz="2400" dirty="0">
                <a:solidFill>
                  <a:srgbClr val="202124"/>
                </a:solidFill>
              </a:rPr>
              <a:t>A page will appear showing the universities from Public and Private Sector and other Institutes which have access to HEC National Digital Library HNDL.</a:t>
            </a:r>
          </a:p>
          <a:p>
            <a:pPr>
              <a:buFont typeface="Calibri" panose="020F0502020204030204" pitchFamily="34" charset="0"/>
              <a:buAutoNum type="arabicPeriod"/>
            </a:pPr>
            <a:r>
              <a:rPr lang="en-US" sz="2400" dirty="0">
                <a:solidFill>
                  <a:srgbClr val="202124"/>
                </a:solidFill>
              </a:rPr>
              <a:t>Select your desired Institute.</a:t>
            </a:r>
          </a:p>
          <a:p>
            <a:pPr>
              <a:buFontTx/>
              <a:buNone/>
            </a:pPr>
            <a:r>
              <a:rPr lang="en-US" sz="2400" dirty="0"/>
              <a:t>5.  </a:t>
            </a:r>
            <a:r>
              <a:rPr lang="en-US" sz="2400" dirty="0">
                <a:solidFill>
                  <a:srgbClr val="000000"/>
                </a:solidFill>
              </a:rPr>
              <a:t>A page will appear showing the resources of the institution</a:t>
            </a:r>
          </a:p>
          <a:p>
            <a:pPr>
              <a:buFontTx/>
              <a:buNone/>
            </a:pPr>
            <a:r>
              <a:rPr lang="en-US" sz="2400" dirty="0">
                <a:solidFill>
                  <a:srgbClr val="000000"/>
                </a:solidFill>
              </a:rPr>
              <a:t>6. Journals and Researches will appear</a:t>
            </a:r>
          </a:p>
          <a:p>
            <a:pPr>
              <a:buFontTx/>
              <a:buNone/>
            </a:pPr>
            <a:r>
              <a:rPr lang="en-US" sz="2400" dirty="0">
                <a:solidFill>
                  <a:srgbClr val="000000"/>
                </a:solidFill>
              </a:rPr>
              <a:t>7. You can find a Journal by clicking on JOURNALS AND DATABASE and enter a keyword to search for your desired journal.</a:t>
            </a:r>
          </a:p>
          <a:p>
            <a:pPr>
              <a:buNone/>
            </a:pPr>
            <a:endParaRPr lang="en-US" sz="2800" dirty="0"/>
          </a:p>
          <a:p>
            <a:pPr>
              <a:buFontTx/>
              <a:buNone/>
            </a:pPr>
            <a:endParaRPr lang="en-US" sz="2500" dirty="0"/>
          </a:p>
        </p:txBody>
      </p:sp>
      <p:sp>
        <p:nvSpPr>
          <p:cNvPr id="2" name="Title 1"/>
          <p:cNvSpPr>
            <a:spLocks noGrp="1"/>
          </p:cNvSpPr>
          <p:nvPr>
            <p:ph type="title" idx="4294967295"/>
          </p:nvPr>
        </p:nvSpPr>
        <p:spPr>
          <a:xfrm>
            <a:off x="417786" y="0"/>
            <a:ext cx="8192814" cy="762000"/>
          </a:xfrm>
        </p:spPr>
        <p:txBody>
          <a:bodyPr>
            <a:noAutofit/>
          </a:bodyPr>
          <a:lstStyle/>
          <a:p>
            <a:br>
              <a:rPr lang="en-US" sz="3200" b="1" dirty="0">
                <a:solidFill>
                  <a:srgbClr val="604A7B"/>
                </a:solidFill>
              </a:rPr>
            </a:br>
            <a:r>
              <a:rPr lang="en-US" sz="3200" b="1" dirty="0">
                <a:solidFill>
                  <a:srgbClr val="604A7B"/>
                </a:solidFill>
              </a:rPr>
              <a:t> How To Access Digital Library</a:t>
            </a:r>
          </a:p>
        </p:txBody>
      </p:sp>
      <p:sp>
        <p:nvSpPr>
          <p:cNvPr id="5" name="Slide Number Placeholder 4"/>
          <p:cNvSpPr>
            <a:spLocks noGrp="1"/>
          </p:cNvSpPr>
          <p:nvPr>
            <p:ph type="sldNum" sz="quarter" idx="12"/>
          </p:nvPr>
        </p:nvSpPr>
        <p:spPr/>
        <p:txBody>
          <a:bodyPr/>
          <a:lstStyle/>
          <a:p>
            <a:fld id="{C59D2201-8A73-433A-97F3-E7E5379BAE05}" type="slidenum">
              <a:rPr lang="en-US" smtClean="0"/>
              <a:pPr/>
              <a:t>38</a:t>
            </a:fld>
            <a:endParaRPr lang="en-US" dirty="0"/>
          </a:p>
        </p:txBody>
      </p:sp>
      <p:sp>
        <p:nvSpPr>
          <p:cNvPr id="6" name="Oval 5">
            <a:extLst>
              <a:ext uri="{FF2B5EF4-FFF2-40B4-BE49-F238E27FC236}">
                <a16:creationId xmlns:a16="http://schemas.microsoft.com/office/drawing/2014/main" id="{AF7D643E-A5F8-4065-A13B-5E18E8D9F8CB}"/>
              </a:ext>
            </a:extLst>
          </p:cNvPr>
          <p:cNvSpPr/>
          <p:nvPr/>
        </p:nvSpPr>
        <p:spPr>
          <a:xfrm flipH="1">
            <a:off x="0" y="0"/>
            <a:ext cx="1828800" cy="9144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Promoting Research/IT Culture </a:t>
            </a:r>
          </a:p>
        </p:txBody>
      </p:sp>
    </p:spTree>
    <p:extLst>
      <p:ext uri="{BB962C8B-B14F-4D97-AF65-F5344CB8AC3E}">
        <p14:creationId xmlns:p14="http://schemas.microsoft.com/office/powerpoint/2010/main" val="27051296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sz="3000" dirty="0">
                <a:solidFill>
                  <a:srgbClr val="C00000"/>
                </a:solidFill>
              </a:rPr>
            </a:br>
            <a:r>
              <a:rPr lang="en-US" sz="4000" b="1" u="sng" dirty="0">
                <a:solidFill>
                  <a:srgbClr val="C00000"/>
                </a:solidFill>
              </a:rPr>
              <a:t>References</a:t>
            </a:r>
            <a:endParaRPr lang="en-US" sz="4000" b="1" u="sng" dirty="0">
              <a:solidFill>
                <a:schemeClr val="accent4">
                  <a:lumMod val="75000"/>
                </a:schemeClr>
              </a:solidFill>
            </a:endParaRPr>
          </a:p>
        </p:txBody>
      </p:sp>
      <p:sp>
        <p:nvSpPr>
          <p:cNvPr id="3" name="Content Placeholder 2"/>
          <p:cNvSpPr>
            <a:spLocks noGrp="1"/>
          </p:cNvSpPr>
          <p:nvPr>
            <p:ph idx="1"/>
          </p:nvPr>
        </p:nvSpPr>
        <p:spPr>
          <a:xfrm>
            <a:off x="0" y="1295400"/>
            <a:ext cx="8153400" cy="3200400"/>
          </a:xfrm>
        </p:spPr>
        <p:txBody>
          <a:bodyPr>
            <a:noAutofit/>
          </a:bodyPr>
          <a:lstStyle/>
          <a:p>
            <a:pPr marL="0" indent="0" algn="just">
              <a:buNone/>
            </a:pPr>
            <a:r>
              <a:rPr lang="en-US" sz="2800" b="1" dirty="0">
                <a:solidFill>
                  <a:srgbClr val="FF0000"/>
                </a:solidFill>
              </a:rPr>
              <a:t>Books:</a:t>
            </a:r>
          </a:p>
          <a:p>
            <a:pPr algn="just"/>
            <a:r>
              <a:rPr lang="en-US" sz="2400" dirty="0"/>
              <a:t>Guyton</a:t>
            </a:r>
            <a:r>
              <a:rPr lang="en-US" sz="2400" dirty="0">
                <a:solidFill>
                  <a:schemeClr val="tx1"/>
                </a:solidFill>
              </a:rPr>
              <a:t>  And Hall textbook of Medical Physiology  14</a:t>
            </a:r>
            <a:r>
              <a:rPr lang="en-US" sz="2400" baseline="30000" dirty="0">
                <a:solidFill>
                  <a:schemeClr val="tx1"/>
                </a:solidFill>
              </a:rPr>
              <a:t>th</a:t>
            </a:r>
            <a:r>
              <a:rPr lang="en-US" sz="2400" dirty="0">
                <a:solidFill>
                  <a:schemeClr val="tx1"/>
                </a:solidFill>
              </a:rPr>
              <a:t> Edition </a:t>
            </a:r>
          </a:p>
          <a:p>
            <a:pPr algn="just"/>
            <a:r>
              <a:rPr lang="en-US" sz="2400" dirty="0">
                <a:solidFill>
                  <a:schemeClr val="tx1"/>
                </a:solidFill>
              </a:rPr>
              <a:t>Ganong’s  Review of Medical Physiology 25</a:t>
            </a:r>
            <a:r>
              <a:rPr lang="en-US" sz="2400" baseline="30000" dirty="0">
                <a:solidFill>
                  <a:schemeClr val="tx1"/>
                </a:solidFill>
              </a:rPr>
              <a:t>th</a:t>
            </a:r>
            <a:r>
              <a:rPr lang="en-US" sz="2400" dirty="0">
                <a:solidFill>
                  <a:schemeClr val="tx1"/>
                </a:solidFill>
              </a:rPr>
              <a:t> Edition </a:t>
            </a:r>
          </a:p>
          <a:p>
            <a:pPr algn="just"/>
            <a:r>
              <a:rPr lang="en-US" sz="2400" dirty="0">
                <a:solidFill>
                  <a:schemeClr val="tx1"/>
                </a:solidFill>
              </a:rPr>
              <a:t>Sherwood, 9</a:t>
            </a:r>
            <a:r>
              <a:rPr lang="en-US" sz="2400" baseline="30000" dirty="0">
                <a:solidFill>
                  <a:schemeClr val="tx1"/>
                </a:solidFill>
              </a:rPr>
              <a:t>th</a:t>
            </a:r>
            <a:r>
              <a:rPr lang="en-US" sz="2400" dirty="0">
                <a:solidFill>
                  <a:schemeClr val="tx1"/>
                </a:solidFill>
              </a:rPr>
              <a:t> edition.</a:t>
            </a:r>
          </a:p>
          <a:p>
            <a:pPr algn="just"/>
            <a:r>
              <a:rPr lang="en-US" sz="2400" dirty="0">
                <a:solidFill>
                  <a:schemeClr val="tx1"/>
                </a:solidFill>
              </a:rPr>
              <a:t>Silverthorn Physiology,6</a:t>
            </a:r>
            <a:r>
              <a:rPr lang="en-US" sz="2400" baseline="30000" dirty="0">
                <a:solidFill>
                  <a:schemeClr val="tx1"/>
                </a:solidFill>
              </a:rPr>
              <a:t>th</a:t>
            </a:r>
            <a:r>
              <a:rPr lang="en-US" sz="2400" dirty="0">
                <a:solidFill>
                  <a:schemeClr val="tx1"/>
                </a:solidFill>
              </a:rPr>
              <a:t> edition</a:t>
            </a:r>
          </a:p>
          <a:p>
            <a:pPr algn="just"/>
            <a:r>
              <a:rPr lang="en-US" sz="2400" dirty="0">
                <a:solidFill>
                  <a:schemeClr val="tx1"/>
                </a:solidFill>
              </a:rPr>
              <a:t>Vander’s Human Physiology,14</a:t>
            </a:r>
            <a:r>
              <a:rPr lang="en-US" sz="2400" baseline="30000" dirty="0">
                <a:solidFill>
                  <a:schemeClr val="tx1"/>
                </a:solidFill>
              </a:rPr>
              <a:t>th</a:t>
            </a:r>
            <a:r>
              <a:rPr lang="en-US" sz="2400" dirty="0">
                <a:solidFill>
                  <a:schemeClr val="tx1"/>
                </a:solidFill>
              </a:rPr>
              <a:t> edition</a:t>
            </a:r>
          </a:p>
          <a:p>
            <a:pPr marL="0" indent="0" algn="just">
              <a:buNone/>
            </a:pPr>
            <a:r>
              <a:rPr lang="en-US" sz="2800" b="1" dirty="0">
                <a:solidFill>
                  <a:srgbClr val="FF0000"/>
                </a:solidFill>
              </a:rPr>
              <a:t>Research:</a:t>
            </a:r>
          </a:p>
          <a:p>
            <a:pPr marL="0" indent="0" algn="just">
              <a:buNone/>
            </a:pPr>
            <a:r>
              <a:rPr lang="en-US" sz="2400" b="1" dirty="0">
                <a:solidFill>
                  <a:schemeClr val="accent6">
                    <a:lumMod val="50000"/>
                  </a:schemeClr>
                </a:solidFill>
              </a:rPr>
              <a:t>https://snipub.com/wp-content/uploads/2022/03/SNI-JBBS-22-02.pdf</a:t>
            </a:r>
          </a:p>
          <a:p>
            <a:pPr marL="0" indent="0" algn="just">
              <a:buNone/>
            </a:pPr>
            <a:r>
              <a:rPr lang="en-US" sz="2800" b="1" dirty="0">
                <a:solidFill>
                  <a:srgbClr val="FF0000"/>
                </a:solidFill>
              </a:rPr>
              <a:t>YouTube/</a:t>
            </a:r>
            <a:r>
              <a:rPr lang="en-US" sz="2800" b="1" dirty="0" err="1">
                <a:solidFill>
                  <a:srgbClr val="FF0000"/>
                </a:solidFill>
              </a:rPr>
              <a:t>videolink</a:t>
            </a:r>
            <a:r>
              <a:rPr lang="en-US" sz="2800" b="1" dirty="0">
                <a:solidFill>
                  <a:srgbClr val="FF0000"/>
                </a:solidFill>
              </a:rPr>
              <a:t>:</a:t>
            </a:r>
          </a:p>
          <a:p>
            <a:pPr marL="0" indent="0" algn="just">
              <a:buNone/>
            </a:pPr>
            <a:r>
              <a:rPr lang="en-US" sz="2400" b="1" dirty="0">
                <a:solidFill>
                  <a:srgbClr val="FF0000"/>
                </a:solidFill>
              </a:rPr>
              <a:t>  </a:t>
            </a:r>
            <a:r>
              <a:rPr lang="en-US" sz="2400" b="1" dirty="0">
                <a:solidFill>
                  <a:schemeClr val="tx2"/>
                </a:solidFill>
              </a:rPr>
              <a:t>https://www.youtube.com/watch?v=E0IBMWQDEH4</a:t>
            </a:r>
          </a:p>
          <a:p>
            <a:pPr marL="0" indent="0" algn="just">
              <a:buNone/>
            </a:pPr>
            <a:endParaRPr lang="en-US" sz="2800" b="1" dirty="0">
              <a:solidFill>
                <a:srgbClr val="FF0000"/>
              </a:solidFill>
            </a:endParaRPr>
          </a:p>
          <a:p>
            <a:pPr marL="0" indent="0" algn="just">
              <a:buNone/>
            </a:pPr>
            <a:endParaRPr lang="en-US" sz="2800" dirty="0">
              <a:solidFill>
                <a:schemeClr val="tx2"/>
              </a:solidFill>
            </a:endParaRPr>
          </a:p>
          <a:p>
            <a:pPr marL="0" indent="0" algn="just">
              <a:buNone/>
            </a:pPr>
            <a:r>
              <a:rPr lang="en-US" sz="2800" b="1" dirty="0">
                <a:solidFill>
                  <a:srgbClr val="FF0000"/>
                </a:solidFill>
              </a:rPr>
              <a:t> </a:t>
            </a:r>
            <a:endParaRPr lang="en-US" sz="2800" b="1" dirty="0">
              <a:solidFill>
                <a:schemeClr val="tx2"/>
              </a:solidFill>
            </a:endParaRPr>
          </a:p>
          <a:p>
            <a:pPr marL="0" indent="0" algn="just">
              <a:buNone/>
            </a:pPr>
            <a:endParaRPr lang="en-US" sz="2800" b="1" dirty="0">
              <a:solidFill>
                <a:schemeClr val="tx2"/>
              </a:solidFill>
            </a:endParaRPr>
          </a:p>
          <a:p>
            <a:pPr marL="0" indent="0" algn="just">
              <a:buNone/>
            </a:pPr>
            <a:endParaRPr lang="en-US" sz="2800" dirty="0">
              <a:solidFill>
                <a:schemeClr val="tx2"/>
              </a:solidFill>
            </a:endParaRPr>
          </a:p>
          <a:p>
            <a:pPr marL="0" indent="0" algn="just">
              <a:buNone/>
            </a:pPr>
            <a:endParaRPr lang="en-US" sz="2800" b="1" dirty="0">
              <a:solidFill>
                <a:srgbClr val="FF3300"/>
              </a:solidFill>
            </a:endParaRPr>
          </a:p>
          <a:p>
            <a:pPr marL="0" indent="0" algn="just">
              <a:buNone/>
            </a:pPr>
            <a:endParaRPr lang="en-US" sz="2800" b="1" dirty="0">
              <a:solidFill>
                <a:srgbClr val="FF3300"/>
              </a:solidFill>
            </a:endParaRPr>
          </a:p>
          <a:p>
            <a:pPr marL="0" indent="0" algn="just">
              <a:buNone/>
            </a:pPr>
            <a:endParaRPr lang="en-US" sz="2800" b="1" dirty="0">
              <a:solidFill>
                <a:srgbClr val="FF3300"/>
              </a:solidFill>
            </a:endParaRPr>
          </a:p>
          <a:p>
            <a:pPr marL="0" indent="0" algn="just">
              <a:buNone/>
            </a:pPr>
            <a:endParaRPr lang="en-US" sz="2800" b="1" dirty="0">
              <a:solidFill>
                <a:schemeClr val="tx1"/>
              </a:solidFill>
            </a:endParaRPr>
          </a:p>
          <a:p>
            <a:pPr marL="514350" indent="-514350" algn="just">
              <a:buFont typeface="+mj-lt"/>
              <a:buAutoNum type="arabicPeriod"/>
            </a:pPr>
            <a:endParaRPr lang="en-US" sz="2800" dirty="0">
              <a:solidFill>
                <a:schemeClr val="tx1"/>
              </a:solidFill>
            </a:endParaRPr>
          </a:p>
          <a:p>
            <a:pPr marL="514350" indent="-514350" algn="just">
              <a:buFont typeface="+mj-lt"/>
              <a:buAutoNum type="arabicPeriod"/>
            </a:pPr>
            <a:endParaRPr lang="en-US" sz="2800" dirty="0">
              <a:solidFill>
                <a:schemeClr val="tx1"/>
              </a:solidFill>
            </a:endParaRPr>
          </a:p>
        </p:txBody>
      </p:sp>
    </p:spTree>
    <p:extLst>
      <p:ext uri="{BB962C8B-B14F-4D97-AF65-F5344CB8AC3E}">
        <p14:creationId xmlns:p14="http://schemas.microsoft.com/office/powerpoint/2010/main" val="1980454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F23FE-06C0-B9FB-B815-B219D104E829}"/>
              </a:ext>
            </a:extLst>
          </p:cNvPr>
          <p:cNvSpPr>
            <a:spLocks noGrp="1"/>
          </p:cNvSpPr>
          <p:nvPr>
            <p:ph type="title"/>
          </p:nvPr>
        </p:nvSpPr>
        <p:spPr>
          <a:xfrm>
            <a:off x="0" y="-762000"/>
            <a:ext cx="8686800" cy="2743200"/>
          </a:xfrm>
        </p:spPr>
        <p:txBody>
          <a:bodyPr>
            <a:normAutofit/>
          </a:bodyPr>
          <a:lstStyle/>
          <a:p>
            <a:r>
              <a:rPr lang="en-US" dirty="0"/>
              <a:t>Table of Contents </a:t>
            </a:r>
          </a:p>
        </p:txBody>
      </p:sp>
      <p:graphicFrame>
        <p:nvGraphicFramePr>
          <p:cNvPr id="5" name="Table 5">
            <a:extLst>
              <a:ext uri="{FF2B5EF4-FFF2-40B4-BE49-F238E27FC236}">
                <a16:creationId xmlns:a16="http://schemas.microsoft.com/office/drawing/2014/main" id="{35CAA90A-9A5C-0CF2-072D-B0DE69619B9F}"/>
              </a:ext>
            </a:extLst>
          </p:cNvPr>
          <p:cNvGraphicFramePr>
            <a:graphicFrameLocks noGrp="1"/>
          </p:cNvGraphicFramePr>
          <p:nvPr>
            <p:extLst>
              <p:ext uri="{D42A27DB-BD31-4B8C-83A1-F6EECF244321}">
                <p14:modId xmlns:p14="http://schemas.microsoft.com/office/powerpoint/2010/main" val="1330883924"/>
              </p:ext>
            </p:extLst>
          </p:nvPr>
        </p:nvGraphicFramePr>
        <p:xfrm>
          <a:off x="533405" y="914401"/>
          <a:ext cx="7848599" cy="5715002"/>
        </p:xfrm>
        <a:graphic>
          <a:graphicData uri="http://schemas.openxmlformats.org/drawingml/2006/table">
            <a:tbl>
              <a:tblPr firstRow="1" bandRow="1">
                <a:tableStyleId>{5C22544A-7EE6-4342-B048-85BDC9FD1C3A}</a:tableStyleId>
              </a:tblPr>
              <a:tblGrid>
                <a:gridCol w="726928">
                  <a:extLst>
                    <a:ext uri="{9D8B030D-6E8A-4147-A177-3AD203B41FA5}">
                      <a16:colId xmlns:a16="http://schemas.microsoft.com/office/drawing/2014/main" val="441462994"/>
                    </a:ext>
                  </a:extLst>
                </a:gridCol>
                <a:gridCol w="4119258">
                  <a:extLst>
                    <a:ext uri="{9D8B030D-6E8A-4147-A177-3AD203B41FA5}">
                      <a16:colId xmlns:a16="http://schemas.microsoft.com/office/drawing/2014/main" val="909814793"/>
                    </a:ext>
                  </a:extLst>
                </a:gridCol>
                <a:gridCol w="3002413">
                  <a:extLst>
                    <a:ext uri="{9D8B030D-6E8A-4147-A177-3AD203B41FA5}">
                      <a16:colId xmlns:a16="http://schemas.microsoft.com/office/drawing/2014/main" val="1740550349"/>
                    </a:ext>
                  </a:extLst>
                </a:gridCol>
              </a:tblGrid>
              <a:tr h="404602">
                <a:tc>
                  <a:txBody>
                    <a:bodyPr/>
                    <a:lstStyle/>
                    <a:p>
                      <a:r>
                        <a:rPr lang="en-US" dirty="0"/>
                        <a:t>Sr #</a:t>
                      </a:r>
                    </a:p>
                  </a:txBody>
                  <a:tcPr/>
                </a:tc>
                <a:tc>
                  <a:txBody>
                    <a:bodyPr/>
                    <a:lstStyle/>
                    <a:p>
                      <a:r>
                        <a:rPr lang="en-US" dirty="0"/>
                        <a:t>Content</a:t>
                      </a:r>
                    </a:p>
                  </a:txBody>
                  <a:tcPr/>
                </a:tc>
                <a:tc>
                  <a:txBody>
                    <a:bodyPr/>
                    <a:lstStyle/>
                    <a:p>
                      <a:r>
                        <a:rPr lang="en-US" dirty="0"/>
                        <a:t>Slide #</a:t>
                      </a:r>
                    </a:p>
                  </a:txBody>
                  <a:tcPr/>
                </a:tc>
                <a:extLst>
                  <a:ext uri="{0D108BD9-81ED-4DB2-BD59-A6C34878D82A}">
                    <a16:rowId xmlns:a16="http://schemas.microsoft.com/office/drawing/2014/main" val="1692766503"/>
                  </a:ext>
                </a:extLst>
              </a:tr>
              <a:tr h="404602">
                <a:tc>
                  <a:txBody>
                    <a:bodyPr/>
                    <a:lstStyle/>
                    <a:p>
                      <a:r>
                        <a:rPr lang="en-US" dirty="0"/>
                        <a:t>1</a:t>
                      </a:r>
                    </a:p>
                  </a:txBody>
                  <a:tcPr/>
                </a:tc>
                <a:tc>
                  <a:txBody>
                    <a:bodyPr/>
                    <a:lstStyle/>
                    <a:p>
                      <a:r>
                        <a:rPr lang="en-US" sz="1400" dirty="0"/>
                        <a:t>Motto, Vision</a:t>
                      </a:r>
                    </a:p>
                  </a:txBody>
                  <a:tcPr/>
                </a:tc>
                <a:tc>
                  <a:txBody>
                    <a:bodyPr/>
                    <a:lstStyle/>
                    <a:p>
                      <a:r>
                        <a:rPr lang="en-US" dirty="0"/>
                        <a:t>4</a:t>
                      </a:r>
                    </a:p>
                  </a:txBody>
                  <a:tcPr/>
                </a:tc>
                <a:extLst>
                  <a:ext uri="{0D108BD9-81ED-4DB2-BD59-A6C34878D82A}">
                    <a16:rowId xmlns:a16="http://schemas.microsoft.com/office/drawing/2014/main" val="886554477"/>
                  </a:ext>
                </a:extLst>
              </a:tr>
              <a:tr h="404602">
                <a:tc>
                  <a:txBody>
                    <a:bodyPr/>
                    <a:lstStyle/>
                    <a:p>
                      <a:r>
                        <a:rPr lang="en-US" dirty="0"/>
                        <a:t>2</a:t>
                      </a:r>
                    </a:p>
                  </a:txBody>
                  <a:tcPr/>
                </a:tc>
                <a:tc>
                  <a:txBody>
                    <a:bodyPr/>
                    <a:lstStyle/>
                    <a:p>
                      <a:r>
                        <a:rPr lang="en-US" sz="1400" dirty="0"/>
                        <a:t>Professor Umar Model of  Integrated Lecture </a:t>
                      </a:r>
                    </a:p>
                  </a:txBody>
                  <a:tcPr/>
                </a:tc>
                <a:tc>
                  <a:txBody>
                    <a:bodyPr/>
                    <a:lstStyle/>
                    <a:p>
                      <a:r>
                        <a:rPr lang="en-US" dirty="0"/>
                        <a:t>5</a:t>
                      </a:r>
                    </a:p>
                  </a:txBody>
                  <a:tcPr/>
                </a:tc>
                <a:extLst>
                  <a:ext uri="{0D108BD9-81ED-4DB2-BD59-A6C34878D82A}">
                    <a16:rowId xmlns:a16="http://schemas.microsoft.com/office/drawing/2014/main" val="4221536352"/>
                  </a:ext>
                </a:extLst>
              </a:tr>
              <a:tr h="404602">
                <a:tc>
                  <a:txBody>
                    <a:bodyPr/>
                    <a:lstStyle/>
                    <a:p>
                      <a:r>
                        <a:rPr lang="en-US" dirty="0"/>
                        <a:t>3</a:t>
                      </a:r>
                    </a:p>
                  </a:txBody>
                  <a:tcPr/>
                </a:tc>
                <a:tc>
                  <a:txBody>
                    <a:bodyPr/>
                    <a:lstStyle/>
                    <a:p>
                      <a:r>
                        <a:rPr lang="en-US" sz="1400" dirty="0"/>
                        <a:t>Bloom’s Taxonomy(Domains of learning)</a:t>
                      </a:r>
                    </a:p>
                  </a:txBody>
                  <a:tcPr/>
                </a:tc>
                <a:tc>
                  <a:txBody>
                    <a:bodyPr/>
                    <a:lstStyle/>
                    <a:p>
                      <a:r>
                        <a:rPr lang="en-US" dirty="0"/>
                        <a:t>6</a:t>
                      </a:r>
                    </a:p>
                  </a:txBody>
                  <a:tcPr/>
                </a:tc>
                <a:extLst>
                  <a:ext uri="{0D108BD9-81ED-4DB2-BD59-A6C34878D82A}">
                    <a16:rowId xmlns:a16="http://schemas.microsoft.com/office/drawing/2014/main" val="793984489"/>
                  </a:ext>
                </a:extLst>
              </a:tr>
              <a:tr h="404602">
                <a:tc>
                  <a:txBody>
                    <a:bodyPr/>
                    <a:lstStyle/>
                    <a:p>
                      <a:r>
                        <a:rPr lang="en-US" dirty="0"/>
                        <a:t>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Diagrammatic Representation of Blooms Taxonomy </a:t>
                      </a:r>
                      <a:endParaRPr lang="en-US" sz="1400" dirty="0"/>
                    </a:p>
                  </a:txBody>
                  <a:tcPr/>
                </a:tc>
                <a:tc>
                  <a:txBody>
                    <a:bodyPr/>
                    <a:lstStyle/>
                    <a:p>
                      <a:r>
                        <a:rPr lang="en-US" dirty="0"/>
                        <a:t>7</a:t>
                      </a:r>
                    </a:p>
                  </a:txBody>
                  <a:tcPr/>
                </a:tc>
                <a:extLst>
                  <a:ext uri="{0D108BD9-81ED-4DB2-BD59-A6C34878D82A}">
                    <a16:rowId xmlns:a16="http://schemas.microsoft.com/office/drawing/2014/main" val="10004"/>
                  </a:ext>
                </a:extLst>
              </a:tr>
              <a:tr h="404602">
                <a:tc>
                  <a:txBody>
                    <a:bodyPr/>
                    <a:lstStyle/>
                    <a:p>
                      <a:r>
                        <a:rPr lang="en-US" dirty="0"/>
                        <a:t>5</a:t>
                      </a:r>
                    </a:p>
                  </a:txBody>
                  <a:tcPr/>
                </a:tc>
                <a:tc>
                  <a:txBody>
                    <a:bodyPr/>
                    <a:lstStyle/>
                    <a:p>
                      <a:r>
                        <a:rPr lang="en-US" sz="1400" dirty="0"/>
                        <a:t>Conducting CBL And its Learning Objectives</a:t>
                      </a:r>
                    </a:p>
                  </a:txBody>
                  <a:tcPr/>
                </a:tc>
                <a:tc>
                  <a:txBody>
                    <a:bodyPr/>
                    <a:lstStyle/>
                    <a:p>
                      <a:r>
                        <a:rPr lang="en-US" dirty="0"/>
                        <a:t>8,9,10,11</a:t>
                      </a:r>
                    </a:p>
                  </a:txBody>
                  <a:tcPr/>
                </a:tc>
                <a:extLst>
                  <a:ext uri="{0D108BD9-81ED-4DB2-BD59-A6C34878D82A}">
                    <a16:rowId xmlns:a16="http://schemas.microsoft.com/office/drawing/2014/main" val="381150470"/>
                  </a:ext>
                </a:extLst>
              </a:tr>
              <a:tr h="404602">
                <a:tc>
                  <a:txBody>
                    <a:bodyPr/>
                    <a:lstStyle/>
                    <a:p>
                      <a:r>
                        <a:rPr lang="en-US" dirty="0"/>
                        <a:t>6</a:t>
                      </a:r>
                    </a:p>
                  </a:txBody>
                  <a:tcPr/>
                </a:tc>
                <a:tc>
                  <a:txBody>
                    <a:bodyPr/>
                    <a:lstStyle/>
                    <a:p>
                      <a:r>
                        <a:rPr lang="en-US" sz="1400" dirty="0"/>
                        <a:t>Horizontal Integration</a:t>
                      </a:r>
                    </a:p>
                  </a:txBody>
                  <a:tcPr/>
                </a:tc>
                <a:tc>
                  <a:txBody>
                    <a:bodyPr/>
                    <a:lstStyle/>
                    <a:p>
                      <a:r>
                        <a:rPr lang="en-US" dirty="0"/>
                        <a:t>13,14,</a:t>
                      </a:r>
                    </a:p>
                  </a:txBody>
                  <a:tcPr/>
                </a:tc>
                <a:extLst>
                  <a:ext uri="{0D108BD9-81ED-4DB2-BD59-A6C34878D82A}">
                    <a16:rowId xmlns:a16="http://schemas.microsoft.com/office/drawing/2014/main" val="73742914"/>
                  </a:ext>
                </a:extLst>
              </a:tr>
              <a:tr h="404602">
                <a:tc>
                  <a:txBody>
                    <a:bodyPr/>
                    <a:lstStyle/>
                    <a:p>
                      <a:r>
                        <a:rPr lang="en-US" dirty="0"/>
                        <a:t>7</a:t>
                      </a:r>
                    </a:p>
                  </a:txBody>
                  <a:tcPr/>
                </a:tc>
                <a:tc>
                  <a:txBody>
                    <a:bodyPr/>
                    <a:lstStyle/>
                    <a:p>
                      <a:r>
                        <a:rPr lang="en-US" sz="1400" dirty="0"/>
                        <a:t>Core Concept</a:t>
                      </a:r>
                    </a:p>
                  </a:txBody>
                  <a:tcPr/>
                </a:tc>
                <a:tc>
                  <a:txBody>
                    <a:bodyPr/>
                    <a:lstStyle/>
                    <a:p>
                      <a:r>
                        <a:rPr lang="en-US" dirty="0"/>
                        <a:t>16-22</a:t>
                      </a:r>
                    </a:p>
                  </a:txBody>
                  <a:tcPr/>
                </a:tc>
                <a:extLst>
                  <a:ext uri="{0D108BD9-81ED-4DB2-BD59-A6C34878D82A}">
                    <a16:rowId xmlns:a16="http://schemas.microsoft.com/office/drawing/2014/main" val="315314830"/>
                  </a:ext>
                </a:extLst>
              </a:tr>
              <a:tr h="404602">
                <a:tc>
                  <a:txBody>
                    <a:bodyPr/>
                    <a:lstStyle/>
                    <a:p>
                      <a:r>
                        <a:rPr lang="en-US" dirty="0"/>
                        <a:t>8</a:t>
                      </a:r>
                    </a:p>
                  </a:txBody>
                  <a:tcPr/>
                </a:tc>
                <a:tc>
                  <a:txBody>
                    <a:bodyPr/>
                    <a:lstStyle/>
                    <a:p>
                      <a:r>
                        <a:rPr lang="en-US" sz="1400" dirty="0"/>
                        <a:t>Vertical Integration</a:t>
                      </a:r>
                    </a:p>
                  </a:txBody>
                  <a:tcPr/>
                </a:tc>
                <a:tc>
                  <a:txBody>
                    <a:bodyPr/>
                    <a:lstStyle/>
                    <a:p>
                      <a:r>
                        <a:rPr lang="en-US" dirty="0"/>
                        <a:t>24-29</a:t>
                      </a:r>
                    </a:p>
                  </a:txBody>
                  <a:tcPr/>
                </a:tc>
                <a:extLst>
                  <a:ext uri="{0D108BD9-81ED-4DB2-BD59-A6C34878D82A}">
                    <a16:rowId xmlns:a16="http://schemas.microsoft.com/office/drawing/2014/main" val="544069493"/>
                  </a:ext>
                </a:extLst>
              </a:tr>
              <a:tr h="404602">
                <a:tc>
                  <a:txBody>
                    <a:bodyPr/>
                    <a:lstStyle/>
                    <a:p>
                      <a:r>
                        <a:rPr lang="en-US" dirty="0"/>
                        <a:t>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Biomedical Ethics(lesson of the day)</a:t>
                      </a:r>
                    </a:p>
                  </a:txBody>
                  <a:tcPr/>
                </a:tc>
                <a:tc>
                  <a:txBody>
                    <a:bodyPr/>
                    <a:lstStyle/>
                    <a:p>
                      <a:r>
                        <a:rPr lang="en-US" dirty="0"/>
                        <a:t>31-33</a:t>
                      </a:r>
                    </a:p>
                  </a:txBody>
                  <a:tcPr/>
                </a:tc>
                <a:extLst>
                  <a:ext uri="{0D108BD9-81ED-4DB2-BD59-A6C34878D82A}">
                    <a16:rowId xmlns:a16="http://schemas.microsoft.com/office/drawing/2014/main" val="2212850756"/>
                  </a:ext>
                </a:extLst>
              </a:tr>
              <a:tr h="404602">
                <a:tc>
                  <a:txBody>
                    <a:bodyPr/>
                    <a:lstStyle/>
                    <a:p>
                      <a:r>
                        <a:rPr lang="en-US" dirty="0"/>
                        <a:t>10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Suggested Research Article</a:t>
                      </a:r>
                    </a:p>
                  </a:txBody>
                  <a:tcPr/>
                </a:tc>
                <a:tc>
                  <a:txBody>
                    <a:bodyPr/>
                    <a:lstStyle/>
                    <a:p>
                      <a:r>
                        <a:rPr lang="en-US" dirty="0"/>
                        <a:t>35-37</a:t>
                      </a:r>
                    </a:p>
                  </a:txBody>
                  <a:tcPr/>
                </a:tc>
                <a:extLst>
                  <a:ext uri="{0D108BD9-81ED-4DB2-BD59-A6C34878D82A}">
                    <a16:rowId xmlns:a16="http://schemas.microsoft.com/office/drawing/2014/main" val="10010"/>
                  </a:ext>
                </a:extLst>
              </a:tr>
              <a:tr h="404602">
                <a:tc>
                  <a:txBody>
                    <a:bodyPr/>
                    <a:lstStyle/>
                    <a:p>
                      <a:r>
                        <a:rPr lang="en-US" dirty="0"/>
                        <a:t>11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Brainstorming(SEQ relevant with</a:t>
                      </a:r>
                      <a:r>
                        <a:rPr lang="en-US" sz="1400" baseline="0" dirty="0"/>
                        <a:t> lecture)</a:t>
                      </a:r>
                      <a:endParaRPr lang="en-US" sz="1400" dirty="0"/>
                    </a:p>
                  </a:txBody>
                  <a:tcPr/>
                </a:tc>
                <a:tc>
                  <a:txBody>
                    <a:bodyPr/>
                    <a:lstStyle/>
                    <a:p>
                      <a:r>
                        <a:rPr lang="en-US" dirty="0"/>
                        <a:t>24-29</a:t>
                      </a:r>
                    </a:p>
                  </a:txBody>
                  <a:tcPr/>
                </a:tc>
                <a:extLst>
                  <a:ext uri="{0D108BD9-81ED-4DB2-BD59-A6C34878D82A}">
                    <a16:rowId xmlns:a16="http://schemas.microsoft.com/office/drawing/2014/main" val="2985514906"/>
                  </a:ext>
                </a:extLst>
              </a:tr>
              <a:tr h="455176">
                <a:tc>
                  <a:txBody>
                    <a:bodyPr/>
                    <a:lstStyle/>
                    <a:p>
                      <a:r>
                        <a:rPr lang="en-US" dirty="0"/>
                        <a:t>12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Promoting IT and research culture(Digital Library)</a:t>
                      </a:r>
                    </a:p>
                  </a:txBody>
                  <a:tcPr/>
                </a:tc>
                <a:tc>
                  <a:txBody>
                    <a:bodyPr/>
                    <a:lstStyle/>
                    <a:p>
                      <a:r>
                        <a:rPr lang="en-US" dirty="0"/>
                        <a:t>37</a:t>
                      </a:r>
                    </a:p>
                  </a:txBody>
                  <a:tcPr/>
                </a:tc>
                <a:extLst>
                  <a:ext uri="{0D108BD9-81ED-4DB2-BD59-A6C34878D82A}">
                    <a16:rowId xmlns:a16="http://schemas.microsoft.com/office/drawing/2014/main" val="10012"/>
                  </a:ext>
                </a:extLst>
              </a:tr>
              <a:tr h="404602">
                <a:tc>
                  <a:txBody>
                    <a:bodyPr/>
                    <a:lstStyle/>
                    <a:p>
                      <a:r>
                        <a:rPr lang="en-US" dirty="0"/>
                        <a:t>13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References</a:t>
                      </a:r>
                      <a:r>
                        <a:rPr lang="en-US" sz="1400" baseline="0" dirty="0"/>
                        <a:t> of this lecture</a:t>
                      </a:r>
                      <a:endParaRPr lang="en-US" sz="1400" dirty="0"/>
                    </a:p>
                  </a:txBody>
                  <a:tcPr/>
                </a:tc>
                <a:tc>
                  <a:txBody>
                    <a:bodyPr/>
                    <a:lstStyle/>
                    <a:p>
                      <a:r>
                        <a:rPr lang="en-US" dirty="0"/>
                        <a:t>38</a:t>
                      </a:r>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3895804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C59D2201-8A73-433A-97F3-E7E5379BAE05}" type="slidenum">
              <a:rPr lang="en-US" smtClean="0"/>
              <a:pPr/>
              <a:t>40</a:t>
            </a:fld>
            <a:endParaRPr lang="en-US" dirty="0"/>
          </a:p>
        </p:txBody>
      </p:sp>
    </p:spTree>
    <p:extLst>
      <p:ext uri="{BB962C8B-B14F-4D97-AF65-F5344CB8AC3E}">
        <p14:creationId xmlns:p14="http://schemas.microsoft.com/office/powerpoint/2010/main" val="2021047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685800" y="1905000"/>
          <a:ext cx="2514599" cy="2975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p:txBody>
          <a:bodyPr>
            <a:normAutofit fontScale="90000"/>
          </a:bodyPr>
          <a:lstStyle/>
          <a:p>
            <a:pPr algn="l"/>
            <a:r>
              <a:rPr lang="en-US" sz="3600" b="1" dirty="0">
                <a:solidFill>
                  <a:srgbClr val="7030A0"/>
                </a:solidFill>
                <a:effectLst>
                  <a:outerShdw blurRad="38100" dist="38100" dir="2700000" algn="tl">
                    <a:srgbClr val="000000">
                      <a:alpha val="43137"/>
                    </a:srgbClr>
                  </a:outerShdw>
                </a:effectLst>
                <a:latin typeface="+mn-lt"/>
                <a:cs typeface="Times New Roman" pitchFamily="18" charset="0"/>
              </a:rPr>
              <a:t>Motto                   </a:t>
            </a:r>
            <a:r>
              <a:rPr lang="en-US" sz="3600" b="1" dirty="0">
                <a:solidFill>
                  <a:srgbClr val="7030A0"/>
                </a:solidFill>
                <a:effectLst>
                  <a:outerShdw blurRad="38100" dist="38100" dir="2700000" algn="tl">
                    <a:srgbClr val="000000">
                      <a:alpha val="43137"/>
                    </a:srgbClr>
                  </a:outerShdw>
                </a:effectLst>
                <a:cs typeface="Times New Roman" pitchFamily="18" charset="0"/>
              </a:rPr>
              <a:t>Vision;</a:t>
            </a:r>
            <a:r>
              <a:rPr lang="en-US" sz="3600" b="1" dirty="0"/>
              <a:t> </a:t>
            </a:r>
            <a:r>
              <a:rPr lang="en-US" sz="3600" b="1" dirty="0">
                <a:solidFill>
                  <a:srgbClr val="7030A0"/>
                </a:solidFill>
                <a:effectLst>
                  <a:outerShdw blurRad="38100" dist="38100" dir="2700000" algn="tl">
                    <a:srgbClr val="000000">
                      <a:alpha val="43137"/>
                    </a:srgbClr>
                  </a:outerShdw>
                </a:effectLst>
                <a:cs typeface="Times New Roman" pitchFamily="18" charset="0"/>
              </a:rPr>
              <a:t>The Dream/Tomorrow</a:t>
            </a:r>
            <a:endParaRPr lang="en-US" sz="3600" b="1" dirty="0">
              <a:solidFill>
                <a:srgbClr val="7030A0"/>
              </a:solidFill>
              <a:effectLst>
                <a:outerShdw blurRad="38100" dist="38100" dir="2700000" algn="tl">
                  <a:srgbClr val="000000">
                    <a:alpha val="43137"/>
                  </a:srgbClr>
                </a:outerShdw>
              </a:effectLst>
              <a:latin typeface="+mn-lt"/>
              <a:cs typeface="Times New Roman" pitchFamily="18" charset="0"/>
            </a:endParaRPr>
          </a:p>
        </p:txBody>
      </p:sp>
      <p:sp>
        <p:nvSpPr>
          <p:cNvPr id="11" name="Content Placeholder 10"/>
          <p:cNvSpPr>
            <a:spLocks noGrp="1"/>
          </p:cNvSpPr>
          <p:nvPr>
            <p:ph sz="half" idx="2"/>
          </p:nvPr>
        </p:nvSpPr>
        <p:spPr>
          <a:xfrm>
            <a:off x="457200" y="1676400"/>
            <a:ext cx="4114800" cy="4449763"/>
          </a:xfrm>
        </p:spPr>
        <p:txBody>
          <a:bodyPr/>
          <a:lstStyle/>
          <a:p>
            <a:endParaRPr lang="en-US" dirty="0"/>
          </a:p>
        </p:txBody>
      </p:sp>
      <p:sp>
        <p:nvSpPr>
          <p:cNvPr id="13" name="Content Placeholder 12"/>
          <p:cNvSpPr>
            <a:spLocks noGrp="1"/>
          </p:cNvSpPr>
          <p:nvPr>
            <p:ph sz="quarter" idx="4"/>
          </p:nvPr>
        </p:nvSpPr>
        <p:spPr>
          <a:xfrm>
            <a:off x="4645025" y="1676400"/>
            <a:ext cx="4041775" cy="4449763"/>
          </a:xfrm>
        </p:spPr>
        <p:txBody>
          <a:bodyPr>
            <a:normAutofit/>
          </a:bodyPr>
          <a:lstStyle/>
          <a:p>
            <a:pPr lvl="0"/>
            <a:r>
              <a:rPr lang="en-US" sz="2800" dirty="0"/>
              <a:t>To impart evidence based research oriented medical education</a:t>
            </a:r>
          </a:p>
          <a:p>
            <a:pPr lvl="0"/>
            <a:r>
              <a:rPr lang="en-US" sz="2800" dirty="0"/>
              <a:t>To provide best possible patient care</a:t>
            </a:r>
          </a:p>
          <a:p>
            <a:pPr lvl="0"/>
            <a:r>
              <a:rPr lang="en-US" sz="2800" dirty="0"/>
              <a:t>To inculcate the values of mutual respect and ethical practice of medicine</a:t>
            </a:r>
          </a:p>
          <a:p>
            <a:endParaRPr lang="en-US" sz="2800" dirty="0"/>
          </a:p>
        </p:txBody>
      </p:sp>
      <p:sp>
        <p:nvSpPr>
          <p:cNvPr id="3" name="Slide Number Placeholder 2"/>
          <p:cNvSpPr>
            <a:spLocks noGrp="1"/>
          </p:cNvSpPr>
          <p:nvPr>
            <p:ph type="sldNum" sz="quarter" idx="12"/>
          </p:nvPr>
        </p:nvSpPr>
        <p:spPr/>
        <p:txBody>
          <a:bodyPr/>
          <a:lstStyle/>
          <a:p>
            <a:pPr>
              <a:defRPr/>
            </a:pPr>
            <a:fld id="{1FB91A49-D5F3-4578-872E-65604690CDEB}" type="slidenum">
              <a:rPr lang="en-US" smtClean="0">
                <a:solidFill>
                  <a:prstClr val="black">
                    <a:tint val="75000"/>
                  </a:prstClr>
                </a:solidFill>
              </a:rPr>
              <a:pPr>
                <a:defRPr/>
              </a:pPr>
              <a:t>5</a:t>
            </a:fld>
            <a:endParaRPr lang="en-US" dirty="0">
              <a:solidFill>
                <a:prstClr val="black">
                  <a:tint val="75000"/>
                </a:prstClr>
              </a:solidFill>
            </a:endParaRPr>
          </a:p>
        </p:txBody>
      </p:sp>
    </p:spTree>
    <p:extLst>
      <p:ext uri="{BB962C8B-B14F-4D97-AF65-F5344CB8AC3E}">
        <p14:creationId xmlns:p14="http://schemas.microsoft.com/office/powerpoint/2010/main" val="1063507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112D1-938B-48A7-BF43-AD9536325A5D}"/>
              </a:ext>
            </a:extLst>
          </p:cNvPr>
          <p:cNvSpPr>
            <a:spLocks noGrp="1"/>
          </p:cNvSpPr>
          <p:nvPr>
            <p:ph type="title"/>
          </p:nvPr>
        </p:nvSpPr>
        <p:spPr/>
        <p:txBody>
          <a:bodyPr>
            <a:normAutofit/>
          </a:bodyPr>
          <a:lstStyle/>
          <a:p>
            <a:r>
              <a:rPr lang="en-US" sz="2800" b="1" spc="-75" dirty="0">
                <a:solidFill>
                  <a:srgbClr val="C00000"/>
                </a:solidFill>
              </a:rPr>
              <a:t>       Professor Umar Model of  Integrated Lecture</a:t>
            </a:r>
            <a:endParaRPr lang="x-none" sz="2800" dirty="0"/>
          </a:p>
        </p:txBody>
      </p:sp>
      <p:sp>
        <p:nvSpPr>
          <p:cNvPr id="4" name="Slide Number Placeholder 3">
            <a:extLst>
              <a:ext uri="{FF2B5EF4-FFF2-40B4-BE49-F238E27FC236}">
                <a16:creationId xmlns:a16="http://schemas.microsoft.com/office/drawing/2014/main" id="{6FE471F9-A9A0-4726-AD26-FF0FF4420BE4}"/>
              </a:ext>
            </a:extLst>
          </p:cNvPr>
          <p:cNvSpPr>
            <a:spLocks noGrp="1"/>
          </p:cNvSpPr>
          <p:nvPr>
            <p:ph type="sldNum" sz="quarter" idx="12"/>
          </p:nvPr>
        </p:nvSpPr>
        <p:spPr/>
        <p:txBody>
          <a:bodyPr/>
          <a:lstStyle/>
          <a:p>
            <a:pPr>
              <a:defRPr/>
            </a:pPr>
            <a:fld id="{BDA394D7-9785-4BE5-AFD5-4F918A689025}" type="slidenum">
              <a:rPr lang="en-US" smtClean="0">
                <a:solidFill>
                  <a:prstClr val="black">
                    <a:tint val="75000"/>
                  </a:prstClr>
                </a:solidFill>
              </a:rPr>
              <a:pPr>
                <a:defRPr/>
              </a:pPr>
              <a:t>6</a:t>
            </a:fld>
            <a:endParaRPr lang="en-US" dirty="0">
              <a:solidFill>
                <a:prstClr val="black">
                  <a:tint val="75000"/>
                </a:prstClr>
              </a:solidFill>
            </a:endParaRPr>
          </a:p>
        </p:txBody>
      </p:sp>
      <p:pic>
        <p:nvPicPr>
          <p:cNvPr id="5" name="Picture 2" descr="C:\Users\User\Downloads\WhatsApp Image 2022-10-11 at 2.02.06 PM.jpeg">
            <a:extLst>
              <a:ext uri="{FF2B5EF4-FFF2-40B4-BE49-F238E27FC236}">
                <a16:creationId xmlns:a16="http://schemas.microsoft.com/office/drawing/2014/main" id="{680450C2-E4DD-4AA3-9FFE-28523F1ED759}"/>
              </a:ext>
            </a:extLst>
          </p:cNvPr>
          <p:cNvPicPr>
            <a:picLocks noGrp="1" noChangeAspect="1" noChangeArrowheads="1"/>
          </p:cNvPicPr>
          <p:nvPr>
            <p:ph idx="1"/>
          </p:nvPr>
        </p:nvPicPr>
        <p:blipFill>
          <a:blip r:embed="rId2"/>
          <a:srcRect/>
          <a:stretch>
            <a:fillRect/>
          </a:stretch>
        </p:blipFill>
        <p:spPr bwMode="auto">
          <a:xfrm>
            <a:off x="457200" y="1600200"/>
            <a:ext cx="5334000" cy="4525963"/>
          </a:xfrm>
          <a:prstGeom prst="rect">
            <a:avLst/>
          </a:prstGeom>
          <a:noFill/>
        </p:spPr>
      </p:pic>
      <p:graphicFrame>
        <p:nvGraphicFramePr>
          <p:cNvPr id="6" name="Diagram 5">
            <a:extLst>
              <a:ext uri="{FF2B5EF4-FFF2-40B4-BE49-F238E27FC236}">
                <a16:creationId xmlns:a16="http://schemas.microsoft.com/office/drawing/2014/main" id="{D1D01A6A-1209-4673-B0F0-D0ED7D44FDAA}"/>
              </a:ext>
            </a:extLst>
          </p:cNvPr>
          <p:cNvGraphicFramePr/>
          <p:nvPr/>
        </p:nvGraphicFramePr>
        <p:xfrm>
          <a:off x="5791200" y="1647483"/>
          <a:ext cx="3206246" cy="44005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FACF67D8-93F0-44BD-B373-3796F511431F}"/>
              </a:ext>
            </a:extLst>
          </p:cNvPr>
          <p:cNvPicPr>
            <a:picLocks noChangeAspect="1"/>
          </p:cNvPicPr>
          <p:nvPr/>
        </p:nvPicPr>
        <p:blipFill>
          <a:blip r:embed="rId8"/>
          <a:stretch>
            <a:fillRect/>
          </a:stretch>
        </p:blipFill>
        <p:spPr>
          <a:xfrm>
            <a:off x="76200" y="412728"/>
            <a:ext cx="1293968" cy="992210"/>
          </a:xfrm>
          <a:prstGeom prst="rect">
            <a:avLst/>
          </a:prstGeom>
        </p:spPr>
      </p:pic>
    </p:spTree>
    <p:extLst>
      <p:ext uri="{BB962C8B-B14F-4D97-AF65-F5344CB8AC3E}">
        <p14:creationId xmlns:p14="http://schemas.microsoft.com/office/powerpoint/2010/main" val="2957581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1CA79-7C6D-AD99-E459-3C9000494946}"/>
              </a:ext>
            </a:extLst>
          </p:cNvPr>
          <p:cNvSpPr>
            <a:spLocks noGrp="1"/>
          </p:cNvSpPr>
          <p:nvPr>
            <p:ph type="title"/>
          </p:nvPr>
        </p:nvSpPr>
        <p:spPr>
          <a:xfrm>
            <a:off x="838200" y="533400"/>
            <a:ext cx="7274873" cy="857250"/>
          </a:xfrm>
        </p:spPr>
        <p:txBody>
          <a:bodyPr>
            <a:noAutofit/>
          </a:bodyPr>
          <a:lstStyle/>
          <a:p>
            <a:r>
              <a:rPr lang="en-US" sz="3200" dirty="0"/>
              <a:t>Bloom's Taxonomy : Domains Of Learning</a:t>
            </a:r>
          </a:p>
        </p:txBody>
      </p:sp>
      <p:graphicFrame>
        <p:nvGraphicFramePr>
          <p:cNvPr id="3" name="Table 3">
            <a:extLst>
              <a:ext uri="{FF2B5EF4-FFF2-40B4-BE49-F238E27FC236}">
                <a16:creationId xmlns:a16="http://schemas.microsoft.com/office/drawing/2014/main" id="{0D6FDDBE-01F1-0819-4B66-52EC6CC0B2C6}"/>
              </a:ext>
            </a:extLst>
          </p:cNvPr>
          <p:cNvGraphicFramePr>
            <a:graphicFrameLocks noGrp="1"/>
          </p:cNvGraphicFramePr>
          <p:nvPr/>
        </p:nvGraphicFramePr>
        <p:xfrm>
          <a:off x="990600" y="1905000"/>
          <a:ext cx="7354531" cy="3552477"/>
        </p:xfrm>
        <a:graphic>
          <a:graphicData uri="http://schemas.openxmlformats.org/drawingml/2006/table">
            <a:tbl>
              <a:tblPr firstRow="1" bandRow="1">
                <a:tableStyleId>{5C22544A-7EE6-4342-B048-85BDC9FD1C3A}</a:tableStyleId>
              </a:tblPr>
              <a:tblGrid>
                <a:gridCol w="523838">
                  <a:extLst>
                    <a:ext uri="{9D8B030D-6E8A-4147-A177-3AD203B41FA5}">
                      <a16:colId xmlns:a16="http://schemas.microsoft.com/office/drawing/2014/main" val="359205687"/>
                    </a:ext>
                  </a:extLst>
                </a:gridCol>
                <a:gridCol w="1504336">
                  <a:extLst>
                    <a:ext uri="{9D8B030D-6E8A-4147-A177-3AD203B41FA5}">
                      <a16:colId xmlns:a16="http://schemas.microsoft.com/office/drawing/2014/main" val="609355559"/>
                    </a:ext>
                  </a:extLst>
                </a:gridCol>
                <a:gridCol w="1106129">
                  <a:extLst>
                    <a:ext uri="{9D8B030D-6E8A-4147-A177-3AD203B41FA5}">
                      <a16:colId xmlns:a16="http://schemas.microsoft.com/office/drawing/2014/main" val="2929612257"/>
                    </a:ext>
                  </a:extLst>
                </a:gridCol>
                <a:gridCol w="1050822">
                  <a:extLst>
                    <a:ext uri="{9D8B030D-6E8A-4147-A177-3AD203B41FA5}">
                      <a16:colId xmlns:a16="http://schemas.microsoft.com/office/drawing/2014/main" val="2347071026"/>
                    </a:ext>
                  </a:extLst>
                </a:gridCol>
                <a:gridCol w="3169406">
                  <a:extLst>
                    <a:ext uri="{9D8B030D-6E8A-4147-A177-3AD203B41FA5}">
                      <a16:colId xmlns:a16="http://schemas.microsoft.com/office/drawing/2014/main" val="350761768"/>
                    </a:ext>
                  </a:extLst>
                </a:gridCol>
              </a:tblGrid>
              <a:tr h="588297">
                <a:tc>
                  <a:txBody>
                    <a:bodyPr/>
                    <a:lstStyle/>
                    <a:p>
                      <a:r>
                        <a:rPr lang="en-US" sz="1400" dirty="0"/>
                        <a:t>Sr. #</a:t>
                      </a:r>
                    </a:p>
                  </a:txBody>
                  <a:tcPr marL="68580" marR="68580" marT="34290" marB="34290"/>
                </a:tc>
                <a:tc>
                  <a:txBody>
                    <a:bodyPr/>
                    <a:lstStyle/>
                    <a:p>
                      <a:r>
                        <a:rPr lang="en-US" sz="1400" dirty="0"/>
                        <a:t>Domain of learning</a:t>
                      </a:r>
                    </a:p>
                  </a:txBody>
                  <a:tcPr marL="68580" marR="68580" marT="34290" marB="34290"/>
                </a:tc>
                <a:tc>
                  <a:txBody>
                    <a:bodyPr/>
                    <a:lstStyle/>
                    <a:p>
                      <a:r>
                        <a:rPr lang="en-US" sz="1400" dirty="0"/>
                        <a:t>Abbreviation</a:t>
                      </a:r>
                    </a:p>
                  </a:txBody>
                  <a:tcPr marL="68580" marR="68580" marT="34290" marB="34290"/>
                </a:tc>
                <a:tc>
                  <a:txBody>
                    <a:bodyPr/>
                    <a:lstStyle/>
                    <a:p>
                      <a:r>
                        <a:rPr lang="en-US" sz="1400" dirty="0"/>
                        <a:t>Levels of the domain</a:t>
                      </a:r>
                    </a:p>
                  </a:txBody>
                  <a:tcPr marL="68580" marR="68580" marT="34290" marB="34290"/>
                </a:tc>
                <a:tc>
                  <a:txBody>
                    <a:bodyPr/>
                    <a:lstStyle/>
                    <a:p>
                      <a:r>
                        <a:rPr lang="en-US" sz="1400" dirty="0"/>
                        <a:t>Meaning</a:t>
                      </a:r>
                    </a:p>
                  </a:txBody>
                  <a:tcPr marL="68580" marR="68580" marT="34290" marB="34290"/>
                </a:tc>
                <a:extLst>
                  <a:ext uri="{0D108BD9-81ED-4DB2-BD59-A6C34878D82A}">
                    <a16:rowId xmlns:a16="http://schemas.microsoft.com/office/drawing/2014/main" val="1794687624"/>
                  </a:ext>
                </a:extLst>
              </a:tr>
              <a:tr h="278130">
                <a:tc>
                  <a:txBody>
                    <a:bodyPr/>
                    <a:lstStyle/>
                    <a:p>
                      <a:r>
                        <a:rPr lang="en-US" sz="1400" dirty="0"/>
                        <a:t>1</a:t>
                      </a:r>
                    </a:p>
                  </a:txBody>
                  <a:tcPr marL="68580" marR="68580" marT="34290" marB="34290">
                    <a:solidFill>
                      <a:srgbClr val="FFC000"/>
                    </a:solidFill>
                  </a:tcPr>
                </a:tc>
                <a:tc rowSpan="3">
                  <a:txBody>
                    <a:bodyPr/>
                    <a:lstStyle/>
                    <a:p>
                      <a:r>
                        <a:rPr lang="en-US" sz="1400" dirty="0"/>
                        <a:t>cognition</a:t>
                      </a:r>
                    </a:p>
                  </a:txBody>
                  <a:tcPr marL="68580" marR="68580" marT="34290" marB="34290">
                    <a:solidFill>
                      <a:srgbClr val="FFC000"/>
                    </a:solidFill>
                  </a:tcPr>
                </a:tc>
                <a:tc rowSpan="3">
                  <a:txBody>
                    <a:bodyPr/>
                    <a:lstStyle/>
                    <a:p>
                      <a:r>
                        <a:rPr lang="en-US" sz="1400" dirty="0"/>
                        <a:t>C</a:t>
                      </a:r>
                    </a:p>
                  </a:txBody>
                  <a:tcPr marL="68580" marR="68580" marT="34290" marB="34290">
                    <a:solidFill>
                      <a:srgbClr val="FFC000"/>
                    </a:solidFill>
                  </a:tcPr>
                </a:tc>
                <a:tc>
                  <a:txBody>
                    <a:bodyPr/>
                    <a:lstStyle/>
                    <a:p>
                      <a:r>
                        <a:rPr lang="en-US" sz="1400" dirty="0"/>
                        <a:t>C1</a:t>
                      </a:r>
                    </a:p>
                  </a:txBody>
                  <a:tcPr marL="68580" marR="68580" marT="34290" marB="34290">
                    <a:solidFill>
                      <a:srgbClr val="FFC000"/>
                    </a:solidFill>
                  </a:tcPr>
                </a:tc>
                <a:tc>
                  <a:txBody>
                    <a:bodyPr/>
                    <a:lstStyle/>
                    <a:p>
                      <a:r>
                        <a:rPr lang="en-US" sz="1400" dirty="0"/>
                        <a:t>Recall / Remembering</a:t>
                      </a:r>
                    </a:p>
                  </a:txBody>
                  <a:tcPr marL="68580" marR="68580" marT="34290" marB="34290">
                    <a:solidFill>
                      <a:srgbClr val="FFC000"/>
                    </a:solidFill>
                  </a:tcPr>
                </a:tc>
                <a:extLst>
                  <a:ext uri="{0D108BD9-81ED-4DB2-BD59-A6C34878D82A}">
                    <a16:rowId xmlns:a16="http://schemas.microsoft.com/office/drawing/2014/main" val="3441901055"/>
                  </a:ext>
                </a:extLst>
              </a:tr>
              <a:tr h="278130">
                <a:tc>
                  <a:txBody>
                    <a:bodyPr/>
                    <a:lstStyle/>
                    <a:p>
                      <a:r>
                        <a:rPr lang="en-US" sz="1400" dirty="0"/>
                        <a:t>2</a:t>
                      </a:r>
                    </a:p>
                  </a:txBody>
                  <a:tcPr marL="68580" marR="68580" marT="34290" marB="34290">
                    <a:solidFill>
                      <a:srgbClr val="FFC000"/>
                    </a:solidFill>
                  </a:tcPr>
                </a:tc>
                <a:tc vMerge="1">
                  <a:txBody>
                    <a:bodyPr/>
                    <a:lstStyle/>
                    <a:p>
                      <a:endParaRPr lang="en-US" dirty="0"/>
                    </a:p>
                  </a:txBody>
                  <a:tcPr/>
                </a:tc>
                <a:tc vMerge="1">
                  <a:txBody>
                    <a:bodyPr/>
                    <a:lstStyle/>
                    <a:p>
                      <a:endParaRPr lang="en-US" dirty="0"/>
                    </a:p>
                  </a:txBody>
                  <a:tcPr/>
                </a:tc>
                <a:tc>
                  <a:txBody>
                    <a:bodyPr/>
                    <a:lstStyle/>
                    <a:p>
                      <a:r>
                        <a:rPr lang="en-US" sz="1400" dirty="0"/>
                        <a:t>C2</a:t>
                      </a:r>
                    </a:p>
                  </a:txBody>
                  <a:tcPr marL="68580" marR="68580" marT="34290" marB="34290">
                    <a:solidFill>
                      <a:srgbClr val="FFC000"/>
                    </a:solidFill>
                  </a:tcPr>
                </a:tc>
                <a:tc>
                  <a:txBody>
                    <a:bodyPr/>
                    <a:lstStyle/>
                    <a:p>
                      <a:r>
                        <a:rPr lang="en-US" sz="1400" dirty="0"/>
                        <a:t>Understanding</a:t>
                      </a:r>
                    </a:p>
                  </a:txBody>
                  <a:tcPr marL="68580" marR="68580" marT="34290" marB="34290">
                    <a:solidFill>
                      <a:srgbClr val="FFC000"/>
                    </a:solidFill>
                  </a:tcPr>
                </a:tc>
                <a:extLst>
                  <a:ext uri="{0D108BD9-81ED-4DB2-BD59-A6C34878D82A}">
                    <a16:rowId xmlns:a16="http://schemas.microsoft.com/office/drawing/2014/main" val="1938098706"/>
                  </a:ext>
                </a:extLst>
              </a:tr>
              <a:tr h="278130">
                <a:tc>
                  <a:txBody>
                    <a:bodyPr/>
                    <a:lstStyle/>
                    <a:p>
                      <a:r>
                        <a:rPr lang="en-US" sz="1400" dirty="0"/>
                        <a:t>3</a:t>
                      </a:r>
                    </a:p>
                  </a:txBody>
                  <a:tcPr marL="68580" marR="68580" marT="34290" marB="34290">
                    <a:solidFill>
                      <a:srgbClr val="FFC000"/>
                    </a:solidFill>
                  </a:tcPr>
                </a:tc>
                <a:tc vMerge="1">
                  <a:txBody>
                    <a:bodyPr/>
                    <a:lstStyle/>
                    <a:p>
                      <a:endParaRPr lang="en-US" dirty="0"/>
                    </a:p>
                  </a:txBody>
                  <a:tcPr/>
                </a:tc>
                <a:tc vMerge="1">
                  <a:txBody>
                    <a:bodyPr/>
                    <a:lstStyle/>
                    <a:p>
                      <a:endParaRPr lang="en-US" dirty="0"/>
                    </a:p>
                  </a:txBody>
                  <a:tcPr/>
                </a:tc>
                <a:tc>
                  <a:txBody>
                    <a:bodyPr/>
                    <a:lstStyle/>
                    <a:p>
                      <a:r>
                        <a:rPr lang="en-US" sz="1400" dirty="0"/>
                        <a:t>C3</a:t>
                      </a:r>
                    </a:p>
                  </a:txBody>
                  <a:tcPr marL="68580" marR="68580" marT="34290" marB="34290">
                    <a:solidFill>
                      <a:srgbClr val="FFC000"/>
                    </a:solidFill>
                  </a:tcPr>
                </a:tc>
                <a:tc>
                  <a:txBody>
                    <a:bodyPr/>
                    <a:lstStyle/>
                    <a:p>
                      <a:r>
                        <a:rPr lang="en-US" sz="1400" dirty="0"/>
                        <a:t>Applying / Problem solving</a:t>
                      </a:r>
                    </a:p>
                  </a:txBody>
                  <a:tcPr marL="68580" marR="68580" marT="34290" marB="34290">
                    <a:solidFill>
                      <a:srgbClr val="FFC000"/>
                    </a:solidFill>
                  </a:tcPr>
                </a:tc>
                <a:extLst>
                  <a:ext uri="{0D108BD9-81ED-4DB2-BD59-A6C34878D82A}">
                    <a16:rowId xmlns:a16="http://schemas.microsoft.com/office/drawing/2014/main" val="3950717417"/>
                  </a:ext>
                </a:extLst>
              </a:tr>
              <a:tr h="278130">
                <a:tc>
                  <a:txBody>
                    <a:bodyPr/>
                    <a:lstStyle/>
                    <a:p>
                      <a:r>
                        <a:rPr lang="en-US" sz="1400" dirty="0"/>
                        <a:t>4</a:t>
                      </a:r>
                    </a:p>
                  </a:txBody>
                  <a:tcPr marL="68580" marR="68580" marT="34290" marB="34290">
                    <a:solidFill>
                      <a:srgbClr val="92D050"/>
                    </a:solidFill>
                  </a:tcPr>
                </a:tc>
                <a:tc rowSpan="3">
                  <a:txBody>
                    <a:bodyPr/>
                    <a:lstStyle/>
                    <a:p>
                      <a:r>
                        <a:rPr lang="en-US" sz="1400" dirty="0"/>
                        <a:t>Psychomotor</a:t>
                      </a:r>
                    </a:p>
                  </a:txBody>
                  <a:tcPr marL="68580" marR="68580" marT="34290" marB="34290">
                    <a:solidFill>
                      <a:srgbClr val="92D050"/>
                    </a:solidFill>
                  </a:tcPr>
                </a:tc>
                <a:tc rowSpan="3">
                  <a:txBody>
                    <a:bodyPr/>
                    <a:lstStyle/>
                    <a:p>
                      <a:r>
                        <a:rPr lang="en-US" sz="1400" dirty="0"/>
                        <a:t>P</a:t>
                      </a:r>
                    </a:p>
                  </a:txBody>
                  <a:tcPr marL="68580" marR="68580" marT="34290" marB="34290">
                    <a:solidFill>
                      <a:srgbClr val="92D050"/>
                    </a:solidFill>
                  </a:tcPr>
                </a:tc>
                <a:tc>
                  <a:txBody>
                    <a:bodyPr/>
                    <a:lstStyle/>
                    <a:p>
                      <a:r>
                        <a:rPr lang="en-US" sz="1400" dirty="0"/>
                        <a:t>P1</a:t>
                      </a:r>
                    </a:p>
                  </a:txBody>
                  <a:tcPr marL="68580" marR="68580" marT="34290" marB="34290">
                    <a:solidFill>
                      <a:srgbClr val="92D050"/>
                    </a:solidFill>
                  </a:tcPr>
                </a:tc>
                <a:tc>
                  <a:txBody>
                    <a:bodyPr/>
                    <a:lstStyle/>
                    <a:p>
                      <a:r>
                        <a:rPr lang="en-US" sz="1400" dirty="0"/>
                        <a:t>Imitation / copying</a:t>
                      </a:r>
                    </a:p>
                  </a:txBody>
                  <a:tcPr marL="68580" marR="68580" marT="34290" marB="34290">
                    <a:solidFill>
                      <a:srgbClr val="92D050"/>
                    </a:solidFill>
                  </a:tcPr>
                </a:tc>
                <a:extLst>
                  <a:ext uri="{0D108BD9-81ED-4DB2-BD59-A6C34878D82A}">
                    <a16:rowId xmlns:a16="http://schemas.microsoft.com/office/drawing/2014/main" val="4223936122"/>
                  </a:ext>
                </a:extLst>
              </a:tr>
              <a:tr h="278130">
                <a:tc>
                  <a:txBody>
                    <a:bodyPr/>
                    <a:lstStyle/>
                    <a:p>
                      <a:r>
                        <a:rPr lang="en-US" sz="1400" dirty="0"/>
                        <a:t>5</a:t>
                      </a:r>
                    </a:p>
                  </a:txBody>
                  <a:tcPr marL="68580" marR="68580" marT="34290" marB="34290">
                    <a:solidFill>
                      <a:srgbClr val="92D050"/>
                    </a:solidFill>
                  </a:tcPr>
                </a:tc>
                <a:tc vMerge="1">
                  <a:txBody>
                    <a:bodyPr/>
                    <a:lstStyle/>
                    <a:p>
                      <a:endParaRPr lang="en-US" dirty="0"/>
                    </a:p>
                  </a:txBody>
                  <a:tcPr/>
                </a:tc>
                <a:tc vMerge="1">
                  <a:txBody>
                    <a:bodyPr/>
                    <a:lstStyle/>
                    <a:p>
                      <a:endParaRPr lang="en-US" dirty="0"/>
                    </a:p>
                  </a:txBody>
                  <a:tcPr/>
                </a:tc>
                <a:tc>
                  <a:txBody>
                    <a:bodyPr/>
                    <a:lstStyle/>
                    <a:p>
                      <a:r>
                        <a:rPr lang="en-US" sz="1400" dirty="0"/>
                        <a:t>P2</a:t>
                      </a:r>
                    </a:p>
                  </a:txBody>
                  <a:tcPr marL="68580" marR="68580" marT="34290" marB="34290">
                    <a:solidFill>
                      <a:srgbClr val="92D050"/>
                    </a:solidFill>
                  </a:tcPr>
                </a:tc>
                <a:tc>
                  <a:txBody>
                    <a:bodyPr/>
                    <a:lstStyle/>
                    <a:p>
                      <a:r>
                        <a:rPr lang="en-US" sz="1400" dirty="0"/>
                        <a:t>Manipulation / Follows instructions</a:t>
                      </a:r>
                    </a:p>
                  </a:txBody>
                  <a:tcPr marL="68580" marR="68580" marT="34290" marB="34290">
                    <a:solidFill>
                      <a:srgbClr val="92D050"/>
                    </a:solidFill>
                  </a:tcPr>
                </a:tc>
                <a:extLst>
                  <a:ext uri="{0D108BD9-81ED-4DB2-BD59-A6C34878D82A}">
                    <a16:rowId xmlns:a16="http://schemas.microsoft.com/office/drawing/2014/main" val="1114302142"/>
                  </a:ext>
                </a:extLst>
              </a:tr>
              <a:tr h="278130">
                <a:tc>
                  <a:txBody>
                    <a:bodyPr/>
                    <a:lstStyle/>
                    <a:p>
                      <a:r>
                        <a:rPr lang="en-US" sz="1400" dirty="0"/>
                        <a:t>6</a:t>
                      </a:r>
                    </a:p>
                  </a:txBody>
                  <a:tcPr marL="68580" marR="68580" marT="34290" marB="34290">
                    <a:solidFill>
                      <a:srgbClr val="92D050"/>
                    </a:solidFill>
                  </a:tcPr>
                </a:tc>
                <a:tc vMerge="1">
                  <a:txBody>
                    <a:bodyPr/>
                    <a:lstStyle/>
                    <a:p>
                      <a:endParaRPr lang="en-US" dirty="0"/>
                    </a:p>
                  </a:txBody>
                  <a:tcPr/>
                </a:tc>
                <a:tc vMerge="1">
                  <a:txBody>
                    <a:bodyPr/>
                    <a:lstStyle/>
                    <a:p>
                      <a:endParaRPr lang="en-US" dirty="0"/>
                    </a:p>
                  </a:txBody>
                  <a:tcPr/>
                </a:tc>
                <a:tc>
                  <a:txBody>
                    <a:bodyPr/>
                    <a:lstStyle/>
                    <a:p>
                      <a:r>
                        <a:rPr lang="en-US" sz="1400" dirty="0"/>
                        <a:t>P3</a:t>
                      </a:r>
                    </a:p>
                  </a:txBody>
                  <a:tcPr marL="68580" marR="68580" marT="34290" marB="34290">
                    <a:solidFill>
                      <a:srgbClr val="92D050"/>
                    </a:solidFill>
                  </a:tcPr>
                </a:tc>
                <a:tc>
                  <a:txBody>
                    <a:bodyPr/>
                    <a:lstStyle/>
                    <a:p>
                      <a:r>
                        <a:rPr lang="en-US" sz="1400" dirty="0"/>
                        <a:t>Precision / Can perform accurately</a:t>
                      </a:r>
                    </a:p>
                  </a:txBody>
                  <a:tcPr marL="68580" marR="68580" marT="34290" marB="34290">
                    <a:solidFill>
                      <a:srgbClr val="92D050"/>
                    </a:solidFill>
                  </a:tcPr>
                </a:tc>
                <a:extLst>
                  <a:ext uri="{0D108BD9-81ED-4DB2-BD59-A6C34878D82A}">
                    <a16:rowId xmlns:a16="http://schemas.microsoft.com/office/drawing/2014/main" val="3011513234"/>
                  </a:ext>
                </a:extLst>
              </a:tr>
              <a:tr h="278130">
                <a:tc>
                  <a:txBody>
                    <a:bodyPr/>
                    <a:lstStyle/>
                    <a:p>
                      <a:r>
                        <a:rPr lang="en-US" sz="1400" dirty="0"/>
                        <a:t>7</a:t>
                      </a:r>
                    </a:p>
                  </a:txBody>
                  <a:tcPr marL="68580" marR="68580" marT="34290" marB="34290">
                    <a:solidFill>
                      <a:schemeClr val="accent2">
                        <a:lumMod val="60000"/>
                        <a:lumOff val="40000"/>
                      </a:schemeClr>
                    </a:solidFill>
                  </a:tcPr>
                </a:tc>
                <a:tc rowSpan="3">
                  <a:txBody>
                    <a:bodyPr/>
                    <a:lstStyle/>
                    <a:p>
                      <a:r>
                        <a:rPr lang="en-US" sz="1400" dirty="0"/>
                        <a:t>Attitude</a:t>
                      </a:r>
                    </a:p>
                  </a:txBody>
                  <a:tcPr marL="68580" marR="68580" marT="34290" marB="34290">
                    <a:solidFill>
                      <a:schemeClr val="accent2">
                        <a:lumMod val="60000"/>
                        <a:lumOff val="40000"/>
                      </a:schemeClr>
                    </a:solidFill>
                  </a:tcPr>
                </a:tc>
                <a:tc rowSpan="3">
                  <a:txBody>
                    <a:bodyPr/>
                    <a:lstStyle/>
                    <a:p>
                      <a:r>
                        <a:rPr lang="en-US" sz="1400" dirty="0"/>
                        <a:t>A</a:t>
                      </a:r>
                    </a:p>
                  </a:txBody>
                  <a:tcPr marL="68580" marR="68580" marT="34290" marB="34290">
                    <a:solidFill>
                      <a:schemeClr val="accent2">
                        <a:lumMod val="60000"/>
                        <a:lumOff val="40000"/>
                      </a:schemeClr>
                    </a:solidFill>
                  </a:tcPr>
                </a:tc>
                <a:tc>
                  <a:txBody>
                    <a:bodyPr/>
                    <a:lstStyle/>
                    <a:p>
                      <a:r>
                        <a:rPr lang="en-US" sz="1400" dirty="0"/>
                        <a:t>A1</a:t>
                      </a:r>
                    </a:p>
                  </a:txBody>
                  <a:tcPr marL="68580" marR="68580" marT="34290" marB="34290">
                    <a:solidFill>
                      <a:schemeClr val="accent2">
                        <a:lumMod val="60000"/>
                        <a:lumOff val="40000"/>
                      </a:schemeClr>
                    </a:solidFill>
                  </a:tcPr>
                </a:tc>
                <a:tc>
                  <a:txBody>
                    <a:bodyPr/>
                    <a:lstStyle/>
                    <a:p>
                      <a:r>
                        <a:rPr lang="en-US" sz="1400" dirty="0"/>
                        <a:t>Receiving / Learning</a:t>
                      </a:r>
                    </a:p>
                  </a:txBody>
                  <a:tcPr marL="68580" marR="68580" marT="34290" marB="34290">
                    <a:solidFill>
                      <a:schemeClr val="accent2">
                        <a:lumMod val="60000"/>
                        <a:lumOff val="40000"/>
                      </a:schemeClr>
                    </a:solidFill>
                  </a:tcPr>
                </a:tc>
                <a:extLst>
                  <a:ext uri="{0D108BD9-81ED-4DB2-BD59-A6C34878D82A}">
                    <a16:rowId xmlns:a16="http://schemas.microsoft.com/office/drawing/2014/main" val="1301243228"/>
                  </a:ext>
                </a:extLst>
              </a:tr>
              <a:tr h="480060">
                <a:tc>
                  <a:txBody>
                    <a:bodyPr/>
                    <a:lstStyle/>
                    <a:p>
                      <a:r>
                        <a:rPr lang="en-US" sz="1400" dirty="0"/>
                        <a:t>8</a:t>
                      </a:r>
                    </a:p>
                  </a:txBody>
                  <a:tcPr marL="68580" marR="68580" marT="34290" marB="34290">
                    <a:solidFill>
                      <a:schemeClr val="accent2">
                        <a:lumMod val="60000"/>
                        <a:lumOff val="40000"/>
                      </a:schemeClr>
                    </a:solidFill>
                  </a:tcPr>
                </a:tc>
                <a:tc vMerge="1">
                  <a:txBody>
                    <a:bodyPr/>
                    <a:lstStyle/>
                    <a:p>
                      <a:endParaRPr lang="en-US" dirty="0"/>
                    </a:p>
                  </a:txBody>
                  <a:tcPr/>
                </a:tc>
                <a:tc vMerge="1">
                  <a:txBody>
                    <a:bodyPr/>
                    <a:lstStyle/>
                    <a:p>
                      <a:endParaRPr lang="en-US" dirty="0"/>
                    </a:p>
                  </a:txBody>
                  <a:tcPr/>
                </a:tc>
                <a:tc>
                  <a:txBody>
                    <a:bodyPr/>
                    <a:lstStyle/>
                    <a:p>
                      <a:r>
                        <a:rPr lang="en-US" sz="1400" dirty="0"/>
                        <a:t>A2</a:t>
                      </a:r>
                    </a:p>
                  </a:txBody>
                  <a:tcPr marL="68580" marR="68580" marT="34290" marB="34290">
                    <a:solidFill>
                      <a:schemeClr val="accent2">
                        <a:lumMod val="60000"/>
                        <a:lumOff val="40000"/>
                      </a:schemeClr>
                    </a:solidFill>
                  </a:tcPr>
                </a:tc>
                <a:tc>
                  <a:txBody>
                    <a:bodyPr/>
                    <a:lstStyle/>
                    <a:p>
                      <a:r>
                        <a:rPr lang="en-US" sz="1400" dirty="0"/>
                        <a:t>Respond / Starts responding to the learned attitude</a:t>
                      </a:r>
                    </a:p>
                  </a:txBody>
                  <a:tcPr marL="68580" marR="68580" marT="34290" marB="34290">
                    <a:solidFill>
                      <a:schemeClr val="accent2">
                        <a:lumMod val="60000"/>
                        <a:lumOff val="40000"/>
                      </a:schemeClr>
                    </a:solidFill>
                  </a:tcPr>
                </a:tc>
                <a:extLst>
                  <a:ext uri="{0D108BD9-81ED-4DB2-BD59-A6C34878D82A}">
                    <a16:rowId xmlns:a16="http://schemas.microsoft.com/office/drawing/2014/main" val="2078758931"/>
                  </a:ext>
                </a:extLst>
              </a:tr>
              <a:tr h="480060">
                <a:tc>
                  <a:txBody>
                    <a:bodyPr/>
                    <a:lstStyle/>
                    <a:p>
                      <a:r>
                        <a:rPr lang="en-US" sz="1400" dirty="0"/>
                        <a:t>9</a:t>
                      </a:r>
                    </a:p>
                  </a:txBody>
                  <a:tcPr marL="68580" marR="68580" marT="34290" marB="34290">
                    <a:solidFill>
                      <a:schemeClr val="accent2">
                        <a:lumMod val="60000"/>
                        <a:lumOff val="40000"/>
                      </a:schemeClr>
                    </a:solidFill>
                  </a:tcPr>
                </a:tc>
                <a:tc vMerge="1">
                  <a:txBody>
                    <a:bodyPr/>
                    <a:lstStyle/>
                    <a:p>
                      <a:endParaRPr lang="en-US" dirty="0"/>
                    </a:p>
                  </a:txBody>
                  <a:tcPr/>
                </a:tc>
                <a:tc vMerge="1">
                  <a:txBody>
                    <a:bodyPr/>
                    <a:lstStyle/>
                    <a:p>
                      <a:endParaRPr lang="en-US" dirty="0"/>
                    </a:p>
                  </a:txBody>
                  <a:tcPr/>
                </a:tc>
                <a:tc>
                  <a:txBody>
                    <a:bodyPr/>
                    <a:lstStyle/>
                    <a:p>
                      <a:r>
                        <a:rPr lang="en-US" sz="1400" dirty="0"/>
                        <a:t>A3</a:t>
                      </a:r>
                    </a:p>
                  </a:txBody>
                  <a:tcPr marL="68580" marR="68580" marT="34290" marB="34290">
                    <a:solidFill>
                      <a:schemeClr val="accent2">
                        <a:lumMod val="60000"/>
                        <a:lumOff val="40000"/>
                      </a:schemeClr>
                    </a:solidFill>
                  </a:tcPr>
                </a:tc>
                <a:tc>
                  <a:txBody>
                    <a:bodyPr/>
                    <a:lstStyle/>
                    <a:p>
                      <a:r>
                        <a:rPr lang="en-US" sz="1400" dirty="0"/>
                        <a:t>Valuing / starts behaving according to the learned attitude</a:t>
                      </a:r>
                    </a:p>
                  </a:txBody>
                  <a:tcPr marL="68580" marR="68580" marT="34290" marB="34290">
                    <a:solidFill>
                      <a:schemeClr val="accent2">
                        <a:lumMod val="60000"/>
                        <a:lumOff val="40000"/>
                      </a:schemeClr>
                    </a:solidFill>
                  </a:tcPr>
                </a:tc>
                <a:extLst>
                  <a:ext uri="{0D108BD9-81ED-4DB2-BD59-A6C34878D82A}">
                    <a16:rowId xmlns:a16="http://schemas.microsoft.com/office/drawing/2014/main" val="3389298466"/>
                  </a:ext>
                </a:extLst>
              </a:tr>
            </a:tbl>
          </a:graphicData>
        </a:graphic>
      </p:graphicFrame>
    </p:spTree>
    <p:extLst>
      <p:ext uri="{BB962C8B-B14F-4D97-AF65-F5344CB8AC3E}">
        <p14:creationId xmlns:p14="http://schemas.microsoft.com/office/powerpoint/2010/main" val="3945209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1CA79-7C6D-AD99-E459-3C9000494946}"/>
              </a:ext>
            </a:extLst>
          </p:cNvPr>
          <p:cNvSpPr>
            <a:spLocks noGrp="1"/>
          </p:cNvSpPr>
          <p:nvPr>
            <p:ph type="title"/>
          </p:nvPr>
        </p:nvSpPr>
        <p:spPr>
          <a:xfrm>
            <a:off x="447675" y="400050"/>
            <a:ext cx="8229600" cy="1143000"/>
          </a:xfrm>
        </p:spPr>
        <p:txBody>
          <a:bodyPr>
            <a:noAutofit/>
          </a:bodyPr>
          <a:lstStyle/>
          <a:p>
            <a:r>
              <a:rPr lang="en-US" sz="3200" dirty="0"/>
              <a:t>Bloom's Taxonomy Of The Cognitive Domain</a:t>
            </a:r>
          </a:p>
        </p:txBody>
      </p:sp>
      <p:pic>
        <p:nvPicPr>
          <p:cNvPr id="2050" name="Picture 2" descr="Bloom's taxonomy">
            <a:extLst>
              <a:ext uri="{FF2B5EF4-FFF2-40B4-BE49-F238E27FC236}">
                <a16:creationId xmlns:a16="http://schemas.microsoft.com/office/drawing/2014/main" id="{1CD7E505-62EE-5797-6EBD-574508A5F0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2" y="2057400"/>
            <a:ext cx="8124825" cy="409575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BDA394D7-9785-4BE5-AFD5-4F918A689025}" type="slidenum">
              <a:rPr lang="en-US" smtClean="0">
                <a:solidFill>
                  <a:prstClr val="black">
                    <a:tint val="75000"/>
                  </a:prstClr>
                </a:solidFill>
              </a:rPr>
              <a:pPr>
                <a:defRPr/>
              </a:pPr>
              <a:t>8</a:t>
            </a:fld>
            <a:endParaRPr lang="en-US" dirty="0">
              <a:solidFill>
                <a:prstClr val="black">
                  <a:tint val="75000"/>
                </a:prstClr>
              </a:solidFill>
            </a:endParaRPr>
          </a:p>
        </p:txBody>
      </p:sp>
    </p:spTree>
    <p:extLst>
      <p:ext uri="{BB962C8B-B14F-4D97-AF65-F5344CB8AC3E}">
        <p14:creationId xmlns:p14="http://schemas.microsoft.com/office/powerpoint/2010/main" val="36904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CBL</a:t>
            </a:r>
          </a:p>
        </p:txBody>
      </p:sp>
      <p:sp>
        <p:nvSpPr>
          <p:cNvPr id="3" name="Content Placeholder 2"/>
          <p:cNvSpPr>
            <a:spLocks noGrp="1"/>
          </p:cNvSpPr>
          <p:nvPr>
            <p:ph idx="1"/>
          </p:nvPr>
        </p:nvSpPr>
        <p:spPr>
          <a:xfrm>
            <a:off x="533400" y="1752600"/>
            <a:ext cx="8229600" cy="4525963"/>
          </a:xfrm>
        </p:spPr>
        <p:txBody>
          <a:bodyPr/>
          <a:lstStyle/>
          <a:p>
            <a:r>
              <a:rPr lang="en-US" dirty="0"/>
              <a:t>Case-based learning (CBL) is a teaching method where students learn by analyzing real-life cases and applying their knowledge to solve problems or make decisions. CBL is often used in medical education, where students analyze patient cases to develop diagnostic and treatment skills.</a:t>
            </a:r>
          </a:p>
          <a:p>
            <a:endParaRPr lang="en-US" dirty="0"/>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9</a:t>
            </a:fld>
            <a:endParaRPr lang="en-US"/>
          </a:p>
        </p:txBody>
      </p:sp>
    </p:spTree>
    <p:extLst>
      <p:ext uri="{BB962C8B-B14F-4D97-AF65-F5344CB8AC3E}">
        <p14:creationId xmlns:p14="http://schemas.microsoft.com/office/powerpoint/2010/main" val="24559557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11631</TotalTime>
  <Words>1761</Words>
  <Application>Microsoft Macintosh PowerPoint</Application>
  <PresentationFormat>On-screen Show (4:3)</PresentationFormat>
  <Paragraphs>339</Paragraphs>
  <Slides>40</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40</vt:i4>
      </vt:variant>
    </vt:vector>
  </HeadingPairs>
  <TitlesOfParts>
    <vt:vector size="47" baseType="lpstr">
      <vt:lpstr>Arial</vt:lpstr>
      <vt:lpstr>Arial Black</vt:lpstr>
      <vt:lpstr>Calibri</vt:lpstr>
      <vt:lpstr>Times New Roman</vt:lpstr>
      <vt:lpstr>Wingdings</vt:lpstr>
      <vt:lpstr>Office Theme</vt:lpstr>
      <vt:lpstr>1_Office Theme</vt:lpstr>
      <vt:lpstr>PowerPoint Presentation</vt:lpstr>
      <vt:lpstr>      Second year MBBS (BATCH 50)  GIT Module Case Based Learning (CBL) Peptic Ulcer Disease   </vt:lpstr>
      <vt:lpstr>PowerPoint Presentation</vt:lpstr>
      <vt:lpstr>Table of Contents </vt:lpstr>
      <vt:lpstr>Motto                   Vision; The Dream/Tomorrow</vt:lpstr>
      <vt:lpstr>       Professor Umar Model of  Integrated Lecture</vt:lpstr>
      <vt:lpstr>Bloom's Taxonomy : Domains Of Learning</vt:lpstr>
      <vt:lpstr>Bloom's Taxonomy Of The Cognitive Domain</vt:lpstr>
      <vt:lpstr>CBL</vt:lpstr>
      <vt:lpstr>Conducting CBL</vt:lpstr>
      <vt:lpstr>Conducting CBL (Cont.)</vt:lpstr>
      <vt:lpstr>Learning Objectives</vt:lpstr>
      <vt:lpstr>PowerPoint Presentation</vt:lpstr>
      <vt:lpstr>PowerPoint Presentation</vt:lpstr>
      <vt:lpstr>   Layers of Digestive Tract Wall</vt:lpstr>
      <vt:lpstr>PowerPoint Presentation</vt:lpstr>
      <vt:lpstr>Physiology of Gastrointestinal tract</vt:lpstr>
      <vt:lpstr>      Mechanism of Hydrochloric Acid Secretion</vt:lpstr>
      <vt:lpstr>Peptic Ulcer Disease</vt:lpstr>
      <vt:lpstr>                    Causes and Most Frequent Locations of Peptic Ulcer Disease</vt:lpstr>
      <vt:lpstr>Pathophysiology</vt:lpstr>
      <vt:lpstr>Pathophysiology</vt:lpstr>
      <vt:lpstr>Treatment </vt:lpstr>
      <vt:lpstr>(With Clinical and Para-clinical Sciences)</vt:lpstr>
      <vt:lpstr>Case Scenario</vt:lpstr>
      <vt:lpstr>Answer </vt:lpstr>
      <vt:lpstr>Related Questions </vt:lpstr>
      <vt:lpstr>Related Questions </vt:lpstr>
      <vt:lpstr>Related Questions </vt:lpstr>
      <vt:lpstr>Related Questions </vt:lpstr>
      <vt:lpstr>PowerPoint Presentation</vt:lpstr>
      <vt:lpstr>Consent</vt:lpstr>
      <vt:lpstr>Contd… </vt:lpstr>
      <vt:lpstr>             Role of Family Physician in Peptic Ulcer Disease </vt:lpstr>
      <vt:lpstr>PowerPoint Presentation</vt:lpstr>
      <vt:lpstr>PowerPoint Presentation</vt:lpstr>
      <vt:lpstr>Take Home Message/ Crux of the Suggested Research Article </vt:lpstr>
      <vt:lpstr>  How To Access Digital Library</vt:lpstr>
      <vt:lpstr> 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OF NEUBAUER CHAMBER</dc:title>
  <dc:creator>Dell</dc:creator>
  <cp:lastModifiedBy>Ali Hafeez</cp:lastModifiedBy>
  <cp:revision>383</cp:revision>
  <dcterms:created xsi:type="dcterms:W3CDTF">2021-03-17T13:48:28Z</dcterms:created>
  <dcterms:modified xsi:type="dcterms:W3CDTF">2025-02-10T06:38:42Z</dcterms:modified>
</cp:coreProperties>
</file>