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317" r:id="rId3"/>
    <p:sldId id="377" r:id="rId4"/>
    <p:sldId id="380" r:id="rId5"/>
    <p:sldId id="439" r:id="rId6"/>
    <p:sldId id="440" r:id="rId7"/>
    <p:sldId id="379" r:id="rId8"/>
    <p:sldId id="429" r:id="rId9"/>
    <p:sldId id="392" r:id="rId10"/>
    <p:sldId id="430" r:id="rId11"/>
    <p:sldId id="416" r:id="rId12"/>
    <p:sldId id="418" r:id="rId13"/>
    <p:sldId id="423" r:id="rId14"/>
    <p:sldId id="424" r:id="rId15"/>
    <p:sldId id="256" r:id="rId16"/>
    <p:sldId id="431" r:id="rId17"/>
    <p:sldId id="425" r:id="rId18"/>
    <p:sldId id="438" r:id="rId19"/>
    <p:sldId id="426" r:id="rId20"/>
    <p:sldId id="435" r:id="rId21"/>
    <p:sldId id="434" r:id="rId22"/>
    <p:sldId id="437" r:id="rId23"/>
    <p:sldId id="441" r:id="rId24"/>
    <p:sldId id="442" r:id="rId25"/>
    <p:sldId id="381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48AA8-4E83-4ECA-B804-E0BBAB17483F}" type="datetimeFigureOut">
              <a:rPr lang="en-PK" smtClean="0"/>
              <a:t>02/09/2025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5A77-F2CB-4A0F-9812-BDAD6FB58F13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3424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25569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11E1-2F1A-4636-B720-216C0202E1F0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9672-0F90-4E31-9CCC-F68CA15F4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overview-of-rectal-procidentia-rectal-prolapse/abstract/2" TargetMode="External" /><Relationship Id="rId2" Type="http://schemas.openxmlformats.org/officeDocument/2006/relationships/hyperlink" Target="https://www.uptodate.com/contents/overview-of-rectal-procidentia-rectal-prolapse/abstract/1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uptodate.com/contents/overview-of-rectal-procidentia-rectal-prolapse/abstract/5" TargetMode="External" /><Relationship Id="rId5" Type="http://schemas.openxmlformats.org/officeDocument/2006/relationships/hyperlink" Target="https://www.uptodate.com/contents/overview-of-rectal-procidentia-rectal-prolapse/abstract/4" TargetMode="External" /><Relationship Id="rId4" Type="http://schemas.openxmlformats.org/officeDocument/2006/relationships/hyperlink" Target="https://www.uptodate.com/contents/overview-of-rectal-procidentia-rectal-prolapse/abstract/3" TargetMode="Externa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056" y="2938792"/>
            <a:ext cx="5970989" cy="992311"/>
          </a:xfrm>
        </p:spPr>
        <p:txBody>
          <a:bodyPr>
            <a:noAutofit/>
          </a:bodyPr>
          <a:lstStyle/>
          <a:p>
            <a:pPr algn="l"/>
            <a:br>
              <a:rPr lang="en-US" sz="36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934C3-ADBF-3566-8B40-A7337F033BA3}"/>
              </a:ext>
            </a:extLst>
          </p:cNvPr>
          <p:cNvSpPr txBox="1"/>
          <p:nvPr/>
        </p:nvSpPr>
        <p:spPr>
          <a:xfrm>
            <a:off x="8044966" y="2147349"/>
            <a:ext cx="28425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77B6150A-BF9B-414F-A9A9-39D251CA631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956" y="2308150"/>
            <a:ext cx="1787978" cy="149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D67C6-DF0D-410D-899C-AD14625B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28" y="58316"/>
            <a:ext cx="67813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18FBF-7B2C-4E24-A2D0-66420890C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636"/>
            <a:ext cx="8640959" cy="6552728"/>
          </a:xfrm>
        </p:spPr>
      </p:pic>
    </p:spTree>
    <p:extLst>
      <p:ext uri="{BB962C8B-B14F-4D97-AF65-F5344CB8AC3E}">
        <p14:creationId xmlns:p14="http://schemas.microsoft.com/office/powerpoint/2010/main" val="268017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ital-Rectal-Examination-Rectal-Anatomy.jpg">
            <a:extLst>
              <a:ext uri="{FF2B5EF4-FFF2-40B4-BE49-F238E27FC236}">
                <a16:creationId xmlns:a16="http://schemas.microsoft.com/office/drawing/2014/main" id="{E8925F59-FB80-43FC-AC06-149BA159D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6632"/>
            <a:ext cx="7848872" cy="6480720"/>
          </a:xfrm>
        </p:spPr>
      </p:pic>
    </p:spTree>
    <p:extLst>
      <p:ext uri="{BB962C8B-B14F-4D97-AF65-F5344CB8AC3E}">
        <p14:creationId xmlns:p14="http://schemas.microsoft.com/office/powerpoint/2010/main" val="422553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4F16-EA31-4A6E-B2B8-76771D9E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Differentials Of Mass Coming out of Rectum</a:t>
            </a:r>
            <a:endParaRPr lang="en-P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EE9A0-D79B-4DD2-BE36-9B8BE197D7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552" y="1772816"/>
            <a:ext cx="8229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Rectal prolapse </a:t>
            </a:r>
          </a:p>
          <a:p>
            <a:r>
              <a:rPr lang="en-US" dirty="0"/>
              <a:t>Prolapsed </a:t>
            </a:r>
            <a:r>
              <a:rPr lang="en-US" dirty="0" err="1"/>
              <a:t>haemorrhoids</a:t>
            </a:r>
            <a:r>
              <a:rPr lang="en-US" dirty="0"/>
              <a:t> </a:t>
            </a:r>
          </a:p>
          <a:p>
            <a:r>
              <a:rPr lang="en-US" dirty="0"/>
              <a:t>Rectal polyp </a:t>
            </a:r>
          </a:p>
          <a:p>
            <a:r>
              <a:rPr lang="en-US" dirty="0"/>
              <a:t>Anal fissure with </a:t>
            </a:r>
            <a:r>
              <a:rPr lang="en-US" dirty="0" err="1"/>
              <a:t>sentinal</a:t>
            </a:r>
            <a:r>
              <a:rPr lang="en-US" dirty="0"/>
              <a:t> tag of skin</a:t>
            </a:r>
          </a:p>
          <a:p>
            <a:r>
              <a:rPr lang="en-US" dirty="0"/>
              <a:t>Anal warts </a:t>
            </a:r>
          </a:p>
          <a:p>
            <a:r>
              <a:rPr lang="en-US" dirty="0"/>
              <a:t>Perianal </a:t>
            </a:r>
            <a:r>
              <a:rPr lang="en-US" dirty="0" err="1"/>
              <a:t>haematoma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5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87D6-757C-42F5-8466-C3A137EE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Prolapse</a:t>
            </a:r>
            <a:endParaRPr lang="en-PK" dirty="0"/>
          </a:p>
        </p:txBody>
      </p:sp>
      <p:pic>
        <p:nvPicPr>
          <p:cNvPr id="4" name="Content Placeholder 3" descr="36515.jpg">
            <a:extLst>
              <a:ext uri="{FF2B5EF4-FFF2-40B4-BE49-F238E27FC236}">
                <a16:creationId xmlns:a16="http://schemas.microsoft.com/office/drawing/2014/main" id="{3991E58F-C331-43B1-916C-541884B67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84784"/>
            <a:ext cx="6768752" cy="5098578"/>
          </a:xfrm>
        </p:spPr>
      </p:pic>
    </p:spTree>
    <p:extLst>
      <p:ext uri="{BB962C8B-B14F-4D97-AF65-F5344CB8AC3E}">
        <p14:creationId xmlns:p14="http://schemas.microsoft.com/office/powerpoint/2010/main" val="429290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9C7B-8239-4CB8-9EBE-BECF5CAE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Prolapsed Hemorrhoids</a:t>
            </a:r>
            <a:endParaRPr lang="en-PK" dirty="0"/>
          </a:p>
        </p:txBody>
      </p:sp>
      <p:pic>
        <p:nvPicPr>
          <p:cNvPr id="4" name="Content Placeholder 3" descr="download (1).jpg">
            <a:extLst>
              <a:ext uri="{FF2B5EF4-FFF2-40B4-BE49-F238E27FC236}">
                <a16:creationId xmlns:a16="http://schemas.microsoft.com/office/drawing/2014/main" id="{2F11F8E9-D877-4702-9DF6-937000C0A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72816"/>
            <a:ext cx="7056784" cy="4680520"/>
          </a:xfrm>
        </p:spPr>
      </p:pic>
    </p:spTree>
    <p:extLst>
      <p:ext uri="{BB962C8B-B14F-4D97-AF65-F5344CB8AC3E}">
        <p14:creationId xmlns:p14="http://schemas.microsoft.com/office/powerpoint/2010/main" val="199466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89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0"/>
            <a:ext cx="6197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A163-2F3D-4BA3-B288-A4F7148F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Polyp</a:t>
            </a:r>
            <a:endParaRPr lang="en-PK" dirty="0"/>
          </a:p>
        </p:txBody>
      </p:sp>
      <p:pic>
        <p:nvPicPr>
          <p:cNvPr id="4" name="Content Placeholder 3" descr="3-s2.0-B9780123750839000593-f00059-08-9780123750839.jpg">
            <a:extLst>
              <a:ext uri="{FF2B5EF4-FFF2-40B4-BE49-F238E27FC236}">
                <a16:creationId xmlns:a16="http://schemas.microsoft.com/office/drawing/2014/main" id="{A1E672D6-D861-460C-A0E0-F608E6E02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556792"/>
            <a:ext cx="8075240" cy="5026570"/>
          </a:xfrm>
        </p:spPr>
      </p:pic>
    </p:spTree>
    <p:extLst>
      <p:ext uri="{BB962C8B-B14F-4D97-AF65-F5344CB8AC3E}">
        <p14:creationId xmlns:p14="http://schemas.microsoft.com/office/powerpoint/2010/main" val="2767122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7785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0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13DC-86E4-418C-BFEE-D1106C4B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Perianal Hematoma</a:t>
            </a:r>
            <a:endParaRPr lang="en-PK" dirty="0"/>
          </a:p>
        </p:txBody>
      </p:sp>
      <p:pic>
        <p:nvPicPr>
          <p:cNvPr id="4" name="Content Placeholder 3" descr="5f22407fd3a72e00014d505d.jpg">
            <a:extLst>
              <a:ext uri="{FF2B5EF4-FFF2-40B4-BE49-F238E27FC236}">
                <a16:creationId xmlns:a16="http://schemas.microsoft.com/office/drawing/2014/main" id="{9574CCFC-A3A0-499D-913A-A92B35093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68760"/>
            <a:ext cx="7704856" cy="4857403"/>
          </a:xfrm>
        </p:spPr>
      </p:pic>
    </p:spTree>
    <p:extLst>
      <p:ext uri="{BB962C8B-B14F-4D97-AF65-F5344CB8AC3E}">
        <p14:creationId xmlns:p14="http://schemas.microsoft.com/office/powerpoint/2010/main" val="252522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0" y="1906641"/>
            <a:ext cx="8102950" cy="1378343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THEME:Patients</a:t>
            </a:r>
            <a:r>
              <a:rPr lang="en-GB" b="1" dirty="0"/>
              <a:t> Presenting with Mass Coming Out of Rectum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4105776"/>
            <a:ext cx="5414342" cy="19875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300" b="1" dirty="0">
                <a:solidFill>
                  <a:schemeClr val="tx1"/>
                </a:solidFill>
              </a:rPr>
              <a:t>                           </a:t>
            </a:r>
            <a:r>
              <a:rPr lang="en-US" sz="3300" b="1" dirty="0" err="1">
                <a:solidFill>
                  <a:schemeClr val="tx1"/>
                </a:solidFill>
              </a:rPr>
              <a:t>Dr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GB" sz="3300" b="1" dirty="0">
                <a:solidFill>
                  <a:schemeClr val="tx1"/>
                </a:solidFill>
              </a:rPr>
              <a:t>Usman Qureshi </a:t>
            </a:r>
            <a:endParaRPr lang="en-US" sz="3300" b="1" dirty="0">
              <a:solidFill>
                <a:schemeClr val="tx1"/>
              </a:solidFill>
            </a:endParaRPr>
          </a:p>
          <a:p>
            <a:pPr algn="r"/>
            <a:r>
              <a:rPr lang="en-US" sz="2100" b="1" dirty="0"/>
              <a:t>M.B.B.S  F.C.P.S</a:t>
            </a:r>
          </a:p>
          <a:p>
            <a:pPr algn="r"/>
            <a:r>
              <a:rPr lang="en-US" sz="2100" b="1" dirty="0"/>
              <a:t>Assistant Professor</a:t>
            </a:r>
          </a:p>
          <a:p>
            <a:pPr algn="r"/>
            <a:r>
              <a:rPr lang="en-US" sz="2100" b="1" dirty="0"/>
              <a:t>SURGERY UNIT–II, BBH  </a:t>
            </a:r>
          </a:p>
          <a:p>
            <a:pPr algn="r"/>
            <a:r>
              <a:rPr lang="en-US" sz="2100" b="1" dirty="0"/>
              <a:t>RAWALPINDI MEDICAL UNIVERSITY </a:t>
            </a:r>
            <a:r>
              <a:rPr lang="en-US" sz="2100" dirty="0"/>
              <a:t> </a:t>
            </a:r>
          </a:p>
        </p:txBody>
      </p:sp>
      <p:pic>
        <p:nvPicPr>
          <p:cNvPr id="4" name="Picture 2" descr="D:\SU 2 Discharge Software\wamp\www\bbh_su\assets\media\logos\invoice-logo-left.png">
            <a:extLst>
              <a:ext uri="{FF2B5EF4-FFF2-40B4-BE49-F238E27FC236}">
                <a16:creationId xmlns:a16="http://schemas.microsoft.com/office/drawing/2014/main" id="{6DCF0E8E-F31A-4F24-8D39-8113BD2D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294" y="227485"/>
            <a:ext cx="2013341" cy="166637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D0179-B876-4853-A6CC-5A9F8D53C08E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49C4A-4D98-4E7C-B13E-76C587A67BD6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CA9D5-BA9E-42EF-9FD2-8B492E38EAA9}"/>
              </a:ext>
            </a:extLst>
          </p:cNvPr>
          <p:cNvSpPr txBox="1"/>
          <p:nvPr/>
        </p:nvSpPr>
        <p:spPr>
          <a:xfrm>
            <a:off x="2286000" y="31084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 impart evidence-based research-oriented health 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77197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1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89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6C6D4-8654-4D7C-9140-17D1D4D22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74"/>
            <a:ext cx="8208911" cy="67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0"/>
            <a:ext cx="5067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8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3C70-694A-4BA5-9417-6553976C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5AE4-673A-432F-AC35-6B3830CD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55-year-old woman with a history of chronic constipation presents with a rectal prolapse. She has tried increasing dietary fiber and using laxatives without significant improvement. Which of the following is the most appropriate next step in management?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Observation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Biofeedback therapy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Laparoscopic rectopexy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Hemorrhoidectomy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Topical steroids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27391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AFE0E-CADA-4B7B-BE04-190F5AEC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Answer: C. Laparoscopic rectopexy</a:t>
            </a:r>
            <a:endParaRPr lang="en-US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Explanation: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Laparoscopic rectopexy is a surgical procedure that is often indicated for the treatment of rectal prolapse, especially when conservative measures have failed. It involves fixing the rectum in place to prevent it from prolapsing. 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Observation and biofeedback therapy may be useful for mild cases or in the early stages, but in this case, surgical intervention is the most appropriate next step. 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Hemorrhoidectomy and topical steroids are not treatments for rectal prolapse.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54399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6303-2C11-4453-A45D-F163B40A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P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F7462-B7B7-4ED0-8EAE-D7A9BBF3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2"/>
              </a:rPr>
              <a:t>Felt-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2"/>
              </a:rPr>
              <a:t>Bersma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2"/>
              </a:rPr>
              <a:t> RJ,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2"/>
              </a:rPr>
              <a:t>Tiersma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2"/>
              </a:rPr>
              <a:t> ES, Cuesta MA. Rectal prolapse, rectal intussusception, rectocele, solitary rectal ulcer syndrome, and enterocele. Gastroenterol Clin North Am 2008; 37:645.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Kairaluoma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 MV,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Kellokumpu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 IH. Epidemiologic aspects of complete rectal prolapse.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Scand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3"/>
              </a:rPr>
              <a:t> J Surg 2005; 94:207.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Stein EA, Stein DE. Rectal procidentia: diagnosis and management.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Gastrointest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</a:t>
            </a: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Endosc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4"/>
              </a:rPr>
              <a:t> Clin N Am 2006; 16:189.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5"/>
              </a:rPr>
              <a:t>Tou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5"/>
              </a:rPr>
              <a:t> S, Brown SR, Malik AI, Nelson RL. Surgery for complete rectal prolapse in adults. Cochrane Database Syst Rev 2008; :CD001758.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6"/>
              </a:rPr>
              <a:t>Bordeianou</a:t>
            </a:r>
            <a:r>
              <a:rPr lang="en-US" b="0" i="0" u="none" strike="noStrike" dirty="0">
                <a:solidFill>
                  <a:srgbClr val="005B92"/>
                </a:solidFill>
                <a:effectLst/>
                <a:latin typeface="Noto Sans" panose="020B0502040504020204" pitchFamily="34" charset="0"/>
                <a:hlinkClick r:id="rId6"/>
              </a:rPr>
              <a:t> L, Paquette I, Johnson E, et al. Clinical Practice Guidelines for the Treatment of Rectal Prolapse. Dis Colon Rectum 2017; 60:1121.</a:t>
            </a: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63870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4BA7-B626-09AF-9F53-5B507B86F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5400" dirty="0"/>
              <a:t>Any Question?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A12026-9553-452B-A034-7EAAFCD83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Thankyou</a:t>
            </a:r>
            <a:endParaRPr lang="en-PK" sz="6000" dirty="0"/>
          </a:p>
        </p:txBody>
      </p:sp>
    </p:spTree>
    <p:extLst>
      <p:ext uri="{BB962C8B-B14F-4D97-AF65-F5344CB8AC3E}">
        <p14:creationId xmlns:p14="http://schemas.microsoft.com/office/powerpoint/2010/main" val="251173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FF8EA3A1-8E65-5C46-4BFC-550B61693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31840" y="836712"/>
            <a:ext cx="3706713" cy="960835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2004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267EB-3B7A-2FE9-0713-A4A6B18F0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84153"/>
              </p:ext>
            </p:extLst>
          </p:nvPr>
        </p:nvGraphicFramePr>
        <p:xfrm>
          <a:off x="2857500" y="1942062"/>
          <a:ext cx="5818956" cy="4799306"/>
        </p:xfrm>
        <a:graphic>
          <a:graphicData uri="http://schemas.openxmlformats.org/drawingml/2006/table">
            <a:tbl>
              <a:tblPr/>
              <a:tblGrid>
                <a:gridCol w="581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9306">
                <a:tc>
                  <a:txBody>
                    <a:bodyPr/>
                    <a:lstStyle>
                      <a:lvl1pPr marL="236538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538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.Best possible patient care</a:t>
                      </a:r>
                    </a:p>
                    <a:p>
                      <a:pPr marL="693738" marR="0" lvl="0" indent="-4572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sng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</a:p>
                    <a:p>
                      <a:pPr marL="236538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488" name="image3.png">
            <a:extLst>
              <a:ext uri="{FF2B5EF4-FFF2-40B4-BE49-F238E27FC236}">
                <a16:creationId xmlns:a16="http://schemas.microsoft.com/office/drawing/2014/main" id="{48A897F5-C8CF-A7F3-46C9-A8F10CA5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12001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6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BC9DB14-1B1E-946A-17FF-884BA1B23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11059"/>
            <a:ext cx="7200799" cy="1033529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PROF UMER MODEL OF INTEGRATED LECTURE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F500807-2B14-15E4-9098-4876DECB01C6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4588"/>
            <a:ext cx="5832648" cy="50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FA70-8FFB-4292-9106-F19A1A2D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Scenario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802E7-696F-46A7-80F5-2389856E6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70-year-old woman presents to the clinic with a history of a mass protruding from her anus, especially after bowel movements. She reports feeling a sensation of incomplete evacuation and occasional bleeding. On physical examination, a circumferential full-thickness protrusion of the rectal wall is noted. Which of the following is the most likely diagnosis?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Internal hemorrhoids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Anal fissure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Rectal prolapse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Ulcerative colitis</a:t>
            </a:r>
            <a:b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 Rectocele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24176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1471-5ABB-4AF8-B4BA-009926F66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Answer: C. Rectal prolapse</a:t>
            </a:r>
            <a:endParaRPr lang="en-US" b="0" i="0" dirty="0">
              <a:solidFill>
                <a:srgbClr val="0D0D0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Explanation: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patient's symptoms and physical findings are consistent with rectal prolapse, which is characterized by a circumferential full-thickness protrusion of the rectal wall. This condition often presents with a sensation of incomplete evacuation, bleeding, and a mass protruding from the anus after defecation. </a:t>
            </a:r>
          </a:p>
          <a:p>
            <a:pPr marL="0" indent="0" algn="just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Internal hemorrhoids 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cause bleeding but do not result in a circumferential mass. An anal fissure causes pain and bleeding but does not present with a mass. </a:t>
            </a:r>
          </a:p>
          <a:p>
            <a:pPr marL="0" indent="0" algn="just">
              <a:buNone/>
            </a:pP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Ulcerative colitis 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involves inflammation of the colon and does not produce a protruding mass. 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rectocele</a:t>
            </a:r>
            <a:r>
              <a:rPr lang="en-US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bulging of the rectum into the vagina, not through the anus.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17620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F5C5039-8B72-F271-3940-F0A48FB2F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696744" cy="7485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AB3D0A0-2C16-ECB7-2B67-D0FC7CDD4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560839" cy="475252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sz="2800" dirty="0"/>
              <a:t>At The End Of This Lecture Students Shall Be Able To Learn: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anatomy of rectum and anal canal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Enumerate causes of mass in the rectum and anal canal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Presentation of rectal prolapse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Pathology of rectal diseases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Differentials of rectal prolapse especially rectal polyp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Surgical Management of rectal prolapse</a:t>
            </a:r>
          </a:p>
          <a:p>
            <a:pPr algn="just" eaLnBrk="1" hangingPunct="1">
              <a:defRPr/>
            </a:pPr>
            <a:endParaRPr lang="en-US" altLang="en-US" sz="2800" dirty="0"/>
          </a:p>
          <a:p>
            <a:pPr algn="just" eaLnBrk="1" hangingPunct="1">
              <a:defRPr/>
            </a:pPr>
            <a:endParaRPr lang="en-US" altLang="en-US" sz="2800" dirty="0"/>
          </a:p>
          <a:p>
            <a:pPr algn="just" eaLnBrk="1" hangingPunct="1">
              <a:defRPr/>
            </a:pPr>
            <a:endParaRPr lang="en-US" altLang="en-US" sz="1529" dirty="0"/>
          </a:p>
        </p:txBody>
      </p:sp>
    </p:spTree>
    <p:extLst>
      <p:ext uri="{BB962C8B-B14F-4D97-AF65-F5344CB8AC3E}">
        <p14:creationId xmlns:p14="http://schemas.microsoft.com/office/powerpoint/2010/main" val="24445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1BDD2B-BDEB-4D38-86FE-15707291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988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E20F-B187-4039-9E54-9D89FCFA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193"/>
            <a:ext cx="8229600" cy="1143000"/>
          </a:xfrm>
        </p:spPr>
        <p:txBody>
          <a:bodyPr/>
          <a:lstStyle/>
          <a:p>
            <a:r>
              <a:rPr lang="en-US" dirty="0"/>
              <a:t>Anatomy</a:t>
            </a:r>
            <a:endParaRPr lang="en-PK" dirty="0"/>
          </a:p>
        </p:txBody>
      </p:sp>
      <p:pic>
        <p:nvPicPr>
          <p:cNvPr id="4" name="Content Placeholder 3" descr="Diagram-of-the-anatomy-of-the-rectum-and-anal-canal.png">
            <a:extLst>
              <a:ext uri="{FF2B5EF4-FFF2-40B4-BE49-F238E27FC236}">
                <a16:creationId xmlns:a16="http://schemas.microsoft.com/office/drawing/2014/main" id="{D617C236-40F0-42AF-863A-EAD6CF4B6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052736"/>
            <a:ext cx="7344816" cy="5589240"/>
          </a:xfrm>
        </p:spPr>
      </p:pic>
    </p:spTree>
    <p:extLst>
      <p:ext uri="{BB962C8B-B14F-4D97-AF65-F5344CB8AC3E}">
        <p14:creationId xmlns:p14="http://schemas.microsoft.com/office/powerpoint/2010/main" val="270435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729</Words>
  <Application>Microsoft Office PowerPoint</Application>
  <PresentationFormat>On-screen Show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</vt:lpstr>
      <vt:lpstr>THEME:Patients Presenting with Mass Coming Out of Rectum</vt:lpstr>
      <vt:lpstr>University Motto, Vision, Values &amp; Goals </vt:lpstr>
      <vt:lpstr>PROF UMER MODEL OF INTEGRATED LECTURE</vt:lpstr>
      <vt:lpstr>Clinical Scenario</vt:lpstr>
      <vt:lpstr>PowerPoint Presentation</vt:lpstr>
      <vt:lpstr>LEARNING OBJECTIVES</vt:lpstr>
      <vt:lpstr>PowerPoint Presentation</vt:lpstr>
      <vt:lpstr>Anatomy</vt:lpstr>
      <vt:lpstr>PowerPoint Presentation</vt:lpstr>
      <vt:lpstr>PowerPoint Presentation</vt:lpstr>
      <vt:lpstr>Differentials Of Mass Coming out of Rectum</vt:lpstr>
      <vt:lpstr>Rectal Prolapse</vt:lpstr>
      <vt:lpstr>Prolapsed Hemorrhoids</vt:lpstr>
      <vt:lpstr>PowerPoint Presentation</vt:lpstr>
      <vt:lpstr>PowerPoint Presentation</vt:lpstr>
      <vt:lpstr>Rectal Polyp</vt:lpstr>
      <vt:lpstr>PowerPoint Presentation</vt:lpstr>
      <vt:lpstr>Perianal Hematoma</vt:lpstr>
      <vt:lpstr>PowerPoint Presentation</vt:lpstr>
      <vt:lpstr>PowerPoint Presentation</vt:lpstr>
      <vt:lpstr>PowerPoint Presentation</vt:lpstr>
      <vt:lpstr>MCQ</vt:lpstr>
      <vt:lpstr>PowerPoint Presentation</vt:lpstr>
      <vt:lpstr>REFERENCES</vt:lpstr>
      <vt:lpstr>Any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treatment of acid peptic disease </dc:title>
  <dc:creator>Dell</dc:creator>
  <cp:lastModifiedBy>Mehak Ruqia</cp:lastModifiedBy>
  <cp:revision>80</cp:revision>
  <dcterms:created xsi:type="dcterms:W3CDTF">2023-03-29T17:16:15Z</dcterms:created>
  <dcterms:modified xsi:type="dcterms:W3CDTF">2025-02-09T14:08:34Z</dcterms:modified>
</cp:coreProperties>
</file>