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6.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0" r:id="rId2"/>
    <p:sldId id="317" r:id="rId3"/>
    <p:sldId id="377" r:id="rId4"/>
    <p:sldId id="380" r:id="rId5"/>
    <p:sldId id="378" r:id="rId6"/>
    <p:sldId id="379" r:id="rId7"/>
    <p:sldId id="480" r:id="rId8"/>
    <p:sldId id="481" r:id="rId9"/>
    <p:sldId id="478" r:id="rId10"/>
    <p:sldId id="485" r:id="rId11"/>
    <p:sldId id="256" r:id="rId12"/>
    <p:sldId id="460" r:id="rId13"/>
    <p:sldId id="461" r:id="rId14"/>
    <p:sldId id="483" r:id="rId15"/>
    <p:sldId id="484" r:id="rId16"/>
    <p:sldId id="472" r:id="rId17"/>
    <p:sldId id="465" r:id="rId18"/>
    <p:sldId id="473" r:id="rId19"/>
    <p:sldId id="474" r:id="rId20"/>
    <p:sldId id="486" r:id="rId21"/>
    <p:sldId id="420" r:id="rId22"/>
    <p:sldId id="468" r:id="rId23"/>
    <p:sldId id="466" r:id="rId24"/>
    <p:sldId id="469" r:id="rId25"/>
    <p:sldId id="467" r:id="rId26"/>
    <p:sldId id="459" r:id="rId27"/>
    <p:sldId id="456" r:id="rId28"/>
    <p:sldId id="464" r:id="rId29"/>
    <p:sldId id="475" r:id="rId30"/>
    <p:sldId id="477" r:id="rId31"/>
    <p:sldId id="482" r:id="rId32"/>
    <p:sldId id="476" r:id="rId33"/>
    <p:sldId id="462" r:id="rId34"/>
    <p:sldId id="463" r:id="rId35"/>
    <p:sldId id="471" r:id="rId36"/>
    <p:sldId id="381" r:id="rId37"/>
    <p:sldId id="31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D6E421-E781-42C9-8AAF-C7113F637B59}">
          <p14:sldIdLst>
            <p14:sldId id="280"/>
            <p14:sldId id="317"/>
            <p14:sldId id="377"/>
            <p14:sldId id="380"/>
            <p14:sldId id="378"/>
            <p14:sldId id="379"/>
            <p14:sldId id="480"/>
            <p14:sldId id="481"/>
            <p14:sldId id="478"/>
            <p14:sldId id="485"/>
            <p14:sldId id="256"/>
            <p14:sldId id="460"/>
            <p14:sldId id="461"/>
            <p14:sldId id="483"/>
            <p14:sldId id="484"/>
            <p14:sldId id="472"/>
            <p14:sldId id="465"/>
            <p14:sldId id="473"/>
            <p14:sldId id="474"/>
            <p14:sldId id="486"/>
            <p14:sldId id="420"/>
            <p14:sldId id="468"/>
            <p14:sldId id="466"/>
            <p14:sldId id="469"/>
            <p14:sldId id="467"/>
            <p14:sldId id="459"/>
            <p14:sldId id="456"/>
            <p14:sldId id="464"/>
            <p14:sldId id="475"/>
            <p14:sldId id="477"/>
            <p14:sldId id="482"/>
            <p14:sldId id="476"/>
            <p14:sldId id="462"/>
            <p14:sldId id="463"/>
            <p14:sldId id="471"/>
            <p14:sldId id="381"/>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8AA8-4E83-4ECA-B804-E0BBAB17483F}" type="datetimeFigureOut">
              <a:rPr lang="en-PK" smtClean="0"/>
              <a:t>02/09/2025</a:t>
            </a:fld>
            <a:endParaRPr lang="en-P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55A77-F2CB-4A0F-9812-BDAD6FB58F13}" type="slidenum">
              <a:rPr lang="en-PK" smtClean="0"/>
              <a:t>‹#›</a:t>
            </a:fld>
            <a:endParaRPr lang="en-PK"/>
          </a:p>
        </p:txBody>
      </p:sp>
    </p:spTree>
    <p:extLst>
      <p:ext uri="{BB962C8B-B14F-4D97-AF65-F5344CB8AC3E}">
        <p14:creationId xmlns:p14="http://schemas.microsoft.com/office/powerpoint/2010/main" val="53424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F9755A77-F2CB-4A0F-9812-BDAD6FB58F13}" type="slidenum">
              <a:rPr lang="en-PK" smtClean="0"/>
              <a:t>24</a:t>
            </a:fld>
            <a:endParaRPr lang="en-PK"/>
          </a:p>
        </p:txBody>
      </p:sp>
    </p:spTree>
    <p:extLst>
      <p:ext uri="{BB962C8B-B14F-4D97-AF65-F5344CB8AC3E}">
        <p14:creationId xmlns:p14="http://schemas.microsoft.com/office/powerpoint/2010/main" val="11945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F9755A77-F2CB-4A0F-9812-BDAD6FB58F13}" type="slidenum">
              <a:rPr lang="en-PK" smtClean="0"/>
              <a:t>35</a:t>
            </a:fld>
            <a:endParaRPr lang="en-PK"/>
          </a:p>
        </p:txBody>
      </p:sp>
    </p:spTree>
    <p:extLst>
      <p:ext uri="{BB962C8B-B14F-4D97-AF65-F5344CB8AC3E}">
        <p14:creationId xmlns:p14="http://schemas.microsoft.com/office/powerpoint/2010/main" val="390665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55695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D11E1-2F1A-4636-B720-216C0202E1F0}"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D11E1-2F1A-4636-B720-216C0202E1F0}" type="datetimeFigureOut">
              <a:rPr lang="en-US" smtClean="0"/>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D11E1-2F1A-4636-B720-216C0202E1F0}"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D11E1-2F1A-4636-B720-216C0202E1F0}" type="datetimeFigureOut">
              <a:rPr lang="en-US" smtClean="0"/>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D11E1-2F1A-4636-B720-216C0202E1F0}"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D11E1-2F1A-4636-B720-216C0202E1F0}"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D11E1-2F1A-4636-B720-216C0202E1F0}" type="datetimeFigureOut">
              <a:rPr lang="en-US" smtClean="0"/>
              <a:t>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A9672-0F90-4E31-9CCC-F68CA15F4E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8" Type="http://schemas.openxmlformats.org/officeDocument/2006/relationships/hyperlink" Target="https://www.uptodate.com/contents/overview-of-lower-extremity-chronic-venous-disease/abstract/30" TargetMode="External" /><Relationship Id="rId3" Type="http://schemas.openxmlformats.org/officeDocument/2006/relationships/hyperlink" Target="https://www.uptodate.com/contents/overview-of-lower-extremity-chronic-venous-disease/abstract/2" TargetMode="External" /><Relationship Id="rId7" Type="http://schemas.openxmlformats.org/officeDocument/2006/relationships/hyperlink" Target="https://www.uptodate.com/contents/overview-of-lower-extremity-chronic-venous-disease/abstract/29" TargetMode="External" /><Relationship Id="rId2" Type="http://schemas.openxmlformats.org/officeDocument/2006/relationships/hyperlink" Target="https://www.uptodate.com/contents/overview-of-lower-extremity-chronic-venous-disease/abstract/1" TargetMode="External" /><Relationship Id="rId1" Type="http://schemas.openxmlformats.org/officeDocument/2006/relationships/slideLayout" Target="../slideLayouts/slideLayout2.xml" /><Relationship Id="rId6" Type="http://schemas.openxmlformats.org/officeDocument/2006/relationships/hyperlink" Target="https://www.uptodate.com/contents/overview-of-lower-extremity-chronic-venous-disease/abstract/27" TargetMode="External" /><Relationship Id="rId5" Type="http://schemas.openxmlformats.org/officeDocument/2006/relationships/hyperlink" Target="https://www.uptodate.com/contents/overview-of-lower-extremity-chronic-venous-disease/abstract/4" TargetMode="External" /><Relationship Id="rId4" Type="http://schemas.openxmlformats.org/officeDocument/2006/relationships/hyperlink" Target="https://www.uptodate.com/contents/overview-of-lower-extremity-chronic-venous-disease/abstract/3" TargetMode="Externa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2877056" y="2938792"/>
            <a:ext cx="5970989" cy="992311"/>
          </a:xfrm>
        </p:spPr>
        <p:txBody>
          <a:bodyPr>
            <a:noAutofit/>
          </a:bodyPr>
          <a:lstStyle/>
          <a:p>
            <a:pPr algn="l"/>
            <a:br>
              <a:rPr lang="en-US" sz="3600" dirty="0"/>
            </a:br>
            <a:endParaRPr lang="en-US" sz="3600" dirty="0"/>
          </a:p>
        </p:txBody>
      </p:sp>
      <p:sp>
        <p:nvSpPr>
          <p:cNvPr id="4" name="TextBox 3">
            <a:extLst>
              <a:ext uri="{FF2B5EF4-FFF2-40B4-BE49-F238E27FC236}">
                <a16:creationId xmlns:a16="http://schemas.microsoft.com/office/drawing/2014/main" id="{7A0934C3-ADBF-3566-8B40-A7337F033BA3}"/>
              </a:ext>
            </a:extLst>
          </p:cNvPr>
          <p:cNvSpPr txBox="1"/>
          <p:nvPr/>
        </p:nvSpPr>
        <p:spPr>
          <a:xfrm>
            <a:off x="8044966" y="2147349"/>
            <a:ext cx="2842592" cy="300082"/>
          </a:xfrm>
          <a:prstGeom prst="rect">
            <a:avLst/>
          </a:prstGeom>
          <a:noFill/>
        </p:spPr>
        <p:txBody>
          <a:bodyPr wrap="square" rtlCol="0">
            <a:spAutoFit/>
          </a:bodyPr>
          <a:lstStyle/>
          <a:p>
            <a:endParaRPr lang="en-US" sz="1350" dirty="0"/>
          </a:p>
        </p:txBody>
      </p:sp>
      <p:pic>
        <p:nvPicPr>
          <p:cNvPr id="7" name="object 3">
            <a:extLst>
              <a:ext uri="{FF2B5EF4-FFF2-40B4-BE49-F238E27FC236}">
                <a16:creationId xmlns:a16="http://schemas.microsoft.com/office/drawing/2014/main" id="{77B6150A-BF9B-414F-A9A9-39D251CA6314}"/>
              </a:ext>
            </a:extLst>
          </p:cNvPr>
          <p:cNvPicPr/>
          <p:nvPr/>
        </p:nvPicPr>
        <p:blipFill>
          <a:blip r:embed="rId2" cstate="print"/>
          <a:stretch>
            <a:fillRect/>
          </a:stretch>
        </p:blipFill>
        <p:spPr>
          <a:xfrm>
            <a:off x="295956" y="2308150"/>
            <a:ext cx="1787978" cy="1494065"/>
          </a:xfrm>
          <a:prstGeom prst="rect">
            <a:avLst/>
          </a:prstGeom>
        </p:spPr>
      </p:pic>
      <p:pic>
        <p:nvPicPr>
          <p:cNvPr id="5" name="Picture 4">
            <a:extLst>
              <a:ext uri="{FF2B5EF4-FFF2-40B4-BE49-F238E27FC236}">
                <a16:creationId xmlns:a16="http://schemas.microsoft.com/office/drawing/2014/main" id="{E73D67C6-DF0D-410D-899C-AD14625B3794}"/>
              </a:ext>
            </a:extLst>
          </p:cNvPr>
          <p:cNvPicPr>
            <a:picLocks noChangeAspect="1"/>
          </p:cNvPicPr>
          <p:nvPr/>
        </p:nvPicPr>
        <p:blipFill>
          <a:blip r:embed="rId3"/>
          <a:stretch>
            <a:fillRect/>
          </a:stretch>
        </p:blipFill>
        <p:spPr>
          <a:xfrm>
            <a:off x="2255128" y="58316"/>
            <a:ext cx="6781368" cy="6741368"/>
          </a:xfrm>
          <a:prstGeom prst="rect">
            <a:avLst/>
          </a:prstGeom>
        </p:spPr>
      </p:pic>
    </p:spTree>
    <p:extLst>
      <p:ext uri="{BB962C8B-B14F-4D97-AF65-F5344CB8AC3E}">
        <p14:creationId xmlns:p14="http://schemas.microsoft.com/office/powerpoint/2010/main" val="394602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87600" y="0"/>
            <a:ext cx="4356100" cy="6477000"/>
          </a:xfrm>
          <a:prstGeom prst="rect">
            <a:avLst/>
          </a:prstGeom>
        </p:spPr>
      </p:pic>
    </p:spTree>
    <p:extLst>
      <p:ext uri="{BB962C8B-B14F-4D97-AF65-F5344CB8AC3E}">
        <p14:creationId xmlns:p14="http://schemas.microsoft.com/office/powerpoint/2010/main" val="44572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908300" y="0"/>
            <a:ext cx="33274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DAB0D-348E-442F-830B-C7B411C57ED7}"/>
              </a:ext>
            </a:extLst>
          </p:cNvPr>
          <p:cNvPicPr>
            <a:picLocks noChangeAspect="1"/>
          </p:cNvPicPr>
          <p:nvPr/>
        </p:nvPicPr>
        <p:blipFill>
          <a:blip r:embed="rId2"/>
          <a:stretch>
            <a:fillRect/>
          </a:stretch>
        </p:blipFill>
        <p:spPr>
          <a:xfrm>
            <a:off x="2114550" y="190500"/>
            <a:ext cx="4914900" cy="6477000"/>
          </a:xfrm>
          <a:prstGeom prst="rect">
            <a:avLst/>
          </a:prstGeom>
        </p:spPr>
      </p:pic>
    </p:spTree>
    <p:extLst>
      <p:ext uri="{BB962C8B-B14F-4D97-AF65-F5344CB8AC3E}">
        <p14:creationId xmlns:p14="http://schemas.microsoft.com/office/powerpoint/2010/main" val="220448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612900" y="0"/>
            <a:ext cx="5918200" cy="6362700"/>
          </a:xfrm>
          <a:prstGeom prst="rect">
            <a:avLst/>
          </a:prstGeom>
        </p:spPr>
      </p:pic>
    </p:spTree>
    <p:extLst>
      <p:ext uri="{BB962C8B-B14F-4D97-AF65-F5344CB8AC3E}">
        <p14:creationId xmlns:p14="http://schemas.microsoft.com/office/powerpoint/2010/main" val="249364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933700" y="0"/>
            <a:ext cx="3263900" cy="6477000"/>
          </a:xfrm>
          <a:prstGeom prst="rect">
            <a:avLst/>
          </a:prstGeom>
        </p:spPr>
      </p:pic>
    </p:spTree>
    <p:extLst>
      <p:ext uri="{BB962C8B-B14F-4D97-AF65-F5344CB8AC3E}">
        <p14:creationId xmlns:p14="http://schemas.microsoft.com/office/powerpoint/2010/main" val="320080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1A49-DE92-4D2B-BADD-D9678FFEFBED}"/>
              </a:ext>
            </a:extLst>
          </p:cNvPr>
          <p:cNvSpPr>
            <a:spLocks noGrp="1"/>
          </p:cNvSpPr>
          <p:nvPr>
            <p:ph type="title"/>
          </p:nvPr>
        </p:nvSpPr>
        <p:spPr/>
        <p:txBody>
          <a:bodyPr/>
          <a:lstStyle/>
          <a:p>
            <a:r>
              <a:rPr lang="en-US" dirty="0"/>
              <a:t>Physiology</a:t>
            </a:r>
            <a:endParaRPr lang="en-PK" dirty="0"/>
          </a:p>
        </p:txBody>
      </p:sp>
      <p:sp>
        <p:nvSpPr>
          <p:cNvPr id="3" name="Content Placeholder 2">
            <a:extLst>
              <a:ext uri="{FF2B5EF4-FFF2-40B4-BE49-F238E27FC236}">
                <a16:creationId xmlns:a16="http://schemas.microsoft.com/office/drawing/2014/main" id="{06E9D3C9-6197-4CB8-A881-F4375C217F15}"/>
              </a:ext>
            </a:extLst>
          </p:cNvPr>
          <p:cNvSpPr>
            <a:spLocks noGrp="1"/>
          </p:cNvSpPr>
          <p:nvPr>
            <p:ph idx="1"/>
          </p:nvPr>
        </p:nvSpPr>
        <p:spPr/>
        <p:txBody>
          <a:bodyPr>
            <a:normAutofit fontScale="92500" lnSpcReduction="20000"/>
          </a:bodyPr>
          <a:lstStyle/>
          <a:p>
            <a:pPr algn="just"/>
            <a:r>
              <a:rPr lang="en-US" b="0" i="0" dirty="0">
                <a:solidFill>
                  <a:srgbClr val="232323"/>
                </a:solidFill>
                <a:effectLst/>
                <a:latin typeface="Arial" panose="020B0604020202020204" pitchFamily="34" charset="0"/>
                <a:cs typeface="Arial" panose="020B0604020202020204" pitchFamily="34" charset="0"/>
              </a:rPr>
              <a:t> </a:t>
            </a:r>
            <a:r>
              <a:rPr lang="en-US" b="1" i="0" dirty="0">
                <a:solidFill>
                  <a:srgbClr val="232323"/>
                </a:solidFill>
                <a:effectLst/>
                <a:latin typeface="Arial" panose="020B0604020202020204" pitchFamily="34" charset="0"/>
                <a:cs typeface="Arial" panose="020B0604020202020204" pitchFamily="34" charset="0"/>
              </a:rPr>
              <a:t>Venous valves </a:t>
            </a:r>
            <a:r>
              <a:rPr lang="en-US" b="0" i="0" dirty="0">
                <a:solidFill>
                  <a:srgbClr val="232323"/>
                </a:solidFill>
                <a:effectLst/>
                <a:latin typeface="Arial" panose="020B0604020202020204" pitchFamily="34" charset="0"/>
                <a:cs typeface="Arial" panose="020B0604020202020204" pitchFamily="34" charset="0"/>
              </a:rPr>
              <a:t>direct flow from distal to proximal and from the superficial veins to the deep veins. Blood is directed proximally within the deep venous system by muscular contraction (</a:t>
            </a:r>
            <a:r>
              <a:rPr lang="en-US" b="0" i="0" dirty="0" err="1">
                <a:solidFill>
                  <a:srgbClr val="232323"/>
                </a:solidFill>
                <a:effectLst/>
                <a:latin typeface="Arial" panose="020B0604020202020204" pitchFamily="34" charset="0"/>
                <a:cs typeface="Arial" panose="020B0604020202020204" pitchFamily="34" charset="0"/>
              </a:rPr>
              <a:t>ie</a:t>
            </a:r>
            <a:r>
              <a:rPr lang="en-US" b="0" i="0" dirty="0">
                <a:solidFill>
                  <a:srgbClr val="232323"/>
                </a:solidFill>
                <a:effectLst/>
                <a:latin typeface="Arial" panose="020B0604020202020204" pitchFamily="34" charset="0"/>
                <a:cs typeface="Arial" panose="020B0604020202020204" pitchFamily="34" charset="0"/>
              </a:rPr>
              <a:t>, the "venous pump"). </a:t>
            </a:r>
          </a:p>
          <a:p>
            <a:pPr algn="just"/>
            <a:r>
              <a:rPr lang="en-US" b="0" i="0" dirty="0">
                <a:solidFill>
                  <a:srgbClr val="232323"/>
                </a:solidFill>
                <a:effectLst/>
                <a:latin typeface="Arial" panose="020B0604020202020204" pitchFamily="34" charset="0"/>
                <a:cs typeface="Arial" panose="020B0604020202020204" pitchFamily="34" charset="0"/>
              </a:rPr>
              <a:t>The effectiveness of this pumping action depends on the presence of competent vein valves to prevent retrograde flow. When functioning properly, the ambulatory venous pressure in the superficial system is maintained between </a:t>
            </a:r>
            <a:r>
              <a:rPr lang="en-US" b="1" i="0" dirty="0">
                <a:solidFill>
                  <a:srgbClr val="232323"/>
                </a:solidFill>
                <a:effectLst/>
                <a:latin typeface="Arial" panose="020B0604020202020204" pitchFamily="34" charset="0"/>
                <a:cs typeface="Arial" panose="020B0604020202020204" pitchFamily="34" charset="0"/>
              </a:rPr>
              <a:t>20 and 30 mmHg</a:t>
            </a:r>
            <a:r>
              <a:rPr lang="en-US" b="0" i="0" dirty="0">
                <a:solidFill>
                  <a:srgbClr val="232323"/>
                </a:solidFill>
                <a:effectLst/>
                <a:latin typeface="Arial" panose="020B0604020202020204" pitchFamily="34" charset="0"/>
                <a:cs typeface="Arial" panose="020B0604020202020204" pitchFamily="34" charset="0"/>
              </a:rPr>
              <a:t>.</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79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2E7D-FABB-42CE-BAA1-70412F9F7B40}"/>
              </a:ext>
            </a:extLst>
          </p:cNvPr>
          <p:cNvSpPr>
            <a:spLocks noGrp="1"/>
          </p:cNvSpPr>
          <p:nvPr>
            <p:ph type="title"/>
          </p:nvPr>
        </p:nvSpPr>
        <p:spPr/>
        <p:txBody>
          <a:bodyPr/>
          <a:lstStyle/>
          <a:p>
            <a:r>
              <a:rPr lang="en-US" dirty="0"/>
              <a:t>Introduction</a:t>
            </a:r>
            <a:endParaRPr lang="en-PK" dirty="0"/>
          </a:p>
        </p:txBody>
      </p:sp>
      <p:sp>
        <p:nvSpPr>
          <p:cNvPr id="3" name="Content Placeholder 2">
            <a:extLst>
              <a:ext uri="{FF2B5EF4-FFF2-40B4-BE49-F238E27FC236}">
                <a16:creationId xmlns:a16="http://schemas.microsoft.com/office/drawing/2014/main" id="{A551D56F-0D97-47AB-8AB2-5F3ABF6B8CAB}"/>
              </a:ext>
            </a:extLst>
          </p:cNvPr>
          <p:cNvSpPr>
            <a:spLocks noGrp="1"/>
          </p:cNvSpPr>
          <p:nvPr>
            <p:ph idx="1"/>
          </p:nvPr>
        </p:nvSpPr>
        <p:spPr/>
        <p:txBody>
          <a:bodyPr>
            <a:normAutofit fontScale="92500" lnSpcReduction="10000"/>
          </a:bodyPr>
          <a:lstStyle/>
          <a:p>
            <a:pPr algn="just"/>
            <a:r>
              <a:rPr lang="en-US" b="1" i="0" dirty="0">
                <a:solidFill>
                  <a:srgbClr val="000000"/>
                </a:solidFill>
                <a:effectLst/>
                <a:latin typeface="Arial" panose="020B0604020202020204" pitchFamily="34" charset="0"/>
                <a:cs typeface="Arial" panose="020B0604020202020204" pitchFamily="34" charset="0"/>
              </a:rPr>
              <a:t>Varicose veins </a:t>
            </a:r>
            <a:r>
              <a:rPr lang="en-US" b="0" i="0" dirty="0">
                <a:solidFill>
                  <a:srgbClr val="000000"/>
                </a:solidFill>
                <a:effectLst/>
                <a:latin typeface="Arial" panose="020B0604020202020204" pitchFamily="34" charset="0"/>
                <a:cs typeface="Arial" panose="020B0604020202020204" pitchFamily="34" charset="0"/>
              </a:rPr>
              <a:t>are characterized by subcutaneous dilated, tortuous veins greater than or equal to three millimeters, involving the saphenous veins, saphenous tributaries, or non-saphenous superficial leg veins with age and family history considered important risk factors.</a:t>
            </a:r>
          </a:p>
          <a:p>
            <a:pPr algn="just"/>
            <a:r>
              <a:rPr lang="en-US" b="1" i="0" dirty="0">
                <a:solidFill>
                  <a:srgbClr val="000000"/>
                </a:solidFill>
                <a:effectLst/>
                <a:latin typeface="Arial" panose="020B0604020202020204" pitchFamily="34" charset="0"/>
                <a:cs typeface="Arial" panose="020B0604020202020204" pitchFamily="34" charset="0"/>
              </a:rPr>
              <a:t>Varicose veins </a:t>
            </a:r>
            <a:r>
              <a:rPr lang="en-US" b="0" i="0" dirty="0">
                <a:solidFill>
                  <a:srgbClr val="000000"/>
                </a:solidFill>
                <a:effectLst/>
                <a:latin typeface="Arial" panose="020B0604020202020204" pitchFamily="34" charset="0"/>
                <a:cs typeface="Arial" panose="020B0604020202020204" pitchFamily="34" charset="0"/>
              </a:rPr>
              <a:t>are considered a common clinical manifestation of chronic venous disease.</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17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514600" y="0"/>
            <a:ext cx="4102100" cy="6477000"/>
          </a:xfrm>
          <a:prstGeom prst="rect">
            <a:avLst/>
          </a:prstGeom>
        </p:spPr>
      </p:pic>
    </p:spTree>
    <p:extLst>
      <p:ext uri="{BB962C8B-B14F-4D97-AF65-F5344CB8AC3E}">
        <p14:creationId xmlns:p14="http://schemas.microsoft.com/office/powerpoint/2010/main" val="174015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4BA2-4F1A-461D-AD0D-A6A8F1B23C3C}"/>
              </a:ext>
            </a:extLst>
          </p:cNvPr>
          <p:cNvSpPr>
            <a:spLocks noGrp="1"/>
          </p:cNvSpPr>
          <p:nvPr>
            <p:ph type="title"/>
          </p:nvPr>
        </p:nvSpPr>
        <p:spPr/>
        <p:txBody>
          <a:bodyPr/>
          <a:lstStyle/>
          <a:p>
            <a:r>
              <a:rPr lang="en-US" dirty="0"/>
              <a:t>Risk Factors</a:t>
            </a:r>
            <a:endParaRPr lang="en-PK" dirty="0"/>
          </a:p>
        </p:txBody>
      </p:sp>
      <p:sp>
        <p:nvSpPr>
          <p:cNvPr id="3" name="Content Placeholder 2">
            <a:extLst>
              <a:ext uri="{FF2B5EF4-FFF2-40B4-BE49-F238E27FC236}">
                <a16:creationId xmlns:a16="http://schemas.microsoft.com/office/drawing/2014/main" id="{214E3D84-285B-4867-9CA0-91545F786289}"/>
              </a:ext>
            </a:extLst>
          </p:cNvPr>
          <p:cNvSpPr>
            <a:spLocks noGrp="1"/>
          </p:cNvSpPr>
          <p:nvPr>
            <p:ph idx="1"/>
          </p:nvPr>
        </p:nvSpPr>
        <p:spPr/>
        <p:txBody>
          <a:bodyPr>
            <a:normAutofit fontScale="92500" lnSpcReduction="20000"/>
          </a:bodyPr>
          <a:lstStyle/>
          <a:p>
            <a:pPr marL="0" indent="0">
              <a:buNone/>
            </a:pPr>
            <a:r>
              <a:rPr lang="en-US" b="0" i="0" dirty="0">
                <a:solidFill>
                  <a:srgbClr val="000000"/>
                </a:solidFill>
                <a:effectLst/>
                <a:latin typeface="Times New Roman" panose="02020603050405020304" pitchFamily="18" charset="0"/>
              </a:rPr>
              <a:t>The risk factors for varicose veins include</a:t>
            </a:r>
          </a:p>
          <a:p>
            <a:r>
              <a:rPr lang="en-US" b="0" i="0" dirty="0">
                <a:solidFill>
                  <a:srgbClr val="000000"/>
                </a:solidFill>
                <a:effectLst/>
                <a:latin typeface="Times New Roman" panose="02020603050405020304" pitchFamily="18" charset="0"/>
              </a:rPr>
              <a:t>Advancing Age</a:t>
            </a:r>
          </a:p>
          <a:p>
            <a:r>
              <a:rPr lang="en-US" dirty="0">
                <a:solidFill>
                  <a:srgbClr val="000000"/>
                </a:solidFill>
                <a:latin typeface="Times New Roman" panose="02020603050405020304" pitchFamily="18" charset="0"/>
              </a:rPr>
              <a:t>F</a:t>
            </a:r>
            <a:r>
              <a:rPr lang="en-US" b="0" i="0" dirty="0">
                <a:solidFill>
                  <a:srgbClr val="000000"/>
                </a:solidFill>
                <a:effectLst/>
                <a:latin typeface="Times New Roman" panose="02020603050405020304" pitchFamily="18" charset="0"/>
              </a:rPr>
              <a:t>emale sex</a:t>
            </a:r>
          </a:p>
          <a:p>
            <a:r>
              <a:rPr lang="en-US" dirty="0">
                <a:solidFill>
                  <a:srgbClr val="000000"/>
                </a:solidFill>
                <a:latin typeface="Times New Roman" panose="02020603050405020304" pitchFamily="18" charset="0"/>
              </a:rPr>
              <a:t>M</a:t>
            </a:r>
            <a:r>
              <a:rPr lang="en-US" b="0" i="0" dirty="0">
                <a:solidFill>
                  <a:srgbClr val="000000"/>
                </a:solidFill>
                <a:effectLst/>
                <a:latin typeface="Times New Roman" panose="02020603050405020304" pitchFamily="18" charset="0"/>
              </a:rPr>
              <a:t>ultiparity </a:t>
            </a:r>
          </a:p>
          <a:p>
            <a:r>
              <a:rPr lang="en-US" b="0" i="0" dirty="0">
                <a:solidFill>
                  <a:srgbClr val="000000"/>
                </a:solidFill>
                <a:effectLst/>
                <a:latin typeface="Times New Roman" panose="02020603050405020304" pitchFamily="18" charset="0"/>
              </a:rPr>
              <a:t>Obesity</a:t>
            </a:r>
          </a:p>
          <a:p>
            <a:r>
              <a:rPr lang="en-US" b="0" i="0" dirty="0">
                <a:solidFill>
                  <a:srgbClr val="000000"/>
                </a:solidFill>
                <a:effectLst/>
                <a:latin typeface="Times New Roman" panose="02020603050405020304" pitchFamily="18" charset="0"/>
              </a:rPr>
              <a:t>Prolonged standing or walking</a:t>
            </a:r>
          </a:p>
          <a:p>
            <a:r>
              <a:rPr lang="en-US" b="0" i="0" dirty="0">
                <a:solidFill>
                  <a:srgbClr val="000000"/>
                </a:solidFill>
                <a:effectLst/>
                <a:latin typeface="Times New Roman" panose="02020603050405020304" pitchFamily="18" charset="0"/>
              </a:rPr>
              <a:t>Lower Extremity Trauma</a:t>
            </a:r>
          </a:p>
          <a:p>
            <a:r>
              <a:rPr lang="en-US" b="0" i="0" dirty="0">
                <a:solidFill>
                  <a:srgbClr val="000000"/>
                </a:solidFill>
                <a:effectLst/>
                <a:latin typeface="Times New Roman" panose="02020603050405020304" pitchFamily="18" charset="0"/>
              </a:rPr>
              <a:t>Smoking</a:t>
            </a:r>
          </a:p>
          <a:p>
            <a:r>
              <a:rPr lang="en-US" dirty="0">
                <a:solidFill>
                  <a:srgbClr val="000000"/>
                </a:solidFill>
                <a:latin typeface="Times New Roman" panose="02020603050405020304" pitchFamily="18" charset="0"/>
              </a:rPr>
              <a:t>H</a:t>
            </a:r>
            <a:r>
              <a:rPr lang="en-US" b="0" i="0" dirty="0">
                <a:solidFill>
                  <a:srgbClr val="000000"/>
                </a:solidFill>
                <a:effectLst/>
                <a:latin typeface="Times New Roman" panose="02020603050405020304" pitchFamily="18" charset="0"/>
              </a:rPr>
              <a:t>istory of venous thrombosis</a:t>
            </a:r>
            <a:endParaRPr lang="en-PK" dirty="0"/>
          </a:p>
        </p:txBody>
      </p:sp>
    </p:spTree>
    <p:extLst>
      <p:ext uri="{BB962C8B-B14F-4D97-AF65-F5344CB8AC3E}">
        <p14:creationId xmlns:p14="http://schemas.microsoft.com/office/powerpoint/2010/main" val="2644705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5919-E3C6-487E-B6E6-F62D611E9519}"/>
              </a:ext>
            </a:extLst>
          </p:cNvPr>
          <p:cNvSpPr>
            <a:spLocks noGrp="1"/>
          </p:cNvSpPr>
          <p:nvPr>
            <p:ph type="title"/>
          </p:nvPr>
        </p:nvSpPr>
        <p:spPr/>
        <p:txBody>
          <a:bodyPr/>
          <a:lstStyle/>
          <a:p>
            <a:r>
              <a:rPr lang="en-US" dirty="0"/>
              <a:t>Pathophysiology</a:t>
            </a:r>
            <a:endParaRPr lang="en-PK" dirty="0"/>
          </a:p>
        </p:txBody>
      </p:sp>
      <p:sp>
        <p:nvSpPr>
          <p:cNvPr id="3" name="Content Placeholder 2">
            <a:extLst>
              <a:ext uri="{FF2B5EF4-FFF2-40B4-BE49-F238E27FC236}">
                <a16:creationId xmlns:a16="http://schemas.microsoft.com/office/drawing/2014/main" id="{A02CB05D-F464-40D0-9E55-494185046124}"/>
              </a:ext>
            </a:extLst>
          </p:cNvPr>
          <p:cNvSpPr>
            <a:spLocks noGrp="1"/>
          </p:cNvSpPr>
          <p:nvPr>
            <p:ph idx="1"/>
          </p:nvPr>
        </p:nvSpPr>
        <p:spPr>
          <a:xfrm>
            <a:off x="457200" y="1600200"/>
            <a:ext cx="8229600" cy="4925144"/>
          </a:xfrm>
        </p:spPr>
        <p:txBody>
          <a:bodyPr>
            <a:normAutofit fontScale="92500" lnSpcReduction="20000"/>
          </a:bodyPr>
          <a:lstStyle/>
          <a:p>
            <a:pPr algn="just"/>
            <a:r>
              <a:rPr lang="en-US" b="0" i="0" dirty="0">
                <a:solidFill>
                  <a:srgbClr val="000000"/>
                </a:solidFill>
                <a:effectLst/>
                <a:latin typeface="Arial" panose="020B0604020202020204" pitchFamily="34" charset="0"/>
                <a:cs typeface="Arial" panose="020B0604020202020204" pitchFamily="34" charset="0"/>
              </a:rPr>
              <a:t>The primary pathologies related to varicose veins are</a:t>
            </a:r>
          </a:p>
          <a:p>
            <a:pPr marL="514350" indent="-514350" algn="just">
              <a:buAutoNum type="arabicParenR"/>
            </a:pPr>
            <a:r>
              <a:rPr lang="en-US" b="0" i="0" dirty="0">
                <a:solidFill>
                  <a:srgbClr val="000000"/>
                </a:solidFill>
                <a:effectLst/>
                <a:latin typeface="Arial" panose="020B0604020202020204" pitchFamily="34" charset="0"/>
                <a:cs typeface="Arial" panose="020B0604020202020204" pitchFamily="34" charset="0"/>
              </a:rPr>
              <a:t>elevated venous pressure in the extremities.</a:t>
            </a:r>
          </a:p>
          <a:p>
            <a:pPr marL="514350" indent="-514350" algn="just">
              <a:buAutoNum type="arabicParenR"/>
            </a:pPr>
            <a:r>
              <a:rPr lang="en-US" b="0" i="0" dirty="0">
                <a:solidFill>
                  <a:srgbClr val="000000"/>
                </a:solidFill>
                <a:effectLst/>
                <a:latin typeface="Arial" panose="020B0604020202020204" pitchFamily="34" charset="0"/>
                <a:cs typeface="Arial" panose="020B0604020202020204" pitchFamily="34" charset="0"/>
              </a:rPr>
              <a:t>defective or incompetent valves resulting in reflux and, thus, elevated venous pressure in the extremity.</a:t>
            </a:r>
          </a:p>
          <a:p>
            <a:pPr algn="just"/>
            <a:r>
              <a:rPr lang="en-US" b="0" i="0" dirty="0">
                <a:solidFill>
                  <a:srgbClr val="000000"/>
                </a:solidFill>
                <a:effectLst/>
                <a:latin typeface="Arial" panose="020B0604020202020204" pitchFamily="34" charset="0"/>
                <a:cs typeface="Arial" panose="020B0604020202020204" pitchFamily="34" charset="0"/>
              </a:rPr>
              <a:t>Incompetent venous valves result in the backward transmission of the pressure gradient. The pressure gradient would be transmitted from the deep to the superficial venous system via the saphenofemoral junction (SFJ) and perforator veins.</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53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524" y="1762627"/>
            <a:ext cx="8102950" cy="1666373"/>
          </a:xfrm>
        </p:spPr>
        <p:txBody>
          <a:bodyPr>
            <a:normAutofit/>
          </a:bodyPr>
          <a:lstStyle/>
          <a:p>
            <a:r>
              <a:rPr lang="en-GB" b="1" dirty="0" err="1"/>
              <a:t>THEME:Patient</a:t>
            </a:r>
            <a:r>
              <a:rPr lang="en-GB" b="1" dirty="0"/>
              <a:t> With Prominent </a:t>
            </a:r>
            <a:r>
              <a:rPr lang="en-GB" b="1"/>
              <a:t>Tortuous Veins.</a:t>
            </a:r>
            <a:endParaRPr lang="en-GB" b="1" dirty="0"/>
          </a:p>
        </p:txBody>
      </p:sp>
      <p:sp>
        <p:nvSpPr>
          <p:cNvPr id="3" name="Subtitle 2"/>
          <p:cNvSpPr>
            <a:spLocks noGrp="1"/>
          </p:cNvSpPr>
          <p:nvPr>
            <p:ph type="subTitle" idx="1"/>
          </p:nvPr>
        </p:nvSpPr>
        <p:spPr>
          <a:xfrm>
            <a:off x="2686050" y="4105776"/>
            <a:ext cx="5414342" cy="1987520"/>
          </a:xfrm>
        </p:spPr>
        <p:txBody>
          <a:bodyPr>
            <a:normAutofit fontScale="92500" lnSpcReduction="20000"/>
          </a:bodyPr>
          <a:lstStyle/>
          <a:p>
            <a:pPr algn="l"/>
            <a:r>
              <a:rPr lang="en-US" sz="3300" b="1" dirty="0">
                <a:solidFill>
                  <a:schemeClr val="tx1"/>
                </a:solidFill>
              </a:rPr>
              <a:t> PROF. DR. </a:t>
            </a:r>
            <a:r>
              <a:rPr lang="en-GB" sz="3300" b="1">
                <a:solidFill>
                  <a:schemeClr val="tx1"/>
                </a:solidFill>
              </a:rPr>
              <a:t>Usman Qureshi</a:t>
            </a:r>
            <a:endParaRPr lang="en-US" sz="3300" b="1" dirty="0">
              <a:solidFill>
                <a:schemeClr val="tx1"/>
              </a:solidFill>
            </a:endParaRPr>
          </a:p>
          <a:p>
            <a:pPr algn="r"/>
            <a:r>
              <a:rPr lang="en-US" sz="2100" b="1" dirty="0"/>
              <a:t>M.B.B.S  F.C.P.S</a:t>
            </a:r>
          </a:p>
          <a:p>
            <a:pPr algn="r"/>
            <a:r>
              <a:rPr lang="en-US" sz="2100" b="1" dirty="0"/>
              <a:t>HEAD OF THE DEPARTMENT </a:t>
            </a:r>
          </a:p>
          <a:p>
            <a:pPr algn="r"/>
            <a:r>
              <a:rPr lang="en-US" sz="2100" b="1" dirty="0"/>
              <a:t>SURGERY UNIT–II, BBH  </a:t>
            </a:r>
          </a:p>
          <a:p>
            <a:pPr algn="r"/>
            <a:r>
              <a:rPr lang="en-US" sz="2100" b="1" dirty="0"/>
              <a:t>PROFESSOR OF SURGERY</a:t>
            </a:r>
          </a:p>
          <a:p>
            <a:pPr algn="r"/>
            <a:r>
              <a:rPr lang="en-US" sz="2100" b="1" dirty="0"/>
              <a:t> RAWALPINDI MEDICAL UNIVERSITY </a:t>
            </a:r>
            <a:r>
              <a:rPr lang="en-US" sz="2100" dirty="0"/>
              <a:t> </a:t>
            </a:r>
          </a:p>
        </p:txBody>
      </p:sp>
      <p:pic>
        <p:nvPicPr>
          <p:cNvPr id="4" name="Picture 2" descr="D:\SU 2 Discharge Software\wamp\www\bbh_su\assets\media\logos\invoice-logo-left.png">
            <a:extLst>
              <a:ext uri="{FF2B5EF4-FFF2-40B4-BE49-F238E27FC236}">
                <a16:creationId xmlns:a16="http://schemas.microsoft.com/office/drawing/2014/main" id="{6DCF0E8E-F31A-4F24-8D39-8113BD2DCB33}"/>
              </a:ext>
            </a:extLst>
          </p:cNvPr>
          <p:cNvPicPr>
            <a:picLocks noChangeAspect="1" noChangeArrowheads="1"/>
          </p:cNvPicPr>
          <p:nvPr/>
        </p:nvPicPr>
        <p:blipFill>
          <a:blip r:embed="rId2" cstate="print"/>
          <a:srcRect/>
          <a:stretch>
            <a:fillRect/>
          </a:stretch>
        </p:blipFill>
        <p:spPr bwMode="auto">
          <a:xfrm>
            <a:off x="3565329" y="96253"/>
            <a:ext cx="2013341" cy="1666374"/>
          </a:xfrm>
          <a:prstGeom prst="rect">
            <a:avLst/>
          </a:prstGeom>
          <a:noFill/>
        </p:spPr>
      </p:pic>
      <p:sp>
        <p:nvSpPr>
          <p:cNvPr id="6" name="TextBox 5">
            <a:extLst>
              <a:ext uri="{FF2B5EF4-FFF2-40B4-BE49-F238E27FC236}">
                <a16:creationId xmlns:a16="http://schemas.microsoft.com/office/drawing/2014/main" id="{7A7D0179-B876-4853-A6CC-5A9F8D53C08E}"/>
              </a:ext>
            </a:extLst>
          </p:cNvPr>
          <p:cNvSpPr txBox="1"/>
          <p:nvPr/>
        </p:nvSpPr>
        <p:spPr>
          <a:xfrm>
            <a:off x="2286000" y="3108462"/>
            <a:ext cx="4572000" cy="646331"/>
          </a:xfrm>
          <a:prstGeom prst="rect">
            <a:avLst/>
          </a:prstGeom>
          <a:noFill/>
        </p:spPr>
        <p:txBody>
          <a:bodyPr wrap="square">
            <a:spAutoFit/>
          </a:bodyPr>
          <a:lstStyle/>
          <a:p>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a:t>
            </a:r>
            <a:endParaRPr lang="en-PK" dirty="0"/>
          </a:p>
        </p:txBody>
      </p:sp>
      <p:sp>
        <p:nvSpPr>
          <p:cNvPr id="8" name="TextBox 7">
            <a:extLst>
              <a:ext uri="{FF2B5EF4-FFF2-40B4-BE49-F238E27FC236}">
                <a16:creationId xmlns:a16="http://schemas.microsoft.com/office/drawing/2014/main" id="{41B49C4A-4D98-4E7C-B13E-76C587A67BD6}"/>
              </a:ext>
            </a:extLst>
          </p:cNvPr>
          <p:cNvSpPr txBox="1"/>
          <p:nvPr/>
        </p:nvSpPr>
        <p:spPr>
          <a:xfrm>
            <a:off x="2286000" y="3108462"/>
            <a:ext cx="4572000" cy="646331"/>
          </a:xfrm>
          <a:prstGeom prst="rect">
            <a:avLst/>
          </a:prstGeom>
          <a:noFill/>
        </p:spPr>
        <p:txBody>
          <a:bodyPr wrap="square">
            <a:spAutoFit/>
          </a:bodyPr>
          <a:lstStyle/>
          <a:p>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a:t>
            </a:r>
            <a:endParaRPr lang="en-PK" dirty="0"/>
          </a:p>
        </p:txBody>
      </p:sp>
      <p:sp>
        <p:nvSpPr>
          <p:cNvPr id="10" name="TextBox 9">
            <a:extLst>
              <a:ext uri="{FF2B5EF4-FFF2-40B4-BE49-F238E27FC236}">
                <a16:creationId xmlns:a16="http://schemas.microsoft.com/office/drawing/2014/main" id="{C96CA9D5-BA9E-42EF-9FD2-8B492E38EAA9}"/>
              </a:ext>
            </a:extLst>
          </p:cNvPr>
          <p:cNvSpPr txBox="1"/>
          <p:nvPr/>
        </p:nvSpPr>
        <p:spPr>
          <a:xfrm>
            <a:off x="2286000" y="3108462"/>
            <a:ext cx="4572000" cy="646331"/>
          </a:xfrm>
          <a:prstGeom prst="rect">
            <a:avLst/>
          </a:prstGeom>
          <a:noFill/>
        </p:spPr>
        <p:txBody>
          <a:bodyPr wrap="square">
            <a:spAutoFit/>
          </a:bodyPr>
          <a:lstStyle/>
          <a:p>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a:t>
            </a:r>
            <a:endParaRPr lang="en-PK" dirty="0"/>
          </a:p>
        </p:txBody>
      </p:sp>
    </p:spTree>
    <p:extLst>
      <p:ext uri="{BB962C8B-B14F-4D97-AF65-F5344CB8AC3E}">
        <p14:creationId xmlns:p14="http://schemas.microsoft.com/office/powerpoint/2010/main" val="407719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A58C-B96C-44F9-BF00-8325E22BFAC7}"/>
              </a:ext>
            </a:extLst>
          </p:cNvPr>
          <p:cNvSpPr>
            <a:spLocks noGrp="1"/>
          </p:cNvSpPr>
          <p:nvPr>
            <p:ph type="title"/>
          </p:nvPr>
        </p:nvSpPr>
        <p:spPr>
          <a:xfrm>
            <a:off x="457200" y="0"/>
            <a:ext cx="8229600" cy="1143000"/>
          </a:xfrm>
        </p:spPr>
        <p:txBody>
          <a:bodyPr/>
          <a:lstStyle/>
          <a:p>
            <a:r>
              <a:rPr lang="en-US" dirty="0"/>
              <a:t>Pathophysiology</a:t>
            </a:r>
            <a:endParaRPr lang="en-PK" dirty="0"/>
          </a:p>
        </p:txBody>
      </p:sp>
      <p:sp>
        <p:nvSpPr>
          <p:cNvPr id="3" name="Content Placeholder 2">
            <a:extLst>
              <a:ext uri="{FF2B5EF4-FFF2-40B4-BE49-F238E27FC236}">
                <a16:creationId xmlns:a16="http://schemas.microsoft.com/office/drawing/2014/main" id="{74D104A3-46EF-417C-B1EF-F5E418A63583}"/>
              </a:ext>
            </a:extLst>
          </p:cNvPr>
          <p:cNvSpPr>
            <a:spLocks noGrp="1"/>
          </p:cNvSpPr>
          <p:nvPr>
            <p:ph idx="1"/>
          </p:nvPr>
        </p:nvSpPr>
        <p:spPr>
          <a:xfrm>
            <a:off x="457200" y="1124744"/>
            <a:ext cx="8229600" cy="6336704"/>
          </a:xfrm>
        </p:spPr>
        <p:txBody>
          <a:bodyPr>
            <a:noAutofit/>
          </a:bodyPr>
          <a:lstStyle/>
          <a:p>
            <a:pPr algn="just"/>
            <a:r>
              <a:rPr lang="en-US" sz="2400" b="1" i="0" dirty="0">
                <a:solidFill>
                  <a:srgbClr val="232323"/>
                </a:solidFill>
                <a:effectLst/>
                <a:latin typeface="Arial" panose="020B0604020202020204" pitchFamily="34" charset="0"/>
                <a:cs typeface="Arial" panose="020B0604020202020204" pitchFamily="34" charset="0"/>
              </a:rPr>
              <a:t>Venous hypertension</a:t>
            </a:r>
            <a:r>
              <a:rPr lang="en-US" sz="2400" b="0" i="0" dirty="0">
                <a:solidFill>
                  <a:srgbClr val="232323"/>
                </a:solidFill>
                <a:effectLst/>
                <a:latin typeface="Arial" panose="020B0604020202020204" pitchFamily="34" charset="0"/>
                <a:cs typeface="Arial" panose="020B0604020202020204" pitchFamily="34" charset="0"/>
              </a:rPr>
              <a:t> – Valvular incompetence is the primary anatomic abnormality associated with venous hypertension, but obstruction (</a:t>
            </a:r>
            <a:r>
              <a:rPr lang="en-US" sz="2400" b="0" i="0" dirty="0" err="1">
                <a:solidFill>
                  <a:srgbClr val="232323"/>
                </a:solidFill>
                <a:effectLst/>
                <a:latin typeface="Arial" panose="020B0604020202020204" pitchFamily="34" charset="0"/>
                <a:cs typeface="Arial" panose="020B0604020202020204" pitchFamily="34" charset="0"/>
              </a:rPr>
              <a:t>eg</a:t>
            </a:r>
            <a:r>
              <a:rPr lang="en-US" sz="2400" b="0" i="0" dirty="0">
                <a:solidFill>
                  <a:srgbClr val="232323"/>
                </a:solidFill>
                <a:effectLst/>
                <a:latin typeface="Arial" panose="020B0604020202020204" pitchFamily="34" charset="0"/>
                <a:cs typeface="Arial" panose="020B0604020202020204" pitchFamily="34" charset="0"/>
              </a:rPr>
              <a:t>, deep vein thrombosis) and failure of the "venous pump" may contribute. Anatomic distortion of the vessel wall from excessive venous pressure exacerbates valvular incompetence.</a:t>
            </a:r>
          </a:p>
          <a:p>
            <a:pPr algn="just"/>
            <a:endParaRPr lang="en-US" sz="2400" b="0" i="0" dirty="0">
              <a:solidFill>
                <a:srgbClr val="232323"/>
              </a:solidFill>
              <a:effectLst/>
              <a:latin typeface="Arial" panose="020B0604020202020204" pitchFamily="34" charset="0"/>
              <a:cs typeface="Arial" panose="020B0604020202020204" pitchFamily="34" charset="0"/>
            </a:endParaRPr>
          </a:p>
          <a:p>
            <a:pPr algn="just"/>
            <a:r>
              <a:rPr lang="en-US" sz="2400" b="1" i="0" dirty="0">
                <a:solidFill>
                  <a:srgbClr val="232323"/>
                </a:solidFill>
                <a:effectLst/>
                <a:latin typeface="Arial" panose="020B0604020202020204" pitchFamily="34" charset="0"/>
                <a:cs typeface="Arial" panose="020B0604020202020204" pitchFamily="34" charset="0"/>
              </a:rPr>
              <a:t>Histologic changes</a:t>
            </a:r>
            <a:r>
              <a:rPr lang="en-US" sz="2400" b="0" i="0" dirty="0">
                <a:solidFill>
                  <a:srgbClr val="232323"/>
                </a:solidFill>
                <a:effectLst/>
                <a:latin typeface="Arial" panose="020B0604020202020204" pitchFamily="34" charset="0"/>
                <a:cs typeface="Arial" panose="020B0604020202020204" pitchFamily="34" charset="0"/>
              </a:rPr>
              <a:t> – Sustained venous hypertension is associated with histologic and structural changes that lead to increased vascular permeability (edema) and the chronic release of inflammatory mediators that are the fundamental cause of cutaneous hyperpigmentation, trophic skin changes, and ulceration.</a:t>
            </a:r>
          </a:p>
          <a:p>
            <a:pPr algn="just"/>
            <a:endParaRPr lang="en-P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4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744E-3270-4B11-BAF8-B09C44C604A5}"/>
              </a:ext>
            </a:extLst>
          </p:cNvPr>
          <p:cNvSpPr>
            <a:spLocks noGrp="1"/>
          </p:cNvSpPr>
          <p:nvPr>
            <p:ph type="title"/>
          </p:nvPr>
        </p:nvSpPr>
        <p:spPr/>
        <p:txBody>
          <a:bodyPr/>
          <a:lstStyle/>
          <a:p>
            <a:r>
              <a:rPr lang="en-US" dirty="0"/>
              <a:t>Clinical </a:t>
            </a:r>
            <a:r>
              <a:rPr lang="en-US" dirty="0" err="1"/>
              <a:t>Menifestation</a:t>
            </a:r>
            <a:endParaRPr lang="en-PK" dirty="0"/>
          </a:p>
        </p:txBody>
      </p:sp>
      <p:sp>
        <p:nvSpPr>
          <p:cNvPr id="5" name="Content Placeholder 4">
            <a:extLst>
              <a:ext uri="{FF2B5EF4-FFF2-40B4-BE49-F238E27FC236}">
                <a16:creationId xmlns:a16="http://schemas.microsoft.com/office/drawing/2014/main" id="{14916FD5-AFD8-4ADB-8D5D-095F883C6FA3}"/>
              </a:ext>
            </a:extLst>
          </p:cNvPr>
          <p:cNvSpPr>
            <a:spLocks noGrp="1"/>
          </p:cNvSpPr>
          <p:nvPr>
            <p:ph idx="1"/>
          </p:nvPr>
        </p:nvSpPr>
        <p:spPr>
          <a:xfrm>
            <a:off x="457200" y="1340768"/>
            <a:ext cx="8229600" cy="5242594"/>
          </a:xfrm>
        </p:spPr>
        <p:txBody>
          <a:bodyPr>
            <a:normAutofit fontScale="85000" lnSpcReduction="20000"/>
          </a:bodyPr>
          <a:lstStyle/>
          <a:p>
            <a:pPr marL="0" indent="0" algn="just">
              <a:buNone/>
            </a:pPr>
            <a:r>
              <a:rPr lang="en-US" b="1" i="0" u="sng" dirty="0">
                <a:solidFill>
                  <a:srgbClr val="232323"/>
                </a:solidFill>
                <a:effectLst/>
                <a:latin typeface="Noto Sans" panose="020B0502040504020204" pitchFamily="34" charset="0"/>
              </a:rPr>
              <a:t>Symptoms</a:t>
            </a:r>
            <a:r>
              <a:rPr lang="en-US" b="0" i="0" dirty="0">
                <a:solidFill>
                  <a:srgbClr val="232323"/>
                </a:solidFill>
                <a:effectLst/>
                <a:latin typeface="Noto Sans" panose="020B0502040504020204" pitchFamily="34" charset="0"/>
              </a:rPr>
              <a:t> include </a:t>
            </a:r>
          </a:p>
          <a:p>
            <a:pPr algn="just"/>
            <a:r>
              <a:rPr lang="en-US" dirty="0">
                <a:solidFill>
                  <a:srgbClr val="232323"/>
                </a:solidFill>
                <a:latin typeface="Noto Sans" panose="020B0502040504020204" pitchFamily="34" charset="0"/>
              </a:rPr>
              <a:t>P</a:t>
            </a:r>
            <a:r>
              <a:rPr lang="en-US" b="0" i="0" dirty="0">
                <a:solidFill>
                  <a:srgbClr val="232323"/>
                </a:solidFill>
                <a:effectLst/>
                <a:latin typeface="Noto Sans" panose="020B0502040504020204" pitchFamily="34" charset="0"/>
              </a:rPr>
              <a:t>ain</a:t>
            </a:r>
          </a:p>
          <a:p>
            <a:pPr algn="just"/>
            <a:r>
              <a:rPr lang="en-US" dirty="0">
                <a:solidFill>
                  <a:srgbClr val="232323"/>
                </a:solidFill>
                <a:latin typeface="Noto Sans" panose="020B0502040504020204" pitchFamily="34" charset="0"/>
              </a:rPr>
              <a:t>L</a:t>
            </a:r>
            <a:r>
              <a:rPr lang="en-US" b="0" i="0" dirty="0">
                <a:solidFill>
                  <a:srgbClr val="232323"/>
                </a:solidFill>
                <a:effectLst/>
                <a:latin typeface="Noto Sans" panose="020B0502040504020204" pitchFamily="34" charset="0"/>
              </a:rPr>
              <a:t>eg heaviness </a:t>
            </a:r>
          </a:p>
          <a:p>
            <a:pPr algn="just"/>
            <a:r>
              <a:rPr lang="en-US" dirty="0">
                <a:solidFill>
                  <a:srgbClr val="232323"/>
                </a:solidFill>
                <a:latin typeface="Noto Sans" panose="020B0502040504020204" pitchFamily="34" charset="0"/>
              </a:rPr>
              <a:t>S</a:t>
            </a:r>
            <a:r>
              <a:rPr lang="en-US" b="0" i="0" dirty="0">
                <a:solidFill>
                  <a:srgbClr val="232323"/>
                </a:solidFill>
                <a:effectLst/>
                <a:latin typeface="Noto Sans" panose="020B0502040504020204" pitchFamily="34" charset="0"/>
              </a:rPr>
              <a:t>welling </a:t>
            </a:r>
          </a:p>
          <a:p>
            <a:pPr algn="just"/>
            <a:r>
              <a:rPr lang="en-US" dirty="0">
                <a:solidFill>
                  <a:srgbClr val="232323"/>
                </a:solidFill>
                <a:latin typeface="Noto Sans" panose="020B0502040504020204" pitchFamily="34" charset="0"/>
              </a:rPr>
              <a:t>S</a:t>
            </a:r>
            <a:r>
              <a:rPr lang="en-US" b="0" i="0" dirty="0">
                <a:solidFill>
                  <a:srgbClr val="232323"/>
                </a:solidFill>
                <a:effectLst/>
                <a:latin typeface="Noto Sans" panose="020B0502040504020204" pitchFamily="34" charset="0"/>
              </a:rPr>
              <a:t>kin dryness </a:t>
            </a:r>
          </a:p>
          <a:p>
            <a:pPr algn="just"/>
            <a:r>
              <a:rPr lang="en-US" b="0" i="0" dirty="0">
                <a:solidFill>
                  <a:srgbClr val="000000"/>
                </a:solidFill>
                <a:effectLst/>
                <a:latin typeface="Arial" panose="020B0604020202020204" pitchFamily="34" charset="0"/>
                <a:cs typeface="Arial" panose="020B0604020202020204" pitchFamily="34" charset="0"/>
              </a:rPr>
              <a:t>Skin discoloration</a:t>
            </a:r>
            <a:endParaRPr lang="en-US" b="0" i="0" dirty="0">
              <a:solidFill>
                <a:srgbClr val="232323"/>
              </a:solidFill>
              <a:effectLst/>
              <a:latin typeface="Noto Sans" panose="020B0502040504020204" pitchFamily="34" charset="0"/>
            </a:endParaRPr>
          </a:p>
          <a:p>
            <a:pPr algn="just"/>
            <a:r>
              <a:rPr lang="en-US" dirty="0">
                <a:solidFill>
                  <a:srgbClr val="232323"/>
                </a:solidFill>
                <a:latin typeface="Noto Sans" panose="020B0502040504020204" pitchFamily="34" charset="0"/>
              </a:rPr>
              <a:t>T</a:t>
            </a:r>
            <a:r>
              <a:rPr lang="en-US" b="0" i="0" dirty="0">
                <a:solidFill>
                  <a:srgbClr val="232323"/>
                </a:solidFill>
                <a:effectLst/>
                <a:latin typeface="Noto Sans" panose="020B0502040504020204" pitchFamily="34" charset="0"/>
              </a:rPr>
              <a:t>ightness </a:t>
            </a:r>
          </a:p>
          <a:p>
            <a:pPr algn="just"/>
            <a:r>
              <a:rPr lang="en-US" dirty="0">
                <a:solidFill>
                  <a:srgbClr val="232323"/>
                </a:solidFill>
                <a:latin typeface="Noto Sans" panose="020B0502040504020204" pitchFamily="34" charset="0"/>
              </a:rPr>
              <a:t>I</a:t>
            </a:r>
            <a:r>
              <a:rPr lang="en-US" b="0" i="0" dirty="0">
                <a:solidFill>
                  <a:srgbClr val="232323"/>
                </a:solidFill>
                <a:effectLst/>
                <a:latin typeface="Noto Sans" panose="020B0502040504020204" pitchFamily="34" charset="0"/>
              </a:rPr>
              <a:t>tching, irritation </a:t>
            </a:r>
          </a:p>
          <a:p>
            <a:pPr algn="just"/>
            <a:r>
              <a:rPr lang="en-US" dirty="0">
                <a:solidFill>
                  <a:srgbClr val="232323"/>
                </a:solidFill>
                <a:latin typeface="Noto Sans" panose="020B0502040504020204" pitchFamily="34" charset="0"/>
              </a:rPr>
              <a:t>M</a:t>
            </a:r>
            <a:r>
              <a:rPr lang="en-US" b="0" i="0" dirty="0">
                <a:solidFill>
                  <a:srgbClr val="232323"/>
                </a:solidFill>
                <a:effectLst/>
                <a:latin typeface="Noto Sans" panose="020B0502040504020204" pitchFamily="34" charset="0"/>
              </a:rPr>
              <a:t>uscle cramps</a:t>
            </a:r>
          </a:p>
          <a:p>
            <a:pPr marL="0" indent="0" algn="just">
              <a:buNone/>
            </a:pPr>
            <a:r>
              <a:rPr lang="en-US" b="1" i="0" u="sng" dirty="0">
                <a:solidFill>
                  <a:srgbClr val="232323"/>
                </a:solidFill>
                <a:effectLst/>
                <a:latin typeface="Noto Sans" panose="020B0502040504020204" pitchFamily="34" charset="0"/>
              </a:rPr>
              <a:t>Clinical signs </a:t>
            </a:r>
            <a:r>
              <a:rPr lang="en-US" b="0" i="0" dirty="0">
                <a:solidFill>
                  <a:srgbClr val="232323"/>
                </a:solidFill>
                <a:effectLst/>
                <a:latin typeface="Noto Sans" panose="020B0502040504020204" pitchFamily="34" charset="0"/>
              </a:rPr>
              <a:t>of chronic venous disorders in increasing severity include dilated veins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telangiectasia, varicose veins), leg edema, skin changes, and skin ulceration.</a:t>
            </a:r>
            <a:endParaRPr lang="en-US" dirty="0"/>
          </a:p>
        </p:txBody>
      </p:sp>
    </p:spTree>
    <p:extLst>
      <p:ext uri="{BB962C8B-B14F-4D97-AF65-F5344CB8AC3E}">
        <p14:creationId xmlns:p14="http://schemas.microsoft.com/office/powerpoint/2010/main" val="88150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612900" y="0"/>
            <a:ext cx="5918200" cy="6362700"/>
          </a:xfrm>
          <a:prstGeom prst="rect">
            <a:avLst/>
          </a:prstGeom>
        </p:spPr>
      </p:pic>
    </p:spTree>
    <p:extLst>
      <p:ext uri="{BB962C8B-B14F-4D97-AF65-F5344CB8AC3E}">
        <p14:creationId xmlns:p14="http://schemas.microsoft.com/office/powerpoint/2010/main" val="185384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714500" y="0"/>
            <a:ext cx="5715000" cy="6477000"/>
          </a:xfrm>
          <a:prstGeom prst="rect">
            <a:avLst/>
          </a:prstGeom>
        </p:spPr>
      </p:pic>
    </p:spTree>
    <p:extLst>
      <p:ext uri="{BB962C8B-B14F-4D97-AF65-F5344CB8AC3E}">
        <p14:creationId xmlns:p14="http://schemas.microsoft.com/office/powerpoint/2010/main" val="150739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2260600" y="0"/>
            <a:ext cx="4610100" cy="6477000"/>
          </a:xfrm>
          <a:prstGeom prst="rect">
            <a:avLst/>
          </a:prstGeom>
        </p:spPr>
      </p:pic>
    </p:spTree>
    <p:extLst>
      <p:ext uri="{BB962C8B-B14F-4D97-AF65-F5344CB8AC3E}">
        <p14:creationId xmlns:p14="http://schemas.microsoft.com/office/powerpoint/2010/main" val="353522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943100" y="0"/>
            <a:ext cx="5257800" cy="6477000"/>
          </a:xfrm>
          <a:prstGeom prst="rect">
            <a:avLst/>
          </a:prstGeom>
        </p:spPr>
      </p:pic>
    </p:spTree>
    <p:extLst>
      <p:ext uri="{BB962C8B-B14F-4D97-AF65-F5344CB8AC3E}">
        <p14:creationId xmlns:p14="http://schemas.microsoft.com/office/powerpoint/2010/main" val="411440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B17FF6-EF60-4769-8BAD-5957D7E5E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32" y="116632"/>
            <a:ext cx="8424936" cy="6741368"/>
          </a:xfrm>
          <a:prstGeom prst="rect">
            <a:avLst/>
          </a:prstGeom>
        </p:spPr>
      </p:pic>
    </p:spTree>
    <p:extLst>
      <p:ext uri="{BB962C8B-B14F-4D97-AF65-F5344CB8AC3E}">
        <p14:creationId xmlns:p14="http://schemas.microsoft.com/office/powerpoint/2010/main" val="872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41C6-CED2-40BE-8CB4-99510BA4327C}"/>
              </a:ext>
            </a:extLst>
          </p:cNvPr>
          <p:cNvSpPr>
            <a:spLocks noGrp="1"/>
          </p:cNvSpPr>
          <p:nvPr>
            <p:ph type="title"/>
          </p:nvPr>
        </p:nvSpPr>
        <p:spPr>
          <a:xfrm>
            <a:off x="457200" y="-30513"/>
            <a:ext cx="8229600" cy="1143000"/>
          </a:xfrm>
        </p:spPr>
        <p:txBody>
          <a:bodyPr/>
          <a:lstStyle/>
          <a:p>
            <a:r>
              <a:rPr lang="en-US" dirty="0"/>
              <a:t>Investigations</a:t>
            </a:r>
            <a:endParaRPr lang="en-PK" dirty="0"/>
          </a:p>
        </p:txBody>
      </p:sp>
      <p:sp>
        <p:nvSpPr>
          <p:cNvPr id="3" name="Content Placeholder 2">
            <a:extLst>
              <a:ext uri="{FF2B5EF4-FFF2-40B4-BE49-F238E27FC236}">
                <a16:creationId xmlns:a16="http://schemas.microsoft.com/office/drawing/2014/main" id="{AAE3B7BC-14A1-45DC-A284-F912959E8625}"/>
              </a:ext>
            </a:extLst>
          </p:cNvPr>
          <p:cNvSpPr>
            <a:spLocks noGrp="1"/>
          </p:cNvSpPr>
          <p:nvPr>
            <p:ph idx="1"/>
          </p:nvPr>
        </p:nvSpPr>
        <p:spPr>
          <a:xfrm>
            <a:off x="457200" y="836713"/>
            <a:ext cx="8229600" cy="6264696"/>
          </a:xfrm>
        </p:spPr>
        <p:txBody>
          <a:bodyPr>
            <a:normAutofit fontScale="77500" lnSpcReduction="20000"/>
          </a:bodyPr>
          <a:lstStyle/>
          <a:p>
            <a:pPr marL="0" indent="0">
              <a:buNone/>
            </a:pPr>
            <a:r>
              <a:rPr lang="en-US" sz="3600" b="1" dirty="0">
                <a:latin typeface="Arial" panose="020B0604020202020204" pitchFamily="34" charset="0"/>
                <a:cs typeface="Arial" panose="020B0604020202020204" pitchFamily="34" charset="0"/>
              </a:rPr>
              <a:t>Clinical Examination</a:t>
            </a:r>
          </a:p>
          <a:p>
            <a:pPr marL="0" indent="0">
              <a:buNone/>
            </a:pPr>
            <a:r>
              <a:rPr lang="en-US" sz="3600" b="0" i="0" dirty="0">
                <a:solidFill>
                  <a:srgbClr val="232323"/>
                </a:solidFill>
                <a:effectLst/>
                <a:latin typeface="Arial" panose="020B0604020202020204" pitchFamily="34" charset="0"/>
                <a:cs typeface="Arial" panose="020B0604020202020204" pitchFamily="34" charset="0"/>
              </a:rPr>
              <a:t>The diagnosis of chronic venous disease is suggested by the presence of typical symptoms (leg pain, fatigue, heaviness) and physical examination findings</a:t>
            </a:r>
            <a:r>
              <a:rPr lang="en-US" sz="3600" b="0" i="0" dirty="0">
                <a:solidFill>
                  <a:srgbClr val="232323"/>
                </a:solidFill>
                <a:effectLst/>
                <a:latin typeface="Noto Sans" panose="020B0502040504020204" pitchFamily="34" charset="0"/>
              </a:rPr>
              <a:t>.</a:t>
            </a:r>
          </a:p>
          <a:p>
            <a:r>
              <a:rPr lang="en-US" sz="3600" b="0" i="0" dirty="0">
                <a:solidFill>
                  <a:srgbClr val="000000"/>
                </a:solidFill>
                <a:effectLst/>
                <a:latin typeface="Arial" panose="020B0604020202020204" pitchFamily="34" charset="0"/>
                <a:cs typeface="Arial" panose="020B0604020202020204" pitchFamily="34" charset="0"/>
              </a:rPr>
              <a:t>The Brodie-</a:t>
            </a:r>
            <a:r>
              <a:rPr lang="en-US" sz="3600" b="0" i="0" dirty="0" err="1">
                <a:solidFill>
                  <a:srgbClr val="000000"/>
                </a:solidFill>
                <a:effectLst/>
                <a:latin typeface="Arial" panose="020B0604020202020204" pitchFamily="34" charset="0"/>
                <a:cs typeface="Arial" panose="020B0604020202020204" pitchFamily="34" charset="0"/>
              </a:rPr>
              <a:t>Trendelenberg</a:t>
            </a:r>
            <a:r>
              <a:rPr lang="en-US" sz="3600" b="0" i="0" dirty="0">
                <a:solidFill>
                  <a:srgbClr val="000000"/>
                </a:solidFill>
                <a:effectLst/>
                <a:latin typeface="Arial" panose="020B0604020202020204" pitchFamily="34" charset="0"/>
                <a:cs typeface="Arial" panose="020B0604020202020204" pitchFamily="34" charset="0"/>
              </a:rPr>
              <a:t> test</a:t>
            </a:r>
          </a:p>
          <a:p>
            <a:r>
              <a:rPr lang="en-US" sz="3600" b="0" i="0" dirty="0">
                <a:solidFill>
                  <a:srgbClr val="000000"/>
                </a:solidFill>
                <a:effectLst/>
                <a:latin typeface="Arial" panose="020B0604020202020204" pitchFamily="34" charset="0"/>
                <a:cs typeface="Arial" panose="020B0604020202020204" pitchFamily="34" charset="0"/>
              </a:rPr>
              <a:t>The Perthes test</a:t>
            </a:r>
            <a:endParaRPr lang="en-US" sz="3600" dirty="0">
              <a:latin typeface="Arial" panose="020B0604020202020204" pitchFamily="34" charset="0"/>
              <a:cs typeface="Arial" panose="020B0604020202020204" pitchFamily="34" charset="0"/>
            </a:endParaRPr>
          </a:p>
          <a:p>
            <a:pPr marL="0" indent="0">
              <a:buNone/>
            </a:pPr>
            <a:r>
              <a:rPr lang="en-US" sz="3600" b="1" i="0" dirty="0">
                <a:solidFill>
                  <a:srgbClr val="232323"/>
                </a:solidFill>
                <a:effectLst/>
                <a:latin typeface="Arial" panose="020B0604020202020204" pitchFamily="34" charset="0"/>
                <a:cs typeface="Arial" panose="020B0604020202020204" pitchFamily="34" charset="0"/>
              </a:rPr>
              <a:t>Venous duplex ultrasound</a:t>
            </a:r>
          </a:p>
          <a:p>
            <a:pPr algn="l">
              <a:buFont typeface="Arial" panose="020B0604020202020204" pitchFamily="34" charset="0"/>
              <a:buChar char="•"/>
            </a:pPr>
            <a:r>
              <a:rPr lang="en-US" sz="3600" b="0" i="0" dirty="0">
                <a:solidFill>
                  <a:srgbClr val="212529"/>
                </a:solidFill>
                <a:effectLst/>
                <a:latin typeface="Roboto" panose="020B0604020202020204" pitchFamily="2" charset="0"/>
              </a:rPr>
              <a:t>patency and competency of the deep system.</a:t>
            </a:r>
          </a:p>
          <a:p>
            <a:pPr algn="l">
              <a:buFont typeface="Arial" panose="020B0604020202020204" pitchFamily="34" charset="0"/>
              <a:buChar char="•"/>
            </a:pPr>
            <a:r>
              <a:rPr lang="en-US" sz="3600" b="0" i="0" dirty="0">
                <a:solidFill>
                  <a:srgbClr val="212529"/>
                </a:solidFill>
                <a:effectLst/>
                <a:latin typeface="Roboto" panose="020B0604020202020204" pitchFamily="2" charset="0"/>
              </a:rPr>
              <a:t>patency and competency of the superficial system, including site of incompetent segments, site of junctions and perforators.</a:t>
            </a:r>
          </a:p>
          <a:p>
            <a:pPr algn="l">
              <a:buFont typeface="Arial" panose="020B0604020202020204" pitchFamily="34" charset="0"/>
              <a:buChar char="•"/>
            </a:pPr>
            <a:r>
              <a:rPr lang="en-US" sz="3600" b="0" i="0" dirty="0">
                <a:solidFill>
                  <a:srgbClr val="212529"/>
                </a:solidFill>
                <a:effectLst/>
                <a:latin typeface="Roboto" panose="020B0604020202020204" pitchFamily="2" charset="0"/>
              </a:rPr>
              <a:t>location and relationships of the </a:t>
            </a:r>
            <a:r>
              <a:rPr lang="en-US" sz="3600" b="0" i="0" dirty="0" err="1">
                <a:solidFill>
                  <a:srgbClr val="212529"/>
                </a:solidFill>
                <a:effectLst/>
                <a:latin typeface="Roboto" panose="020B0604020202020204" pitchFamily="2" charset="0"/>
              </a:rPr>
              <a:t>sapheno</a:t>
            </a:r>
            <a:r>
              <a:rPr lang="en-US" sz="3600" b="0" i="0" dirty="0">
                <a:solidFill>
                  <a:srgbClr val="212529"/>
                </a:solidFill>
                <a:effectLst/>
                <a:latin typeface="Roboto" panose="020B0604020202020204" pitchFamily="2" charset="0"/>
              </a:rPr>
              <a:t>-popliteal junction.</a:t>
            </a:r>
          </a:p>
          <a:p>
            <a:pPr algn="l">
              <a:buFont typeface="Arial" panose="020B0604020202020204" pitchFamily="34" charset="0"/>
              <a:buChar char="•"/>
            </a:pPr>
            <a:r>
              <a:rPr lang="en-US" sz="3600" b="0" i="0" dirty="0">
                <a:solidFill>
                  <a:srgbClr val="212529"/>
                </a:solidFill>
                <a:effectLst/>
                <a:latin typeface="Roboto" panose="020B0604020202020204" pitchFamily="2" charset="0"/>
              </a:rPr>
              <a:t>diameter of the affected vein.</a:t>
            </a:r>
          </a:p>
          <a:p>
            <a:endParaRPr lang="en-US" dirty="0">
              <a:latin typeface="Arial" panose="020B0604020202020204" pitchFamily="34" charset="0"/>
              <a:cs typeface="Arial" panose="020B0604020202020204" pitchFamily="34" charset="0"/>
            </a:endParaRPr>
          </a:p>
          <a:p>
            <a:endParaRPr lang="en-PK" dirty="0"/>
          </a:p>
        </p:txBody>
      </p:sp>
    </p:spTree>
    <p:extLst>
      <p:ext uri="{BB962C8B-B14F-4D97-AF65-F5344CB8AC3E}">
        <p14:creationId xmlns:p14="http://schemas.microsoft.com/office/powerpoint/2010/main" val="2164800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49500" y="0"/>
            <a:ext cx="4445000" cy="6477000"/>
          </a:xfrm>
          <a:prstGeom prst="rect">
            <a:avLst/>
          </a:prstGeom>
        </p:spPr>
      </p:pic>
    </p:spTree>
    <p:extLst>
      <p:ext uri="{BB962C8B-B14F-4D97-AF65-F5344CB8AC3E}">
        <p14:creationId xmlns:p14="http://schemas.microsoft.com/office/powerpoint/2010/main" val="249719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62FE-B4B5-493A-AEA7-FE38235AFF95}"/>
              </a:ext>
            </a:extLst>
          </p:cNvPr>
          <p:cNvSpPr>
            <a:spLocks noGrp="1"/>
          </p:cNvSpPr>
          <p:nvPr>
            <p:ph type="title"/>
          </p:nvPr>
        </p:nvSpPr>
        <p:spPr/>
        <p:txBody>
          <a:bodyPr/>
          <a:lstStyle/>
          <a:p>
            <a:r>
              <a:rPr lang="en-US" dirty="0"/>
              <a:t>Conservative Management</a:t>
            </a:r>
            <a:endParaRPr lang="en-PK" dirty="0"/>
          </a:p>
        </p:txBody>
      </p:sp>
      <p:sp>
        <p:nvSpPr>
          <p:cNvPr id="3" name="Content Placeholder 2">
            <a:extLst>
              <a:ext uri="{FF2B5EF4-FFF2-40B4-BE49-F238E27FC236}">
                <a16:creationId xmlns:a16="http://schemas.microsoft.com/office/drawing/2014/main" id="{704632A8-40EF-4422-91C3-918337DB9FA3}"/>
              </a:ext>
            </a:extLst>
          </p:cNvPr>
          <p:cNvSpPr>
            <a:spLocks noGrp="1"/>
          </p:cNvSpPr>
          <p:nvPr>
            <p:ph idx="1"/>
          </p:nvPr>
        </p:nvSpPr>
        <p:spPr/>
        <p:txBody>
          <a:bodyPr>
            <a:normAutofit fontScale="85000" lnSpcReduction="10000"/>
          </a:bodyPr>
          <a:lstStyle/>
          <a:p>
            <a:pPr marL="0" indent="0" algn="just">
              <a:buNone/>
            </a:pPr>
            <a:r>
              <a:rPr lang="en-US" b="0" i="0" dirty="0">
                <a:solidFill>
                  <a:srgbClr val="232323"/>
                </a:solidFill>
                <a:effectLst/>
                <a:latin typeface="Arial" panose="020B0604020202020204" pitchFamily="34" charset="0"/>
                <a:cs typeface="Arial" panose="020B0604020202020204" pitchFamily="34" charset="0"/>
              </a:rPr>
              <a:t>Initial management includes:</a:t>
            </a:r>
          </a:p>
          <a:p>
            <a:pPr algn="just"/>
            <a:r>
              <a:rPr lang="en-US" b="1" i="0" dirty="0">
                <a:solidFill>
                  <a:srgbClr val="232323"/>
                </a:solidFill>
                <a:effectLst/>
                <a:latin typeface="Arial" panose="020B0604020202020204" pitchFamily="34" charset="0"/>
                <a:cs typeface="Arial" panose="020B0604020202020204" pitchFamily="34" charset="0"/>
              </a:rPr>
              <a:t>Leg elevation</a:t>
            </a:r>
            <a:r>
              <a:rPr lang="en-US" b="0" i="0" dirty="0">
                <a:solidFill>
                  <a:srgbClr val="232323"/>
                </a:solidFill>
                <a:effectLst/>
                <a:latin typeface="Arial" panose="020B0604020202020204" pitchFamily="34" charset="0"/>
                <a:cs typeface="Arial" panose="020B0604020202020204" pitchFamily="34" charset="0"/>
              </a:rPr>
              <a:t>, </a:t>
            </a:r>
            <a:r>
              <a:rPr lang="en-US" b="1" i="0" dirty="0">
                <a:solidFill>
                  <a:srgbClr val="232323"/>
                </a:solidFill>
                <a:effectLst/>
                <a:latin typeface="Arial" panose="020B0604020202020204" pitchFamily="34" charset="0"/>
                <a:cs typeface="Arial" panose="020B0604020202020204" pitchFamily="34" charset="0"/>
              </a:rPr>
              <a:t>exercise</a:t>
            </a:r>
            <a:r>
              <a:rPr lang="en-US" b="0" i="0" dirty="0">
                <a:solidFill>
                  <a:srgbClr val="232323"/>
                </a:solidFill>
                <a:effectLst/>
                <a:latin typeface="Arial" panose="020B0604020202020204" pitchFamily="34" charset="0"/>
                <a:cs typeface="Arial" panose="020B0604020202020204" pitchFamily="34" charset="0"/>
              </a:rPr>
              <a:t>, and </a:t>
            </a:r>
            <a:r>
              <a:rPr lang="en-US" b="1" i="0" dirty="0">
                <a:solidFill>
                  <a:srgbClr val="232323"/>
                </a:solidFill>
                <a:effectLst/>
                <a:latin typeface="Arial" panose="020B0604020202020204" pitchFamily="34" charset="0"/>
                <a:cs typeface="Arial" panose="020B0604020202020204" pitchFamily="34" charset="0"/>
              </a:rPr>
              <a:t>compression therapy</a:t>
            </a:r>
            <a:r>
              <a:rPr lang="en-US" b="0" i="0" dirty="0">
                <a:solidFill>
                  <a:srgbClr val="232323"/>
                </a:solidFill>
                <a:effectLst/>
                <a:latin typeface="Arial" panose="020B0604020202020204" pitchFamily="34" charset="0"/>
                <a:cs typeface="Arial" panose="020B0604020202020204" pitchFamily="34" charset="0"/>
              </a:rPr>
              <a:t> to improve oxygen transport to the skin and subcutaneous tissues, decrease edema, reduce inflammation, and compress dilated veins.</a:t>
            </a:r>
          </a:p>
          <a:p>
            <a:pPr algn="just"/>
            <a:r>
              <a:rPr lang="en-US" b="1" i="0" dirty="0">
                <a:solidFill>
                  <a:srgbClr val="232323"/>
                </a:solidFill>
                <a:effectLst/>
                <a:latin typeface="Arial" panose="020B0604020202020204" pitchFamily="34" charset="0"/>
                <a:cs typeface="Arial" panose="020B0604020202020204" pitchFamily="34" charset="0"/>
              </a:rPr>
              <a:t>Skin changes </a:t>
            </a:r>
            <a:r>
              <a:rPr lang="en-US" b="0" i="0" dirty="0">
                <a:solidFill>
                  <a:srgbClr val="232323"/>
                </a:solidFill>
                <a:effectLst/>
                <a:latin typeface="Arial" panose="020B0604020202020204" pitchFamily="34" charset="0"/>
                <a:cs typeface="Arial" panose="020B0604020202020204" pitchFamily="34" charset="0"/>
              </a:rPr>
              <a:t>("stasis dermatitis") respond to </a:t>
            </a:r>
            <a:r>
              <a:rPr lang="en-US" i="0" dirty="0">
                <a:solidFill>
                  <a:srgbClr val="232323"/>
                </a:solidFill>
                <a:effectLst/>
                <a:latin typeface="Arial" panose="020B0604020202020204" pitchFamily="34" charset="0"/>
                <a:cs typeface="Arial" panose="020B0604020202020204" pitchFamily="34" charset="0"/>
              </a:rPr>
              <a:t>topical dermatologic agents.</a:t>
            </a:r>
          </a:p>
          <a:p>
            <a:pPr algn="just"/>
            <a:r>
              <a:rPr lang="en-US" b="1" i="0" dirty="0">
                <a:solidFill>
                  <a:srgbClr val="232323"/>
                </a:solidFill>
                <a:effectLst/>
                <a:latin typeface="Arial" panose="020B0604020202020204" pitchFamily="34" charset="0"/>
                <a:cs typeface="Arial" panose="020B0604020202020204" pitchFamily="34" charset="0"/>
              </a:rPr>
              <a:t>Venous ulceration </a:t>
            </a:r>
            <a:r>
              <a:rPr lang="en-US" b="0" i="0" dirty="0">
                <a:solidFill>
                  <a:srgbClr val="232323"/>
                </a:solidFill>
                <a:effectLst/>
                <a:latin typeface="Arial" panose="020B0604020202020204" pitchFamily="34" charset="0"/>
                <a:cs typeface="Arial" panose="020B0604020202020204" pitchFamily="34" charset="0"/>
              </a:rPr>
              <a:t>is treated with a combination of ulcer wound management and compression therapy (stockings, bandaging systems). </a:t>
            </a:r>
          </a:p>
          <a:p>
            <a:endParaRPr lang="en-PK" dirty="0"/>
          </a:p>
        </p:txBody>
      </p:sp>
    </p:spTree>
    <p:extLst>
      <p:ext uri="{BB962C8B-B14F-4D97-AF65-F5344CB8AC3E}">
        <p14:creationId xmlns:p14="http://schemas.microsoft.com/office/powerpoint/2010/main" val="193923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F8EA3A1-8E65-5C46-4BFC-550B616938DF}"/>
              </a:ext>
            </a:extLst>
          </p:cNvPr>
          <p:cNvSpPr>
            <a:spLocks noGrp="1" noChangeArrowheads="1"/>
          </p:cNvSpPr>
          <p:nvPr>
            <p:ph type="title"/>
          </p:nvPr>
        </p:nvSpPr>
        <p:spPr>
          <a:xfrm>
            <a:off x="3131840" y="836712"/>
            <a:ext cx="3706713" cy="960835"/>
          </a:xfrm>
        </p:spPr>
        <p:txBody>
          <a:bodyPr>
            <a:normAutofit fontScale="90000"/>
          </a:bodyPr>
          <a:lstStyle/>
          <a:p>
            <a:r>
              <a:rPr lang="en-US" altLang="en-US" b="1" dirty="0">
                <a:solidFill>
                  <a:srgbClr val="01153E"/>
                </a:solidFill>
                <a:cs typeface="Times New Roman" panose="02020603050405020304" pitchFamily="18" charset="0"/>
              </a:rPr>
              <a:t>University Motto, Vision, Values &amp; Goals</a:t>
            </a:r>
            <a:br>
              <a:rPr lang="en-US" altLang="en-US" sz="2004" b="1" dirty="0">
                <a:cs typeface="Times New Roman" panose="02020603050405020304" pitchFamily="18" charset="0"/>
              </a:rPr>
            </a:br>
            <a:endParaRPr lang="en-US" altLang="en-US" dirty="0"/>
          </a:p>
        </p:txBody>
      </p:sp>
      <p:graphicFrame>
        <p:nvGraphicFramePr>
          <p:cNvPr id="4" name="Content Placeholder 3">
            <a:extLst>
              <a:ext uri="{FF2B5EF4-FFF2-40B4-BE49-F238E27FC236}">
                <a16:creationId xmlns:a16="http://schemas.microsoft.com/office/drawing/2014/main" id="{597267EB-3B7A-2FE9-0713-A4A6B18F0B6C}"/>
              </a:ext>
            </a:extLst>
          </p:cNvPr>
          <p:cNvGraphicFramePr>
            <a:graphicFrameLocks noGrp="1"/>
          </p:cNvGraphicFramePr>
          <p:nvPr>
            <p:ph idx="1"/>
            <p:extLst>
              <p:ext uri="{D42A27DB-BD31-4B8C-83A1-F6EECF244321}">
                <p14:modId xmlns:p14="http://schemas.microsoft.com/office/powerpoint/2010/main" val="3686784153"/>
              </p:ext>
            </p:extLst>
          </p:nvPr>
        </p:nvGraphicFramePr>
        <p:xfrm>
          <a:off x="2857500" y="1942062"/>
          <a:ext cx="5818956" cy="4799306"/>
        </p:xfrm>
        <a:graphic>
          <a:graphicData uri="http://schemas.openxmlformats.org/drawingml/2006/table">
            <a:tbl>
              <a:tblPr/>
              <a:tblGrid>
                <a:gridCol w="5818956">
                  <a:extLst>
                    <a:ext uri="{9D8B030D-6E8A-4147-A177-3AD203B41FA5}">
                      <a16:colId xmlns:a16="http://schemas.microsoft.com/office/drawing/2014/main" val="20000"/>
                    </a:ext>
                  </a:extLst>
                </a:gridCol>
              </a:tblGrid>
              <a:tr h="4799306">
                <a:tc>
                  <a:txBody>
                    <a:bodyPr/>
                    <a:lstStyle>
                      <a:lvl1pPr marL="236538">
                        <a:spcBef>
                          <a:spcPts val="1000"/>
                        </a:spcBef>
                        <a:buClr>
                          <a:schemeClr val="accent1"/>
                        </a:buClr>
                        <a:buFont typeface="Wingdings 3" pitchFamily="2"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9pPr>
                    </a:lstStyle>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400" b="1" i="0" u="sng" strike="noStrike" cap="none" normalizeH="0" baseline="0" dirty="0">
                          <a:ln>
                            <a:noFill/>
                          </a:ln>
                          <a:solidFill>
                            <a:srgbClr val="0070C0"/>
                          </a:solidFill>
                          <a:effectLst/>
                          <a:latin typeface="Century Gothic" panose="020B0502020202020204" pitchFamily="34" charset="0"/>
                        </a:rPr>
                        <a:t>Mission Statement</a:t>
                      </a:r>
                    </a:p>
                    <a:p>
                      <a:pPr marL="693738" marR="0" lvl="0" indent="-457200" algn="l" defTabSz="457200" rtl="0" eaLnBrk="1" fontAlgn="base" latinLnBrk="0" hangingPunct="1">
                        <a:lnSpc>
                          <a:spcPct val="100000"/>
                        </a:lnSpc>
                        <a:spcBef>
                          <a:spcPct val="0"/>
                        </a:spcBef>
                        <a:spcAft>
                          <a:spcPct val="0"/>
                        </a:spcAft>
                        <a:buClrTx/>
                        <a:buSzTx/>
                        <a:buFont typeface="+mj-lt"/>
                        <a:buNone/>
                        <a:tabLst/>
                      </a:pPr>
                      <a:endParaRPr kumimoji="0" lang="en-US" altLang="en-US" sz="1400" b="1" i="0" u="none" strike="noStrike" cap="none" normalizeH="0" baseline="0" dirty="0">
                        <a:ln>
                          <a:noFill/>
                        </a:ln>
                        <a:solidFill>
                          <a:srgbClr val="FFFFFF"/>
                        </a:solidFill>
                        <a:effectLst/>
                        <a:latin typeface="Century Gothic" panose="020B0502020202020204" pitchFamily="34" charset="0"/>
                      </a:endParaRPr>
                    </a:p>
                    <a:p>
                      <a:pPr marL="693738" marR="0" lvl="0" indent="-457200" algn="l" defTabSz="457200" rtl="0" eaLnBrk="1" fontAlgn="base" latinLnBrk="0" hangingPunct="1">
                        <a:lnSpc>
                          <a:spcPct val="100000"/>
                        </a:lnSpc>
                        <a:spcBef>
                          <a:spcPct val="0"/>
                        </a:spcBef>
                        <a:spcAft>
                          <a:spcPct val="0"/>
                        </a:spcAft>
                        <a:buClrTx/>
                        <a:buSzTx/>
                        <a:buFont typeface="+mj-lt"/>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To impart evidence-based research-oriented health professional education .Best possible patient care</a:t>
                      </a:r>
                    </a:p>
                    <a:p>
                      <a:pPr marL="693738" marR="0" lvl="0" indent="-457200" algn="l" defTabSz="457200" rtl="0" eaLnBrk="1" fontAlgn="base" latinLnBrk="0" hangingPunct="1">
                        <a:lnSpc>
                          <a:spcPct val="100000"/>
                        </a:lnSpc>
                        <a:spcBef>
                          <a:spcPct val="0"/>
                        </a:spcBef>
                        <a:spcAft>
                          <a:spcPct val="0"/>
                        </a:spcAft>
                        <a:buClrTx/>
                        <a:buSzTx/>
                        <a:buFont typeface="+mj-lt"/>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Mutual respect, ethical practice of healthcare and social accountability.</a:t>
                      </a:r>
                      <a:endParaRPr kumimoji="0" lang="en-US" altLang="en-US" sz="14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4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r>
                        <a:rPr kumimoji="0" lang="en-US" altLang="en-US" sz="1400" b="1" i="0" u="sng" strike="noStrike" cap="none" normalizeH="0" baseline="0" dirty="0">
                          <a:ln>
                            <a:noFill/>
                          </a:ln>
                          <a:solidFill>
                            <a:srgbClr val="0070C0"/>
                          </a:solidFill>
                          <a:effectLst/>
                          <a:latin typeface="Century Gothic" panose="020B0502020202020204" pitchFamily="34" charset="0"/>
                        </a:rPr>
                        <a:t>Vision and Values</a:t>
                      </a:r>
                    </a:p>
                    <a:p>
                      <a:pPr marL="236538" marR="0" lvl="0" indent="0" algn="l" defTabSz="4572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Highly recognized and accredited </a:t>
                      </a:r>
                      <a:r>
                        <a:rPr kumimoji="0" lang="en-US" altLang="en-US" sz="1400" b="1" i="0" u="none" strike="noStrike" cap="none" normalizeH="0" baseline="0" dirty="0" err="1">
                          <a:ln>
                            <a:noFill/>
                          </a:ln>
                          <a:solidFill>
                            <a:srgbClr val="FFFFFF"/>
                          </a:solidFill>
                          <a:effectLst/>
                          <a:latin typeface="Century Gothic" panose="020B0502020202020204" pitchFamily="34" charset="0"/>
                        </a:rPr>
                        <a:t>centre</a:t>
                      </a:r>
                      <a:r>
                        <a:rPr kumimoji="0" lang="en-US" altLang="en-US" sz="1400" b="1" i="0" u="none" strike="noStrike" cap="none" normalizeH="0" baseline="0" dirty="0">
                          <a:ln>
                            <a:noFill/>
                          </a:ln>
                          <a:solidFill>
                            <a:srgbClr val="FFFFFF"/>
                          </a:solidFill>
                          <a:effectLst/>
                          <a:latin typeface="Century Gothic" panose="020B0502020202020204" pitchFamily="34" charset="0"/>
                        </a:rPr>
                        <a:t>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pPr>
                      <a:r>
                        <a:rPr kumimoji="0" lang="en-US" altLang="en-US" sz="1400" b="1" i="0" u="sng" strike="noStrike" cap="none" normalizeH="0" baseline="0" dirty="0">
                          <a:ln>
                            <a:noFill/>
                          </a:ln>
                          <a:solidFill>
                            <a:srgbClr val="0070C0"/>
                          </a:solidFill>
                          <a:effectLst/>
                          <a:latin typeface="Century Gothic" panose="020B0502020202020204" pitchFamily="34" charset="0"/>
                        </a:rPr>
                        <a:t>Goals</a:t>
                      </a:r>
                    </a:p>
                    <a:p>
                      <a:pPr marL="236538" marR="0" lvl="0" indent="0" algn="l" defTabSz="457200" rtl="0" eaLnBrk="1" fontAlgn="base" latinLnBrk="0" hangingPunct="1">
                        <a:lnSpc>
                          <a:spcPct val="150000"/>
                        </a:lnSpc>
                        <a:spcBef>
                          <a:spcPts val="775"/>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The Undergraduate Integrated Learning Program is geared to provide you with quality medical education in an environment designed to:</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10000"/>
                  </a:ext>
                </a:extLst>
              </a:tr>
            </a:tbl>
          </a:graphicData>
        </a:graphic>
      </p:graphicFrame>
      <p:pic>
        <p:nvPicPr>
          <p:cNvPr id="20488" name="image3.png">
            <a:extLst>
              <a:ext uri="{FF2B5EF4-FFF2-40B4-BE49-F238E27FC236}">
                <a16:creationId xmlns:a16="http://schemas.microsoft.com/office/drawing/2014/main" id="{48A897F5-C8CF-A7F3-46C9-A8F10CA5E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996952"/>
            <a:ext cx="12001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76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F0FD-EFA7-4656-B430-F5A7D0CC70D3}"/>
              </a:ext>
            </a:extLst>
          </p:cNvPr>
          <p:cNvSpPr>
            <a:spLocks noGrp="1"/>
          </p:cNvSpPr>
          <p:nvPr>
            <p:ph type="title"/>
          </p:nvPr>
        </p:nvSpPr>
        <p:spPr/>
        <p:txBody>
          <a:bodyPr>
            <a:normAutofit fontScale="90000"/>
          </a:bodyPr>
          <a:lstStyle/>
          <a:p>
            <a:r>
              <a:rPr lang="en-US" dirty="0"/>
              <a:t>Minimally Invasive Treatment Options</a:t>
            </a:r>
            <a:endParaRPr lang="en-PK" dirty="0"/>
          </a:p>
        </p:txBody>
      </p:sp>
      <p:sp>
        <p:nvSpPr>
          <p:cNvPr id="3" name="Content Placeholder 2">
            <a:extLst>
              <a:ext uri="{FF2B5EF4-FFF2-40B4-BE49-F238E27FC236}">
                <a16:creationId xmlns:a16="http://schemas.microsoft.com/office/drawing/2014/main" id="{E9156B27-8A4A-47D3-90A1-CE2696C942D6}"/>
              </a:ext>
            </a:extLst>
          </p:cNvPr>
          <p:cNvSpPr>
            <a:spLocks noGrp="1"/>
          </p:cNvSpPr>
          <p:nvPr>
            <p:ph idx="1"/>
          </p:nvPr>
        </p:nvSpPr>
        <p:spPr/>
        <p:txBody>
          <a:bodyPr>
            <a:normAutofit/>
          </a:bodyPr>
          <a:lstStyle/>
          <a:p>
            <a:pPr marL="0" indent="0" algn="l">
              <a:buNone/>
            </a:pPr>
            <a:r>
              <a:rPr lang="en-US" b="0" i="0" dirty="0">
                <a:solidFill>
                  <a:srgbClr val="212529"/>
                </a:solidFill>
                <a:effectLst/>
                <a:latin typeface="Arial" panose="020B0604020202020204" pitchFamily="34" charset="0"/>
                <a:cs typeface="Arial" panose="020B0604020202020204" pitchFamily="34" charset="0"/>
              </a:rPr>
              <a:t>Minimally invasive treatment options are becoming increasingly popular and have shown equivalence in short term </a:t>
            </a:r>
            <a:r>
              <a:rPr lang="en-US" b="0" i="0" dirty="0" err="1">
                <a:solidFill>
                  <a:srgbClr val="212529"/>
                </a:solidFill>
                <a:effectLst/>
                <a:latin typeface="Arial" panose="020B0604020202020204" pitchFamily="34" charset="0"/>
                <a:cs typeface="Arial" panose="020B0604020202020204" pitchFamily="34" charset="0"/>
              </a:rPr>
              <a:t>outcomes.This</a:t>
            </a:r>
            <a:r>
              <a:rPr lang="en-US" b="0" i="0" dirty="0">
                <a:solidFill>
                  <a:srgbClr val="212529"/>
                </a:solidFill>
                <a:effectLst/>
                <a:latin typeface="Arial" panose="020B0604020202020204" pitchFamily="34" charset="0"/>
                <a:cs typeface="Arial" panose="020B0604020202020204" pitchFamily="34" charset="0"/>
              </a:rPr>
              <a:t> Includes</a:t>
            </a:r>
          </a:p>
          <a:p>
            <a:pPr algn="l">
              <a:buFont typeface="Arial" panose="020B0604020202020204" pitchFamily="34" charset="0"/>
              <a:buChar char="•"/>
            </a:pPr>
            <a:r>
              <a:rPr lang="en-US" b="1" dirty="0">
                <a:solidFill>
                  <a:srgbClr val="212529"/>
                </a:solidFill>
                <a:latin typeface="Arial" panose="020B0604020202020204" pitchFamily="34" charset="0"/>
                <a:cs typeface="Arial" panose="020B0604020202020204" pitchFamily="34" charset="0"/>
              </a:rPr>
              <a:t>S</a:t>
            </a:r>
            <a:r>
              <a:rPr lang="en-US" b="1" i="0" dirty="0">
                <a:solidFill>
                  <a:srgbClr val="212529"/>
                </a:solidFill>
                <a:effectLst/>
                <a:latin typeface="Arial" panose="020B0604020202020204" pitchFamily="34" charset="0"/>
                <a:cs typeface="Arial" panose="020B0604020202020204" pitchFamily="34" charset="0"/>
              </a:rPr>
              <a:t>clerotherapy</a:t>
            </a:r>
            <a:r>
              <a:rPr lang="en-US" b="0" i="0" dirty="0">
                <a:solidFill>
                  <a:srgbClr val="212529"/>
                </a:solidFill>
                <a:effectLst/>
                <a:latin typeface="Arial" panose="020B0604020202020204" pitchFamily="34" charset="0"/>
                <a:cs typeface="Arial" panose="020B0604020202020204" pitchFamily="34" charset="0"/>
              </a:rPr>
              <a:t> – using liquid or foam (can be ultrasound guided, UGFS)</a:t>
            </a:r>
          </a:p>
          <a:p>
            <a:pPr algn="l">
              <a:buFont typeface="Arial" panose="020B0604020202020204" pitchFamily="34" charset="0"/>
              <a:buChar char="•"/>
            </a:pPr>
            <a:r>
              <a:rPr lang="en-US" b="1" dirty="0" err="1">
                <a:solidFill>
                  <a:srgbClr val="212529"/>
                </a:solidFill>
                <a:latin typeface="Arial" panose="020B0604020202020204" pitchFamily="34" charset="0"/>
                <a:cs typeface="Arial" panose="020B0604020202020204" pitchFamily="34" charset="0"/>
              </a:rPr>
              <a:t>E</a:t>
            </a:r>
            <a:r>
              <a:rPr lang="en-US" b="1" i="0" dirty="0" err="1">
                <a:solidFill>
                  <a:srgbClr val="212529"/>
                </a:solidFill>
                <a:effectLst/>
                <a:latin typeface="Arial" panose="020B0604020202020204" pitchFamily="34" charset="0"/>
                <a:cs typeface="Arial" panose="020B0604020202020204" pitchFamily="34" charset="0"/>
              </a:rPr>
              <a:t>ndovenous</a:t>
            </a:r>
            <a:r>
              <a:rPr lang="en-US" b="1" i="0" dirty="0">
                <a:solidFill>
                  <a:srgbClr val="212529"/>
                </a:solidFill>
                <a:effectLst/>
                <a:latin typeface="Arial" panose="020B0604020202020204" pitchFamily="34" charset="0"/>
                <a:cs typeface="Arial" panose="020B0604020202020204" pitchFamily="34" charset="0"/>
              </a:rPr>
              <a:t> laser therapy </a:t>
            </a:r>
            <a:r>
              <a:rPr lang="en-US" b="0" i="0" dirty="0">
                <a:solidFill>
                  <a:srgbClr val="212529"/>
                </a:solidFill>
                <a:effectLst/>
                <a:latin typeface="Arial" panose="020B0604020202020204" pitchFamily="34" charset="0"/>
                <a:cs typeface="Arial" panose="020B0604020202020204" pitchFamily="34" charset="0"/>
              </a:rPr>
              <a:t>(EVLT)</a:t>
            </a:r>
          </a:p>
          <a:p>
            <a:pPr algn="l">
              <a:buFont typeface="Arial" panose="020B0604020202020204" pitchFamily="34" charset="0"/>
              <a:buChar char="•"/>
            </a:pPr>
            <a:r>
              <a:rPr lang="en-US" b="1" dirty="0">
                <a:solidFill>
                  <a:srgbClr val="212529"/>
                </a:solidFill>
                <a:latin typeface="Arial" panose="020B0604020202020204" pitchFamily="34" charset="0"/>
                <a:cs typeface="Arial" panose="020B0604020202020204" pitchFamily="34" charset="0"/>
              </a:rPr>
              <a:t>R</a:t>
            </a:r>
            <a:r>
              <a:rPr lang="en-US" b="1" i="0" dirty="0">
                <a:solidFill>
                  <a:srgbClr val="212529"/>
                </a:solidFill>
                <a:effectLst/>
                <a:latin typeface="Arial" panose="020B0604020202020204" pitchFamily="34" charset="0"/>
                <a:cs typeface="Arial" panose="020B0604020202020204" pitchFamily="34" charset="0"/>
              </a:rPr>
              <a:t>adiofrequency ablation </a:t>
            </a:r>
            <a:r>
              <a:rPr lang="en-US" b="0" i="0" dirty="0">
                <a:solidFill>
                  <a:srgbClr val="212529"/>
                </a:solidFill>
                <a:effectLst/>
                <a:latin typeface="Arial" panose="020B0604020202020204" pitchFamily="34" charset="0"/>
                <a:cs typeface="Arial" panose="020B0604020202020204" pitchFamily="34" charset="0"/>
              </a:rPr>
              <a:t>(RFA)</a:t>
            </a:r>
          </a:p>
          <a:p>
            <a:pPr marL="0" indent="0">
              <a:buNone/>
            </a:pPr>
            <a:endParaRPr lang="en-PK" dirty="0"/>
          </a:p>
        </p:txBody>
      </p:sp>
    </p:spTree>
    <p:extLst>
      <p:ext uri="{BB962C8B-B14F-4D97-AF65-F5344CB8AC3E}">
        <p14:creationId xmlns:p14="http://schemas.microsoft.com/office/powerpoint/2010/main" val="264979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4AF0-115A-45AD-9601-F5F49937C04D}"/>
              </a:ext>
            </a:extLst>
          </p:cNvPr>
          <p:cNvSpPr>
            <a:spLocks noGrp="1"/>
          </p:cNvSpPr>
          <p:nvPr>
            <p:ph type="title"/>
          </p:nvPr>
        </p:nvSpPr>
        <p:spPr/>
        <p:txBody>
          <a:bodyPr/>
          <a:lstStyle/>
          <a:p>
            <a:r>
              <a:rPr lang="en-US" dirty="0" err="1"/>
              <a:t>Endovenous</a:t>
            </a:r>
            <a:r>
              <a:rPr lang="en-US" dirty="0"/>
              <a:t> Options</a:t>
            </a:r>
            <a:endParaRPr lang="en-PK" dirty="0"/>
          </a:p>
        </p:txBody>
      </p:sp>
      <p:sp>
        <p:nvSpPr>
          <p:cNvPr id="3" name="Content Placeholder 2">
            <a:extLst>
              <a:ext uri="{FF2B5EF4-FFF2-40B4-BE49-F238E27FC236}">
                <a16:creationId xmlns:a16="http://schemas.microsoft.com/office/drawing/2014/main" id="{6161C36C-E082-419A-9148-8B53C300F3D8}"/>
              </a:ext>
            </a:extLst>
          </p:cNvPr>
          <p:cNvSpPr>
            <a:spLocks noGrp="1"/>
          </p:cNvSpPr>
          <p:nvPr>
            <p:ph idx="1"/>
          </p:nvPr>
        </p:nvSpPr>
        <p:spPr/>
        <p:txBody>
          <a:bodyPr>
            <a:normAutofit fontScale="92500" lnSpcReduction="10000"/>
          </a:bodyPr>
          <a:lstStyle/>
          <a:p>
            <a:pPr algn="just"/>
            <a:r>
              <a:rPr lang="en-US" b="1" i="0" u="sng" dirty="0">
                <a:solidFill>
                  <a:srgbClr val="232323"/>
                </a:solidFill>
                <a:effectLst/>
                <a:latin typeface="Arial" panose="020B0604020202020204" pitchFamily="34" charset="0"/>
                <a:cs typeface="Arial" panose="020B0604020202020204" pitchFamily="34" charset="0"/>
              </a:rPr>
              <a:t>Thermal ablation</a:t>
            </a:r>
            <a:r>
              <a:rPr lang="en-US" b="0" i="0" u="sng" dirty="0">
                <a:solidFill>
                  <a:srgbClr val="232323"/>
                </a:solidFill>
                <a:effectLst/>
                <a:latin typeface="Arial" panose="020B0604020202020204" pitchFamily="34" charset="0"/>
                <a:cs typeface="Arial" panose="020B0604020202020204" pitchFamily="34" charset="0"/>
              </a:rPr>
              <a:t> </a:t>
            </a:r>
            <a:r>
              <a:rPr lang="en-US" b="0" i="0" dirty="0">
                <a:solidFill>
                  <a:srgbClr val="232323"/>
                </a:solidFill>
                <a:effectLst/>
                <a:latin typeface="Arial" panose="020B0604020202020204" pitchFamily="34" charset="0"/>
                <a:cs typeface="Arial" panose="020B0604020202020204" pitchFamily="34" charset="0"/>
              </a:rPr>
              <a:t>– Thermal ablation involves generation of heat at a temperature high enough to denature the proteins that constitute the vein wall. </a:t>
            </a:r>
          </a:p>
          <a:p>
            <a:pPr algn="just"/>
            <a:r>
              <a:rPr lang="en-US" b="1" i="0" u="sng" dirty="0">
                <a:solidFill>
                  <a:srgbClr val="232323"/>
                </a:solidFill>
                <a:effectLst/>
                <a:latin typeface="Noto Sans" panose="020B0502040504020204" pitchFamily="34" charset="0"/>
              </a:rPr>
              <a:t>Nonthermal ablation</a:t>
            </a:r>
          </a:p>
          <a:p>
            <a:pPr algn="just">
              <a:buFont typeface="Wingdings" panose="05000000000000000000" pitchFamily="2" charset="2"/>
              <a:buChar char="Ø"/>
            </a:pPr>
            <a:r>
              <a:rPr lang="en-US" i="0" dirty="0">
                <a:solidFill>
                  <a:srgbClr val="232323"/>
                </a:solidFill>
                <a:effectLst/>
                <a:latin typeface="Noto Sans" panose="020B0502040504020204" pitchFamily="34" charset="0"/>
              </a:rPr>
              <a:t>Mechanical occlusion chemically assisted (MOCA) ablation</a:t>
            </a:r>
          </a:p>
          <a:p>
            <a:pPr algn="just">
              <a:buFont typeface="Wingdings" panose="05000000000000000000" pitchFamily="2" charset="2"/>
              <a:buChar char="Ø"/>
            </a:pPr>
            <a:r>
              <a:rPr lang="en-US" i="0" dirty="0">
                <a:solidFill>
                  <a:srgbClr val="232323"/>
                </a:solidFill>
                <a:effectLst/>
                <a:latin typeface="Noto Sans" panose="020B0502040504020204" pitchFamily="34" charset="0"/>
              </a:rPr>
              <a:t>Cyanoacrylate embolization</a:t>
            </a:r>
          </a:p>
          <a:p>
            <a:pPr algn="just">
              <a:buFont typeface="Wingdings" panose="05000000000000000000" pitchFamily="2" charset="2"/>
              <a:buChar char="Ø"/>
            </a:pPr>
            <a:r>
              <a:rPr lang="en-US" i="0" strike="noStrike" dirty="0">
                <a:effectLst/>
                <a:latin typeface="Arial" panose="020B0604020202020204" pitchFamily="34" charset="0"/>
                <a:cs typeface="Arial" panose="020B0604020202020204" pitchFamily="34" charset="0"/>
              </a:rPr>
              <a:t>Polidocanol</a:t>
            </a:r>
            <a:r>
              <a:rPr lang="en-US" i="0" dirty="0">
                <a:effectLst/>
                <a:latin typeface="Arial" panose="020B0604020202020204" pitchFamily="34" charset="0"/>
                <a:cs typeface="Arial" panose="020B0604020202020204" pitchFamily="34" charset="0"/>
              </a:rPr>
              <a:t> </a:t>
            </a:r>
            <a:r>
              <a:rPr lang="en-US" i="0" dirty="0" err="1">
                <a:effectLst/>
                <a:latin typeface="Arial" panose="020B0604020202020204" pitchFamily="34" charset="0"/>
                <a:cs typeface="Arial" panose="020B0604020202020204" pitchFamily="34" charset="0"/>
              </a:rPr>
              <a:t>endovenous</a:t>
            </a:r>
            <a:r>
              <a:rPr lang="en-US" i="0" dirty="0">
                <a:effectLst/>
                <a:latin typeface="Arial" panose="020B0604020202020204" pitchFamily="34" charset="0"/>
                <a:cs typeface="Arial" panose="020B0604020202020204" pitchFamily="34" charset="0"/>
              </a:rPr>
              <a:t> </a:t>
            </a:r>
            <a:r>
              <a:rPr lang="en-US" i="0" dirty="0" err="1">
                <a:effectLst/>
                <a:latin typeface="Arial" panose="020B0604020202020204" pitchFamily="34" charset="0"/>
                <a:cs typeface="Arial" panose="020B0604020202020204" pitchFamily="34" charset="0"/>
              </a:rPr>
              <a:t>microfoam</a:t>
            </a:r>
            <a:r>
              <a:rPr lang="en-US" i="0" dirty="0">
                <a:effectLst/>
                <a:latin typeface="Arial" panose="020B0604020202020204" pitchFamily="34" charset="0"/>
                <a:cs typeface="Arial" panose="020B0604020202020204" pitchFamily="34" charset="0"/>
              </a:rPr>
              <a:t> (PEM) </a:t>
            </a:r>
          </a:p>
        </p:txBody>
      </p:sp>
    </p:spTree>
    <p:extLst>
      <p:ext uri="{BB962C8B-B14F-4D97-AF65-F5344CB8AC3E}">
        <p14:creationId xmlns:p14="http://schemas.microsoft.com/office/powerpoint/2010/main" val="459255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4AA2-84F7-4FFC-B6E3-DCAD3A275FE5}"/>
              </a:ext>
            </a:extLst>
          </p:cNvPr>
          <p:cNvSpPr>
            <a:spLocks noGrp="1"/>
          </p:cNvSpPr>
          <p:nvPr>
            <p:ph type="title"/>
          </p:nvPr>
        </p:nvSpPr>
        <p:spPr/>
        <p:txBody>
          <a:bodyPr/>
          <a:lstStyle/>
          <a:p>
            <a:r>
              <a:rPr lang="en-US" dirty="0"/>
              <a:t>Surgical Treatment Options</a:t>
            </a:r>
            <a:endParaRPr lang="en-PK" dirty="0"/>
          </a:p>
        </p:txBody>
      </p:sp>
      <p:sp>
        <p:nvSpPr>
          <p:cNvPr id="3" name="Content Placeholder 2">
            <a:extLst>
              <a:ext uri="{FF2B5EF4-FFF2-40B4-BE49-F238E27FC236}">
                <a16:creationId xmlns:a16="http://schemas.microsoft.com/office/drawing/2014/main" id="{8EDA72EC-419D-4169-BE69-17B7656C4C3A}"/>
              </a:ext>
            </a:extLst>
          </p:cNvPr>
          <p:cNvSpPr>
            <a:spLocks noGrp="1"/>
          </p:cNvSpPr>
          <p:nvPr>
            <p:ph idx="1"/>
          </p:nvPr>
        </p:nvSpPr>
        <p:spPr/>
        <p:txBody>
          <a:bodyPr/>
          <a:lstStyle/>
          <a:p>
            <a:r>
              <a:rPr lang="en-US" b="1" i="0" dirty="0">
                <a:solidFill>
                  <a:srgbClr val="232323"/>
                </a:solidFill>
                <a:effectLst/>
                <a:latin typeface="Arial" panose="020B0604020202020204" pitchFamily="34" charset="0"/>
                <a:cs typeface="Arial" panose="020B0604020202020204" pitchFamily="34" charset="0"/>
              </a:rPr>
              <a:t>Saphenous ligation with stripping </a:t>
            </a:r>
            <a:r>
              <a:rPr lang="en-US" i="0" dirty="0">
                <a:solidFill>
                  <a:srgbClr val="232323"/>
                </a:solidFill>
                <a:effectLst/>
                <a:latin typeface="Arial" panose="020B0604020202020204" pitchFamily="34" charset="0"/>
                <a:cs typeface="Arial" panose="020B0604020202020204" pitchFamily="34" charset="0"/>
              </a:rPr>
              <a:t>and </a:t>
            </a:r>
            <a:r>
              <a:rPr lang="en-US" i="0" dirty="0">
                <a:solidFill>
                  <a:srgbClr val="000000"/>
                </a:solidFill>
                <a:effectLst/>
                <a:latin typeface="Arial" panose="020B0604020202020204" pitchFamily="34" charset="0"/>
                <a:cs typeface="Arial" panose="020B0604020202020204" pitchFamily="34" charset="0"/>
              </a:rPr>
              <a:t>with the avulsion of tributary veins.  </a:t>
            </a:r>
            <a:endParaRPr lang="en-US" i="0" dirty="0">
              <a:solidFill>
                <a:srgbClr val="232323"/>
              </a:solidFill>
              <a:effectLst/>
              <a:latin typeface="Arial" panose="020B0604020202020204" pitchFamily="34" charset="0"/>
              <a:cs typeface="Arial" panose="020B0604020202020204" pitchFamily="34" charset="0"/>
            </a:endParaRPr>
          </a:p>
          <a:p>
            <a:r>
              <a:rPr lang="en-US" b="1" i="0" dirty="0">
                <a:solidFill>
                  <a:srgbClr val="232323"/>
                </a:solidFill>
                <a:effectLst/>
                <a:latin typeface="Arial" panose="020B0604020202020204" pitchFamily="34" charset="0"/>
                <a:cs typeface="Arial" panose="020B0604020202020204" pitchFamily="34" charset="0"/>
              </a:rPr>
              <a:t>Saphenous ligation without stripping.</a:t>
            </a:r>
          </a:p>
          <a:p>
            <a:r>
              <a:rPr lang="en-US" b="1" i="0" dirty="0">
                <a:solidFill>
                  <a:srgbClr val="232323"/>
                </a:solidFill>
                <a:effectLst/>
                <a:latin typeface="Arial" panose="020B0604020202020204" pitchFamily="34" charset="0"/>
                <a:cs typeface="Arial" panose="020B0604020202020204" pitchFamily="34" charset="0"/>
              </a:rPr>
              <a:t>CHIVA</a:t>
            </a:r>
            <a:r>
              <a:rPr lang="en-US" i="0" dirty="0">
                <a:solidFill>
                  <a:srgbClr val="232323"/>
                </a:solidFill>
                <a:effectLst/>
                <a:latin typeface="Arial" panose="020B0604020202020204" pitchFamily="34" charset="0"/>
                <a:cs typeface="Arial" panose="020B0604020202020204" pitchFamily="34" charset="0"/>
              </a:rPr>
              <a:t> — CHIVA (conservative venous ligation)</a:t>
            </a:r>
          </a:p>
          <a:p>
            <a:r>
              <a:rPr lang="en-US" b="1" i="0" dirty="0">
                <a:solidFill>
                  <a:srgbClr val="000000"/>
                </a:solidFill>
                <a:effectLst/>
                <a:latin typeface="Arial" panose="020B0604020202020204" pitchFamily="34" charset="0"/>
                <a:cs typeface="Arial" panose="020B0604020202020204" pitchFamily="34" charset="0"/>
              </a:rPr>
              <a:t>Stab/microincision phlebectomy</a:t>
            </a:r>
            <a:endParaRPr lang="en-PK"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09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37496AD-CDC0-478B-8A4D-BEE0A29EF7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56" y="7761"/>
            <a:ext cx="8964487" cy="6669360"/>
          </a:xfrm>
        </p:spPr>
      </p:pic>
    </p:spTree>
    <p:extLst>
      <p:ext uri="{BB962C8B-B14F-4D97-AF65-F5344CB8AC3E}">
        <p14:creationId xmlns:p14="http://schemas.microsoft.com/office/powerpoint/2010/main" val="3735394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665293-F5C4-4341-AE32-A7A8810A0F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48" y="0"/>
            <a:ext cx="8965503" cy="6741368"/>
          </a:xfrm>
        </p:spPr>
      </p:pic>
    </p:spTree>
    <p:extLst>
      <p:ext uri="{BB962C8B-B14F-4D97-AF65-F5344CB8AC3E}">
        <p14:creationId xmlns:p14="http://schemas.microsoft.com/office/powerpoint/2010/main" val="2261680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2400300" y="0"/>
            <a:ext cx="4343400" cy="6477000"/>
          </a:xfrm>
          <a:prstGeom prst="rect">
            <a:avLst/>
          </a:prstGeom>
        </p:spPr>
      </p:pic>
    </p:spTree>
    <p:extLst>
      <p:ext uri="{BB962C8B-B14F-4D97-AF65-F5344CB8AC3E}">
        <p14:creationId xmlns:p14="http://schemas.microsoft.com/office/powerpoint/2010/main" val="2897157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6303-2C11-4453-A45D-F163B40A1F02}"/>
              </a:ext>
            </a:extLst>
          </p:cNvPr>
          <p:cNvSpPr>
            <a:spLocks noGrp="1"/>
          </p:cNvSpPr>
          <p:nvPr>
            <p:ph type="title"/>
          </p:nvPr>
        </p:nvSpPr>
        <p:spPr/>
        <p:txBody>
          <a:bodyPr/>
          <a:lstStyle/>
          <a:p>
            <a:r>
              <a:rPr lang="en-US" dirty="0"/>
              <a:t>REFERENCES</a:t>
            </a:r>
            <a:endParaRPr lang="en-PK" dirty="0"/>
          </a:p>
        </p:txBody>
      </p:sp>
      <p:sp>
        <p:nvSpPr>
          <p:cNvPr id="3" name="Content Placeholder 2">
            <a:extLst>
              <a:ext uri="{FF2B5EF4-FFF2-40B4-BE49-F238E27FC236}">
                <a16:creationId xmlns:a16="http://schemas.microsoft.com/office/drawing/2014/main" id="{D2D77A5D-26C8-4557-B93D-E77268882385}"/>
              </a:ext>
            </a:extLst>
          </p:cNvPr>
          <p:cNvSpPr>
            <a:spLocks noGrp="1"/>
          </p:cNvSpPr>
          <p:nvPr>
            <p:ph idx="1"/>
          </p:nvPr>
        </p:nvSpPr>
        <p:spPr>
          <a:xfrm>
            <a:off x="457200" y="1417638"/>
            <a:ext cx="8229600" cy="5323730"/>
          </a:xfrm>
        </p:spPr>
        <p:txBody>
          <a:bodyPr>
            <a:normAutofit fontScale="55000" lnSpcReduction="20000"/>
          </a:bodyPr>
          <a:lstStyle/>
          <a:p>
            <a:pPr algn="l">
              <a:buFont typeface="+mj-lt"/>
              <a:buAutoNum type="arabicPeriod"/>
            </a:pPr>
            <a:r>
              <a:rPr lang="en-US" b="0" i="0" u="none" strike="noStrike" dirty="0" err="1">
                <a:solidFill>
                  <a:srgbClr val="005B92"/>
                </a:solidFill>
                <a:effectLst/>
                <a:latin typeface="Noto Sans" panose="020B0502040504020204" pitchFamily="34" charset="0"/>
                <a:hlinkClick r:id="rId2"/>
              </a:rPr>
              <a:t>Gloviczki</a:t>
            </a:r>
            <a:r>
              <a:rPr lang="en-US" b="0" i="0" u="none" strike="noStrike" dirty="0">
                <a:solidFill>
                  <a:srgbClr val="005B92"/>
                </a:solidFill>
                <a:effectLst/>
                <a:latin typeface="Noto Sans" panose="020B0502040504020204" pitchFamily="34" charset="0"/>
                <a:hlinkClick r:id="rId2"/>
              </a:rPr>
              <a:t> P, </a:t>
            </a:r>
            <a:r>
              <a:rPr lang="en-US" b="0" i="0" u="none" strike="noStrike" dirty="0" err="1">
                <a:solidFill>
                  <a:srgbClr val="005B92"/>
                </a:solidFill>
                <a:effectLst/>
                <a:latin typeface="Noto Sans" panose="020B0502040504020204" pitchFamily="34" charset="0"/>
                <a:hlinkClick r:id="rId2"/>
              </a:rPr>
              <a:t>Comerota</a:t>
            </a:r>
            <a:r>
              <a:rPr lang="en-US" b="0" i="0" u="none" strike="noStrike" dirty="0">
                <a:solidFill>
                  <a:srgbClr val="005B92"/>
                </a:solidFill>
                <a:effectLst/>
                <a:latin typeface="Noto Sans" panose="020B0502040504020204" pitchFamily="34" charset="0"/>
                <a:hlinkClick r:id="rId2"/>
              </a:rPr>
              <a:t> AJ, </a:t>
            </a:r>
            <a:r>
              <a:rPr lang="en-US" b="0" i="0" u="none" strike="noStrike" dirty="0" err="1">
                <a:solidFill>
                  <a:srgbClr val="005B92"/>
                </a:solidFill>
                <a:effectLst/>
                <a:latin typeface="Noto Sans" panose="020B0502040504020204" pitchFamily="34" charset="0"/>
                <a:hlinkClick r:id="rId2"/>
              </a:rPr>
              <a:t>Dalsing</a:t>
            </a:r>
            <a:r>
              <a:rPr lang="en-US" b="0" i="0" u="none" strike="noStrike" dirty="0">
                <a:solidFill>
                  <a:srgbClr val="005B92"/>
                </a:solidFill>
                <a:effectLst/>
                <a:latin typeface="Noto Sans" panose="020B0502040504020204" pitchFamily="34" charset="0"/>
                <a:hlinkClick r:id="rId2"/>
              </a:rPr>
              <a:t> MC, et al. The care of patients with varicose veins and associated chronic venous diseases: clinical practice guidelines of the Society for Vascular Surgery and the American Venous Forum. J </a:t>
            </a:r>
            <a:r>
              <a:rPr lang="en-US" b="0" i="0" u="none" strike="noStrike" dirty="0" err="1">
                <a:solidFill>
                  <a:srgbClr val="005B92"/>
                </a:solidFill>
                <a:effectLst/>
                <a:latin typeface="Noto Sans" panose="020B0502040504020204" pitchFamily="34" charset="0"/>
                <a:hlinkClick r:id="rId2"/>
              </a:rPr>
              <a:t>Vasc</a:t>
            </a:r>
            <a:r>
              <a:rPr lang="en-US" b="0" i="0" u="none" strike="noStrike" dirty="0">
                <a:solidFill>
                  <a:srgbClr val="005B92"/>
                </a:solidFill>
                <a:effectLst/>
                <a:latin typeface="Noto Sans" panose="020B0502040504020204" pitchFamily="34" charset="0"/>
                <a:hlinkClick r:id="rId2"/>
              </a:rPr>
              <a:t> Surg 2011; 53:2S.</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err="1">
                <a:solidFill>
                  <a:srgbClr val="005B92"/>
                </a:solidFill>
                <a:effectLst/>
                <a:latin typeface="Noto Sans" panose="020B0502040504020204" pitchFamily="34" charset="0"/>
                <a:hlinkClick r:id="rId3"/>
              </a:rPr>
              <a:t>Wittens</a:t>
            </a:r>
            <a:r>
              <a:rPr lang="en-US" b="0" i="0" u="none" strike="noStrike" dirty="0">
                <a:solidFill>
                  <a:srgbClr val="005B92"/>
                </a:solidFill>
                <a:effectLst/>
                <a:latin typeface="Noto Sans" panose="020B0502040504020204" pitchFamily="34" charset="0"/>
                <a:hlinkClick r:id="rId3"/>
              </a:rPr>
              <a:t> C, Davies AH, </a:t>
            </a:r>
            <a:r>
              <a:rPr lang="en-US" b="0" i="0" u="none" strike="noStrike" dirty="0" err="1">
                <a:solidFill>
                  <a:srgbClr val="005B92"/>
                </a:solidFill>
                <a:effectLst/>
                <a:latin typeface="Noto Sans" panose="020B0502040504020204" pitchFamily="34" charset="0"/>
                <a:hlinkClick r:id="rId3"/>
              </a:rPr>
              <a:t>Bækgaard</a:t>
            </a:r>
            <a:r>
              <a:rPr lang="en-US" b="0" i="0" u="none" strike="noStrike" dirty="0">
                <a:solidFill>
                  <a:srgbClr val="005B92"/>
                </a:solidFill>
                <a:effectLst/>
                <a:latin typeface="Noto Sans" panose="020B0502040504020204" pitchFamily="34" charset="0"/>
                <a:hlinkClick r:id="rId3"/>
              </a:rPr>
              <a:t> N, et al. Editor's Choice - Management of Chronic Venous Disease: Clinical Practice Guidelines of the European Society for Vascular Surgery (ESVS). Eur J </a:t>
            </a:r>
            <a:r>
              <a:rPr lang="en-US" b="0" i="0" u="none" strike="noStrike" dirty="0" err="1">
                <a:solidFill>
                  <a:srgbClr val="005B92"/>
                </a:solidFill>
                <a:effectLst/>
                <a:latin typeface="Noto Sans" panose="020B0502040504020204" pitchFamily="34" charset="0"/>
                <a:hlinkClick r:id="rId3"/>
              </a:rPr>
              <a:t>Vasc</a:t>
            </a:r>
            <a:r>
              <a:rPr lang="en-US" b="0" i="0" u="none" strike="noStrike" dirty="0">
                <a:solidFill>
                  <a:srgbClr val="005B92"/>
                </a:solidFill>
                <a:effectLst/>
                <a:latin typeface="Noto Sans" panose="020B0502040504020204" pitchFamily="34" charset="0"/>
                <a:hlinkClick r:id="rId3"/>
              </a:rPr>
              <a:t> </a:t>
            </a:r>
            <a:r>
              <a:rPr lang="en-US" b="0" i="0" u="none" strike="noStrike" dirty="0" err="1">
                <a:solidFill>
                  <a:srgbClr val="005B92"/>
                </a:solidFill>
                <a:effectLst/>
                <a:latin typeface="Noto Sans" panose="020B0502040504020204" pitchFamily="34" charset="0"/>
                <a:hlinkClick r:id="rId3"/>
              </a:rPr>
              <a:t>Endovasc</a:t>
            </a:r>
            <a:r>
              <a:rPr lang="en-US" b="0" i="0" u="none" strike="noStrike" dirty="0">
                <a:solidFill>
                  <a:srgbClr val="005B92"/>
                </a:solidFill>
                <a:effectLst/>
                <a:latin typeface="Noto Sans" panose="020B0502040504020204" pitchFamily="34" charset="0"/>
                <a:hlinkClick r:id="rId3"/>
              </a:rPr>
              <a:t> Surg 2015; 49:678.</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4"/>
              </a:rPr>
              <a:t>O'Donnell TF Jr, Passman MA. Clinical practice guidelines of the Society for Vascular Surgery (SVS) and the American Venous Forum (AVF)--Management of venous leg ulcers. Introduction. J </a:t>
            </a:r>
            <a:r>
              <a:rPr lang="en-US" b="0" i="0" u="none" strike="noStrike" dirty="0" err="1">
                <a:solidFill>
                  <a:srgbClr val="005B92"/>
                </a:solidFill>
                <a:effectLst/>
                <a:latin typeface="Noto Sans" panose="020B0502040504020204" pitchFamily="34" charset="0"/>
                <a:hlinkClick r:id="rId4"/>
              </a:rPr>
              <a:t>Vasc</a:t>
            </a:r>
            <a:r>
              <a:rPr lang="en-US" b="0" i="0" u="none" strike="noStrike" dirty="0">
                <a:solidFill>
                  <a:srgbClr val="005B92"/>
                </a:solidFill>
                <a:effectLst/>
                <a:latin typeface="Noto Sans" panose="020B0502040504020204" pitchFamily="34" charset="0"/>
                <a:hlinkClick r:id="rId4"/>
              </a:rPr>
              <a:t> Surg 2014; 60:1S.</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err="1">
                <a:solidFill>
                  <a:srgbClr val="005B92"/>
                </a:solidFill>
                <a:effectLst/>
                <a:latin typeface="Noto Sans" panose="020B0502040504020204" pitchFamily="34" charset="0"/>
                <a:hlinkClick r:id="rId5"/>
              </a:rPr>
              <a:t>Zahariev</a:t>
            </a:r>
            <a:r>
              <a:rPr lang="en-US" b="0" i="0" u="none" strike="noStrike" dirty="0">
                <a:solidFill>
                  <a:srgbClr val="005B92"/>
                </a:solidFill>
                <a:effectLst/>
                <a:latin typeface="Noto Sans" panose="020B0502040504020204" pitchFamily="34" charset="0"/>
                <a:hlinkClick r:id="rId5"/>
              </a:rPr>
              <a:t> T, </a:t>
            </a:r>
            <a:r>
              <a:rPr lang="en-US" b="0" i="0" u="none" strike="noStrike" dirty="0" err="1">
                <a:solidFill>
                  <a:srgbClr val="005B92"/>
                </a:solidFill>
                <a:effectLst/>
                <a:latin typeface="Noto Sans" panose="020B0502040504020204" pitchFamily="34" charset="0"/>
                <a:hlinkClick r:id="rId5"/>
              </a:rPr>
              <a:t>Anastassov</a:t>
            </a:r>
            <a:r>
              <a:rPr lang="en-US" b="0" i="0" u="none" strike="noStrike" dirty="0">
                <a:solidFill>
                  <a:srgbClr val="005B92"/>
                </a:solidFill>
                <a:effectLst/>
                <a:latin typeface="Noto Sans" panose="020B0502040504020204" pitchFamily="34" charset="0"/>
                <a:hlinkClick r:id="rId5"/>
              </a:rPr>
              <a:t> V, </a:t>
            </a:r>
            <a:r>
              <a:rPr lang="en-US" b="0" i="0" u="none" strike="noStrike" dirty="0" err="1">
                <a:solidFill>
                  <a:srgbClr val="005B92"/>
                </a:solidFill>
                <a:effectLst/>
                <a:latin typeface="Noto Sans" panose="020B0502040504020204" pitchFamily="34" charset="0"/>
                <a:hlinkClick r:id="rId5"/>
              </a:rPr>
              <a:t>Girov</a:t>
            </a:r>
            <a:r>
              <a:rPr lang="en-US" b="0" i="0" u="none" strike="noStrike" dirty="0">
                <a:solidFill>
                  <a:srgbClr val="005B92"/>
                </a:solidFill>
                <a:effectLst/>
                <a:latin typeface="Noto Sans" panose="020B0502040504020204" pitchFamily="34" charset="0"/>
                <a:hlinkClick r:id="rId5"/>
              </a:rPr>
              <a:t> K, et al. Prevalence of primary chronic venous disease: the Bulgarian experience. Int </a:t>
            </a:r>
            <a:r>
              <a:rPr lang="en-US" b="0" i="0" u="none" strike="noStrike" dirty="0" err="1">
                <a:solidFill>
                  <a:srgbClr val="005B92"/>
                </a:solidFill>
                <a:effectLst/>
                <a:latin typeface="Noto Sans" panose="020B0502040504020204" pitchFamily="34" charset="0"/>
                <a:hlinkClick r:id="rId5"/>
              </a:rPr>
              <a:t>Angiol</a:t>
            </a:r>
            <a:r>
              <a:rPr lang="en-US" b="0" i="0" u="none" strike="noStrike" dirty="0">
                <a:solidFill>
                  <a:srgbClr val="005B92"/>
                </a:solidFill>
                <a:effectLst/>
                <a:latin typeface="Noto Sans" panose="020B0502040504020204" pitchFamily="34" charset="0"/>
                <a:hlinkClick r:id="rId5"/>
              </a:rPr>
              <a:t> 2009; 28:303.</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err="1">
                <a:solidFill>
                  <a:srgbClr val="005B92"/>
                </a:solidFill>
                <a:effectLst/>
                <a:latin typeface="Noto Sans" panose="020B0502040504020204" pitchFamily="34" charset="0"/>
                <a:hlinkClick r:id="rId6"/>
              </a:rPr>
              <a:t>Dua</a:t>
            </a:r>
            <a:r>
              <a:rPr lang="en-US" b="0" i="0" u="none" strike="noStrike" dirty="0">
                <a:solidFill>
                  <a:srgbClr val="005B92"/>
                </a:solidFill>
                <a:effectLst/>
                <a:latin typeface="Noto Sans" panose="020B0502040504020204" pitchFamily="34" charset="0"/>
                <a:hlinkClick r:id="rId6"/>
              </a:rPr>
              <a:t> A, Heller JA. Advanced Chronic Venous Insufficiency. </a:t>
            </a:r>
            <a:r>
              <a:rPr lang="en-US" b="0" i="0" u="none" strike="noStrike" dirty="0" err="1">
                <a:solidFill>
                  <a:srgbClr val="005B92"/>
                </a:solidFill>
                <a:effectLst/>
                <a:latin typeface="Noto Sans" panose="020B0502040504020204" pitchFamily="34" charset="0"/>
                <a:hlinkClick r:id="rId6"/>
              </a:rPr>
              <a:t>Vasc</a:t>
            </a:r>
            <a:r>
              <a:rPr lang="en-US" b="0" i="0" u="none" strike="noStrike" dirty="0">
                <a:solidFill>
                  <a:srgbClr val="005B92"/>
                </a:solidFill>
                <a:effectLst/>
                <a:latin typeface="Noto Sans" panose="020B0502040504020204" pitchFamily="34" charset="0"/>
                <a:hlinkClick r:id="rId6"/>
              </a:rPr>
              <a:t> Endovascular Surg 2017; 51:12.</a:t>
            </a:r>
            <a:r>
              <a:rPr lang="en-US" b="0" i="0" dirty="0">
                <a:solidFill>
                  <a:srgbClr val="232323"/>
                </a:solidFill>
                <a:effectLst/>
                <a:latin typeface="Noto Sans" panose="020B0502040504020204" pitchFamily="34" charset="0"/>
              </a:rPr>
              <a:t> </a:t>
            </a:r>
            <a:r>
              <a:rPr lang="en-US" b="0" i="0" u="none" strike="noStrike" dirty="0" err="1">
                <a:solidFill>
                  <a:srgbClr val="005B92"/>
                </a:solidFill>
                <a:effectLst/>
                <a:latin typeface="Noto Sans" panose="020B0502040504020204" pitchFamily="34" charset="0"/>
                <a:hlinkClick r:id="rId7"/>
              </a:rPr>
              <a:t>Criqui</a:t>
            </a:r>
            <a:r>
              <a:rPr lang="en-US" b="0" i="0" u="none" strike="noStrike" dirty="0">
                <a:solidFill>
                  <a:srgbClr val="005B92"/>
                </a:solidFill>
                <a:effectLst/>
                <a:latin typeface="Noto Sans" panose="020B0502040504020204" pitchFamily="34" charset="0"/>
                <a:hlinkClick r:id="rId7"/>
              </a:rPr>
              <a:t> MH, </a:t>
            </a:r>
            <a:r>
              <a:rPr lang="en-US" b="0" i="0" u="none" strike="noStrike" dirty="0" err="1">
                <a:solidFill>
                  <a:srgbClr val="005B92"/>
                </a:solidFill>
                <a:effectLst/>
                <a:latin typeface="Noto Sans" panose="020B0502040504020204" pitchFamily="34" charset="0"/>
                <a:hlinkClick r:id="rId7"/>
              </a:rPr>
              <a:t>Denenberg</a:t>
            </a:r>
            <a:r>
              <a:rPr lang="en-US" b="0" i="0" u="none" strike="noStrike" dirty="0">
                <a:solidFill>
                  <a:srgbClr val="005B92"/>
                </a:solidFill>
                <a:effectLst/>
                <a:latin typeface="Noto Sans" panose="020B0502040504020204" pitchFamily="34" charset="0"/>
                <a:hlinkClick r:id="rId7"/>
              </a:rPr>
              <a:t> JO, Bergan J, et al. Risk factors for chronic venous disease: the San Diego Population Study. J </a:t>
            </a:r>
            <a:r>
              <a:rPr lang="en-US" b="0" i="0" u="none" strike="noStrike" dirty="0" err="1">
                <a:solidFill>
                  <a:srgbClr val="005B92"/>
                </a:solidFill>
                <a:effectLst/>
                <a:latin typeface="Noto Sans" panose="020B0502040504020204" pitchFamily="34" charset="0"/>
                <a:hlinkClick r:id="rId7"/>
              </a:rPr>
              <a:t>Vasc</a:t>
            </a:r>
            <a:r>
              <a:rPr lang="en-US" b="0" i="0" u="none" strike="noStrike" dirty="0">
                <a:solidFill>
                  <a:srgbClr val="005B92"/>
                </a:solidFill>
                <a:effectLst/>
                <a:latin typeface="Noto Sans" panose="020B0502040504020204" pitchFamily="34" charset="0"/>
                <a:hlinkClick r:id="rId7"/>
              </a:rPr>
              <a:t> Surg 2007; 46:331.</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8"/>
              </a:rPr>
              <a:t>Prochaska JH, Arnold N, </a:t>
            </a:r>
            <a:r>
              <a:rPr lang="en-US" b="0" i="0" u="none" strike="noStrike" dirty="0" err="1">
                <a:solidFill>
                  <a:srgbClr val="005B92"/>
                </a:solidFill>
                <a:effectLst/>
                <a:latin typeface="Noto Sans" panose="020B0502040504020204" pitchFamily="34" charset="0"/>
                <a:hlinkClick r:id="rId8"/>
              </a:rPr>
              <a:t>Falcke</a:t>
            </a:r>
            <a:r>
              <a:rPr lang="en-US" b="0" i="0" u="none" strike="noStrike" dirty="0">
                <a:solidFill>
                  <a:srgbClr val="005B92"/>
                </a:solidFill>
                <a:effectLst/>
                <a:latin typeface="Noto Sans" panose="020B0502040504020204" pitchFamily="34" charset="0"/>
                <a:hlinkClick r:id="rId8"/>
              </a:rPr>
              <a:t> A, et al. Chronic venous insufficiency, cardiovascular disease, and mortality: a population study. Eur Heart J 2021; 42:4157.</a:t>
            </a:r>
            <a:endParaRPr lang="en-US" b="0" i="0" dirty="0">
              <a:solidFill>
                <a:srgbClr val="232323"/>
              </a:solidFill>
              <a:effectLst/>
              <a:latin typeface="Noto Sans" panose="020B0502040504020204" pitchFamily="34" charset="0"/>
            </a:endParaRPr>
          </a:p>
          <a:p>
            <a:pPr marL="0" indent="0" algn="l">
              <a:buNone/>
            </a:pPr>
            <a:endParaRPr lang="en-US" b="0" i="0" dirty="0">
              <a:solidFill>
                <a:srgbClr val="232323"/>
              </a:solidFill>
              <a:effectLst/>
              <a:latin typeface="Noto Sans" panose="020B0502040504020204" pitchFamily="34" charset="0"/>
            </a:endParaRPr>
          </a:p>
          <a:p>
            <a:pPr algn="l">
              <a:buFont typeface="+mj-lt"/>
              <a:buAutoNum type="arabicPeriod"/>
            </a:pPr>
            <a:endParaRPr lang="en-US" b="0" i="0" dirty="0">
              <a:solidFill>
                <a:srgbClr val="232323"/>
              </a:solidFill>
              <a:effectLst/>
              <a:latin typeface="Noto Sans" panose="020B0502040504020204" pitchFamily="34" charset="0"/>
            </a:endParaRPr>
          </a:p>
          <a:p>
            <a:endParaRPr lang="en-PK" dirty="0"/>
          </a:p>
        </p:txBody>
      </p:sp>
    </p:spTree>
    <p:extLst>
      <p:ext uri="{BB962C8B-B14F-4D97-AF65-F5344CB8AC3E}">
        <p14:creationId xmlns:p14="http://schemas.microsoft.com/office/powerpoint/2010/main" val="4263870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BA7-B626-09AF-9F53-5B507B86FEA8}"/>
              </a:ext>
            </a:extLst>
          </p:cNvPr>
          <p:cNvSpPr>
            <a:spLocks noGrp="1"/>
          </p:cNvSpPr>
          <p:nvPr>
            <p:ph type="ctrTitle"/>
          </p:nvPr>
        </p:nvSpPr>
        <p:spPr/>
        <p:txBody>
          <a:bodyPr vert="horz" lIns="68580" tIns="34290" rIns="68580" bIns="34290" rtlCol="0" anchor="ctr">
            <a:normAutofit/>
          </a:bodyPr>
          <a:lstStyle/>
          <a:p>
            <a:pPr algn="ctr"/>
            <a:r>
              <a:rPr lang="en-US" sz="5400" dirty="0"/>
              <a:t>Any Question?</a:t>
            </a:r>
          </a:p>
        </p:txBody>
      </p:sp>
      <p:sp>
        <p:nvSpPr>
          <p:cNvPr id="4" name="Subtitle 3">
            <a:extLst>
              <a:ext uri="{FF2B5EF4-FFF2-40B4-BE49-F238E27FC236}">
                <a16:creationId xmlns:a16="http://schemas.microsoft.com/office/drawing/2014/main" id="{42A12026-9553-452B-A034-7EAAFCD83486}"/>
              </a:ext>
            </a:extLst>
          </p:cNvPr>
          <p:cNvSpPr>
            <a:spLocks noGrp="1"/>
          </p:cNvSpPr>
          <p:nvPr>
            <p:ph type="subTitle" idx="1"/>
          </p:nvPr>
        </p:nvSpPr>
        <p:spPr/>
        <p:txBody>
          <a:bodyPr>
            <a:normAutofit/>
          </a:bodyPr>
          <a:lstStyle/>
          <a:p>
            <a:r>
              <a:rPr lang="en-US" sz="6000" dirty="0">
                <a:solidFill>
                  <a:schemeClr val="tx1"/>
                </a:solidFill>
                <a:latin typeface="+mj-lt"/>
                <a:ea typeface="+mj-ea"/>
                <a:cs typeface="+mj-cs"/>
              </a:rPr>
              <a:t>Thankyou</a:t>
            </a:r>
            <a:endParaRPr lang="en-PK" sz="6000" dirty="0"/>
          </a:p>
        </p:txBody>
      </p:sp>
    </p:spTree>
    <p:extLst>
      <p:ext uri="{BB962C8B-B14F-4D97-AF65-F5344CB8AC3E}">
        <p14:creationId xmlns:p14="http://schemas.microsoft.com/office/powerpoint/2010/main" val="251173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BC9DB14-1B1E-946A-17FF-884BA1B23625}"/>
              </a:ext>
            </a:extLst>
          </p:cNvPr>
          <p:cNvSpPr>
            <a:spLocks noGrp="1" noChangeArrowheads="1"/>
          </p:cNvSpPr>
          <p:nvPr>
            <p:ph type="title"/>
          </p:nvPr>
        </p:nvSpPr>
        <p:spPr>
          <a:xfrm>
            <a:off x="827584" y="411059"/>
            <a:ext cx="7200799" cy="1033529"/>
          </a:xfrm>
        </p:spPr>
        <p:txBody>
          <a:bodyPr>
            <a:normAutofit/>
          </a:bodyPr>
          <a:lstStyle/>
          <a:p>
            <a:r>
              <a:rPr lang="en-US" altLang="en-US" sz="2800" dirty="0"/>
              <a:t>PROF UMER MODEL OF INTEGRATED LECTURE</a:t>
            </a:r>
          </a:p>
        </p:txBody>
      </p:sp>
      <p:pic>
        <p:nvPicPr>
          <p:cNvPr id="23554" name="Picture 3">
            <a:extLst>
              <a:ext uri="{FF2B5EF4-FFF2-40B4-BE49-F238E27FC236}">
                <a16:creationId xmlns:a16="http://schemas.microsoft.com/office/drawing/2014/main" id="{4F500807-2B14-15E4-9098-4876DECB01C6}"/>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44588"/>
            <a:ext cx="5832648" cy="509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07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6EA3AC0-2E47-120D-9E27-08F931EBBCE8}"/>
              </a:ext>
            </a:extLst>
          </p:cNvPr>
          <p:cNvSpPr>
            <a:spLocks noGrp="1" noChangeArrowheads="1"/>
          </p:cNvSpPr>
          <p:nvPr>
            <p:ph type="title"/>
          </p:nvPr>
        </p:nvSpPr>
        <p:spPr>
          <a:xfrm>
            <a:off x="1043608" y="476672"/>
            <a:ext cx="6696744" cy="1341412"/>
          </a:xfrm>
        </p:spPr>
        <p:txBody>
          <a:bodyPr>
            <a:normAutofit/>
          </a:bodyPr>
          <a:lstStyle/>
          <a:p>
            <a:pPr eaLnBrk="1" hangingPunct="1"/>
            <a:r>
              <a:rPr lang="en-US" altLang="en-US" dirty="0">
                <a:solidFill>
                  <a:schemeClr val="tx1"/>
                </a:solidFill>
              </a:rPr>
              <a:t>SEQUENCE OF LGIS</a:t>
            </a:r>
          </a:p>
        </p:txBody>
      </p:sp>
      <p:sp>
        <p:nvSpPr>
          <p:cNvPr id="21506" name="Rectangle 3">
            <a:extLst>
              <a:ext uri="{FF2B5EF4-FFF2-40B4-BE49-F238E27FC236}">
                <a16:creationId xmlns:a16="http://schemas.microsoft.com/office/drawing/2014/main" id="{0726DC78-23D7-9FB0-4680-D91A11132781}"/>
              </a:ext>
            </a:extLst>
          </p:cNvPr>
          <p:cNvSpPr>
            <a:spLocks noGrp="1" noChangeArrowheads="1"/>
          </p:cNvSpPr>
          <p:nvPr>
            <p:ph idx="1"/>
          </p:nvPr>
        </p:nvSpPr>
        <p:spPr>
          <a:xfrm>
            <a:off x="1403648" y="1556792"/>
            <a:ext cx="7128792" cy="5400600"/>
          </a:xfrm>
        </p:spPr>
        <p:txBody>
          <a:bodyPr>
            <a:normAutofit/>
          </a:bodyPr>
          <a:lstStyle/>
          <a:p>
            <a:pPr marL="0" indent="0" algn="just">
              <a:buNone/>
            </a:pPr>
            <a:endParaRPr lang="en-US" altLang="en-US" sz="1529" dirty="0"/>
          </a:p>
          <a:p>
            <a:pPr marL="0" indent="0" algn="just">
              <a:buNone/>
            </a:pPr>
            <a:r>
              <a:rPr lang="en-US" altLang="en-US" dirty="0"/>
              <a:t>Learning objectives</a:t>
            </a:r>
          </a:p>
          <a:p>
            <a:pPr marL="0" indent="0" algn="just">
              <a:buNone/>
            </a:pPr>
            <a:r>
              <a:rPr lang="en-US" altLang="en-US" sz="2400" b="1" dirty="0"/>
              <a:t>1)</a:t>
            </a:r>
            <a:r>
              <a:rPr lang="en-GB" sz="2400" b="1" dirty="0"/>
              <a:t> Causes and clinical Features of Venous Diseases and Varicose Veins </a:t>
            </a:r>
            <a:r>
              <a:rPr lang="en-US" altLang="en-US" sz="2400" dirty="0"/>
              <a:t>(core concept = 70%)</a:t>
            </a:r>
          </a:p>
          <a:p>
            <a:pPr marL="0" indent="0" algn="just">
              <a:buNone/>
            </a:pPr>
            <a:r>
              <a:rPr lang="en-US" altLang="en-US" sz="2400" b="1" dirty="0"/>
              <a:t>2) </a:t>
            </a:r>
            <a:r>
              <a:rPr lang="en-US" altLang="en-US" sz="2400" dirty="0"/>
              <a:t>Principles of</a:t>
            </a:r>
            <a:r>
              <a:rPr lang="en-GB" sz="2400" b="1" dirty="0"/>
              <a:t> Diagnosis and Surgical Treatment Of Varicose Veins</a:t>
            </a:r>
            <a:r>
              <a:rPr lang="en-US" altLang="en-US" sz="2400" dirty="0"/>
              <a:t>(horizontal  integration 10%)</a:t>
            </a:r>
          </a:p>
          <a:p>
            <a:pPr marL="0" indent="0" algn="just">
              <a:buNone/>
            </a:pPr>
            <a:r>
              <a:rPr lang="en-US" altLang="en-US" sz="2400" b="1" dirty="0"/>
              <a:t>3) </a:t>
            </a:r>
            <a:r>
              <a:rPr lang="en-US" altLang="en-US" sz="2400" dirty="0"/>
              <a:t>Related clinical scenarios (vertical integration – 15%)</a:t>
            </a:r>
          </a:p>
          <a:p>
            <a:pPr marL="0" indent="0" algn="just">
              <a:buNone/>
            </a:pPr>
            <a:r>
              <a:rPr lang="en-US" altLang="en-US" sz="2400" b="1" dirty="0"/>
              <a:t>4)</a:t>
            </a:r>
            <a:r>
              <a:rPr lang="en-US" altLang="en-US" sz="2400" dirty="0"/>
              <a:t> Research article related to topic (4%)</a:t>
            </a:r>
          </a:p>
          <a:p>
            <a:pPr marL="0" indent="0" algn="just">
              <a:buNone/>
            </a:pPr>
            <a:r>
              <a:rPr lang="en-US" altLang="en-US" sz="2400" b="1" dirty="0"/>
              <a:t>5) </a:t>
            </a:r>
            <a:r>
              <a:rPr lang="en-US" altLang="en-US" sz="2400" dirty="0"/>
              <a:t>Ethics (1%)</a:t>
            </a:r>
          </a:p>
        </p:txBody>
      </p:sp>
    </p:spTree>
    <p:extLst>
      <p:ext uri="{BB962C8B-B14F-4D97-AF65-F5344CB8AC3E}">
        <p14:creationId xmlns:p14="http://schemas.microsoft.com/office/powerpoint/2010/main" val="5475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F5C5039-8B72-F271-3940-F0A48FB2F40F}"/>
              </a:ext>
            </a:extLst>
          </p:cNvPr>
          <p:cNvSpPr>
            <a:spLocks noGrp="1" noChangeArrowheads="1"/>
          </p:cNvSpPr>
          <p:nvPr>
            <p:ph type="title"/>
          </p:nvPr>
        </p:nvSpPr>
        <p:spPr>
          <a:xfrm>
            <a:off x="1403648" y="548680"/>
            <a:ext cx="6696744" cy="748598"/>
          </a:xfrm>
        </p:spPr>
        <p:txBody>
          <a:bodyPr>
            <a:normAutofit fontScale="90000"/>
          </a:bodyPr>
          <a:lstStyle/>
          <a:p>
            <a:pPr eaLnBrk="1" hangingPunct="1"/>
            <a:r>
              <a:rPr lang="en-US" altLang="en-US" b="1" dirty="0">
                <a:solidFill>
                  <a:schemeClr val="tx1"/>
                </a:solidFill>
              </a:rPr>
              <a:t>LEARNING OBJECTIVES</a:t>
            </a:r>
          </a:p>
        </p:txBody>
      </p:sp>
      <p:sp>
        <p:nvSpPr>
          <p:cNvPr id="20482" name="Rectangle 3">
            <a:extLst>
              <a:ext uri="{FF2B5EF4-FFF2-40B4-BE49-F238E27FC236}">
                <a16:creationId xmlns:a16="http://schemas.microsoft.com/office/drawing/2014/main" id="{8AB3D0A0-2C16-ECB7-2B67-D0FC7CDD4F95}"/>
              </a:ext>
            </a:extLst>
          </p:cNvPr>
          <p:cNvSpPr>
            <a:spLocks noGrp="1" noChangeArrowheads="1"/>
          </p:cNvSpPr>
          <p:nvPr>
            <p:ph idx="1"/>
          </p:nvPr>
        </p:nvSpPr>
        <p:spPr>
          <a:xfrm>
            <a:off x="971600" y="1556792"/>
            <a:ext cx="7560839" cy="5184576"/>
          </a:xfrm>
        </p:spPr>
        <p:txBody>
          <a:bodyPr>
            <a:normAutofit lnSpcReduction="10000"/>
          </a:bodyPr>
          <a:lstStyle/>
          <a:p>
            <a:pPr marL="0" indent="0" algn="just">
              <a:buNone/>
              <a:defRPr/>
            </a:pPr>
            <a:r>
              <a:rPr lang="en-US" altLang="en-US" sz="2800" dirty="0"/>
              <a:t>At The End Of This Lecture Students Shall Be Able To Learn:</a:t>
            </a:r>
          </a:p>
          <a:p>
            <a:pPr algn="just">
              <a:defRPr/>
            </a:pPr>
            <a:r>
              <a:rPr lang="en-US" sz="2800" dirty="0"/>
              <a:t>Venous anatomy of lower Limbs</a:t>
            </a:r>
          </a:p>
          <a:p>
            <a:pPr algn="just">
              <a:defRPr/>
            </a:pPr>
            <a:r>
              <a:rPr lang="en-US" sz="2800" dirty="0"/>
              <a:t>The pathophysiology of venous diseases </a:t>
            </a:r>
          </a:p>
          <a:p>
            <a:pPr algn="just">
              <a:defRPr/>
            </a:pPr>
            <a:r>
              <a:rPr lang="en-US" sz="2800" dirty="0"/>
              <a:t>Various Risk Factors associated with Varicose Veins</a:t>
            </a:r>
          </a:p>
          <a:p>
            <a:pPr algn="just">
              <a:defRPr/>
            </a:pPr>
            <a:r>
              <a:rPr lang="en-US" sz="2800" dirty="0"/>
              <a:t>Enumerate investigations for varicose veins </a:t>
            </a:r>
          </a:p>
          <a:p>
            <a:pPr algn="just">
              <a:defRPr/>
            </a:pPr>
            <a:r>
              <a:rPr lang="en-US" sz="2800" dirty="0"/>
              <a:t>Outline conservative management </a:t>
            </a:r>
          </a:p>
          <a:p>
            <a:pPr algn="just">
              <a:defRPr/>
            </a:pPr>
            <a:r>
              <a:rPr lang="en-US" sz="2800" dirty="0"/>
              <a:t>Understands principles of operative management of Varicose Veins</a:t>
            </a:r>
          </a:p>
          <a:p>
            <a:pPr algn="just">
              <a:defRPr/>
            </a:pPr>
            <a:r>
              <a:rPr lang="en-US" sz="2800" dirty="0"/>
              <a:t>Recent advances</a:t>
            </a:r>
            <a:endParaRPr lang="en-US" altLang="en-US" sz="2800" dirty="0"/>
          </a:p>
          <a:p>
            <a:pPr algn="just" eaLnBrk="1" hangingPunct="1">
              <a:defRPr/>
            </a:pPr>
            <a:endParaRPr lang="en-US" altLang="en-US" sz="2800" dirty="0"/>
          </a:p>
          <a:p>
            <a:pPr algn="just" eaLnBrk="1" hangingPunct="1">
              <a:defRPr/>
            </a:pPr>
            <a:endParaRPr lang="en-US" altLang="en-US" sz="1529" dirty="0"/>
          </a:p>
        </p:txBody>
      </p:sp>
    </p:spTree>
    <p:extLst>
      <p:ext uri="{BB962C8B-B14F-4D97-AF65-F5344CB8AC3E}">
        <p14:creationId xmlns:p14="http://schemas.microsoft.com/office/powerpoint/2010/main" val="24445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E6D7-E139-44AE-AC39-7213677E2276}"/>
              </a:ext>
            </a:extLst>
          </p:cNvPr>
          <p:cNvSpPr>
            <a:spLocks noGrp="1"/>
          </p:cNvSpPr>
          <p:nvPr>
            <p:ph type="title"/>
          </p:nvPr>
        </p:nvSpPr>
        <p:spPr>
          <a:xfrm>
            <a:off x="457200" y="116632"/>
            <a:ext cx="8229600" cy="864096"/>
          </a:xfrm>
        </p:spPr>
        <p:txBody>
          <a:bodyPr/>
          <a:lstStyle/>
          <a:p>
            <a:r>
              <a:rPr lang="en-US" dirty="0"/>
              <a:t>Clinical Scenario</a:t>
            </a:r>
            <a:endParaRPr lang="en-PK" dirty="0"/>
          </a:p>
        </p:txBody>
      </p:sp>
      <p:sp>
        <p:nvSpPr>
          <p:cNvPr id="3" name="Content Placeholder 2">
            <a:extLst>
              <a:ext uri="{FF2B5EF4-FFF2-40B4-BE49-F238E27FC236}">
                <a16:creationId xmlns:a16="http://schemas.microsoft.com/office/drawing/2014/main" id="{6D86CA2D-9122-4BDF-BFCF-702BA97DD28D}"/>
              </a:ext>
            </a:extLst>
          </p:cNvPr>
          <p:cNvSpPr>
            <a:spLocks noGrp="1"/>
          </p:cNvSpPr>
          <p:nvPr>
            <p:ph idx="1"/>
          </p:nvPr>
        </p:nvSpPr>
        <p:spPr>
          <a:xfrm>
            <a:off x="457200" y="1268760"/>
            <a:ext cx="4618856" cy="5256584"/>
          </a:xfrm>
        </p:spPr>
        <p:txBody>
          <a:bodyPr>
            <a:normAutofit fontScale="85000" lnSpcReduction="20000"/>
          </a:bodyPr>
          <a:lstStyle/>
          <a:p>
            <a:pPr algn="just"/>
            <a:r>
              <a:rPr lang="en-US" b="0" i="0" dirty="0">
                <a:solidFill>
                  <a:srgbClr val="000000"/>
                </a:solidFill>
                <a:effectLst/>
                <a:latin typeface="HelveticaNeue"/>
              </a:rPr>
              <a:t>A 38-year-old woman presented 6 months postpartum from the birth of her third child with pruritic bluish veins and a burning sensation behind her knees. On physical examination, she was obese and had prominent veins behind her knees and along her lateral lower thighs.</a:t>
            </a:r>
          </a:p>
          <a:p>
            <a:pPr algn="just"/>
            <a:r>
              <a:rPr lang="en-US" dirty="0">
                <a:solidFill>
                  <a:srgbClr val="000000"/>
                </a:solidFill>
                <a:latin typeface="HelveticaNeue"/>
              </a:rPr>
              <a:t>What are the Differential Diagnosis?</a:t>
            </a:r>
            <a:endParaRPr lang="en-US" b="0" i="0" dirty="0">
              <a:solidFill>
                <a:srgbClr val="000000"/>
              </a:solidFill>
              <a:effectLst/>
              <a:latin typeface="HelveticaNeue"/>
            </a:endParaRPr>
          </a:p>
        </p:txBody>
      </p:sp>
      <p:pic>
        <p:nvPicPr>
          <p:cNvPr id="5" name="Picture 4">
            <a:extLst>
              <a:ext uri="{FF2B5EF4-FFF2-40B4-BE49-F238E27FC236}">
                <a16:creationId xmlns:a16="http://schemas.microsoft.com/office/drawing/2014/main" id="{87557243-DF04-4040-985B-C62CAF852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268760"/>
            <a:ext cx="3456384" cy="5184576"/>
          </a:xfrm>
          <a:prstGeom prst="rect">
            <a:avLst/>
          </a:prstGeom>
        </p:spPr>
      </p:pic>
    </p:spTree>
    <p:extLst>
      <p:ext uri="{BB962C8B-B14F-4D97-AF65-F5344CB8AC3E}">
        <p14:creationId xmlns:p14="http://schemas.microsoft.com/office/powerpoint/2010/main" val="123285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615F-EA3B-401A-A801-1CEA6A126FD3}"/>
              </a:ext>
            </a:extLst>
          </p:cNvPr>
          <p:cNvSpPr>
            <a:spLocks noGrp="1"/>
          </p:cNvSpPr>
          <p:nvPr>
            <p:ph type="title"/>
          </p:nvPr>
        </p:nvSpPr>
        <p:spPr/>
        <p:txBody>
          <a:bodyPr/>
          <a:lstStyle/>
          <a:p>
            <a:r>
              <a:rPr lang="en-US" dirty="0"/>
              <a:t>Differential Diagnosis</a:t>
            </a:r>
            <a:endParaRPr lang="en-PK" dirty="0"/>
          </a:p>
        </p:txBody>
      </p:sp>
      <p:sp>
        <p:nvSpPr>
          <p:cNvPr id="3" name="Content Placeholder 2">
            <a:extLst>
              <a:ext uri="{FF2B5EF4-FFF2-40B4-BE49-F238E27FC236}">
                <a16:creationId xmlns:a16="http://schemas.microsoft.com/office/drawing/2014/main" id="{105A8334-FBEB-49C7-B4CA-A72B129642CD}"/>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Varicose Veins</a:t>
            </a:r>
          </a:p>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Lymphedema</a:t>
            </a:r>
          </a:p>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Deep vein thrombosis</a:t>
            </a:r>
          </a:p>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Cellulitis</a:t>
            </a:r>
          </a:p>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Stasis dermatitis</a:t>
            </a:r>
          </a:p>
          <a:p>
            <a:endParaRPr lang="en-PK" dirty="0"/>
          </a:p>
        </p:txBody>
      </p:sp>
    </p:spTree>
    <p:extLst>
      <p:ext uri="{BB962C8B-B14F-4D97-AF65-F5344CB8AC3E}">
        <p14:creationId xmlns:p14="http://schemas.microsoft.com/office/powerpoint/2010/main" val="795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D285-4F58-4448-B527-013A492D1370}"/>
              </a:ext>
            </a:extLst>
          </p:cNvPr>
          <p:cNvSpPr>
            <a:spLocks noGrp="1"/>
          </p:cNvSpPr>
          <p:nvPr>
            <p:ph type="title"/>
          </p:nvPr>
        </p:nvSpPr>
        <p:spPr/>
        <p:txBody>
          <a:bodyPr/>
          <a:lstStyle/>
          <a:p>
            <a:r>
              <a:rPr lang="en-US" dirty="0"/>
              <a:t>Anatomy</a:t>
            </a:r>
            <a:endParaRPr lang="en-PK" dirty="0"/>
          </a:p>
        </p:txBody>
      </p:sp>
      <p:sp>
        <p:nvSpPr>
          <p:cNvPr id="3" name="Content Placeholder 2">
            <a:extLst>
              <a:ext uri="{FF2B5EF4-FFF2-40B4-BE49-F238E27FC236}">
                <a16:creationId xmlns:a16="http://schemas.microsoft.com/office/drawing/2014/main" id="{7178B4CE-37AA-4D6A-9966-CC88B50BF3B8}"/>
              </a:ext>
            </a:extLst>
          </p:cNvPr>
          <p:cNvSpPr>
            <a:spLocks noGrp="1"/>
          </p:cNvSpPr>
          <p:nvPr>
            <p:ph idx="1"/>
          </p:nvPr>
        </p:nvSpPr>
        <p:spPr/>
        <p:txBody>
          <a:bodyPr>
            <a:normAutofit fontScale="85000" lnSpcReduction="10000"/>
          </a:bodyPr>
          <a:lstStyle/>
          <a:p>
            <a:r>
              <a:rPr lang="en-US" b="1" i="0" dirty="0">
                <a:solidFill>
                  <a:srgbClr val="000000"/>
                </a:solidFill>
                <a:effectLst/>
                <a:latin typeface="HelveticaNeue"/>
              </a:rPr>
              <a:t>Venous drainage </a:t>
            </a:r>
            <a:r>
              <a:rPr lang="en-US" b="0" i="0" dirty="0">
                <a:solidFill>
                  <a:srgbClr val="000000"/>
                </a:solidFill>
                <a:effectLst/>
                <a:latin typeface="HelveticaNeue"/>
              </a:rPr>
              <a:t>of the lower extremities is accomplished by a network of superficial veins connected to the deep veins by small perforator veins. Although disease in any of these venous systems may result in varicose veins, symptoms and their severity increase with the number of systems affected.</a:t>
            </a:r>
            <a:endParaRPr lang="en-US" b="1" i="0" baseline="30000" dirty="0">
              <a:solidFill>
                <a:srgbClr val="C5161D"/>
              </a:solidFill>
              <a:effectLst/>
              <a:latin typeface="HelveticaNeue"/>
            </a:endParaRPr>
          </a:p>
          <a:p>
            <a:r>
              <a:rPr lang="en-US" b="1" i="0" dirty="0">
                <a:solidFill>
                  <a:srgbClr val="000000"/>
                </a:solidFill>
                <a:effectLst/>
                <a:latin typeface="HelveticaNeue"/>
              </a:rPr>
              <a:t>Varicosities</a:t>
            </a:r>
            <a:r>
              <a:rPr lang="en-US" b="0" i="0" dirty="0">
                <a:solidFill>
                  <a:srgbClr val="000000"/>
                </a:solidFill>
                <a:effectLst/>
                <a:latin typeface="HelveticaNeue"/>
              </a:rPr>
              <a:t> typically form in the greater and lesser saphenous veins but also develop in branch vessels. Obstruction of the iliac veins or inferior vena cava can result in extensive varicose veins.</a:t>
            </a:r>
            <a:endParaRPr lang="en-PK" dirty="0"/>
          </a:p>
        </p:txBody>
      </p:sp>
    </p:spTree>
    <p:extLst>
      <p:ext uri="{BB962C8B-B14F-4D97-AF65-F5344CB8AC3E}">
        <p14:creationId xmlns:p14="http://schemas.microsoft.com/office/powerpoint/2010/main" val="2510485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1326</Words>
  <Application>Microsoft Office PowerPoint</Application>
  <PresentationFormat>On-screen Show (4:3)</PresentationFormat>
  <Paragraphs>130</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vt:lpstr>
      <vt:lpstr>THEME:Patient With Prominent Tortuous Veins.</vt:lpstr>
      <vt:lpstr>University Motto, Vision, Values &amp; Goals </vt:lpstr>
      <vt:lpstr>PROF UMER MODEL OF INTEGRATED LECTURE</vt:lpstr>
      <vt:lpstr>SEQUENCE OF LGIS</vt:lpstr>
      <vt:lpstr>LEARNING OBJECTIVES</vt:lpstr>
      <vt:lpstr>Clinical Scenario</vt:lpstr>
      <vt:lpstr>Differential Diagnosis</vt:lpstr>
      <vt:lpstr>Anatomy</vt:lpstr>
      <vt:lpstr>PowerPoint Presentation</vt:lpstr>
      <vt:lpstr>PowerPoint Presentation</vt:lpstr>
      <vt:lpstr>PowerPoint Presentation</vt:lpstr>
      <vt:lpstr>PowerPoint Presentation</vt:lpstr>
      <vt:lpstr>PowerPoint Presentation</vt:lpstr>
      <vt:lpstr>Physiology</vt:lpstr>
      <vt:lpstr>Introduction</vt:lpstr>
      <vt:lpstr>PowerPoint Presentation</vt:lpstr>
      <vt:lpstr>Risk Factors</vt:lpstr>
      <vt:lpstr>Pathophysiology</vt:lpstr>
      <vt:lpstr>Pathophysiology</vt:lpstr>
      <vt:lpstr>Clinical Menifestation</vt:lpstr>
      <vt:lpstr>PowerPoint Presentation</vt:lpstr>
      <vt:lpstr>PowerPoint Presentation</vt:lpstr>
      <vt:lpstr>PowerPoint Presentation</vt:lpstr>
      <vt:lpstr>PowerPoint Presentation</vt:lpstr>
      <vt:lpstr>PowerPoint Presentation</vt:lpstr>
      <vt:lpstr>Investigations</vt:lpstr>
      <vt:lpstr>PowerPoint Presentation</vt:lpstr>
      <vt:lpstr>Conservative Management</vt:lpstr>
      <vt:lpstr>Minimally Invasive Treatment Options</vt:lpstr>
      <vt:lpstr>Endovenous Options</vt:lpstr>
      <vt:lpstr>Surgical Treatment Options</vt:lpstr>
      <vt:lpstr>PowerPoint Presentation</vt:lpstr>
      <vt:lpstr>PowerPoint Presentation</vt:lpstr>
      <vt:lpstr>PowerPoint Presentation</vt:lpstr>
      <vt:lpstr>REFERENCES</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treatment of acid peptic disease </dc:title>
  <dc:creator>Dell</dc:creator>
  <cp:lastModifiedBy>Mehak Ruqia</cp:lastModifiedBy>
  <cp:revision>121</cp:revision>
  <dcterms:created xsi:type="dcterms:W3CDTF">2023-03-29T17:16:15Z</dcterms:created>
  <dcterms:modified xsi:type="dcterms:W3CDTF">2025-02-09T14:11:34Z</dcterms:modified>
</cp:coreProperties>
</file>