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3"/>
  </p:notesMasterIdLst>
  <p:handoutMasterIdLst>
    <p:handoutMasterId r:id="rId64"/>
  </p:handoutMasterIdLst>
  <p:sldIdLst>
    <p:sldId id="634" r:id="rId2"/>
    <p:sldId id="667" r:id="rId3"/>
    <p:sldId id="668" r:id="rId4"/>
    <p:sldId id="635" r:id="rId5"/>
    <p:sldId id="623" r:id="rId6"/>
    <p:sldId id="636" r:id="rId7"/>
    <p:sldId id="624" r:id="rId8"/>
    <p:sldId id="625" r:id="rId9"/>
    <p:sldId id="530" r:id="rId10"/>
    <p:sldId id="415" r:id="rId11"/>
    <p:sldId id="299" r:id="rId12"/>
    <p:sldId id="414" r:id="rId13"/>
    <p:sldId id="304" r:id="rId14"/>
    <p:sldId id="302" r:id="rId15"/>
    <p:sldId id="523" r:id="rId16"/>
    <p:sldId id="524" r:id="rId17"/>
    <p:sldId id="307" r:id="rId18"/>
    <p:sldId id="619" r:id="rId19"/>
    <p:sldId id="622" r:id="rId20"/>
    <p:sldId id="585" r:id="rId21"/>
    <p:sldId id="627" r:id="rId22"/>
    <p:sldId id="628" r:id="rId23"/>
    <p:sldId id="629" r:id="rId24"/>
    <p:sldId id="637" r:id="rId25"/>
    <p:sldId id="531" r:id="rId26"/>
    <p:sldId id="532" r:id="rId27"/>
    <p:sldId id="533" r:id="rId28"/>
    <p:sldId id="534" r:id="rId29"/>
    <p:sldId id="535" r:id="rId30"/>
    <p:sldId id="536" r:id="rId31"/>
    <p:sldId id="537" r:id="rId32"/>
    <p:sldId id="538" r:id="rId33"/>
    <p:sldId id="640" r:id="rId34"/>
    <p:sldId id="308" r:id="rId35"/>
    <p:sldId id="314" r:id="rId36"/>
    <p:sldId id="305" r:id="rId37"/>
    <p:sldId id="312" r:id="rId38"/>
    <p:sldId id="313" r:id="rId39"/>
    <p:sldId id="582" r:id="rId40"/>
    <p:sldId id="583" r:id="rId41"/>
    <p:sldId id="616" r:id="rId42"/>
    <p:sldId id="584" r:id="rId43"/>
    <p:sldId id="659" r:id="rId44"/>
    <p:sldId id="646" r:id="rId45"/>
    <p:sldId id="586" r:id="rId46"/>
    <p:sldId id="588" r:id="rId47"/>
    <p:sldId id="654" r:id="rId48"/>
    <p:sldId id="647" r:id="rId49"/>
    <p:sldId id="656" r:id="rId50"/>
    <p:sldId id="655" r:id="rId51"/>
    <p:sldId id="644" r:id="rId52"/>
    <p:sldId id="645" r:id="rId53"/>
    <p:sldId id="665" r:id="rId54"/>
    <p:sldId id="666" r:id="rId55"/>
    <p:sldId id="663" r:id="rId56"/>
    <p:sldId id="662" r:id="rId57"/>
    <p:sldId id="660" r:id="rId58"/>
    <p:sldId id="664" r:id="rId59"/>
    <p:sldId id="657" r:id="rId60"/>
    <p:sldId id="595" r:id="rId61"/>
    <p:sldId id="632"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103" autoAdjust="0"/>
  </p:normalViewPr>
  <p:slideViewPr>
    <p:cSldViewPr>
      <p:cViewPr varScale="1">
        <p:scale>
          <a:sx n="77" d="100"/>
          <a:sy n="77" d="100"/>
        </p:scale>
        <p:origin x="1608" y="72"/>
      </p:cViewPr>
      <p:guideLst>
        <p:guide orient="horz" pos="2160"/>
        <p:guide pos="2880"/>
      </p:guideLst>
    </p:cSldViewPr>
  </p:slideViewPr>
  <p:outlineViewPr>
    <p:cViewPr>
      <p:scale>
        <a:sx n="33" d="100"/>
        <a:sy n="33" d="100"/>
      </p:scale>
      <p:origin x="0" y="-32944"/>
    </p:cViewPr>
    <p:sldLst>
      <p:sld r:id="rId1" collapse="1"/>
    </p:sldLst>
  </p:outlineViewPr>
  <p:notesTextViewPr>
    <p:cViewPr>
      <p:scale>
        <a:sx n="75" d="100"/>
        <a:sy n="75" d="100"/>
      </p:scale>
      <p:origin x="0" y="0"/>
    </p:cViewPr>
  </p:notesTextViewPr>
  <p:sorterViewPr>
    <p:cViewPr varScale="1">
      <p:scale>
        <a:sx n="1" d="1"/>
        <a:sy n="1" d="1"/>
      </p:scale>
      <p:origin x="0" y="-13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iagrams/_rels/data6.xml.rels><?xml version="1.0" encoding="UTF-8" standalone="yes"?>
<Relationships xmlns="http://schemas.openxmlformats.org/package/2006/relationships"><Relationship Id="rId1" Type="http://schemas.openxmlformats.org/officeDocument/2006/relationships/image" Target="../media/image5.jpe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40473-5743-4844-940E-DDFB3DB662B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87B82172-DFB6-4CA5-813B-677F4A6437D5}">
      <dgm:prSet custT="1"/>
      <dgm:spPr/>
      <dgm:t>
        <a:bodyPr/>
        <a:lstStyle/>
        <a:p>
          <a:pPr rtl="0"/>
          <a:r>
            <a:rPr lang="en-US" sz="4800" b="1" dirty="0">
              <a:solidFill>
                <a:srgbClr val="FF33CC"/>
              </a:solidFill>
            </a:rPr>
            <a:t>What is Health?</a:t>
          </a:r>
          <a:endParaRPr lang="en-IN" sz="4800" b="1" dirty="0">
            <a:solidFill>
              <a:srgbClr val="FF33CC"/>
            </a:solidFill>
          </a:endParaRPr>
        </a:p>
      </dgm:t>
    </dgm:pt>
    <dgm:pt modelId="{FBF165E0-6E01-4988-8314-BACD6A7E4D79}" type="parTrans" cxnId="{33F8AD8D-98A3-4193-ABD3-DA96030E5420}">
      <dgm:prSet/>
      <dgm:spPr/>
      <dgm:t>
        <a:bodyPr/>
        <a:lstStyle/>
        <a:p>
          <a:endParaRPr lang="en-IN"/>
        </a:p>
      </dgm:t>
    </dgm:pt>
    <dgm:pt modelId="{023C8016-87FF-4ACF-B0CD-2ABF2BD869E3}" type="sibTrans" cxnId="{33F8AD8D-98A3-4193-ABD3-DA96030E5420}">
      <dgm:prSet/>
      <dgm:spPr/>
      <dgm:t>
        <a:bodyPr/>
        <a:lstStyle/>
        <a:p>
          <a:endParaRPr lang="en-IN"/>
        </a:p>
      </dgm:t>
    </dgm:pt>
    <dgm:pt modelId="{48331C45-A009-4523-AFA0-8C9BE3B4310F}" type="pres">
      <dgm:prSet presAssocID="{6F840473-5743-4844-940E-DDFB3DB662BD}" presName="linear" presStyleCnt="0">
        <dgm:presLayoutVars>
          <dgm:animLvl val="lvl"/>
          <dgm:resizeHandles val="exact"/>
        </dgm:presLayoutVars>
      </dgm:prSet>
      <dgm:spPr/>
    </dgm:pt>
    <dgm:pt modelId="{A46A3B03-5379-45A0-A50B-7B71129F7E98}" type="pres">
      <dgm:prSet presAssocID="{87B82172-DFB6-4CA5-813B-677F4A6437D5}" presName="parentText" presStyleLbl="node1" presStyleIdx="0" presStyleCnt="1" custScaleY="106460" custLinFactNeighborX="-37374" custLinFactNeighborY="29277">
        <dgm:presLayoutVars>
          <dgm:chMax val="0"/>
          <dgm:bulletEnabled val="1"/>
        </dgm:presLayoutVars>
      </dgm:prSet>
      <dgm:spPr/>
    </dgm:pt>
  </dgm:ptLst>
  <dgm:cxnLst>
    <dgm:cxn modelId="{3C074320-D385-4F9F-9BD8-6B5AA288F797}" type="presOf" srcId="{87B82172-DFB6-4CA5-813B-677F4A6437D5}" destId="{A46A3B03-5379-45A0-A50B-7B71129F7E98}" srcOrd="0" destOrd="0" presId="urn:microsoft.com/office/officeart/2005/8/layout/vList2"/>
    <dgm:cxn modelId="{33F8AD8D-98A3-4193-ABD3-DA96030E5420}" srcId="{6F840473-5743-4844-940E-DDFB3DB662BD}" destId="{87B82172-DFB6-4CA5-813B-677F4A6437D5}" srcOrd="0" destOrd="0" parTransId="{FBF165E0-6E01-4988-8314-BACD6A7E4D79}" sibTransId="{023C8016-87FF-4ACF-B0CD-2ABF2BD869E3}"/>
    <dgm:cxn modelId="{58CCB5B5-5185-4879-AF1A-337B1C9B8E8C}" type="presOf" srcId="{6F840473-5743-4844-940E-DDFB3DB662BD}" destId="{48331C45-A009-4523-AFA0-8C9BE3B4310F}" srcOrd="0" destOrd="0" presId="urn:microsoft.com/office/officeart/2005/8/layout/vList2"/>
    <dgm:cxn modelId="{05957D6C-1D70-45AB-ACB7-956ABBDBD83F}" type="presParOf" srcId="{48331C45-A009-4523-AFA0-8C9BE3B4310F}" destId="{A46A3B03-5379-45A0-A50B-7B71129F7E9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902A49-2FC9-4FB5-8397-F3C8932A45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128C2B0-EC1F-4B66-9753-D5BF13C4F9DF}">
      <dgm:prSet/>
      <dgm:spPr/>
      <dgm:t>
        <a:bodyPr/>
        <a:lstStyle/>
        <a:p>
          <a:pPr rtl="0"/>
          <a:r>
            <a:rPr lang="en-IN" dirty="0">
              <a:solidFill>
                <a:schemeClr val="tx1"/>
              </a:solidFill>
            </a:rPr>
            <a:t>and </a:t>
          </a:r>
          <a:r>
            <a:rPr lang="en-IN" b="1" dirty="0">
              <a:solidFill>
                <a:schemeClr val="tx1"/>
              </a:solidFill>
            </a:rPr>
            <a:t>‘Primary Health Care’ as a way to achieve Health For All</a:t>
          </a:r>
        </a:p>
      </dgm:t>
    </dgm:pt>
    <dgm:pt modelId="{B75D46E9-1E7F-45DF-B446-27BA58E9D5B0}" type="parTrans" cxnId="{3F2EC570-B7B3-4EA5-99E1-0195187B429E}">
      <dgm:prSet/>
      <dgm:spPr/>
      <dgm:t>
        <a:bodyPr/>
        <a:lstStyle/>
        <a:p>
          <a:endParaRPr lang="en-IN"/>
        </a:p>
      </dgm:t>
    </dgm:pt>
    <dgm:pt modelId="{AC9FB936-BF33-4BF6-84F5-BC7240DAB2C2}" type="sibTrans" cxnId="{3F2EC570-B7B3-4EA5-99E1-0195187B429E}">
      <dgm:prSet/>
      <dgm:spPr/>
      <dgm:t>
        <a:bodyPr/>
        <a:lstStyle/>
        <a:p>
          <a:endParaRPr lang="en-IN"/>
        </a:p>
      </dgm:t>
    </dgm:pt>
    <dgm:pt modelId="{3807E42C-8BAB-425E-B972-AB7476BB53AE}" type="pres">
      <dgm:prSet presAssocID="{CF902A49-2FC9-4FB5-8397-F3C8932A45DE}" presName="linear" presStyleCnt="0">
        <dgm:presLayoutVars>
          <dgm:animLvl val="lvl"/>
          <dgm:resizeHandles val="exact"/>
        </dgm:presLayoutVars>
      </dgm:prSet>
      <dgm:spPr/>
    </dgm:pt>
    <dgm:pt modelId="{58075F58-FD7B-4D27-B5C3-6B2427BF3E18}" type="pres">
      <dgm:prSet presAssocID="{8128C2B0-EC1F-4B66-9753-D5BF13C4F9DF}" presName="parentText" presStyleLbl="node1" presStyleIdx="0" presStyleCnt="1">
        <dgm:presLayoutVars>
          <dgm:chMax val="0"/>
          <dgm:bulletEnabled val="1"/>
        </dgm:presLayoutVars>
      </dgm:prSet>
      <dgm:spPr/>
    </dgm:pt>
  </dgm:ptLst>
  <dgm:cxnLst>
    <dgm:cxn modelId="{3F2EC570-B7B3-4EA5-99E1-0195187B429E}" srcId="{CF902A49-2FC9-4FB5-8397-F3C8932A45DE}" destId="{8128C2B0-EC1F-4B66-9753-D5BF13C4F9DF}" srcOrd="0" destOrd="0" parTransId="{B75D46E9-1E7F-45DF-B446-27BA58E9D5B0}" sibTransId="{AC9FB936-BF33-4BF6-84F5-BC7240DAB2C2}"/>
    <dgm:cxn modelId="{0CB1CC59-C80C-4C61-A2B9-8ACC6B1EF26E}" type="presOf" srcId="{8128C2B0-EC1F-4B66-9753-D5BF13C4F9DF}" destId="{58075F58-FD7B-4D27-B5C3-6B2427BF3E18}" srcOrd="0" destOrd="0" presId="urn:microsoft.com/office/officeart/2005/8/layout/vList2"/>
    <dgm:cxn modelId="{FF7FF9AF-F6F2-46CA-904B-D7C8D2403737}" type="presOf" srcId="{CF902A49-2FC9-4FB5-8397-F3C8932A45DE}" destId="{3807E42C-8BAB-425E-B972-AB7476BB53AE}" srcOrd="0" destOrd="0" presId="urn:microsoft.com/office/officeart/2005/8/layout/vList2"/>
    <dgm:cxn modelId="{E36737DA-D38A-480D-94E0-3E4D764751F8}" type="presParOf" srcId="{3807E42C-8BAB-425E-B972-AB7476BB53AE}" destId="{58075F58-FD7B-4D27-B5C3-6B2427BF3E18}"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CCDA90-8429-4C4E-8B0E-839B1B880A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9D4D8F2-88D3-4D09-BAD9-C13C9661C9AB}">
      <dgm:prSet custT="1"/>
      <dgm:spPr/>
      <dgm:t>
        <a:bodyPr/>
        <a:lstStyle/>
        <a:p>
          <a:pPr rtl="0"/>
          <a:r>
            <a:rPr lang="en-US" sz="2800" b="1" dirty="0">
              <a:solidFill>
                <a:schemeClr val="tx1"/>
              </a:solidFill>
            </a:rPr>
            <a:t>A new approach to health care “Primary Health Care” came in to existence following Alma -Ata  declaration. It was </a:t>
          </a:r>
          <a:r>
            <a:rPr lang="en-IN" sz="2800" b="1" dirty="0">
              <a:solidFill>
                <a:schemeClr val="tx1"/>
              </a:solidFill>
            </a:rPr>
            <a:t>defined</a:t>
          </a:r>
        </a:p>
      </dgm:t>
    </dgm:pt>
    <dgm:pt modelId="{B498F866-DC5D-4667-BEED-A5ACDAD331C5}" type="parTrans" cxnId="{628A4EBA-BEFB-44A3-AF98-576E519F53F5}">
      <dgm:prSet/>
      <dgm:spPr/>
      <dgm:t>
        <a:bodyPr/>
        <a:lstStyle/>
        <a:p>
          <a:endParaRPr lang="en-IN"/>
        </a:p>
      </dgm:t>
    </dgm:pt>
    <dgm:pt modelId="{85FDE3CF-EFFA-4F38-92FC-8858EDF80696}" type="sibTrans" cxnId="{628A4EBA-BEFB-44A3-AF98-576E519F53F5}">
      <dgm:prSet/>
      <dgm:spPr/>
      <dgm:t>
        <a:bodyPr/>
        <a:lstStyle/>
        <a:p>
          <a:endParaRPr lang="en-IN"/>
        </a:p>
      </dgm:t>
    </dgm:pt>
    <dgm:pt modelId="{826C2002-8CB8-4891-A938-DD3CECFAD92C}" type="pres">
      <dgm:prSet presAssocID="{68CCDA90-8429-4C4E-8B0E-839B1B880A88}" presName="linear" presStyleCnt="0">
        <dgm:presLayoutVars>
          <dgm:animLvl val="lvl"/>
          <dgm:resizeHandles val="exact"/>
        </dgm:presLayoutVars>
      </dgm:prSet>
      <dgm:spPr/>
    </dgm:pt>
    <dgm:pt modelId="{A9C74F8A-08D6-42BD-A69B-88573D8F44F8}" type="pres">
      <dgm:prSet presAssocID="{C9D4D8F2-88D3-4D09-BAD9-C13C9661C9AB}" presName="parentText" presStyleLbl="node1" presStyleIdx="0" presStyleCnt="1" custScaleY="100084" custLinFactNeighborX="14141" custLinFactNeighborY="-57">
        <dgm:presLayoutVars>
          <dgm:chMax val="0"/>
          <dgm:bulletEnabled val="1"/>
        </dgm:presLayoutVars>
      </dgm:prSet>
      <dgm:spPr/>
    </dgm:pt>
  </dgm:ptLst>
  <dgm:cxnLst>
    <dgm:cxn modelId="{F3964C30-0D41-4538-B4FC-E578FA2B47E6}" type="presOf" srcId="{C9D4D8F2-88D3-4D09-BAD9-C13C9661C9AB}" destId="{A9C74F8A-08D6-42BD-A69B-88573D8F44F8}" srcOrd="0" destOrd="0" presId="urn:microsoft.com/office/officeart/2005/8/layout/vList2"/>
    <dgm:cxn modelId="{877535A7-7DC0-4F88-B5D6-2A860301E35C}" type="presOf" srcId="{68CCDA90-8429-4C4E-8B0E-839B1B880A88}" destId="{826C2002-8CB8-4891-A938-DD3CECFAD92C}" srcOrd="0" destOrd="0" presId="urn:microsoft.com/office/officeart/2005/8/layout/vList2"/>
    <dgm:cxn modelId="{628A4EBA-BEFB-44A3-AF98-576E519F53F5}" srcId="{68CCDA90-8429-4C4E-8B0E-839B1B880A88}" destId="{C9D4D8F2-88D3-4D09-BAD9-C13C9661C9AB}" srcOrd="0" destOrd="0" parTransId="{B498F866-DC5D-4667-BEED-A5ACDAD331C5}" sibTransId="{85FDE3CF-EFFA-4F38-92FC-8858EDF80696}"/>
    <dgm:cxn modelId="{4B9200D9-BB25-449E-B905-79413E1FC615}" type="presParOf" srcId="{826C2002-8CB8-4891-A938-DD3CECFAD92C}" destId="{A9C74F8A-08D6-42BD-A69B-88573D8F44F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8E82F7-BA08-4231-8C94-CF9D7768313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2A05EB14-9788-438C-A30C-EF48A56C5DF2}">
      <dgm:prSet custT="1"/>
      <dgm:spPr/>
      <dgm:t>
        <a:bodyPr/>
        <a:lstStyle/>
        <a:p>
          <a:pPr rtl="0"/>
          <a:r>
            <a:rPr lang="en-US" sz="2800" b="0" dirty="0">
              <a:solidFill>
                <a:srgbClr val="7030A0"/>
              </a:solidFill>
            </a:rPr>
            <a:t>“</a:t>
          </a:r>
          <a:r>
            <a:rPr lang="en-US" sz="2800" b="0" dirty="0">
              <a:solidFill>
                <a:schemeClr val="tx1"/>
              </a:solidFill>
            </a:rPr>
            <a:t>Primary health care is an </a:t>
          </a:r>
          <a:r>
            <a:rPr lang="en-US" sz="2800" b="0" u="none" dirty="0">
              <a:solidFill>
                <a:schemeClr val="tx1"/>
              </a:solidFill>
            </a:rPr>
            <a:t>essential health care </a:t>
          </a:r>
          <a:r>
            <a:rPr lang="en-US" sz="2800" b="0" dirty="0">
              <a:solidFill>
                <a:schemeClr val="tx1"/>
              </a:solidFill>
            </a:rPr>
            <a:t>based on practical, scientifically sound and socially acceptable methods and technology, made </a:t>
          </a:r>
          <a:r>
            <a:rPr lang="en-US" sz="2800" b="0" u="none" dirty="0">
              <a:solidFill>
                <a:schemeClr val="tx1"/>
              </a:solidFill>
            </a:rPr>
            <a:t>universally accessible </a:t>
          </a:r>
          <a:r>
            <a:rPr lang="en-US" sz="2800" b="0" dirty="0">
              <a:solidFill>
                <a:schemeClr val="tx1"/>
              </a:solidFill>
            </a:rPr>
            <a:t>to individual and families in the community, through their </a:t>
          </a:r>
          <a:r>
            <a:rPr lang="en-US" sz="2800" b="0" u="none" dirty="0">
              <a:solidFill>
                <a:schemeClr val="tx1"/>
              </a:solidFill>
            </a:rPr>
            <a:t>full participation and at a cost that the community and the country can afford”. </a:t>
          </a:r>
          <a:endParaRPr lang="en-IN" sz="2800" b="0" u="none" dirty="0">
            <a:solidFill>
              <a:schemeClr val="tx1"/>
            </a:solidFill>
          </a:endParaRPr>
        </a:p>
      </dgm:t>
    </dgm:pt>
    <dgm:pt modelId="{F2F8B7FB-02BB-4905-9198-0E7C0684F80D}" type="parTrans" cxnId="{B9E74CE9-2BBB-4324-AEB3-B2BAEF81C06E}">
      <dgm:prSet/>
      <dgm:spPr/>
      <dgm:t>
        <a:bodyPr/>
        <a:lstStyle/>
        <a:p>
          <a:endParaRPr lang="en-IN"/>
        </a:p>
      </dgm:t>
    </dgm:pt>
    <dgm:pt modelId="{E3188F2A-5998-4891-9A9E-C29316667A77}" type="sibTrans" cxnId="{B9E74CE9-2BBB-4324-AEB3-B2BAEF81C06E}">
      <dgm:prSet/>
      <dgm:spPr/>
      <dgm:t>
        <a:bodyPr/>
        <a:lstStyle/>
        <a:p>
          <a:endParaRPr lang="en-IN"/>
        </a:p>
      </dgm:t>
    </dgm:pt>
    <dgm:pt modelId="{74442EDF-A86B-4E58-9E22-12FDF6F0E7F2}" type="pres">
      <dgm:prSet presAssocID="{B88E82F7-BA08-4231-8C94-CF9D77683136}" presName="diagram" presStyleCnt="0">
        <dgm:presLayoutVars>
          <dgm:chPref val="1"/>
          <dgm:dir/>
          <dgm:animOne val="branch"/>
          <dgm:animLvl val="lvl"/>
          <dgm:resizeHandles/>
        </dgm:presLayoutVars>
      </dgm:prSet>
      <dgm:spPr/>
    </dgm:pt>
    <dgm:pt modelId="{2A0FFF43-457C-4C82-BFB8-6E9C91D40B6D}" type="pres">
      <dgm:prSet presAssocID="{2A05EB14-9788-438C-A30C-EF48A56C5DF2}" presName="root" presStyleCnt="0"/>
      <dgm:spPr/>
    </dgm:pt>
    <dgm:pt modelId="{E81499FA-BDED-48C7-8709-3B59E4924460}" type="pres">
      <dgm:prSet presAssocID="{2A05EB14-9788-438C-A30C-EF48A56C5DF2}" presName="rootComposite" presStyleCnt="0"/>
      <dgm:spPr/>
    </dgm:pt>
    <dgm:pt modelId="{5EE3AB6A-E7A1-42CD-8AD7-994777982D52}" type="pres">
      <dgm:prSet presAssocID="{2A05EB14-9788-438C-A30C-EF48A56C5DF2}" presName="rootText" presStyleLbl="node1" presStyleIdx="0" presStyleCnt="1" custScaleY="72261"/>
      <dgm:spPr/>
    </dgm:pt>
    <dgm:pt modelId="{A70F83E9-4A64-4E49-8CAE-34E1B6BF8846}" type="pres">
      <dgm:prSet presAssocID="{2A05EB14-9788-438C-A30C-EF48A56C5DF2}" presName="rootConnector" presStyleLbl="node1" presStyleIdx="0" presStyleCnt="1"/>
      <dgm:spPr/>
    </dgm:pt>
    <dgm:pt modelId="{EF0BD47A-9BF2-40B7-BA55-DC9F7B554A47}" type="pres">
      <dgm:prSet presAssocID="{2A05EB14-9788-438C-A30C-EF48A56C5DF2}" presName="childShape" presStyleCnt="0"/>
      <dgm:spPr/>
    </dgm:pt>
  </dgm:ptLst>
  <dgm:cxnLst>
    <dgm:cxn modelId="{759D809C-3FC2-429A-8F1D-0A362A029431}" type="presOf" srcId="{2A05EB14-9788-438C-A30C-EF48A56C5DF2}" destId="{A70F83E9-4A64-4E49-8CAE-34E1B6BF8846}" srcOrd="1" destOrd="0" presId="urn:microsoft.com/office/officeart/2005/8/layout/hierarchy3"/>
    <dgm:cxn modelId="{F2E416BE-0671-4361-AF18-E36155059E5A}" type="presOf" srcId="{2A05EB14-9788-438C-A30C-EF48A56C5DF2}" destId="{5EE3AB6A-E7A1-42CD-8AD7-994777982D52}" srcOrd="0" destOrd="0" presId="urn:microsoft.com/office/officeart/2005/8/layout/hierarchy3"/>
    <dgm:cxn modelId="{4E5E15BF-1A18-491C-B97B-0AE767E6A1CD}" type="presOf" srcId="{B88E82F7-BA08-4231-8C94-CF9D77683136}" destId="{74442EDF-A86B-4E58-9E22-12FDF6F0E7F2}" srcOrd="0" destOrd="0" presId="urn:microsoft.com/office/officeart/2005/8/layout/hierarchy3"/>
    <dgm:cxn modelId="{B9E74CE9-2BBB-4324-AEB3-B2BAEF81C06E}" srcId="{B88E82F7-BA08-4231-8C94-CF9D77683136}" destId="{2A05EB14-9788-438C-A30C-EF48A56C5DF2}" srcOrd="0" destOrd="0" parTransId="{F2F8B7FB-02BB-4905-9198-0E7C0684F80D}" sibTransId="{E3188F2A-5998-4891-9A9E-C29316667A77}"/>
    <dgm:cxn modelId="{4D67EF60-41C1-464F-B568-C5CA5A936CCB}" type="presParOf" srcId="{74442EDF-A86B-4E58-9E22-12FDF6F0E7F2}" destId="{2A0FFF43-457C-4C82-BFB8-6E9C91D40B6D}" srcOrd="0" destOrd="0" presId="urn:microsoft.com/office/officeart/2005/8/layout/hierarchy3"/>
    <dgm:cxn modelId="{0A62E6D7-FCC9-455F-80FC-2C3427C037D1}" type="presParOf" srcId="{2A0FFF43-457C-4C82-BFB8-6E9C91D40B6D}" destId="{E81499FA-BDED-48C7-8709-3B59E4924460}" srcOrd="0" destOrd="0" presId="urn:microsoft.com/office/officeart/2005/8/layout/hierarchy3"/>
    <dgm:cxn modelId="{50BD9876-FD00-4395-8743-6437EFA5CB3C}" type="presParOf" srcId="{E81499FA-BDED-48C7-8709-3B59E4924460}" destId="{5EE3AB6A-E7A1-42CD-8AD7-994777982D52}" srcOrd="0" destOrd="0" presId="urn:microsoft.com/office/officeart/2005/8/layout/hierarchy3"/>
    <dgm:cxn modelId="{91C1CAD2-B26B-4DDF-98F8-E7B555B60882}" type="presParOf" srcId="{E81499FA-BDED-48C7-8709-3B59E4924460}" destId="{A70F83E9-4A64-4E49-8CAE-34E1B6BF8846}" srcOrd="1" destOrd="0" presId="urn:microsoft.com/office/officeart/2005/8/layout/hierarchy3"/>
    <dgm:cxn modelId="{DD92C185-7D2E-4A87-9864-7E6A53573F14}" type="presParOf" srcId="{2A0FFF43-457C-4C82-BFB8-6E9C91D40B6D}" destId="{EF0BD47A-9BF2-40B7-BA55-DC9F7B554A47}"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CF3348-A85A-4527-829F-EC2DBF901B92}" type="doc">
      <dgm:prSet loTypeId="urn:microsoft.com/office/officeart/2005/8/layout/pyramid1" loCatId="pyramid" qsTypeId="urn:microsoft.com/office/officeart/2005/8/quickstyle/simple1" qsCatId="simple" csTypeId="urn:microsoft.com/office/officeart/2005/8/colors/accent1_2" csCatId="accent1" phldr="1"/>
      <dgm:spPr/>
    </dgm:pt>
    <dgm:pt modelId="{FD9ED9B1-F828-4E05-AA21-D16EC8EB5931}">
      <dgm:prSet phldrT="[Text]"/>
      <dgm:spPr/>
      <dgm:t>
        <a:bodyPr/>
        <a:lstStyle/>
        <a:p>
          <a:r>
            <a:rPr lang="en-US" dirty="0"/>
            <a:t>Tertiary care</a:t>
          </a:r>
        </a:p>
      </dgm:t>
    </dgm:pt>
    <dgm:pt modelId="{17F08AB6-F75D-45E5-8E2A-2A86AFDCC5CE}" type="parTrans" cxnId="{801E84E8-213B-47F1-B950-54FE62EA6F1D}">
      <dgm:prSet/>
      <dgm:spPr/>
      <dgm:t>
        <a:bodyPr/>
        <a:lstStyle/>
        <a:p>
          <a:endParaRPr lang="en-US"/>
        </a:p>
      </dgm:t>
    </dgm:pt>
    <dgm:pt modelId="{877F56CD-8C14-42BD-B43F-099D22A45155}" type="sibTrans" cxnId="{801E84E8-213B-47F1-B950-54FE62EA6F1D}">
      <dgm:prSet/>
      <dgm:spPr/>
      <dgm:t>
        <a:bodyPr/>
        <a:lstStyle/>
        <a:p>
          <a:endParaRPr lang="en-US"/>
        </a:p>
      </dgm:t>
    </dgm:pt>
    <dgm:pt modelId="{3DE19252-022E-4D08-ADEE-1B4E1BD15FE5}">
      <dgm:prSet phldrT="[Text]"/>
      <dgm:spPr/>
      <dgm:t>
        <a:bodyPr/>
        <a:lstStyle/>
        <a:p>
          <a:r>
            <a:rPr lang="en-US" dirty="0"/>
            <a:t>Secondary  care</a:t>
          </a:r>
        </a:p>
      </dgm:t>
    </dgm:pt>
    <dgm:pt modelId="{C5C3F171-0393-43F6-ADA8-2353686370C0}" type="parTrans" cxnId="{31473AA6-CC2D-4A80-AB6E-7DADF3E0C8EA}">
      <dgm:prSet/>
      <dgm:spPr/>
      <dgm:t>
        <a:bodyPr/>
        <a:lstStyle/>
        <a:p>
          <a:endParaRPr lang="en-US"/>
        </a:p>
      </dgm:t>
    </dgm:pt>
    <dgm:pt modelId="{729B435F-D5E8-4BAF-A3A6-CC3889321AE2}" type="sibTrans" cxnId="{31473AA6-CC2D-4A80-AB6E-7DADF3E0C8EA}">
      <dgm:prSet/>
      <dgm:spPr/>
      <dgm:t>
        <a:bodyPr/>
        <a:lstStyle/>
        <a:p>
          <a:endParaRPr lang="en-US"/>
        </a:p>
      </dgm:t>
    </dgm:pt>
    <dgm:pt modelId="{B08C3997-A822-4A73-8827-6A6ABF4DAC29}">
      <dgm:prSet phldrT="[Text]"/>
      <dgm:spPr/>
      <dgm:t>
        <a:bodyPr/>
        <a:lstStyle/>
        <a:p>
          <a:r>
            <a:rPr lang="en-US" dirty="0"/>
            <a:t>Primary care</a:t>
          </a:r>
        </a:p>
      </dgm:t>
    </dgm:pt>
    <dgm:pt modelId="{71279289-5DCC-40AE-ACBF-794B3FB60D0B}" type="parTrans" cxnId="{87DE8C1C-04C3-4F6E-A7BB-6333BACCDFBB}">
      <dgm:prSet/>
      <dgm:spPr/>
      <dgm:t>
        <a:bodyPr/>
        <a:lstStyle/>
        <a:p>
          <a:endParaRPr lang="en-US"/>
        </a:p>
      </dgm:t>
    </dgm:pt>
    <dgm:pt modelId="{33B7A0FC-E3CB-4036-8B8E-FCA823FABE55}" type="sibTrans" cxnId="{87DE8C1C-04C3-4F6E-A7BB-6333BACCDFBB}">
      <dgm:prSet/>
      <dgm:spPr/>
      <dgm:t>
        <a:bodyPr/>
        <a:lstStyle/>
        <a:p>
          <a:endParaRPr lang="en-US"/>
        </a:p>
      </dgm:t>
    </dgm:pt>
    <dgm:pt modelId="{3477ADA3-46A7-436D-8414-4B07801D80C8}" type="pres">
      <dgm:prSet presAssocID="{9DCF3348-A85A-4527-829F-EC2DBF901B92}" presName="Name0" presStyleCnt="0">
        <dgm:presLayoutVars>
          <dgm:dir/>
          <dgm:animLvl val="lvl"/>
          <dgm:resizeHandles val="exact"/>
        </dgm:presLayoutVars>
      </dgm:prSet>
      <dgm:spPr/>
    </dgm:pt>
    <dgm:pt modelId="{571DE17B-4395-43A9-917A-E774D0FBEF83}" type="pres">
      <dgm:prSet presAssocID="{FD9ED9B1-F828-4E05-AA21-D16EC8EB5931}" presName="Name8" presStyleCnt="0"/>
      <dgm:spPr/>
    </dgm:pt>
    <dgm:pt modelId="{75BA35F2-F861-4333-B04A-B3203EE0327B}" type="pres">
      <dgm:prSet presAssocID="{FD9ED9B1-F828-4E05-AA21-D16EC8EB5931}" presName="level" presStyleLbl="node1" presStyleIdx="0" presStyleCnt="3">
        <dgm:presLayoutVars>
          <dgm:chMax val="1"/>
          <dgm:bulletEnabled val="1"/>
        </dgm:presLayoutVars>
      </dgm:prSet>
      <dgm:spPr/>
    </dgm:pt>
    <dgm:pt modelId="{9BAAFAB6-FFF5-4E69-BF40-F9F0F1CBC839}" type="pres">
      <dgm:prSet presAssocID="{FD9ED9B1-F828-4E05-AA21-D16EC8EB5931}" presName="levelTx" presStyleLbl="revTx" presStyleIdx="0" presStyleCnt="0">
        <dgm:presLayoutVars>
          <dgm:chMax val="1"/>
          <dgm:bulletEnabled val="1"/>
        </dgm:presLayoutVars>
      </dgm:prSet>
      <dgm:spPr/>
    </dgm:pt>
    <dgm:pt modelId="{AD44B618-98E6-49B7-9ED2-4511D206060A}" type="pres">
      <dgm:prSet presAssocID="{3DE19252-022E-4D08-ADEE-1B4E1BD15FE5}" presName="Name8" presStyleCnt="0"/>
      <dgm:spPr/>
    </dgm:pt>
    <dgm:pt modelId="{0A0F9673-F26F-458A-994B-2D3E83D3B0EC}" type="pres">
      <dgm:prSet presAssocID="{3DE19252-022E-4D08-ADEE-1B4E1BD15FE5}" presName="level" presStyleLbl="node1" presStyleIdx="1" presStyleCnt="3" custLinFactNeighborX="0" custLinFactNeighborY="0">
        <dgm:presLayoutVars>
          <dgm:chMax val="1"/>
          <dgm:bulletEnabled val="1"/>
        </dgm:presLayoutVars>
      </dgm:prSet>
      <dgm:spPr/>
    </dgm:pt>
    <dgm:pt modelId="{E03E7A17-E382-4E87-ACD6-4096A4D529CB}" type="pres">
      <dgm:prSet presAssocID="{3DE19252-022E-4D08-ADEE-1B4E1BD15FE5}" presName="levelTx" presStyleLbl="revTx" presStyleIdx="0" presStyleCnt="0">
        <dgm:presLayoutVars>
          <dgm:chMax val="1"/>
          <dgm:bulletEnabled val="1"/>
        </dgm:presLayoutVars>
      </dgm:prSet>
      <dgm:spPr/>
    </dgm:pt>
    <dgm:pt modelId="{1E3263A5-99B4-4F7E-B1B9-FF795E52040A}" type="pres">
      <dgm:prSet presAssocID="{B08C3997-A822-4A73-8827-6A6ABF4DAC29}" presName="Name8" presStyleCnt="0"/>
      <dgm:spPr/>
    </dgm:pt>
    <dgm:pt modelId="{05B3D98A-15C9-4282-B648-67C0B7482A1A}" type="pres">
      <dgm:prSet presAssocID="{B08C3997-A822-4A73-8827-6A6ABF4DAC29}" presName="level" presStyleLbl="node1" presStyleIdx="2" presStyleCnt="3" custLinFactNeighborY="5976">
        <dgm:presLayoutVars>
          <dgm:chMax val="1"/>
          <dgm:bulletEnabled val="1"/>
        </dgm:presLayoutVars>
      </dgm:prSet>
      <dgm:spPr/>
    </dgm:pt>
    <dgm:pt modelId="{2E3289C6-DD89-43E3-A974-BCD307D1824E}" type="pres">
      <dgm:prSet presAssocID="{B08C3997-A822-4A73-8827-6A6ABF4DAC29}" presName="levelTx" presStyleLbl="revTx" presStyleIdx="0" presStyleCnt="0">
        <dgm:presLayoutVars>
          <dgm:chMax val="1"/>
          <dgm:bulletEnabled val="1"/>
        </dgm:presLayoutVars>
      </dgm:prSet>
      <dgm:spPr/>
    </dgm:pt>
  </dgm:ptLst>
  <dgm:cxnLst>
    <dgm:cxn modelId="{87DE8C1C-04C3-4F6E-A7BB-6333BACCDFBB}" srcId="{9DCF3348-A85A-4527-829F-EC2DBF901B92}" destId="{B08C3997-A822-4A73-8827-6A6ABF4DAC29}" srcOrd="2" destOrd="0" parTransId="{71279289-5DCC-40AE-ACBF-794B3FB60D0B}" sibTransId="{33B7A0FC-E3CB-4036-8B8E-FCA823FABE55}"/>
    <dgm:cxn modelId="{2A637A2F-F789-4151-B241-531C1A41FE69}" type="presOf" srcId="{9DCF3348-A85A-4527-829F-EC2DBF901B92}" destId="{3477ADA3-46A7-436D-8414-4B07801D80C8}" srcOrd="0" destOrd="0" presId="urn:microsoft.com/office/officeart/2005/8/layout/pyramid1"/>
    <dgm:cxn modelId="{5E745744-0512-4C1A-89B4-C45D4D09BDC0}" type="presOf" srcId="{B08C3997-A822-4A73-8827-6A6ABF4DAC29}" destId="{05B3D98A-15C9-4282-B648-67C0B7482A1A}" srcOrd="0" destOrd="0" presId="urn:microsoft.com/office/officeart/2005/8/layout/pyramid1"/>
    <dgm:cxn modelId="{082B677A-8F93-4E96-B9BF-C813DBB04829}" type="presOf" srcId="{3DE19252-022E-4D08-ADEE-1B4E1BD15FE5}" destId="{0A0F9673-F26F-458A-994B-2D3E83D3B0EC}" srcOrd="0" destOrd="0" presId="urn:microsoft.com/office/officeart/2005/8/layout/pyramid1"/>
    <dgm:cxn modelId="{D32CA15A-1CB5-4074-844A-CEF698F7D5E1}" type="presOf" srcId="{FD9ED9B1-F828-4E05-AA21-D16EC8EB5931}" destId="{9BAAFAB6-FFF5-4E69-BF40-F9F0F1CBC839}" srcOrd="1" destOrd="0" presId="urn:microsoft.com/office/officeart/2005/8/layout/pyramid1"/>
    <dgm:cxn modelId="{11CC97A1-11E3-4A40-9C64-CEFAA9D6FEE6}" type="presOf" srcId="{B08C3997-A822-4A73-8827-6A6ABF4DAC29}" destId="{2E3289C6-DD89-43E3-A974-BCD307D1824E}" srcOrd="1" destOrd="0" presId="urn:microsoft.com/office/officeart/2005/8/layout/pyramid1"/>
    <dgm:cxn modelId="{31473AA6-CC2D-4A80-AB6E-7DADF3E0C8EA}" srcId="{9DCF3348-A85A-4527-829F-EC2DBF901B92}" destId="{3DE19252-022E-4D08-ADEE-1B4E1BD15FE5}" srcOrd="1" destOrd="0" parTransId="{C5C3F171-0393-43F6-ADA8-2353686370C0}" sibTransId="{729B435F-D5E8-4BAF-A3A6-CC3889321AE2}"/>
    <dgm:cxn modelId="{886AB2CE-034D-408B-942E-2450197B846B}" type="presOf" srcId="{FD9ED9B1-F828-4E05-AA21-D16EC8EB5931}" destId="{75BA35F2-F861-4333-B04A-B3203EE0327B}" srcOrd="0" destOrd="0" presId="urn:microsoft.com/office/officeart/2005/8/layout/pyramid1"/>
    <dgm:cxn modelId="{801E84E8-213B-47F1-B950-54FE62EA6F1D}" srcId="{9DCF3348-A85A-4527-829F-EC2DBF901B92}" destId="{FD9ED9B1-F828-4E05-AA21-D16EC8EB5931}" srcOrd="0" destOrd="0" parTransId="{17F08AB6-F75D-45E5-8E2A-2A86AFDCC5CE}" sibTransId="{877F56CD-8C14-42BD-B43F-099D22A45155}"/>
    <dgm:cxn modelId="{CEAE9AE9-BA1B-4B25-96C2-AC35095F6428}" type="presOf" srcId="{3DE19252-022E-4D08-ADEE-1B4E1BD15FE5}" destId="{E03E7A17-E382-4E87-ACD6-4096A4D529CB}" srcOrd="1" destOrd="0" presId="urn:microsoft.com/office/officeart/2005/8/layout/pyramid1"/>
    <dgm:cxn modelId="{57CF6BCD-2CF6-46C9-8595-4617811B18AB}" type="presParOf" srcId="{3477ADA3-46A7-436D-8414-4B07801D80C8}" destId="{571DE17B-4395-43A9-917A-E774D0FBEF83}" srcOrd="0" destOrd="0" presId="urn:microsoft.com/office/officeart/2005/8/layout/pyramid1"/>
    <dgm:cxn modelId="{E708AE49-A224-41D7-B5A5-2F2C2F3AD6DE}" type="presParOf" srcId="{571DE17B-4395-43A9-917A-E774D0FBEF83}" destId="{75BA35F2-F861-4333-B04A-B3203EE0327B}" srcOrd="0" destOrd="0" presId="urn:microsoft.com/office/officeart/2005/8/layout/pyramid1"/>
    <dgm:cxn modelId="{C29433C6-35A0-460A-82B2-875719DC3C73}" type="presParOf" srcId="{571DE17B-4395-43A9-917A-E774D0FBEF83}" destId="{9BAAFAB6-FFF5-4E69-BF40-F9F0F1CBC839}" srcOrd="1" destOrd="0" presId="urn:microsoft.com/office/officeart/2005/8/layout/pyramid1"/>
    <dgm:cxn modelId="{59AB69EA-B84C-482E-A456-B3A4101CC30D}" type="presParOf" srcId="{3477ADA3-46A7-436D-8414-4B07801D80C8}" destId="{AD44B618-98E6-49B7-9ED2-4511D206060A}" srcOrd="1" destOrd="0" presId="urn:microsoft.com/office/officeart/2005/8/layout/pyramid1"/>
    <dgm:cxn modelId="{71890F3E-3124-4B59-B58D-988EA72CD26B}" type="presParOf" srcId="{AD44B618-98E6-49B7-9ED2-4511D206060A}" destId="{0A0F9673-F26F-458A-994B-2D3E83D3B0EC}" srcOrd="0" destOrd="0" presId="urn:microsoft.com/office/officeart/2005/8/layout/pyramid1"/>
    <dgm:cxn modelId="{D6AD0DCF-C43D-4366-9A69-883129EC3767}" type="presParOf" srcId="{AD44B618-98E6-49B7-9ED2-4511D206060A}" destId="{E03E7A17-E382-4E87-ACD6-4096A4D529CB}" srcOrd="1" destOrd="0" presId="urn:microsoft.com/office/officeart/2005/8/layout/pyramid1"/>
    <dgm:cxn modelId="{DD4793EA-A94F-41C5-BA8B-BD9A37DA0EFC}" type="presParOf" srcId="{3477ADA3-46A7-436D-8414-4B07801D80C8}" destId="{1E3263A5-99B4-4F7E-B1B9-FF795E52040A}" srcOrd="2" destOrd="0" presId="urn:microsoft.com/office/officeart/2005/8/layout/pyramid1"/>
    <dgm:cxn modelId="{DCEBE7F2-CE72-4D5E-9019-03CB2434C2AF}" type="presParOf" srcId="{1E3263A5-99B4-4F7E-B1B9-FF795E52040A}" destId="{05B3D98A-15C9-4282-B648-67C0B7482A1A}" srcOrd="0" destOrd="0" presId="urn:microsoft.com/office/officeart/2005/8/layout/pyramid1"/>
    <dgm:cxn modelId="{AEF90210-6E02-42CC-9F35-EC23ACBF60DF}" type="presParOf" srcId="{1E3263A5-99B4-4F7E-B1B9-FF795E52040A}" destId="{2E3289C6-DD89-43E3-A974-BCD307D1824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F29C3F-5648-4DBD-A97E-AB81A6A24EA7}" type="doc">
      <dgm:prSet loTypeId="urn:microsoft.com/office/officeart/2005/8/layout/pyramid3" loCatId="pyramid" qsTypeId="urn:microsoft.com/office/officeart/2005/8/quickstyle/simple1" qsCatId="simple" csTypeId="urn:microsoft.com/office/officeart/2005/8/colors/accent1_2" csCatId="accent1" phldr="1"/>
      <dgm:spPr/>
    </dgm:pt>
    <dgm:pt modelId="{9733754D-4A88-4434-9ED4-6AE2C225871E}">
      <dgm:prSet phldrT="[Text]"/>
      <dgm:spPr/>
      <dgm:t>
        <a:bodyPr/>
        <a:lstStyle/>
        <a:p>
          <a:r>
            <a:rPr lang="en-US" dirty="0"/>
            <a:t>Tertiary care</a:t>
          </a:r>
        </a:p>
      </dgm:t>
    </dgm:pt>
    <dgm:pt modelId="{F91E43FB-F5E3-49CF-9ACF-0A3E320011E5}" type="parTrans" cxnId="{654FEC6C-30EF-488E-904D-5657167831BA}">
      <dgm:prSet/>
      <dgm:spPr/>
      <dgm:t>
        <a:bodyPr/>
        <a:lstStyle/>
        <a:p>
          <a:endParaRPr lang="en-US"/>
        </a:p>
      </dgm:t>
    </dgm:pt>
    <dgm:pt modelId="{FA11B1CE-E964-4F30-BDBD-556E87D1BAA8}" type="sibTrans" cxnId="{654FEC6C-30EF-488E-904D-5657167831BA}">
      <dgm:prSet/>
      <dgm:spPr/>
      <dgm:t>
        <a:bodyPr/>
        <a:lstStyle/>
        <a:p>
          <a:endParaRPr lang="en-US"/>
        </a:p>
      </dgm:t>
    </dgm:pt>
    <dgm:pt modelId="{3D4D1855-A4F1-4C6A-9162-8424D600B52F}">
      <dgm:prSet phldrT="[Text]"/>
      <dgm:spPr/>
      <dgm:t>
        <a:bodyPr/>
        <a:lstStyle/>
        <a:p>
          <a:r>
            <a:rPr lang="en-US" dirty="0"/>
            <a:t>Secondary care</a:t>
          </a:r>
        </a:p>
      </dgm:t>
    </dgm:pt>
    <dgm:pt modelId="{BB59EC30-EBBA-4A30-98A1-400584260DE1}" type="parTrans" cxnId="{EF33DB39-C334-4370-BCE7-F41FE6605B4C}">
      <dgm:prSet/>
      <dgm:spPr/>
      <dgm:t>
        <a:bodyPr/>
        <a:lstStyle/>
        <a:p>
          <a:endParaRPr lang="en-US"/>
        </a:p>
      </dgm:t>
    </dgm:pt>
    <dgm:pt modelId="{F3ECDB82-5239-4AFE-A18E-2C10C47A77F3}" type="sibTrans" cxnId="{EF33DB39-C334-4370-BCE7-F41FE6605B4C}">
      <dgm:prSet/>
      <dgm:spPr/>
      <dgm:t>
        <a:bodyPr/>
        <a:lstStyle/>
        <a:p>
          <a:endParaRPr lang="en-US"/>
        </a:p>
      </dgm:t>
    </dgm:pt>
    <dgm:pt modelId="{46AA3F2D-F6F9-47D2-92ED-6AAB03A1282D}">
      <dgm:prSet phldrT="[Text]"/>
      <dgm:spPr/>
      <dgm:t>
        <a:bodyPr/>
        <a:lstStyle/>
        <a:p>
          <a:r>
            <a:rPr lang="en-US" dirty="0"/>
            <a:t>Primary care</a:t>
          </a:r>
        </a:p>
      </dgm:t>
    </dgm:pt>
    <dgm:pt modelId="{3C4BA0F5-25AE-4F57-8CF0-8EE61038202E}" type="parTrans" cxnId="{148EFEB7-9F47-43BD-8AF6-7404BA8FE350}">
      <dgm:prSet/>
      <dgm:spPr/>
      <dgm:t>
        <a:bodyPr/>
        <a:lstStyle/>
        <a:p>
          <a:endParaRPr lang="en-US"/>
        </a:p>
      </dgm:t>
    </dgm:pt>
    <dgm:pt modelId="{C13C48FE-DDE3-4257-BB49-19E9460D9706}" type="sibTrans" cxnId="{148EFEB7-9F47-43BD-8AF6-7404BA8FE350}">
      <dgm:prSet/>
      <dgm:spPr/>
      <dgm:t>
        <a:bodyPr/>
        <a:lstStyle/>
        <a:p>
          <a:endParaRPr lang="en-US"/>
        </a:p>
      </dgm:t>
    </dgm:pt>
    <dgm:pt modelId="{B0270C89-86D3-40C1-878D-2D1750363517}" type="pres">
      <dgm:prSet presAssocID="{7DF29C3F-5648-4DBD-A97E-AB81A6A24EA7}" presName="Name0" presStyleCnt="0">
        <dgm:presLayoutVars>
          <dgm:dir/>
          <dgm:animLvl val="lvl"/>
          <dgm:resizeHandles val="exact"/>
        </dgm:presLayoutVars>
      </dgm:prSet>
      <dgm:spPr/>
    </dgm:pt>
    <dgm:pt modelId="{7C5CCA3E-4DDD-4B49-8C7B-CFB3FD29F0EF}" type="pres">
      <dgm:prSet presAssocID="{9733754D-4A88-4434-9ED4-6AE2C225871E}" presName="Name8" presStyleCnt="0"/>
      <dgm:spPr/>
    </dgm:pt>
    <dgm:pt modelId="{EF5B60BC-B201-418A-9DEE-6E43EF7D8EE7}" type="pres">
      <dgm:prSet presAssocID="{9733754D-4A88-4434-9ED4-6AE2C225871E}" presName="level" presStyleLbl="node1" presStyleIdx="0" presStyleCnt="3" custLinFactNeighborX="1217" custLinFactNeighborY="2984">
        <dgm:presLayoutVars>
          <dgm:chMax val="1"/>
          <dgm:bulletEnabled val="1"/>
        </dgm:presLayoutVars>
      </dgm:prSet>
      <dgm:spPr/>
    </dgm:pt>
    <dgm:pt modelId="{2B92BA78-07C6-4D0F-B80F-BB74ACB380CB}" type="pres">
      <dgm:prSet presAssocID="{9733754D-4A88-4434-9ED4-6AE2C225871E}" presName="levelTx" presStyleLbl="revTx" presStyleIdx="0" presStyleCnt="0">
        <dgm:presLayoutVars>
          <dgm:chMax val="1"/>
          <dgm:bulletEnabled val="1"/>
        </dgm:presLayoutVars>
      </dgm:prSet>
      <dgm:spPr/>
    </dgm:pt>
    <dgm:pt modelId="{EB641DE8-29AD-423E-97DB-0EE09EB9CDB1}" type="pres">
      <dgm:prSet presAssocID="{3D4D1855-A4F1-4C6A-9162-8424D600B52F}" presName="Name8" presStyleCnt="0"/>
      <dgm:spPr/>
    </dgm:pt>
    <dgm:pt modelId="{82865732-7251-4F0A-AB5A-DCF1E5485C92}" type="pres">
      <dgm:prSet presAssocID="{3D4D1855-A4F1-4C6A-9162-8424D600B52F}" presName="level" presStyleLbl="node1" presStyleIdx="1" presStyleCnt="3">
        <dgm:presLayoutVars>
          <dgm:chMax val="1"/>
          <dgm:bulletEnabled val="1"/>
        </dgm:presLayoutVars>
      </dgm:prSet>
      <dgm:spPr/>
    </dgm:pt>
    <dgm:pt modelId="{6E7EEE81-B8B7-47D5-95F0-55F90265480E}" type="pres">
      <dgm:prSet presAssocID="{3D4D1855-A4F1-4C6A-9162-8424D600B52F}" presName="levelTx" presStyleLbl="revTx" presStyleIdx="0" presStyleCnt="0">
        <dgm:presLayoutVars>
          <dgm:chMax val="1"/>
          <dgm:bulletEnabled val="1"/>
        </dgm:presLayoutVars>
      </dgm:prSet>
      <dgm:spPr/>
    </dgm:pt>
    <dgm:pt modelId="{512E099B-DDA3-4A64-8E47-BC99A94E8EB9}" type="pres">
      <dgm:prSet presAssocID="{46AA3F2D-F6F9-47D2-92ED-6AAB03A1282D}" presName="Name8" presStyleCnt="0"/>
      <dgm:spPr/>
    </dgm:pt>
    <dgm:pt modelId="{626070D5-5EC7-4CF1-B98D-DE70FD9D8E75}" type="pres">
      <dgm:prSet presAssocID="{46AA3F2D-F6F9-47D2-92ED-6AAB03A1282D}" presName="level" presStyleLbl="node1" presStyleIdx="2" presStyleCnt="3">
        <dgm:presLayoutVars>
          <dgm:chMax val="1"/>
          <dgm:bulletEnabled val="1"/>
        </dgm:presLayoutVars>
      </dgm:prSet>
      <dgm:spPr/>
    </dgm:pt>
    <dgm:pt modelId="{3B0C8A01-DB7E-49FA-89EF-E4860CA6FD60}" type="pres">
      <dgm:prSet presAssocID="{46AA3F2D-F6F9-47D2-92ED-6AAB03A1282D}" presName="levelTx" presStyleLbl="revTx" presStyleIdx="0" presStyleCnt="0">
        <dgm:presLayoutVars>
          <dgm:chMax val="1"/>
          <dgm:bulletEnabled val="1"/>
        </dgm:presLayoutVars>
      </dgm:prSet>
      <dgm:spPr/>
    </dgm:pt>
  </dgm:ptLst>
  <dgm:cxnLst>
    <dgm:cxn modelId="{CD8C9A1E-02D4-4358-968E-EB842EFF400B}" type="presOf" srcId="{46AA3F2D-F6F9-47D2-92ED-6AAB03A1282D}" destId="{626070D5-5EC7-4CF1-B98D-DE70FD9D8E75}" srcOrd="0" destOrd="0" presId="urn:microsoft.com/office/officeart/2005/8/layout/pyramid3"/>
    <dgm:cxn modelId="{EF33DB39-C334-4370-BCE7-F41FE6605B4C}" srcId="{7DF29C3F-5648-4DBD-A97E-AB81A6A24EA7}" destId="{3D4D1855-A4F1-4C6A-9162-8424D600B52F}" srcOrd="1" destOrd="0" parTransId="{BB59EC30-EBBA-4A30-98A1-400584260DE1}" sibTransId="{F3ECDB82-5239-4AFE-A18E-2C10C47A77F3}"/>
    <dgm:cxn modelId="{43F3E34C-BB5A-41E1-9FD1-D66F50F7E8A2}" type="presOf" srcId="{46AA3F2D-F6F9-47D2-92ED-6AAB03A1282D}" destId="{3B0C8A01-DB7E-49FA-89EF-E4860CA6FD60}" srcOrd="1" destOrd="0" presId="urn:microsoft.com/office/officeart/2005/8/layout/pyramid3"/>
    <dgm:cxn modelId="{654FEC6C-30EF-488E-904D-5657167831BA}" srcId="{7DF29C3F-5648-4DBD-A97E-AB81A6A24EA7}" destId="{9733754D-4A88-4434-9ED4-6AE2C225871E}" srcOrd="0" destOrd="0" parTransId="{F91E43FB-F5E3-49CF-9ACF-0A3E320011E5}" sibTransId="{FA11B1CE-E964-4F30-BDBD-556E87D1BAA8}"/>
    <dgm:cxn modelId="{4B1B0E59-BB7F-4CE8-B3B7-68E07BDA1CE3}" type="presOf" srcId="{7DF29C3F-5648-4DBD-A97E-AB81A6A24EA7}" destId="{B0270C89-86D3-40C1-878D-2D1750363517}" srcOrd="0" destOrd="0" presId="urn:microsoft.com/office/officeart/2005/8/layout/pyramid3"/>
    <dgm:cxn modelId="{8C4A1F8C-76FE-4997-9AA2-59101832E4E6}" type="presOf" srcId="{3D4D1855-A4F1-4C6A-9162-8424D600B52F}" destId="{6E7EEE81-B8B7-47D5-95F0-55F90265480E}" srcOrd="1" destOrd="0" presId="urn:microsoft.com/office/officeart/2005/8/layout/pyramid3"/>
    <dgm:cxn modelId="{6E66A493-344F-4E9A-BBF4-45B9C2317C1A}" type="presOf" srcId="{9733754D-4A88-4434-9ED4-6AE2C225871E}" destId="{2B92BA78-07C6-4D0F-B80F-BB74ACB380CB}" srcOrd="1" destOrd="0" presId="urn:microsoft.com/office/officeart/2005/8/layout/pyramid3"/>
    <dgm:cxn modelId="{F0BD4399-334B-4A6F-AA7E-F599857CBE37}" type="presOf" srcId="{3D4D1855-A4F1-4C6A-9162-8424D600B52F}" destId="{82865732-7251-4F0A-AB5A-DCF1E5485C92}" srcOrd="0" destOrd="0" presId="urn:microsoft.com/office/officeart/2005/8/layout/pyramid3"/>
    <dgm:cxn modelId="{148EFEB7-9F47-43BD-8AF6-7404BA8FE350}" srcId="{7DF29C3F-5648-4DBD-A97E-AB81A6A24EA7}" destId="{46AA3F2D-F6F9-47D2-92ED-6AAB03A1282D}" srcOrd="2" destOrd="0" parTransId="{3C4BA0F5-25AE-4F57-8CF0-8EE61038202E}" sibTransId="{C13C48FE-DDE3-4257-BB49-19E9460D9706}"/>
    <dgm:cxn modelId="{79E2C8E5-35B4-4CDC-B667-DAEEB42F2822}" type="presOf" srcId="{9733754D-4A88-4434-9ED4-6AE2C225871E}" destId="{EF5B60BC-B201-418A-9DEE-6E43EF7D8EE7}" srcOrd="0" destOrd="0" presId="urn:microsoft.com/office/officeart/2005/8/layout/pyramid3"/>
    <dgm:cxn modelId="{3D8B508B-8371-417A-9350-6701C8DC726F}" type="presParOf" srcId="{B0270C89-86D3-40C1-878D-2D1750363517}" destId="{7C5CCA3E-4DDD-4B49-8C7B-CFB3FD29F0EF}" srcOrd="0" destOrd="0" presId="urn:microsoft.com/office/officeart/2005/8/layout/pyramid3"/>
    <dgm:cxn modelId="{794DE2DC-7FF8-41FB-A845-BB409DC8EB3F}" type="presParOf" srcId="{7C5CCA3E-4DDD-4B49-8C7B-CFB3FD29F0EF}" destId="{EF5B60BC-B201-418A-9DEE-6E43EF7D8EE7}" srcOrd="0" destOrd="0" presId="urn:microsoft.com/office/officeart/2005/8/layout/pyramid3"/>
    <dgm:cxn modelId="{E32E2D22-CA60-4D48-9170-4F454EE9B81D}" type="presParOf" srcId="{7C5CCA3E-4DDD-4B49-8C7B-CFB3FD29F0EF}" destId="{2B92BA78-07C6-4D0F-B80F-BB74ACB380CB}" srcOrd="1" destOrd="0" presId="urn:microsoft.com/office/officeart/2005/8/layout/pyramid3"/>
    <dgm:cxn modelId="{BA9703A2-F961-4335-AF00-4CB0F6E9E19F}" type="presParOf" srcId="{B0270C89-86D3-40C1-878D-2D1750363517}" destId="{EB641DE8-29AD-423E-97DB-0EE09EB9CDB1}" srcOrd="1" destOrd="0" presId="urn:microsoft.com/office/officeart/2005/8/layout/pyramid3"/>
    <dgm:cxn modelId="{BFFD85BB-6011-4181-B359-13DDC3F37AD3}" type="presParOf" srcId="{EB641DE8-29AD-423E-97DB-0EE09EB9CDB1}" destId="{82865732-7251-4F0A-AB5A-DCF1E5485C92}" srcOrd="0" destOrd="0" presId="urn:microsoft.com/office/officeart/2005/8/layout/pyramid3"/>
    <dgm:cxn modelId="{4D5C9FBF-36CA-42B5-94E9-F080E2CC845F}" type="presParOf" srcId="{EB641DE8-29AD-423E-97DB-0EE09EB9CDB1}" destId="{6E7EEE81-B8B7-47D5-95F0-55F90265480E}" srcOrd="1" destOrd="0" presId="urn:microsoft.com/office/officeart/2005/8/layout/pyramid3"/>
    <dgm:cxn modelId="{8821F95C-E7C1-441F-86D5-0D4919FFBC3E}" type="presParOf" srcId="{B0270C89-86D3-40C1-878D-2D1750363517}" destId="{512E099B-DDA3-4A64-8E47-BC99A94E8EB9}" srcOrd="2" destOrd="0" presId="urn:microsoft.com/office/officeart/2005/8/layout/pyramid3"/>
    <dgm:cxn modelId="{6AFC9F82-1DC1-4432-B497-4AA9AC3BE15B}" type="presParOf" srcId="{512E099B-DDA3-4A64-8E47-BC99A94E8EB9}" destId="{626070D5-5EC7-4CF1-B98D-DE70FD9D8E75}" srcOrd="0" destOrd="0" presId="urn:microsoft.com/office/officeart/2005/8/layout/pyramid3"/>
    <dgm:cxn modelId="{808DA20C-7C5C-4848-AB54-652F922D12FF}" type="presParOf" srcId="{512E099B-DDA3-4A64-8E47-BC99A94E8EB9}" destId="{3B0C8A01-DB7E-49FA-89EF-E4860CA6FD60}"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ECC8C4-85F0-4379-AB69-D1604A126CC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N"/>
        </a:p>
      </dgm:t>
    </dgm:pt>
    <dgm:pt modelId="{FB5C55BA-E8DD-4DF9-A9F2-A5CD5B93010E}">
      <dgm:prSet/>
      <dgm:spPr/>
      <dgm:t>
        <a:bodyPr/>
        <a:lstStyle/>
        <a:p>
          <a:pPr rtl="0"/>
          <a:r>
            <a:rPr lang="en-IN" b="1" dirty="0"/>
            <a:t>Principles Of Primary Health Care</a:t>
          </a:r>
        </a:p>
      </dgm:t>
    </dgm:pt>
    <dgm:pt modelId="{9CF9611A-6966-44DF-891F-B5D7ACFFA389}" type="parTrans" cxnId="{117CB5E0-C6A5-4A7E-BB38-03216938561E}">
      <dgm:prSet/>
      <dgm:spPr/>
      <dgm:t>
        <a:bodyPr/>
        <a:lstStyle/>
        <a:p>
          <a:endParaRPr lang="en-IN"/>
        </a:p>
      </dgm:t>
    </dgm:pt>
    <dgm:pt modelId="{05A922AB-E798-4F3A-93AB-F4AED6F5A02A}" type="sibTrans" cxnId="{117CB5E0-C6A5-4A7E-BB38-03216938561E}">
      <dgm:prSet/>
      <dgm:spPr/>
      <dgm:t>
        <a:bodyPr/>
        <a:lstStyle/>
        <a:p>
          <a:endParaRPr lang="en-IN"/>
        </a:p>
      </dgm:t>
    </dgm:pt>
    <dgm:pt modelId="{9130C963-60A1-48BA-BDF9-00509CC3544B}" type="pres">
      <dgm:prSet presAssocID="{C3ECC8C4-85F0-4379-AB69-D1604A126CC3}" presName="Name0" presStyleCnt="0">
        <dgm:presLayoutVars>
          <dgm:chMax val="7"/>
          <dgm:dir/>
          <dgm:animLvl val="lvl"/>
          <dgm:resizeHandles val="exact"/>
        </dgm:presLayoutVars>
      </dgm:prSet>
      <dgm:spPr/>
    </dgm:pt>
    <dgm:pt modelId="{71206995-A550-4357-B06F-EE0D2FBF01F6}" type="pres">
      <dgm:prSet presAssocID="{FB5C55BA-E8DD-4DF9-A9F2-A5CD5B93010E}" presName="circle1" presStyleLbl="node1" presStyleIdx="0" presStyleCnt="1" custLinFactNeighborX="100000" custLinFactNeighborY="-10000"/>
      <dgm:spPr/>
    </dgm:pt>
    <dgm:pt modelId="{FAC68EA8-DBD5-4B6E-A98E-E7180FF8059A}" type="pres">
      <dgm:prSet presAssocID="{FB5C55BA-E8DD-4DF9-A9F2-A5CD5B93010E}" presName="space" presStyleCnt="0"/>
      <dgm:spPr/>
    </dgm:pt>
    <dgm:pt modelId="{DD5D0B96-354C-402C-AA01-FA8CDEF8006A}" type="pres">
      <dgm:prSet presAssocID="{FB5C55BA-E8DD-4DF9-A9F2-A5CD5B93010E}" presName="rect1" presStyleLbl="alignAcc1" presStyleIdx="0" presStyleCnt="1" custScaleX="107895"/>
      <dgm:spPr/>
    </dgm:pt>
    <dgm:pt modelId="{B661ADF2-3C53-4228-B429-7844C00E98B7}" type="pres">
      <dgm:prSet presAssocID="{FB5C55BA-E8DD-4DF9-A9F2-A5CD5B93010E}" presName="rect1ParTxNoCh" presStyleLbl="alignAcc1" presStyleIdx="0" presStyleCnt="1">
        <dgm:presLayoutVars>
          <dgm:chMax val="1"/>
          <dgm:bulletEnabled val="1"/>
        </dgm:presLayoutVars>
      </dgm:prSet>
      <dgm:spPr/>
    </dgm:pt>
  </dgm:ptLst>
  <dgm:cxnLst>
    <dgm:cxn modelId="{94A42478-F5B8-48C0-B7EB-F88742B23003}" type="presOf" srcId="{C3ECC8C4-85F0-4379-AB69-D1604A126CC3}" destId="{9130C963-60A1-48BA-BDF9-00509CC3544B}" srcOrd="0" destOrd="0" presId="urn:microsoft.com/office/officeart/2005/8/layout/target3"/>
    <dgm:cxn modelId="{25ABE689-57B6-422F-B480-8BCFDEAE65D0}" type="presOf" srcId="{FB5C55BA-E8DD-4DF9-A9F2-A5CD5B93010E}" destId="{DD5D0B96-354C-402C-AA01-FA8CDEF8006A}" srcOrd="0" destOrd="0" presId="urn:microsoft.com/office/officeart/2005/8/layout/target3"/>
    <dgm:cxn modelId="{C1ABBFD2-06EA-4119-A130-F9D8BBD6F42A}" type="presOf" srcId="{FB5C55BA-E8DD-4DF9-A9F2-A5CD5B93010E}" destId="{B661ADF2-3C53-4228-B429-7844C00E98B7}" srcOrd="1" destOrd="0" presId="urn:microsoft.com/office/officeart/2005/8/layout/target3"/>
    <dgm:cxn modelId="{117CB5E0-C6A5-4A7E-BB38-03216938561E}" srcId="{C3ECC8C4-85F0-4379-AB69-D1604A126CC3}" destId="{FB5C55BA-E8DD-4DF9-A9F2-A5CD5B93010E}" srcOrd="0" destOrd="0" parTransId="{9CF9611A-6966-44DF-891F-B5D7ACFFA389}" sibTransId="{05A922AB-E798-4F3A-93AB-F4AED6F5A02A}"/>
    <dgm:cxn modelId="{516B91A7-B831-46B1-9DBB-A7E080C86B9D}" type="presParOf" srcId="{9130C963-60A1-48BA-BDF9-00509CC3544B}" destId="{71206995-A550-4357-B06F-EE0D2FBF01F6}" srcOrd="0" destOrd="0" presId="urn:microsoft.com/office/officeart/2005/8/layout/target3"/>
    <dgm:cxn modelId="{A8F2364E-9450-40F4-93E5-C403274E0198}" type="presParOf" srcId="{9130C963-60A1-48BA-BDF9-00509CC3544B}" destId="{FAC68EA8-DBD5-4B6E-A98E-E7180FF8059A}" srcOrd="1" destOrd="0" presId="urn:microsoft.com/office/officeart/2005/8/layout/target3"/>
    <dgm:cxn modelId="{C6E60719-0664-4F3E-9576-4F1B3B55DBAF}" type="presParOf" srcId="{9130C963-60A1-48BA-BDF9-00509CC3544B}" destId="{DD5D0B96-354C-402C-AA01-FA8CDEF8006A}" srcOrd="2" destOrd="0" presId="urn:microsoft.com/office/officeart/2005/8/layout/target3"/>
    <dgm:cxn modelId="{06ADC902-9F97-48B3-8DE2-B1AD3FE96473}" type="presParOf" srcId="{9130C963-60A1-48BA-BDF9-00509CC3544B}" destId="{B661ADF2-3C53-4228-B429-7844C00E98B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13549E-278F-40AD-94FE-060973C3A22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IN"/>
        </a:p>
      </dgm:t>
    </dgm:pt>
    <dgm:pt modelId="{F337E691-C433-4E53-ACF9-3F051D08E5E9}">
      <dgm:prSet/>
      <dgm:spPr/>
      <dgm:t>
        <a:bodyPr/>
        <a:lstStyle/>
        <a:p>
          <a:pPr algn="l" rtl="0"/>
          <a:r>
            <a:rPr lang="en-IN" dirty="0"/>
            <a:t>1.Equitable distribution </a:t>
          </a:r>
        </a:p>
      </dgm:t>
    </dgm:pt>
    <dgm:pt modelId="{AC841789-A35F-4628-9DAF-34720C185FBB}" type="parTrans" cxnId="{1B5858CE-8E53-4F1B-A998-E496CB5A0064}">
      <dgm:prSet/>
      <dgm:spPr/>
      <dgm:t>
        <a:bodyPr/>
        <a:lstStyle/>
        <a:p>
          <a:endParaRPr lang="en-IN"/>
        </a:p>
      </dgm:t>
    </dgm:pt>
    <dgm:pt modelId="{1A0F5BAA-2616-488A-B6D1-E40CD9BD0ED0}" type="sibTrans" cxnId="{1B5858CE-8E53-4F1B-A998-E496CB5A0064}">
      <dgm:prSet/>
      <dgm:spPr/>
      <dgm:t>
        <a:bodyPr/>
        <a:lstStyle/>
        <a:p>
          <a:endParaRPr lang="en-IN"/>
        </a:p>
      </dgm:t>
    </dgm:pt>
    <dgm:pt modelId="{DCA69894-1306-4586-BFEE-0FF921DFE676}">
      <dgm:prSet/>
      <dgm:spPr/>
      <dgm:t>
        <a:bodyPr/>
        <a:lstStyle/>
        <a:p>
          <a:pPr algn="l" rtl="0"/>
          <a:r>
            <a:rPr lang="en-IN" dirty="0"/>
            <a:t>2.Community participation. </a:t>
          </a:r>
        </a:p>
      </dgm:t>
    </dgm:pt>
    <dgm:pt modelId="{8A148DAD-7367-42B6-92D2-94079BB07034}" type="parTrans" cxnId="{3038046D-D68E-4854-BE2A-3A81199B45C2}">
      <dgm:prSet/>
      <dgm:spPr/>
      <dgm:t>
        <a:bodyPr/>
        <a:lstStyle/>
        <a:p>
          <a:endParaRPr lang="en-IN"/>
        </a:p>
      </dgm:t>
    </dgm:pt>
    <dgm:pt modelId="{0EEBA63D-DAF6-446E-9B3C-FE64B2B1E101}" type="sibTrans" cxnId="{3038046D-D68E-4854-BE2A-3A81199B45C2}">
      <dgm:prSet/>
      <dgm:spPr/>
      <dgm:t>
        <a:bodyPr/>
        <a:lstStyle/>
        <a:p>
          <a:endParaRPr lang="en-IN"/>
        </a:p>
      </dgm:t>
    </dgm:pt>
    <dgm:pt modelId="{1558BBDA-9B79-4BF3-9A98-0530EC62B3EC}">
      <dgm:prSet/>
      <dgm:spPr/>
      <dgm:t>
        <a:bodyPr/>
        <a:lstStyle/>
        <a:p>
          <a:pPr algn="l" rtl="0"/>
          <a:r>
            <a:rPr lang="en-IN" dirty="0"/>
            <a:t>3.Inter-sectoral coordination </a:t>
          </a:r>
        </a:p>
      </dgm:t>
    </dgm:pt>
    <dgm:pt modelId="{00188A25-2C14-4CED-8002-BFE65F82881A}" type="parTrans" cxnId="{72208157-683D-4D88-950C-5B50E4B79B93}">
      <dgm:prSet/>
      <dgm:spPr/>
      <dgm:t>
        <a:bodyPr/>
        <a:lstStyle/>
        <a:p>
          <a:endParaRPr lang="en-IN"/>
        </a:p>
      </dgm:t>
    </dgm:pt>
    <dgm:pt modelId="{7AE21325-4344-49E5-A368-ACE93F3AF701}" type="sibTrans" cxnId="{72208157-683D-4D88-950C-5B50E4B79B93}">
      <dgm:prSet/>
      <dgm:spPr/>
      <dgm:t>
        <a:bodyPr/>
        <a:lstStyle/>
        <a:p>
          <a:endParaRPr lang="en-IN"/>
        </a:p>
      </dgm:t>
    </dgm:pt>
    <dgm:pt modelId="{085E3B83-10A5-4B3B-A823-0FCCF9EE304C}">
      <dgm:prSet/>
      <dgm:spPr/>
      <dgm:t>
        <a:bodyPr/>
        <a:lstStyle/>
        <a:p>
          <a:pPr algn="l" rtl="0"/>
          <a:r>
            <a:rPr lang="en-IN" dirty="0"/>
            <a:t>4.Appropriate technology</a:t>
          </a:r>
        </a:p>
      </dgm:t>
    </dgm:pt>
    <dgm:pt modelId="{52E16A2F-8590-4CDB-B21D-66081E3F3AB4}" type="parTrans" cxnId="{5329335C-3F28-4A1F-A538-5DDEB3BA30AA}">
      <dgm:prSet/>
      <dgm:spPr/>
      <dgm:t>
        <a:bodyPr/>
        <a:lstStyle/>
        <a:p>
          <a:endParaRPr lang="en-IN"/>
        </a:p>
      </dgm:t>
    </dgm:pt>
    <dgm:pt modelId="{4E3F92A2-3F22-44CF-AA16-0BFC7C8461D5}" type="sibTrans" cxnId="{5329335C-3F28-4A1F-A538-5DDEB3BA30AA}">
      <dgm:prSet/>
      <dgm:spPr/>
      <dgm:t>
        <a:bodyPr/>
        <a:lstStyle/>
        <a:p>
          <a:endParaRPr lang="en-IN"/>
        </a:p>
      </dgm:t>
    </dgm:pt>
    <dgm:pt modelId="{94783D3B-DCA8-45B6-A698-601E9B585B9F}" type="pres">
      <dgm:prSet presAssocID="{8813549E-278F-40AD-94FE-060973C3A224}" presName="Name0" presStyleCnt="0">
        <dgm:presLayoutVars>
          <dgm:chPref val="3"/>
          <dgm:dir/>
          <dgm:animLvl val="lvl"/>
          <dgm:resizeHandles/>
        </dgm:presLayoutVars>
      </dgm:prSet>
      <dgm:spPr/>
    </dgm:pt>
    <dgm:pt modelId="{9743F41D-0F62-4363-BB65-D2A84A416A71}" type="pres">
      <dgm:prSet presAssocID="{F337E691-C433-4E53-ACF9-3F051D08E5E9}" presName="horFlow" presStyleCnt="0"/>
      <dgm:spPr/>
    </dgm:pt>
    <dgm:pt modelId="{B3207333-A9C1-45B8-8A8A-687694A790D1}" type="pres">
      <dgm:prSet presAssocID="{F337E691-C433-4E53-ACF9-3F051D08E5E9}" presName="bigChev" presStyleLbl="node1" presStyleIdx="0" presStyleCnt="4" custScaleX="330856"/>
      <dgm:spPr/>
    </dgm:pt>
    <dgm:pt modelId="{A24478B6-02DD-4202-901D-6D9F156FEC7D}" type="pres">
      <dgm:prSet presAssocID="{F337E691-C433-4E53-ACF9-3F051D08E5E9}" presName="vSp" presStyleCnt="0"/>
      <dgm:spPr/>
    </dgm:pt>
    <dgm:pt modelId="{DB3240CF-28B2-42EE-ACA5-A37BFCA36A8D}" type="pres">
      <dgm:prSet presAssocID="{DCA69894-1306-4586-BFEE-0FF921DFE676}" presName="horFlow" presStyleCnt="0"/>
      <dgm:spPr/>
    </dgm:pt>
    <dgm:pt modelId="{E28C572B-3671-42FC-98AD-39B3D5B4AEEC}" type="pres">
      <dgm:prSet presAssocID="{DCA69894-1306-4586-BFEE-0FF921DFE676}" presName="bigChev" presStyleLbl="node1" presStyleIdx="1" presStyleCnt="4" custScaleX="330856"/>
      <dgm:spPr/>
    </dgm:pt>
    <dgm:pt modelId="{EFAC3381-53E0-4EF7-B6DD-A39F0A066AE3}" type="pres">
      <dgm:prSet presAssocID="{DCA69894-1306-4586-BFEE-0FF921DFE676}" presName="vSp" presStyleCnt="0"/>
      <dgm:spPr/>
    </dgm:pt>
    <dgm:pt modelId="{BAA9EFA8-7025-4708-9917-33F59541B0E5}" type="pres">
      <dgm:prSet presAssocID="{1558BBDA-9B79-4BF3-9A98-0530EC62B3EC}" presName="horFlow" presStyleCnt="0"/>
      <dgm:spPr/>
    </dgm:pt>
    <dgm:pt modelId="{DA9C93C8-E925-4E8D-AA2A-0FA7DFF69EC1}" type="pres">
      <dgm:prSet presAssocID="{1558BBDA-9B79-4BF3-9A98-0530EC62B3EC}" presName="bigChev" presStyleLbl="node1" presStyleIdx="2" presStyleCnt="4" custScaleX="324196" custLinFactNeighborX="7180" custLinFactNeighborY="4390"/>
      <dgm:spPr/>
    </dgm:pt>
    <dgm:pt modelId="{1610D067-9979-4EF7-9DE7-CB48FE367EBA}" type="pres">
      <dgm:prSet presAssocID="{1558BBDA-9B79-4BF3-9A98-0530EC62B3EC}" presName="vSp" presStyleCnt="0"/>
      <dgm:spPr/>
    </dgm:pt>
    <dgm:pt modelId="{3F864DE2-A326-42FC-A3B7-B6AC40F9FACE}" type="pres">
      <dgm:prSet presAssocID="{085E3B83-10A5-4B3B-A823-0FCCF9EE304C}" presName="horFlow" presStyleCnt="0"/>
      <dgm:spPr/>
    </dgm:pt>
    <dgm:pt modelId="{35543CCB-7EFE-47AD-BB4F-095C430C71DF}" type="pres">
      <dgm:prSet presAssocID="{085E3B83-10A5-4B3B-A823-0FCCF9EE304C}" presName="bigChev" presStyleLbl="node1" presStyleIdx="3" presStyleCnt="4" custScaleX="371218" custLinFactNeighborX="2357" custLinFactNeighborY="9328"/>
      <dgm:spPr/>
    </dgm:pt>
  </dgm:ptLst>
  <dgm:cxnLst>
    <dgm:cxn modelId="{6368C43D-30F2-4B42-A521-7517CD1680DA}" type="presOf" srcId="{1558BBDA-9B79-4BF3-9A98-0530EC62B3EC}" destId="{DA9C93C8-E925-4E8D-AA2A-0FA7DFF69EC1}" srcOrd="0" destOrd="0" presId="urn:microsoft.com/office/officeart/2005/8/layout/lProcess3"/>
    <dgm:cxn modelId="{5329335C-3F28-4A1F-A538-5DDEB3BA30AA}" srcId="{8813549E-278F-40AD-94FE-060973C3A224}" destId="{085E3B83-10A5-4B3B-A823-0FCCF9EE304C}" srcOrd="3" destOrd="0" parTransId="{52E16A2F-8590-4CDB-B21D-66081E3F3AB4}" sibTransId="{4E3F92A2-3F22-44CF-AA16-0BFC7C8461D5}"/>
    <dgm:cxn modelId="{3038046D-D68E-4854-BE2A-3A81199B45C2}" srcId="{8813549E-278F-40AD-94FE-060973C3A224}" destId="{DCA69894-1306-4586-BFEE-0FF921DFE676}" srcOrd="1" destOrd="0" parTransId="{8A148DAD-7367-42B6-92D2-94079BB07034}" sibTransId="{0EEBA63D-DAF6-446E-9B3C-FE64B2B1E101}"/>
    <dgm:cxn modelId="{72208157-683D-4D88-950C-5B50E4B79B93}" srcId="{8813549E-278F-40AD-94FE-060973C3A224}" destId="{1558BBDA-9B79-4BF3-9A98-0530EC62B3EC}" srcOrd="2" destOrd="0" parTransId="{00188A25-2C14-4CED-8002-BFE65F82881A}" sibTransId="{7AE21325-4344-49E5-A368-ACE93F3AF701}"/>
    <dgm:cxn modelId="{6C789081-7616-4DCF-8353-D8D8477559E2}" type="presOf" srcId="{8813549E-278F-40AD-94FE-060973C3A224}" destId="{94783D3B-DCA8-45B6-A698-601E9B585B9F}" srcOrd="0" destOrd="0" presId="urn:microsoft.com/office/officeart/2005/8/layout/lProcess3"/>
    <dgm:cxn modelId="{82A50CAC-42E9-463F-AC25-7CF761FD016E}" type="presOf" srcId="{085E3B83-10A5-4B3B-A823-0FCCF9EE304C}" destId="{35543CCB-7EFE-47AD-BB4F-095C430C71DF}" srcOrd="0" destOrd="0" presId="urn:microsoft.com/office/officeart/2005/8/layout/lProcess3"/>
    <dgm:cxn modelId="{99E1E7AE-B231-4784-B326-5EDC74029F6E}" type="presOf" srcId="{F337E691-C433-4E53-ACF9-3F051D08E5E9}" destId="{B3207333-A9C1-45B8-8A8A-687694A790D1}" srcOrd="0" destOrd="0" presId="urn:microsoft.com/office/officeart/2005/8/layout/lProcess3"/>
    <dgm:cxn modelId="{1B5858CE-8E53-4F1B-A998-E496CB5A0064}" srcId="{8813549E-278F-40AD-94FE-060973C3A224}" destId="{F337E691-C433-4E53-ACF9-3F051D08E5E9}" srcOrd="0" destOrd="0" parTransId="{AC841789-A35F-4628-9DAF-34720C185FBB}" sibTransId="{1A0F5BAA-2616-488A-B6D1-E40CD9BD0ED0}"/>
    <dgm:cxn modelId="{A4383DE1-5FCE-4B31-A09D-900F1F7695BA}" type="presOf" srcId="{DCA69894-1306-4586-BFEE-0FF921DFE676}" destId="{E28C572B-3671-42FC-98AD-39B3D5B4AEEC}" srcOrd="0" destOrd="0" presId="urn:microsoft.com/office/officeart/2005/8/layout/lProcess3"/>
    <dgm:cxn modelId="{A13E3D22-EBDF-4665-9CF0-3F41357C4E1B}" type="presParOf" srcId="{94783D3B-DCA8-45B6-A698-601E9B585B9F}" destId="{9743F41D-0F62-4363-BB65-D2A84A416A71}" srcOrd="0" destOrd="0" presId="urn:microsoft.com/office/officeart/2005/8/layout/lProcess3"/>
    <dgm:cxn modelId="{BE82C78C-77C3-401F-ABB4-7CF100F84261}" type="presParOf" srcId="{9743F41D-0F62-4363-BB65-D2A84A416A71}" destId="{B3207333-A9C1-45B8-8A8A-687694A790D1}" srcOrd="0" destOrd="0" presId="urn:microsoft.com/office/officeart/2005/8/layout/lProcess3"/>
    <dgm:cxn modelId="{DE10BE65-EB5B-4308-9E3F-BE7FC58250E0}" type="presParOf" srcId="{94783D3B-DCA8-45B6-A698-601E9B585B9F}" destId="{A24478B6-02DD-4202-901D-6D9F156FEC7D}" srcOrd="1" destOrd="0" presId="urn:microsoft.com/office/officeart/2005/8/layout/lProcess3"/>
    <dgm:cxn modelId="{5624C8DB-417C-4DB1-9FBA-09A1AFBCC998}" type="presParOf" srcId="{94783D3B-DCA8-45B6-A698-601E9B585B9F}" destId="{DB3240CF-28B2-42EE-ACA5-A37BFCA36A8D}" srcOrd="2" destOrd="0" presId="urn:microsoft.com/office/officeart/2005/8/layout/lProcess3"/>
    <dgm:cxn modelId="{18EFB213-6B91-435B-A724-4F80F1851C9A}" type="presParOf" srcId="{DB3240CF-28B2-42EE-ACA5-A37BFCA36A8D}" destId="{E28C572B-3671-42FC-98AD-39B3D5B4AEEC}" srcOrd="0" destOrd="0" presId="urn:microsoft.com/office/officeart/2005/8/layout/lProcess3"/>
    <dgm:cxn modelId="{D57B2217-475B-461B-BFFD-AF127A57A064}" type="presParOf" srcId="{94783D3B-DCA8-45B6-A698-601E9B585B9F}" destId="{EFAC3381-53E0-4EF7-B6DD-A39F0A066AE3}" srcOrd="3" destOrd="0" presId="urn:microsoft.com/office/officeart/2005/8/layout/lProcess3"/>
    <dgm:cxn modelId="{4BB560D3-7AFB-453E-B5AF-8C2A9A89230E}" type="presParOf" srcId="{94783D3B-DCA8-45B6-A698-601E9B585B9F}" destId="{BAA9EFA8-7025-4708-9917-33F59541B0E5}" srcOrd="4" destOrd="0" presId="urn:microsoft.com/office/officeart/2005/8/layout/lProcess3"/>
    <dgm:cxn modelId="{0B8BE9AC-E9E1-43C6-A8F6-A8997C5BA85A}" type="presParOf" srcId="{BAA9EFA8-7025-4708-9917-33F59541B0E5}" destId="{DA9C93C8-E925-4E8D-AA2A-0FA7DFF69EC1}" srcOrd="0" destOrd="0" presId="urn:microsoft.com/office/officeart/2005/8/layout/lProcess3"/>
    <dgm:cxn modelId="{97131AC9-E6E5-44AC-96F0-32353CB65B3F}" type="presParOf" srcId="{94783D3B-DCA8-45B6-A698-601E9B585B9F}" destId="{1610D067-9979-4EF7-9DE7-CB48FE367EBA}" srcOrd="5" destOrd="0" presId="urn:microsoft.com/office/officeart/2005/8/layout/lProcess3"/>
    <dgm:cxn modelId="{0D4B48F5-B1A9-4D49-A5D7-A82413B96D09}" type="presParOf" srcId="{94783D3B-DCA8-45B6-A698-601E9B585B9F}" destId="{3F864DE2-A326-42FC-A3B7-B6AC40F9FACE}" srcOrd="6" destOrd="0" presId="urn:microsoft.com/office/officeart/2005/8/layout/lProcess3"/>
    <dgm:cxn modelId="{B3A9F0D7-89CE-4046-8435-2794AD23EB3C}" type="presParOf" srcId="{3F864DE2-A326-42FC-A3B7-B6AC40F9FACE}" destId="{35543CCB-7EFE-47AD-BB4F-095C430C71DF}"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40473-5743-4844-940E-DDFB3DB662B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87B82172-DFB6-4CA5-813B-677F4A6437D5}">
      <dgm:prSet custT="1"/>
      <dgm:spPr/>
      <dgm:t>
        <a:bodyPr/>
        <a:lstStyle/>
        <a:p>
          <a:pPr rtl="0"/>
          <a:r>
            <a:rPr lang="en-US" sz="4400" b="1" dirty="0">
              <a:solidFill>
                <a:srgbClr val="FF33CC"/>
              </a:solidFill>
            </a:rPr>
            <a:t>What is medical  Care?</a:t>
          </a:r>
          <a:endParaRPr lang="en-IN" sz="4400" b="1" dirty="0">
            <a:solidFill>
              <a:srgbClr val="FF33CC"/>
            </a:solidFill>
          </a:endParaRPr>
        </a:p>
      </dgm:t>
    </dgm:pt>
    <dgm:pt modelId="{FBF165E0-6E01-4988-8314-BACD6A7E4D79}" type="parTrans" cxnId="{33F8AD8D-98A3-4193-ABD3-DA96030E5420}">
      <dgm:prSet/>
      <dgm:spPr/>
      <dgm:t>
        <a:bodyPr/>
        <a:lstStyle/>
        <a:p>
          <a:endParaRPr lang="en-IN"/>
        </a:p>
      </dgm:t>
    </dgm:pt>
    <dgm:pt modelId="{023C8016-87FF-4ACF-B0CD-2ABF2BD869E3}" type="sibTrans" cxnId="{33F8AD8D-98A3-4193-ABD3-DA96030E5420}">
      <dgm:prSet/>
      <dgm:spPr/>
      <dgm:t>
        <a:bodyPr/>
        <a:lstStyle/>
        <a:p>
          <a:endParaRPr lang="en-IN"/>
        </a:p>
      </dgm:t>
    </dgm:pt>
    <dgm:pt modelId="{48331C45-A009-4523-AFA0-8C9BE3B4310F}" type="pres">
      <dgm:prSet presAssocID="{6F840473-5743-4844-940E-DDFB3DB662BD}" presName="linear" presStyleCnt="0">
        <dgm:presLayoutVars>
          <dgm:animLvl val="lvl"/>
          <dgm:resizeHandles val="exact"/>
        </dgm:presLayoutVars>
      </dgm:prSet>
      <dgm:spPr/>
    </dgm:pt>
    <dgm:pt modelId="{A46A3B03-5379-45A0-A50B-7B71129F7E98}" type="pres">
      <dgm:prSet presAssocID="{87B82172-DFB6-4CA5-813B-677F4A6437D5}" presName="parentText" presStyleLbl="node1" presStyleIdx="0" presStyleCnt="1" custScaleX="100000" custLinFactNeighborX="-37374" custLinFactNeighborY="29277">
        <dgm:presLayoutVars>
          <dgm:chMax val="0"/>
          <dgm:bulletEnabled val="1"/>
        </dgm:presLayoutVars>
      </dgm:prSet>
      <dgm:spPr/>
    </dgm:pt>
  </dgm:ptLst>
  <dgm:cxnLst>
    <dgm:cxn modelId="{33F8AD8D-98A3-4193-ABD3-DA96030E5420}" srcId="{6F840473-5743-4844-940E-DDFB3DB662BD}" destId="{87B82172-DFB6-4CA5-813B-677F4A6437D5}" srcOrd="0" destOrd="0" parTransId="{FBF165E0-6E01-4988-8314-BACD6A7E4D79}" sibTransId="{023C8016-87FF-4ACF-B0CD-2ABF2BD869E3}"/>
    <dgm:cxn modelId="{1D3F72E1-E405-4F5A-B872-27BD593D85D6}" type="presOf" srcId="{6F840473-5743-4844-940E-DDFB3DB662BD}" destId="{48331C45-A009-4523-AFA0-8C9BE3B4310F}" srcOrd="0" destOrd="0" presId="urn:microsoft.com/office/officeart/2005/8/layout/vList2"/>
    <dgm:cxn modelId="{D2EB47F5-1515-4A69-9D27-57220CA91DC8}" type="presOf" srcId="{87B82172-DFB6-4CA5-813B-677F4A6437D5}" destId="{A46A3B03-5379-45A0-A50B-7B71129F7E98}" srcOrd="0" destOrd="0" presId="urn:microsoft.com/office/officeart/2005/8/layout/vList2"/>
    <dgm:cxn modelId="{64A2B1A0-9B3C-405B-804A-8F5254866C98}" type="presParOf" srcId="{48331C45-A009-4523-AFA0-8C9BE3B4310F}" destId="{A46A3B03-5379-45A0-A50B-7B71129F7E9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40473-5743-4844-940E-DDFB3DB662B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87B82172-DFB6-4CA5-813B-677F4A6437D5}">
      <dgm:prSet custT="1"/>
      <dgm:spPr/>
      <dgm:t>
        <a:bodyPr/>
        <a:lstStyle/>
        <a:p>
          <a:pPr rtl="0"/>
          <a:r>
            <a:rPr lang="en-US" sz="4800" b="1" dirty="0">
              <a:solidFill>
                <a:srgbClr val="FF33CC"/>
              </a:solidFill>
            </a:rPr>
            <a:t>What is health Care?</a:t>
          </a:r>
          <a:endParaRPr lang="en-IN" sz="4800" b="1" dirty="0">
            <a:solidFill>
              <a:srgbClr val="FF33CC"/>
            </a:solidFill>
          </a:endParaRPr>
        </a:p>
      </dgm:t>
    </dgm:pt>
    <dgm:pt modelId="{FBF165E0-6E01-4988-8314-BACD6A7E4D79}" type="parTrans" cxnId="{33F8AD8D-98A3-4193-ABD3-DA96030E5420}">
      <dgm:prSet/>
      <dgm:spPr/>
      <dgm:t>
        <a:bodyPr/>
        <a:lstStyle/>
        <a:p>
          <a:endParaRPr lang="en-IN"/>
        </a:p>
      </dgm:t>
    </dgm:pt>
    <dgm:pt modelId="{023C8016-87FF-4ACF-B0CD-2ABF2BD869E3}" type="sibTrans" cxnId="{33F8AD8D-98A3-4193-ABD3-DA96030E5420}">
      <dgm:prSet/>
      <dgm:spPr/>
      <dgm:t>
        <a:bodyPr/>
        <a:lstStyle/>
        <a:p>
          <a:endParaRPr lang="en-IN"/>
        </a:p>
      </dgm:t>
    </dgm:pt>
    <dgm:pt modelId="{48331C45-A009-4523-AFA0-8C9BE3B4310F}" type="pres">
      <dgm:prSet presAssocID="{6F840473-5743-4844-940E-DDFB3DB662BD}" presName="linear" presStyleCnt="0">
        <dgm:presLayoutVars>
          <dgm:animLvl val="lvl"/>
          <dgm:resizeHandles val="exact"/>
        </dgm:presLayoutVars>
      </dgm:prSet>
      <dgm:spPr/>
    </dgm:pt>
    <dgm:pt modelId="{A46A3B03-5379-45A0-A50B-7B71129F7E98}" type="pres">
      <dgm:prSet presAssocID="{87B82172-DFB6-4CA5-813B-677F4A6437D5}" presName="parentText" presStyleLbl="node1" presStyleIdx="0" presStyleCnt="1" custLinFactNeighborX="20202" custLinFactNeighborY="-3230">
        <dgm:presLayoutVars>
          <dgm:chMax val="0"/>
          <dgm:bulletEnabled val="1"/>
        </dgm:presLayoutVars>
      </dgm:prSet>
      <dgm:spPr/>
    </dgm:pt>
  </dgm:ptLst>
  <dgm:cxnLst>
    <dgm:cxn modelId="{F52C3B83-D93C-4005-A15B-A4827DEA2055}" type="presOf" srcId="{6F840473-5743-4844-940E-DDFB3DB662BD}" destId="{48331C45-A009-4523-AFA0-8C9BE3B4310F}" srcOrd="0" destOrd="0" presId="urn:microsoft.com/office/officeart/2005/8/layout/vList2"/>
    <dgm:cxn modelId="{E1658986-7ED2-4882-9B19-072E6D34823A}" type="presOf" srcId="{87B82172-DFB6-4CA5-813B-677F4A6437D5}" destId="{A46A3B03-5379-45A0-A50B-7B71129F7E98}" srcOrd="0" destOrd="0" presId="urn:microsoft.com/office/officeart/2005/8/layout/vList2"/>
    <dgm:cxn modelId="{33F8AD8D-98A3-4193-ABD3-DA96030E5420}" srcId="{6F840473-5743-4844-940E-DDFB3DB662BD}" destId="{87B82172-DFB6-4CA5-813B-677F4A6437D5}" srcOrd="0" destOrd="0" parTransId="{FBF165E0-6E01-4988-8314-BACD6A7E4D79}" sibTransId="{023C8016-87FF-4ACF-B0CD-2ABF2BD869E3}"/>
    <dgm:cxn modelId="{BCCD5D6A-B7B3-42AD-A8BC-AA4F8E9B7CAC}" type="presParOf" srcId="{48331C45-A009-4523-AFA0-8C9BE3B4310F}" destId="{A46A3B03-5379-45A0-A50B-7B71129F7E9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300F46-584A-4AD5-B26F-CD5B7C601F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4B8AF0A-78F1-4821-85EB-7B6DDCD7BA13}">
      <dgm:prSet/>
      <dgm:spPr/>
      <dgm:t>
        <a:bodyPr/>
        <a:lstStyle/>
        <a:p>
          <a:pPr rtl="0"/>
          <a:r>
            <a:rPr lang="en-IN" b="1" dirty="0">
              <a:solidFill>
                <a:schemeClr val="tx2">
                  <a:lumMod val="60000"/>
                  <a:lumOff val="40000"/>
                </a:schemeClr>
              </a:solidFill>
            </a:rPr>
            <a:t>The Joint WHO – UNICEF  international conference in 1978  at Alma-Ata (USSR)launched a movement known as HFA(</a:t>
          </a:r>
          <a:r>
            <a:rPr lang="en-US" b="1" dirty="0">
              <a:solidFill>
                <a:schemeClr val="tx2">
                  <a:lumMod val="60000"/>
                  <a:lumOff val="40000"/>
                </a:schemeClr>
              </a:solidFill>
            </a:rPr>
            <a:t>health for all) to address the existing</a:t>
          </a:r>
          <a:endParaRPr lang="en-IN" b="1" dirty="0">
            <a:solidFill>
              <a:schemeClr val="tx2">
                <a:lumMod val="60000"/>
                <a:lumOff val="40000"/>
              </a:schemeClr>
            </a:solidFill>
          </a:endParaRPr>
        </a:p>
      </dgm:t>
    </dgm:pt>
    <dgm:pt modelId="{4E0F07EC-81C9-409D-9F96-1E9ABC6A7638}" type="parTrans" cxnId="{8093A95E-365D-4AF6-9B08-32CBE9DD7F94}">
      <dgm:prSet/>
      <dgm:spPr/>
      <dgm:t>
        <a:bodyPr/>
        <a:lstStyle/>
        <a:p>
          <a:endParaRPr lang="en-IN"/>
        </a:p>
      </dgm:t>
    </dgm:pt>
    <dgm:pt modelId="{896B1E6A-ACE0-445A-B435-E0EDE9C17F57}" type="sibTrans" cxnId="{8093A95E-365D-4AF6-9B08-32CBE9DD7F94}">
      <dgm:prSet/>
      <dgm:spPr/>
      <dgm:t>
        <a:bodyPr/>
        <a:lstStyle/>
        <a:p>
          <a:endParaRPr lang="en-IN"/>
        </a:p>
      </dgm:t>
    </dgm:pt>
    <dgm:pt modelId="{713F65A7-FA3B-4005-B2BB-C7998A85BB45}" type="pres">
      <dgm:prSet presAssocID="{E8300F46-584A-4AD5-B26F-CD5B7C601F0B}" presName="linear" presStyleCnt="0">
        <dgm:presLayoutVars>
          <dgm:animLvl val="lvl"/>
          <dgm:resizeHandles val="exact"/>
        </dgm:presLayoutVars>
      </dgm:prSet>
      <dgm:spPr/>
    </dgm:pt>
    <dgm:pt modelId="{428F0DCD-FF35-4640-B135-8D3DE7313A31}" type="pres">
      <dgm:prSet presAssocID="{64B8AF0A-78F1-4821-85EB-7B6DDCD7BA13}" presName="parentText" presStyleLbl="node1" presStyleIdx="0" presStyleCnt="1" custScaleY="26919" custLinFactNeighborX="3125" custLinFactNeighborY="46711">
        <dgm:presLayoutVars>
          <dgm:chMax val="0"/>
          <dgm:bulletEnabled val="1"/>
        </dgm:presLayoutVars>
      </dgm:prSet>
      <dgm:spPr/>
    </dgm:pt>
  </dgm:ptLst>
  <dgm:cxnLst>
    <dgm:cxn modelId="{8093A95E-365D-4AF6-9B08-32CBE9DD7F94}" srcId="{E8300F46-584A-4AD5-B26F-CD5B7C601F0B}" destId="{64B8AF0A-78F1-4821-85EB-7B6DDCD7BA13}" srcOrd="0" destOrd="0" parTransId="{4E0F07EC-81C9-409D-9F96-1E9ABC6A7638}" sibTransId="{896B1E6A-ACE0-445A-B435-E0EDE9C17F57}"/>
    <dgm:cxn modelId="{959BF3C6-5A20-4425-BFC5-36F14596183F}" type="presOf" srcId="{64B8AF0A-78F1-4821-85EB-7B6DDCD7BA13}" destId="{428F0DCD-FF35-4640-B135-8D3DE7313A31}" srcOrd="0" destOrd="0" presId="urn:microsoft.com/office/officeart/2005/8/layout/vList2"/>
    <dgm:cxn modelId="{A23FABDA-6149-4D96-964F-DDF7EBE68E2D}" type="presOf" srcId="{E8300F46-584A-4AD5-B26F-CD5B7C601F0B}" destId="{713F65A7-FA3B-4005-B2BB-C7998A85BB45}" srcOrd="0" destOrd="0" presId="urn:microsoft.com/office/officeart/2005/8/layout/vList2"/>
    <dgm:cxn modelId="{700534DE-5359-442B-B7C1-97C9A3EA1049}" type="presParOf" srcId="{713F65A7-FA3B-4005-B2BB-C7998A85BB45}" destId="{428F0DCD-FF35-4640-B135-8D3DE7313A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58916A-8CF7-49C7-8A56-B2E5122695A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N"/>
        </a:p>
      </dgm:t>
    </dgm:pt>
    <dgm:pt modelId="{D32ADCD3-2C69-4D7C-A0DD-65E12EAC5570}">
      <dgm:prSet/>
      <dgm:spPr/>
      <dgm:t>
        <a:bodyPr/>
        <a:lstStyle/>
        <a:p>
          <a:pPr rtl="0"/>
          <a:r>
            <a:rPr lang="en-IN" b="1" i="1" dirty="0"/>
            <a:t>inequalities</a:t>
          </a:r>
          <a:r>
            <a:rPr lang="en-US" b="1" dirty="0">
              <a:solidFill>
                <a:schemeClr val="tx2">
                  <a:lumMod val="60000"/>
                  <a:lumOff val="40000"/>
                </a:schemeClr>
              </a:solidFill>
            </a:rPr>
            <a:t> </a:t>
          </a:r>
          <a:r>
            <a:rPr lang="en-IN" b="1" i="1" dirty="0"/>
            <a:t>in the status of health both at level of country and globe</a:t>
          </a:r>
          <a:endParaRPr lang="en-IN" dirty="0"/>
        </a:p>
      </dgm:t>
    </dgm:pt>
    <dgm:pt modelId="{9209599A-46C7-4A35-9C58-F979A48F2A31}" type="parTrans" cxnId="{2948D59A-0C82-47BB-B49A-AFEF8FCA99B7}">
      <dgm:prSet/>
      <dgm:spPr/>
      <dgm:t>
        <a:bodyPr/>
        <a:lstStyle/>
        <a:p>
          <a:endParaRPr lang="en-IN"/>
        </a:p>
      </dgm:t>
    </dgm:pt>
    <dgm:pt modelId="{F37D8511-94A3-4DE5-8F79-DC3AC6D0A2C6}" type="sibTrans" cxnId="{2948D59A-0C82-47BB-B49A-AFEF8FCA99B7}">
      <dgm:prSet/>
      <dgm:spPr/>
      <dgm:t>
        <a:bodyPr/>
        <a:lstStyle/>
        <a:p>
          <a:endParaRPr lang="en-IN"/>
        </a:p>
      </dgm:t>
    </dgm:pt>
    <dgm:pt modelId="{CB698D27-3B93-4A09-B04E-9311F2A28A0B}" type="pres">
      <dgm:prSet presAssocID="{5958916A-8CF7-49C7-8A56-B2E5122695AA}" presName="Name0" presStyleCnt="0">
        <dgm:presLayoutVars>
          <dgm:chMax val="7"/>
          <dgm:dir/>
          <dgm:animLvl val="lvl"/>
          <dgm:resizeHandles val="exact"/>
        </dgm:presLayoutVars>
      </dgm:prSet>
      <dgm:spPr/>
    </dgm:pt>
    <dgm:pt modelId="{A5155F4A-1B2C-40FE-8003-D1AA900F2750}" type="pres">
      <dgm:prSet presAssocID="{D32ADCD3-2C69-4D7C-A0DD-65E12EAC5570}" presName="circle1" presStyleLbl="node1" presStyleIdx="0" presStyleCnt="1"/>
      <dgm:spPr/>
    </dgm:pt>
    <dgm:pt modelId="{DB770495-1833-45FF-9F13-970194A90BCF}" type="pres">
      <dgm:prSet presAssocID="{D32ADCD3-2C69-4D7C-A0DD-65E12EAC5570}" presName="space" presStyleCnt="0"/>
      <dgm:spPr/>
    </dgm:pt>
    <dgm:pt modelId="{7B00EA7E-0F12-4A8E-A43E-C76DB467ED2A}" type="pres">
      <dgm:prSet presAssocID="{D32ADCD3-2C69-4D7C-A0DD-65E12EAC5570}" presName="rect1" presStyleLbl="alignAcc1" presStyleIdx="0" presStyleCnt="1"/>
      <dgm:spPr/>
    </dgm:pt>
    <dgm:pt modelId="{28D8A2CC-5965-4864-96BB-4B2A0A055DE4}" type="pres">
      <dgm:prSet presAssocID="{D32ADCD3-2C69-4D7C-A0DD-65E12EAC5570}" presName="rect1ParTxNoCh" presStyleLbl="alignAcc1" presStyleIdx="0" presStyleCnt="1">
        <dgm:presLayoutVars>
          <dgm:chMax val="1"/>
          <dgm:bulletEnabled val="1"/>
        </dgm:presLayoutVars>
      </dgm:prSet>
      <dgm:spPr/>
    </dgm:pt>
  </dgm:ptLst>
  <dgm:cxnLst>
    <dgm:cxn modelId="{2948D59A-0C82-47BB-B49A-AFEF8FCA99B7}" srcId="{5958916A-8CF7-49C7-8A56-B2E5122695AA}" destId="{D32ADCD3-2C69-4D7C-A0DD-65E12EAC5570}" srcOrd="0" destOrd="0" parTransId="{9209599A-46C7-4A35-9C58-F979A48F2A31}" sibTransId="{F37D8511-94A3-4DE5-8F79-DC3AC6D0A2C6}"/>
    <dgm:cxn modelId="{FDCE49C2-DDB2-4CB3-976C-5EB933EB53A8}" type="presOf" srcId="{5958916A-8CF7-49C7-8A56-B2E5122695AA}" destId="{CB698D27-3B93-4A09-B04E-9311F2A28A0B}" srcOrd="0" destOrd="0" presId="urn:microsoft.com/office/officeart/2005/8/layout/target3"/>
    <dgm:cxn modelId="{53E8F8D3-F8D8-4F09-8E27-50121A177A8F}" type="presOf" srcId="{D32ADCD3-2C69-4D7C-A0DD-65E12EAC5570}" destId="{7B00EA7E-0F12-4A8E-A43E-C76DB467ED2A}" srcOrd="0" destOrd="0" presId="urn:microsoft.com/office/officeart/2005/8/layout/target3"/>
    <dgm:cxn modelId="{7BF418FC-A1CF-45BF-89D4-66A2873FF010}" type="presOf" srcId="{D32ADCD3-2C69-4D7C-A0DD-65E12EAC5570}" destId="{28D8A2CC-5965-4864-96BB-4B2A0A055DE4}" srcOrd="1" destOrd="0" presId="urn:microsoft.com/office/officeart/2005/8/layout/target3"/>
    <dgm:cxn modelId="{F6388EA8-972E-4DFF-9E75-4563538A33A8}" type="presParOf" srcId="{CB698D27-3B93-4A09-B04E-9311F2A28A0B}" destId="{A5155F4A-1B2C-40FE-8003-D1AA900F2750}" srcOrd="0" destOrd="0" presId="urn:microsoft.com/office/officeart/2005/8/layout/target3"/>
    <dgm:cxn modelId="{9C80A7F8-4AF4-4AFC-81D7-3446B50928E9}" type="presParOf" srcId="{CB698D27-3B93-4A09-B04E-9311F2A28A0B}" destId="{DB770495-1833-45FF-9F13-970194A90BCF}" srcOrd="1" destOrd="0" presId="urn:microsoft.com/office/officeart/2005/8/layout/target3"/>
    <dgm:cxn modelId="{E05C3E39-7A90-4EAF-8ADC-E3895F12E4EC}" type="presParOf" srcId="{CB698D27-3B93-4A09-B04E-9311F2A28A0B}" destId="{7B00EA7E-0F12-4A8E-A43E-C76DB467ED2A}" srcOrd="2" destOrd="0" presId="urn:microsoft.com/office/officeart/2005/8/layout/target3"/>
    <dgm:cxn modelId="{ED3500FF-2F8B-401D-9968-10958FB83FD8}" type="presParOf" srcId="{CB698D27-3B93-4A09-B04E-9311F2A28A0B}" destId="{28D8A2CC-5965-4864-96BB-4B2A0A055DE4}"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A737E-A3B8-4898-89EE-FE1A125A3FAE}"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IN"/>
        </a:p>
      </dgm:t>
    </dgm:pt>
    <dgm:pt modelId="{6BA29102-44A1-495A-9343-D9C960395C93}">
      <dgm:prSet custT="1"/>
      <dgm:spPr>
        <a:solidFill>
          <a:schemeClr val="accent2"/>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sng" baseline="0" dirty="0"/>
            <a:t>HFA was defined 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sng" baseline="0" dirty="0"/>
            <a:t>attainment of a level of health by the year 2000  AD that will enable every individual lead a socially and economically  productive  life</a:t>
          </a:r>
          <a:endParaRPr lang="en-IN" sz="2000" baseline="0" dirty="0"/>
        </a:p>
      </dgm:t>
    </dgm:pt>
    <dgm:pt modelId="{23FBE313-DFC4-4F4B-8321-C8C789404CD9}" type="parTrans" cxnId="{527F0025-59C8-4288-A8EB-549DA82E74B7}">
      <dgm:prSet/>
      <dgm:spPr/>
      <dgm:t>
        <a:bodyPr/>
        <a:lstStyle/>
        <a:p>
          <a:endParaRPr lang="en-IN"/>
        </a:p>
      </dgm:t>
    </dgm:pt>
    <dgm:pt modelId="{B8051857-449F-4D3D-B3C4-D65227811DAA}" type="sibTrans" cxnId="{527F0025-59C8-4288-A8EB-549DA82E74B7}">
      <dgm:prSet/>
      <dgm:spPr/>
      <dgm:t>
        <a:bodyPr/>
        <a:lstStyle/>
        <a:p>
          <a:endParaRPr lang="en-IN"/>
        </a:p>
      </dgm:t>
    </dgm:pt>
    <dgm:pt modelId="{31C413BB-3996-4211-BA8B-D81FF7D284AF}" type="pres">
      <dgm:prSet presAssocID="{726A737E-A3B8-4898-89EE-FE1A125A3FAE}" presName="Name0" presStyleCnt="0">
        <dgm:presLayoutVars>
          <dgm:dir/>
          <dgm:resizeHandles val="exact"/>
        </dgm:presLayoutVars>
      </dgm:prSet>
      <dgm:spPr/>
    </dgm:pt>
    <dgm:pt modelId="{6925D0B1-A454-4BD6-B45C-2B805D1E0954}" type="pres">
      <dgm:prSet presAssocID="{726A737E-A3B8-4898-89EE-FE1A125A3FAE}" presName="fgShape" presStyleLbl="fgShp" presStyleIdx="0" presStyleCnt="1"/>
      <dgm:spPr/>
    </dgm:pt>
    <dgm:pt modelId="{AF3110F4-9FD3-47FD-A7B8-E1A340593CAE}" type="pres">
      <dgm:prSet presAssocID="{726A737E-A3B8-4898-89EE-FE1A125A3FAE}" presName="linComp" presStyleCnt="0"/>
      <dgm:spPr/>
    </dgm:pt>
    <dgm:pt modelId="{338F1DEC-5E32-4C75-8405-091772D97755}" type="pres">
      <dgm:prSet presAssocID="{6BA29102-44A1-495A-9343-D9C960395C93}" presName="compNode" presStyleCnt="0"/>
      <dgm:spPr/>
    </dgm:pt>
    <dgm:pt modelId="{6B5D5845-EF3E-4AAA-B3F2-7F1C04BEEAE7}" type="pres">
      <dgm:prSet presAssocID="{6BA29102-44A1-495A-9343-D9C960395C93}" presName="bkgdShape" presStyleLbl="node1" presStyleIdx="0" presStyleCnt="1"/>
      <dgm:spPr/>
    </dgm:pt>
    <dgm:pt modelId="{1ED2E95D-B3C4-4733-8FE4-A4308E9ECFDC}" type="pres">
      <dgm:prSet presAssocID="{6BA29102-44A1-495A-9343-D9C960395C93}" presName="nodeTx" presStyleLbl="node1" presStyleIdx="0" presStyleCnt="1">
        <dgm:presLayoutVars>
          <dgm:bulletEnabled val="1"/>
        </dgm:presLayoutVars>
      </dgm:prSet>
      <dgm:spPr/>
    </dgm:pt>
    <dgm:pt modelId="{6CBB68DC-FE71-4845-8394-288634BAF5A8}" type="pres">
      <dgm:prSet presAssocID="{6BA29102-44A1-495A-9343-D9C960395C93}" presName="invisiNode" presStyleLbl="node1" presStyleIdx="0" presStyleCnt="1"/>
      <dgm:spPr/>
    </dgm:pt>
    <dgm:pt modelId="{7B690EA2-DFAD-43A9-B4B2-112275699C56}" type="pres">
      <dgm:prSet presAssocID="{6BA29102-44A1-495A-9343-D9C960395C93}" presName="imagNode" presStyleLbl="fgImgPlace1" presStyleIdx="0" presStyleCnt="1" custScaleX="164871" custScaleY="124259"/>
      <dgm:spPr>
        <a:blipFill rotWithShape="0">
          <a:blip xmlns:r="http://schemas.openxmlformats.org/officeDocument/2006/relationships" r:embed="rId1"/>
          <a:stretch>
            <a:fillRect/>
          </a:stretch>
        </a:blipFill>
      </dgm:spPr>
    </dgm:pt>
  </dgm:ptLst>
  <dgm:cxnLst>
    <dgm:cxn modelId="{527F0025-59C8-4288-A8EB-549DA82E74B7}" srcId="{726A737E-A3B8-4898-89EE-FE1A125A3FAE}" destId="{6BA29102-44A1-495A-9343-D9C960395C93}" srcOrd="0" destOrd="0" parTransId="{23FBE313-DFC4-4F4B-8321-C8C789404CD9}" sibTransId="{B8051857-449F-4D3D-B3C4-D65227811DAA}"/>
    <dgm:cxn modelId="{98EE228A-E129-4DA6-BAAE-5B5EAB60AFA7}" type="presOf" srcId="{726A737E-A3B8-4898-89EE-FE1A125A3FAE}" destId="{31C413BB-3996-4211-BA8B-D81FF7D284AF}" srcOrd="0" destOrd="0" presId="urn:microsoft.com/office/officeart/2005/8/layout/hList7#1"/>
    <dgm:cxn modelId="{CEC5E4B1-4108-4158-A12A-ECC724E229C4}" type="presOf" srcId="{6BA29102-44A1-495A-9343-D9C960395C93}" destId="{6B5D5845-EF3E-4AAA-B3F2-7F1C04BEEAE7}" srcOrd="0" destOrd="0" presId="urn:microsoft.com/office/officeart/2005/8/layout/hList7#1"/>
    <dgm:cxn modelId="{8DD099D9-FDE2-4372-AAC4-3830CE4AB889}" type="presOf" srcId="{6BA29102-44A1-495A-9343-D9C960395C93}" destId="{1ED2E95D-B3C4-4733-8FE4-A4308E9ECFDC}" srcOrd="1" destOrd="0" presId="urn:microsoft.com/office/officeart/2005/8/layout/hList7#1"/>
    <dgm:cxn modelId="{B8A21F42-DDC4-4CCD-9AAC-807740F91FDF}" type="presParOf" srcId="{31C413BB-3996-4211-BA8B-D81FF7D284AF}" destId="{6925D0B1-A454-4BD6-B45C-2B805D1E0954}" srcOrd="0" destOrd="0" presId="urn:microsoft.com/office/officeart/2005/8/layout/hList7#1"/>
    <dgm:cxn modelId="{01ECD4AB-DD98-46B7-A950-5F38BAA787BE}" type="presParOf" srcId="{31C413BB-3996-4211-BA8B-D81FF7D284AF}" destId="{AF3110F4-9FD3-47FD-A7B8-E1A340593CAE}" srcOrd="1" destOrd="0" presId="urn:microsoft.com/office/officeart/2005/8/layout/hList7#1"/>
    <dgm:cxn modelId="{53B9B737-6B88-435E-BB90-AC1CF9E42961}" type="presParOf" srcId="{AF3110F4-9FD3-47FD-A7B8-E1A340593CAE}" destId="{338F1DEC-5E32-4C75-8405-091772D97755}" srcOrd="0" destOrd="0" presId="urn:microsoft.com/office/officeart/2005/8/layout/hList7#1"/>
    <dgm:cxn modelId="{21DEFB13-95BF-404E-9B4A-CD9F2800578C}" type="presParOf" srcId="{338F1DEC-5E32-4C75-8405-091772D97755}" destId="{6B5D5845-EF3E-4AAA-B3F2-7F1C04BEEAE7}" srcOrd="0" destOrd="0" presId="urn:microsoft.com/office/officeart/2005/8/layout/hList7#1"/>
    <dgm:cxn modelId="{EF0E8E46-2A9C-4030-B039-9A98DAFE8BEC}" type="presParOf" srcId="{338F1DEC-5E32-4C75-8405-091772D97755}" destId="{1ED2E95D-B3C4-4733-8FE4-A4308E9ECFDC}" srcOrd="1" destOrd="0" presId="urn:microsoft.com/office/officeart/2005/8/layout/hList7#1"/>
    <dgm:cxn modelId="{857D5E27-9F25-4056-8625-3A5D8107250F}" type="presParOf" srcId="{338F1DEC-5E32-4C75-8405-091772D97755}" destId="{6CBB68DC-FE71-4845-8394-288634BAF5A8}" srcOrd="2" destOrd="0" presId="urn:microsoft.com/office/officeart/2005/8/layout/hList7#1"/>
    <dgm:cxn modelId="{E0EA400B-9777-4277-8106-4F5ADA1AA106}" type="presParOf" srcId="{338F1DEC-5E32-4C75-8405-091772D97755}" destId="{7B690EA2-DFAD-43A9-B4B2-112275699C56}"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76157A-2F62-40B0-A525-9914526361AF}"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IN"/>
        </a:p>
      </dgm:t>
    </dgm:pt>
    <dgm:pt modelId="{FB10E60C-30D7-4EB3-A87E-5124254DD9F8}">
      <dgm:prSet/>
      <dgm:spPr/>
      <dgm:t>
        <a:bodyPr/>
        <a:lstStyle/>
        <a:p>
          <a:pPr rtl="0"/>
          <a:r>
            <a:rPr lang="en-IN" b="1" i="1" dirty="0">
              <a:solidFill>
                <a:schemeClr val="bg1"/>
              </a:solidFill>
            </a:rPr>
            <a:t>              “Large numbers of the world’s people, perhaps more than half, have no  access to health care at all, and for many of the rest the care </a:t>
          </a:r>
        </a:p>
        <a:p>
          <a:pPr rtl="0"/>
          <a:r>
            <a:rPr lang="en-IN" b="1" i="1" dirty="0">
              <a:solidFill>
                <a:schemeClr val="bg1"/>
              </a:solidFill>
            </a:rPr>
            <a:t>they receive does not answer the problems they have.”</a:t>
          </a:r>
          <a:endParaRPr lang="en-IN" dirty="0">
            <a:solidFill>
              <a:schemeClr val="bg1"/>
            </a:solidFill>
          </a:endParaRPr>
        </a:p>
      </dgm:t>
    </dgm:pt>
    <dgm:pt modelId="{A0AE4D83-B022-4FD5-8CB1-6A1A82F5C8D7}" type="parTrans" cxnId="{7A696B82-E418-447F-91AC-F7B45707D9CC}">
      <dgm:prSet/>
      <dgm:spPr/>
      <dgm:t>
        <a:bodyPr/>
        <a:lstStyle/>
        <a:p>
          <a:endParaRPr lang="en-IN"/>
        </a:p>
      </dgm:t>
    </dgm:pt>
    <dgm:pt modelId="{9248C0B6-4EB6-4B67-BE6D-1103ADAA749C}" type="sibTrans" cxnId="{7A696B82-E418-447F-91AC-F7B45707D9CC}">
      <dgm:prSet/>
      <dgm:spPr/>
      <dgm:t>
        <a:bodyPr/>
        <a:lstStyle/>
        <a:p>
          <a:endParaRPr lang="en-IN"/>
        </a:p>
      </dgm:t>
    </dgm:pt>
    <dgm:pt modelId="{57C058EA-D5E3-4C52-BA4F-753EEB3DF0AB}">
      <dgm:prSet/>
      <dgm:spPr/>
      <dgm:t>
        <a:bodyPr/>
        <a:lstStyle/>
        <a:p>
          <a:r>
            <a:rPr lang="en-MY" dirty="0"/>
            <a:t>HFA aims to provide  </a:t>
          </a:r>
        </a:p>
      </dgm:t>
    </dgm:pt>
    <dgm:pt modelId="{5C4D6D21-9463-4F45-BBAF-475B6D201D27}" type="parTrans" cxnId="{9671A4E9-65F3-425E-A686-A12D2BECFBAB}">
      <dgm:prSet/>
      <dgm:spPr/>
      <dgm:t>
        <a:bodyPr/>
        <a:lstStyle/>
        <a:p>
          <a:endParaRPr lang="en-US"/>
        </a:p>
      </dgm:t>
    </dgm:pt>
    <dgm:pt modelId="{A8F7BD0E-B29E-4D23-BEDD-FC1D68B52102}" type="sibTrans" cxnId="{9671A4E9-65F3-425E-A686-A12D2BECFBAB}">
      <dgm:prSet/>
      <dgm:spPr/>
      <dgm:t>
        <a:bodyPr/>
        <a:lstStyle/>
        <a:p>
          <a:endParaRPr lang="en-US"/>
        </a:p>
      </dgm:t>
    </dgm:pt>
    <dgm:pt modelId="{316E85CC-E1A5-47D2-8715-55FFAA16063F}">
      <dgm:prSet/>
      <dgm:spPr/>
      <dgm:t>
        <a:bodyPr/>
        <a:lstStyle/>
        <a:p>
          <a:r>
            <a:rPr lang="en-MY" dirty="0"/>
            <a:t>and other physical and mental impairments in people</a:t>
          </a:r>
          <a:endParaRPr lang="en-US" dirty="0"/>
        </a:p>
      </dgm:t>
    </dgm:pt>
    <dgm:pt modelId="{40CC7727-0C36-4303-BC7F-4DF7F1B2C990}" type="parTrans" cxnId="{0889C021-2757-4360-810A-E5A692D6A3C5}">
      <dgm:prSet/>
      <dgm:spPr/>
      <dgm:t>
        <a:bodyPr/>
        <a:lstStyle/>
        <a:p>
          <a:endParaRPr lang="en-US"/>
        </a:p>
      </dgm:t>
    </dgm:pt>
    <dgm:pt modelId="{EF03B4AB-E410-4687-9047-E8BB9CB2EC40}" type="sibTrans" cxnId="{0889C021-2757-4360-810A-E5A692D6A3C5}">
      <dgm:prSet/>
      <dgm:spPr/>
      <dgm:t>
        <a:bodyPr/>
        <a:lstStyle/>
        <a:p>
          <a:endParaRPr lang="en-US"/>
        </a:p>
      </dgm:t>
    </dgm:pt>
    <dgm:pt modelId="{AE2A2853-0669-4348-A0EB-B6FC2CF5C753}">
      <dgm:prSet/>
      <dgm:spPr/>
      <dgm:t>
        <a:bodyPr/>
        <a:lstStyle/>
        <a:p>
          <a:r>
            <a:rPr lang="en-MY" dirty="0"/>
            <a:t>via the prevention, diagnosis, treatment, </a:t>
          </a:r>
        </a:p>
        <a:p>
          <a:r>
            <a:rPr lang="en-MY" dirty="0"/>
            <a:t>recovery, or cure of disease, illness, injury,</a:t>
          </a:r>
        </a:p>
      </dgm:t>
    </dgm:pt>
    <dgm:pt modelId="{96473D91-6AA3-4EBC-9661-DDD62831795E}" type="parTrans" cxnId="{4B1B9970-5914-49A8-8C2A-04C0000FAE54}">
      <dgm:prSet/>
      <dgm:spPr/>
      <dgm:t>
        <a:bodyPr/>
        <a:lstStyle/>
        <a:p>
          <a:endParaRPr lang="en-US"/>
        </a:p>
      </dgm:t>
    </dgm:pt>
    <dgm:pt modelId="{16AAF377-71A0-4B4F-9CD0-1033FC0FC01A}" type="sibTrans" cxnId="{4B1B9970-5914-49A8-8C2A-04C0000FAE54}">
      <dgm:prSet/>
      <dgm:spPr/>
      <dgm:t>
        <a:bodyPr/>
        <a:lstStyle/>
        <a:p>
          <a:endParaRPr lang="en-US"/>
        </a:p>
      </dgm:t>
    </dgm:pt>
    <dgm:pt modelId="{12F5C29F-7EA5-465E-9670-16AE4C53861B}" type="pres">
      <dgm:prSet presAssocID="{1676157A-2F62-40B0-A525-9914526361AF}" presName="linearFlow" presStyleCnt="0">
        <dgm:presLayoutVars>
          <dgm:dir/>
          <dgm:resizeHandles val="exact"/>
        </dgm:presLayoutVars>
      </dgm:prSet>
      <dgm:spPr/>
    </dgm:pt>
    <dgm:pt modelId="{FADD80E1-BE40-49D2-8757-DFF12ACFA70B}" type="pres">
      <dgm:prSet presAssocID="{FB10E60C-30D7-4EB3-A87E-5124254DD9F8}" presName="composite" presStyleCnt="0"/>
      <dgm:spPr/>
    </dgm:pt>
    <dgm:pt modelId="{2FBD4DDC-57A9-47B3-B211-29499B1D5B0A}" type="pres">
      <dgm:prSet presAssocID="{FB10E60C-30D7-4EB3-A87E-5124254DD9F8}" presName="imgShp" presStyleLbl="fgImgPlace1" presStyleIdx="0" presStyleCnt="4" custFlipHor="1" custScaleX="127350" custScaleY="114214" custLinFactX="-30576" custLinFactNeighborX="-100000" custLinFactNeighborY="-2383"/>
      <dgm:spPr>
        <a:blipFill rotWithShape="0">
          <a:blip xmlns:r="http://schemas.openxmlformats.org/officeDocument/2006/relationships" r:embed="rId1"/>
          <a:stretch>
            <a:fillRect/>
          </a:stretch>
        </a:blipFill>
      </dgm:spPr>
    </dgm:pt>
    <dgm:pt modelId="{75314B4D-FB53-4B5B-9558-3A57EAE6D6A7}" type="pres">
      <dgm:prSet presAssocID="{FB10E60C-30D7-4EB3-A87E-5124254DD9F8}" presName="txShp" presStyleLbl="node1" presStyleIdx="0" presStyleCnt="4" custScaleX="99094" custScaleY="107852">
        <dgm:presLayoutVars>
          <dgm:bulletEnabled val="1"/>
        </dgm:presLayoutVars>
      </dgm:prSet>
      <dgm:spPr/>
    </dgm:pt>
    <dgm:pt modelId="{F41758BA-FC64-4E01-8008-D2D355944410}" type="pres">
      <dgm:prSet presAssocID="{9248C0B6-4EB6-4B67-BE6D-1103ADAA749C}" presName="spacing" presStyleCnt="0"/>
      <dgm:spPr/>
    </dgm:pt>
    <dgm:pt modelId="{ADC5F394-CC7C-4069-8C1A-46120EC28EDB}" type="pres">
      <dgm:prSet presAssocID="{57C058EA-D5E3-4C52-BA4F-753EEB3DF0AB}" presName="composite" presStyleCnt="0"/>
      <dgm:spPr/>
    </dgm:pt>
    <dgm:pt modelId="{32D556F8-E922-4313-BFC7-88142692B58A}" type="pres">
      <dgm:prSet presAssocID="{57C058EA-D5E3-4C52-BA4F-753EEB3DF0AB}" presName="imgShp" presStyleLbl="fgImgPlace1" presStyleIdx="1" presStyleCnt="4" custLinFactNeighborX="-39631" custLinFactNeighborY="15411"/>
      <dgm:spPr>
        <a:blipFill rotWithShape="1">
          <a:blip xmlns:r="http://schemas.openxmlformats.org/officeDocument/2006/relationships" r:embed="rId2"/>
          <a:stretch>
            <a:fillRect/>
          </a:stretch>
        </a:blipFill>
      </dgm:spPr>
    </dgm:pt>
    <dgm:pt modelId="{1FF88427-81BB-4FD5-AC77-EFF993DA560F}" type="pres">
      <dgm:prSet presAssocID="{57C058EA-D5E3-4C52-BA4F-753EEB3DF0AB}" presName="txShp" presStyleLbl="node1" presStyleIdx="1" presStyleCnt="4" custLinFactNeighborX="638" custLinFactNeighborY="6898">
        <dgm:presLayoutVars>
          <dgm:bulletEnabled val="1"/>
        </dgm:presLayoutVars>
      </dgm:prSet>
      <dgm:spPr/>
    </dgm:pt>
    <dgm:pt modelId="{333DC746-2EA7-464E-8986-6A0FA369D8C6}" type="pres">
      <dgm:prSet presAssocID="{A8F7BD0E-B29E-4D23-BEDD-FC1D68B52102}" presName="spacing" presStyleCnt="0"/>
      <dgm:spPr/>
    </dgm:pt>
    <dgm:pt modelId="{BCD1D52B-03EB-4D82-8113-D4EAE9709B5D}" type="pres">
      <dgm:prSet presAssocID="{316E85CC-E1A5-47D2-8715-55FFAA16063F}" presName="composite" presStyleCnt="0"/>
      <dgm:spPr/>
    </dgm:pt>
    <dgm:pt modelId="{5094D4C8-DF27-4375-AC5D-CD157F7CE514}" type="pres">
      <dgm:prSet presAssocID="{316E85CC-E1A5-47D2-8715-55FFAA16063F}" presName="imgShp" presStyleLbl="fgImgPlace1" presStyleIdx="2" presStyleCnt="4" custLinFactY="15398" custLinFactNeighborX="-31119" custLinFactNeighborY="100000"/>
      <dgm:spPr>
        <a:blipFill rotWithShape="1">
          <a:blip xmlns:r="http://schemas.openxmlformats.org/officeDocument/2006/relationships" r:embed="rId3"/>
          <a:stretch>
            <a:fillRect/>
          </a:stretch>
        </a:blipFill>
      </dgm:spPr>
    </dgm:pt>
    <dgm:pt modelId="{E5B9DBAC-B4DE-49AE-AB21-C2AA0EAF2C93}" type="pres">
      <dgm:prSet presAssocID="{316E85CC-E1A5-47D2-8715-55FFAA16063F}" presName="txShp" presStyleLbl="node1" presStyleIdx="2" presStyleCnt="4" custLinFactY="15398" custLinFactNeighborX="3347" custLinFactNeighborY="100000">
        <dgm:presLayoutVars>
          <dgm:bulletEnabled val="1"/>
        </dgm:presLayoutVars>
      </dgm:prSet>
      <dgm:spPr/>
    </dgm:pt>
    <dgm:pt modelId="{0647B125-0FF8-4EA2-A830-9DF05F82188F}" type="pres">
      <dgm:prSet presAssocID="{EF03B4AB-E410-4687-9047-E8BB9CB2EC40}" presName="spacing" presStyleCnt="0"/>
      <dgm:spPr/>
    </dgm:pt>
    <dgm:pt modelId="{67F36F5D-F8E8-48E5-8706-9A9995C130BC}" type="pres">
      <dgm:prSet presAssocID="{AE2A2853-0669-4348-A0EB-B6FC2CF5C753}" presName="composite" presStyleCnt="0"/>
      <dgm:spPr/>
    </dgm:pt>
    <dgm:pt modelId="{217910B0-62A8-45D6-8FB7-7DF8726F72F5}" type="pres">
      <dgm:prSet presAssocID="{AE2A2853-0669-4348-A0EB-B6FC2CF5C753}" presName="imgShp" presStyleLbl="fgImgPlace1" presStyleIdx="3" presStyleCnt="4" custLinFactY="-25115" custLinFactNeighborX="-31119" custLinFactNeighborY="-100000"/>
      <dgm:spPr>
        <a:blipFill rotWithShape="1">
          <a:blip xmlns:r="http://schemas.openxmlformats.org/officeDocument/2006/relationships" r:embed="rId4"/>
          <a:stretch>
            <a:fillRect/>
          </a:stretch>
        </a:blipFill>
      </dgm:spPr>
    </dgm:pt>
    <dgm:pt modelId="{E4F085EB-159B-4A3B-B166-8029EAC29DB3}" type="pres">
      <dgm:prSet presAssocID="{AE2A2853-0669-4348-A0EB-B6FC2CF5C753}" presName="txShp" presStyleLbl="node1" presStyleIdx="3" presStyleCnt="4" custLinFactY="-33628" custLinFactNeighborX="3347" custLinFactNeighborY="-100000">
        <dgm:presLayoutVars>
          <dgm:bulletEnabled val="1"/>
        </dgm:presLayoutVars>
      </dgm:prSet>
      <dgm:spPr/>
    </dgm:pt>
  </dgm:ptLst>
  <dgm:cxnLst>
    <dgm:cxn modelId="{163CF20B-8D1C-4968-8EAF-5F2FC4E05229}" type="presOf" srcId="{316E85CC-E1A5-47D2-8715-55FFAA16063F}" destId="{E5B9DBAC-B4DE-49AE-AB21-C2AA0EAF2C93}" srcOrd="0" destOrd="0" presId="urn:microsoft.com/office/officeart/2005/8/layout/vList3#1"/>
    <dgm:cxn modelId="{0889C021-2757-4360-810A-E5A692D6A3C5}" srcId="{1676157A-2F62-40B0-A525-9914526361AF}" destId="{316E85CC-E1A5-47D2-8715-55FFAA16063F}" srcOrd="2" destOrd="0" parTransId="{40CC7727-0C36-4303-BC7F-4DF7F1B2C990}" sibTransId="{EF03B4AB-E410-4687-9047-E8BB9CB2EC40}"/>
    <dgm:cxn modelId="{69A1C35B-DC80-431E-AF98-D6C73BFE6D28}" type="presOf" srcId="{57C058EA-D5E3-4C52-BA4F-753EEB3DF0AB}" destId="{1FF88427-81BB-4FD5-AC77-EFF993DA560F}" srcOrd="0" destOrd="0" presId="urn:microsoft.com/office/officeart/2005/8/layout/vList3#1"/>
    <dgm:cxn modelId="{4B1B9970-5914-49A8-8C2A-04C0000FAE54}" srcId="{1676157A-2F62-40B0-A525-9914526361AF}" destId="{AE2A2853-0669-4348-A0EB-B6FC2CF5C753}" srcOrd="3" destOrd="0" parTransId="{96473D91-6AA3-4EBC-9661-DDD62831795E}" sibTransId="{16AAF377-71A0-4B4F-9CD0-1033FC0FC01A}"/>
    <dgm:cxn modelId="{D23D1D55-6048-44C0-A8D4-70F4898C4244}" type="presOf" srcId="{FB10E60C-30D7-4EB3-A87E-5124254DD9F8}" destId="{75314B4D-FB53-4B5B-9558-3A57EAE6D6A7}" srcOrd="0" destOrd="0" presId="urn:microsoft.com/office/officeart/2005/8/layout/vList3#1"/>
    <dgm:cxn modelId="{7A696B82-E418-447F-91AC-F7B45707D9CC}" srcId="{1676157A-2F62-40B0-A525-9914526361AF}" destId="{FB10E60C-30D7-4EB3-A87E-5124254DD9F8}" srcOrd="0" destOrd="0" parTransId="{A0AE4D83-B022-4FD5-8CB1-6A1A82F5C8D7}" sibTransId="{9248C0B6-4EB6-4B67-BE6D-1103ADAA749C}"/>
    <dgm:cxn modelId="{9686E8AC-D033-41DE-856E-227942A8BCB6}" type="presOf" srcId="{1676157A-2F62-40B0-A525-9914526361AF}" destId="{12F5C29F-7EA5-465E-9670-16AE4C53861B}" srcOrd="0" destOrd="0" presId="urn:microsoft.com/office/officeart/2005/8/layout/vList3#1"/>
    <dgm:cxn modelId="{3AD062DE-F6AA-4E26-82B5-CDA5098EB930}" type="presOf" srcId="{AE2A2853-0669-4348-A0EB-B6FC2CF5C753}" destId="{E4F085EB-159B-4A3B-B166-8029EAC29DB3}" srcOrd="0" destOrd="0" presId="urn:microsoft.com/office/officeart/2005/8/layout/vList3#1"/>
    <dgm:cxn modelId="{9671A4E9-65F3-425E-A686-A12D2BECFBAB}" srcId="{1676157A-2F62-40B0-A525-9914526361AF}" destId="{57C058EA-D5E3-4C52-BA4F-753EEB3DF0AB}" srcOrd="1" destOrd="0" parTransId="{5C4D6D21-9463-4F45-BBAF-475B6D201D27}" sibTransId="{A8F7BD0E-B29E-4D23-BEDD-FC1D68B52102}"/>
    <dgm:cxn modelId="{0103ADFF-F4C1-4B22-819A-5995D9BB3B97}" type="presParOf" srcId="{12F5C29F-7EA5-465E-9670-16AE4C53861B}" destId="{FADD80E1-BE40-49D2-8757-DFF12ACFA70B}" srcOrd="0" destOrd="0" presId="urn:microsoft.com/office/officeart/2005/8/layout/vList3#1"/>
    <dgm:cxn modelId="{AFE72EF1-9944-4003-803A-83969DF79825}" type="presParOf" srcId="{FADD80E1-BE40-49D2-8757-DFF12ACFA70B}" destId="{2FBD4DDC-57A9-47B3-B211-29499B1D5B0A}" srcOrd="0" destOrd="0" presId="urn:microsoft.com/office/officeart/2005/8/layout/vList3#1"/>
    <dgm:cxn modelId="{2E1E763C-7F9C-4CD3-8750-CB614DBD6CBA}" type="presParOf" srcId="{FADD80E1-BE40-49D2-8757-DFF12ACFA70B}" destId="{75314B4D-FB53-4B5B-9558-3A57EAE6D6A7}" srcOrd="1" destOrd="0" presId="urn:microsoft.com/office/officeart/2005/8/layout/vList3#1"/>
    <dgm:cxn modelId="{171A856D-256F-4705-AC32-C59B9DC03C40}" type="presParOf" srcId="{12F5C29F-7EA5-465E-9670-16AE4C53861B}" destId="{F41758BA-FC64-4E01-8008-D2D355944410}" srcOrd="1" destOrd="0" presId="urn:microsoft.com/office/officeart/2005/8/layout/vList3#1"/>
    <dgm:cxn modelId="{8BC5FD1D-B0F4-424D-A4EA-D8B6C5435DE4}" type="presParOf" srcId="{12F5C29F-7EA5-465E-9670-16AE4C53861B}" destId="{ADC5F394-CC7C-4069-8C1A-46120EC28EDB}" srcOrd="2" destOrd="0" presId="urn:microsoft.com/office/officeart/2005/8/layout/vList3#1"/>
    <dgm:cxn modelId="{49643BAD-6567-443C-9EFA-D6742E2E3EEA}" type="presParOf" srcId="{ADC5F394-CC7C-4069-8C1A-46120EC28EDB}" destId="{32D556F8-E922-4313-BFC7-88142692B58A}" srcOrd="0" destOrd="0" presId="urn:microsoft.com/office/officeart/2005/8/layout/vList3#1"/>
    <dgm:cxn modelId="{3CA8A1A7-5178-417D-AB70-CBACDFF33162}" type="presParOf" srcId="{ADC5F394-CC7C-4069-8C1A-46120EC28EDB}" destId="{1FF88427-81BB-4FD5-AC77-EFF993DA560F}" srcOrd="1" destOrd="0" presId="urn:microsoft.com/office/officeart/2005/8/layout/vList3#1"/>
    <dgm:cxn modelId="{512A745D-C868-46D2-8B96-731F2AFA54EE}" type="presParOf" srcId="{12F5C29F-7EA5-465E-9670-16AE4C53861B}" destId="{333DC746-2EA7-464E-8986-6A0FA369D8C6}" srcOrd="3" destOrd="0" presId="urn:microsoft.com/office/officeart/2005/8/layout/vList3#1"/>
    <dgm:cxn modelId="{59AAD1E3-9711-4E29-B82B-B8DF34963A71}" type="presParOf" srcId="{12F5C29F-7EA5-465E-9670-16AE4C53861B}" destId="{BCD1D52B-03EB-4D82-8113-D4EAE9709B5D}" srcOrd="4" destOrd="0" presId="urn:microsoft.com/office/officeart/2005/8/layout/vList3#1"/>
    <dgm:cxn modelId="{DEA0542B-406A-4FCA-AD35-056989C47795}" type="presParOf" srcId="{BCD1D52B-03EB-4D82-8113-D4EAE9709B5D}" destId="{5094D4C8-DF27-4375-AC5D-CD157F7CE514}" srcOrd="0" destOrd="0" presId="urn:microsoft.com/office/officeart/2005/8/layout/vList3#1"/>
    <dgm:cxn modelId="{138C404B-9A18-430A-9C5A-C9463ED2C6C8}" type="presParOf" srcId="{BCD1D52B-03EB-4D82-8113-D4EAE9709B5D}" destId="{E5B9DBAC-B4DE-49AE-AB21-C2AA0EAF2C93}" srcOrd="1" destOrd="0" presId="urn:microsoft.com/office/officeart/2005/8/layout/vList3#1"/>
    <dgm:cxn modelId="{8968D301-9030-4B2C-8893-487D3EAF641D}" type="presParOf" srcId="{12F5C29F-7EA5-465E-9670-16AE4C53861B}" destId="{0647B125-0FF8-4EA2-A830-9DF05F82188F}" srcOrd="5" destOrd="0" presId="urn:microsoft.com/office/officeart/2005/8/layout/vList3#1"/>
    <dgm:cxn modelId="{948FB8D2-01A1-4453-A936-06EF79CBC433}" type="presParOf" srcId="{12F5C29F-7EA5-465E-9670-16AE4C53861B}" destId="{67F36F5D-F8E8-48E5-8706-9A9995C130BC}" srcOrd="6" destOrd="0" presId="urn:microsoft.com/office/officeart/2005/8/layout/vList3#1"/>
    <dgm:cxn modelId="{E06ADEC5-6CB8-4CB8-808D-D39217C5BC6C}" type="presParOf" srcId="{67F36F5D-F8E8-48E5-8706-9A9995C130BC}" destId="{217910B0-62A8-45D6-8FB7-7DF8726F72F5}" srcOrd="0" destOrd="0" presId="urn:microsoft.com/office/officeart/2005/8/layout/vList3#1"/>
    <dgm:cxn modelId="{F634E622-AECE-488C-AEAF-34AE878199EC}" type="presParOf" srcId="{67F36F5D-F8E8-48E5-8706-9A9995C130BC}" destId="{E4F085EB-159B-4A3B-B166-8029EAC29DB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902A49-2FC9-4FB5-8397-F3C8932A45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128C2B0-EC1F-4B66-9753-D5BF13C4F9DF}">
      <dgm:prSet custT="1"/>
      <dgm:spPr/>
      <dgm:t>
        <a:bodyPr/>
        <a:lstStyle/>
        <a:p>
          <a:pPr rtl="0"/>
          <a:r>
            <a:rPr lang="en-US" sz="2400" b="1" dirty="0">
              <a:solidFill>
                <a:schemeClr val="tx1"/>
              </a:solidFill>
            </a:rPr>
            <a:t>The Joint WHO – UNICEF international conference in 1978 at Alma-Ata (USSR) on Primary Health Care reaffirms</a:t>
          </a:r>
        </a:p>
      </dgm:t>
    </dgm:pt>
    <dgm:pt modelId="{B75D46E9-1E7F-45DF-B446-27BA58E9D5B0}" type="parTrans" cxnId="{3F2EC570-B7B3-4EA5-99E1-0195187B429E}">
      <dgm:prSet/>
      <dgm:spPr/>
      <dgm:t>
        <a:bodyPr/>
        <a:lstStyle/>
        <a:p>
          <a:endParaRPr lang="en-IN"/>
        </a:p>
      </dgm:t>
    </dgm:pt>
    <dgm:pt modelId="{AC9FB936-BF33-4BF6-84F5-BC7240DAB2C2}" type="sibTrans" cxnId="{3F2EC570-B7B3-4EA5-99E1-0195187B429E}">
      <dgm:prSet/>
      <dgm:spPr/>
      <dgm:t>
        <a:bodyPr/>
        <a:lstStyle/>
        <a:p>
          <a:endParaRPr lang="en-IN"/>
        </a:p>
      </dgm:t>
    </dgm:pt>
    <dgm:pt modelId="{3807E42C-8BAB-425E-B972-AB7476BB53AE}" type="pres">
      <dgm:prSet presAssocID="{CF902A49-2FC9-4FB5-8397-F3C8932A45DE}" presName="linear" presStyleCnt="0">
        <dgm:presLayoutVars>
          <dgm:animLvl val="lvl"/>
          <dgm:resizeHandles val="exact"/>
        </dgm:presLayoutVars>
      </dgm:prSet>
      <dgm:spPr/>
    </dgm:pt>
    <dgm:pt modelId="{58075F58-FD7B-4D27-B5C3-6B2427BF3E18}" type="pres">
      <dgm:prSet presAssocID="{8128C2B0-EC1F-4B66-9753-D5BF13C4F9DF}" presName="parentText" presStyleLbl="node1" presStyleIdx="0" presStyleCnt="1" custScaleY="527744">
        <dgm:presLayoutVars>
          <dgm:chMax val="0"/>
          <dgm:bulletEnabled val="1"/>
        </dgm:presLayoutVars>
      </dgm:prSet>
      <dgm:spPr/>
    </dgm:pt>
  </dgm:ptLst>
  <dgm:cxnLst>
    <dgm:cxn modelId="{B14B6110-8794-41F4-A1F2-10788303AA91}" type="presOf" srcId="{CF902A49-2FC9-4FB5-8397-F3C8932A45DE}" destId="{3807E42C-8BAB-425E-B972-AB7476BB53AE}" srcOrd="0" destOrd="0" presId="urn:microsoft.com/office/officeart/2005/8/layout/vList2"/>
    <dgm:cxn modelId="{EBBBDB21-A7ED-4C02-9272-24DE6D45AC73}" type="presOf" srcId="{8128C2B0-EC1F-4B66-9753-D5BF13C4F9DF}" destId="{58075F58-FD7B-4D27-B5C3-6B2427BF3E18}" srcOrd="0" destOrd="0" presId="urn:microsoft.com/office/officeart/2005/8/layout/vList2"/>
    <dgm:cxn modelId="{3F2EC570-B7B3-4EA5-99E1-0195187B429E}" srcId="{CF902A49-2FC9-4FB5-8397-F3C8932A45DE}" destId="{8128C2B0-EC1F-4B66-9753-D5BF13C4F9DF}" srcOrd="0" destOrd="0" parTransId="{B75D46E9-1E7F-45DF-B446-27BA58E9D5B0}" sibTransId="{AC9FB936-BF33-4BF6-84F5-BC7240DAB2C2}"/>
    <dgm:cxn modelId="{4102405E-5CA9-493B-9175-9EAF58F59533}" type="presParOf" srcId="{3807E42C-8BAB-425E-B972-AB7476BB53AE}" destId="{58075F58-FD7B-4D27-B5C3-6B2427BF3E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902A49-2FC9-4FB5-8397-F3C8932A45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128C2B0-EC1F-4B66-9753-D5BF13C4F9DF}">
      <dgm:prSet custT="1"/>
      <dgm:spPr/>
      <dgm:t>
        <a:bodyPr/>
        <a:lstStyle/>
        <a:p>
          <a:pPr rtl="0"/>
          <a:r>
            <a:rPr lang="en-IN" b="1" dirty="0">
              <a:solidFill>
                <a:schemeClr val="tx1"/>
              </a:solidFill>
            </a:rPr>
            <a:t>HEALTH FOR ALL</a:t>
          </a:r>
        </a:p>
        <a:p>
          <a:r>
            <a:rPr lang="en-IN" b="1" dirty="0">
              <a:solidFill>
                <a:schemeClr val="tx1"/>
              </a:solidFill>
            </a:rPr>
            <a:t> </a:t>
          </a:r>
          <a:r>
            <a:rPr lang="en-US" sz="2400" b="1" dirty="0">
              <a:solidFill>
                <a:schemeClr val="tx1"/>
              </a:solidFill>
            </a:rPr>
            <a:t>as major social goal of the governments</a:t>
          </a:r>
          <a:endParaRPr lang="en-IN" sz="2400" b="1" dirty="0">
            <a:solidFill>
              <a:schemeClr val="tx2">
                <a:lumMod val="60000"/>
                <a:lumOff val="40000"/>
              </a:schemeClr>
            </a:solidFill>
          </a:endParaRPr>
        </a:p>
      </dgm:t>
    </dgm:pt>
    <dgm:pt modelId="{B75D46E9-1E7F-45DF-B446-27BA58E9D5B0}" type="parTrans" cxnId="{3F2EC570-B7B3-4EA5-99E1-0195187B429E}">
      <dgm:prSet/>
      <dgm:spPr/>
      <dgm:t>
        <a:bodyPr/>
        <a:lstStyle/>
        <a:p>
          <a:endParaRPr lang="en-IN"/>
        </a:p>
      </dgm:t>
    </dgm:pt>
    <dgm:pt modelId="{AC9FB936-BF33-4BF6-84F5-BC7240DAB2C2}" type="sibTrans" cxnId="{3F2EC570-B7B3-4EA5-99E1-0195187B429E}">
      <dgm:prSet/>
      <dgm:spPr/>
      <dgm:t>
        <a:bodyPr/>
        <a:lstStyle/>
        <a:p>
          <a:endParaRPr lang="en-IN"/>
        </a:p>
      </dgm:t>
    </dgm:pt>
    <dgm:pt modelId="{3807E42C-8BAB-425E-B972-AB7476BB53AE}" type="pres">
      <dgm:prSet presAssocID="{CF902A49-2FC9-4FB5-8397-F3C8932A45DE}" presName="linear" presStyleCnt="0">
        <dgm:presLayoutVars>
          <dgm:animLvl val="lvl"/>
          <dgm:resizeHandles val="exact"/>
        </dgm:presLayoutVars>
      </dgm:prSet>
      <dgm:spPr/>
    </dgm:pt>
    <dgm:pt modelId="{58075F58-FD7B-4D27-B5C3-6B2427BF3E18}" type="pres">
      <dgm:prSet presAssocID="{8128C2B0-EC1F-4B66-9753-D5BF13C4F9DF}" presName="parentText" presStyleLbl="node1" presStyleIdx="0" presStyleCnt="1">
        <dgm:presLayoutVars>
          <dgm:chMax val="0"/>
          <dgm:bulletEnabled val="1"/>
        </dgm:presLayoutVars>
      </dgm:prSet>
      <dgm:spPr/>
    </dgm:pt>
  </dgm:ptLst>
  <dgm:cxnLst>
    <dgm:cxn modelId="{2B78725D-3B1D-459E-8DC2-973859CA6B3A}" type="presOf" srcId="{8128C2B0-EC1F-4B66-9753-D5BF13C4F9DF}" destId="{58075F58-FD7B-4D27-B5C3-6B2427BF3E18}" srcOrd="0" destOrd="0" presId="urn:microsoft.com/office/officeart/2005/8/layout/vList2"/>
    <dgm:cxn modelId="{3F2EC570-B7B3-4EA5-99E1-0195187B429E}" srcId="{CF902A49-2FC9-4FB5-8397-F3C8932A45DE}" destId="{8128C2B0-EC1F-4B66-9753-D5BF13C4F9DF}" srcOrd="0" destOrd="0" parTransId="{B75D46E9-1E7F-45DF-B446-27BA58E9D5B0}" sibTransId="{AC9FB936-BF33-4BF6-84F5-BC7240DAB2C2}"/>
    <dgm:cxn modelId="{ABE064F8-5BDA-45A4-827E-E0F19D80D0C0}" type="presOf" srcId="{CF902A49-2FC9-4FB5-8397-F3C8932A45DE}" destId="{3807E42C-8BAB-425E-B972-AB7476BB53AE}" srcOrd="0" destOrd="0" presId="urn:microsoft.com/office/officeart/2005/8/layout/vList2"/>
    <dgm:cxn modelId="{999A7E1D-376B-405B-BCB1-D49932748E83}" type="presParOf" srcId="{3807E42C-8BAB-425E-B972-AB7476BB53AE}" destId="{58075F58-FD7B-4D27-B5C3-6B2427BF3E1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3B03-5379-45A0-A50B-7B71129F7E98}">
      <dsp:nvSpPr>
        <dsp:cNvPr id="0" name=""/>
        <dsp:cNvSpPr/>
      </dsp:nvSpPr>
      <dsp:spPr>
        <a:xfrm>
          <a:off x="0" y="19924"/>
          <a:ext cx="6477000" cy="127547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b="1" kern="1200" dirty="0">
              <a:solidFill>
                <a:srgbClr val="FF33CC"/>
              </a:solidFill>
            </a:rPr>
            <a:t>What is Health?</a:t>
          </a:r>
          <a:endParaRPr lang="en-IN" sz="4800" b="1" kern="1200" dirty="0">
            <a:solidFill>
              <a:srgbClr val="FF33CC"/>
            </a:solidFill>
          </a:endParaRPr>
        </a:p>
      </dsp:txBody>
      <dsp:txXfrm>
        <a:off x="62264" y="82188"/>
        <a:ext cx="6352472" cy="11509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75F58-FD7B-4D27-B5C3-6B2427BF3E18}">
      <dsp:nvSpPr>
        <dsp:cNvPr id="0" name=""/>
        <dsp:cNvSpPr/>
      </dsp:nvSpPr>
      <dsp:spPr>
        <a:xfrm>
          <a:off x="0" y="10634"/>
          <a:ext cx="739140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IN" sz="3300" kern="1200" dirty="0">
              <a:solidFill>
                <a:schemeClr val="tx1"/>
              </a:solidFill>
            </a:rPr>
            <a:t>and </a:t>
          </a:r>
          <a:r>
            <a:rPr lang="en-IN" sz="3300" b="1" kern="1200" dirty="0">
              <a:solidFill>
                <a:schemeClr val="tx1"/>
              </a:solidFill>
            </a:rPr>
            <a:t>‘Primary Health Care’ as a way to achieve Health For All</a:t>
          </a:r>
        </a:p>
      </dsp:txBody>
      <dsp:txXfrm>
        <a:off x="62198" y="72832"/>
        <a:ext cx="7267004" cy="11497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74F8A-08D6-42BD-A69B-88573D8F44F8}">
      <dsp:nvSpPr>
        <dsp:cNvPr id="0" name=""/>
        <dsp:cNvSpPr/>
      </dsp:nvSpPr>
      <dsp:spPr>
        <a:xfrm>
          <a:off x="0" y="76192"/>
          <a:ext cx="5791200" cy="1902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rPr>
            <a:t>A new approach to health care “Primary Health Care” came in to existence following Alma -Ata  declaration. It was </a:t>
          </a:r>
          <a:r>
            <a:rPr lang="en-IN" sz="2800" b="1" kern="1200" dirty="0">
              <a:solidFill>
                <a:schemeClr val="tx1"/>
              </a:solidFill>
            </a:rPr>
            <a:t>defined</a:t>
          </a:r>
        </a:p>
      </dsp:txBody>
      <dsp:txXfrm>
        <a:off x="92889" y="169081"/>
        <a:ext cx="5605422" cy="17170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3AB6A-E7A1-42CD-8AD7-994777982D52}">
      <dsp:nvSpPr>
        <dsp:cNvPr id="0" name=""/>
        <dsp:cNvSpPr/>
      </dsp:nvSpPr>
      <dsp:spPr>
        <a:xfrm>
          <a:off x="0" y="719133"/>
          <a:ext cx="8229600" cy="297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b="0" kern="1200" dirty="0">
              <a:solidFill>
                <a:srgbClr val="7030A0"/>
              </a:solidFill>
            </a:rPr>
            <a:t>“</a:t>
          </a:r>
          <a:r>
            <a:rPr lang="en-US" sz="2800" b="0" kern="1200" dirty="0">
              <a:solidFill>
                <a:schemeClr val="tx1"/>
              </a:solidFill>
            </a:rPr>
            <a:t>Primary health care is an </a:t>
          </a:r>
          <a:r>
            <a:rPr lang="en-US" sz="2800" b="0" u="none" kern="1200" dirty="0">
              <a:solidFill>
                <a:schemeClr val="tx1"/>
              </a:solidFill>
            </a:rPr>
            <a:t>essential health care </a:t>
          </a:r>
          <a:r>
            <a:rPr lang="en-US" sz="2800" b="0" kern="1200" dirty="0">
              <a:solidFill>
                <a:schemeClr val="tx1"/>
              </a:solidFill>
            </a:rPr>
            <a:t>based on practical, scientifically sound and socially acceptable methods and technology, made </a:t>
          </a:r>
          <a:r>
            <a:rPr lang="en-US" sz="2800" b="0" u="none" kern="1200" dirty="0">
              <a:solidFill>
                <a:schemeClr val="tx1"/>
              </a:solidFill>
            </a:rPr>
            <a:t>universally accessible </a:t>
          </a:r>
          <a:r>
            <a:rPr lang="en-US" sz="2800" b="0" kern="1200" dirty="0">
              <a:solidFill>
                <a:schemeClr val="tx1"/>
              </a:solidFill>
            </a:rPr>
            <a:t>to individual and families in the community, through their </a:t>
          </a:r>
          <a:r>
            <a:rPr lang="en-US" sz="2800" b="0" u="none" kern="1200" dirty="0">
              <a:solidFill>
                <a:schemeClr val="tx1"/>
              </a:solidFill>
            </a:rPr>
            <a:t>full participation and at a cost that the community and the country can afford”. </a:t>
          </a:r>
          <a:endParaRPr lang="en-IN" sz="2800" b="0" u="none" kern="1200" dirty="0">
            <a:solidFill>
              <a:schemeClr val="tx1"/>
            </a:solidFill>
          </a:endParaRPr>
        </a:p>
      </dsp:txBody>
      <dsp:txXfrm>
        <a:off x="87088" y="806221"/>
        <a:ext cx="8055424" cy="27992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A35F2-F861-4333-B04A-B3203EE0327B}">
      <dsp:nvSpPr>
        <dsp:cNvPr id="0" name=""/>
        <dsp:cNvSpPr/>
      </dsp:nvSpPr>
      <dsp:spPr>
        <a:xfrm>
          <a:off x="1255485" y="0"/>
          <a:ext cx="1255485" cy="945016"/>
        </a:xfrm>
        <a:prstGeom prst="trapezoid">
          <a:avLst>
            <a:gd name="adj" fmla="val 664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Tertiary care</a:t>
          </a:r>
        </a:p>
      </dsp:txBody>
      <dsp:txXfrm>
        <a:off x="1255485" y="0"/>
        <a:ext cx="1255485" cy="945016"/>
      </dsp:txXfrm>
    </dsp:sp>
    <dsp:sp modelId="{0A0F9673-F26F-458A-994B-2D3E83D3B0EC}">
      <dsp:nvSpPr>
        <dsp:cNvPr id="0" name=""/>
        <dsp:cNvSpPr/>
      </dsp:nvSpPr>
      <dsp:spPr>
        <a:xfrm>
          <a:off x="627742" y="945016"/>
          <a:ext cx="2510971" cy="945016"/>
        </a:xfrm>
        <a:prstGeom prst="trapezoid">
          <a:avLst>
            <a:gd name="adj" fmla="val 664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Secondary  care</a:t>
          </a:r>
        </a:p>
      </dsp:txBody>
      <dsp:txXfrm>
        <a:off x="1067162" y="945016"/>
        <a:ext cx="1632131" cy="945016"/>
      </dsp:txXfrm>
    </dsp:sp>
    <dsp:sp modelId="{05B3D98A-15C9-4282-B648-67C0B7482A1A}">
      <dsp:nvSpPr>
        <dsp:cNvPr id="0" name=""/>
        <dsp:cNvSpPr/>
      </dsp:nvSpPr>
      <dsp:spPr>
        <a:xfrm>
          <a:off x="0" y="1890032"/>
          <a:ext cx="3766457" cy="945016"/>
        </a:xfrm>
        <a:prstGeom prst="trapezoid">
          <a:avLst>
            <a:gd name="adj" fmla="val 664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Primary care</a:t>
          </a:r>
        </a:p>
      </dsp:txBody>
      <dsp:txXfrm>
        <a:off x="659129" y="1890032"/>
        <a:ext cx="2448197" cy="945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B60BC-B201-418A-9DEE-6E43EF7D8EE7}">
      <dsp:nvSpPr>
        <dsp:cNvPr id="0" name=""/>
        <dsp:cNvSpPr/>
      </dsp:nvSpPr>
      <dsp:spPr>
        <a:xfrm rot="10800000">
          <a:off x="0" y="28199"/>
          <a:ext cx="3453493" cy="945016"/>
        </a:xfrm>
        <a:prstGeom prst="trapezoid">
          <a:avLst>
            <a:gd name="adj" fmla="val 6090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Tertiary care</a:t>
          </a:r>
        </a:p>
      </dsp:txBody>
      <dsp:txXfrm rot="-10800000">
        <a:off x="604361" y="28199"/>
        <a:ext cx="2244770" cy="945016"/>
      </dsp:txXfrm>
    </dsp:sp>
    <dsp:sp modelId="{82865732-7251-4F0A-AB5A-DCF1E5485C92}">
      <dsp:nvSpPr>
        <dsp:cNvPr id="0" name=""/>
        <dsp:cNvSpPr/>
      </dsp:nvSpPr>
      <dsp:spPr>
        <a:xfrm rot="10800000">
          <a:off x="575582" y="945016"/>
          <a:ext cx="2302328" cy="945016"/>
        </a:xfrm>
        <a:prstGeom prst="trapezoid">
          <a:avLst>
            <a:gd name="adj" fmla="val 6090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Secondary care</a:t>
          </a:r>
        </a:p>
      </dsp:txBody>
      <dsp:txXfrm rot="-10800000">
        <a:off x="978489" y="945016"/>
        <a:ext cx="1496513" cy="945016"/>
      </dsp:txXfrm>
    </dsp:sp>
    <dsp:sp modelId="{626070D5-5EC7-4CF1-B98D-DE70FD9D8E75}">
      <dsp:nvSpPr>
        <dsp:cNvPr id="0" name=""/>
        <dsp:cNvSpPr/>
      </dsp:nvSpPr>
      <dsp:spPr>
        <a:xfrm rot="10800000">
          <a:off x="1151164" y="1890032"/>
          <a:ext cx="1151164" cy="945016"/>
        </a:xfrm>
        <a:prstGeom prst="trapezoid">
          <a:avLst>
            <a:gd name="adj" fmla="val 6090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Primary care</a:t>
          </a:r>
        </a:p>
      </dsp:txBody>
      <dsp:txXfrm rot="-10800000">
        <a:off x="1151164" y="1890032"/>
        <a:ext cx="1151164" cy="9450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6995-A550-4357-B06F-EE0D2FBF01F6}">
      <dsp:nvSpPr>
        <dsp:cNvPr id="0" name=""/>
        <dsp:cNvSpPr/>
      </dsp:nvSpPr>
      <dsp:spPr>
        <a:xfrm>
          <a:off x="800096" y="-91440"/>
          <a:ext cx="914400" cy="9144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D0B96-354C-402C-AA01-FA8CDEF8006A}">
      <dsp:nvSpPr>
        <dsp:cNvPr id="0" name=""/>
        <dsp:cNvSpPr/>
      </dsp:nvSpPr>
      <dsp:spPr>
        <a:xfrm>
          <a:off x="114288" y="0"/>
          <a:ext cx="6248415" cy="91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IN" sz="2900" b="1" kern="1200" dirty="0"/>
            <a:t>Principles Of Primary Health Care</a:t>
          </a:r>
        </a:p>
      </dsp:txBody>
      <dsp:txXfrm>
        <a:off x="114288" y="0"/>
        <a:ext cx="6248415" cy="914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07333-A9C1-45B8-8A8A-687694A790D1}">
      <dsp:nvSpPr>
        <dsp:cNvPr id="0" name=""/>
        <dsp:cNvSpPr/>
      </dsp:nvSpPr>
      <dsp:spPr>
        <a:xfrm>
          <a:off x="428778" y="802"/>
          <a:ext cx="3989725" cy="4823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rtl="0">
            <a:lnSpc>
              <a:spcPct val="90000"/>
            </a:lnSpc>
            <a:spcBef>
              <a:spcPct val="0"/>
            </a:spcBef>
            <a:spcAft>
              <a:spcPct val="35000"/>
            </a:spcAft>
            <a:buNone/>
          </a:pPr>
          <a:r>
            <a:rPr lang="en-IN" sz="2100" kern="1200" dirty="0"/>
            <a:t>1.Equitable distribution </a:t>
          </a:r>
        </a:p>
      </dsp:txBody>
      <dsp:txXfrm>
        <a:off x="669954" y="802"/>
        <a:ext cx="3507374" cy="482351"/>
      </dsp:txXfrm>
    </dsp:sp>
    <dsp:sp modelId="{E28C572B-3671-42FC-98AD-39B3D5B4AEEC}">
      <dsp:nvSpPr>
        <dsp:cNvPr id="0" name=""/>
        <dsp:cNvSpPr/>
      </dsp:nvSpPr>
      <dsp:spPr>
        <a:xfrm>
          <a:off x="428778" y="550683"/>
          <a:ext cx="3989725" cy="4823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rtl="0">
            <a:lnSpc>
              <a:spcPct val="90000"/>
            </a:lnSpc>
            <a:spcBef>
              <a:spcPct val="0"/>
            </a:spcBef>
            <a:spcAft>
              <a:spcPct val="35000"/>
            </a:spcAft>
            <a:buNone/>
          </a:pPr>
          <a:r>
            <a:rPr lang="en-IN" sz="2100" kern="1200" dirty="0"/>
            <a:t>2.Community participation. </a:t>
          </a:r>
        </a:p>
      </dsp:txBody>
      <dsp:txXfrm>
        <a:off x="669954" y="550683"/>
        <a:ext cx="3507374" cy="482351"/>
      </dsp:txXfrm>
    </dsp:sp>
    <dsp:sp modelId="{DA9C93C8-E925-4E8D-AA2A-0FA7DFF69EC1}">
      <dsp:nvSpPr>
        <dsp:cNvPr id="0" name=""/>
        <dsp:cNvSpPr/>
      </dsp:nvSpPr>
      <dsp:spPr>
        <a:xfrm>
          <a:off x="515360" y="1121739"/>
          <a:ext cx="3909414" cy="4823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rtl="0">
            <a:lnSpc>
              <a:spcPct val="90000"/>
            </a:lnSpc>
            <a:spcBef>
              <a:spcPct val="0"/>
            </a:spcBef>
            <a:spcAft>
              <a:spcPct val="35000"/>
            </a:spcAft>
            <a:buNone/>
          </a:pPr>
          <a:r>
            <a:rPr lang="en-IN" sz="2100" kern="1200" dirty="0"/>
            <a:t>3.Inter-sectoral coordination </a:t>
          </a:r>
        </a:p>
      </dsp:txBody>
      <dsp:txXfrm>
        <a:off x="756536" y="1121739"/>
        <a:ext cx="3427063" cy="482351"/>
      </dsp:txXfrm>
    </dsp:sp>
    <dsp:sp modelId="{35543CCB-7EFE-47AD-BB4F-095C430C71DF}">
      <dsp:nvSpPr>
        <dsp:cNvPr id="0" name=""/>
        <dsp:cNvSpPr/>
      </dsp:nvSpPr>
      <dsp:spPr>
        <a:xfrm>
          <a:off x="457200" y="1651248"/>
          <a:ext cx="4476443" cy="4823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rtl="0">
            <a:lnSpc>
              <a:spcPct val="90000"/>
            </a:lnSpc>
            <a:spcBef>
              <a:spcPct val="0"/>
            </a:spcBef>
            <a:spcAft>
              <a:spcPct val="35000"/>
            </a:spcAft>
            <a:buNone/>
          </a:pPr>
          <a:r>
            <a:rPr lang="en-IN" sz="2100" kern="1200" dirty="0"/>
            <a:t>4.Appropriate technology</a:t>
          </a:r>
        </a:p>
      </dsp:txBody>
      <dsp:txXfrm>
        <a:off x="698376" y="1651248"/>
        <a:ext cx="3994092" cy="482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3B03-5379-45A0-A50B-7B71129F7E98}">
      <dsp:nvSpPr>
        <dsp:cNvPr id="0" name=""/>
        <dsp:cNvSpPr/>
      </dsp:nvSpPr>
      <dsp:spPr>
        <a:xfrm>
          <a:off x="0" y="78600"/>
          <a:ext cx="67056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en-US" sz="4400" b="1" kern="1200" dirty="0">
              <a:solidFill>
                <a:srgbClr val="FF33CC"/>
              </a:solidFill>
            </a:rPr>
            <a:t>What is medical  Care?</a:t>
          </a:r>
          <a:endParaRPr lang="en-IN" sz="4400" b="1" kern="1200" dirty="0">
            <a:solidFill>
              <a:srgbClr val="FF33CC"/>
            </a:solidFill>
          </a:endParaRPr>
        </a:p>
      </dsp:txBody>
      <dsp:txXfrm>
        <a:off x="59399" y="137999"/>
        <a:ext cx="65868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3B03-5379-45A0-A50B-7B71129F7E98}">
      <dsp:nvSpPr>
        <dsp:cNvPr id="0" name=""/>
        <dsp:cNvSpPr/>
      </dsp:nvSpPr>
      <dsp:spPr>
        <a:xfrm>
          <a:off x="0" y="0"/>
          <a:ext cx="65532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b="1" kern="1200" dirty="0">
              <a:solidFill>
                <a:srgbClr val="FF33CC"/>
              </a:solidFill>
            </a:rPr>
            <a:t>What is health Care?</a:t>
          </a:r>
          <a:endParaRPr lang="en-IN" sz="4800" b="1" kern="1200" dirty="0">
            <a:solidFill>
              <a:srgbClr val="FF33CC"/>
            </a:solidFill>
          </a:endParaRPr>
        </a:p>
      </dsp:txBody>
      <dsp:txXfrm>
        <a:off x="59399" y="59399"/>
        <a:ext cx="64344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F0DCD-FF35-4640-B135-8D3DE7313A31}">
      <dsp:nvSpPr>
        <dsp:cNvPr id="0" name=""/>
        <dsp:cNvSpPr/>
      </dsp:nvSpPr>
      <dsp:spPr>
        <a:xfrm>
          <a:off x="0" y="177912"/>
          <a:ext cx="7315200" cy="12698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N" sz="2200" b="1" kern="1200" dirty="0">
              <a:solidFill>
                <a:schemeClr val="tx2">
                  <a:lumMod val="60000"/>
                  <a:lumOff val="40000"/>
                </a:schemeClr>
              </a:solidFill>
            </a:rPr>
            <a:t>The Joint WHO – UNICEF  international conference in 1978  at Alma-Ata (USSR)launched a movement known as HFA(</a:t>
          </a:r>
          <a:r>
            <a:rPr lang="en-US" sz="2200" b="1" kern="1200" dirty="0">
              <a:solidFill>
                <a:schemeClr val="tx2">
                  <a:lumMod val="60000"/>
                  <a:lumOff val="40000"/>
                </a:schemeClr>
              </a:solidFill>
            </a:rPr>
            <a:t>health for all) to address the existing</a:t>
          </a:r>
          <a:endParaRPr lang="en-IN" sz="2200" b="1" kern="1200" dirty="0">
            <a:solidFill>
              <a:schemeClr val="tx2">
                <a:lumMod val="60000"/>
                <a:lumOff val="40000"/>
              </a:schemeClr>
            </a:solidFill>
          </a:endParaRPr>
        </a:p>
      </dsp:txBody>
      <dsp:txXfrm>
        <a:off x="61991" y="239903"/>
        <a:ext cx="7191218" cy="1145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55F4A-1B2C-40FE-8003-D1AA900F2750}">
      <dsp:nvSpPr>
        <dsp:cNvPr id="0" name=""/>
        <dsp:cNvSpPr/>
      </dsp:nvSpPr>
      <dsp:spPr>
        <a:xfrm>
          <a:off x="0" y="0"/>
          <a:ext cx="1905001" cy="190500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0EA7E-0F12-4A8E-A43E-C76DB467ED2A}">
      <dsp:nvSpPr>
        <dsp:cNvPr id="0" name=""/>
        <dsp:cNvSpPr/>
      </dsp:nvSpPr>
      <dsp:spPr>
        <a:xfrm>
          <a:off x="952500" y="0"/>
          <a:ext cx="6591299" cy="19050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IN" sz="4000" b="1" i="1" kern="1200" dirty="0"/>
            <a:t>inequalities</a:t>
          </a:r>
          <a:r>
            <a:rPr lang="en-US" sz="4000" b="1" kern="1200" dirty="0">
              <a:solidFill>
                <a:schemeClr val="tx2">
                  <a:lumMod val="60000"/>
                  <a:lumOff val="40000"/>
                </a:schemeClr>
              </a:solidFill>
            </a:rPr>
            <a:t> </a:t>
          </a:r>
          <a:r>
            <a:rPr lang="en-IN" sz="4000" b="1" i="1" kern="1200" dirty="0"/>
            <a:t>in the status of health both at level of country and globe</a:t>
          </a:r>
          <a:endParaRPr lang="en-IN" sz="4000" kern="1200" dirty="0"/>
        </a:p>
      </dsp:txBody>
      <dsp:txXfrm>
        <a:off x="952500" y="0"/>
        <a:ext cx="6591299" cy="1905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D5845-EF3E-4AAA-B3F2-7F1C04BEEAE7}">
      <dsp:nvSpPr>
        <dsp:cNvPr id="0" name=""/>
        <dsp:cNvSpPr/>
      </dsp:nvSpPr>
      <dsp:spPr>
        <a:xfrm>
          <a:off x="0" y="0"/>
          <a:ext cx="6705600" cy="411480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i="1" u="sng" kern="1200" baseline="0" dirty="0"/>
            <a:t>HFA was defined as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1" i="1" u="sng" kern="1200"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i="1" u="sng" kern="1200" baseline="0" dirty="0"/>
            <a:t>attainment of a level of health by the year 2000  AD that will enable every individual lead a socially and economically  productive  life</a:t>
          </a:r>
          <a:endParaRPr lang="en-IN" sz="2000" kern="1200" baseline="0" dirty="0"/>
        </a:p>
      </dsp:txBody>
      <dsp:txXfrm>
        <a:off x="0" y="1645920"/>
        <a:ext cx="6705600" cy="1645920"/>
      </dsp:txXfrm>
    </dsp:sp>
    <dsp:sp modelId="{7B690EA2-DFAD-43A9-B4B2-112275699C56}">
      <dsp:nvSpPr>
        <dsp:cNvPr id="0" name=""/>
        <dsp:cNvSpPr/>
      </dsp:nvSpPr>
      <dsp:spPr>
        <a:xfrm>
          <a:off x="2223245" y="80686"/>
          <a:ext cx="2259109" cy="17026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5D0B1-A454-4BD6-B45C-2B805D1E0954}">
      <dsp:nvSpPr>
        <dsp:cNvPr id="0" name=""/>
        <dsp:cNvSpPr/>
      </dsp:nvSpPr>
      <dsp:spPr>
        <a:xfrm>
          <a:off x="268223" y="3291840"/>
          <a:ext cx="6169152" cy="61722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14B4D-FB53-4B5B-9558-3A57EAE6D6A7}">
      <dsp:nvSpPr>
        <dsp:cNvPr id="0" name=""/>
        <dsp:cNvSpPr/>
      </dsp:nvSpPr>
      <dsp:spPr>
        <a:xfrm rot="10800000">
          <a:off x="1906836" y="28557"/>
          <a:ext cx="6226523" cy="953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51" tIns="53340" rIns="99568" bIns="53340" numCol="1" spcCol="1270" anchor="ctr" anchorCtr="0">
          <a:noAutofit/>
        </a:bodyPr>
        <a:lstStyle/>
        <a:p>
          <a:pPr marL="0" lvl="0" indent="0" algn="ctr" defTabSz="622300" rtl="0">
            <a:lnSpc>
              <a:spcPct val="90000"/>
            </a:lnSpc>
            <a:spcBef>
              <a:spcPct val="0"/>
            </a:spcBef>
            <a:spcAft>
              <a:spcPct val="35000"/>
            </a:spcAft>
            <a:buNone/>
          </a:pPr>
          <a:r>
            <a:rPr lang="en-IN" sz="1400" b="1" i="1" kern="1200" dirty="0">
              <a:solidFill>
                <a:schemeClr val="bg1"/>
              </a:solidFill>
            </a:rPr>
            <a:t>              “Large numbers of the world’s people, perhaps more than half, have no  access to health care at all, and for many of the rest the care </a:t>
          </a:r>
        </a:p>
        <a:p>
          <a:pPr marL="0" lvl="0" indent="0" algn="ctr" defTabSz="622300" rtl="0">
            <a:lnSpc>
              <a:spcPct val="90000"/>
            </a:lnSpc>
            <a:spcBef>
              <a:spcPct val="0"/>
            </a:spcBef>
            <a:spcAft>
              <a:spcPct val="35000"/>
            </a:spcAft>
            <a:buNone/>
          </a:pPr>
          <a:r>
            <a:rPr lang="en-IN" sz="1400" b="1" i="1" kern="1200" dirty="0">
              <a:solidFill>
                <a:schemeClr val="bg1"/>
              </a:solidFill>
            </a:rPr>
            <a:t>they receive does not answer the problems they have.”</a:t>
          </a:r>
          <a:endParaRPr lang="en-IN" sz="1400" kern="1200" dirty="0">
            <a:solidFill>
              <a:schemeClr val="bg1"/>
            </a:solidFill>
          </a:endParaRPr>
        </a:p>
      </dsp:txBody>
      <dsp:txXfrm rot="10800000">
        <a:off x="2145208" y="28557"/>
        <a:ext cx="5988151" cy="953489"/>
      </dsp:txXfrm>
    </dsp:sp>
    <dsp:sp modelId="{2FBD4DDC-57A9-47B3-B211-29499B1D5B0A}">
      <dsp:nvSpPr>
        <dsp:cNvPr id="0" name=""/>
        <dsp:cNvSpPr/>
      </dsp:nvSpPr>
      <dsp:spPr>
        <a:xfrm flipH="1">
          <a:off x="161054" y="0"/>
          <a:ext cx="1125865" cy="100973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88427-81BB-4FD5-AC77-EFF993DA560F}">
      <dsp:nvSpPr>
        <dsp:cNvPr id="0" name=""/>
        <dsp:cNvSpPr/>
      </dsp:nvSpPr>
      <dsp:spPr>
        <a:xfrm rot="10800000">
          <a:off x="1843780" y="1335053"/>
          <a:ext cx="6283452" cy="8840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51" tIns="53340" rIns="99568" bIns="53340" numCol="1" spcCol="1270" anchor="ctr" anchorCtr="0">
          <a:noAutofit/>
        </a:bodyPr>
        <a:lstStyle/>
        <a:p>
          <a:pPr marL="0" lvl="0" indent="0" algn="ctr" defTabSz="622300">
            <a:lnSpc>
              <a:spcPct val="90000"/>
            </a:lnSpc>
            <a:spcBef>
              <a:spcPct val="0"/>
            </a:spcBef>
            <a:spcAft>
              <a:spcPct val="35000"/>
            </a:spcAft>
            <a:buNone/>
          </a:pPr>
          <a:r>
            <a:rPr lang="en-MY" sz="1400" kern="1200" dirty="0"/>
            <a:t>HFA aims to provide  </a:t>
          </a:r>
        </a:p>
      </dsp:txBody>
      <dsp:txXfrm rot="10800000">
        <a:off x="2064798" y="1335053"/>
        <a:ext cx="6062434" cy="884071"/>
      </dsp:txXfrm>
    </dsp:sp>
    <dsp:sp modelId="{32D556F8-E922-4313-BFC7-88142692B58A}">
      <dsp:nvSpPr>
        <dsp:cNvPr id="0" name=""/>
        <dsp:cNvSpPr/>
      </dsp:nvSpPr>
      <dsp:spPr>
        <a:xfrm>
          <a:off x="1011289" y="1410314"/>
          <a:ext cx="884071" cy="88407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9DBAC-B4DE-49AE-AB21-C2AA0EAF2C93}">
      <dsp:nvSpPr>
        <dsp:cNvPr id="0" name=""/>
        <dsp:cNvSpPr/>
      </dsp:nvSpPr>
      <dsp:spPr>
        <a:xfrm rot="10800000">
          <a:off x="2013999" y="3442245"/>
          <a:ext cx="6283452" cy="8840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51" tIns="53340" rIns="99568" bIns="53340" numCol="1" spcCol="1270" anchor="ctr" anchorCtr="0">
          <a:noAutofit/>
        </a:bodyPr>
        <a:lstStyle/>
        <a:p>
          <a:pPr marL="0" lvl="0" indent="0" algn="ctr" defTabSz="622300">
            <a:lnSpc>
              <a:spcPct val="90000"/>
            </a:lnSpc>
            <a:spcBef>
              <a:spcPct val="0"/>
            </a:spcBef>
            <a:spcAft>
              <a:spcPct val="35000"/>
            </a:spcAft>
            <a:buNone/>
          </a:pPr>
          <a:r>
            <a:rPr lang="en-MY" sz="1400" kern="1200" dirty="0"/>
            <a:t>and other physical and mental impairments in people</a:t>
          </a:r>
          <a:endParaRPr lang="en-US" sz="1400" kern="1200" dirty="0"/>
        </a:p>
      </dsp:txBody>
      <dsp:txXfrm rot="10800000">
        <a:off x="2235017" y="3442245"/>
        <a:ext cx="6062434" cy="884071"/>
      </dsp:txXfrm>
    </dsp:sp>
    <dsp:sp modelId="{5094D4C8-DF27-4375-AC5D-CD157F7CE514}">
      <dsp:nvSpPr>
        <dsp:cNvPr id="0" name=""/>
        <dsp:cNvSpPr/>
      </dsp:nvSpPr>
      <dsp:spPr>
        <a:xfrm>
          <a:off x="1086541" y="3442245"/>
          <a:ext cx="884071" cy="88407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F085EB-159B-4A3B-B166-8029EAC29DB3}">
      <dsp:nvSpPr>
        <dsp:cNvPr id="0" name=""/>
        <dsp:cNvSpPr/>
      </dsp:nvSpPr>
      <dsp:spPr>
        <a:xfrm rot="10800000">
          <a:off x="2013999" y="2388650"/>
          <a:ext cx="6283452" cy="8840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51" tIns="53340" rIns="99568" bIns="53340" numCol="1" spcCol="1270" anchor="ctr" anchorCtr="0">
          <a:noAutofit/>
        </a:bodyPr>
        <a:lstStyle/>
        <a:p>
          <a:pPr marL="0" lvl="0" indent="0" algn="ctr" defTabSz="622300">
            <a:lnSpc>
              <a:spcPct val="90000"/>
            </a:lnSpc>
            <a:spcBef>
              <a:spcPct val="0"/>
            </a:spcBef>
            <a:spcAft>
              <a:spcPct val="35000"/>
            </a:spcAft>
            <a:buNone/>
          </a:pPr>
          <a:r>
            <a:rPr lang="en-MY" sz="1400" kern="1200" dirty="0"/>
            <a:t>via the prevention, diagnosis, treatment, </a:t>
          </a:r>
        </a:p>
        <a:p>
          <a:pPr marL="0" lvl="0" indent="0" algn="ctr" defTabSz="622300">
            <a:lnSpc>
              <a:spcPct val="90000"/>
            </a:lnSpc>
            <a:spcBef>
              <a:spcPct val="0"/>
            </a:spcBef>
            <a:spcAft>
              <a:spcPct val="35000"/>
            </a:spcAft>
            <a:buNone/>
          </a:pPr>
          <a:r>
            <a:rPr lang="en-MY" sz="1400" kern="1200" dirty="0"/>
            <a:t>recovery, or cure of disease, illness, injury,</a:t>
          </a:r>
        </a:p>
      </dsp:txBody>
      <dsp:txXfrm rot="10800000">
        <a:off x="2235017" y="2388650"/>
        <a:ext cx="6062434" cy="884071"/>
      </dsp:txXfrm>
    </dsp:sp>
    <dsp:sp modelId="{217910B0-62A8-45D6-8FB7-7DF8726F72F5}">
      <dsp:nvSpPr>
        <dsp:cNvPr id="0" name=""/>
        <dsp:cNvSpPr/>
      </dsp:nvSpPr>
      <dsp:spPr>
        <a:xfrm>
          <a:off x="1086541" y="2463911"/>
          <a:ext cx="884071" cy="884071"/>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75F58-FD7B-4D27-B5C3-6B2427BF3E18}">
      <dsp:nvSpPr>
        <dsp:cNvPr id="0" name=""/>
        <dsp:cNvSpPr/>
      </dsp:nvSpPr>
      <dsp:spPr>
        <a:xfrm>
          <a:off x="0" y="59871"/>
          <a:ext cx="6629400" cy="14804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The Joint WHO – UNICEF international conference in 1978 at Alma-Ata (USSR) on Primary Health Care reaffirms</a:t>
          </a:r>
        </a:p>
      </dsp:txBody>
      <dsp:txXfrm>
        <a:off x="72270" y="132141"/>
        <a:ext cx="6484860" cy="13359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75F58-FD7B-4D27-B5C3-6B2427BF3E18}">
      <dsp:nvSpPr>
        <dsp:cNvPr id="0" name=""/>
        <dsp:cNvSpPr/>
      </dsp:nvSpPr>
      <dsp:spPr>
        <a:xfrm>
          <a:off x="0" y="1350"/>
          <a:ext cx="3733800" cy="1368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44450" rtl="0">
            <a:lnSpc>
              <a:spcPct val="90000"/>
            </a:lnSpc>
            <a:spcBef>
              <a:spcPct val="0"/>
            </a:spcBef>
            <a:spcAft>
              <a:spcPct val="35000"/>
            </a:spcAft>
            <a:buNone/>
          </a:pPr>
          <a:r>
            <a:rPr lang="en-IN" b="1" kern="1200" dirty="0">
              <a:solidFill>
                <a:schemeClr val="tx1"/>
              </a:solidFill>
            </a:rPr>
            <a:t>HEALTH FOR ALL</a:t>
          </a:r>
        </a:p>
        <a:p>
          <a:pPr marL="0" lvl="0" indent="0" algn="l" defTabSz="44450">
            <a:lnSpc>
              <a:spcPct val="90000"/>
            </a:lnSpc>
            <a:spcBef>
              <a:spcPct val="0"/>
            </a:spcBef>
            <a:spcAft>
              <a:spcPct val="35000"/>
            </a:spcAft>
            <a:buNone/>
          </a:pPr>
          <a:r>
            <a:rPr lang="en-IN" b="1" kern="1200" dirty="0">
              <a:solidFill>
                <a:schemeClr val="tx1"/>
              </a:solidFill>
            </a:rPr>
            <a:t> </a:t>
          </a:r>
          <a:r>
            <a:rPr lang="en-US" sz="2400" b="1" kern="1200" dirty="0">
              <a:solidFill>
                <a:schemeClr val="tx1"/>
              </a:solidFill>
            </a:rPr>
            <a:t>as major social goal of the governments</a:t>
          </a:r>
          <a:endParaRPr lang="en-IN" sz="2400" b="1" kern="1200" dirty="0">
            <a:solidFill>
              <a:schemeClr val="tx2">
                <a:lumMod val="60000"/>
                <a:lumOff val="40000"/>
              </a:schemeClr>
            </a:solidFill>
          </a:endParaRPr>
        </a:p>
      </dsp:txBody>
      <dsp:txXfrm>
        <a:off x="66824" y="68174"/>
        <a:ext cx="3600152" cy="123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34B0B6-ECAB-41AD-B3A2-549BBD93E686}" type="datetimeFigureOut">
              <a:rPr lang="en-US" smtClean="0"/>
              <a:pPr/>
              <a:t>4/25/2024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535522-E37C-4F71-AAB5-6C7076ADE6A8}" type="slidenum">
              <a:rPr lang="en-US" smtClean="0"/>
              <a:pPr/>
              <a:t>‹#›</a:t>
            </a:fld>
            <a:endParaRPr lang="en-US"/>
          </a:p>
        </p:txBody>
      </p:sp>
    </p:spTree>
    <p:extLst>
      <p:ext uri="{BB962C8B-B14F-4D97-AF65-F5344CB8AC3E}">
        <p14:creationId xmlns:p14="http://schemas.microsoft.com/office/powerpoint/2010/main" val="203167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E4F4E85-3D2F-4183-B238-E9CAA4942B04}" type="datetimeFigureOut">
              <a:rPr lang="en-IN"/>
              <a:pPr>
                <a:defRPr/>
              </a:pPr>
              <a:t>25-04-2024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92707A9-177E-4702-9C58-E8D8799C432B}" type="slidenum">
              <a:rPr lang="en-IN"/>
              <a:pPr>
                <a:defRPr/>
              </a:pPr>
              <a:t>‹#›</a:t>
            </a:fld>
            <a:endParaRPr lang="en-IN"/>
          </a:p>
        </p:txBody>
      </p:sp>
    </p:spTree>
    <p:extLst>
      <p:ext uri="{BB962C8B-B14F-4D97-AF65-F5344CB8AC3E}">
        <p14:creationId xmlns:p14="http://schemas.microsoft.com/office/powerpoint/2010/main" val="691036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p>
        </p:txBody>
      </p:sp>
      <p:sp>
        <p:nvSpPr>
          <p:cNvPr id="4" name="Slide Number Placeholder 3"/>
          <p:cNvSpPr>
            <a:spLocks noGrp="1"/>
          </p:cNvSpPr>
          <p:nvPr>
            <p:ph type="sldNum" sz="quarter" idx="10"/>
          </p:nvPr>
        </p:nvSpPr>
        <p:spPr/>
        <p:txBody>
          <a:bodyPr/>
          <a:lstStyle/>
          <a:p>
            <a:pPr>
              <a:defRPr/>
            </a:pPr>
            <a:fld id="{B92707A9-177E-4702-9C58-E8D8799C432B}" type="slidenum">
              <a:rPr lang="en-IN" smtClean="0"/>
              <a:pPr>
                <a:defRPr/>
              </a:pPr>
              <a:t>11</a:t>
            </a:fld>
            <a:endParaRPr lang="en-IN" dirty="0"/>
          </a:p>
        </p:txBody>
      </p:sp>
    </p:spTree>
    <p:extLst>
      <p:ext uri="{BB962C8B-B14F-4D97-AF65-F5344CB8AC3E}">
        <p14:creationId xmlns:p14="http://schemas.microsoft.com/office/powerpoint/2010/main" val="44858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56D141-8BA7-469B-B68E-B911CA7360B5}"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177811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flagship program of Pakistan health system i.e lady health workers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F2EED1-CE36-4488-BA0E-A27E8CA7F310}"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132836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bodyPr>
          <a:lstStyle/>
          <a:p>
            <a:pPr marL="228600" indent="-228600">
              <a:buFontTx/>
              <a:buAutoNum type="arabicPeriod"/>
              <a:defRPr/>
            </a:pPr>
            <a:r>
              <a:rPr lang="en-US" altLang="en-US" dirty="0"/>
              <a:t>in ways that achieve more equitable </a:t>
            </a:r>
          </a:p>
          <a:p>
            <a:pPr eaLnBrk="1" hangingPunct="1">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 A health system is  more than the pyramid of publicly   </a:t>
            </a:r>
          </a:p>
          <a:p>
            <a:pPr eaLnBrk="1" hangingPunct="1">
              <a:buFont typeface="Arial" panose="020B0604020202020204" pitchFamily="34" charset="0"/>
              <a:buNone/>
              <a:defRPr/>
            </a:pPr>
            <a:r>
              <a:rPr lang="en-US" altLang="en-US" dirty="0">
                <a:latin typeface="Arial" panose="020B0604020202020204" pitchFamily="34" charset="0"/>
                <a:cs typeface="Arial" panose="020B0604020202020204" pitchFamily="34" charset="0"/>
              </a:rPr>
              <a:t>     owned facilities that deliver personal health services. It includes, </a:t>
            </a:r>
            <a:r>
              <a:rPr lang="en-US" altLang="en-US" dirty="0"/>
              <a:t>and sustained improvements  across  health services and health outcomes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7641F3-E2F6-4099-8AF2-EFD43DF01D34}" type="slidenum">
              <a:rPr lang="en-US" altLang="en-US" smtClean="0">
                <a:latin typeface="Calibri" panose="020F0502020204030204" pitchFamily="34" charset="0"/>
              </a:rPr>
              <a:pPr/>
              <a:t>59</a:t>
            </a:fld>
            <a:endParaRPr lang="en-US" altLang="en-US">
              <a:latin typeface="Calibri" panose="020F0502020204030204" pitchFamily="34" charset="0"/>
            </a:endParaRPr>
          </a:p>
        </p:txBody>
      </p:sp>
    </p:spTree>
    <p:extLst>
      <p:ext uri="{BB962C8B-B14F-4D97-AF65-F5344CB8AC3E}">
        <p14:creationId xmlns:p14="http://schemas.microsoft.com/office/powerpoint/2010/main" val="309996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01032-17F4-4415-8DC8-B66292F28722}" type="slidenum">
              <a:rPr lang="en-US">
                <a:solidFill>
                  <a:prstClr val="black"/>
                </a:solidFill>
              </a:rPr>
              <a:pPr/>
              <a:t>61</a:t>
            </a:fld>
            <a:endParaRPr lang="en-US">
              <a:solidFill>
                <a:prstClr val="black"/>
              </a:solidFill>
            </a:endParaRPr>
          </a:p>
        </p:txBody>
      </p:sp>
      <p:sp>
        <p:nvSpPr>
          <p:cNvPr id="385026" name="Rectangle 2"/>
          <p:cNvSpPr>
            <a:spLocks noGrp="1" noRot="1" noChangeAspect="1" noChangeArrowheads="1" noTextEdit="1"/>
          </p:cNvSpPr>
          <p:nvPr>
            <p:ph type="sldImg"/>
          </p:nvPr>
        </p:nvSpPr>
        <p:spPr>
          <a:ln/>
        </p:spPr>
      </p:sp>
      <p:sp>
        <p:nvSpPr>
          <p:cNvPr id="385028"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292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attain</a:t>
            </a:r>
            <a:r>
              <a:rPr lang="en-US" baseline="0" dirty="0"/>
              <a:t> </a:t>
            </a:r>
            <a:r>
              <a:rPr lang="en-US" dirty="0"/>
              <a:t>Level of health by all citizens that permit</a:t>
            </a:r>
            <a:r>
              <a:rPr lang="en-US" baseline="0" dirty="0"/>
              <a:t> </a:t>
            </a:r>
            <a:r>
              <a:rPr lang="en-US" dirty="0"/>
              <a:t>them to lead socially and economically productive life</a:t>
            </a:r>
          </a:p>
        </p:txBody>
      </p:sp>
      <p:sp>
        <p:nvSpPr>
          <p:cNvPr id="4" name="Slide Number Placeholder 3"/>
          <p:cNvSpPr>
            <a:spLocks noGrp="1"/>
          </p:cNvSpPr>
          <p:nvPr>
            <p:ph type="sldNum" sz="quarter" idx="10"/>
          </p:nvPr>
        </p:nvSpPr>
        <p:spPr/>
        <p:txBody>
          <a:bodyPr/>
          <a:lstStyle/>
          <a:p>
            <a:pPr>
              <a:defRPr/>
            </a:pPr>
            <a:fld id="{B92707A9-177E-4702-9C58-E8D8799C432B}" type="slidenum">
              <a:rPr lang="en-IN" smtClean="0"/>
              <a:pPr>
                <a:defRPr/>
              </a:pPr>
              <a:t>13</a:t>
            </a:fld>
            <a:endParaRPr lang="en-IN" dirty="0"/>
          </a:p>
        </p:txBody>
      </p:sp>
    </p:spTree>
    <p:extLst>
      <p:ext uri="{BB962C8B-B14F-4D97-AF65-F5344CB8AC3E}">
        <p14:creationId xmlns:p14="http://schemas.microsoft.com/office/powerpoint/2010/main" val="356808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Health is a fundamental human right and that the attainment of the highest possible level of health is a most important worldwide social goal.</a:t>
            </a:r>
            <a:endParaRPr lang="en-IN" sz="1200" dirty="0"/>
          </a:p>
          <a:p>
            <a:r>
              <a:rPr lang="en-US" sz="1200" dirty="0"/>
              <a:t>The existing gross inequality in the health status of the people particularly between developed and developing countries is politically, socially and economically unacceptable.</a:t>
            </a:r>
            <a:endParaRPr lang="en-IN" sz="1200" dirty="0"/>
          </a:p>
          <a:p>
            <a:r>
              <a:rPr lang="en-US" sz="1200" dirty="0"/>
              <a:t>Economic and social development, based on a new international economic order is of basic importance to the fullest attainment of health for all.</a:t>
            </a:r>
            <a:endParaRPr lang="en-IN" sz="1200" dirty="0"/>
          </a:p>
          <a:p>
            <a:r>
              <a:rPr lang="en-US" sz="1200" dirty="0"/>
              <a:t>The people have the right and duty to participate individually and collectively in the planning and implementation of their health care.</a:t>
            </a:r>
            <a:endParaRPr lang="en-IN" sz="1200" dirty="0"/>
          </a:p>
          <a:p>
            <a:endParaRPr lang="en-IN" sz="1200" dirty="0"/>
          </a:p>
          <a:p>
            <a:endParaRPr lang="en-US" dirty="0"/>
          </a:p>
        </p:txBody>
      </p:sp>
      <p:sp>
        <p:nvSpPr>
          <p:cNvPr id="4" name="Slide Number Placeholder 3"/>
          <p:cNvSpPr>
            <a:spLocks noGrp="1"/>
          </p:cNvSpPr>
          <p:nvPr>
            <p:ph type="sldNum" sz="quarter" idx="10"/>
          </p:nvPr>
        </p:nvSpPr>
        <p:spPr/>
        <p:txBody>
          <a:bodyPr/>
          <a:lstStyle/>
          <a:p>
            <a:pPr>
              <a:defRPr/>
            </a:pPr>
            <a:fld id="{B92707A9-177E-4702-9C58-E8D8799C432B}" type="slidenum">
              <a:rPr lang="en-IN" smtClean="0"/>
              <a:pPr>
                <a:defRPr/>
              </a:pPr>
              <a:t>15</a:t>
            </a:fld>
            <a:endParaRPr lang="en-IN" dirty="0"/>
          </a:p>
        </p:txBody>
      </p:sp>
    </p:spTree>
    <p:extLst>
      <p:ext uri="{BB962C8B-B14F-4D97-AF65-F5344CB8AC3E}">
        <p14:creationId xmlns:p14="http://schemas.microsoft.com/office/powerpoint/2010/main" val="707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Over the years, health system in </a:t>
            </a:r>
            <a:r>
              <a:rPr lang="en-US" altLang="en-US" dirty="0" err="1"/>
              <a:t>pakistan</a:t>
            </a:r>
            <a:r>
              <a:rPr lang="en-US" altLang="en-US" dirty="0"/>
              <a:t> is faced with another challenge and that is of inverted pyramid of levels of health care compared to the WHO recommendations. Resources (both human and financial) are committed to less needed </a:t>
            </a:r>
            <a:r>
              <a:rPr lang="en-US" altLang="en-US" dirty="0" err="1"/>
              <a:t>tertairy</a:t>
            </a:r>
            <a:r>
              <a:rPr lang="en-US" altLang="en-US" dirty="0"/>
              <a:t> care ,leaving the essential Primary care </a:t>
            </a:r>
            <a:r>
              <a:rPr lang="en-US" altLang="en-US" dirty="0" err="1"/>
              <a:t>perniciuos</a:t>
            </a:r>
            <a:r>
              <a:rPr lang="en-US" altLang="en-US" dirty="0"/>
              <a: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0CE4AF-98D1-4EA1-ACF6-1B9505D6C783}"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338472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2707A9-177E-4702-9C58-E8D8799C432B}" type="slidenum">
              <a:rPr lang="en-IN" smtClean="0"/>
              <a:pPr>
                <a:defRPr/>
              </a:pPr>
              <a:t>35</a:t>
            </a:fld>
            <a:endParaRPr lang="en-IN"/>
          </a:p>
        </p:txBody>
      </p:sp>
    </p:spTree>
    <p:extLst>
      <p:ext uri="{BB962C8B-B14F-4D97-AF65-F5344CB8AC3E}">
        <p14:creationId xmlns:p14="http://schemas.microsoft.com/office/powerpoint/2010/main" val="9646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Health is seen by Canadian health promoters to be enhanced by sensible lifestyles and the equitable use of public and private resources to permit people to use their initiative individually and collectively to maintain and improve their own well-being, however they may define it." (</a:t>
            </a:r>
            <a:r>
              <a:rPr lang="en-US" dirty="0" err="1"/>
              <a:t>Rootman</a:t>
            </a:r>
            <a:r>
              <a:rPr lang="en-US" dirty="0"/>
              <a:t> &amp; Raeburn, 1994, p.69).</a:t>
            </a:r>
          </a:p>
        </p:txBody>
      </p:sp>
      <p:sp>
        <p:nvSpPr>
          <p:cNvPr id="4" name="Slide Number Placeholder 3"/>
          <p:cNvSpPr>
            <a:spLocks noGrp="1"/>
          </p:cNvSpPr>
          <p:nvPr>
            <p:ph type="sldNum" sz="quarter" idx="10"/>
          </p:nvPr>
        </p:nvSpPr>
        <p:spPr/>
        <p:txBody>
          <a:bodyPr/>
          <a:lstStyle/>
          <a:p>
            <a:pPr>
              <a:defRPr/>
            </a:pPr>
            <a:fld id="{B92707A9-177E-4702-9C58-E8D8799C432B}" type="slidenum">
              <a:rPr lang="en-IN" smtClean="0"/>
              <a:pPr>
                <a:defRPr/>
              </a:pPr>
              <a:t>39</a:t>
            </a:fld>
            <a:endParaRPr lang="en-IN"/>
          </a:p>
        </p:txBody>
      </p:sp>
    </p:spTree>
    <p:extLst>
      <p:ext uri="{BB962C8B-B14F-4D97-AF65-F5344CB8AC3E}">
        <p14:creationId xmlns:p14="http://schemas.microsoft.com/office/powerpoint/2010/main" val="245500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Health is seen by  health promoters to be enhanced by sensible lifestyles and the equitable use of public and private resources to permit people to use their initiative individually and collectively to maintain and improve their own well-being, however they may define it." (</a:t>
            </a:r>
            <a:r>
              <a:rPr lang="en-US" dirty="0" err="1"/>
              <a:t>Rootman</a:t>
            </a:r>
            <a:r>
              <a:rPr lang="en-US" dirty="0"/>
              <a:t> &amp; Raeburn, 1994, p.69).</a:t>
            </a:r>
          </a:p>
        </p:txBody>
      </p:sp>
      <p:sp>
        <p:nvSpPr>
          <p:cNvPr id="4" name="Slide Number Placeholder 3"/>
          <p:cNvSpPr>
            <a:spLocks noGrp="1"/>
          </p:cNvSpPr>
          <p:nvPr>
            <p:ph type="sldNum" sz="quarter" idx="10"/>
          </p:nvPr>
        </p:nvSpPr>
        <p:spPr/>
        <p:txBody>
          <a:bodyPr/>
          <a:lstStyle/>
          <a:p>
            <a:pPr>
              <a:defRPr/>
            </a:pPr>
            <a:fld id="{B92707A9-177E-4702-9C58-E8D8799C432B}" type="slidenum">
              <a:rPr lang="en-IN" smtClean="0"/>
              <a:pPr>
                <a:defRPr/>
              </a:pPr>
              <a:t>40</a:t>
            </a:fld>
            <a:endParaRPr lang="en-IN"/>
          </a:p>
        </p:txBody>
      </p:sp>
    </p:spTree>
    <p:extLst>
      <p:ext uri="{BB962C8B-B14F-4D97-AF65-F5344CB8AC3E}">
        <p14:creationId xmlns:p14="http://schemas.microsoft.com/office/powerpoint/2010/main" val="253640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2707A9-177E-4702-9C58-E8D8799C432B}" type="slidenum">
              <a:rPr lang="en-IN" smtClean="0"/>
              <a:pPr>
                <a:defRPr/>
              </a:pPr>
              <a:t>43</a:t>
            </a:fld>
            <a:endParaRPr lang="en-IN"/>
          </a:p>
        </p:txBody>
      </p:sp>
    </p:spTree>
    <p:extLst>
      <p:ext uri="{BB962C8B-B14F-4D97-AF65-F5344CB8AC3E}">
        <p14:creationId xmlns:p14="http://schemas.microsoft.com/office/powerpoint/2010/main" val="11731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adherence to Universal Health Coverage as its ultimate goal</a:t>
            </a: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03695D-B4FE-4D39-B57E-026B22950441}" type="slidenum">
              <a:rPr lang="en-US" altLang="en-US" smtClean="0">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1801605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4608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460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3D03530F-E521-482F-BC5F-EFA84128EC3B}" type="slidenum">
              <a:rPr lang="en-US" altLang="en-US"/>
              <a:pPr>
                <a:defRPr/>
              </a:pPr>
              <a:t>‹#›</a:t>
            </a:fld>
            <a:endParaRPr lang="en-US" alt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200"/>
            <a:ext cx="10731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2C6F851-BE71-4E51-B915-C651110F6A8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9502B2C-35C4-43BE-AD67-3C0C7FED0EF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2"/>
            <a:ext cx="7514035"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235" y="3505200"/>
            <a:ext cx="7514035" cy="838200"/>
          </a:xfrm>
        </p:spPr>
        <p:txBody>
          <a:bodyPr rtlCol="0" anchor="b">
            <a:normAutofit/>
          </a:bodyPr>
          <a:lstStyle>
            <a:lvl1pPr>
              <a:buNone/>
              <a:defRPr lang="en-US" sz="21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06D8AB16-5DA7-4A08-B7FD-51F898F5FE83}" type="datetimeFigureOut">
              <a:rPr lang="en-US"/>
              <a:pPr>
                <a:defRPr/>
              </a:pPr>
              <a:t>4/25/2024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2250554-1200-425C-8EE4-EA524F4B3E04}" type="slidenum">
              <a:rPr lang="en-US" altLang="en-US"/>
              <a:pPr>
                <a:defRPr/>
              </a:pPr>
              <a:t>‹#›</a:t>
            </a:fld>
            <a:endParaRPr lang="en-US" altLang="en-US"/>
          </a:p>
        </p:txBody>
      </p:sp>
    </p:spTree>
    <p:extLst>
      <p:ext uri="{BB962C8B-B14F-4D97-AF65-F5344CB8AC3E}">
        <p14:creationId xmlns:p14="http://schemas.microsoft.com/office/powerpoint/2010/main" val="1840971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3"/>
          </p:nvPr>
        </p:nvSpPr>
        <p:spPr>
          <a:xfrm>
            <a:off x="7524751" y="1308100"/>
            <a:ext cx="685800" cy="914400"/>
          </a:xfrm>
        </p:spPr>
        <p:txBody>
          <a:bodyPr rtlCol="0">
            <a:normAutofit/>
          </a:bodyPr>
          <a:lstStyle/>
          <a:p>
            <a:pPr lvl="0"/>
            <a:endParaRPr lang="en-US" noProof="0" dirty="0"/>
          </a:p>
        </p:txBody>
      </p:sp>
      <p:sp>
        <p:nvSpPr>
          <p:cNvPr id="5" name="Date Placeholder 3"/>
          <p:cNvSpPr>
            <a:spLocks noGrp="1"/>
          </p:cNvSpPr>
          <p:nvPr>
            <p:ph type="dt" sz="half" idx="14"/>
          </p:nvPr>
        </p:nvSpPr>
        <p:spPr/>
        <p:txBody>
          <a:bodyPr/>
          <a:lstStyle>
            <a:lvl1pPr>
              <a:defRPr/>
            </a:lvl1pPr>
          </a:lstStyle>
          <a:p>
            <a:pPr>
              <a:defRPr/>
            </a:pPr>
            <a:fld id="{2EEAE62A-ECFB-4C91-8126-763592BF54F9}" type="datetimeFigureOut">
              <a:rPr lang="en-US"/>
              <a:pPr>
                <a:defRPr/>
              </a:pPr>
              <a:t>4/25/2024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xfrm>
            <a:off x="8214122" y="5867401"/>
            <a:ext cx="413147" cy="365125"/>
          </a:xfrm>
        </p:spPr>
        <p:txBody>
          <a:bodyPr/>
          <a:lstStyle>
            <a:lvl1pPr>
              <a:defRPr/>
            </a:lvl1pPr>
          </a:lstStyle>
          <a:p>
            <a:pPr>
              <a:defRPr/>
            </a:pPr>
            <a:fld id="{98AE72AA-44E7-40EC-BEC0-139556E4C5FA}" type="slidenum">
              <a:rPr lang="en-US" altLang="en-US"/>
              <a:pPr>
                <a:defRPr/>
              </a:pPr>
              <a:t>‹#›</a:t>
            </a:fld>
            <a:endParaRPr lang="en-US" altLang="en-US"/>
          </a:p>
        </p:txBody>
      </p:sp>
    </p:spTree>
    <p:extLst>
      <p:ext uri="{BB962C8B-B14F-4D97-AF65-F5344CB8AC3E}">
        <p14:creationId xmlns:p14="http://schemas.microsoft.com/office/powerpoint/2010/main" val="327754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3"/>
          </p:nvPr>
        </p:nvSpPr>
        <p:spPr>
          <a:xfrm>
            <a:off x="7524751" y="1308100"/>
            <a:ext cx="685800" cy="914400"/>
          </a:xfrm>
        </p:spPr>
        <p:txBody>
          <a:bodyPr rtlCol="0">
            <a:normAutofit/>
          </a:bodyPr>
          <a:lstStyle/>
          <a:p>
            <a:pPr lvl="0"/>
            <a:endParaRPr lang="en-US" noProof="0" dirty="0"/>
          </a:p>
        </p:txBody>
      </p:sp>
      <p:sp>
        <p:nvSpPr>
          <p:cNvPr id="5" name="Date Placeholder 3"/>
          <p:cNvSpPr>
            <a:spLocks noGrp="1"/>
          </p:cNvSpPr>
          <p:nvPr>
            <p:ph type="dt" sz="half" idx="14"/>
          </p:nvPr>
        </p:nvSpPr>
        <p:spPr/>
        <p:txBody>
          <a:bodyPr/>
          <a:lstStyle>
            <a:lvl1pPr>
              <a:defRPr/>
            </a:lvl1pPr>
          </a:lstStyle>
          <a:p>
            <a:pPr>
              <a:defRPr/>
            </a:pPr>
            <a:fld id="{2EEAE62A-ECFB-4C91-8126-763592BF54F9}" type="datetimeFigureOut">
              <a:rPr lang="en-US"/>
              <a:pPr>
                <a:defRPr/>
              </a:pPr>
              <a:t>4/25/2024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xfrm>
            <a:off x="8214122" y="5867401"/>
            <a:ext cx="413147" cy="365125"/>
          </a:xfrm>
        </p:spPr>
        <p:txBody>
          <a:bodyPr/>
          <a:lstStyle>
            <a:lvl1pPr>
              <a:defRPr/>
            </a:lvl1pPr>
          </a:lstStyle>
          <a:p>
            <a:pPr>
              <a:defRPr/>
            </a:pPr>
            <a:fld id="{98AE72AA-44E7-40EC-BEC0-139556E4C5FA}" type="slidenum">
              <a:rPr lang="en-US" altLang="en-US"/>
              <a:pPr>
                <a:defRPr/>
              </a:pPr>
              <a:t>‹#›</a:t>
            </a:fld>
            <a:endParaRPr lang="en-US" altLang="en-US"/>
          </a:p>
        </p:txBody>
      </p:sp>
    </p:spTree>
    <p:extLst>
      <p:ext uri="{BB962C8B-B14F-4D97-AF65-F5344CB8AC3E}">
        <p14:creationId xmlns:p14="http://schemas.microsoft.com/office/powerpoint/2010/main" val="277973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05FB157-39E9-413F-A5F1-0059106A12A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35EC1F9-1003-4B12-ADE9-03292ABD33A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B9FF730-AC22-41E5-92E1-A5119CDC12F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F5B44BB-82EC-4A2C-9C3A-70F371A4ACA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901C2C3C-6F18-49FD-A4DE-2BEFA922D0B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C76DF015-1303-465D-B2F5-8DE16E529D05}"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B96D8E9B-4222-4A37-80D3-21503C5F934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3749CD2-340C-4CB3-B38B-DD902F50A93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505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ltLang="en-US"/>
          </a:p>
        </p:txBody>
      </p:sp>
      <p:sp>
        <p:nvSpPr>
          <p:cNvPr id="450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ltLang="en-US"/>
          </a:p>
        </p:txBody>
      </p:sp>
      <p:sp>
        <p:nvSpPr>
          <p:cNvPr id="4506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BC25A425-2814-46CD-A3A4-475759374C01}"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4506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4506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45067"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n-US"/>
            </a:p>
          </p:txBody>
        </p:sp>
        <p:sp>
          <p:nvSpPr>
            <p:cNvPr id="45068"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45069"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45070"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n-US"/>
            </a:p>
          </p:txBody>
        </p:sp>
        <p:sp>
          <p:nvSpPr>
            <p:cNvPr id="45071"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72"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en-US"/>
            </a:p>
          </p:txBody>
        </p:sp>
        <p:sp>
          <p:nvSpPr>
            <p:cNvPr id="45073"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en-US"/>
            </a:p>
          </p:txBody>
        </p:sp>
        <p:sp>
          <p:nvSpPr>
            <p:cNvPr id="45074"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75"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76"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7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4507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79"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80"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8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8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83"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84"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8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4508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4508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88"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89"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45090"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91"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en-US"/>
            </a:p>
          </p:txBody>
        </p:sp>
        <p:sp>
          <p:nvSpPr>
            <p:cNvPr id="45092"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en-US"/>
            </a:p>
          </p:txBody>
        </p:sp>
        <p:sp>
          <p:nvSpPr>
            <p:cNvPr id="45093"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en-US"/>
            </a:p>
          </p:txBody>
        </p:sp>
        <p:sp>
          <p:nvSpPr>
            <p:cNvPr id="4509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45095"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en-US"/>
            </a:p>
          </p:txBody>
        </p:sp>
      </p:grpSp>
      <p:pic>
        <p:nvPicPr>
          <p:cNvPr id="4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 y="0"/>
            <a:ext cx="10731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7" r:id="rId12"/>
    <p:sldLayoutId id="2147483751" r:id="rId13"/>
    <p:sldLayoutId id="2147483752" r:id="rId14"/>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11.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505200"/>
            <a:ext cx="7315200" cy="838200"/>
          </a:xfrm>
        </p:spPr>
        <p:txBody>
          <a:bodyPr/>
          <a:lstStyle/>
          <a:p>
            <a:pPr algn="ctr" eaLnBrk="1" hangingPunct="1"/>
            <a:r>
              <a:rPr lang="en-US" dirty="0">
                <a:solidFill>
                  <a:srgbClr val="008000"/>
                </a:solidFill>
              </a:rPr>
              <a:t>Primary Health Care</a:t>
            </a:r>
            <a:endParaRPr lang="en-US" dirty="0">
              <a:solidFill>
                <a:schemeClr val="accent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7010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07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10413839"/>
              </p:ext>
            </p:extLst>
          </p:nvPr>
        </p:nvGraphicFramePr>
        <p:xfrm>
          <a:off x="685800" y="1066800"/>
          <a:ext cx="7315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296512189"/>
              </p:ext>
            </p:extLst>
          </p:nvPr>
        </p:nvGraphicFramePr>
        <p:xfrm>
          <a:off x="762000" y="3352799"/>
          <a:ext cx="7543800" cy="19050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066800" y="609600"/>
            <a:ext cx="7924800" cy="1905000"/>
          </a:xfrm>
        </p:spPr>
        <p:txBody>
          <a:bodyPr/>
          <a:lstStyle/>
          <a:p>
            <a:pPr algn="ctr" eaLnBrk="1" hangingPunct="1">
              <a:defRPr/>
            </a:pPr>
            <a:r>
              <a:rPr lang="en-US" sz="3600" dirty="0">
                <a:solidFill>
                  <a:schemeClr val="tx2">
                    <a:lumMod val="60000"/>
                    <a:lumOff val="40000"/>
                  </a:schemeClr>
                </a:solidFill>
              </a:rPr>
              <a:t>Health for all  by 2000 AD</a:t>
            </a:r>
            <a:br>
              <a:rPr lang="en-US" sz="4000" dirty="0">
                <a:solidFill>
                  <a:schemeClr val="tx2">
                    <a:lumMod val="60000"/>
                    <a:lumOff val="40000"/>
                  </a:schemeClr>
                </a:solidFill>
              </a:rPr>
            </a:br>
            <a:r>
              <a:rPr lang="en-US" sz="2000" dirty="0">
                <a:solidFill>
                  <a:schemeClr val="tx1"/>
                </a:solidFill>
              </a:rPr>
              <a:t>The  member countries of  WHO at the 30th World Health Assembly  in May 1977 )launched a movement known as HFA(health for all) by 2000AD</a:t>
            </a:r>
            <a:br>
              <a:rPr lang="en-US" sz="2000" dirty="0">
                <a:solidFill>
                  <a:schemeClr val="tx1"/>
                </a:solidFill>
              </a:rPr>
            </a:b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197246554"/>
              </p:ext>
            </p:extLst>
          </p:nvPr>
        </p:nvGraphicFramePr>
        <p:xfrm>
          <a:off x="381000" y="2209800"/>
          <a:ext cx="6705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52600" y="6248400"/>
            <a:ext cx="6781800" cy="457200"/>
          </a:xfrm>
        </p:spPr>
        <p:txBody>
          <a:bodyPr/>
          <a:lstStyle/>
          <a:p>
            <a:br>
              <a:rPr lang="en-IN" sz="1800" dirty="0"/>
            </a:br>
            <a:r>
              <a:rPr lang="en-IN" sz="1800" dirty="0">
                <a:solidFill>
                  <a:srgbClr val="7030A0"/>
                </a:solidFill>
              </a:rPr>
              <a:t>John Bryant in his book “Health and the Developing World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8846390"/>
              </p:ext>
            </p:extLst>
          </p:nvPr>
        </p:nvGraphicFramePr>
        <p:xfrm>
          <a:off x="-41458" y="1490663"/>
          <a:ext cx="9448800" cy="445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148" name="Group 3"/>
          <p:cNvGrpSpPr>
            <a:grpSpLocks/>
          </p:cNvGrpSpPr>
          <p:nvPr/>
        </p:nvGrpSpPr>
        <p:grpSpPr bwMode="auto">
          <a:xfrm>
            <a:off x="1447800" y="304800"/>
            <a:ext cx="6400800" cy="927100"/>
            <a:chOff x="0" y="13733"/>
            <a:chExt cx="5562600" cy="926639"/>
          </a:xfrm>
        </p:grpSpPr>
        <p:sp>
          <p:nvSpPr>
            <p:cNvPr id="6" name="Rounded Rectangle 5"/>
            <p:cNvSpPr/>
            <p:nvPr/>
          </p:nvSpPr>
          <p:spPr>
            <a:xfrm>
              <a:off x="0" y="13733"/>
              <a:ext cx="5562600" cy="926639"/>
            </a:xfrm>
            <a:prstGeom prst="roundRect">
              <a:avLst/>
            </a:prstGeom>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a:lstStyle/>
            <a:p>
              <a:endParaRPr lang="en-US"/>
            </a:p>
          </p:txBody>
        </p:sp>
        <p:sp>
          <p:nvSpPr>
            <p:cNvPr id="7" name="Rounded Rectangle 4"/>
            <p:cNvSpPr/>
            <p:nvPr/>
          </p:nvSpPr>
          <p:spPr>
            <a:xfrm>
              <a:off x="794657" y="59748"/>
              <a:ext cx="4722417" cy="83461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IN" sz="2800" dirty="0"/>
                <a:t>What does health for all means?</a:t>
              </a:r>
              <a:br>
                <a:rPr lang="en-IN" sz="2400" dirty="0"/>
              </a:br>
              <a:endParaRPr lang="en-IN" sz="2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60790417"/>
              </p:ext>
            </p:extLst>
          </p:nvPr>
        </p:nvGraphicFramePr>
        <p:xfrm>
          <a:off x="1295400" y="533400"/>
          <a:ext cx="66294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827880758"/>
              </p:ext>
            </p:extLst>
          </p:nvPr>
        </p:nvGraphicFramePr>
        <p:xfrm>
          <a:off x="1981200" y="2743200"/>
          <a:ext cx="373380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100457101"/>
              </p:ext>
            </p:extLst>
          </p:nvPr>
        </p:nvGraphicFramePr>
        <p:xfrm>
          <a:off x="533400" y="4953000"/>
          <a:ext cx="7391400"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br>
              <a:rPr lang="en-IN" sz="2800" dirty="0">
                <a:solidFill>
                  <a:schemeClr val="tx1"/>
                </a:solidFill>
              </a:rPr>
            </a:br>
            <a:r>
              <a:rPr lang="en-IN" sz="2800" dirty="0">
                <a:solidFill>
                  <a:schemeClr val="tx1"/>
                </a:solidFill>
              </a:rPr>
              <a:t>                 </a:t>
            </a:r>
            <a:r>
              <a:rPr lang="en-IN" sz="4000" dirty="0">
                <a:solidFill>
                  <a:schemeClr val="tx1"/>
                </a:solidFill>
              </a:rPr>
              <a:t>Primary Health Care</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687722"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dirty="0"/>
              <a:t>Agenda Points</a:t>
            </a:r>
            <a:br>
              <a:rPr lang="en-US" dirty="0"/>
            </a:br>
            <a:r>
              <a:rPr lang="en-US" dirty="0"/>
              <a:t>Alma – Ata Declaration</a:t>
            </a:r>
            <a:endParaRPr lang="en-IN" dirty="0"/>
          </a:p>
        </p:txBody>
      </p:sp>
      <p:sp>
        <p:nvSpPr>
          <p:cNvPr id="13315" name="Content Placeholder 2"/>
          <p:cNvSpPr>
            <a:spLocks noGrp="1"/>
          </p:cNvSpPr>
          <p:nvPr>
            <p:ph idx="1"/>
          </p:nvPr>
        </p:nvSpPr>
        <p:spPr>
          <a:xfrm>
            <a:off x="457200" y="1719263"/>
            <a:ext cx="8458200" cy="4411662"/>
          </a:xfrm>
        </p:spPr>
        <p:txBody>
          <a:bodyPr/>
          <a:lstStyle/>
          <a:p>
            <a:r>
              <a:rPr lang="en-US" sz="2400" dirty="0"/>
              <a:t>Health is a fundamental human right </a:t>
            </a:r>
          </a:p>
          <a:p>
            <a:endParaRPr lang="en-US" sz="2400" dirty="0"/>
          </a:p>
          <a:p>
            <a:r>
              <a:rPr lang="en-US" sz="2400" dirty="0"/>
              <a:t>Attainment of the highest possible level of health is a most important worldwide social goal.</a:t>
            </a:r>
          </a:p>
          <a:p>
            <a:endParaRPr lang="en-IN" sz="2400" dirty="0"/>
          </a:p>
          <a:p>
            <a:r>
              <a:rPr lang="en-US" sz="2400" dirty="0"/>
              <a:t> Existing gross inequality in the health status particularly between developed and developing countries is politically, socially and economically unacceptable.</a:t>
            </a:r>
          </a:p>
          <a:p>
            <a:endParaRPr lang="en-IN" sz="2400" dirty="0"/>
          </a:p>
          <a:p>
            <a:r>
              <a:rPr lang="en-US" sz="2400" dirty="0"/>
              <a:t>Economic and social development is of basic importance to the fullest attainment of health for all.</a:t>
            </a:r>
            <a:endParaRPr lang="en-IN" sz="2400" dirty="0"/>
          </a:p>
          <a:p>
            <a:endParaRPr lang="en-IN"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dirty="0"/>
              <a:t>Agenda Points</a:t>
            </a:r>
            <a:br>
              <a:rPr lang="en-US" dirty="0"/>
            </a:br>
            <a:r>
              <a:rPr lang="en-US" dirty="0"/>
              <a:t>Alma – Ata Declaration</a:t>
            </a:r>
            <a:endParaRPr lang="en-IN" dirty="0"/>
          </a:p>
        </p:txBody>
      </p:sp>
      <p:sp>
        <p:nvSpPr>
          <p:cNvPr id="14339" name="Content Placeholder 2"/>
          <p:cNvSpPr>
            <a:spLocks noGrp="1"/>
          </p:cNvSpPr>
          <p:nvPr>
            <p:ph idx="1"/>
          </p:nvPr>
        </p:nvSpPr>
        <p:spPr/>
        <p:txBody>
          <a:bodyPr/>
          <a:lstStyle/>
          <a:p>
            <a:r>
              <a:rPr lang="en-US" sz="2400" dirty="0"/>
              <a:t>The people have right &amp; duty to participate individually and collectively in planning and implementation of their health care.</a:t>
            </a:r>
            <a:endParaRPr lang="en-IN" sz="2400" dirty="0"/>
          </a:p>
          <a:p>
            <a:r>
              <a:rPr lang="en-US" sz="2400" dirty="0"/>
              <a:t>Government have a responsibility for the health of their people can fulfill </a:t>
            </a:r>
          </a:p>
          <a:p>
            <a:pPr marL="457200" indent="-457200">
              <a:buFont typeface="+mj-lt"/>
              <a:buAutoNum type="arabicPeriod"/>
            </a:pPr>
            <a:r>
              <a:rPr lang="en-US" sz="2400" dirty="0"/>
              <a:t>    by the provision of adequate health and social measures.</a:t>
            </a:r>
            <a:endParaRPr lang="en-IN" sz="2400" dirty="0"/>
          </a:p>
          <a:p>
            <a:pPr marL="457200" indent="-457200">
              <a:buFont typeface="+mj-lt"/>
              <a:buAutoNum type="arabicPeriod"/>
            </a:pPr>
            <a:r>
              <a:rPr lang="en-US" sz="2400" dirty="0"/>
              <a:t>    to formulate national policies, strategies and plans of action to launch and sustain primary health care.</a:t>
            </a:r>
            <a:endParaRPr lang="en-IN" sz="2400" dirty="0"/>
          </a:p>
          <a:p>
            <a:r>
              <a:rPr lang="en-US" sz="2400" dirty="0"/>
              <a:t>All countries should cooperate in a spirit of partnership and service to ensure PHC for all people.</a:t>
            </a:r>
            <a:endParaRPr lang="en-IN" sz="2400" dirty="0"/>
          </a:p>
          <a:p>
            <a:pPr>
              <a:buNone/>
            </a:pPr>
            <a:endParaRPr lang="en-IN"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82983783"/>
              </p:ext>
            </p:extLst>
          </p:nvPr>
        </p:nvGraphicFramePr>
        <p:xfrm>
          <a:off x="1600200" y="457200"/>
          <a:ext cx="57912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959804600"/>
              </p:ext>
            </p:extLst>
          </p:nvPr>
        </p:nvGraphicFramePr>
        <p:xfrm>
          <a:off x="457200" y="2209800"/>
          <a:ext cx="8229600" cy="4411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a:t>Primary Health Care</a:t>
            </a:r>
          </a:p>
        </p:txBody>
      </p:sp>
      <p:sp>
        <p:nvSpPr>
          <p:cNvPr id="3" name="Content Placeholder 2"/>
          <p:cNvSpPr>
            <a:spLocks noGrp="1"/>
          </p:cNvSpPr>
          <p:nvPr>
            <p:ph idx="1"/>
          </p:nvPr>
        </p:nvSpPr>
        <p:spPr/>
        <p:txBody>
          <a:bodyPr/>
          <a:lstStyle/>
          <a:p>
            <a:pPr marL="0" indent="0">
              <a:buNone/>
            </a:pPr>
            <a:r>
              <a:rPr lang="en-MY" sz="2800" dirty="0"/>
              <a:t>It is first level of contact between recipient of care and health care delivery system assignment</a:t>
            </a:r>
          </a:p>
          <a:p>
            <a:pPr marL="0" indent="0">
              <a:buNone/>
            </a:pPr>
            <a:endParaRPr lang="en-MY" dirty="0"/>
          </a:p>
          <a:p>
            <a:pPr marL="0" indent="0">
              <a:buNone/>
            </a:pPr>
            <a:r>
              <a:rPr lang="en-MY" sz="2800" dirty="0"/>
              <a:t>At Rural level these services are provided by?</a:t>
            </a:r>
          </a:p>
          <a:p>
            <a:pPr marL="0" indent="0">
              <a:buNone/>
            </a:pPr>
            <a:endParaRPr lang="en-MY" sz="2800" dirty="0"/>
          </a:p>
          <a:p>
            <a:pPr marL="0" indent="0">
              <a:buNone/>
            </a:pPr>
            <a:r>
              <a:rPr lang="en-MY" sz="2800" dirty="0"/>
              <a:t>In urban areas these services are given by?</a:t>
            </a:r>
          </a:p>
        </p:txBody>
      </p:sp>
    </p:spTree>
    <p:extLst>
      <p:ext uri="{BB962C8B-B14F-4D97-AF65-F5344CB8AC3E}">
        <p14:creationId xmlns:p14="http://schemas.microsoft.com/office/powerpoint/2010/main" val="286063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a:t>Hint</a:t>
            </a:r>
          </a:p>
        </p:txBody>
      </p:sp>
      <p:sp>
        <p:nvSpPr>
          <p:cNvPr id="3" name="Content Placeholder 2"/>
          <p:cNvSpPr>
            <a:spLocks noGrp="1"/>
          </p:cNvSpPr>
          <p:nvPr>
            <p:ph idx="1"/>
          </p:nvPr>
        </p:nvSpPr>
        <p:spPr/>
        <p:txBody>
          <a:bodyPr/>
          <a:lstStyle/>
          <a:p>
            <a:pPr marL="0" indent="0">
              <a:buNone/>
            </a:pPr>
            <a:r>
              <a:rPr lang="en-MY" dirty="0"/>
              <a:t>It is close to the people where most of the problems of health care can be dealt and resolved</a:t>
            </a:r>
          </a:p>
        </p:txBody>
      </p:sp>
    </p:spTree>
    <p:extLst>
      <p:ext uri="{BB962C8B-B14F-4D97-AF65-F5344CB8AC3E}">
        <p14:creationId xmlns:p14="http://schemas.microsoft.com/office/powerpoint/2010/main" val="392253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C93D-0871-167A-7581-32EE26D0D9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BA3578-2D1F-42BA-ECE3-88ACECC02A88}"/>
              </a:ext>
            </a:extLst>
          </p:cNvPr>
          <p:cNvSpPr>
            <a:spLocks noGrp="1"/>
          </p:cNvSpPr>
          <p:nvPr>
            <p:ph idx="1"/>
          </p:nvPr>
        </p:nvSpPr>
        <p:spPr/>
        <p:txBody>
          <a:bodyPr/>
          <a:lstStyle/>
          <a:p>
            <a:endParaRPr lang="en-US"/>
          </a:p>
        </p:txBody>
      </p:sp>
      <p:pic>
        <p:nvPicPr>
          <p:cNvPr id="4" name="Picture 4">
            <a:extLst>
              <a:ext uri="{FF2B5EF4-FFF2-40B4-BE49-F238E27FC236}">
                <a16:creationId xmlns:a16="http://schemas.microsoft.com/office/drawing/2014/main" id="{F4032F6F-698A-1661-601E-BAD6B39A1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743" t="9528" b="13660"/>
          <a:stretch>
            <a:fillRect/>
          </a:stretch>
        </p:blipFill>
        <p:spPr bwMode="auto">
          <a:xfrm>
            <a:off x="381000" y="759836"/>
            <a:ext cx="8686800" cy="572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87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788987"/>
          </a:xfrm>
        </p:spPr>
        <p:txBody>
          <a:bodyPr/>
          <a:lstStyle/>
          <a:p>
            <a:pPr algn="ctr"/>
            <a:r>
              <a:rPr lang="en-US" sz="3200" dirty="0"/>
              <a:t>Integrated Health Complex</a:t>
            </a:r>
            <a:br>
              <a:rPr lang="en-US" sz="3200" dirty="0"/>
            </a:br>
            <a:r>
              <a:rPr lang="en-US" sz="3200" dirty="0"/>
              <a:t>Service delivery in Pakistan</a:t>
            </a:r>
          </a:p>
        </p:txBody>
      </p:sp>
      <p:sp>
        <p:nvSpPr>
          <p:cNvPr id="5123" name="Rectangle 3"/>
          <p:cNvSpPr>
            <a:spLocks noGrp="1" noChangeArrowheads="1"/>
          </p:cNvSpPr>
          <p:nvPr>
            <p:ph type="body" idx="1"/>
          </p:nvPr>
        </p:nvSpPr>
        <p:spPr>
          <a:xfrm>
            <a:off x="457200" y="1066800"/>
            <a:ext cx="8229600" cy="5791200"/>
          </a:xfrm>
        </p:spPr>
        <p:txBody>
          <a:bodyPr/>
          <a:lstStyle/>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endParaRPr lang="en-US" dirty="0"/>
          </a:p>
          <a:p>
            <a:endParaRPr lang="en-US" dirty="0"/>
          </a:p>
        </p:txBody>
      </p:sp>
      <p:sp>
        <p:nvSpPr>
          <p:cNvPr id="5124" name="Line 4"/>
          <p:cNvSpPr>
            <a:spLocks noChangeShapeType="1"/>
          </p:cNvSpPr>
          <p:nvPr/>
        </p:nvSpPr>
        <p:spPr bwMode="auto">
          <a:xfrm>
            <a:off x="1828800" y="1752600"/>
            <a:ext cx="0" cy="1447800"/>
          </a:xfrm>
          <a:prstGeom prst="line">
            <a:avLst/>
          </a:prstGeom>
          <a:noFill/>
          <a:ln w="9525">
            <a:solidFill>
              <a:schemeClr val="tx1"/>
            </a:solidFill>
            <a:round/>
            <a:headEnd/>
            <a:tailEnd type="stealth" w="med" len="med"/>
          </a:ln>
          <a:effectLst/>
        </p:spPr>
        <p:txBody>
          <a:bodyPr/>
          <a:lstStyle/>
          <a:p>
            <a:endParaRPr lang="en-US" dirty="0"/>
          </a:p>
        </p:txBody>
      </p:sp>
      <p:sp>
        <p:nvSpPr>
          <p:cNvPr id="5125" name="Rectangle 5"/>
          <p:cNvSpPr>
            <a:spLocks noChangeArrowheads="1"/>
          </p:cNvSpPr>
          <p:nvPr/>
        </p:nvSpPr>
        <p:spPr bwMode="auto">
          <a:xfrm>
            <a:off x="228600" y="3276600"/>
            <a:ext cx="3200400" cy="11430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dirty="0"/>
              <a:t>5-10 BHUs link to a</a:t>
            </a:r>
          </a:p>
          <a:p>
            <a:pPr algn="ctr"/>
            <a:r>
              <a:rPr lang="en-US" sz="2400" dirty="0"/>
              <a:t> </a:t>
            </a:r>
            <a:r>
              <a:rPr lang="en-US" sz="2400" b="1" dirty="0">
                <a:latin typeface="Bookman Old Style" pitchFamily="18" charset="0"/>
              </a:rPr>
              <a:t>Rural Health Centre </a:t>
            </a:r>
          </a:p>
        </p:txBody>
      </p:sp>
      <p:sp>
        <p:nvSpPr>
          <p:cNvPr id="5126" name="Rectangle 6"/>
          <p:cNvSpPr>
            <a:spLocks noChangeArrowheads="1"/>
          </p:cNvSpPr>
          <p:nvPr/>
        </p:nvSpPr>
        <p:spPr bwMode="auto">
          <a:xfrm>
            <a:off x="3505200" y="3276600"/>
            <a:ext cx="5410200" cy="1981200"/>
          </a:xfrm>
          <a:prstGeom prst="rect">
            <a:avLst/>
          </a:prstGeom>
          <a:solidFill>
            <a:schemeClr val="accent1"/>
          </a:solidFill>
          <a:ln w="9525">
            <a:solidFill>
              <a:schemeClr val="tx1"/>
            </a:solidFill>
            <a:miter lim="800000"/>
            <a:headEnd/>
            <a:tailEnd/>
          </a:ln>
          <a:effectLst/>
        </p:spPr>
        <p:txBody>
          <a:bodyPr wrap="none" anchor="ctr"/>
          <a:lstStyle/>
          <a:p>
            <a:pPr algn="ctr">
              <a:buFontTx/>
              <a:buChar char="•"/>
            </a:pPr>
            <a:r>
              <a:rPr lang="en-US" sz="2000" dirty="0"/>
              <a:t>Each RHU has about 25 beds, a laboratory,</a:t>
            </a:r>
          </a:p>
          <a:p>
            <a:pPr algn="ctr"/>
            <a:r>
              <a:rPr lang="en-US" sz="2000" dirty="0"/>
              <a:t> X-ray &amp; provision for Minor surgery</a:t>
            </a:r>
          </a:p>
          <a:p>
            <a:pPr algn="ctr">
              <a:buFontTx/>
              <a:buChar char="•"/>
            </a:pPr>
            <a:r>
              <a:rPr lang="en-US" sz="2000" dirty="0"/>
              <a:t>RHU play a pivotal role, provides a dentist ,</a:t>
            </a:r>
          </a:p>
          <a:p>
            <a:pPr algn="ctr"/>
            <a:r>
              <a:rPr lang="en-US" sz="2000" dirty="0"/>
              <a:t> a microscope, and sanitary inspector</a:t>
            </a:r>
          </a:p>
          <a:p>
            <a:pPr algn="ctr"/>
            <a:endParaRPr lang="en-US" sz="2000" dirty="0"/>
          </a:p>
        </p:txBody>
      </p:sp>
      <p:sp>
        <p:nvSpPr>
          <p:cNvPr id="5127" name="Rectangle 7"/>
          <p:cNvSpPr>
            <a:spLocks noChangeArrowheads="1"/>
          </p:cNvSpPr>
          <p:nvPr/>
        </p:nvSpPr>
        <p:spPr bwMode="auto">
          <a:xfrm>
            <a:off x="3505200" y="1143000"/>
            <a:ext cx="5410200" cy="2057400"/>
          </a:xfrm>
          <a:prstGeom prst="rect">
            <a:avLst/>
          </a:prstGeom>
          <a:solidFill>
            <a:schemeClr val="accent1"/>
          </a:solidFill>
          <a:ln w="9525">
            <a:solidFill>
              <a:schemeClr val="tx1"/>
            </a:solidFill>
            <a:miter lim="800000"/>
            <a:headEnd/>
            <a:tailEnd/>
          </a:ln>
          <a:effectLst/>
        </p:spPr>
        <p:txBody>
          <a:bodyPr wrap="none" anchor="ctr"/>
          <a:lstStyle/>
          <a:p>
            <a:pPr marL="342900" indent="-342900">
              <a:buFontTx/>
              <a:buChar char="•"/>
            </a:pPr>
            <a:r>
              <a:rPr lang="en-US" sz="2000" dirty="0"/>
              <a:t>Serves 5,000-10,000 population </a:t>
            </a:r>
          </a:p>
          <a:p>
            <a:pPr marL="342900" indent="-342900">
              <a:buFontTx/>
              <a:buChar char="•"/>
            </a:pPr>
            <a:r>
              <a:rPr lang="en-US" sz="2000" dirty="0"/>
              <a:t>Services provided include-- MCH service</a:t>
            </a:r>
          </a:p>
          <a:p>
            <a:pPr marL="342900" indent="-342900"/>
            <a:r>
              <a:rPr lang="en-US" sz="2000" dirty="0"/>
              <a:t> Diarrheal disease control, Child Care, </a:t>
            </a:r>
          </a:p>
          <a:p>
            <a:pPr marL="342900" indent="-342900"/>
            <a:r>
              <a:rPr lang="en-US" sz="2000" dirty="0"/>
              <a:t>immunization, malaria control, family planning</a:t>
            </a:r>
          </a:p>
          <a:p>
            <a:pPr marL="342900" indent="-342900"/>
            <a:r>
              <a:rPr lang="en-US" sz="2000" dirty="0"/>
              <a:t>mental health &amp;  school Health services</a:t>
            </a:r>
          </a:p>
          <a:p>
            <a:pPr marL="342900" indent="-342900">
              <a:buFontTx/>
              <a:buChar char="•"/>
            </a:pPr>
            <a:r>
              <a:rPr lang="en-US" sz="2000" dirty="0"/>
              <a:t>All BHUs are staffed by MOs, A male &amp; </a:t>
            </a:r>
          </a:p>
          <a:p>
            <a:pPr marL="342900" indent="-342900"/>
            <a:r>
              <a:rPr lang="en-US" sz="2000" dirty="0"/>
              <a:t>female Health technician &amp; support personals.</a:t>
            </a:r>
          </a:p>
        </p:txBody>
      </p:sp>
      <p:sp>
        <p:nvSpPr>
          <p:cNvPr id="5128" name="Rectangle 8"/>
          <p:cNvSpPr>
            <a:spLocks noChangeArrowheads="1"/>
          </p:cNvSpPr>
          <p:nvPr/>
        </p:nvSpPr>
        <p:spPr bwMode="auto">
          <a:xfrm>
            <a:off x="304800" y="1143000"/>
            <a:ext cx="29718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sz="2800" dirty="0">
                <a:latin typeface="Bookman Old Style" pitchFamily="18" charset="0"/>
              </a:rPr>
              <a:t>Basic</a:t>
            </a:r>
            <a:r>
              <a:rPr lang="en-US" sz="2800" dirty="0"/>
              <a:t> Health Unit</a:t>
            </a:r>
          </a:p>
        </p:txBody>
      </p:sp>
      <p:sp>
        <p:nvSpPr>
          <p:cNvPr id="5129" name="Line 9"/>
          <p:cNvSpPr>
            <a:spLocks noChangeShapeType="1"/>
          </p:cNvSpPr>
          <p:nvPr/>
        </p:nvSpPr>
        <p:spPr bwMode="auto">
          <a:xfrm>
            <a:off x="1905000" y="4419600"/>
            <a:ext cx="0" cy="609600"/>
          </a:xfrm>
          <a:prstGeom prst="line">
            <a:avLst/>
          </a:prstGeom>
          <a:noFill/>
          <a:ln w="9525">
            <a:solidFill>
              <a:schemeClr val="tx1"/>
            </a:solidFill>
            <a:round/>
            <a:headEnd/>
            <a:tailEnd type="triangle" w="med" len="med"/>
          </a:ln>
          <a:effectLst/>
        </p:spPr>
        <p:txBody>
          <a:bodyPr/>
          <a:lstStyle/>
          <a:p>
            <a:endParaRPr lang="en-US" dirty="0"/>
          </a:p>
        </p:txBody>
      </p:sp>
      <p:sp>
        <p:nvSpPr>
          <p:cNvPr id="5130" name="Rectangle 10"/>
          <p:cNvSpPr>
            <a:spLocks noChangeArrowheads="1"/>
          </p:cNvSpPr>
          <p:nvPr/>
        </p:nvSpPr>
        <p:spPr bwMode="auto">
          <a:xfrm>
            <a:off x="0" y="5334000"/>
            <a:ext cx="3429000" cy="9144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dirty="0"/>
              <a:t>RHU is linked to </a:t>
            </a:r>
          </a:p>
          <a:p>
            <a:pPr algn="ctr"/>
            <a:r>
              <a:rPr lang="en-US" sz="2400" b="1" dirty="0">
                <a:latin typeface="Bookman Old Style" pitchFamily="18" charset="0"/>
              </a:rPr>
              <a:t>Tehsil Hospital</a:t>
            </a:r>
          </a:p>
        </p:txBody>
      </p:sp>
      <p:sp>
        <p:nvSpPr>
          <p:cNvPr id="5131" name="Rectangle 11"/>
          <p:cNvSpPr>
            <a:spLocks noChangeArrowheads="1"/>
          </p:cNvSpPr>
          <p:nvPr/>
        </p:nvSpPr>
        <p:spPr bwMode="auto">
          <a:xfrm>
            <a:off x="3505200" y="5334000"/>
            <a:ext cx="5410200" cy="11049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dirty="0"/>
              <a:t>Linked to</a:t>
            </a:r>
          </a:p>
          <a:p>
            <a:pPr algn="ctr"/>
            <a:r>
              <a:rPr lang="en-US" sz="2400" b="1" dirty="0">
                <a:latin typeface="Bookman Old Style" pitchFamily="18" charset="0"/>
              </a:rPr>
              <a:t>District Head Quarter</a:t>
            </a:r>
          </a:p>
          <a:p>
            <a:pPr algn="ctr"/>
            <a:r>
              <a:rPr lang="en-US" sz="2400" b="1" dirty="0">
                <a:latin typeface="Bookman Old Style" pitchFamily="18" charset="0"/>
              </a:rPr>
              <a:t>Hospital</a:t>
            </a:r>
          </a:p>
        </p:txBody>
      </p:sp>
      <p:sp>
        <p:nvSpPr>
          <p:cNvPr id="5132" name="Line 12"/>
          <p:cNvSpPr>
            <a:spLocks noChangeShapeType="1"/>
          </p:cNvSpPr>
          <p:nvPr/>
        </p:nvSpPr>
        <p:spPr bwMode="auto">
          <a:xfrm>
            <a:off x="1905000" y="6324600"/>
            <a:ext cx="0" cy="228600"/>
          </a:xfrm>
          <a:prstGeom prst="line">
            <a:avLst/>
          </a:prstGeom>
          <a:noFill/>
          <a:ln w="9525">
            <a:solidFill>
              <a:schemeClr val="tx1"/>
            </a:solidFill>
            <a:round/>
            <a:headEnd/>
            <a:tailEnd/>
          </a:ln>
          <a:effectLst/>
        </p:spPr>
        <p:txBody>
          <a:bodyPr/>
          <a:lstStyle/>
          <a:p>
            <a:endParaRPr lang="en-US" dirty="0"/>
          </a:p>
        </p:txBody>
      </p:sp>
      <p:sp>
        <p:nvSpPr>
          <p:cNvPr id="5133" name="Line 13"/>
          <p:cNvSpPr>
            <a:spLocks noChangeShapeType="1"/>
          </p:cNvSpPr>
          <p:nvPr/>
        </p:nvSpPr>
        <p:spPr bwMode="auto">
          <a:xfrm>
            <a:off x="1905000" y="6553200"/>
            <a:ext cx="3200400" cy="0"/>
          </a:xfrm>
          <a:prstGeom prst="line">
            <a:avLst/>
          </a:prstGeom>
          <a:noFill/>
          <a:ln w="9525">
            <a:solidFill>
              <a:schemeClr val="tx1"/>
            </a:solidFill>
            <a:round/>
            <a:headEnd/>
            <a:tailEnd type="triangle" w="med" len="med"/>
          </a:ln>
          <a:effectLst/>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19200" y="122238"/>
            <a:ext cx="6781800" cy="1295400"/>
          </a:xfrm>
        </p:spPr>
        <p:txBody>
          <a:bodyPr/>
          <a:lstStyle/>
          <a:p>
            <a:pPr algn="ctr" eaLnBrk="1" hangingPunct="1">
              <a:defRPr/>
            </a:pPr>
            <a:r>
              <a:rPr lang="en-US" sz="3600" dirty="0">
                <a:solidFill>
                  <a:schemeClr val="tx1"/>
                </a:solidFill>
              </a:rPr>
              <a:t>Levels of Health Care Service Delivery</a:t>
            </a:r>
          </a:p>
        </p:txBody>
      </p:sp>
      <p:sp>
        <p:nvSpPr>
          <p:cNvPr id="4099" name="Rectangle 3"/>
          <p:cNvSpPr>
            <a:spLocks noGrp="1" noChangeArrowheads="1"/>
          </p:cNvSpPr>
          <p:nvPr>
            <p:ph type="body" idx="1"/>
          </p:nvPr>
        </p:nvSpPr>
        <p:spPr>
          <a:xfrm>
            <a:off x="457200" y="2276475"/>
            <a:ext cx="8229600" cy="3819525"/>
          </a:xfrm>
        </p:spPr>
        <p:txBody>
          <a:bodyPr/>
          <a:lstStyle/>
          <a:p>
            <a:pPr eaLnBrk="1" hangingPunct="1">
              <a:lnSpc>
                <a:spcPct val="150000"/>
              </a:lnSpc>
              <a:buFont typeface="Wingdings" pitchFamily="2" charset="2"/>
              <a:buChar char="Ø"/>
            </a:pPr>
            <a:r>
              <a:rPr lang="en-US" dirty="0"/>
              <a:t>Primary health care</a:t>
            </a:r>
          </a:p>
          <a:p>
            <a:pPr eaLnBrk="1" hangingPunct="1">
              <a:lnSpc>
                <a:spcPct val="150000"/>
              </a:lnSpc>
              <a:buFont typeface="Wingdings" pitchFamily="2" charset="2"/>
              <a:buChar char="Ø"/>
            </a:pPr>
            <a:r>
              <a:rPr lang="en-US" dirty="0"/>
              <a:t>Secondary health care</a:t>
            </a:r>
          </a:p>
          <a:p>
            <a:pPr eaLnBrk="1" hangingPunct="1">
              <a:lnSpc>
                <a:spcPct val="150000"/>
              </a:lnSpc>
              <a:buFont typeface="Wingdings" pitchFamily="2" charset="2"/>
              <a:buChar char="Ø"/>
            </a:pPr>
            <a:r>
              <a:rPr lang="en-US" dirty="0"/>
              <a:t>Tertiary health care</a:t>
            </a:r>
          </a:p>
        </p:txBody>
      </p:sp>
      <p:sp>
        <p:nvSpPr>
          <p:cNvPr id="4" name="Footer Placeholder 3"/>
          <p:cNvSpPr>
            <a:spLocks noGrp="1"/>
          </p:cNvSpPr>
          <p:nvPr>
            <p:ph type="ftr" sz="quarter" idx="11"/>
          </p:nvPr>
        </p:nvSpPr>
        <p:spPr>
          <a:xfrm>
            <a:off x="6248400" y="6172200"/>
            <a:ext cx="2895600" cy="457200"/>
          </a:xfrm>
        </p:spPr>
        <p:txBody>
          <a:bodyPr/>
          <a:lstStyle/>
          <a:p>
            <a:pPr>
              <a:defRPr/>
            </a:pPr>
            <a:r>
              <a:rPr lang="en-US" altLang="en-US" sz="2000" dirty="0"/>
              <a:t>Continued</a:t>
            </a:r>
          </a:p>
        </p:txBody>
      </p:sp>
    </p:spTree>
    <p:extLst>
      <p:ext uri="{BB962C8B-B14F-4D97-AF65-F5344CB8AC3E}">
        <p14:creationId xmlns:p14="http://schemas.microsoft.com/office/powerpoint/2010/main" val="163631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defRPr/>
            </a:pPr>
            <a:r>
              <a:rPr lang="en-US" dirty="0">
                <a:solidFill>
                  <a:schemeClr val="tx1"/>
                </a:solidFill>
              </a:rPr>
              <a:t>Levels of Care </a:t>
            </a:r>
            <a:endParaRPr lang="ru-RU" dirty="0">
              <a:solidFill>
                <a:schemeClr val="tx1"/>
              </a:solidFill>
            </a:endParaRPr>
          </a:p>
        </p:txBody>
      </p:sp>
      <p:sp>
        <p:nvSpPr>
          <p:cNvPr id="5123" name="Rectangle 3"/>
          <p:cNvSpPr>
            <a:spLocks noGrp="1" noChangeArrowheads="1"/>
          </p:cNvSpPr>
          <p:nvPr>
            <p:ph type="body" idx="1"/>
          </p:nvPr>
        </p:nvSpPr>
        <p:spPr/>
        <p:txBody>
          <a:bodyPr/>
          <a:lstStyle/>
          <a:p>
            <a:pPr eaLnBrk="1" hangingPunct="1">
              <a:lnSpc>
                <a:spcPct val="80000"/>
              </a:lnSpc>
              <a:buNone/>
            </a:pPr>
            <a:r>
              <a:rPr lang="en-US" sz="2800" b="1" dirty="0"/>
              <a:t>Primary health care </a:t>
            </a:r>
            <a:br>
              <a:rPr lang="en-US" sz="2800" dirty="0">
                <a:solidFill>
                  <a:srgbClr val="FF33CC"/>
                </a:solidFill>
              </a:rPr>
            </a:br>
            <a:endParaRPr lang="en-US" sz="2800" b="1" dirty="0"/>
          </a:p>
          <a:p>
            <a:pPr eaLnBrk="1" hangingPunct="1">
              <a:lnSpc>
                <a:spcPct val="80000"/>
              </a:lnSpc>
            </a:pPr>
            <a:r>
              <a:rPr lang="en-US" sz="2800" b="1" dirty="0"/>
              <a:t>The “first” level of contact between the individual and the health system.</a:t>
            </a:r>
          </a:p>
          <a:p>
            <a:pPr eaLnBrk="1" hangingPunct="1">
              <a:lnSpc>
                <a:spcPct val="80000"/>
              </a:lnSpc>
            </a:pPr>
            <a:r>
              <a:rPr lang="en-US" sz="2800" b="1" dirty="0"/>
              <a:t>Essential health care (PHC) is provided.</a:t>
            </a:r>
          </a:p>
          <a:p>
            <a:pPr eaLnBrk="1" hangingPunct="1">
              <a:lnSpc>
                <a:spcPct val="80000"/>
              </a:lnSpc>
            </a:pPr>
            <a:r>
              <a:rPr lang="en-US" sz="2800" b="1" dirty="0"/>
              <a:t>A majority of prevailing health problems can be satisfactorily managed.</a:t>
            </a:r>
          </a:p>
          <a:p>
            <a:pPr eaLnBrk="1" hangingPunct="1">
              <a:lnSpc>
                <a:spcPct val="80000"/>
              </a:lnSpc>
            </a:pPr>
            <a:r>
              <a:rPr lang="en-US" sz="2800" b="1" dirty="0"/>
              <a:t>The closest to the people.</a:t>
            </a:r>
          </a:p>
          <a:p>
            <a:pPr eaLnBrk="1" hangingPunct="1">
              <a:lnSpc>
                <a:spcPct val="80000"/>
              </a:lnSpc>
            </a:pPr>
            <a:r>
              <a:rPr lang="en-US" sz="2800" b="1" dirty="0"/>
              <a:t>Provided by the primary health centers.</a:t>
            </a:r>
          </a:p>
          <a:p>
            <a:pPr eaLnBrk="1" hangingPunct="1">
              <a:lnSpc>
                <a:spcPct val="80000"/>
              </a:lnSpc>
              <a:buFontTx/>
              <a:buNone/>
            </a:pPr>
            <a:endParaRPr lang="en-US" sz="2800" u="sng" dirty="0"/>
          </a:p>
          <a:p>
            <a:pPr eaLnBrk="1" hangingPunct="1">
              <a:lnSpc>
                <a:spcPct val="80000"/>
              </a:lnSpc>
            </a:pPr>
            <a:endParaRPr lang="en-US" sz="2800" dirty="0"/>
          </a:p>
        </p:txBody>
      </p:sp>
    </p:spTree>
    <p:extLst>
      <p:ext uri="{BB962C8B-B14F-4D97-AF65-F5344CB8AC3E}">
        <p14:creationId xmlns:p14="http://schemas.microsoft.com/office/powerpoint/2010/main" val="881363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n-US" dirty="0">
                <a:solidFill>
                  <a:schemeClr val="tx1"/>
                </a:solidFill>
              </a:rPr>
              <a:t>Levels of Care </a:t>
            </a:r>
            <a:endParaRPr lang="ru-RU" dirty="0">
              <a:solidFill>
                <a:schemeClr val="tx1"/>
              </a:solidFill>
            </a:endParaRPr>
          </a:p>
        </p:txBody>
      </p:sp>
      <p:sp>
        <p:nvSpPr>
          <p:cNvPr id="6147" name="Rectangle 3"/>
          <p:cNvSpPr>
            <a:spLocks noGrp="1" noChangeArrowheads="1"/>
          </p:cNvSpPr>
          <p:nvPr>
            <p:ph type="body" idx="1"/>
          </p:nvPr>
        </p:nvSpPr>
        <p:spPr/>
        <p:txBody>
          <a:bodyPr/>
          <a:lstStyle/>
          <a:p>
            <a:pPr eaLnBrk="1" hangingPunct="1">
              <a:lnSpc>
                <a:spcPct val="80000"/>
              </a:lnSpc>
              <a:buFontTx/>
              <a:buNone/>
            </a:pPr>
            <a:r>
              <a:rPr lang="en-US" dirty="0"/>
              <a:t>Secondary health care</a:t>
            </a:r>
            <a:r>
              <a:rPr lang="en-US" sz="2800" dirty="0"/>
              <a:t> </a:t>
            </a:r>
          </a:p>
          <a:p>
            <a:pPr eaLnBrk="1" hangingPunct="1">
              <a:lnSpc>
                <a:spcPct val="80000"/>
              </a:lnSpc>
            </a:pPr>
            <a:r>
              <a:rPr lang="en-US" sz="2800" b="1" dirty="0"/>
              <a:t>More complex problems are dealt with.</a:t>
            </a:r>
          </a:p>
          <a:p>
            <a:pPr eaLnBrk="1" hangingPunct="1">
              <a:lnSpc>
                <a:spcPct val="80000"/>
              </a:lnSpc>
            </a:pPr>
            <a:r>
              <a:rPr lang="en-US" sz="2800" b="1" dirty="0"/>
              <a:t>Comprises curative services</a:t>
            </a:r>
          </a:p>
          <a:p>
            <a:pPr eaLnBrk="1" hangingPunct="1">
              <a:lnSpc>
                <a:spcPct val="80000"/>
              </a:lnSpc>
            </a:pPr>
            <a:r>
              <a:rPr lang="en-US" sz="2800" b="1" dirty="0"/>
              <a:t>Provided by the district hospitals</a:t>
            </a:r>
          </a:p>
          <a:p>
            <a:pPr eaLnBrk="1" hangingPunct="1">
              <a:lnSpc>
                <a:spcPct val="80000"/>
              </a:lnSpc>
            </a:pPr>
            <a:r>
              <a:rPr lang="en-US" sz="2800" b="1" dirty="0"/>
              <a:t>The 1</a:t>
            </a:r>
            <a:r>
              <a:rPr lang="en-US" sz="2800" b="1" baseline="30000" dirty="0"/>
              <a:t>st</a:t>
            </a:r>
            <a:r>
              <a:rPr lang="en-US" sz="2800" b="1" dirty="0"/>
              <a:t> referral level</a:t>
            </a:r>
          </a:p>
          <a:p>
            <a:pPr eaLnBrk="1" hangingPunct="1">
              <a:lnSpc>
                <a:spcPct val="80000"/>
              </a:lnSpc>
              <a:buFontTx/>
              <a:buNone/>
            </a:pPr>
            <a:endParaRPr lang="en-US" sz="2800" u="sng" dirty="0"/>
          </a:p>
          <a:p>
            <a:pPr eaLnBrk="1" hangingPunct="1">
              <a:lnSpc>
                <a:spcPct val="80000"/>
              </a:lnSpc>
              <a:buFontTx/>
              <a:buNone/>
            </a:pPr>
            <a:r>
              <a:rPr lang="en-US" dirty="0"/>
              <a:t>Tertiary health care</a:t>
            </a:r>
          </a:p>
          <a:p>
            <a:pPr eaLnBrk="1" hangingPunct="1">
              <a:lnSpc>
                <a:spcPct val="80000"/>
              </a:lnSpc>
            </a:pPr>
            <a:r>
              <a:rPr lang="en-US" sz="2800" b="1" dirty="0"/>
              <a:t>Offers super-specialist care</a:t>
            </a:r>
          </a:p>
          <a:p>
            <a:pPr eaLnBrk="1" hangingPunct="1">
              <a:lnSpc>
                <a:spcPct val="80000"/>
              </a:lnSpc>
            </a:pPr>
            <a:r>
              <a:rPr lang="en-US" sz="2800" b="1" dirty="0"/>
              <a:t>Provided by regional/central level institution.</a:t>
            </a:r>
          </a:p>
          <a:p>
            <a:pPr eaLnBrk="1" hangingPunct="1">
              <a:lnSpc>
                <a:spcPct val="80000"/>
              </a:lnSpc>
            </a:pPr>
            <a:r>
              <a:rPr lang="en-US" sz="2800" b="1" dirty="0"/>
              <a:t>Provide training programs</a:t>
            </a:r>
          </a:p>
          <a:p>
            <a:pPr eaLnBrk="1" hangingPunct="1">
              <a:lnSpc>
                <a:spcPct val="80000"/>
              </a:lnSpc>
            </a:pPr>
            <a:endParaRPr lang="en-US" sz="2800" b="1" dirty="0"/>
          </a:p>
          <a:p>
            <a:pPr eaLnBrk="1" hangingPunct="1">
              <a:lnSpc>
                <a:spcPct val="80000"/>
              </a:lnSpc>
            </a:pPr>
            <a:endParaRPr lang="en-US" sz="2400" dirty="0"/>
          </a:p>
        </p:txBody>
      </p:sp>
    </p:spTree>
    <p:extLst>
      <p:ext uri="{BB962C8B-B14F-4D97-AF65-F5344CB8AC3E}">
        <p14:creationId xmlns:p14="http://schemas.microsoft.com/office/powerpoint/2010/main" val="732987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19200" y="838200"/>
            <a:ext cx="6705599" cy="1291478"/>
          </a:xfrm>
        </p:spPr>
        <p:txBody>
          <a:bodyPr>
            <a:noAutofit/>
          </a:bodyPr>
          <a:lstStyle/>
          <a:p>
            <a:r>
              <a:rPr altLang="en-US" sz="3600" b="1" dirty="0">
                <a:ln>
                  <a:noFill/>
                </a:ln>
                <a:latin typeface="Arial" panose="020B0604020202020204" pitchFamily="34" charset="0"/>
                <a:cs typeface="Arial" panose="020B0604020202020204" pitchFamily="34" charset="0"/>
              </a:rPr>
              <a:t>HEALTH CARE DELIVERY FRAMEWORK PAKISTAN </a:t>
            </a:r>
          </a:p>
        </p:txBody>
      </p:sp>
      <p:graphicFrame>
        <p:nvGraphicFramePr>
          <p:cNvPr id="5" name="Diagram 4"/>
          <p:cNvGraphicFramePr/>
          <p:nvPr>
            <p:extLst>
              <p:ext uri="{D42A27DB-BD31-4B8C-83A1-F6EECF244321}">
                <p14:modId xmlns:p14="http://schemas.microsoft.com/office/powerpoint/2010/main" val="2366843038"/>
              </p:ext>
            </p:extLst>
          </p:nvPr>
        </p:nvGraphicFramePr>
        <p:xfrm>
          <a:off x="1645611" y="2975881"/>
          <a:ext cx="3766457" cy="2835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5485548" y="2975880"/>
          <a:ext cx="3453493" cy="2835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3446"/>
            <a:ext cx="1071562"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601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685800"/>
            <a:ext cx="7162800" cy="1447800"/>
          </a:xfrm>
        </p:spPr>
        <p:txBody>
          <a:bodyPr/>
          <a:lstStyle/>
          <a:p>
            <a:pPr algn="ctr" eaLnBrk="1" hangingPunct="1">
              <a:defRPr/>
            </a:pPr>
            <a:r>
              <a:rPr lang="en-US" dirty="0">
                <a:solidFill>
                  <a:schemeClr val="tx1"/>
                </a:solidFill>
              </a:rPr>
              <a:t>Elements(Core Activities) for PHC</a:t>
            </a:r>
          </a:p>
        </p:txBody>
      </p:sp>
      <p:sp>
        <p:nvSpPr>
          <p:cNvPr id="14339" name="Rectangle 3"/>
          <p:cNvSpPr>
            <a:spLocks noGrp="1" noChangeArrowheads="1"/>
          </p:cNvSpPr>
          <p:nvPr>
            <p:ph type="body" idx="1"/>
          </p:nvPr>
        </p:nvSpPr>
        <p:spPr/>
        <p:txBody>
          <a:bodyPr/>
          <a:lstStyle/>
          <a:p>
            <a:pPr eaLnBrk="1" hangingPunct="1">
              <a:buFontTx/>
              <a:buNone/>
            </a:pPr>
            <a:r>
              <a:rPr lang="en-US" sz="2800" dirty="0"/>
              <a:t>    </a:t>
            </a:r>
          </a:p>
          <a:p>
            <a:pPr eaLnBrk="1" hangingPunct="1">
              <a:buFontTx/>
              <a:buNone/>
            </a:pPr>
            <a:endParaRPr lang="en-US" sz="2800" dirty="0"/>
          </a:p>
          <a:p>
            <a:pPr eaLnBrk="1" hangingPunct="1">
              <a:buFontTx/>
              <a:buNone/>
            </a:pPr>
            <a:r>
              <a:rPr lang="en-US" sz="2800" dirty="0"/>
              <a:t>    There is a set of CORE ACTIVITIES, which were normally defined nationally or locally. According to the 1978 Declaration of Alma-Ata proposed that these activities should include:</a:t>
            </a:r>
          </a:p>
          <a:p>
            <a:pPr eaLnBrk="1" hangingPunct="1">
              <a:buFontTx/>
              <a:buNone/>
            </a:pPr>
            <a:endParaRPr lang="en-US" sz="2800" dirty="0"/>
          </a:p>
          <a:p>
            <a:pPr eaLnBrk="1" hangingPunct="1">
              <a:buFontTx/>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1.  Education concerning prevailing health problems and the methods of preventing and controlling them</a:t>
            </a:r>
          </a:p>
          <a:p>
            <a:pPr eaLnBrk="1" hangingPunct="1"/>
            <a:endParaRPr lang="en-US" dirty="0"/>
          </a:p>
        </p:txBody>
      </p:sp>
      <p:pic>
        <p:nvPicPr>
          <p:cNvPr id="4" name="Picture 2"/>
          <p:cNvPicPr>
            <a:picLocks noChangeAspect="1" noChangeArrowheads="1"/>
          </p:cNvPicPr>
          <p:nvPr/>
        </p:nvPicPr>
        <p:blipFill>
          <a:blip r:embed="rId2" cstate="print"/>
          <a:srcRect l="31318" t="41216" r="46706" b="14583"/>
          <a:stretch>
            <a:fillRect/>
          </a:stretch>
        </p:blipFill>
        <p:spPr bwMode="auto">
          <a:xfrm>
            <a:off x="152400" y="1447800"/>
            <a:ext cx="8991600" cy="28194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endParaRPr lang="ru-RU"/>
          </a:p>
        </p:txBody>
      </p:sp>
      <p:sp>
        <p:nvSpPr>
          <p:cNvPr id="16387" name="Rectangle 3"/>
          <p:cNvSpPr>
            <a:spLocks noGrp="1" noChangeArrowheads="1"/>
          </p:cNvSpPr>
          <p:nvPr>
            <p:ph type="body"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2. Promotion of food supply and proper nutrition</a:t>
            </a:r>
          </a:p>
        </p:txBody>
      </p:sp>
      <p:pic>
        <p:nvPicPr>
          <p:cNvPr id="4" name="Picture 2"/>
          <p:cNvPicPr>
            <a:picLocks noChangeAspect="1" noChangeArrowheads="1"/>
          </p:cNvPicPr>
          <p:nvPr/>
        </p:nvPicPr>
        <p:blipFill>
          <a:blip r:embed="rId2" cstate="print"/>
          <a:srcRect l="31008" t="26042" r="46120" b="14583"/>
          <a:stretch>
            <a:fillRect/>
          </a:stretch>
        </p:blipFill>
        <p:spPr bwMode="auto">
          <a:xfrm>
            <a:off x="0" y="1524000"/>
            <a:ext cx="9144000" cy="3124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ru-RU"/>
          </a:p>
        </p:txBody>
      </p:sp>
      <p:sp>
        <p:nvSpPr>
          <p:cNvPr id="17411" name="Rectangle 3"/>
          <p:cNvSpPr>
            <a:spLocks noGrp="1" noChangeArrowheads="1"/>
          </p:cNvSpPr>
          <p:nvPr>
            <p:ph type="body"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3. An adequate supply of safe water and basic sanitation</a:t>
            </a:r>
          </a:p>
          <a:p>
            <a:pPr eaLnBrk="1" hangingPunct="1"/>
            <a:endParaRPr lang="en-US" dirty="0"/>
          </a:p>
        </p:txBody>
      </p:sp>
      <p:pic>
        <p:nvPicPr>
          <p:cNvPr id="4" name="Picture 2"/>
          <p:cNvPicPr>
            <a:picLocks noChangeAspect="1" noChangeArrowheads="1"/>
          </p:cNvPicPr>
          <p:nvPr/>
        </p:nvPicPr>
        <p:blipFill>
          <a:blip r:embed="rId2" cstate="print"/>
          <a:srcRect l="27394" t="26042" r="46120" b="14583"/>
          <a:stretch>
            <a:fillRect/>
          </a:stretch>
        </p:blipFill>
        <p:spPr bwMode="auto">
          <a:xfrm>
            <a:off x="0" y="1371600"/>
            <a:ext cx="9144000" cy="2667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endParaRPr lang="ru-RU"/>
          </a:p>
        </p:txBody>
      </p:sp>
      <p:sp>
        <p:nvSpPr>
          <p:cNvPr id="18435" name="Rectangle 3"/>
          <p:cNvSpPr>
            <a:spLocks noGrp="1" noChangeArrowheads="1"/>
          </p:cNvSpPr>
          <p:nvPr>
            <p:ph type="body"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4. Maternal and child health care, including family planning</a:t>
            </a:r>
          </a:p>
          <a:p>
            <a:pPr eaLnBrk="1" hangingPunct="1"/>
            <a:endParaRPr lang="en-US" dirty="0"/>
          </a:p>
          <a:p>
            <a:pPr eaLnBrk="1" hangingPunct="1"/>
            <a:endParaRPr lang="en-US" dirty="0"/>
          </a:p>
        </p:txBody>
      </p:sp>
      <p:pic>
        <p:nvPicPr>
          <p:cNvPr id="4" name="Picture 5" descr="acupuncturefertility"/>
          <p:cNvPicPr>
            <a:picLocks noChangeAspect="1" noChangeArrowheads="1"/>
          </p:cNvPicPr>
          <p:nvPr/>
        </p:nvPicPr>
        <p:blipFill>
          <a:blip r:embed="rId2" cstate="print"/>
          <a:srcRect/>
          <a:stretch>
            <a:fillRect/>
          </a:stretch>
        </p:blipFill>
        <p:spPr>
          <a:xfrm>
            <a:off x="0" y="1143000"/>
            <a:ext cx="9144000" cy="3200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38F0-A28C-7477-2F5B-C80B1775274E}"/>
              </a:ext>
            </a:extLst>
          </p:cNvPr>
          <p:cNvSpPr>
            <a:spLocks noGrp="1"/>
          </p:cNvSpPr>
          <p:nvPr>
            <p:ph type="title"/>
          </p:nvPr>
        </p:nvSpPr>
        <p:spPr/>
        <p:txBody>
          <a:bodyPr/>
          <a:lstStyle/>
          <a:p>
            <a:r>
              <a:rPr lang="en-US"/>
              <a:t>Prof Umer Model</a:t>
            </a:r>
            <a:endParaRPr lang="en-US" dirty="0"/>
          </a:p>
        </p:txBody>
      </p:sp>
      <p:pic>
        <p:nvPicPr>
          <p:cNvPr id="4" name="Picture 2">
            <a:extLst>
              <a:ext uri="{FF2B5EF4-FFF2-40B4-BE49-F238E27FC236}">
                <a16:creationId xmlns:a16="http://schemas.microsoft.com/office/drawing/2014/main" id="{FB7B2D24-8899-29F5-901C-3766A00CCB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0672" y="2133600"/>
            <a:ext cx="7086864" cy="398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37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ru-RU"/>
          </a:p>
        </p:txBody>
      </p:sp>
      <p:sp>
        <p:nvSpPr>
          <p:cNvPr id="19459" name="Rectangle 3"/>
          <p:cNvSpPr>
            <a:spLocks noGrp="1" noChangeArrowheads="1"/>
          </p:cNvSpPr>
          <p:nvPr>
            <p:ph type="body"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5. Immunization against the major infectious diseases</a:t>
            </a:r>
          </a:p>
          <a:p>
            <a:pPr eaLnBrk="1" hangingPunct="1"/>
            <a:endParaRPr lang="en-US" dirty="0"/>
          </a:p>
          <a:p>
            <a:pPr eaLnBrk="1" hangingPunct="1"/>
            <a:endParaRPr lang="en-US" dirty="0"/>
          </a:p>
          <a:p>
            <a:pPr eaLnBrk="1" hangingPunct="1">
              <a:buFontTx/>
              <a:buNone/>
            </a:pPr>
            <a:endParaRPr lang="en-US" dirty="0"/>
          </a:p>
        </p:txBody>
      </p:sp>
      <p:pic>
        <p:nvPicPr>
          <p:cNvPr id="4" name="Picture 2"/>
          <p:cNvPicPr>
            <a:picLocks noChangeAspect="1" noChangeArrowheads="1"/>
          </p:cNvPicPr>
          <p:nvPr/>
        </p:nvPicPr>
        <p:blipFill>
          <a:blip r:embed="rId2" cstate="print"/>
          <a:srcRect l="29868" t="31250" r="46120" b="8333"/>
          <a:stretch>
            <a:fillRect/>
          </a:stretch>
        </p:blipFill>
        <p:spPr bwMode="auto">
          <a:xfrm>
            <a:off x="0" y="1447800"/>
            <a:ext cx="9144000" cy="2971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ru-RU"/>
          </a:p>
        </p:txBody>
      </p:sp>
      <p:sp>
        <p:nvSpPr>
          <p:cNvPr id="20483" name="Rectangle 3"/>
          <p:cNvSpPr>
            <a:spLocks noGrp="1" noChangeArrowheads="1"/>
          </p:cNvSpPr>
          <p:nvPr>
            <p:ph type="body"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6. Prevention and control of locally endemic diseases</a:t>
            </a:r>
          </a:p>
          <a:p>
            <a:pPr eaLnBrk="1" hangingPunct="1"/>
            <a:endParaRPr lang="en-US" dirty="0"/>
          </a:p>
        </p:txBody>
      </p:sp>
      <p:pic>
        <p:nvPicPr>
          <p:cNvPr id="53250" name="Picture 2" descr="Related image"/>
          <p:cNvPicPr>
            <a:picLocks noChangeAspect="1" noChangeArrowheads="1"/>
          </p:cNvPicPr>
          <p:nvPr/>
        </p:nvPicPr>
        <p:blipFill>
          <a:blip r:embed="rId2" cstate="print"/>
          <a:srcRect/>
          <a:stretch>
            <a:fillRect/>
          </a:stretch>
        </p:blipFill>
        <p:spPr bwMode="auto">
          <a:xfrm>
            <a:off x="0" y="1143000"/>
            <a:ext cx="9144000" cy="28194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endParaRPr lang="ru-RU" dirty="0"/>
          </a:p>
        </p:txBody>
      </p:sp>
      <p:sp>
        <p:nvSpPr>
          <p:cNvPr id="21507" name="Rectangle 3"/>
          <p:cNvSpPr>
            <a:spLocks noGrp="1" noChangeArrowheads="1"/>
          </p:cNvSpPr>
          <p:nvPr>
            <p:ph type="body"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7. Appropriate treatment of common diseases and injuries and promotion of mental health</a:t>
            </a:r>
          </a:p>
          <a:p>
            <a:pPr eaLnBrk="1" hangingPunct="1"/>
            <a:endParaRPr lang="en-US" dirty="0"/>
          </a:p>
        </p:txBody>
      </p:sp>
      <p:pic>
        <p:nvPicPr>
          <p:cNvPr id="52226" name="Picture 2" descr="Image result for Appropriate treatment of common diseases and injuries image"/>
          <p:cNvPicPr>
            <a:picLocks noChangeAspect="1" noChangeArrowheads="1"/>
          </p:cNvPicPr>
          <p:nvPr/>
        </p:nvPicPr>
        <p:blipFill>
          <a:blip r:embed="rId2" cstate="print"/>
          <a:srcRect/>
          <a:stretch>
            <a:fillRect/>
          </a:stretch>
        </p:blipFill>
        <p:spPr bwMode="auto">
          <a:xfrm>
            <a:off x="0" y="1447800"/>
            <a:ext cx="9144000" cy="31146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ELEMENTS</a:t>
            </a:r>
          </a:p>
        </p:txBody>
      </p:sp>
      <p:sp>
        <p:nvSpPr>
          <p:cNvPr id="3" name="Content Placeholder 2"/>
          <p:cNvSpPr>
            <a:spLocks noGrp="1"/>
          </p:cNvSpPr>
          <p:nvPr>
            <p:ph idx="1"/>
          </p:nvPr>
        </p:nvSpPr>
        <p:spPr/>
        <p:txBody>
          <a:bodyPr/>
          <a:lstStyle/>
          <a:p>
            <a:pPr algn="just">
              <a:buFont typeface="+mj-lt"/>
              <a:buAutoNum type="arabicPeriod"/>
            </a:pPr>
            <a:r>
              <a:rPr lang="en-US" sz="2000" b="1" dirty="0">
                <a:solidFill>
                  <a:srgbClr val="3A3A3A"/>
                </a:solidFill>
                <a:latin typeface="&amp;quot"/>
              </a:rPr>
              <a:t>E-Education</a:t>
            </a:r>
            <a:r>
              <a:rPr lang="en-US" sz="2000" dirty="0">
                <a:solidFill>
                  <a:srgbClr val="3A3A3A"/>
                </a:solidFill>
                <a:latin typeface="&amp;quot"/>
              </a:rPr>
              <a:t> concerning prevailing health problems and the methods of identifying,       preventing, and controlling them.</a:t>
            </a:r>
          </a:p>
          <a:p>
            <a:pPr algn="just">
              <a:buFont typeface="+mj-lt"/>
              <a:buAutoNum type="arabicPeriod"/>
            </a:pPr>
            <a:r>
              <a:rPr lang="en-US" sz="2000" b="1" dirty="0">
                <a:solidFill>
                  <a:srgbClr val="3A3A3A"/>
                </a:solidFill>
                <a:latin typeface="&amp;quot"/>
              </a:rPr>
              <a:t>L</a:t>
            </a:r>
            <a:r>
              <a:rPr lang="en-US" sz="2000" dirty="0">
                <a:solidFill>
                  <a:srgbClr val="3A3A3A"/>
                </a:solidFill>
                <a:latin typeface="&amp;quot"/>
              </a:rPr>
              <a:t>–  Locally endemic disease prevention and control.</a:t>
            </a:r>
          </a:p>
          <a:p>
            <a:pPr algn="just">
              <a:buFont typeface="+mj-lt"/>
              <a:buAutoNum type="arabicPeriod"/>
            </a:pPr>
            <a:r>
              <a:rPr lang="en-US" sz="2000" b="1" dirty="0">
                <a:solidFill>
                  <a:srgbClr val="3A3A3A"/>
                </a:solidFill>
                <a:latin typeface="&amp;quot"/>
              </a:rPr>
              <a:t>E</a:t>
            </a:r>
            <a:r>
              <a:rPr lang="en-US" sz="2000" dirty="0">
                <a:solidFill>
                  <a:srgbClr val="3A3A3A"/>
                </a:solidFill>
                <a:latin typeface="&amp;quot"/>
              </a:rPr>
              <a:t>–  expanded program of immunization against major infectious diseases.</a:t>
            </a:r>
          </a:p>
          <a:p>
            <a:pPr algn="just">
              <a:buFont typeface="+mj-lt"/>
              <a:buAutoNum type="arabicPeriod"/>
            </a:pPr>
            <a:r>
              <a:rPr lang="en-US" sz="2000" b="1" dirty="0">
                <a:solidFill>
                  <a:srgbClr val="3A3A3A"/>
                </a:solidFill>
                <a:latin typeface="&amp;quot"/>
              </a:rPr>
              <a:t>M</a:t>
            </a:r>
            <a:r>
              <a:rPr lang="en-US" sz="2000" dirty="0">
                <a:solidFill>
                  <a:srgbClr val="3A3A3A"/>
                </a:solidFill>
                <a:latin typeface="&amp;quot"/>
              </a:rPr>
              <a:t>– Maternal and child health care including family planning.</a:t>
            </a:r>
          </a:p>
          <a:p>
            <a:pPr algn="just">
              <a:buFont typeface="+mj-lt"/>
              <a:buAutoNum type="arabicPeriod"/>
            </a:pPr>
            <a:r>
              <a:rPr lang="en-US" sz="2000" b="1" dirty="0">
                <a:solidFill>
                  <a:srgbClr val="3A3A3A"/>
                </a:solidFill>
                <a:latin typeface="&amp;quot"/>
              </a:rPr>
              <a:t>E</a:t>
            </a:r>
            <a:r>
              <a:rPr lang="en-US" sz="2000" dirty="0">
                <a:solidFill>
                  <a:srgbClr val="3A3A3A"/>
                </a:solidFill>
                <a:latin typeface="&amp;quot"/>
              </a:rPr>
              <a:t>–   Essential drugs arrangement.</a:t>
            </a:r>
          </a:p>
          <a:p>
            <a:pPr algn="just">
              <a:buFont typeface="+mj-lt"/>
              <a:buAutoNum type="arabicPeriod"/>
            </a:pPr>
            <a:r>
              <a:rPr lang="en-US" sz="2000" b="1" dirty="0">
                <a:solidFill>
                  <a:srgbClr val="3A3A3A"/>
                </a:solidFill>
                <a:latin typeface="&amp;quot"/>
              </a:rPr>
              <a:t>N</a:t>
            </a:r>
            <a:r>
              <a:rPr lang="en-US" sz="2000" dirty="0">
                <a:solidFill>
                  <a:srgbClr val="3A3A3A"/>
                </a:solidFill>
                <a:latin typeface="&amp;quot"/>
              </a:rPr>
              <a:t>– Nutritional food supplement, an adequate supply of safe and basic nutrition.</a:t>
            </a:r>
          </a:p>
          <a:p>
            <a:pPr algn="just">
              <a:buFont typeface="+mj-lt"/>
              <a:buAutoNum type="arabicPeriod"/>
            </a:pPr>
            <a:r>
              <a:rPr lang="en-US" sz="2000" b="1" dirty="0">
                <a:solidFill>
                  <a:srgbClr val="3A3A3A"/>
                </a:solidFill>
                <a:latin typeface="&amp;quot"/>
              </a:rPr>
              <a:t>T</a:t>
            </a:r>
            <a:r>
              <a:rPr lang="en-US" sz="2000" dirty="0">
                <a:solidFill>
                  <a:srgbClr val="3A3A3A"/>
                </a:solidFill>
                <a:latin typeface="&amp;quot"/>
              </a:rPr>
              <a:t>–   Treatment of communicable and non-communicable diseases and the promotion of mental health.</a:t>
            </a:r>
          </a:p>
          <a:p>
            <a:pPr algn="just">
              <a:buFont typeface="+mj-lt"/>
              <a:buAutoNum type="arabicPeriod"/>
            </a:pPr>
            <a:r>
              <a:rPr lang="en-US" sz="2000" b="1" dirty="0">
                <a:solidFill>
                  <a:srgbClr val="3A3A3A"/>
                </a:solidFill>
                <a:latin typeface="&amp;quot"/>
              </a:rPr>
              <a:t>S</a:t>
            </a:r>
            <a:r>
              <a:rPr lang="en-US" sz="2000" dirty="0">
                <a:solidFill>
                  <a:srgbClr val="3A3A3A"/>
                </a:solidFill>
                <a:latin typeface="&amp;quot"/>
              </a:rPr>
              <a:t>–  Safe water and sanitation.</a:t>
            </a:r>
            <a:endParaRPr lang="en-US" dirty="0">
              <a:solidFill>
                <a:srgbClr val="3A3A3A"/>
              </a:solidFill>
              <a:latin typeface="&amp;quot"/>
            </a:endParaRPr>
          </a:p>
        </p:txBody>
      </p:sp>
    </p:spTree>
    <p:extLst>
      <p:ext uri="{BB962C8B-B14F-4D97-AF65-F5344CB8AC3E}">
        <p14:creationId xmlns:p14="http://schemas.microsoft.com/office/powerpoint/2010/main" val="516934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49594803"/>
              </p:ext>
            </p:extLst>
          </p:nvPr>
        </p:nvGraphicFramePr>
        <p:xfrm>
          <a:off x="1295400" y="762000"/>
          <a:ext cx="6248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1648684083"/>
              </p:ext>
            </p:extLst>
          </p:nvPr>
        </p:nvGraphicFramePr>
        <p:xfrm>
          <a:off x="2057400" y="2971800"/>
          <a:ext cx="5334000" cy="213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p:cNvGrpSpPr/>
          <p:nvPr/>
        </p:nvGrpSpPr>
        <p:grpSpPr>
          <a:xfrm>
            <a:off x="2438400" y="5181600"/>
            <a:ext cx="4343400" cy="457200"/>
            <a:chOff x="990969" y="228600"/>
            <a:chExt cx="761630" cy="92079"/>
          </a:xfrm>
        </p:grpSpPr>
        <p:sp>
          <p:nvSpPr>
            <p:cNvPr id="8" name="Chevron 7"/>
            <p:cNvSpPr/>
            <p:nvPr/>
          </p:nvSpPr>
          <p:spPr>
            <a:xfrm>
              <a:off x="990969" y="228600"/>
              <a:ext cx="761630" cy="9207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Chevron 4"/>
            <p:cNvSpPr/>
            <p:nvPr/>
          </p:nvSpPr>
          <p:spPr>
            <a:xfrm>
              <a:off x="1048451" y="228600"/>
              <a:ext cx="571888" cy="613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3175" rIns="0" bIns="3175" numCol="1" spcCol="1270" anchor="ctr" anchorCtr="0">
              <a:noAutofit/>
            </a:bodyPr>
            <a:lstStyle/>
            <a:p>
              <a:pPr lvl="0" defTabSz="222250" rtl="0">
                <a:lnSpc>
                  <a:spcPct val="90000"/>
                </a:lnSpc>
                <a:spcBef>
                  <a:spcPct val="0"/>
                </a:spcBef>
                <a:spcAft>
                  <a:spcPct val="35000"/>
                </a:spcAft>
              </a:pPr>
              <a:r>
                <a:rPr lang="en-IN" sz="2100" kern="1200" dirty="0"/>
                <a:t>5.Health Promotion</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990600"/>
            <a:ext cx="7391400" cy="808038"/>
          </a:xfrm>
        </p:spPr>
        <p:txBody>
          <a:bodyPr/>
          <a:lstStyle/>
          <a:p>
            <a:pPr algn="ctr"/>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r>
              <a:rPr lang="en-IN" dirty="0">
                <a:solidFill>
                  <a:schemeClr val="tx1"/>
                </a:solidFill>
              </a:rPr>
              <a:t>1. Equitable distribution</a:t>
            </a:r>
            <a:br>
              <a:rPr lang="en-IN" dirty="0">
                <a:solidFill>
                  <a:srgbClr val="FF0000"/>
                </a:solidFill>
              </a:rPr>
            </a:br>
            <a:endParaRPr lang="en-IN" sz="2800" dirty="0">
              <a:solidFill>
                <a:srgbClr val="FF0000"/>
              </a:solidFill>
            </a:endParaRPr>
          </a:p>
        </p:txBody>
      </p:sp>
      <p:sp>
        <p:nvSpPr>
          <p:cNvPr id="3" name="Content Placeholder 2"/>
          <p:cNvSpPr>
            <a:spLocks noGrp="1"/>
          </p:cNvSpPr>
          <p:nvPr>
            <p:ph idx="1"/>
          </p:nvPr>
        </p:nvSpPr>
        <p:spPr>
          <a:xfrm>
            <a:off x="1066800" y="2133600"/>
            <a:ext cx="7848600" cy="3276600"/>
          </a:xfrm>
        </p:spPr>
        <p:txBody>
          <a:bodyPr/>
          <a:lstStyle/>
          <a:p>
            <a:pPr>
              <a:buFont typeface="Wingdings" pitchFamily="2" charset="2"/>
              <a:buNone/>
              <a:defRPr/>
            </a:pPr>
            <a:r>
              <a:rPr lang="en-IN" sz="3200" dirty="0">
                <a:solidFill>
                  <a:schemeClr val="tx2">
                    <a:lumMod val="60000"/>
                    <a:lumOff val="40000"/>
                  </a:schemeClr>
                </a:solidFill>
              </a:rPr>
              <a:t>   </a:t>
            </a:r>
            <a:r>
              <a:rPr lang="en-IN" sz="3200" dirty="0"/>
              <a:t>Some thing for all and most for those who need the most</a:t>
            </a:r>
            <a:r>
              <a:rPr lang="en-US" sz="3200" dirty="0"/>
              <a:t> i.e.</a:t>
            </a:r>
          </a:p>
          <a:p>
            <a:pPr>
              <a:buFont typeface="Wingdings" pitchFamily="2" charset="2"/>
              <a:buNone/>
              <a:defRPr/>
            </a:pPr>
            <a:r>
              <a:rPr lang="en-US" sz="3200" dirty="0"/>
              <a:t>   target services for individuals, families and communities demonstrating the greatest existing or potential health risk. </a:t>
            </a:r>
            <a:r>
              <a:rPr lang="en-IN" sz="3200" dirty="0"/>
              <a:t> </a:t>
            </a:r>
          </a:p>
          <a:p>
            <a:pPr>
              <a:defRPr/>
            </a:pP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br>
              <a:rPr lang="en-IN" dirty="0">
                <a:solidFill>
                  <a:schemeClr val="tx2">
                    <a:lumMod val="60000"/>
                    <a:lumOff val="40000"/>
                  </a:schemeClr>
                </a:solidFill>
              </a:rPr>
            </a:br>
            <a:r>
              <a:rPr lang="en-IN" dirty="0">
                <a:solidFill>
                  <a:schemeClr val="tx1"/>
                </a:solidFill>
              </a:rPr>
              <a:t>2. Community participation </a:t>
            </a:r>
          </a:p>
        </p:txBody>
      </p:sp>
      <p:sp>
        <p:nvSpPr>
          <p:cNvPr id="3" name="Content Placeholder 2"/>
          <p:cNvSpPr>
            <a:spLocks noGrp="1"/>
          </p:cNvSpPr>
          <p:nvPr>
            <p:ph idx="1"/>
          </p:nvPr>
        </p:nvSpPr>
        <p:spPr/>
        <p:txBody>
          <a:bodyPr/>
          <a:lstStyle/>
          <a:p>
            <a:pPr>
              <a:defRPr/>
            </a:pPr>
            <a:endParaRPr lang="en-IN" dirty="0">
              <a:solidFill>
                <a:schemeClr val="tx2">
                  <a:lumMod val="60000"/>
                  <a:lumOff val="40000"/>
                </a:schemeClr>
              </a:solidFill>
            </a:endParaRPr>
          </a:p>
          <a:p>
            <a:pPr>
              <a:buFont typeface="Wingdings" pitchFamily="2" charset="2"/>
              <a:buNone/>
              <a:defRPr/>
            </a:pPr>
            <a:r>
              <a:rPr lang="en-IN" dirty="0">
                <a:solidFill>
                  <a:schemeClr val="tx2">
                    <a:lumMod val="60000"/>
                    <a:lumOff val="40000"/>
                  </a:schemeClr>
                </a:solidFill>
              </a:rPr>
              <a:t>	</a:t>
            </a:r>
            <a:r>
              <a:rPr lang="en-IN" dirty="0"/>
              <a:t>There must be a continuing effort to secure meaningful involvement of the community in the planning, implementation and maintenance of health services, besides maximum reliance on local resources such as manpower, money and materials</a:t>
            </a:r>
          </a:p>
          <a:p>
            <a:pPr>
              <a:buFont typeface="Wingdings" pitchFamily="2" charset="2"/>
              <a:buNone/>
              <a:defRPr/>
            </a:pPr>
            <a:r>
              <a:rPr lang="en-IN" dirty="0"/>
              <a:t>    Families and communities assume responsibility of their own health </a:t>
            </a:r>
          </a:p>
          <a:p>
            <a:pPr>
              <a:buFont typeface="Wingdings" pitchFamily="2" charset="2"/>
              <a:buNone/>
              <a:defRPr/>
            </a:pPr>
            <a:endParaRPr lang="en-IN" dirty="0">
              <a:solidFill>
                <a:schemeClr val="tx2">
                  <a:lumMod val="60000"/>
                  <a:lumOff val="4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33400"/>
            <a:ext cx="7543800" cy="884238"/>
          </a:xfrm>
        </p:spPr>
        <p:txBody>
          <a:bodyPr/>
          <a:lstStyle/>
          <a:p>
            <a:pPr algn="ctr"/>
            <a:br>
              <a:rPr lang="en-IN" dirty="0">
                <a:solidFill>
                  <a:srgbClr val="FF0000"/>
                </a:solidFill>
              </a:rPr>
            </a:br>
            <a:r>
              <a:rPr lang="en-IN" dirty="0">
                <a:solidFill>
                  <a:schemeClr val="tx1"/>
                </a:solidFill>
              </a:rPr>
              <a:t>3.Intersectoral coordination </a:t>
            </a:r>
          </a:p>
        </p:txBody>
      </p:sp>
      <p:sp>
        <p:nvSpPr>
          <p:cNvPr id="3" name="Content Placeholder 2"/>
          <p:cNvSpPr>
            <a:spLocks noGrp="1"/>
          </p:cNvSpPr>
          <p:nvPr>
            <p:ph idx="1"/>
          </p:nvPr>
        </p:nvSpPr>
        <p:spPr/>
        <p:txBody>
          <a:bodyPr/>
          <a:lstStyle/>
          <a:p>
            <a:pPr>
              <a:defRPr/>
            </a:pPr>
            <a:endParaRPr lang="en-IN" dirty="0">
              <a:solidFill>
                <a:schemeClr val="tx2">
                  <a:lumMod val="60000"/>
                  <a:lumOff val="40000"/>
                </a:schemeClr>
              </a:solidFill>
            </a:endParaRPr>
          </a:p>
          <a:p>
            <a:pPr>
              <a:buFont typeface="Wingdings" pitchFamily="2" charset="2"/>
              <a:buNone/>
              <a:defRPr/>
            </a:pPr>
            <a:r>
              <a:rPr lang="en-IN" dirty="0">
                <a:solidFill>
                  <a:schemeClr val="tx2">
                    <a:lumMod val="60000"/>
                    <a:lumOff val="40000"/>
                  </a:schemeClr>
                </a:solidFill>
              </a:rPr>
              <a:t>“  </a:t>
            </a:r>
            <a:r>
              <a:rPr lang="en-IN" dirty="0"/>
              <a:t>Primary health care involves in addition to the health sector, all related sectors and aspects of national and community development, in particular </a:t>
            </a:r>
            <a:r>
              <a:rPr lang="en-IN" u="sng" dirty="0"/>
              <a:t>agriculture</a:t>
            </a:r>
            <a:r>
              <a:rPr lang="en-IN" dirty="0"/>
              <a:t>, </a:t>
            </a:r>
            <a:r>
              <a:rPr lang="en-IN" u="sng" dirty="0"/>
              <a:t>animal husbandry</a:t>
            </a:r>
            <a:r>
              <a:rPr lang="en-IN" dirty="0"/>
              <a:t>, </a:t>
            </a:r>
            <a:r>
              <a:rPr lang="en-IN" u="sng" dirty="0"/>
              <a:t>food</a:t>
            </a:r>
            <a:r>
              <a:rPr lang="en-IN" dirty="0"/>
              <a:t>, </a:t>
            </a:r>
            <a:r>
              <a:rPr lang="en-IN" u="sng" dirty="0"/>
              <a:t>industry</a:t>
            </a:r>
            <a:r>
              <a:rPr lang="en-IN" dirty="0"/>
              <a:t>, </a:t>
            </a:r>
            <a:r>
              <a:rPr lang="en-IN" u="sng" dirty="0"/>
              <a:t>education</a:t>
            </a:r>
            <a:r>
              <a:rPr lang="en-IN" dirty="0"/>
              <a:t>, </a:t>
            </a:r>
            <a:r>
              <a:rPr lang="en-IN" u="sng" dirty="0"/>
              <a:t>housing</a:t>
            </a:r>
            <a:r>
              <a:rPr lang="en-IN" dirty="0"/>
              <a:t>, </a:t>
            </a:r>
            <a:r>
              <a:rPr lang="en-IN" u="sng" dirty="0"/>
              <a:t>public works</a:t>
            </a:r>
            <a:r>
              <a:rPr lang="en-IN" dirty="0"/>
              <a:t>, </a:t>
            </a:r>
            <a:r>
              <a:rPr lang="en-IN" u="sng" dirty="0"/>
              <a:t>communication</a:t>
            </a:r>
            <a:r>
              <a:rPr lang="en-IN" dirty="0"/>
              <a:t> and others sectors"</a:t>
            </a:r>
            <a:r>
              <a:rPr lang="en-IN" i="1" dirty="0"/>
              <a:t>.</a:t>
            </a:r>
          </a:p>
          <a:p>
            <a:pPr>
              <a:buFont typeface="Wingdings" pitchFamily="2" charset="2"/>
              <a:buNone/>
              <a:defRPr/>
            </a:pPr>
            <a:r>
              <a:rPr lang="en-IN" i="1" dirty="0"/>
              <a:t>   because no sector can approach its goal in isolation</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br>
              <a:rPr lang="en-IN" dirty="0"/>
            </a:br>
            <a:r>
              <a:rPr lang="en-IN" dirty="0">
                <a:solidFill>
                  <a:schemeClr val="tx1"/>
                </a:solidFill>
              </a:rPr>
              <a:t>4. Appropriate technology </a:t>
            </a:r>
          </a:p>
        </p:txBody>
      </p:sp>
      <p:sp>
        <p:nvSpPr>
          <p:cNvPr id="3" name="Content Placeholder 2"/>
          <p:cNvSpPr>
            <a:spLocks noGrp="1"/>
          </p:cNvSpPr>
          <p:nvPr>
            <p:ph idx="1"/>
          </p:nvPr>
        </p:nvSpPr>
        <p:spPr/>
        <p:txBody>
          <a:bodyPr/>
          <a:lstStyle/>
          <a:p>
            <a:pPr>
              <a:defRPr/>
            </a:pPr>
            <a:endParaRPr lang="en-IN" dirty="0"/>
          </a:p>
          <a:p>
            <a:pPr>
              <a:buFont typeface="Wingdings" pitchFamily="2" charset="2"/>
              <a:buNone/>
              <a:defRPr/>
            </a:pPr>
            <a:r>
              <a:rPr lang="en-IN" dirty="0"/>
              <a:t>	</a:t>
            </a:r>
            <a:r>
              <a:rPr lang="en-IN" dirty="0">
                <a:solidFill>
                  <a:schemeClr val="tx2">
                    <a:lumMod val="60000"/>
                    <a:lumOff val="40000"/>
                  </a:schemeClr>
                </a:solidFill>
              </a:rPr>
              <a:t>“</a:t>
            </a:r>
            <a:r>
              <a:rPr lang="en-IN" dirty="0"/>
              <a:t>Technology that is </a:t>
            </a:r>
            <a:r>
              <a:rPr lang="en-IN" u="sng" dirty="0"/>
              <a:t>scientifically sound</a:t>
            </a:r>
            <a:r>
              <a:rPr lang="en-IN" dirty="0"/>
              <a:t> ,simple adaptable to local needs, and </a:t>
            </a:r>
            <a:r>
              <a:rPr lang="en-IN" u="sng" dirty="0"/>
              <a:t>acceptable</a:t>
            </a:r>
            <a:r>
              <a:rPr lang="en-IN" dirty="0"/>
              <a:t> to those who apply it and those for whom it is used, and that can be </a:t>
            </a:r>
            <a:r>
              <a:rPr lang="en-IN" u="sng" dirty="0"/>
              <a:t>maintained by the people </a:t>
            </a:r>
            <a:r>
              <a:rPr lang="en-IN" dirty="0"/>
              <a:t>themselves in keeping with the principle of </a:t>
            </a:r>
            <a:r>
              <a:rPr lang="en-IN" u="sng" dirty="0"/>
              <a:t>self reliance </a:t>
            </a:r>
            <a:r>
              <a:rPr lang="en-IN" dirty="0"/>
              <a:t>with the resources the </a:t>
            </a:r>
            <a:r>
              <a:rPr lang="en-IN" u="sng" dirty="0"/>
              <a:t>community and country can afford</a:t>
            </a:r>
            <a:r>
              <a:rPr lang="en-IN"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5. Health promotion</a:t>
            </a:r>
          </a:p>
        </p:txBody>
      </p:sp>
      <p:sp>
        <p:nvSpPr>
          <p:cNvPr id="3" name="Content Placeholder 2"/>
          <p:cNvSpPr>
            <a:spLocks noGrp="1"/>
          </p:cNvSpPr>
          <p:nvPr>
            <p:ph idx="1"/>
          </p:nvPr>
        </p:nvSpPr>
        <p:spPr/>
        <p:txBody>
          <a:bodyPr/>
          <a:lstStyle/>
          <a:p>
            <a:pPr>
              <a:buFont typeface="Wingdings" pitchFamily="2" charset="2"/>
              <a:buChar char="Ø"/>
            </a:pPr>
            <a:r>
              <a:rPr lang="en-US" dirty="0"/>
              <a:t>Health promotion is “the process of enabling people to increase control over, and to improve their health” (WHO, 1986) .</a:t>
            </a:r>
          </a:p>
          <a:p>
            <a:pPr>
              <a:buFont typeface="Wingdings" pitchFamily="2" charset="2"/>
              <a:buChar char="Ø"/>
            </a:pPr>
            <a:endParaRPr lang="en-US" dirty="0"/>
          </a:p>
          <a:p>
            <a:pPr>
              <a:buFont typeface="Wingdings" pitchFamily="2" charset="2"/>
              <a:buChar char="Ø"/>
            </a:pPr>
            <a:r>
              <a:rPr lang="en-US" dirty="0"/>
              <a:t>health promotion is centered around the concepts of self-help, mutual aid and citizen participation</a:t>
            </a:r>
          </a:p>
        </p:txBody>
      </p:sp>
      <p:sp>
        <p:nvSpPr>
          <p:cNvPr id="4" name="Footer Placeholder 3"/>
          <p:cNvSpPr>
            <a:spLocks noGrp="1"/>
          </p:cNvSpPr>
          <p:nvPr>
            <p:ph type="ftr" sz="quarter" idx="11"/>
          </p:nvPr>
        </p:nvSpPr>
        <p:spPr>
          <a:xfrm>
            <a:off x="6248400" y="6096000"/>
            <a:ext cx="2895600" cy="457200"/>
          </a:xfrm>
        </p:spPr>
        <p:txBody>
          <a:bodyPr/>
          <a:lstStyle/>
          <a:p>
            <a:pPr>
              <a:defRPr/>
            </a:pPr>
            <a:r>
              <a:rPr lang="en-US" altLang="en-US" sz="1600" dirty="0"/>
              <a:t>continued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pPr algn="ctr"/>
            <a:r>
              <a:rPr lang="en-US" dirty="0">
                <a:solidFill>
                  <a:schemeClr val="accent5">
                    <a:lumMod val="50000"/>
                  </a:schemeClr>
                </a:solidFill>
              </a:rPr>
              <a:t>Learning objectives</a:t>
            </a:r>
          </a:p>
        </p:txBody>
      </p:sp>
      <p:sp>
        <p:nvSpPr>
          <p:cNvPr id="3" name="Content Placeholder 2"/>
          <p:cNvSpPr>
            <a:spLocks noGrp="1"/>
          </p:cNvSpPr>
          <p:nvPr>
            <p:ph idx="1"/>
          </p:nvPr>
        </p:nvSpPr>
        <p:spPr>
          <a:xfrm>
            <a:off x="457200" y="1066800"/>
            <a:ext cx="8229600" cy="5943600"/>
          </a:xfrm>
        </p:spPr>
        <p:txBody>
          <a:bodyPr/>
          <a:lstStyle/>
          <a:p>
            <a:pPr marL="514350" indent="-514350">
              <a:buNone/>
            </a:pPr>
            <a:endParaRPr lang="en-US" sz="2800" b="1" dirty="0"/>
          </a:p>
          <a:p>
            <a:pPr marL="514350" indent="-514350">
              <a:buNone/>
            </a:pPr>
            <a:r>
              <a:rPr lang="en-US" sz="2800" b="1" dirty="0"/>
              <a:t>The students should be able to :</a:t>
            </a:r>
          </a:p>
          <a:p>
            <a:pPr marL="514350" indent="-514350"/>
            <a:r>
              <a:rPr lang="en-US" sz="2800" dirty="0"/>
              <a:t>Explain concept for HFA-2000</a:t>
            </a:r>
          </a:p>
          <a:p>
            <a:pPr marL="514350" indent="-514350"/>
            <a:r>
              <a:rPr lang="en-US" sz="2800" dirty="0"/>
              <a:t>Understand PHC concept, background and progress</a:t>
            </a:r>
          </a:p>
          <a:p>
            <a:pPr marL="514350" indent="-514350"/>
            <a:r>
              <a:rPr lang="en-US" sz="2800" dirty="0"/>
              <a:t> Understand Goals for Health for all</a:t>
            </a:r>
          </a:p>
          <a:p>
            <a:pPr marL="514350" indent="-514350"/>
            <a:r>
              <a:rPr lang="en-US" sz="2800" dirty="0"/>
              <a:t>Comprehend principles of Primary Health care</a:t>
            </a:r>
          </a:p>
          <a:p>
            <a:pPr marL="514350" indent="-514350"/>
            <a:r>
              <a:rPr lang="en-US" sz="2800" dirty="0"/>
              <a:t>Narrate competent / elements of PHC</a:t>
            </a:r>
          </a:p>
          <a:p>
            <a:pPr marL="514350" indent="-514350">
              <a:buNone/>
            </a:pPr>
            <a:r>
              <a:rPr lang="en-US" sz="2800" dirty="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0731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724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5. Health promotion</a:t>
            </a:r>
          </a:p>
        </p:txBody>
      </p:sp>
      <p:sp>
        <p:nvSpPr>
          <p:cNvPr id="3" name="Content Placeholder 2"/>
          <p:cNvSpPr>
            <a:spLocks noGrp="1"/>
          </p:cNvSpPr>
          <p:nvPr>
            <p:ph idx="1"/>
          </p:nvPr>
        </p:nvSpPr>
        <p:spPr/>
        <p:txBody>
          <a:bodyPr/>
          <a:lstStyle/>
          <a:p>
            <a:pPr>
              <a:buFont typeface="Wingdings" pitchFamily="2" charset="2"/>
              <a:buChar char="Ø"/>
            </a:pPr>
            <a:r>
              <a:rPr lang="en-US" dirty="0"/>
              <a:t>Health is seen by health promoters to be enhanced by sensible lifestyles and the equitable use of public and private resources to permit people to use their initiative individually and collectively to maintain and improve their own well-being, however they may define it.“</a:t>
            </a:r>
          </a:p>
          <a:p>
            <a:pPr marL="0" indent="0">
              <a:buNone/>
            </a:pPr>
            <a:r>
              <a:rPr lang="en-US" dirty="0"/>
              <a:t>    (</a:t>
            </a:r>
            <a:r>
              <a:rPr lang="en-US" dirty="0" err="1"/>
              <a:t>Rootman</a:t>
            </a:r>
            <a:r>
              <a:rPr lang="en-US" dirty="0"/>
              <a:t> &amp; Raeburn, 1994.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32564A-2AFD-400C-8794-F8755EF3ABEB}" type="slidenum">
              <a:rPr lang="en-US"/>
              <a:pPr/>
              <a:t>41</a:t>
            </a:fld>
            <a:endParaRPr lang="en-US"/>
          </a:p>
        </p:txBody>
      </p:sp>
      <p:sp>
        <p:nvSpPr>
          <p:cNvPr id="92162" name="Rectangle 2"/>
          <p:cNvSpPr>
            <a:spLocks noGrp="1" noChangeArrowheads="1"/>
          </p:cNvSpPr>
          <p:nvPr>
            <p:ph type="title"/>
          </p:nvPr>
        </p:nvSpPr>
        <p:spPr>
          <a:xfrm>
            <a:off x="1219200" y="228600"/>
            <a:ext cx="6705600" cy="1371600"/>
          </a:xfrm>
        </p:spPr>
        <p:txBody>
          <a:bodyPr/>
          <a:lstStyle/>
          <a:p>
            <a:pPr algn="ctr"/>
            <a:r>
              <a:rPr lang="en-US" sz="3200" dirty="0">
                <a:solidFill>
                  <a:schemeClr val="tx2">
                    <a:lumMod val="75000"/>
                  </a:schemeClr>
                </a:solidFill>
              </a:rPr>
              <a:t>Goals laid down in respect of various health indicators</a:t>
            </a:r>
            <a:endParaRPr lang="en-US" sz="3200" dirty="0">
              <a:solidFill>
                <a:schemeClr val="tx2">
                  <a:lumMod val="75000"/>
                </a:schemeClr>
              </a:solidFill>
              <a:latin typeface="Arial Black" pitchFamily="34" charset="0"/>
            </a:endParaRPr>
          </a:p>
        </p:txBody>
      </p:sp>
      <p:sp>
        <p:nvSpPr>
          <p:cNvPr id="92163" name="Rectangle 3"/>
          <p:cNvSpPr>
            <a:spLocks noGrp="1" noChangeArrowheads="1"/>
          </p:cNvSpPr>
          <p:nvPr>
            <p:ph type="body" idx="1"/>
          </p:nvPr>
        </p:nvSpPr>
        <p:spPr>
          <a:xfrm>
            <a:off x="457200" y="2209801"/>
            <a:ext cx="8229600" cy="3921124"/>
          </a:xfrm>
        </p:spPr>
        <p:txBody>
          <a:bodyPr/>
          <a:lstStyle/>
          <a:p>
            <a:pPr lvl="2">
              <a:lnSpc>
                <a:spcPct val="150000"/>
              </a:lnSpc>
              <a:buSzPct val="70000"/>
              <a:buFontTx/>
              <a:buBlip>
                <a:blip r:embed="rId2"/>
              </a:buBlip>
            </a:pPr>
            <a:r>
              <a:rPr lang="en-US" sz="2800" dirty="0">
                <a:solidFill>
                  <a:schemeClr val="tx2">
                    <a:lumMod val="75000"/>
                  </a:schemeClr>
                </a:solidFill>
              </a:rPr>
              <a:t>Reduction of  Crude Birth Rate</a:t>
            </a:r>
          </a:p>
          <a:p>
            <a:pPr lvl="2">
              <a:lnSpc>
                <a:spcPct val="150000"/>
              </a:lnSpc>
              <a:buBlip>
                <a:blip r:embed="rId2"/>
              </a:buBlip>
            </a:pPr>
            <a:r>
              <a:rPr lang="en-US" sz="2800" dirty="0">
                <a:solidFill>
                  <a:schemeClr val="tx2">
                    <a:lumMod val="75000"/>
                  </a:schemeClr>
                </a:solidFill>
              </a:rPr>
              <a:t> Reduction of IMR</a:t>
            </a:r>
          </a:p>
          <a:p>
            <a:pPr lvl="2">
              <a:lnSpc>
                <a:spcPct val="150000"/>
              </a:lnSpc>
              <a:buSzPct val="70000"/>
              <a:buFontTx/>
              <a:buBlip>
                <a:blip r:embed="rId2"/>
              </a:buBlip>
            </a:pPr>
            <a:r>
              <a:rPr lang="en-US" sz="2800" dirty="0">
                <a:solidFill>
                  <a:schemeClr val="tx2">
                    <a:lumMod val="75000"/>
                  </a:schemeClr>
                </a:solidFill>
              </a:rPr>
              <a:t>Raise Life Expectancy at birth</a:t>
            </a:r>
          </a:p>
          <a:p>
            <a:pPr lvl="2">
              <a:lnSpc>
                <a:spcPct val="150000"/>
              </a:lnSpc>
              <a:buSzPct val="70000"/>
              <a:buFontTx/>
              <a:buBlip>
                <a:blip r:embed="rId2"/>
              </a:buBlip>
            </a:pPr>
            <a:r>
              <a:rPr lang="en-US" sz="2800" dirty="0">
                <a:solidFill>
                  <a:schemeClr val="tx2">
                    <a:lumMod val="75000"/>
                  </a:schemeClr>
                </a:solidFill>
              </a:rPr>
              <a:t>Achieve a net reproduction rate of one</a:t>
            </a:r>
          </a:p>
          <a:p>
            <a:pPr lvl="2">
              <a:lnSpc>
                <a:spcPct val="150000"/>
              </a:lnSpc>
              <a:buSzPct val="70000"/>
              <a:buFontTx/>
              <a:buBlip>
                <a:blip r:embed="rId2"/>
              </a:buBlip>
            </a:pPr>
            <a:r>
              <a:rPr lang="en-US" sz="2800" dirty="0">
                <a:solidFill>
                  <a:schemeClr val="tx2">
                    <a:lumMod val="75000"/>
                  </a:schemeClr>
                </a:solidFill>
              </a:rPr>
              <a:t>To provide potable water to entire rural population </a:t>
            </a:r>
          </a:p>
          <a:p>
            <a:pPr marL="0" indent="0">
              <a:lnSpc>
                <a:spcPct val="90000"/>
              </a:lnSpc>
              <a:buNone/>
            </a:pPr>
            <a:endParaRPr lang="en-US" sz="2800" dirty="0">
              <a:solidFill>
                <a:schemeClr val="tx2">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dirty="0"/>
              <a:t>PHC in Pakistan</a:t>
            </a:r>
          </a:p>
        </p:txBody>
      </p:sp>
      <p:sp>
        <p:nvSpPr>
          <p:cNvPr id="4099" name="Rectangle 3"/>
          <p:cNvSpPr>
            <a:spLocks noGrp="1" noChangeArrowheads="1"/>
          </p:cNvSpPr>
          <p:nvPr>
            <p:ph type="body" idx="1"/>
          </p:nvPr>
        </p:nvSpPr>
        <p:spPr/>
        <p:txBody>
          <a:bodyPr/>
          <a:lstStyle/>
          <a:p>
            <a:r>
              <a:rPr lang="en-US"/>
              <a:t>Govt of Pakistan embarked up on primary health care provision  prior to 1978 ALMA ATA Declaration of Health for All by the year 2000.</a:t>
            </a:r>
          </a:p>
          <a:p>
            <a:r>
              <a:rPr lang="en-US"/>
              <a:t>Nation wide health care provide a systematic link between the villages and  the whole health care system– Integrated Rural health complex</a:t>
            </a:r>
          </a:p>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543800" cy="1295400"/>
          </a:xfrm>
        </p:spPr>
        <p:txBody>
          <a:bodyPr/>
          <a:lstStyle/>
          <a:p>
            <a:pPr algn="ctr"/>
            <a:endParaRPr lang="en-US" dirty="0"/>
          </a:p>
        </p:txBody>
      </p:sp>
      <p:sp>
        <p:nvSpPr>
          <p:cNvPr id="3" name="Content Placeholder 2"/>
          <p:cNvSpPr>
            <a:spLocks noGrp="1"/>
          </p:cNvSpPr>
          <p:nvPr>
            <p:ph idx="1"/>
          </p:nvPr>
        </p:nvSpPr>
        <p:spPr>
          <a:xfrm>
            <a:off x="457200" y="1752600"/>
            <a:ext cx="8229600" cy="4191000"/>
          </a:xfrm>
        </p:spPr>
        <p:txBody>
          <a:bodyPr/>
          <a:lstStyle/>
          <a:p>
            <a:pPr lvl="0"/>
            <a:r>
              <a:rPr lang="en-US" sz="2800" dirty="0"/>
              <a:t>Differentiate between comprehensive and selective PHC</a:t>
            </a:r>
          </a:p>
          <a:p>
            <a:pPr lvl="0"/>
            <a:r>
              <a:rPr lang="en-US" sz="2800" dirty="0"/>
              <a:t>Describe current comprehensive and selective primary healthcare programs </a:t>
            </a:r>
          </a:p>
          <a:p>
            <a:pPr lvl="0"/>
            <a:r>
              <a:rPr lang="en-US" sz="2800" dirty="0"/>
              <a:t>Identify and describe gaps in implementation of PHC</a:t>
            </a:r>
          </a:p>
          <a:p>
            <a:pPr lvl="0"/>
            <a:r>
              <a:rPr lang="en-US" sz="2800" dirty="0"/>
              <a:t>Comprehend Rural and Urban Health issues</a:t>
            </a:r>
          </a:p>
        </p:txBody>
      </p:sp>
    </p:spTree>
    <p:extLst>
      <p:ext uri="{BB962C8B-B14F-4D97-AF65-F5344CB8AC3E}">
        <p14:creationId xmlns:p14="http://schemas.microsoft.com/office/powerpoint/2010/main" val="793551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Health Care</a:t>
            </a:r>
          </a:p>
        </p:txBody>
      </p:sp>
      <p:sp>
        <p:nvSpPr>
          <p:cNvPr id="3" name="Content Placeholder 2"/>
          <p:cNvSpPr>
            <a:spLocks noGrp="1"/>
          </p:cNvSpPr>
          <p:nvPr>
            <p:ph idx="1"/>
          </p:nvPr>
        </p:nvSpPr>
        <p:spPr/>
        <p:txBody>
          <a:bodyPr/>
          <a:lstStyle/>
          <a:p>
            <a:pPr marL="0" indent="0" eaLnBrk="1" hangingPunct="1">
              <a:buNone/>
            </a:pPr>
            <a:r>
              <a:rPr lang="en-US" altLang="en-US" dirty="0"/>
              <a:t>In this era of increasing burden of disease and ever widening gulf of resources  and requirements .</a:t>
            </a:r>
          </a:p>
          <a:p>
            <a:pPr marL="0" indent="0" eaLnBrk="1" hangingPunct="1">
              <a:buNone/>
            </a:pPr>
            <a:r>
              <a:rPr lang="en-US" altLang="en-US" dirty="0"/>
              <a:t> We are in constant quest for efficiency and balance . </a:t>
            </a:r>
          </a:p>
          <a:p>
            <a:pPr marL="0" indent="0" eaLnBrk="1" hangingPunct="1">
              <a:buNone/>
            </a:pPr>
            <a:r>
              <a:rPr lang="en-US" altLang="en-US" dirty="0"/>
              <a:t>A tipping point where a nation can take care of its morbidity burden,  without pushing itself over into crisis. </a:t>
            </a:r>
          </a:p>
        </p:txBody>
      </p:sp>
    </p:spTree>
    <p:extLst>
      <p:ext uri="{BB962C8B-B14F-4D97-AF65-F5344CB8AC3E}">
        <p14:creationId xmlns:p14="http://schemas.microsoft.com/office/powerpoint/2010/main" val="3237492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6425" y="277813"/>
            <a:ext cx="7931150" cy="379412"/>
          </a:xfrm>
        </p:spPr>
        <p:txBody>
          <a:bodyPr/>
          <a:lstStyle/>
          <a:p>
            <a:br>
              <a:rPr lang="en-US" sz="4000"/>
            </a:br>
            <a:endParaRPr lang="en-US" sz="4000"/>
          </a:p>
        </p:txBody>
      </p:sp>
      <p:sp>
        <p:nvSpPr>
          <p:cNvPr id="6147" name="Rectangle 3"/>
          <p:cNvSpPr>
            <a:spLocks noGrp="1" noChangeArrowheads="1"/>
          </p:cNvSpPr>
          <p:nvPr>
            <p:ph type="body" idx="1"/>
          </p:nvPr>
        </p:nvSpPr>
        <p:spPr>
          <a:xfrm>
            <a:off x="990600" y="990600"/>
            <a:ext cx="7010400" cy="5562600"/>
          </a:xfrm>
        </p:spPr>
        <p:txBody>
          <a:bodyPr/>
          <a:lstStyle/>
          <a:p>
            <a:pPr>
              <a:lnSpc>
                <a:spcPct val="90000"/>
              </a:lnSpc>
            </a:pPr>
            <a:r>
              <a:rPr lang="en-US" sz="2000" dirty="0"/>
              <a:t>Comprehensive Primary Health provision seemed not by most developing countries (</a:t>
            </a:r>
            <a:r>
              <a:rPr lang="en-US" sz="1800" i="1" dirty="0"/>
              <a:t>resulted to be a failure in several countries</a:t>
            </a:r>
            <a:r>
              <a:rPr lang="en-US" sz="2000" dirty="0"/>
              <a:t>) therefore a selective approach was put forward by intellects like Walsh &amp; Warren .</a:t>
            </a:r>
          </a:p>
          <a:p>
            <a:pPr>
              <a:lnSpc>
                <a:spcPct val="90000"/>
              </a:lnSpc>
            </a:pPr>
            <a:r>
              <a:rPr lang="en-US" sz="2000" dirty="0"/>
              <a:t>They gave priority to certain diseases according to </a:t>
            </a:r>
          </a:p>
          <a:p>
            <a:pPr lvl="4">
              <a:lnSpc>
                <a:spcPct val="90000"/>
              </a:lnSpc>
            </a:pPr>
            <a:r>
              <a:rPr lang="en-US" sz="1800" dirty="0"/>
              <a:t>Their prevalence</a:t>
            </a:r>
          </a:p>
          <a:p>
            <a:pPr lvl="4">
              <a:lnSpc>
                <a:spcPct val="90000"/>
              </a:lnSpc>
            </a:pPr>
            <a:r>
              <a:rPr lang="en-US" sz="1800" dirty="0"/>
              <a:t>The morbidity or disability  rate</a:t>
            </a:r>
          </a:p>
          <a:p>
            <a:pPr lvl="4">
              <a:lnSpc>
                <a:spcPct val="90000"/>
              </a:lnSpc>
            </a:pPr>
            <a:r>
              <a:rPr lang="en-US" sz="1800" dirty="0"/>
              <a:t>The feasibility &amp; effectiveness of control measures &amp; cost of intervention</a:t>
            </a:r>
          </a:p>
          <a:p>
            <a:pPr>
              <a:lnSpc>
                <a:spcPct val="90000"/>
              </a:lnSpc>
            </a:pPr>
            <a:r>
              <a:rPr lang="en-US" sz="2000" dirty="0">
                <a:effectLst/>
              </a:rPr>
              <a:t>Aims at children under 3 years &amp; women of child bearing age---if applied appropriately decline MMR. Five components</a:t>
            </a:r>
          </a:p>
          <a:p>
            <a:pPr lvl="4">
              <a:lnSpc>
                <a:spcPct val="90000"/>
              </a:lnSpc>
            </a:pPr>
            <a:r>
              <a:rPr lang="en-US" dirty="0">
                <a:effectLst/>
              </a:rPr>
              <a:t>Measles &amp; DPT vaccine for children &gt;6 month</a:t>
            </a:r>
          </a:p>
          <a:p>
            <a:pPr lvl="4">
              <a:lnSpc>
                <a:spcPct val="90000"/>
              </a:lnSpc>
            </a:pPr>
            <a:r>
              <a:rPr lang="en-US" dirty="0">
                <a:effectLst/>
              </a:rPr>
              <a:t>Tetanus toxoid for </a:t>
            </a:r>
            <a:r>
              <a:rPr lang="en-US" dirty="0" err="1">
                <a:effectLst/>
              </a:rPr>
              <a:t>preg</a:t>
            </a:r>
            <a:r>
              <a:rPr lang="en-US" dirty="0">
                <a:effectLst/>
              </a:rPr>
              <a:t> women </a:t>
            </a:r>
          </a:p>
          <a:p>
            <a:pPr lvl="4">
              <a:lnSpc>
                <a:spcPct val="90000"/>
              </a:lnSpc>
            </a:pPr>
            <a:r>
              <a:rPr lang="en-US" dirty="0">
                <a:effectLst/>
              </a:rPr>
              <a:t>Encourage breast feeding</a:t>
            </a:r>
          </a:p>
          <a:p>
            <a:pPr lvl="4">
              <a:lnSpc>
                <a:spcPct val="90000"/>
              </a:lnSpc>
            </a:pPr>
            <a:r>
              <a:rPr lang="en-US" dirty="0" err="1">
                <a:effectLst/>
              </a:rPr>
              <a:t>Chloroquin</a:t>
            </a:r>
            <a:r>
              <a:rPr lang="en-US" dirty="0">
                <a:effectLst/>
              </a:rPr>
              <a:t> treatment during febrile episode for children &lt; 3 years</a:t>
            </a:r>
          </a:p>
          <a:p>
            <a:pPr lvl="4">
              <a:lnSpc>
                <a:spcPct val="90000"/>
              </a:lnSpc>
            </a:pPr>
            <a:r>
              <a:rPr lang="en-US" dirty="0">
                <a:effectLst/>
              </a:rPr>
              <a:t>ORS for treatment of Diarrhea</a:t>
            </a:r>
          </a:p>
          <a:p>
            <a:pPr lvl="4">
              <a:lnSpc>
                <a:spcPct val="90000"/>
              </a:lnSpc>
            </a:pPr>
            <a:endParaRPr lang="en-US" dirty="0">
              <a:effectLst/>
            </a:endParaRPr>
          </a:p>
          <a:p>
            <a:pPr lvl="4">
              <a:lnSpc>
                <a:spcPct val="90000"/>
              </a:lnSpc>
            </a:pPr>
            <a:endParaRPr lang="en-US" dirty="0">
              <a:effectLst/>
            </a:endParaRPr>
          </a:p>
          <a:p>
            <a:pPr lvl="4">
              <a:lnSpc>
                <a:spcPct val="90000"/>
              </a:lnSpc>
            </a:pPr>
            <a:endParaRPr lang="en-US" dirty="0">
              <a:effectLst/>
            </a:endParaRPr>
          </a:p>
        </p:txBody>
      </p:sp>
      <p:sp>
        <p:nvSpPr>
          <p:cNvPr id="6148" name="Rectangle 4"/>
          <p:cNvSpPr>
            <a:spLocks noChangeArrowheads="1"/>
          </p:cNvSpPr>
          <p:nvPr/>
        </p:nvSpPr>
        <p:spPr bwMode="auto">
          <a:xfrm>
            <a:off x="533400" y="228600"/>
            <a:ext cx="6124575" cy="641350"/>
          </a:xfrm>
          <a:prstGeom prst="rect">
            <a:avLst/>
          </a:prstGeom>
          <a:noFill/>
          <a:ln w="9525">
            <a:noFill/>
            <a:miter lim="800000"/>
            <a:headEnd/>
            <a:tailEnd/>
          </a:ln>
          <a:effectLst/>
        </p:spPr>
        <p:txBody>
          <a:bodyPr>
            <a:spAutoFit/>
          </a:bodyPr>
          <a:lstStyle/>
          <a:p>
            <a:r>
              <a:rPr lang="en-US" sz="3600" b="1">
                <a:solidFill>
                  <a:schemeClr val="tx2"/>
                </a:solidFill>
                <a:effectLst>
                  <a:outerShdw blurRad="38100" dist="38100" dir="2700000" algn="tl">
                    <a:srgbClr val="FFFFFF"/>
                  </a:outerShdw>
                </a:effectLst>
              </a:rPr>
              <a:t>        Selective approach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br>
              <a:rPr lang="en-US" sz="4000"/>
            </a:br>
            <a:endParaRPr lang="en-US" sz="4000"/>
          </a:p>
        </p:txBody>
      </p:sp>
      <p:sp>
        <p:nvSpPr>
          <p:cNvPr id="8195" name="Rectangle 3"/>
          <p:cNvSpPr>
            <a:spLocks noGrp="1" noChangeArrowheads="1"/>
          </p:cNvSpPr>
          <p:nvPr>
            <p:ph type="body" sz="half" idx="1"/>
          </p:nvPr>
        </p:nvSpPr>
        <p:spPr>
          <a:xfrm>
            <a:off x="304800" y="304800"/>
            <a:ext cx="4114800" cy="6324600"/>
          </a:xfrm>
        </p:spPr>
        <p:txBody>
          <a:bodyPr/>
          <a:lstStyle/>
          <a:p>
            <a:pPr>
              <a:lnSpc>
                <a:spcPct val="80000"/>
              </a:lnSpc>
            </a:pPr>
            <a:endParaRPr lang="en-US" sz="3200" dirty="0"/>
          </a:p>
          <a:p>
            <a:pPr>
              <a:lnSpc>
                <a:spcPct val="80000"/>
              </a:lnSpc>
            </a:pPr>
            <a:endParaRPr lang="en-US" sz="3200" dirty="0"/>
          </a:p>
          <a:p>
            <a:r>
              <a:rPr lang="en-US" sz="2000" dirty="0"/>
              <a:t>Comprehensive PHC based on people ,for the people. Involves people at all stages , health services development including health services problems formulation &amp; implementation</a:t>
            </a:r>
          </a:p>
          <a:p>
            <a:r>
              <a:rPr lang="en-US" sz="2000" dirty="0"/>
              <a:t>Less effective for specific problem focal points</a:t>
            </a:r>
          </a:p>
          <a:p>
            <a:r>
              <a:rPr lang="en-US" sz="2000" dirty="0"/>
              <a:t>Cost effective</a:t>
            </a:r>
          </a:p>
          <a:p>
            <a:r>
              <a:rPr lang="en-US" sz="2000" dirty="0"/>
              <a:t>All is coved but special priority areas are neglected </a:t>
            </a:r>
          </a:p>
          <a:p>
            <a:pPr>
              <a:lnSpc>
                <a:spcPct val="80000"/>
              </a:lnSpc>
            </a:pPr>
            <a:endParaRPr lang="en-US" sz="2400" dirty="0"/>
          </a:p>
          <a:p>
            <a:pPr>
              <a:lnSpc>
                <a:spcPct val="80000"/>
              </a:lnSpc>
            </a:pPr>
            <a:endParaRPr lang="en-US" sz="2400" dirty="0"/>
          </a:p>
          <a:p>
            <a:pPr>
              <a:lnSpc>
                <a:spcPct val="80000"/>
              </a:lnSpc>
            </a:pPr>
            <a:endParaRPr lang="en-US" sz="2400" dirty="0"/>
          </a:p>
        </p:txBody>
      </p:sp>
      <p:sp>
        <p:nvSpPr>
          <p:cNvPr id="8196" name="Rectangle 4"/>
          <p:cNvSpPr>
            <a:spLocks noGrp="1" noChangeArrowheads="1"/>
          </p:cNvSpPr>
          <p:nvPr>
            <p:ph type="body" sz="half" idx="2"/>
          </p:nvPr>
        </p:nvSpPr>
        <p:spPr>
          <a:xfrm>
            <a:off x="4572000" y="304800"/>
            <a:ext cx="4114800" cy="6248400"/>
          </a:xfrm>
        </p:spPr>
        <p:txBody>
          <a:bodyPr/>
          <a:lstStyle/>
          <a:p>
            <a:pPr>
              <a:lnSpc>
                <a:spcPct val="90000"/>
              </a:lnSpc>
            </a:pPr>
            <a:endParaRPr lang="en-US" sz="2700" dirty="0"/>
          </a:p>
          <a:p>
            <a:pPr>
              <a:lnSpc>
                <a:spcPct val="90000"/>
              </a:lnSpc>
              <a:buFont typeface="Wingdings" pitchFamily="2" charset="2"/>
              <a:buNone/>
            </a:pPr>
            <a:endParaRPr lang="en-US" sz="2700" dirty="0"/>
          </a:p>
          <a:p>
            <a:pPr>
              <a:lnSpc>
                <a:spcPct val="90000"/>
              </a:lnSpc>
            </a:pPr>
            <a:r>
              <a:rPr lang="en-US" sz="2000" dirty="0"/>
              <a:t>Selective PHC is a piece from the whole &amp; reflects an adoption of an authoritarian approach in selecting limited health problems</a:t>
            </a:r>
          </a:p>
          <a:p>
            <a:pPr>
              <a:lnSpc>
                <a:spcPct val="90000"/>
              </a:lnSpc>
            </a:pPr>
            <a:r>
              <a:rPr lang="en-US" sz="2000" dirty="0"/>
              <a:t>Epidemiologically &amp; socially more effective?</a:t>
            </a:r>
          </a:p>
          <a:p>
            <a:pPr>
              <a:lnSpc>
                <a:spcPct val="90000"/>
              </a:lnSpc>
            </a:pPr>
            <a:endParaRPr lang="en-US" sz="2000" dirty="0"/>
          </a:p>
          <a:p>
            <a:pPr>
              <a:lnSpc>
                <a:spcPct val="90000"/>
              </a:lnSpc>
            </a:pPr>
            <a:r>
              <a:rPr lang="en-US" sz="2000" dirty="0"/>
              <a:t>Yet to prove its cost effectiveness</a:t>
            </a:r>
          </a:p>
          <a:p>
            <a:pPr>
              <a:lnSpc>
                <a:spcPct val="90000"/>
              </a:lnSpc>
            </a:pPr>
            <a:r>
              <a:rPr lang="en-US" sz="2000" dirty="0"/>
              <a:t>Effective for priority problems By this approach Infant Mortality Rate has declined by 40% in &lt; than a decade in Africa---- other vital areas are neglected</a:t>
            </a:r>
          </a:p>
          <a:p>
            <a:pPr>
              <a:lnSpc>
                <a:spcPct val="90000"/>
              </a:lnSpc>
            </a:pPr>
            <a:endParaRPr lang="en-US" sz="2000" dirty="0"/>
          </a:p>
        </p:txBody>
      </p:sp>
      <p:graphicFrame>
        <p:nvGraphicFramePr>
          <p:cNvPr id="8197" name="Group 5"/>
          <p:cNvGraphicFramePr>
            <a:graphicFrameLocks noGrp="1"/>
          </p:cNvGraphicFramePr>
          <p:nvPr>
            <p:extLst>
              <p:ext uri="{D42A27DB-BD31-4B8C-83A1-F6EECF244321}">
                <p14:modId xmlns:p14="http://schemas.microsoft.com/office/powerpoint/2010/main" val="3818246316"/>
              </p:ext>
            </p:extLst>
          </p:nvPr>
        </p:nvGraphicFramePr>
        <p:xfrm>
          <a:off x="4572000" y="228600"/>
          <a:ext cx="3429000" cy="792480"/>
        </p:xfrm>
        <a:graphic>
          <a:graphicData uri="http://schemas.openxmlformats.org/drawingml/2006/table">
            <a:tbl>
              <a:tblPr/>
              <a:tblGrid>
                <a:gridCol w="3429000">
                  <a:extLst>
                    <a:ext uri="{9D8B030D-6E8A-4147-A177-3AD203B41FA5}">
                      <a16:colId xmlns:a16="http://schemas.microsoft.com/office/drawing/2014/main" val="20000"/>
                    </a:ext>
                  </a:extLst>
                </a:gridCol>
              </a:tblGrid>
              <a:tr h="792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Selective Approach</a:t>
                      </a: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203" name="Group 11"/>
          <p:cNvGraphicFramePr>
            <a:graphicFrameLocks noGrp="1"/>
          </p:cNvGraphicFramePr>
          <p:nvPr>
            <p:extLst>
              <p:ext uri="{D42A27DB-BD31-4B8C-83A1-F6EECF244321}">
                <p14:modId xmlns:p14="http://schemas.microsoft.com/office/powerpoint/2010/main" val="2544109030"/>
              </p:ext>
            </p:extLst>
          </p:nvPr>
        </p:nvGraphicFramePr>
        <p:xfrm>
          <a:off x="1371600" y="228600"/>
          <a:ext cx="3124200" cy="762000"/>
        </p:xfrm>
        <a:graphic>
          <a:graphicData uri="http://schemas.openxmlformats.org/drawingml/2006/table">
            <a:tbl>
              <a:tblPr/>
              <a:tblGrid>
                <a:gridCol w="3124200">
                  <a:extLst>
                    <a:ext uri="{9D8B030D-6E8A-4147-A177-3AD203B41FA5}">
                      <a16:colId xmlns:a16="http://schemas.microsoft.com/office/drawing/2014/main" val="20000"/>
                    </a:ext>
                  </a:extLst>
                </a:gridCol>
              </a:tblGrid>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Comprehensive Approach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13235" y="1145382"/>
            <a:ext cx="6878240" cy="1165622"/>
          </a:xfrm>
        </p:spPr>
        <p:txBody>
          <a:bodyPr/>
          <a:lstStyle/>
          <a:p>
            <a:pPr eaLnBrk="1" hangingPunct="1"/>
            <a:r>
              <a:rPr lang="en-US" altLang="en-US" b="1">
                <a:ln>
                  <a:noFill/>
                </a:ln>
                <a:latin typeface="Arial" panose="020B0604020202020204" pitchFamily="34" charset="0"/>
                <a:cs typeface="Arial" panose="020B0604020202020204" pitchFamily="34" charset="0"/>
              </a:rPr>
              <a:t>PAKISTAN - SUSTAINABLE DEVELOPMENT IN HEALTH</a:t>
            </a:r>
          </a:p>
        </p:txBody>
      </p:sp>
      <p:sp>
        <p:nvSpPr>
          <p:cNvPr id="3" name="Content Placeholder 2"/>
          <p:cNvSpPr>
            <a:spLocks noGrp="1"/>
          </p:cNvSpPr>
          <p:nvPr>
            <p:ph idx="1"/>
          </p:nvPr>
        </p:nvSpPr>
        <p:spPr>
          <a:xfrm>
            <a:off x="994172" y="2297907"/>
            <a:ext cx="7953375" cy="3342085"/>
          </a:xfrm>
        </p:spPr>
        <p:txBody>
          <a:bodyPr rtlCol="0" anchor="t">
            <a:normAutofit/>
          </a:bodyPr>
          <a:lstStyle/>
          <a:p>
            <a:pPr marL="0" indent="0" eaLnBrk="1" fontAlgn="auto" hangingPunct="1">
              <a:buClr>
                <a:schemeClr val="accent1">
                  <a:lumMod val="75000"/>
                </a:schemeClr>
              </a:buClr>
              <a:buNone/>
              <a:defRPr/>
            </a:pPr>
            <a:endParaRPr lang="en-US" sz="2250" b="1" dirty="0">
              <a:latin typeface="Arial" panose="020B0604020202020204" pitchFamily="34" charset="0"/>
              <a:cs typeface="Arial" panose="020B0604020202020204" pitchFamily="34" charset="0"/>
            </a:endParaRPr>
          </a:p>
          <a:p>
            <a:pPr marL="514350" indent="-514350" algn="just" eaLnBrk="1" fontAlgn="auto" hangingPunct="1">
              <a:buClr>
                <a:schemeClr val="accent1">
                  <a:lumMod val="75000"/>
                </a:schemeClr>
              </a:buClr>
              <a:buFont typeface="Wingdings" panose="05000000000000000000" pitchFamily="2" charset="2"/>
              <a:buChar char="§"/>
              <a:defRPr/>
            </a:pPr>
            <a:r>
              <a:rPr lang="en-US" sz="2250" dirty="0">
                <a:latin typeface="Arial" panose="020B0604020202020204" pitchFamily="34" charset="0"/>
                <a:cs typeface="Arial" panose="020B0604020202020204" pitchFamily="34" charset="0"/>
              </a:rPr>
              <a:t>Pakistan has made progress in access to health care services- Universal health coverage is prime  agenda</a:t>
            </a:r>
          </a:p>
          <a:p>
            <a:pPr marL="514350" indent="-514350" algn="just" eaLnBrk="1" fontAlgn="auto" hangingPunct="1">
              <a:buClr>
                <a:schemeClr val="accent1">
                  <a:lumMod val="75000"/>
                </a:schemeClr>
              </a:buClr>
              <a:buNone/>
              <a:defRPr/>
            </a:pPr>
            <a:endParaRPr lang="en-US" sz="2250" dirty="0">
              <a:latin typeface="Arial" panose="020B0604020202020204" pitchFamily="34" charset="0"/>
              <a:cs typeface="Arial" panose="020B0604020202020204" pitchFamily="34" charset="0"/>
            </a:endParaRPr>
          </a:p>
          <a:p>
            <a:pPr marL="514350" indent="-514350" algn="just" eaLnBrk="1" fontAlgn="auto" hangingPunct="1">
              <a:buClr>
                <a:schemeClr val="accent1">
                  <a:lumMod val="75000"/>
                </a:schemeClr>
              </a:buClr>
              <a:buFont typeface="Wingdings" panose="05000000000000000000" pitchFamily="2" charset="2"/>
              <a:buChar char="§"/>
              <a:defRPr/>
            </a:pPr>
            <a:r>
              <a:rPr lang="en-US" sz="2250" dirty="0">
                <a:latin typeface="Arial" panose="020B0604020202020204" pitchFamily="34" charset="0"/>
                <a:cs typeface="Arial" panose="020B0604020202020204" pitchFamily="34" charset="0"/>
              </a:rPr>
              <a:t>The National Health Vision 2016-2025 - provide a responsive unified national direction to confront various health challenges; </a:t>
            </a:r>
          </a:p>
          <a:p>
            <a:pPr algn="just" eaLnBrk="1" fontAlgn="auto" hangingPunct="1">
              <a:buClr>
                <a:schemeClr val="accent1">
                  <a:lumMod val="75000"/>
                </a:schemeClr>
              </a:buClr>
              <a:buFont typeface="Wingdings" panose="05000000000000000000" pitchFamily="2" charset="2"/>
              <a:buChar char="§"/>
              <a:defRPr/>
            </a:pPr>
            <a:endParaRPr lang="en-US" sz="2250" dirty="0">
              <a:latin typeface="Arial" panose="020B0604020202020204" pitchFamily="34" charset="0"/>
              <a:cs typeface="Arial" panose="020B0604020202020204" pitchFamily="34" charset="0"/>
            </a:endParaRPr>
          </a:p>
          <a:p>
            <a:pPr eaLnBrk="1" fontAlgn="auto" hangingPunct="1">
              <a:buClr>
                <a:schemeClr val="accent1">
                  <a:lumMod val="75000"/>
                </a:schemeClr>
              </a:buClr>
              <a:buFont typeface="Arial"/>
              <a:buChar char="•"/>
              <a:defRPr/>
            </a:pPr>
            <a:endParaRPr lang="en-US" dirty="0"/>
          </a:p>
        </p:txBody>
      </p:sp>
      <p:pic>
        <p:nvPicPr>
          <p:cNvPr id="25604"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7991475" y="876300"/>
            <a:ext cx="1152525" cy="1152525"/>
          </a:xfrm>
        </p:spPr>
      </p:pic>
    </p:spTree>
    <p:extLst>
      <p:ext uri="{BB962C8B-B14F-4D97-AF65-F5344CB8AC3E}">
        <p14:creationId xmlns:p14="http://schemas.microsoft.com/office/powerpoint/2010/main" val="4280712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Health Care</a:t>
            </a:r>
          </a:p>
        </p:txBody>
      </p:sp>
      <p:sp>
        <p:nvSpPr>
          <p:cNvPr id="3" name="Content Placeholder 2"/>
          <p:cNvSpPr>
            <a:spLocks noGrp="1"/>
          </p:cNvSpPr>
          <p:nvPr>
            <p:ph idx="1"/>
          </p:nvPr>
        </p:nvSpPr>
        <p:spPr>
          <a:xfrm>
            <a:off x="457200" y="1904999"/>
            <a:ext cx="8229600" cy="4225925"/>
          </a:xfrm>
        </p:spPr>
        <p:txBody>
          <a:bodyPr/>
          <a:lstStyle/>
          <a:p>
            <a:pPr marL="0" indent="0" eaLnBrk="1" hangingPunct="1">
              <a:buNone/>
            </a:pPr>
            <a:r>
              <a:rPr lang="en-US" altLang="en-US" sz="2800" dirty="0"/>
              <a:t>In this era of increasing burden of disease and ever widening gulf of resources  and This is a point where health systems need to be supported by strengthened Primary care  services in a country. </a:t>
            </a:r>
          </a:p>
          <a:p>
            <a:pPr eaLnBrk="1" hangingPunct="1"/>
            <a:r>
              <a:rPr lang="en-US" altLang="en-US" sz="2800" dirty="0"/>
              <a:t>So lets see how we need to view the things differently around us</a:t>
            </a:r>
          </a:p>
        </p:txBody>
      </p:sp>
    </p:spTree>
    <p:extLst>
      <p:ext uri="{BB962C8B-B14F-4D97-AF65-F5344CB8AC3E}">
        <p14:creationId xmlns:p14="http://schemas.microsoft.com/office/powerpoint/2010/main" val="4002474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altLang="en-US" b="1" dirty="0">
                <a:ln>
                  <a:noFill/>
                </a:ln>
                <a:latin typeface="Arial" panose="020B0604020202020204" pitchFamily="34" charset="0"/>
                <a:cs typeface="Arial" panose="020B0604020202020204" pitchFamily="34" charset="0"/>
              </a:rPr>
              <a:t>NATIONAL HEALTH INFRASTRUCTURE </a:t>
            </a:r>
          </a:p>
        </p:txBody>
      </p:sp>
      <p:sp>
        <p:nvSpPr>
          <p:cNvPr id="29699" name="Content Placeholder 2"/>
          <p:cNvSpPr>
            <a:spLocks noGrp="1"/>
          </p:cNvSpPr>
          <p:nvPr>
            <p:ph idx="1"/>
          </p:nvPr>
        </p:nvSpPr>
        <p:spPr>
          <a:xfrm>
            <a:off x="813197" y="2172891"/>
            <a:ext cx="8115300" cy="3017044"/>
          </a:xfrm>
        </p:spPr>
        <p:txBody>
          <a:bodyPr/>
          <a:lstStyle/>
          <a:p>
            <a:pPr marL="985838" lvl="1" indent="-642938" algn="just">
              <a:buFont typeface="Wingdings" panose="05000000000000000000" pitchFamily="2" charset="2"/>
              <a:buChar char="§"/>
            </a:pPr>
            <a:endParaRPr lang="en-US" altLang="en-US" sz="1800">
              <a:latin typeface="Arial" panose="020B0604020202020204" pitchFamily="34" charset="0"/>
              <a:cs typeface="Arial" panose="020B0604020202020204" pitchFamily="34" charset="0"/>
            </a:endParaRPr>
          </a:p>
          <a:p>
            <a:pPr marL="985838" lvl="1" indent="-642938" algn="just">
              <a:buFont typeface="Wingdings" panose="05000000000000000000" pitchFamily="2" charset="2"/>
              <a:buChar char="§"/>
            </a:pPr>
            <a:r>
              <a:rPr lang="en-US" altLang="en-US" sz="1800">
                <a:latin typeface="Arial" panose="020B0604020202020204" pitchFamily="34" charset="0"/>
                <a:cs typeface="Arial" panose="020B0604020202020204" pitchFamily="34" charset="0"/>
              </a:rPr>
              <a:t>1201  hospitals, </a:t>
            </a:r>
          </a:p>
          <a:p>
            <a:pPr marL="985838" lvl="1" indent="-642938" algn="just">
              <a:buFont typeface="Wingdings" panose="05000000000000000000" pitchFamily="2" charset="2"/>
              <a:buChar char="§"/>
            </a:pPr>
            <a:r>
              <a:rPr lang="en-US" altLang="en-US" sz="1800">
                <a:latin typeface="Arial" panose="020B0604020202020204" pitchFamily="34" charset="0"/>
                <a:cs typeface="Arial" panose="020B0604020202020204" pitchFamily="34" charset="0"/>
              </a:rPr>
              <a:t>5518  BHUs, </a:t>
            </a:r>
          </a:p>
          <a:p>
            <a:pPr marL="985838" lvl="1" indent="-642938" algn="just">
              <a:buFont typeface="Wingdings" panose="05000000000000000000" pitchFamily="2" charset="2"/>
              <a:buChar char="§"/>
            </a:pPr>
            <a:r>
              <a:rPr lang="en-US" altLang="en-US" sz="1800">
                <a:latin typeface="Arial" panose="020B0604020202020204" pitchFamily="34" charset="0"/>
                <a:cs typeface="Arial" panose="020B0604020202020204" pitchFamily="34" charset="0"/>
              </a:rPr>
              <a:t>683  RHCs </a:t>
            </a:r>
          </a:p>
          <a:p>
            <a:pPr marL="985838" lvl="1" indent="-642938" algn="just">
              <a:buFont typeface="Wingdings" panose="05000000000000000000" pitchFamily="2" charset="2"/>
              <a:buChar char="§"/>
            </a:pPr>
            <a:r>
              <a:rPr lang="en-US" altLang="en-US" sz="1800">
                <a:latin typeface="Arial" panose="020B0604020202020204" pitchFamily="34" charset="0"/>
                <a:cs typeface="Arial" panose="020B0604020202020204" pitchFamily="34" charset="0"/>
              </a:rPr>
              <a:t>5802 Dispensaries</a:t>
            </a:r>
          </a:p>
          <a:p>
            <a:pPr marL="985838" lvl="1" indent="-642938" algn="just">
              <a:buFont typeface="Wingdings" panose="05000000000000000000" pitchFamily="2" charset="2"/>
              <a:buChar char="§"/>
            </a:pPr>
            <a:r>
              <a:rPr lang="en-US" altLang="en-US" sz="1800">
                <a:latin typeface="Arial" panose="020B0604020202020204" pitchFamily="34" charset="0"/>
                <a:cs typeface="Arial" panose="020B0604020202020204" pitchFamily="34" charset="0"/>
              </a:rPr>
              <a:t>731 Maternity &amp; Child Health Centers and </a:t>
            </a:r>
          </a:p>
          <a:p>
            <a:pPr marL="985838" lvl="1" indent="-642938" algn="just">
              <a:buFont typeface="Wingdings" panose="05000000000000000000" pitchFamily="2" charset="2"/>
              <a:buChar char="§"/>
            </a:pPr>
            <a:r>
              <a:rPr lang="en-US" altLang="en-US" sz="1800">
                <a:latin typeface="Arial" panose="020B0604020202020204" pitchFamily="34" charset="0"/>
                <a:cs typeface="Arial" panose="020B0604020202020204" pitchFamily="34" charset="0"/>
              </a:rPr>
              <a:t>347 TB centers and the total availability of beds in these health facilities is estimated at 1,23,394. </a:t>
            </a:r>
          </a:p>
          <a:p>
            <a:pPr algn="just"/>
            <a:endParaRPr lang="en-US" altLang="en-US"/>
          </a:p>
        </p:txBody>
      </p:sp>
    </p:spTree>
    <p:extLst>
      <p:ext uri="{BB962C8B-B14F-4D97-AF65-F5344CB8AC3E}">
        <p14:creationId xmlns:p14="http://schemas.microsoft.com/office/powerpoint/2010/main" val="28666740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01808506"/>
              </p:ext>
            </p:extLst>
          </p:nvPr>
        </p:nvGraphicFramePr>
        <p:xfrm>
          <a:off x="1295400" y="609600"/>
          <a:ext cx="64770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3" name="Content Placeholder 2"/>
          <p:cNvSpPr>
            <a:spLocks noGrp="1"/>
          </p:cNvSpPr>
          <p:nvPr>
            <p:ph idx="1"/>
          </p:nvPr>
        </p:nvSpPr>
        <p:spPr/>
        <p:txBody>
          <a:bodyPr/>
          <a:lstStyle/>
          <a:p>
            <a:pPr>
              <a:buFont typeface="Wingdings" pitchFamily="2" charset="2"/>
              <a:buNone/>
            </a:pPr>
            <a:endParaRPr lang="en-IN" dirty="0"/>
          </a:p>
          <a:p>
            <a:endParaRPr lang="en-IN" dirty="0"/>
          </a:p>
        </p:txBody>
      </p:sp>
    </p:spTree>
    <p:extLst>
      <p:ext uri="{BB962C8B-B14F-4D97-AF65-F5344CB8AC3E}">
        <p14:creationId xmlns:p14="http://schemas.microsoft.com/office/powerpoint/2010/main" val="1447506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96667" y="1133476"/>
            <a:ext cx="6878240" cy="1165622"/>
          </a:xfrm>
        </p:spPr>
        <p:txBody>
          <a:bodyPr/>
          <a:lstStyle/>
          <a:p>
            <a:pPr algn="r" eaLnBrk="1" hangingPunct="1"/>
            <a:r>
              <a:rPr lang="en-US" altLang="en-US" b="1">
                <a:ln>
                  <a:noFill/>
                </a:ln>
                <a:latin typeface="Arial" panose="020B0604020202020204" pitchFamily="34" charset="0"/>
                <a:cs typeface="Arial" panose="020B0604020202020204" pitchFamily="34" charset="0"/>
              </a:rPr>
              <a:t>CONTD</a:t>
            </a:r>
          </a:p>
        </p:txBody>
      </p:sp>
      <p:sp>
        <p:nvSpPr>
          <p:cNvPr id="3" name="Content Placeholder 2"/>
          <p:cNvSpPr>
            <a:spLocks noGrp="1"/>
          </p:cNvSpPr>
          <p:nvPr>
            <p:ph idx="1"/>
          </p:nvPr>
        </p:nvSpPr>
        <p:spPr>
          <a:xfrm>
            <a:off x="1113235" y="2188369"/>
            <a:ext cx="7945040" cy="3674269"/>
          </a:xfrm>
        </p:spPr>
        <p:txBody>
          <a:bodyPr rtlCol="0" anchor="t">
            <a:noAutofit/>
          </a:bodyPr>
          <a:lstStyle/>
          <a:p>
            <a:pPr marL="0" indent="0" eaLnBrk="1" fontAlgn="auto" hangingPunct="1">
              <a:buClr>
                <a:schemeClr val="accent1">
                  <a:lumMod val="75000"/>
                </a:schemeClr>
              </a:buClr>
              <a:buNone/>
              <a:defRPr/>
            </a:pPr>
            <a:endParaRPr lang="en-US" sz="2100" b="1" dirty="0">
              <a:latin typeface="Arial" panose="020B0604020202020204" pitchFamily="34" charset="0"/>
              <a:cs typeface="Arial" panose="020B0604020202020204" pitchFamily="34" charset="0"/>
            </a:endParaRPr>
          </a:p>
          <a:p>
            <a:pPr marL="557213" indent="-557213" algn="just" eaLnBrk="1" fontAlgn="auto" hangingPunct="1">
              <a:buClr>
                <a:schemeClr val="accent1">
                  <a:lumMod val="75000"/>
                </a:schemeClr>
              </a:buClr>
              <a:buFont typeface="Wingdings" panose="05000000000000000000" pitchFamily="2" charset="2"/>
              <a:buChar char="§"/>
              <a:defRPr/>
            </a:pPr>
            <a:r>
              <a:rPr lang="en-US" sz="2100" dirty="0">
                <a:latin typeface="Arial" panose="020B0604020202020204" pitchFamily="34" charset="0"/>
                <a:cs typeface="Arial" panose="020B0604020202020204" pitchFamily="34" charset="0"/>
              </a:rPr>
              <a:t>Regularization of services of over 100’000 Lady Health Workers </a:t>
            </a:r>
            <a:r>
              <a:rPr lang="en-US" sz="2100" dirty="0">
                <a:solidFill>
                  <a:srgbClr val="FF0000"/>
                </a:solidFill>
                <a:latin typeface="Arial" panose="020B0604020202020204" pitchFamily="34" charset="0"/>
                <a:cs typeface="Arial" panose="020B0604020202020204" pitchFamily="34" charset="0"/>
              </a:rPr>
              <a:t>(LHWs) -</a:t>
            </a:r>
            <a:r>
              <a:rPr lang="en-US" sz="2100" dirty="0">
                <a:latin typeface="Arial" panose="020B0604020202020204" pitchFamily="34" charset="0"/>
                <a:cs typeface="Arial" panose="020B0604020202020204" pitchFamily="34" charset="0"/>
              </a:rPr>
              <a:t> significant step towards increasing the outreach and delivery of health care </a:t>
            </a:r>
          </a:p>
          <a:p>
            <a:pPr marL="557213" indent="-557213" algn="just" eaLnBrk="1" fontAlgn="auto" hangingPunct="1">
              <a:buClr>
                <a:schemeClr val="accent1">
                  <a:lumMod val="75000"/>
                </a:schemeClr>
              </a:buClr>
              <a:buNone/>
              <a:defRPr/>
            </a:pPr>
            <a:endParaRPr lang="en-US" sz="2100" dirty="0">
              <a:latin typeface="Arial" panose="020B0604020202020204" pitchFamily="34" charset="0"/>
              <a:cs typeface="Arial" panose="020B0604020202020204" pitchFamily="34" charset="0"/>
            </a:endParaRPr>
          </a:p>
          <a:p>
            <a:pPr marL="557213" indent="-557213" algn="just" eaLnBrk="1" fontAlgn="auto" hangingPunct="1">
              <a:buClr>
                <a:schemeClr val="accent1">
                  <a:lumMod val="75000"/>
                </a:schemeClr>
              </a:buClr>
              <a:buFont typeface="Wingdings" panose="05000000000000000000" pitchFamily="2" charset="2"/>
              <a:buChar char="§"/>
              <a:defRPr/>
            </a:pPr>
            <a:r>
              <a:rPr lang="en-US" sz="2100" dirty="0">
                <a:latin typeface="Arial" panose="020B0604020202020204" pitchFamily="34" charset="0"/>
                <a:cs typeface="Arial" panose="020B0604020202020204" pitchFamily="34" charset="0"/>
              </a:rPr>
              <a:t>National Health Insurance Initiative caters to the health needs of population living below the poverty line through provision of free </a:t>
            </a:r>
            <a:r>
              <a:rPr lang="en-US" sz="2100">
                <a:latin typeface="Arial" panose="020B0604020202020204" pitchFamily="34" charset="0"/>
                <a:cs typeface="Arial" panose="020B0604020202020204" pitchFamily="34" charset="0"/>
              </a:rPr>
              <a:t>health services(Health Cards) </a:t>
            </a:r>
            <a:endParaRPr lang="en-US" sz="2100" dirty="0">
              <a:latin typeface="Arial" panose="020B0604020202020204" pitchFamily="34" charset="0"/>
              <a:cs typeface="Arial" panose="020B0604020202020204" pitchFamily="34" charset="0"/>
            </a:endParaRPr>
          </a:p>
          <a:p>
            <a:pPr marL="557213" indent="-557213" algn="just" eaLnBrk="1" fontAlgn="auto" hangingPunct="1">
              <a:buClr>
                <a:schemeClr val="accent1">
                  <a:lumMod val="75000"/>
                </a:schemeClr>
              </a:buClr>
              <a:buNone/>
              <a:defRPr/>
            </a:pPr>
            <a:endParaRPr lang="en-US" sz="2100" dirty="0">
              <a:latin typeface="Arial" panose="020B0604020202020204" pitchFamily="34" charset="0"/>
              <a:cs typeface="Arial" panose="020B0604020202020204" pitchFamily="34" charset="0"/>
            </a:endParaRPr>
          </a:p>
          <a:p>
            <a:pPr eaLnBrk="1" fontAlgn="auto" hangingPunct="1">
              <a:buClr>
                <a:schemeClr val="accent1">
                  <a:lumMod val="75000"/>
                </a:schemeClr>
              </a:buClr>
              <a:buFont typeface="Wingdings" panose="05000000000000000000" pitchFamily="2" charset="2"/>
              <a:buChar char="§"/>
              <a:defRPr/>
            </a:pPr>
            <a:endParaRPr lang="en-US" sz="2100" dirty="0">
              <a:latin typeface="Arial" panose="020B0604020202020204" pitchFamily="34" charset="0"/>
              <a:cs typeface="Arial" panose="020B0604020202020204" pitchFamily="34" charset="0"/>
            </a:endParaRPr>
          </a:p>
          <a:p>
            <a:pPr eaLnBrk="1" fontAlgn="auto" hangingPunct="1">
              <a:buClr>
                <a:schemeClr val="accent1">
                  <a:lumMod val="75000"/>
                </a:schemeClr>
              </a:buClr>
              <a:buFont typeface="Arial"/>
              <a:buChar char="•"/>
              <a:defRPr/>
            </a:pPr>
            <a:endParaRPr lang="en-US" sz="2100" dirty="0"/>
          </a:p>
        </p:txBody>
      </p:sp>
    </p:spTree>
    <p:extLst>
      <p:ext uri="{BB962C8B-B14F-4D97-AF65-F5344CB8AC3E}">
        <p14:creationId xmlns:p14="http://schemas.microsoft.com/office/powerpoint/2010/main" val="1801753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173957" y="1016794"/>
            <a:ext cx="7514035" cy="728663"/>
          </a:xfrm>
        </p:spPr>
        <p:txBody>
          <a:bodyPr/>
          <a:lstStyle/>
          <a:p>
            <a:pPr algn="ctr"/>
            <a:r>
              <a:rPr lang="en-US" altLang="en-US" dirty="0">
                <a:latin typeface="Arial" panose="020B0604020202020204" pitchFamily="34" charset="0"/>
                <a:cs typeface="Arial" panose="020B0604020202020204" pitchFamily="34" charset="0"/>
              </a:rPr>
              <a:t>Some Facts</a:t>
            </a:r>
            <a:endParaRPr lang="en-US" altLang="en-US" b="1" dirty="0">
              <a:ln>
                <a:noFill/>
              </a:ln>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2057400"/>
            <a:ext cx="7947423" cy="4267200"/>
          </a:xfrm>
        </p:spPr>
        <p:txBody>
          <a:bodyPr/>
          <a:lstStyle/>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In young children, diarrhea and respiratory illness remain as the major killers</a:t>
            </a:r>
          </a:p>
          <a:p>
            <a:pPr marL="0" indent="0" algn="just">
              <a:buNone/>
              <a:defRPr/>
            </a:pPr>
            <a:endParaRPr lang="en-US" sz="21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Maternal deaths due to preventable causes like sepsis, hemorrhage and hypertensive crises are common</a:t>
            </a:r>
          </a:p>
          <a:p>
            <a:pPr marL="0" indent="0" algn="just">
              <a:buNone/>
              <a:defRPr/>
            </a:pPr>
            <a:endParaRPr lang="en-US" sz="21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Endemicity of hepatitis B &amp; C in the general population with 7.6% affected individuals</a:t>
            </a:r>
          </a:p>
          <a:p>
            <a:pPr marL="0" indent="0">
              <a:buNone/>
              <a:defRPr/>
            </a:pPr>
            <a:br>
              <a:rPr 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88286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Pakistan is one of the remaining country where Polio is still endemic</a:t>
            </a:r>
          </a:p>
          <a:p>
            <a:pPr marL="0" indent="0" algn="just">
              <a:buNone/>
              <a:defRPr/>
            </a:pPr>
            <a:endParaRPr lang="en-US" sz="21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An established HIV concentration among high risk groups</a:t>
            </a:r>
          </a:p>
          <a:p>
            <a:pPr marL="0" indent="0" algn="just">
              <a:buNone/>
              <a:defRPr/>
            </a:pPr>
            <a:endParaRPr lang="en-US" sz="21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The 5</a:t>
            </a:r>
            <a:r>
              <a:rPr lang="en-US" sz="2100" baseline="30000" dirty="0">
                <a:latin typeface="Arial" panose="020B0604020202020204" pitchFamily="34" charset="0"/>
                <a:cs typeface="Arial" panose="020B0604020202020204" pitchFamily="34" charset="0"/>
              </a:rPr>
              <a:t>th</a:t>
            </a:r>
            <a:r>
              <a:rPr lang="en-US" sz="2100" dirty="0">
                <a:latin typeface="Arial" panose="020B0604020202020204" pitchFamily="34" charset="0"/>
                <a:cs typeface="Arial" panose="020B0604020202020204" pitchFamily="34" charset="0"/>
              </a:rPr>
              <a:t> highest tuberculosis burden in the world </a:t>
            </a:r>
          </a:p>
          <a:p>
            <a:pPr marL="0" indent="0" algn="just">
              <a:buNone/>
              <a:defRPr/>
            </a:pPr>
            <a:endParaRPr lang="en-US" sz="21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Pakistan is ranked 7</a:t>
            </a:r>
            <a:r>
              <a:rPr lang="en-US" sz="2100" baseline="30000" dirty="0">
                <a:latin typeface="Arial" panose="020B0604020202020204" pitchFamily="34" charset="0"/>
                <a:cs typeface="Arial" panose="020B0604020202020204" pitchFamily="34" charset="0"/>
              </a:rPr>
              <a:t>th</a:t>
            </a:r>
            <a:r>
              <a:rPr lang="en-US" sz="2100" dirty="0">
                <a:latin typeface="Arial" panose="020B0604020202020204" pitchFamily="34" charset="0"/>
                <a:cs typeface="Arial" panose="020B0604020202020204" pitchFamily="34" charset="0"/>
              </a:rPr>
              <a:t> highest in the world for diabetes prevalence</a:t>
            </a:r>
          </a:p>
          <a:p>
            <a:pPr marL="0" indent="0" algn="just">
              <a:buNone/>
              <a:defRPr/>
            </a:pPr>
            <a:endParaRPr lang="en-US" sz="21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en-US" sz="2100" dirty="0">
                <a:latin typeface="Arial" panose="020B0604020202020204" pitchFamily="34" charset="0"/>
                <a:cs typeface="Arial" panose="020B0604020202020204" pitchFamily="34" charset="0"/>
              </a:rPr>
              <a:t>One in four adults over 18 years of age is hypertensive</a:t>
            </a:r>
          </a:p>
          <a:p>
            <a:pPr marL="0" indent="0">
              <a:buNone/>
              <a:defRPr/>
            </a:pPr>
            <a:br>
              <a:rPr 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0872807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325562"/>
          </a:xfrm>
        </p:spPr>
        <p:txBody>
          <a:bodyPr/>
          <a:lstStyle/>
          <a:p>
            <a:pPr algn="ctr"/>
            <a:r>
              <a:rPr lang="en-US" sz="3600" u="sng" dirty="0"/>
              <a:t>Top health issues in Pakistan</a:t>
            </a:r>
          </a:p>
        </p:txBody>
      </p:sp>
      <p:sp>
        <p:nvSpPr>
          <p:cNvPr id="3" name="Content Placeholder 2"/>
          <p:cNvSpPr>
            <a:spLocks noGrp="1"/>
          </p:cNvSpPr>
          <p:nvPr>
            <p:ph idx="1"/>
          </p:nvPr>
        </p:nvSpPr>
        <p:spPr/>
        <p:txBody>
          <a:bodyPr/>
          <a:lstStyle/>
          <a:p>
            <a:r>
              <a:rPr lang="en-US" dirty="0"/>
              <a:t>Malaria</a:t>
            </a:r>
          </a:p>
          <a:p>
            <a:r>
              <a:rPr lang="en-US" dirty="0"/>
              <a:t>Tuberculosis</a:t>
            </a:r>
          </a:p>
          <a:p>
            <a:r>
              <a:rPr lang="en-US" dirty="0"/>
              <a:t>Dengue</a:t>
            </a:r>
          </a:p>
          <a:p>
            <a:r>
              <a:rPr lang="en-US" dirty="0"/>
              <a:t>Hepatitis(B&amp;C)</a:t>
            </a:r>
          </a:p>
          <a:p>
            <a:r>
              <a:rPr lang="en-US" dirty="0"/>
              <a:t>Acute Respiratory infections</a:t>
            </a:r>
          </a:p>
          <a:p>
            <a:r>
              <a:rPr lang="en-US" dirty="0"/>
              <a:t>Diarrhea</a:t>
            </a:r>
          </a:p>
          <a:p>
            <a:r>
              <a:rPr lang="en-US" dirty="0"/>
              <a:t>Maternal and Child Health</a:t>
            </a:r>
          </a:p>
          <a:p>
            <a:r>
              <a:rPr lang="en-US" dirty="0"/>
              <a:t>HIV/AIDS</a:t>
            </a:r>
          </a:p>
        </p:txBody>
      </p:sp>
    </p:spTree>
    <p:extLst>
      <p:ext uri="{BB962C8B-B14F-4D97-AF65-F5344CB8AC3E}">
        <p14:creationId xmlns:p14="http://schemas.microsoft.com/office/powerpoint/2010/main" val="3029693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9263"/>
            <a:ext cx="8229600" cy="4300537"/>
          </a:xfrm>
        </p:spPr>
        <p:txBody>
          <a:bodyPr/>
          <a:lstStyle/>
          <a:p>
            <a:r>
              <a:rPr lang="en-US" dirty="0"/>
              <a:t>Malnutrition</a:t>
            </a:r>
          </a:p>
          <a:p>
            <a:r>
              <a:rPr lang="en-US" dirty="0"/>
              <a:t>Diabetes</a:t>
            </a:r>
          </a:p>
          <a:p>
            <a:r>
              <a:rPr lang="en-US" dirty="0"/>
              <a:t> Cancer</a:t>
            </a:r>
          </a:p>
          <a:p>
            <a:r>
              <a:rPr lang="en-US" dirty="0"/>
              <a:t>IHD</a:t>
            </a:r>
          </a:p>
          <a:p>
            <a:r>
              <a:rPr lang="en-US" dirty="0"/>
              <a:t>Stroke</a:t>
            </a:r>
          </a:p>
          <a:p>
            <a:r>
              <a:rPr lang="en-US" dirty="0"/>
              <a:t>Hypertension</a:t>
            </a:r>
          </a:p>
          <a:p>
            <a:r>
              <a:rPr lang="en-US" dirty="0"/>
              <a:t>Asthma</a:t>
            </a:r>
          </a:p>
          <a:p>
            <a:r>
              <a:rPr lang="en-US" dirty="0"/>
              <a:t>Mental Health</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3462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7772400" cy="1295400"/>
          </a:xfrm>
        </p:spPr>
        <p:txBody>
          <a:bodyPr/>
          <a:lstStyle/>
          <a:p>
            <a:pPr algn="ctr"/>
            <a:r>
              <a:rPr lang="en-US" sz="3600" dirty="0"/>
              <a:t>Urban and Rural Health Issues</a:t>
            </a:r>
          </a:p>
        </p:txBody>
      </p:sp>
      <p:sp>
        <p:nvSpPr>
          <p:cNvPr id="3" name="Content Placeholder 2"/>
          <p:cNvSpPr>
            <a:spLocks noGrp="1"/>
          </p:cNvSpPr>
          <p:nvPr>
            <p:ph idx="1"/>
          </p:nvPr>
        </p:nvSpPr>
        <p:spPr/>
        <p:txBody>
          <a:bodyPr/>
          <a:lstStyle/>
          <a:p>
            <a:pPr marL="0" indent="0">
              <a:buNone/>
            </a:pPr>
            <a:r>
              <a:rPr lang="en-US" sz="2800" dirty="0"/>
              <a:t>Almost all health indicators are better for urban when compared to rural When the urban slums are taken many are worse than rural .</a:t>
            </a:r>
          </a:p>
          <a:p>
            <a:pPr marL="0" indent="0">
              <a:buNone/>
            </a:pPr>
            <a:endParaRPr lang="en-US" sz="2800" dirty="0"/>
          </a:p>
          <a:p>
            <a:pPr marL="0" indent="0">
              <a:buNone/>
            </a:pPr>
            <a:endParaRPr lang="en-US" sz="2800" dirty="0"/>
          </a:p>
          <a:p>
            <a:pPr marL="0" indent="0">
              <a:buNone/>
            </a:pPr>
            <a:r>
              <a:rPr lang="en-US" sz="2800" dirty="0"/>
              <a:t>Poverty in slums Overcrowding, Migration, Floating population Poor water management</a:t>
            </a:r>
          </a:p>
        </p:txBody>
      </p:sp>
    </p:spTree>
    <p:extLst>
      <p:ext uri="{BB962C8B-B14F-4D97-AF65-F5344CB8AC3E}">
        <p14:creationId xmlns:p14="http://schemas.microsoft.com/office/powerpoint/2010/main" val="3688481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38"/>
            <a:ext cx="7162800" cy="1295400"/>
          </a:xfrm>
        </p:spPr>
        <p:txBody>
          <a:bodyPr/>
          <a:lstStyle/>
          <a:p>
            <a:pPr algn="ctr"/>
            <a:r>
              <a:rPr lang="en-US" sz="3600" dirty="0"/>
              <a:t>Urban and Rural Health Issues</a:t>
            </a:r>
          </a:p>
        </p:txBody>
      </p:sp>
      <p:sp>
        <p:nvSpPr>
          <p:cNvPr id="3" name="Content Placeholder 2"/>
          <p:cNvSpPr>
            <a:spLocks noGrp="1"/>
          </p:cNvSpPr>
          <p:nvPr>
            <p:ph idx="1"/>
          </p:nvPr>
        </p:nvSpPr>
        <p:spPr>
          <a:xfrm>
            <a:off x="457200" y="1524000"/>
            <a:ext cx="8229600" cy="4411662"/>
          </a:xfrm>
        </p:spPr>
        <p:txBody>
          <a:bodyPr/>
          <a:lstStyle/>
          <a:p>
            <a:pPr>
              <a:buFont typeface="Wingdings" pitchFamily="2" charset="2"/>
              <a:buChar char="Ø"/>
            </a:pPr>
            <a:r>
              <a:rPr lang="en-US" dirty="0"/>
              <a:t>Unhygienic living conditions – sanitation, solid waste, drainage Increased unsafe sex Low knowledge &amp; awareness of healthy practices</a:t>
            </a:r>
          </a:p>
          <a:p>
            <a:pPr>
              <a:buFont typeface="Wingdings" pitchFamily="2" charset="2"/>
              <a:buChar char="Ø"/>
            </a:pPr>
            <a:r>
              <a:rPr lang="en-US" dirty="0"/>
              <a:t> Weak public health system + low access to available services Lack of preventive              measures</a:t>
            </a:r>
          </a:p>
        </p:txBody>
      </p:sp>
    </p:spTree>
    <p:extLst>
      <p:ext uri="{BB962C8B-B14F-4D97-AF65-F5344CB8AC3E}">
        <p14:creationId xmlns:p14="http://schemas.microsoft.com/office/powerpoint/2010/main" val="1147499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6" y="122238"/>
            <a:ext cx="7535334" cy="792162"/>
          </a:xfrm>
        </p:spPr>
        <p:txBody>
          <a:bodyPr/>
          <a:lstStyle/>
          <a:p>
            <a:pPr algn="ctr"/>
            <a:r>
              <a:rPr lang="en-US" dirty="0"/>
              <a:t>Urban Health Issues</a:t>
            </a:r>
          </a:p>
        </p:txBody>
      </p:sp>
      <p:sp>
        <p:nvSpPr>
          <p:cNvPr id="3" name="Content Placeholder 2"/>
          <p:cNvSpPr>
            <a:spLocks noGrp="1"/>
          </p:cNvSpPr>
          <p:nvPr>
            <p:ph idx="1"/>
          </p:nvPr>
        </p:nvSpPr>
        <p:spPr>
          <a:xfrm>
            <a:off x="465666" y="1295400"/>
            <a:ext cx="8221133" cy="4495800"/>
          </a:xfrm>
        </p:spPr>
        <p:txBody>
          <a:bodyPr/>
          <a:lstStyle/>
          <a:p>
            <a:r>
              <a:rPr lang="en-US" sz="2400" dirty="0"/>
              <a:t>Non-communicable diseases like heart disease, high blood pressure, diabetes and obesity are linked to lifestyles in cities. </a:t>
            </a:r>
          </a:p>
          <a:p>
            <a:r>
              <a:rPr lang="en-US" sz="2400" dirty="0"/>
              <a:t> Communicable diseases such as diarrhea caused by unsafe food and water or tuberculosis due to overcrowded living conditions. </a:t>
            </a:r>
          </a:p>
          <a:p>
            <a:r>
              <a:rPr lang="en-US" sz="2400" dirty="0"/>
              <a:t> Increased risk of road traffic accidents, injury and violence.  </a:t>
            </a:r>
          </a:p>
          <a:p>
            <a:r>
              <a:rPr lang="en-US" sz="2400" dirty="0"/>
              <a:t>Mental health disorders and substance abuse. </a:t>
            </a:r>
          </a:p>
          <a:p>
            <a:r>
              <a:rPr lang="en-US" sz="2400" dirty="0"/>
              <a:t>Exposure to air pollution and second-hand smoke.</a:t>
            </a:r>
          </a:p>
        </p:txBody>
      </p:sp>
    </p:spTree>
    <p:extLst>
      <p:ext uri="{BB962C8B-B14F-4D97-AF65-F5344CB8AC3E}">
        <p14:creationId xmlns:p14="http://schemas.microsoft.com/office/powerpoint/2010/main" val="268318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pPr algn="ctr"/>
            <a:r>
              <a:rPr lang="en-US" dirty="0"/>
              <a:t>Rural Health Issues</a:t>
            </a:r>
          </a:p>
        </p:txBody>
      </p:sp>
      <p:sp>
        <p:nvSpPr>
          <p:cNvPr id="3" name="Content Placeholder 2"/>
          <p:cNvSpPr>
            <a:spLocks noGrp="1"/>
          </p:cNvSpPr>
          <p:nvPr>
            <p:ph idx="1"/>
          </p:nvPr>
        </p:nvSpPr>
        <p:spPr/>
        <p:txBody>
          <a:bodyPr/>
          <a:lstStyle/>
          <a:p>
            <a:pPr>
              <a:lnSpc>
                <a:spcPct val="150000"/>
              </a:lnSpc>
              <a:buFont typeface="Wingdings" pitchFamily="2" charset="2"/>
              <a:buChar char="Ø"/>
            </a:pPr>
            <a:r>
              <a:rPr lang="en-US" sz="2600" b="1" dirty="0"/>
              <a:t>Economy is Based on Self-Employment and Small Business</a:t>
            </a:r>
          </a:p>
          <a:p>
            <a:pPr>
              <a:lnSpc>
                <a:spcPct val="150000"/>
              </a:lnSpc>
              <a:buFont typeface="Wingdings" pitchFamily="2" charset="2"/>
              <a:buChar char="Ø"/>
            </a:pPr>
            <a:r>
              <a:rPr lang="en-US" sz="2600" b="1" dirty="0"/>
              <a:t>A Stressed Health Care Delivery System</a:t>
            </a:r>
            <a:endParaRPr lang="en-US" sz="2600" dirty="0"/>
          </a:p>
          <a:p>
            <a:pPr>
              <a:lnSpc>
                <a:spcPct val="150000"/>
              </a:lnSpc>
              <a:buFont typeface="Wingdings" pitchFamily="2" charset="2"/>
              <a:buChar char="Ø"/>
            </a:pPr>
            <a:r>
              <a:rPr lang="en-US" sz="2600" b="1" dirty="0"/>
              <a:t>Health Care Provider and Workforce Shortage</a:t>
            </a:r>
            <a:endParaRPr lang="en-US" sz="2600" dirty="0"/>
          </a:p>
          <a:p>
            <a:pPr>
              <a:lnSpc>
                <a:spcPct val="150000"/>
              </a:lnSpc>
              <a:buFont typeface="Wingdings" pitchFamily="2" charset="2"/>
              <a:buChar char="Ø"/>
            </a:pPr>
            <a:r>
              <a:rPr lang="en-US" sz="2600" b="1" dirty="0"/>
              <a:t>An Aging Population</a:t>
            </a:r>
          </a:p>
          <a:p>
            <a:pPr marL="0" indent="0">
              <a:buNone/>
            </a:pPr>
            <a:endParaRPr lang="en-US" dirty="0"/>
          </a:p>
        </p:txBody>
      </p:sp>
    </p:spTree>
    <p:extLst>
      <p:ext uri="{BB962C8B-B14F-4D97-AF65-F5344CB8AC3E}">
        <p14:creationId xmlns:p14="http://schemas.microsoft.com/office/powerpoint/2010/main" val="4246635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066800" y="0"/>
            <a:ext cx="7514034" cy="1600200"/>
          </a:xfrm>
        </p:spPr>
        <p:txBody>
          <a:bodyPr/>
          <a:lstStyle/>
          <a:p>
            <a:pPr algn="ctr" eaLnBrk="1" hangingPunct="1"/>
            <a:r>
              <a:rPr lang="en-US" altLang="en-US" b="1" dirty="0">
                <a:ln>
                  <a:noFill/>
                </a:ln>
                <a:latin typeface="Arial" panose="020B0604020202020204" pitchFamily="34" charset="0"/>
                <a:cs typeface="Arial" panose="020B0604020202020204" pitchFamily="34" charset="0"/>
              </a:rPr>
              <a:t>WAY FORWARD</a:t>
            </a:r>
          </a:p>
        </p:txBody>
      </p:sp>
      <p:sp>
        <p:nvSpPr>
          <p:cNvPr id="47107" name="Content Placeholder 2"/>
          <p:cNvSpPr>
            <a:spLocks noGrp="1"/>
          </p:cNvSpPr>
          <p:nvPr>
            <p:ph idx="1"/>
          </p:nvPr>
        </p:nvSpPr>
        <p:spPr>
          <a:xfrm>
            <a:off x="1053704" y="2133600"/>
            <a:ext cx="8206978" cy="2852738"/>
          </a:xfrm>
        </p:spPr>
        <p:txBody>
          <a:bodyPr/>
          <a:lstStyle/>
          <a:p>
            <a:pPr eaLnBrk="1" hangingPunct="1">
              <a:spcAft>
                <a:spcPct val="0"/>
              </a:spcAft>
              <a:buFont typeface="Wingdings" pitchFamily="2" charset="2"/>
              <a:buChar char="ü"/>
              <a:defRPr/>
            </a:pPr>
            <a:r>
              <a:rPr lang="en-US" altLang="en-US" sz="2100" dirty="0">
                <a:latin typeface="Arial" panose="020B0604020202020204" pitchFamily="34" charset="0"/>
                <a:cs typeface="Arial" panose="020B0604020202020204" pitchFamily="34" charset="0"/>
              </a:rPr>
              <a:t>  Improving health system  with a focus on developing </a:t>
            </a:r>
          </a:p>
          <a:p>
            <a:pPr eaLnBrk="1" hangingPunct="1">
              <a:spcAft>
                <a:spcPct val="0"/>
              </a:spcAft>
              <a:buFont typeface="Arial" panose="020B0604020202020204" pitchFamily="34" charset="0"/>
              <a:buNone/>
              <a:defRPr/>
            </a:pPr>
            <a:r>
              <a:rPr lang="en-US" altLang="en-US" sz="2100" dirty="0">
                <a:latin typeface="Arial" panose="020B0604020202020204" pitchFamily="34" charset="0"/>
                <a:cs typeface="Arial" panose="020B0604020202020204" pitchFamily="34" charset="0"/>
              </a:rPr>
              <a:t>      appropriate skilled and motivated  Primary care workforce</a:t>
            </a:r>
          </a:p>
          <a:p>
            <a:pPr eaLnBrk="1" hangingPunct="1">
              <a:spcAft>
                <a:spcPct val="0"/>
              </a:spcAft>
              <a:buFont typeface="Wingdings" panose="05000000000000000000" pitchFamily="2" charset="2"/>
              <a:buChar char="§"/>
              <a:defRPr/>
            </a:pPr>
            <a:endParaRPr lang="en-US" altLang="en-US" sz="2100" dirty="0">
              <a:latin typeface="Arial" panose="020B0604020202020204" pitchFamily="34" charset="0"/>
              <a:cs typeface="Arial" panose="020B0604020202020204" pitchFamily="34" charset="0"/>
            </a:endParaRPr>
          </a:p>
          <a:p>
            <a:pPr eaLnBrk="1" hangingPunct="1">
              <a:buFont typeface="Wingdings" pitchFamily="2" charset="2"/>
              <a:buChar char="ü"/>
              <a:defRPr/>
            </a:pPr>
            <a:r>
              <a:rPr lang="en-US" altLang="en-US" sz="2100" dirty="0">
                <a:latin typeface="Arial" panose="020B0604020202020204" pitchFamily="34" charset="0"/>
                <a:cs typeface="Arial" panose="020B0604020202020204" pitchFamily="34" charset="0"/>
              </a:rPr>
              <a:t>Orienting the health system for providing full range of Primary care services</a:t>
            </a:r>
          </a:p>
          <a:p>
            <a:pPr marL="457200" indent="-457200" eaLnBrk="1" hangingPunct="1">
              <a:buFont typeface="+mj-lt"/>
              <a:buAutoNum type="alphaLcPeriod"/>
              <a:defRPr/>
            </a:pPr>
            <a:r>
              <a:rPr lang="en-US" altLang="en-US" sz="2100" dirty="0">
                <a:latin typeface="Arial" panose="020B0604020202020204" pitchFamily="34" charset="0"/>
                <a:cs typeface="Arial" panose="020B0604020202020204" pitchFamily="34" charset="0"/>
              </a:rPr>
              <a:t>A mother caring for a sick child at home</a:t>
            </a:r>
          </a:p>
          <a:p>
            <a:pPr marL="457200" indent="-457200" eaLnBrk="1" hangingPunct="1">
              <a:buFont typeface="+mj-lt"/>
              <a:buAutoNum type="alphaLcPeriod"/>
              <a:defRPr/>
            </a:pPr>
            <a:r>
              <a:rPr lang="en-US" altLang="en-US" sz="2100" dirty="0">
                <a:latin typeface="Arial" panose="020B0604020202020204" pitchFamily="34" charset="0"/>
                <a:cs typeface="Arial" panose="020B0604020202020204" pitchFamily="34" charset="0"/>
              </a:rPr>
              <a:t>Behavior change  programs </a:t>
            </a:r>
          </a:p>
          <a:p>
            <a:pPr marL="457200" indent="-457200" eaLnBrk="1" hangingPunct="1">
              <a:buFont typeface="+mj-lt"/>
              <a:buAutoNum type="alphaLcPeriod"/>
              <a:defRPr/>
            </a:pPr>
            <a:r>
              <a:rPr lang="en-US" altLang="en-US" sz="2100" dirty="0">
                <a:latin typeface="Arial" panose="020B0604020202020204" pitchFamily="34" charset="0"/>
                <a:cs typeface="Arial" panose="020B0604020202020204" pitchFamily="34" charset="0"/>
              </a:rPr>
              <a:t>Vector-control campaigns</a:t>
            </a:r>
          </a:p>
          <a:p>
            <a:pPr marL="457200" indent="-457200" eaLnBrk="1" hangingPunct="1">
              <a:buFont typeface="+mj-lt"/>
              <a:buAutoNum type="alphaLcPeriod"/>
              <a:defRPr/>
            </a:pPr>
            <a:r>
              <a:rPr lang="en-US" altLang="en-US" sz="2100" dirty="0">
                <a:latin typeface="Arial" panose="020B0604020202020204" pitchFamily="34" charset="0"/>
                <a:cs typeface="Arial" panose="020B0604020202020204" pitchFamily="34" charset="0"/>
              </a:rPr>
              <a:t>Occupational health and safety </a:t>
            </a:r>
          </a:p>
        </p:txBody>
      </p:sp>
    </p:spTree>
    <p:extLst>
      <p:ext uri="{BB962C8B-B14F-4D97-AF65-F5344CB8AC3E}">
        <p14:creationId xmlns:p14="http://schemas.microsoft.com/office/powerpoint/2010/main" val="23611489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World Health Organization (WHO) defines health </a:t>
            </a:r>
          </a:p>
        </p:txBody>
      </p:sp>
      <p:sp>
        <p:nvSpPr>
          <p:cNvPr id="3" name="Content Placeholder 2"/>
          <p:cNvSpPr>
            <a:spLocks noGrp="1"/>
          </p:cNvSpPr>
          <p:nvPr>
            <p:ph idx="1"/>
          </p:nvPr>
        </p:nvSpPr>
        <p:spPr/>
        <p:txBody>
          <a:bodyPr/>
          <a:lstStyle/>
          <a:p>
            <a:pPr marL="0" indent="0">
              <a:buNone/>
            </a:pPr>
            <a:r>
              <a:rPr lang="en-US" dirty="0"/>
              <a:t>"Health is a state of complete </a:t>
            </a:r>
          </a:p>
          <a:p>
            <a:pPr marL="514350" indent="-514350">
              <a:buFont typeface="+mj-lt"/>
              <a:buAutoNum type="alphaLcParenR"/>
            </a:pPr>
            <a:r>
              <a:rPr lang="en-US" dirty="0"/>
              <a:t>Physical</a:t>
            </a:r>
          </a:p>
          <a:p>
            <a:pPr marL="514350" indent="-514350">
              <a:buFont typeface="+mj-lt"/>
              <a:buAutoNum type="alphaLcParenR"/>
            </a:pPr>
            <a:r>
              <a:rPr lang="en-US" dirty="0"/>
              <a:t>mental and </a:t>
            </a:r>
          </a:p>
          <a:p>
            <a:pPr marL="514350" indent="-514350">
              <a:buFont typeface="+mj-lt"/>
              <a:buAutoNum type="alphaLcParenR"/>
            </a:pPr>
            <a:r>
              <a:rPr lang="en-US" dirty="0"/>
              <a:t>social well-being </a:t>
            </a:r>
          </a:p>
          <a:p>
            <a:pPr marL="0" indent="0">
              <a:buNone/>
            </a:pPr>
            <a:r>
              <a:rPr lang="en-US" dirty="0"/>
              <a:t>and not merely the absence of disease or infirmity.".</a:t>
            </a:r>
          </a:p>
        </p:txBody>
      </p:sp>
    </p:spTree>
    <p:extLst>
      <p:ext uri="{BB962C8B-B14F-4D97-AF65-F5344CB8AC3E}">
        <p14:creationId xmlns:p14="http://schemas.microsoft.com/office/powerpoint/2010/main" val="2590732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algn="ctr"/>
            <a:r>
              <a:rPr lang="en-US" dirty="0"/>
              <a:t>Let us work together for “Health for ALL.’’</a:t>
            </a:r>
            <a:endParaRPr lang="en-IN" dirty="0"/>
          </a:p>
        </p:txBody>
      </p:sp>
      <p:pic>
        <p:nvPicPr>
          <p:cNvPr id="125955" name="Content Placeholder 3" descr="poor-hands-upraised.jpg"/>
          <p:cNvPicPr>
            <a:picLocks noGrp="1" noChangeAspect="1"/>
          </p:cNvPicPr>
          <p:nvPr>
            <p:ph idx="1"/>
          </p:nvPr>
        </p:nvPicPr>
        <p:blipFill>
          <a:blip r:embed="rId2" cstate="print"/>
          <a:srcRect/>
          <a:stretch>
            <a:fillRect/>
          </a:stretch>
        </p:blipFill>
        <p:spPr>
          <a:xfrm>
            <a:off x="1143000" y="1828800"/>
            <a:ext cx="5791200" cy="3843338"/>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p:nvPr>
        </p:nvSpPr>
        <p:spPr/>
        <p:txBody>
          <a:bodyPr/>
          <a:lstStyle/>
          <a:p>
            <a:r>
              <a:rPr lang="en-US" sz="6000">
                <a:effectLst>
                  <a:outerShdw blurRad="38100" dist="38100" dir="2700000" algn="tl">
                    <a:srgbClr val="C0C0C0"/>
                  </a:outerShdw>
                </a:effectLst>
                <a:latin typeface="Baskerville Old Face" pitchFamily="18" charset="0"/>
              </a:rPr>
              <a:t>Thank You</a:t>
            </a:r>
          </a:p>
        </p:txBody>
      </p:sp>
    </p:spTree>
    <p:extLst>
      <p:ext uri="{BB962C8B-B14F-4D97-AF65-F5344CB8AC3E}">
        <p14:creationId xmlns:p14="http://schemas.microsoft.com/office/powerpoint/2010/main" val="388126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947421101"/>
              </p:ext>
            </p:extLst>
          </p:nvPr>
        </p:nvGraphicFramePr>
        <p:xfrm>
          <a:off x="1219200" y="381000"/>
          <a:ext cx="67056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3" name="Content Placeholder 2"/>
          <p:cNvSpPr>
            <a:spLocks noGrp="1"/>
          </p:cNvSpPr>
          <p:nvPr>
            <p:ph idx="1"/>
          </p:nvPr>
        </p:nvSpPr>
        <p:spPr/>
        <p:txBody>
          <a:bodyPr/>
          <a:lstStyle/>
          <a:p>
            <a:pPr>
              <a:buFont typeface="Wingdings" pitchFamily="2" charset="2"/>
              <a:buNone/>
            </a:pPr>
            <a:endParaRPr lang="en-IN" dirty="0"/>
          </a:p>
          <a:p>
            <a:pPr>
              <a:buNone/>
            </a:pPr>
            <a:r>
              <a:rPr lang="en-IN" dirty="0"/>
              <a:t>Personal services provided directly by physicians or rendered as the result of physicians’  instruction.</a:t>
            </a:r>
          </a:p>
          <a:p>
            <a:pPr>
              <a:buNone/>
            </a:pPr>
            <a:r>
              <a:rPr lang="en-IN" dirty="0"/>
              <a:t> </a:t>
            </a:r>
          </a:p>
        </p:txBody>
      </p:sp>
    </p:spTree>
    <p:extLst>
      <p:ext uri="{BB962C8B-B14F-4D97-AF65-F5344CB8AC3E}">
        <p14:creationId xmlns:p14="http://schemas.microsoft.com/office/powerpoint/2010/main" val="167062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014239540"/>
              </p:ext>
            </p:extLst>
          </p:nvPr>
        </p:nvGraphicFramePr>
        <p:xfrm>
          <a:off x="1295400" y="609600"/>
          <a:ext cx="65532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3" name="Content Placeholder 2"/>
          <p:cNvSpPr>
            <a:spLocks noGrp="1"/>
          </p:cNvSpPr>
          <p:nvPr>
            <p:ph idx="1"/>
          </p:nvPr>
        </p:nvSpPr>
        <p:spPr/>
        <p:txBody>
          <a:bodyPr/>
          <a:lstStyle/>
          <a:p>
            <a:pPr>
              <a:buFont typeface="Wingdings" pitchFamily="2" charset="2"/>
              <a:buNone/>
            </a:pPr>
            <a:endParaRPr lang="en-IN" dirty="0"/>
          </a:p>
          <a:p>
            <a:pPr>
              <a:buNone/>
            </a:pPr>
            <a:r>
              <a:rPr lang="en-IN" dirty="0"/>
              <a:t>Multitude of services provided to individuals or Communities by agents of health services or professionals for purpose of promoting maintaining, monitoring and restoring health.</a:t>
            </a:r>
          </a:p>
          <a:p>
            <a:pPr>
              <a:buNone/>
            </a:pPr>
            <a:r>
              <a:rPr lang="en-IN" dirty="0"/>
              <a:t> </a:t>
            </a:r>
          </a:p>
        </p:txBody>
      </p:sp>
    </p:spTree>
    <p:extLst>
      <p:ext uri="{BB962C8B-B14F-4D97-AF65-F5344CB8AC3E}">
        <p14:creationId xmlns:p14="http://schemas.microsoft.com/office/powerpoint/2010/main" val="351792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914400"/>
            <a:ext cx="6934200" cy="4401205"/>
          </a:xfrm>
          <a:prstGeom prst="rect">
            <a:avLst/>
          </a:prstGeom>
          <a:noFill/>
          <a:ln w="9525">
            <a:noFill/>
            <a:miter lim="800000"/>
            <a:headEnd/>
            <a:tailEnd/>
          </a:ln>
        </p:spPr>
        <p:txBody>
          <a:bodyPr>
            <a:spAutoFit/>
          </a:bodyPr>
          <a:lstStyle/>
          <a:p>
            <a:pPr>
              <a:spcBef>
                <a:spcPct val="50000"/>
              </a:spcBef>
            </a:pPr>
            <a:r>
              <a:rPr lang="en-GB" sz="2800" i="1" dirty="0">
                <a:solidFill>
                  <a:srgbClr val="FF0000"/>
                </a:solidFill>
              </a:rPr>
              <a:t>Health services are:</a:t>
            </a:r>
          </a:p>
          <a:p>
            <a:pPr>
              <a:spcBef>
                <a:spcPct val="50000"/>
              </a:spcBef>
            </a:pPr>
            <a:endParaRPr lang="en-GB" sz="2800" i="1" dirty="0">
              <a:solidFill>
                <a:srgbClr val="FF0000"/>
              </a:solidFill>
            </a:endParaRPr>
          </a:p>
          <a:p>
            <a:pPr marL="457200" indent="-457200">
              <a:spcBef>
                <a:spcPct val="50000"/>
              </a:spcBef>
              <a:buFont typeface="Wingdings" pitchFamily="2" charset="2"/>
              <a:buChar char="Ø"/>
            </a:pPr>
            <a:r>
              <a:rPr lang="en-GB" sz="2800" i="1" dirty="0">
                <a:solidFill>
                  <a:srgbClr val="FF0000"/>
                </a:solidFill>
              </a:rPr>
              <a:t>Predominantly urban oriented</a:t>
            </a:r>
          </a:p>
          <a:p>
            <a:pPr>
              <a:spcBef>
                <a:spcPct val="50000"/>
              </a:spcBef>
              <a:buFont typeface="Wingdings" pitchFamily="2" charset="2"/>
              <a:buChar char="q"/>
            </a:pPr>
            <a:endParaRPr lang="en-GB" sz="2800" i="1" dirty="0">
              <a:solidFill>
                <a:srgbClr val="FF0000"/>
              </a:solidFill>
            </a:endParaRPr>
          </a:p>
          <a:p>
            <a:pPr marL="457200" indent="-457200">
              <a:spcBef>
                <a:spcPct val="50000"/>
              </a:spcBef>
              <a:buFont typeface="Wingdings" pitchFamily="2" charset="2"/>
              <a:buChar char="Ø"/>
            </a:pPr>
            <a:r>
              <a:rPr lang="en-GB" sz="2800" i="1" dirty="0">
                <a:solidFill>
                  <a:srgbClr val="FF0000"/>
                </a:solidFill>
              </a:rPr>
              <a:t>Mostly curative in nature</a:t>
            </a:r>
          </a:p>
          <a:p>
            <a:pPr>
              <a:spcBef>
                <a:spcPct val="50000"/>
              </a:spcBef>
              <a:buFont typeface="Wingdings" pitchFamily="2" charset="2"/>
              <a:buChar char="q"/>
            </a:pPr>
            <a:endParaRPr lang="en-GB" sz="2800" i="1" dirty="0">
              <a:solidFill>
                <a:srgbClr val="FF0000"/>
              </a:solidFill>
            </a:endParaRPr>
          </a:p>
          <a:p>
            <a:pPr marL="457200" indent="-457200">
              <a:spcBef>
                <a:spcPct val="50000"/>
              </a:spcBef>
              <a:buFont typeface="Wingdings" pitchFamily="2" charset="2"/>
              <a:buChar char="Ø"/>
            </a:pPr>
            <a:r>
              <a:rPr lang="en-GB" sz="2800" i="1" dirty="0">
                <a:solidFill>
                  <a:srgbClr val="FF0000"/>
                </a:solidFill>
              </a:rPr>
              <a:t>Accessible to only small population</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2980</TotalTime>
  <Words>2785</Words>
  <Application>Microsoft Office PowerPoint</Application>
  <PresentationFormat>On-screen Show (4:3)</PresentationFormat>
  <Paragraphs>380</Paragraphs>
  <Slides>61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&amp;quot</vt:lpstr>
      <vt:lpstr>Arial</vt:lpstr>
      <vt:lpstr>Arial Black</vt:lpstr>
      <vt:lpstr>Baskerville Old Face</vt:lpstr>
      <vt:lpstr>Bookman Old Style</vt:lpstr>
      <vt:lpstr>Calibri</vt:lpstr>
      <vt:lpstr>Wingdings</vt:lpstr>
      <vt:lpstr>Network</vt:lpstr>
      <vt:lpstr>Primary Health Care</vt:lpstr>
      <vt:lpstr>PowerPoint Presentation</vt:lpstr>
      <vt:lpstr>Prof Umer Model</vt:lpstr>
      <vt:lpstr>Learning objectives</vt:lpstr>
      <vt:lpstr>PowerPoint Presentation</vt:lpstr>
      <vt:lpstr>      World Health Organization (WHO) defines health </vt:lpstr>
      <vt:lpstr>PowerPoint Presentation</vt:lpstr>
      <vt:lpstr>PowerPoint Presentation</vt:lpstr>
      <vt:lpstr>PowerPoint Presentation</vt:lpstr>
      <vt:lpstr>PowerPoint Presentation</vt:lpstr>
      <vt:lpstr>Health for all  by 2000 AD The  member countries of  WHO at the 30th World Health Assembly  in May 1977 )launched a movement known as HFA(health for all) by 2000AD </vt:lpstr>
      <vt:lpstr> John Bryant in his book “Health and the Developing World</vt:lpstr>
      <vt:lpstr>PowerPoint Presentation</vt:lpstr>
      <vt:lpstr>                  Primary Health Care</vt:lpstr>
      <vt:lpstr>Agenda Points Alma – Ata Declaration</vt:lpstr>
      <vt:lpstr>Agenda Points Alma – Ata Declaration</vt:lpstr>
      <vt:lpstr>PowerPoint Presentation</vt:lpstr>
      <vt:lpstr>Primary Health Care</vt:lpstr>
      <vt:lpstr>Hint</vt:lpstr>
      <vt:lpstr>Integrated Health Complex Service delivery in Pakistan</vt:lpstr>
      <vt:lpstr>Levels of Health Care Service Delivery</vt:lpstr>
      <vt:lpstr>Levels of Care </vt:lpstr>
      <vt:lpstr>Levels of Care </vt:lpstr>
      <vt:lpstr>HEALTH CARE DELIVERY FRAMEWORK PAKISTAN </vt:lpstr>
      <vt:lpstr>Elements(Core Activities) for PHC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ELEMENTS</vt:lpstr>
      <vt:lpstr>PowerPoint Presentation</vt:lpstr>
      <vt:lpstr>      1. Equitable distribution </vt:lpstr>
      <vt:lpstr> 2. Community participation </vt:lpstr>
      <vt:lpstr> 3.Intersectoral coordination </vt:lpstr>
      <vt:lpstr> 4. Appropriate technology </vt:lpstr>
      <vt:lpstr>5. Health promotion</vt:lpstr>
      <vt:lpstr>5. Health promotion</vt:lpstr>
      <vt:lpstr>Goals laid down in respect of various health indicators</vt:lpstr>
      <vt:lpstr>PHC in Pakistan</vt:lpstr>
      <vt:lpstr>PowerPoint Presentation</vt:lpstr>
      <vt:lpstr>Primary Health Care</vt:lpstr>
      <vt:lpstr> </vt:lpstr>
      <vt:lpstr> </vt:lpstr>
      <vt:lpstr>PAKISTAN - SUSTAINABLE DEVELOPMENT IN HEALTH</vt:lpstr>
      <vt:lpstr>Primary Health Care</vt:lpstr>
      <vt:lpstr>NATIONAL HEALTH INFRASTRUCTURE </vt:lpstr>
      <vt:lpstr>CONTD</vt:lpstr>
      <vt:lpstr>Some Facts</vt:lpstr>
      <vt:lpstr>PowerPoint Presentation</vt:lpstr>
      <vt:lpstr>Top health issues in Pakistan</vt:lpstr>
      <vt:lpstr>PowerPoint Presentation</vt:lpstr>
      <vt:lpstr>Urban and Rural Health Issues</vt:lpstr>
      <vt:lpstr>Urban and Rural Health Issues</vt:lpstr>
      <vt:lpstr>Urban Health Issues</vt:lpstr>
      <vt:lpstr>Rural Health Issues</vt:lpstr>
      <vt:lpstr>WAY FORWARD</vt:lpstr>
      <vt:lpstr>Let us work together for “Health for ALL.’’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HEALTH CARE</dc:title>
  <dc:creator>KANUPRIYA  CHATURVEDI</dc:creator>
  <cp:lastModifiedBy>Mehwish Riaz</cp:lastModifiedBy>
  <cp:revision>557</cp:revision>
  <dcterms:created xsi:type="dcterms:W3CDTF">2007-09-17T05:31:37Z</dcterms:created>
  <dcterms:modified xsi:type="dcterms:W3CDTF">2024-04-25T06:15:13Z</dcterms:modified>
</cp:coreProperties>
</file>