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0" r:id="rId5"/>
    <p:sldId id="258" r:id="rId6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10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2" r:id="rId54"/>
  </p:sldIdLst>
  <p:sldSz cx="9144000" cy="6858000" type="screen4x3"/>
  <p:notesSz cx="6858000" cy="9144000"/>
  <p:defaultTextStyle>
    <a:defPPr lvl="0">
      <a:defRPr lang="en-US"/>
    </a:defPPr>
    <a:lvl1pPr lvl="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noProof="0"/>
              <a:t>Click to edit Master text styles</a:t>
            </a:r>
            <a:endParaRPr lang="th-TH" noProof="0"/>
          </a:p>
          <a:p>
            <a:pPr lvl="1"/>
            <a:r>
              <a:rPr lang="th-TH" noProof="0"/>
              <a:t>Second level</a:t>
            </a:r>
            <a:endParaRPr lang="th-TH" noProof="0"/>
          </a:p>
          <a:p>
            <a:pPr lvl="2"/>
            <a:r>
              <a:rPr lang="th-TH" noProof="0"/>
              <a:t>Third level</a:t>
            </a:r>
            <a:endParaRPr lang="th-TH" noProof="0"/>
          </a:p>
          <a:p>
            <a:pPr lvl="3"/>
            <a:r>
              <a:rPr lang="th-TH" noProof="0"/>
              <a:t>Fourth level</a:t>
            </a:r>
            <a:endParaRPr lang="th-TH" noProof="0"/>
          </a:p>
          <a:p>
            <a:pPr lvl="4"/>
            <a:r>
              <a:rPr lang="th-TH" noProof="0"/>
              <a:t>Fifth level</a:t>
            </a:r>
            <a:endParaRPr lang="th-TH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069606-5D23-A448-B862-9394B8C28D3C}" type="slidenum">
              <a:rPr lang="en-US" altLang="en-US"/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1--- when pt feels socially handicapped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pictures along with steps</a:t>
            </a:r>
            <a:r>
              <a:rPr lang="en-US" baseline="0" dirty="0"/>
              <a:t> from Cummings volume 2 chap 144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1---absolute</a:t>
            </a:r>
            <a:endParaRPr lang="en-US" dirty="0"/>
          </a:p>
          <a:p>
            <a:r>
              <a:rPr lang="en-US" dirty="0"/>
              <a:t>Pressure change---diver,</a:t>
            </a:r>
            <a:r>
              <a:rPr lang="en-US" baseline="0" dirty="0"/>
              <a:t> </a:t>
            </a:r>
            <a:r>
              <a:rPr lang="en-US" baseline="0" dirty="0" err="1"/>
              <a:t>athelete</a:t>
            </a:r>
            <a:r>
              <a:rPr lang="en-US" baseline="0" dirty="0"/>
              <a:t>, frequent air-</a:t>
            </a:r>
            <a:r>
              <a:rPr lang="en-US" baseline="0" dirty="0" err="1"/>
              <a:t>traveller</a:t>
            </a:r>
            <a:r>
              <a:rPr lang="en-US" baseline="0" dirty="0"/>
              <a:t> (experience vertigo)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Heriditary</a:t>
            </a:r>
            <a:r>
              <a:rPr lang="en-US" dirty="0"/>
              <a:t> being</a:t>
            </a:r>
            <a:r>
              <a:rPr lang="en-US" baseline="0" dirty="0"/>
              <a:t> strongest.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Tinnitus</a:t>
            </a:r>
            <a:r>
              <a:rPr lang="en-US" baseline="0" dirty="0"/>
              <a:t> indicates SNHL</a:t>
            </a:r>
            <a:endParaRPr lang="en-US" baseline="0" dirty="0"/>
          </a:p>
          <a:p>
            <a:r>
              <a:rPr lang="en-US" baseline="0" dirty="0"/>
              <a:t>Patients are soft speakers as they hear themselves thru bone conduction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1024 not clinically used as it only picks loss at 30 dB and by that time loss is apparent to the patient anyway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Caharts</a:t>
            </a:r>
            <a:r>
              <a:rPr lang="en-US" dirty="0"/>
              <a:t> notch a mechanical phenomenon.</a:t>
            </a:r>
            <a:r>
              <a:rPr lang="en-US" baseline="0" dirty="0"/>
              <a:t> 2000 Hz is frequency at which </a:t>
            </a:r>
            <a:r>
              <a:rPr lang="en-US" baseline="0" dirty="0" err="1"/>
              <a:t>ossicles</a:t>
            </a:r>
            <a:r>
              <a:rPr lang="en-US" baseline="0" dirty="0"/>
              <a:t> resonate in humans.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for complex presentations when we need to exclude differentials.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Obervation</a:t>
            </a:r>
            <a:r>
              <a:rPr lang="en-US" dirty="0"/>
              <a:t>: is an option.</a:t>
            </a:r>
            <a:r>
              <a:rPr lang="en-US" baseline="0" dirty="0"/>
              <a:t> Only during early stage of disease when the CHL is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Laser </a:t>
            </a:r>
            <a:r>
              <a:rPr lang="en-US" dirty="0" err="1"/>
              <a:t>stapedotomy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B2CC-A5A9-44CC-9FBA-1DE1BEB6190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49F2-D87D-A14A-860B-62F9827F0F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11B5-8288-A84F-B51B-D54FB20DA4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BE520-058F-A140-84A4-F9D6292A09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9D10-FC3C-884B-9708-1BFCC4A843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91DE-BC8F-7942-8176-BBB09E95E6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7C708-3DAB-6048-BF5A-A419BB6B2F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780D7-0784-4D4C-9F68-E8F076994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796A-F75B-0D4E-9197-B38BAF648F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9E46-6869-F245-8D43-DDC21625BB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94A-40CD-554D-99B9-D6BC1A3466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8DC24-0057-764B-A657-0CB1FAD08C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41DDCF8-593B-554A-8419-0FD5E6AF08C8}" type="slidenum">
              <a:rPr lang="en-US" altLang="en-US"/>
            </a:fld>
            <a:endParaRPr lang="en-US" altLang="en-US"/>
          </a:p>
        </p:txBody>
      </p:sp>
      <p:sp>
        <p:nvSpPr>
          <p:cNvPr id="1034" name="Freeform 11"/>
          <p:cNvSpPr/>
          <p:nvPr userDrawn="1"/>
        </p:nvSpPr>
        <p:spPr bwMode="auto">
          <a:xfrm>
            <a:off x="2667000" y="0"/>
            <a:ext cx="6400800" cy="1219200"/>
          </a:xfrm>
          <a:custGeom>
            <a:avLst/>
            <a:gdLst>
              <a:gd name="T0" fmla="*/ 2147483646 w 4032"/>
              <a:gd name="T1" fmla="*/ 2147483646 h 768"/>
              <a:gd name="T2" fmla="*/ 2147483646 w 4032"/>
              <a:gd name="T3" fmla="*/ 2147483646 h 768"/>
              <a:gd name="T4" fmla="*/ 0 w 4032"/>
              <a:gd name="T5" fmla="*/ 2147483646 h 768"/>
              <a:gd name="T6" fmla="*/ 2147483646 w 4032"/>
              <a:gd name="T7" fmla="*/ 2147483646 h 768"/>
              <a:gd name="T8" fmla="*/ 2147483646 w 4032"/>
              <a:gd name="T9" fmla="*/ 0 h 768"/>
              <a:gd name="T10" fmla="*/ 2147483646 w 4032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768">
                <a:moveTo>
                  <a:pt x="4032" y="48"/>
                </a:moveTo>
                <a:lnTo>
                  <a:pt x="4032" y="768"/>
                </a:lnTo>
                <a:lnTo>
                  <a:pt x="0" y="768"/>
                </a:lnTo>
                <a:lnTo>
                  <a:pt x="232" y="369"/>
                </a:lnTo>
                <a:lnTo>
                  <a:pt x="2064" y="0"/>
                </a:lnTo>
                <a:lnTo>
                  <a:pt x="4032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medicine.medscape.com/article/859760-overview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45" y="2287905"/>
            <a:ext cx="7954010" cy="97726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OTOSCLEROSIS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3763010"/>
            <a:ext cx="7585075" cy="17811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56350" y="278765"/>
            <a:ext cx="2653030" cy="2383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57488"/>
            <a:ext cx="6589713" cy="128111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Spiral Integration With Anatomy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60136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Otic</a:t>
            </a:r>
            <a:r>
              <a:rPr lang="en-US" sz="2400" b="1" dirty="0"/>
              <a:t> labyrinth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It also called membranous </a:t>
            </a:r>
            <a:r>
              <a:rPr lang="en-US" sz="2400" dirty="0" err="1">
                <a:solidFill>
                  <a:schemeClr val="tx1"/>
                </a:solidFill>
              </a:rPr>
              <a:t>labyrinth.The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endolymphatic</a:t>
            </a:r>
            <a:r>
              <a:rPr lang="en-US" sz="2400" dirty="0">
                <a:solidFill>
                  <a:schemeClr val="tx1"/>
                </a:solidFill>
              </a:rPr>
              <a:t> labyrinth. Consists of utricle, </a:t>
            </a:r>
            <a:r>
              <a:rPr lang="en-US" sz="2400" dirty="0" err="1">
                <a:solidFill>
                  <a:schemeClr val="tx1"/>
                </a:solidFill>
              </a:rPr>
              <a:t>saccule</a:t>
            </a:r>
            <a:r>
              <a:rPr lang="en-US" sz="2400" dirty="0">
                <a:solidFill>
                  <a:schemeClr val="tx1"/>
                </a:solidFill>
              </a:rPr>
              <a:t>, cochlea, Semicircular canals, </a:t>
            </a:r>
            <a:r>
              <a:rPr lang="en-US" sz="2400" dirty="0" err="1">
                <a:solidFill>
                  <a:schemeClr val="tx1"/>
                </a:solidFill>
              </a:rPr>
              <a:t>endolymphatic</a:t>
            </a:r>
            <a:r>
              <a:rPr lang="en-US" sz="2400" dirty="0">
                <a:solidFill>
                  <a:schemeClr val="tx1"/>
                </a:solidFill>
              </a:rPr>
              <a:t> duct and </a:t>
            </a:r>
            <a:r>
              <a:rPr lang="en-US" sz="2400" dirty="0" err="1">
                <a:solidFill>
                  <a:schemeClr val="tx1"/>
                </a:solidFill>
              </a:rPr>
              <a:t>sac.Endolymph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err="1"/>
              <a:t>Periotic</a:t>
            </a:r>
            <a:r>
              <a:rPr lang="en-US" sz="2400" b="1" dirty="0"/>
              <a:t> labyrinth 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perilymphatic</a:t>
            </a:r>
            <a:r>
              <a:rPr lang="en-US" sz="2400" dirty="0">
                <a:solidFill>
                  <a:schemeClr val="tx1"/>
                </a:solidFill>
              </a:rPr>
              <a:t> labyrinth. Consists of vestibule, </a:t>
            </a:r>
            <a:r>
              <a:rPr lang="en-US" sz="2400" dirty="0" err="1">
                <a:solidFill>
                  <a:schemeClr val="tx1"/>
                </a:solidFill>
              </a:rPr>
              <a:t>scala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vestibula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scala</a:t>
            </a:r>
            <a:r>
              <a:rPr lang="en-US" sz="2400" dirty="0">
                <a:solidFill>
                  <a:schemeClr val="tx1"/>
                </a:solidFill>
              </a:rPr>
              <a:t> tympani and </a:t>
            </a:r>
            <a:r>
              <a:rPr lang="en-US" sz="2400" dirty="0" err="1">
                <a:solidFill>
                  <a:schemeClr val="tx1"/>
                </a:solidFill>
              </a:rPr>
              <a:t>perilymphatic</a:t>
            </a:r>
            <a:r>
              <a:rPr lang="en-US" sz="2400" dirty="0">
                <a:solidFill>
                  <a:schemeClr val="tx1"/>
                </a:solidFill>
              </a:rPr>
              <a:t> space around semicircular canals. </a:t>
            </a:r>
            <a:r>
              <a:rPr lang="en-US" sz="2400" dirty="0" err="1">
                <a:solidFill>
                  <a:schemeClr val="tx1"/>
                </a:solidFill>
              </a:rPr>
              <a:t>perilymph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err="1"/>
              <a:t>Otic</a:t>
            </a:r>
            <a:r>
              <a:rPr lang="en-US" sz="2400" b="1" dirty="0"/>
              <a:t> capsule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embryonic cartilage capsule that surrounds the inner ear mechanism and develops into bony tissue.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Related Anatomy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2050" name="Picture 2" descr="E:\AKU MED Stuff\Third Year\labyrinth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394451" cy="59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86760"/>
            <a:ext cx="5242560" cy="30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57488"/>
            <a:ext cx="6589713" cy="128111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Horizontal Integration With Community Medicine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Autosomal-dominant hereditary disease</a:t>
            </a:r>
            <a:endParaRPr lang="en-US" sz="2000" dirty="0"/>
          </a:p>
          <a:p>
            <a:r>
              <a:rPr lang="en-US" sz="2000" dirty="0"/>
              <a:t>Leads to progressive conducting hearing loss</a:t>
            </a:r>
            <a:endParaRPr lang="en-US" sz="2000" dirty="0"/>
          </a:p>
          <a:p>
            <a:r>
              <a:rPr lang="en-US" sz="2000" dirty="0"/>
              <a:t>It is one of the Most common cause of CHL in adults</a:t>
            </a:r>
            <a:endParaRPr lang="en-US" sz="2000" dirty="0"/>
          </a:p>
          <a:p>
            <a:r>
              <a:rPr lang="en-US" sz="2000" dirty="0"/>
              <a:t>Bilateral hearing loss in 70% cases</a:t>
            </a:r>
            <a:endParaRPr lang="en-US" sz="2000" dirty="0"/>
          </a:p>
          <a:p>
            <a:r>
              <a:rPr lang="en-US" sz="2000" dirty="0" err="1"/>
              <a:t>Male:Female</a:t>
            </a:r>
            <a:r>
              <a:rPr lang="en-US" sz="2000" dirty="0"/>
              <a:t> is 1:2</a:t>
            </a:r>
            <a:endParaRPr lang="en-US" sz="2000" dirty="0"/>
          </a:p>
          <a:p>
            <a:r>
              <a:rPr lang="en-US" sz="2000" dirty="0"/>
              <a:t>Most commonly effected age group is 15-45 years   with hearing loss manifesting typically in the third decade</a:t>
            </a:r>
            <a:endParaRPr lang="en-US" sz="2000" dirty="0"/>
          </a:p>
          <a:p>
            <a:r>
              <a:rPr lang="en-US" sz="2000" dirty="0"/>
              <a:t>Cochlear </a:t>
            </a:r>
            <a:r>
              <a:rPr lang="en-US" sz="2000" dirty="0" err="1"/>
              <a:t>otosclerosis</a:t>
            </a:r>
            <a:r>
              <a:rPr lang="en-US" sz="2000" dirty="0"/>
              <a:t> manifests with </a:t>
            </a:r>
            <a:r>
              <a:rPr lang="en-US" sz="2000" dirty="0" err="1"/>
              <a:t>sensorineural</a:t>
            </a:r>
            <a:r>
              <a:rPr lang="en-US" sz="2000" dirty="0"/>
              <a:t> hearing loss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514600"/>
            <a:ext cx="6589713" cy="128111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Horizontal Integration With Pathology And Histopathology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3655" y="1066800"/>
            <a:ext cx="4977765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endParaRPr lang="en-US" sz="5400" b="1" cap="none" spc="50" dirty="0">
              <a:ln w="11430"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686800" cy="4495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60" b="1" dirty="0"/>
              <a:t>Two phases of disease</a:t>
            </a:r>
            <a:endParaRPr lang="en-US" sz="2160" b="1" dirty="0"/>
          </a:p>
          <a:p>
            <a:pPr lvl="2">
              <a:defRPr/>
            </a:pPr>
            <a:r>
              <a:rPr lang="en-US" sz="2160" b="1" i="1" dirty="0">
                <a:solidFill>
                  <a:schemeClr val="tx1"/>
                </a:solidFill>
              </a:rPr>
              <a:t>Active (</a:t>
            </a:r>
            <a:r>
              <a:rPr lang="en-US" sz="2160" b="1" i="1" dirty="0" err="1">
                <a:solidFill>
                  <a:schemeClr val="tx1"/>
                </a:solidFill>
              </a:rPr>
              <a:t>otospongiosis</a:t>
            </a:r>
            <a:r>
              <a:rPr lang="en-US" sz="2160" b="1" i="1" dirty="0">
                <a:solidFill>
                  <a:schemeClr val="tx1"/>
                </a:solidFill>
              </a:rPr>
              <a:t> phase)</a:t>
            </a:r>
            <a:endParaRPr lang="en-US" sz="2160" b="1" i="1" dirty="0">
              <a:solidFill>
                <a:schemeClr val="tx1"/>
              </a:solidFill>
            </a:endParaRPr>
          </a:p>
          <a:p>
            <a:pPr lvl="3">
              <a:defRPr/>
            </a:pPr>
            <a:r>
              <a:rPr lang="en-US" sz="2160" dirty="0">
                <a:solidFill>
                  <a:schemeClr val="tx1"/>
                </a:solidFill>
              </a:rPr>
              <a:t>In this phase the active </a:t>
            </a:r>
            <a:r>
              <a:rPr lang="en-US" sz="2160" dirty="0" err="1">
                <a:solidFill>
                  <a:schemeClr val="tx1"/>
                </a:solidFill>
              </a:rPr>
              <a:t>resorption</a:t>
            </a:r>
            <a:r>
              <a:rPr lang="en-US" sz="2160" dirty="0">
                <a:solidFill>
                  <a:schemeClr val="tx1"/>
                </a:solidFill>
              </a:rPr>
              <a:t> of bone occurs</a:t>
            </a:r>
            <a:endParaRPr lang="en-US" sz="2160" dirty="0">
              <a:solidFill>
                <a:schemeClr val="tx1"/>
              </a:solidFill>
            </a:endParaRPr>
          </a:p>
          <a:p>
            <a:pPr lvl="3">
              <a:defRPr/>
            </a:pPr>
            <a:r>
              <a:rPr lang="en-US" sz="2160" dirty="0">
                <a:solidFill>
                  <a:schemeClr val="tx1"/>
                </a:solidFill>
              </a:rPr>
              <a:t>Dilation of vessels</a:t>
            </a:r>
            <a:endParaRPr lang="en-US" sz="216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160" b="1" i="1" dirty="0">
                <a:solidFill>
                  <a:schemeClr val="tx1"/>
                </a:solidFill>
              </a:rPr>
              <a:t>Mature (sclerotic phase)</a:t>
            </a:r>
            <a:endParaRPr lang="en-US" sz="2160" b="1" i="1" dirty="0">
              <a:solidFill>
                <a:schemeClr val="tx1"/>
              </a:solidFill>
            </a:endParaRPr>
          </a:p>
          <a:p>
            <a:pPr lvl="3">
              <a:defRPr/>
            </a:pPr>
            <a:r>
              <a:rPr lang="en-US" sz="2160" dirty="0">
                <a:solidFill>
                  <a:schemeClr val="tx1"/>
                </a:solidFill>
              </a:rPr>
              <a:t>The Deposition of new bone occurs  (sclerotic and less dense than normal bone), Chalky white</a:t>
            </a:r>
            <a:endParaRPr lang="en-US" sz="216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3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57200" y="10668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               Pathological sites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686800" cy="4325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b="1" i="1" dirty="0"/>
              <a:t>  </a:t>
            </a:r>
            <a:endParaRPr lang="en-US" sz="2000" b="1" i="1" dirty="0"/>
          </a:p>
          <a:p>
            <a:pPr marL="342900" lvl="2" indent="-342900">
              <a:buClr>
                <a:schemeClr val="hlink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Anterior to oval window (</a:t>
            </a:r>
            <a:r>
              <a:rPr lang="en-US" sz="2000" dirty="0" err="1">
                <a:solidFill>
                  <a:schemeClr val="tx1"/>
                </a:solidFill>
              </a:rPr>
              <a:t>Fissula</a:t>
            </a:r>
            <a:r>
              <a:rPr lang="en-US" sz="2000" dirty="0">
                <a:solidFill>
                  <a:schemeClr val="tx1"/>
                </a:solidFill>
              </a:rPr>
              <a:t> ante </a:t>
            </a:r>
            <a:r>
              <a:rPr lang="en-US" sz="2000" dirty="0" err="1">
                <a:solidFill>
                  <a:schemeClr val="tx1"/>
                </a:solidFill>
              </a:rPr>
              <a:t>fenestrum</a:t>
            </a:r>
            <a:r>
              <a:rPr lang="en-US" sz="2000" dirty="0">
                <a:solidFill>
                  <a:schemeClr val="tx1"/>
                </a:solidFill>
              </a:rPr>
              <a:t>) 90%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/>
              <a:t>Round window 30%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Cochlear labyrinth 25%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Stapes footplate 12%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Posterior to oval window 5-10%</a:t>
            </a:r>
            <a:endParaRPr lang="en-US" sz="2000" dirty="0"/>
          </a:p>
          <a:p>
            <a:pPr lvl="2" eaLnBrk="1" hangingPunct="1">
              <a:defRPr/>
            </a:pPr>
            <a:endParaRPr lang="en-US" sz="3600" dirty="0"/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Clinical Features</a:t>
            </a:r>
            <a:endParaRPr lang="en-US" altLang="en-US" dirty="0"/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81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unable to hear low-pitched sounds or can't hear a whisper. </a:t>
            </a:r>
            <a:endParaRPr lang="en-US" dirty="0"/>
          </a:p>
          <a:p>
            <a:r>
              <a:rPr lang="en-US" dirty="0"/>
              <a:t> dizziness, </a:t>
            </a:r>
            <a:endParaRPr lang="en-US" dirty="0"/>
          </a:p>
          <a:p>
            <a:r>
              <a:rPr lang="en-US" dirty="0"/>
              <a:t>balance problems</a:t>
            </a:r>
            <a:endParaRPr lang="en-US" dirty="0"/>
          </a:p>
          <a:p>
            <a:r>
              <a:rPr lang="en-US" dirty="0"/>
              <a:t> tinnitus. Tinnitus is a ringing, roaring, buzzing, or hissing in the ears or head that sometimes occurs with hearing loss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r>
              <a:rPr lang="en-US" dirty="0"/>
              <a:t>Conducting Hearing Loss (CHL)</a:t>
            </a:r>
            <a:endParaRPr lang="en-US" dirty="0"/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Stapedial</a:t>
            </a:r>
            <a:r>
              <a:rPr lang="en-US" sz="2400" dirty="0">
                <a:solidFill>
                  <a:schemeClr val="tx1"/>
                </a:solidFill>
              </a:rPr>
              <a:t> fixation</a:t>
            </a:r>
            <a:endParaRPr lang="en-US" sz="2400" dirty="0">
              <a:solidFill>
                <a:schemeClr val="tx1"/>
              </a:solidFill>
            </a:endParaRPr>
          </a:p>
          <a:p>
            <a:pPr marL="509905" indent="0">
              <a:buNone/>
            </a:pPr>
            <a:endParaRPr lang="en-US" sz="2800" dirty="0"/>
          </a:p>
          <a:p>
            <a:r>
              <a:rPr lang="en-US" dirty="0" err="1"/>
              <a:t>Sensorineural</a:t>
            </a:r>
            <a:r>
              <a:rPr lang="en-US" dirty="0"/>
              <a:t> Hearing Loss (SNHL)</a:t>
            </a:r>
            <a:endParaRPr lang="en-US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Cochlear </a:t>
            </a:r>
            <a:r>
              <a:rPr lang="en-US" sz="2400" dirty="0" err="1">
                <a:solidFill>
                  <a:schemeClr val="tx1"/>
                </a:solidFill>
              </a:rPr>
              <a:t>otosclerosis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509905" indent="0">
              <a:buNone/>
            </a:pPr>
            <a:endParaRPr lang="en-US" sz="2000" dirty="0"/>
          </a:p>
          <a:p>
            <a:r>
              <a:rPr lang="en-US" dirty="0"/>
              <a:t>Mixed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1944688" y="228600"/>
            <a:ext cx="6589712" cy="1281113"/>
          </a:xfrm>
        </p:spPr>
        <p:txBody>
          <a:bodyPr/>
          <a:lstStyle/>
          <a:p>
            <a:r>
              <a:rPr lang="en-US" altLang="en-US" b="1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6324600" cy="4927600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History</a:t>
            </a:r>
            <a:endParaRPr lang="en-GB" sz="3200" dirty="0" smtClean="0"/>
          </a:p>
          <a:p>
            <a:r>
              <a:rPr lang="en-GB" sz="3200" dirty="0" smtClean="0"/>
              <a:t>Examination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604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History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724400"/>
          </a:xfrm>
        </p:spPr>
        <p:txBody>
          <a:bodyPr>
            <a:normAutofit/>
          </a:bodyPr>
          <a:lstStyle/>
          <a:p>
            <a:r>
              <a:rPr lang="en-US" sz="2000" dirty="0"/>
              <a:t>Gradual onset of hearing loss progressing slowly</a:t>
            </a:r>
            <a:endParaRPr lang="en-US" sz="2000" dirty="0"/>
          </a:p>
          <a:p>
            <a:r>
              <a:rPr lang="en-US" sz="2000" dirty="0"/>
              <a:t>In 70% cases hearing loss is bilateral</a:t>
            </a:r>
            <a:endParaRPr lang="en-US" sz="2000" dirty="0"/>
          </a:p>
          <a:p>
            <a:r>
              <a:rPr lang="en-US" sz="2000" dirty="0"/>
              <a:t>Usually becomes apparent around the age of 30</a:t>
            </a:r>
            <a:endParaRPr lang="en-US" sz="2000" dirty="0"/>
          </a:p>
          <a:p>
            <a:r>
              <a:rPr lang="en-US" sz="2000" dirty="0"/>
              <a:t>Loss noticeable when it reaches 25 to 30 dB</a:t>
            </a:r>
            <a:endParaRPr lang="en-US" sz="2000" dirty="0"/>
          </a:p>
          <a:p>
            <a:r>
              <a:rPr lang="en-US" sz="2000" dirty="0" err="1"/>
              <a:t>Paracusis</a:t>
            </a:r>
            <a:r>
              <a:rPr lang="en-US" sz="2000" dirty="0"/>
              <a:t> of Willis (</a:t>
            </a:r>
            <a:r>
              <a:rPr lang="en-US" sz="2000" dirty="0"/>
              <a:t>characteristic of CHL)</a:t>
            </a:r>
            <a:endParaRPr lang="en-US" sz="2000" dirty="0"/>
          </a:p>
          <a:p>
            <a:r>
              <a:rPr lang="en-US" sz="2000" dirty="0"/>
              <a:t>Unilateral loss noticed even later, problem with localization of sound</a:t>
            </a:r>
            <a:endParaRPr lang="en-US" sz="2000" dirty="0"/>
          </a:p>
          <a:p>
            <a:r>
              <a:rPr lang="en-US" sz="2000" dirty="0"/>
              <a:t>Tinnitus</a:t>
            </a:r>
            <a:endParaRPr lang="en-US" sz="2000" dirty="0"/>
          </a:p>
          <a:p>
            <a:r>
              <a:rPr lang="en-US" sz="2000" dirty="0"/>
              <a:t>Positive family history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Physical Examination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724400"/>
          </a:xfrm>
        </p:spPr>
        <p:txBody>
          <a:bodyPr/>
          <a:lstStyle/>
          <a:p>
            <a:r>
              <a:rPr lang="en-US" sz="2000" b="1" i="1" dirty="0" err="1"/>
              <a:t>Otoscopy</a:t>
            </a:r>
            <a:endParaRPr lang="en-US" sz="2000" b="1" i="1" dirty="0"/>
          </a:p>
          <a:p>
            <a:pPr marL="509905" indent="0">
              <a:buNone/>
            </a:pPr>
            <a:r>
              <a:rPr lang="en-US" sz="2000" dirty="0" err="1"/>
              <a:t>Schwartze</a:t>
            </a:r>
            <a:r>
              <a:rPr lang="en-US" sz="2000" dirty="0"/>
              <a:t> sign; </a:t>
            </a:r>
            <a:r>
              <a:rPr lang="en-US" sz="2000" dirty="0"/>
              <a:t>red blush occasionally seen over promontory or anterior to oval window</a:t>
            </a:r>
            <a:endParaRPr lang="en-US" sz="2000" dirty="0"/>
          </a:p>
          <a:p>
            <a:pPr marL="344805" indent="-284480"/>
            <a:r>
              <a:rPr lang="en-US" sz="2000" b="1" i="1" dirty="0" err="1"/>
              <a:t>Pneumo-otoscopy</a:t>
            </a:r>
            <a:r>
              <a:rPr lang="en-US" sz="2000" b="1" i="1" dirty="0"/>
              <a:t> </a:t>
            </a:r>
            <a:r>
              <a:rPr lang="en-US" sz="2000" dirty="0"/>
              <a:t>used to rule out other causes of CHL such as middle ear serous fluid or small perforation</a:t>
            </a:r>
            <a:endParaRPr lang="en-US" sz="2000" dirty="0"/>
          </a:p>
          <a:p>
            <a:pPr marL="344805" indent="-284480"/>
            <a:r>
              <a:rPr lang="en-US" sz="2000" b="1" i="1" dirty="0"/>
              <a:t>Tuning Fork Test</a:t>
            </a:r>
            <a:endParaRPr lang="en-US" sz="2000" b="1" i="1" dirty="0"/>
          </a:p>
          <a:p>
            <a:pPr marL="636905" lvl="1" indent="-284480"/>
            <a:r>
              <a:rPr lang="en-US" sz="2000" dirty="0">
                <a:solidFill>
                  <a:schemeClr val="tx1"/>
                </a:solidFill>
              </a:rPr>
              <a:t>Weber Test</a:t>
            </a:r>
            <a:endParaRPr lang="en-US" sz="2000" dirty="0">
              <a:solidFill>
                <a:schemeClr val="tx1"/>
              </a:solidFill>
            </a:endParaRPr>
          </a:p>
          <a:p>
            <a:pPr marL="636905" lvl="1" indent="-284480"/>
            <a:r>
              <a:rPr lang="en-US" sz="2000" dirty="0" err="1">
                <a:solidFill>
                  <a:schemeClr val="tx1"/>
                </a:solidFill>
              </a:rPr>
              <a:t>Rinne</a:t>
            </a:r>
            <a:r>
              <a:rPr lang="en-US" sz="2000" dirty="0">
                <a:solidFill>
                  <a:schemeClr val="tx1"/>
                </a:solidFill>
              </a:rPr>
              <a:t> Test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1027" name="Picture 3" descr="C:\Users\seriinsan\Pictures\images (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71215" y="3810000"/>
            <a:ext cx="2401570" cy="2025650"/>
          </a:xfrm>
          <a:prstGeom prst="rect">
            <a:avLst/>
          </a:prstGeom>
          <a:noFill/>
        </p:spPr>
      </p:pic>
      <p:pic>
        <p:nvPicPr>
          <p:cNvPr id="1028" name="Picture 4" descr="C:\Users\seriinsan\Pictur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525" y="3810000"/>
            <a:ext cx="2524760" cy="20021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/>
          <a:lstStyle/>
          <a:p>
            <a:r>
              <a:rPr lang="en-US" sz="2000" b="1" i="1" dirty="0"/>
              <a:t>Weber test</a:t>
            </a:r>
            <a:endParaRPr lang="en-US" sz="2000" b="1" i="1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Performed with 512 Hz tuning fork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Lateralizes to ear with conductive or greater conductive loss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Lateralizes with 5 dB of conductive hearing loss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7170" name="Picture 2" descr="E:\AKU MED Stuff\Third Year\c01f00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7" y="3505200"/>
            <a:ext cx="4191000" cy="288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79136"/>
          </a:xfrm>
        </p:spPr>
        <p:txBody>
          <a:bodyPr/>
          <a:lstStyle/>
          <a:p>
            <a:r>
              <a:rPr lang="en-US" sz="2000" b="1" i="1" dirty="0" err="1"/>
              <a:t>Rinne</a:t>
            </a:r>
            <a:r>
              <a:rPr lang="en-US" sz="2000" b="1" i="1" dirty="0"/>
              <a:t> test</a:t>
            </a:r>
            <a:endParaRPr lang="en-US" sz="2000" b="1" i="1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Performed with 512 or 1024 Hz tuning forks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Compares patient perception of loudness of air conduction versus bone conduction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BC &gt; AC on 512 Hz fork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Loss is 15 – 20 dB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BC &gt; AC on 1024 Hz fork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Loss is at least 30 </a:t>
            </a:r>
            <a:r>
              <a:rPr lang="en-US" sz="2000" dirty="0" err="1">
                <a:solidFill>
                  <a:schemeClr val="tx1"/>
                </a:solidFill>
              </a:rPr>
              <a:t>db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8196" name="Picture 4" descr="E:\AKU MED Stuff\Third Year\ch119f1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3920" y="4401205"/>
            <a:ext cx="2362200" cy="24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AKU MED Stuff\Third Year\ch119f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350395"/>
            <a:ext cx="2362200" cy="247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Audiometry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(INTEGRATION WITH AUDIOLOGY)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105400" cy="4136136"/>
          </a:xfrm>
        </p:spPr>
        <p:txBody>
          <a:bodyPr>
            <a:noAutofit/>
          </a:bodyPr>
          <a:lstStyle/>
          <a:p>
            <a:r>
              <a:rPr lang="en-US" sz="2000" b="1" i="1" dirty="0"/>
              <a:t>Pure Tone Audiometry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Loss of air conduction at lower frequencies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Bone conduction normal, sometimes shows a dip at 2000 Hz (</a:t>
            </a:r>
            <a:r>
              <a:rPr lang="en-US" sz="1800" dirty="0" err="1">
                <a:solidFill>
                  <a:schemeClr val="tx1"/>
                </a:solidFill>
              </a:rPr>
              <a:t>Cahart’s</a:t>
            </a:r>
            <a:r>
              <a:rPr lang="en-US" sz="1800" dirty="0">
                <a:solidFill>
                  <a:schemeClr val="tx1"/>
                </a:solidFill>
              </a:rPr>
              <a:t> notch) which disappears after successful surgery.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b="1" i="1" dirty="0"/>
              <a:t>Speech Audiometry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Normal except in those with cochlear involvement.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099945"/>
            <a:ext cx="3525520" cy="29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b="1" i="1" dirty="0"/>
              <a:t>Impedance Audiometry</a:t>
            </a:r>
            <a:endParaRPr lang="en-US" b="1" i="1" dirty="0"/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Tympanometry : As type curve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75" y="2667000"/>
            <a:ext cx="54864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229600" cy="4325112"/>
          </a:xfrm>
        </p:spPr>
        <p:txBody>
          <a:bodyPr/>
          <a:lstStyle/>
          <a:p>
            <a:r>
              <a:rPr lang="en-US" b="1" i="1" dirty="0"/>
              <a:t>Acoustic reflex</a:t>
            </a:r>
            <a:endParaRPr lang="en-US" b="1" i="1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Measure of movement of stapes at stimulus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Reflex is absent in </a:t>
            </a:r>
            <a:r>
              <a:rPr lang="en-US" sz="2000" dirty="0" err="1">
                <a:solidFill>
                  <a:schemeClr val="tx1"/>
                </a:solidFill>
              </a:rPr>
              <a:t>otosclerosis</a:t>
            </a:r>
            <a:endParaRPr lang="en-US" sz="2000" dirty="0" err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9221" name="Picture 5" descr="E:\AKU MED Stuff\Third Year\20121203_00181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195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1964353"/>
            <a:ext cx="3810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Progressive changes in the configuration of the acoustic reflex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stapedial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fixation.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healthy reflex with a sustained change in compliance as long as stimulus is 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diphasic reflex with on-off pattern. Seen in cases of early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otosclerotic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fixation.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Absent acoustic reflex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Radiological </a:t>
            </a:r>
            <a:r>
              <a:rPr lang="en-US" b="1" dirty="0" smtClean="0">
                <a:solidFill>
                  <a:schemeClr val="tx1"/>
                </a:solidFill>
              </a:rPr>
              <a:t>Investigations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(INTEGRATION WITH RADIOLOGY)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High resolution CT scan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Shows subtle areas of </a:t>
            </a:r>
            <a:r>
              <a:rPr lang="en-US" sz="2000" dirty="0" err="1">
                <a:solidFill>
                  <a:schemeClr val="tx1"/>
                </a:solidFill>
              </a:rPr>
              <a:t>demineralisation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 case of cochlear involvement it shows “double ring sign”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MRI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Done for patients with unusual presentation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Detects congenital anomalies of cochlea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Excludes </a:t>
            </a:r>
            <a:r>
              <a:rPr lang="en-US" sz="2000" dirty="0" err="1">
                <a:solidFill>
                  <a:schemeClr val="tx1"/>
                </a:solidFill>
              </a:rPr>
              <a:t>retrocochlear</a:t>
            </a:r>
            <a:r>
              <a:rPr lang="en-US" sz="2000" dirty="0">
                <a:solidFill>
                  <a:schemeClr val="tx1"/>
                </a:solidFill>
              </a:rPr>
              <a:t> pathology </a:t>
            </a:r>
            <a:r>
              <a:rPr lang="en-US" sz="2000" dirty="0" err="1">
                <a:solidFill>
                  <a:schemeClr val="tx1"/>
                </a:solidFill>
              </a:rPr>
              <a:t>eg</a:t>
            </a:r>
            <a:r>
              <a:rPr lang="en-US" sz="2000" dirty="0">
                <a:solidFill>
                  <a:schemeClr val="tx1"/>
                </a:solidFill>
              </a:rPr>
              <a:t>. Acoustic neuroma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5" name="Picture 2" descr="C:\Users\DR SU\Pictures\sargentphoto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43380" y="3307080"/>
            <a:ext cx="49095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Image result for double ring sign otoscler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999"/>
            <a:ext cx="9144000" cy="3276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985520" y="399415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84" y="1696970"/>
            <a:ext cx="8632616" cy="48867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Differential Diagnosis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 Serous </a:t>
            </a:r>
            <a:r>
              <a:rPr lang="en-US" sz="2000" dirty="0" err="1"/>
              <a:t>otitis</a:t>
            </a:r>
            <a:r>
              <a:rPr lang="en-US" sz="2000" dirty="0"/>
              <a:t> media.</a:t>
            </a:r>
            <a:endParaRPr lang="en-US" sz="2000" dirty="0"/>
          </a:p>
          <a:p>
            <a:r>
              <a:rPr lang="en-US" sz="2000" dirty="0"/>
              <a:t> Adhesive </a:t>
            </a:r>
            <a:r>
              <a:rPr lang="en-US" sz="2000" dirty="0" err="1"/>
              <a:t>otitis</a:t>
            </a:r>
            <a:r>
              <a:rPr lang="en-US" sz="2000" dirty="0"/>
              <a:t> media. </a:t>
            </a:r>
            <a:endParaRPr lang="en-US" sz="2000" dirty="0"/>
          </a:p>
          <a:p>
            <a:r>
              <a:rPr lang="en-US" sz="2000" dirty="0"/>
              <a:t>Congenital stapes fixation</a:t>
            </a: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b="1" dirty="0">
                <a:solidFill>
                  <a:srgbClr val="008000"/>
                </a:solidFill>
              </a:rPr>
              <a:t>Management /</a:t>
            </a:r>
            <a:br>
              <a:rPr lang="en-US" altLang="en-US" sz="7200" b="1" dirty="0">
                <a:solidFill>
                  <a:srgbClr val="008000"/>
                </a:solidFill>
              </a:rPr>
            </a:br>
            <a:r>
              <a:rPr lang="en-US" altLang="en-US" sz="7200" b="1" dirty="0">
                <a:solidFill>
                  <a:srgbClr val="008000"/>
                </a:solidFill>
              </a:rPr>
              <a:t>Treatment</a:t>
            </a:r>
            <a:endParaRPr lang="en-US" altLang="en-US" sz="7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0545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Treatment Options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" y="1920240"/>
            <a:ext cx="8229600" cy="4325112"/>
          </a:xfrm>
        </p:spPr>
        <p:txBody>
          <a:bodyPr/>
          <a:lstStyle/>
          <a:p>
            <a:r>
              <a:rPr lang="en-US" sz="2000" b="1" dirty="0"/>
              <a:t>Hearing aid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Surgical management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Observation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Medical management</a:t>
            </a:r>
            <a:endParaRPr lang="en-US" sz="2000" dirty="0"/>
          </a:p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Medical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6019800"/>
          </a:xfrm>
        </p:spPr>
        <p:txBody>
          <a:bodyPr>
            <a:normAutofit/>
          </a:bodyPr>
          <a:lstStyle/>
          <a:p>
            <a:r>
              <a:rPr lang="en-US" sz="2160" dirty="0"/>
              <a:t>Aim is to Stabilize the disease by </a:t>
            </a:r>
            <a:endParaRPr lang="en-US" sz="2160" dirty="0"/>
          </a:p>
          <a:p>
            <a:pPr marL="748030" indent="-349250">
              <a:buFont typeface="Wingdings" panose="05000000000000000000" pitchFamily="2" charset="2"/>
              <a:buChar char="§"/>
            </a:pPr>
            <a:r>
              <a:rPr lang="en-US" sz="2160" dirty="0"/>
              <a:t>reduction of the </a:t>
            </a:r>
            <a:r>
              <a:rPr lang="en-US" sz="2160" dirty="0" err="1"/>
              <a:t>osteoclastic</a:t>
            </a:r>
            <a:r>
              <a:rPr lang="en-US" sz="2160" dirty="0"/>
              <a:t> bone </a:t>
            </a:r>
            <a:r>
              <a:rPr lang="en-US" sz="2160" dirty="0" err="1"/>
              <a:t>resorption</a:t>
            </a:r>
            <a:r>
              <a:rPr lang="en-US" sz="2160" dirty="0"/>
              <a:t> increase </a:t>
            </a:r>
            <a:r>
              <a:rPr lang="en-US" sz="2160" dirty="0" err="1"/>
              <a:t>osteoblastic</a:t>
            </a:r>
            <a:r>
              <a:rPr lang="en-US" sz="2160" dirty="0"/>
              <a:t> bone formation</a:t>
            </a:r>
            <a:endParaRPr lang="en-US" sz="2160" dirty="0"/>
          </a:p>
          <a:p>
            <a:pPr marL="748030" indent="-349250">
              <a:buFont typeface="Wingdings" panose="05000000000000000000" pitchFamily="2" charset="2"/>
              <a:buChar char="§"/>
            </a:pPr>
            <a:r>
              <a:rPr lang="en-US" sz="2160" dirty="0"/>
              <a:t>Inhibits </a:t>
            </a:r>
            <a:r>
              <a:rPr lang="en-US" sz="2160" dirty="0" err="1"/>
              <a:t>proteolytic</a:t>
            </a:r>
            <a:r>
              <a:rPr lang="en-US" sz="2160" dirty="0"/>
              <a:t> enzymes that are cytotoxic to cochlea.</a:t>
            </a:r>
            <a:endParaRPr lang="en-US" sz="2160" dirty="0"/>
          </a:p>
          <a:p>
            <a:pPr marL="349250" indent="-349250"/>
            <a:r>
              <a:rPr lang="en-US" sz="2160" dirty="0"/>
              <a:t>Slows the progression of </a:t>
            </a:r>
            <a:r>
              <a:rPr lang="en-US" sz="2160" dirty="0" err="1"/>
              <a:t>sensorineural</a:t>
            </a:r>
            <a:r>
              <a:rPr lang="en-US" sz="2160" dirty="0"/>
              <a:t> hearing loss</a:t>
            </a:r>
            <a:endParaRPr lang="en-US" sz="2160" dirty="0"/>
          </a:p>
          <a:p>
            <a:pPr lvl="1">
              <a:defRPr/>
            </a:pPr>
            <a:r>
              <a:rPr lang="en-US" sz="2160" b="1" i="1" dirty="0">
                <a:solidFill>
                  <a:schemeClr val="tx1"/>
                </a:solidFill>
              </a:rPr>
              <a:t>Sodium Fluoride therapy</a:t>
            </a:r>
            <a:endParaRPr lang="en-US" sz="2160" b="1" i="1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160" dirty="0">
                <a:solidFill>
                  <a:schemeClr val="tx1"/>
                </a:solidFill>
              </a:rPr>
              <a:t>Mechanism</a:t>
            </a:r>
            <a:endParaRPr lang="en-US" sz="216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160" dirty="0">
                <a:solidFill>
                  <a:schemeClr val="tx1"/>
                </a:solidFill>
              </a:rPr>
              <a:t>Fluoride ion replaces hydroxyl group in bone forming </a:t>
            </a:r>
            <a:r>
              <a:rPr lang="en-US" sz="2160" dirty="0" err="1">
                <a:solidFill>
                  <a:schemeClr val="tx1"/>
                </a:solidFill>
              </a:rPr>
              <a:t>fluorapatite</a:t>
            </a:r>
            <a:r>
              <a:rPr lang="en-US" sz="2160" dirty="0">
                <a:solidFill>
                  <a:schemeClr val="tx1"/>
                </a:solidFill>
              </a:rPr>
              <a:t>.</a:t>
            </a:r>
            <a:endParaRPr lang="en-US" sz="216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160" dirty="0">
                <a:solidFill>
                  <a:schemeClr val="tx1"/>
                </a:solidFill>
              </a:rPr>
              <a:t>Resistant to </a:t>
            </a:r>
            <a:r>
              <a:rPr lang="en-US" sz="2160" dirty="0" err="1">
                <a:solidFill>
                  <a:schemeClr val="tx1"/>
                </a:solidFill>
              </a:rPr>
              <a:t>resorption</a:t>
            </a:r>
            <a:endParaRPr lang="en-US" sz="216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160" dirty="0">
                <a:solidFill>
                  <a:schemeClr val="tx1"/>
                </a:solidFill>
              </a:rPr>
              <a:t>Increases calcification of new bone</a:t>
            </a:r>
            <a:endParaRPr lang="en-US" sz="216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en-US" sz="2160" dirty="0">
                <a:solidFill>
                  <a:schemeClr val="tx1"/>
                </a:solidFill>
              </a:rPr>
              <a:t>Causes maturation of active foci of </a:t>
            </a:r>
            <a:r>
              <a:rPr lang="en-US" sz="2160" dirty="0" err="1">
                <a:solidFill>
                  <a:schemeClr val="tx1"/>
                </a:solidFill>
              </a:rPr>
              <a:t>otosclerosis</a:t>
            </a:r>
            <a:endParaRPr lang="en-US" sz="2160" dirty="0">
              <a:solidFill>
                <a:schemeClr val="tx1"/>
              </a:solidFill>
            </a:endParaRPr>
          </a:p>
          <a:p>
            <a:pPr marL="349250" indent="-349250"/>
            <a:endParaRPr lang="en-US" sz="21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382000" cy="6248400"/>
          </a:xfrm>
        </p:spPr>
        <p:txBody>
          <a:bodyPr>
            <a:noAutofit/>
          </a:bodyPr>
          <a:lstStyle/>
          <a:p>
            <a:pPr marL="681355" indent="-332105"/>
            <a:r>
              <a:rPr lang="en-US" sz="2000" dirty="0"/>
              <a:t>Contraindicated in patients with</a:t>
            </a:r>
            <a:endParaRPr lang="en-US" sz="2000" dirty="0"/>
          </a:p>
          <a:p>
            <a:pPr marL="973455" lvl="1" indent="-332105"/>
            <a:r>
              <a:rPr lang="en-US" sz="2000" dirty="0">
                <a:solidFill>
                  <a:schemeClr val="tx1"/>
                </a:solidFill>
              </a:rPr>
              <a:t>Chronic nephritis</a:t>
            </a:r>
            <a:endParaRPr lang="en-US" sz="2000" dirty="0">
              <a:solidFill>
                <a:schemeClr val="tx1"/>
              </a:solidFill>
            </a:endParaRPr>
          </a:p>
          <a:p>
            <a:pPr marL="973455" lvl="1" indent="-332105"/>
            <a:r>
              <a:rPr lang="en-US" sz="2000" dirty="0">
                <a:solidFill>
                  <a:schemeClr val="tx1"/>
                </a:solidFill>
              </a:rPr>
              <a:t>Chronic rheumatoid arthritis</a:t>
            </a:r>
            <a:endParaRPr lang="en-US" sz="2000" dirty="0">
              <a:solidFill>
                <a:schemeClr val="tx1"/>
              </a:solidFill>
            </a:endParaRPr>
          </a:p>
          <a:p>
            <a:pPr marL="973455" lvl="1" indent="-332105"/>
            <a:r>
              <a:rPr lang="en-US" sz="2000" dirty="0">
                <a:solidFill>
                  <a:schemeClr val="tx1"/>
                </a:solidFill>
              </a:rPr>
              <a:t>Pregnant and lactating women</a:t>
            </a:r>
            <a:endParaRPr lang="en-US" sz="2000" dirty="0">
              <a:solidFill>
                <a:schemeClr val="tx1"/>
              </a:solidFill>
            </a:endParaRPr>
          </a:p>
          <a:p>
            <a:pPr marL="973455" lvl="1" indent="-332105"/>
            <a:r>
              <a:rPr lang="en-US" sz="2000" dirty="0">
                <a:solidFill>
                  <a:schemeClr val="tx1"/>
                </a:solidFill>
              </a:rPr>
              <a:t>Children</a:t>
            </a:r>
            <a:endParaRPr lang="en-US" sz="2000" dirty="0"/>
          </a:p>
          <a:p>
            <a:pPr lvl="1">
              <a:defRPr/>
            </a:pPr>
            <a:r>
              <a:rPr lang="en-US" sz="2000" b="1" i="1" dirty="0" err="1">
                <a:solidFill>
                  <a:schemeClr val="tx1"/>
                </a:solidFill>
              </a:rPr>
              <a:t>Bisphosphonates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Inhibits bone </a:t>
            </a:r>
            <a:r>
              <a:rPr lang="en-US" sz="2000" dirty="0" err="1">
                <a:solidFill>
                  <a:schemeClr val="tx1"/>
                </a:solidFill>
              </a:rPr>
              <a:t>resorption</a:t>
            </a:r>
            <a:r>
              <a:rPr lang="en-US" sz="2000" dirty="0">
                <a:solidFill>
                  <a:schemeClr val="tx1"/>
                </a:solidFill>
              </a:rPr>
              <a:t> by inhibiting </a:t>
            </a:r>
            <a:r>
              <a:rPr lang="en-US" sz="2000" dirty="0" err="1">
                <a:solidFill>
                  <a:schemeClr val="tx1"/>
                </a:solidFill>
              </a:rPr>
              <a:t>osteoclastic</a:t>
            </a:r>
            <a:r>
              <a:rPr lang="en-US" sz="2000" dirty="0">
                <a:solidFill>
                  <a:schemeClr val="tx1"/>
                </a:solidFill>
              </a:rPr>
              <a:t> activity.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Often supplement with Vitamin D and Calcium.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chemeClr val="tx1"/>
                </a:solidFill>
              </a:rPr>
              <a:t>Studies conducted on </a:t>
            </a:r>
            <a:r>
              <a:rPr lang="en-US" sz="2000" dirty="0" err="1">
                <a:solidFill>
                  <a:schemeClr val="tx1"/>
                </a:solidFill>
              </a:rPr>
              <a:t>otosclerosis</a:t>
            </a:r>
            <a:r>
              <a:rPr lang="en-US" sz="2000" dirty="0">
                <a:solidFill>
                  <a:schemeClr val="tx1"/>
                </a:solidFill>
              </a:rPr>
              <a:t> patients with </a:t>
            </a:r>
            <a:r>
              <a:rPr lang="en-US" sz="2000" dirty="0" err="1">
                <a:solidFill>
                  <a:schemeClr val="tx1"/>
                </a:solidFill>
              </a:rPr>
              <a:t>neurotologic</a:t>
            </a:r>
            <a:r>
              <a:rPr lang="en-US" sz="2000" dirty="0">
                <a:solidFill>
                  <a:schemeClr val="tx1"/>
                </a:solidFill>
              </a:rPr>
              <a:t> symptoms report the majority of patients with subjective improvement or resolution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Hearing Aid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Very effective in early stage of disease</a:t>
            </a:r>
            <a:endParaRPr lang="en-US" sz="2000" dirty="0"/>
          </a:p>
          <a:p>
            <a:r>
              <a:rPr lang="en-US" sz="2000" dirty="0"/>
              <a:t>But can be used in advance stage, if:</a:t>
            </a:r>
            <a:endParaRPr lang="en-US" sz="2000" dirty="0"/>
          </a:p>
          <a:p>
            <a:pPr marL="681355" indent="-332105">
              <a:buFont typeface="Wingdings" panose="05000000000000000000" pitchFamily="2" charset="2"/>
              <a:buChar char="§"/>
            </a:pPr>
            <a:r>
              <a:rPr lang="en-US" sz="2000" dirty="0"/>
              <a:t>Surgery is contraindicated</a:t>
            </a:r>
            <a:endParaRPr lang="en-US" sz="2000" dirty="0"/>
          </a:p>
          <a:p>
            <a:pPr marL="681355" indent="-332105">
              <a:buFont typeface="Wingdings" panose="05000000000000000000" pitchFamily="2" charset="2"/>
              <a:buChar char="§"/>
            </a:pPr>
            <a:r>
              <a:rPr lang="en-US" sz="2000" dirty="0"/>
              <a:t>Patient refuses the surgery</a:t>
            </a:r>
            <a:endParaRPr lang="en-US" sz="2000" dirty="0"/>
          </a:p>
          <a:p>
            <a:pPr marL="681355" indent="-332105">
              <a:buFont typeface="Wingdings" panose="05000000000000000000" pitchFamily="2" charset="2"/>
              <a:buChar char="§"/>
            </a:pPr>
            <a:r>
              <a:rPr lang="en-US" sz="2000" dirty="0"/>
              <a:t>In far-advance cases it is required, even after </a:t>
            </a:r>
            <a:r>
              <a:rPr lang="en-US" sz="2000" dirty="0" err="1"/>
              <a:t>stapedotomy</a:t>
            </a:r>
            <a:endParaRPr lang="en-US" sz="2000" dirty="0"/>
          </a:p>
          <a:p>
            <a:pPr marL="681355" indent="-332105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Surgical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449763"/>
          </a:xfrm>
        </p:spPr>
        <p:txBody>
          <a:bodyPr/>
          <a:lstStyle/>
          <a:p>
            <a:r>
              <a:rPr lang="en-US" sz="2000" dirty="0"/>
              <a:t>Poorer ear always chosen for surgery</a:t>
            </a:r>
            <a:endParaRPr lang="en-US" sz="2000" dirty="0"/>
          </a:p>
          <a:p>
            <a:r>
              <a:rPr lang="en-US" sz="2000" dirty="0"/>
              <a:t>Done preferably under local anesthesia so patient can notify surgeon if vertigo occurs during procedure</a:t>
            </a:r>
            <a:endParaRPr lang="en-US" sz="2000" dirty="0"/>
          </a:p>
          <a:p>
            <a:r>
              <a:rPr lang="en-US" sz="2000" dirty="0"/>
              <a:t>Options are:</a:t>
            </a:r>
            <a:endParaRPr lang="en-US" sz="2000" dirty="0"/>
          </a:p>
          <a:p>
            <a:pPr marL="565150" indent="-282575">
              <a:buFont typeface="Wingdings" panose="05000000000000000000" pitchFamily="2" charset="2"/>
              <a:buChar char="§"/>
            </a:pPr>
            <a:r>
              <a:rPr lang="en-US" sz="2000" i="1" dirty="0" err="1"/>
              <a:t>Stapedotomy</a:t>
            </a:r>
            <a:endParaRPr lang="en-US" sz="2000" i="1" dirty="0"/>
          </a:p>
          <a:p>
            <a:pPr marL="565150" indent="-282575">
              <a:buFont typeface="Wingdings" panose="05000000000000000000" pitchFamily="2" charset="2"/>
              <a:buChar char="§"/>
            </a:pPr>
            <a:r>
              <a:rPr lang="en-US" sz="2000" i="1" dirty="0" err="1"/>
              <a:t>Stapedectomy</a:t>
            </a:r>
            <a:endParaRPr lang="en-US" sz="2000" i="1" dirty="0"/>
          </a:p>
          <a:p>
            <a:pPr marL="282575" indent="-282575"/>
            <a:r>
              <a:rPr lang="en-US" sz="2000" dirty="0"/>
              <a:t>Lesser complications due to use of Lasers now.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Selection Criteria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Hearing threshold is 30dB or worse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AB gap at least 15dB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Rinne’s</a:t>
            </a:r>
            <a:r>
              <a:rPr lang="en-US" sz="2000" dirty="0"/>
              <a:t> negative for 256 Hz and 512 Hz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Speech Discrimination Score is 60% or more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Prosthesis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28" y="2027237"/>
            <a:ext cx="8229600" cy="4830763"/>
          </a:xfrm>
        </p:spPr>
        <p:txBody>
          <a:bodyPr>
            <a:normAutofit/>
          </a:bodyPr>
          <a:lstStyle/>
          <a:p>
            <a:pPr marL="631825" indent="-282575">
              <a:buFont typeface="Wingdings" panose="05000000000000000000" pitchFamily="2" charset="2"/>
              <a:buChar char="§"/>
            </a:pPr>
            <a:r>
              <a:rPr lang="en-US" sz="2000" dirty="0"/>
              <a:t>Teflon piston</a:t>
            </a: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r>
              <a:rPr lang="en-US" sz="2000" dirty="0"/>
              <a:t>Stainless steel piston</a:t>
            </a: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r>
              <a:rPr lang="en-US" sz="2000" dirty="0"/>
              <a:t>Platinum Teflon piston</a:t>
            </a: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31825" indent="-282575">
              <a:buFont typeface="Wingdings" panose="05000000000000000000" pitchFamily="2" charset="2"/>
              <a:buChar char="§"/>
            </a:pPr>
            <a:r>
              <a:rPr lang="en-US" sz="2000" dirty="0"/>
              <a:t>Titanium Teflon piston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pic>
        <p:nvPicPr>
          <p:cNvPr id="36866" name="Picture 2" descr="D:\3rd year\ENT\presentation\a_prosthesi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87290" y="2098040"/>
            <a:ext cx="3569335" cy="24428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 of small fenestra </a:t>
            </a:r>
            <a:r>
              <a:rPr lang="en-US" dirty="0" err="1">
                <a:solidFill>
                  <a:schemeClr val="tx1"/>
                </a:solidFill>
              </a:rPr>
              <a:t>stapedotomy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Anethesia</a:t>
            </a:r>
            <a:r>
              <a:rPr lang="en-US" sz="2000" dirty="0"/>
              <a:t> injected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Incisions at lateral process of malleus and inferiorly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Tympanomeatal</a:t>
            </a:r>
            <a:r>
              <a:rPr lang="en-US" sz="2000" dirty="0"/>
              <a:t> flap elevated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Adequate exposure (facial nerve superiorly, pyramidal process inferiorly)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Distance from incus to footplate measured (usu. 4.5mm)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Microdrill</a:t>
            </a:r>
            <a:r>
              <a:rPr lang="en-US" sz="2000" dirty="0"/>
              <a:t> used to create fenestra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Prosthesis placed on incus and crimped firmly in place.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Incudostapedial</a:t>
            </a:r>
            <a:r>
              <a:rPr lang="en-US" sz="2000" dirty="0"/>
              <a:t>  joint separated and </a:t>
            </a:r>
            <a:r>
              <a:rPr lang="en-US" sz="2000" dirty="0" err="1"/>
              <a:t>stapedial</a:t>
            </a:r>
            <a:r>
              <a:rPr lang="en-US" sz="2000" dirty="0"/>
              <a:t> tendon sectioned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Stapes superstructure fractured and removed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Prosthesis checked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err="1"/>
              <a:t>Tympanomeatal</a:t>
            </a:r>
            <a:r>
              <a:rPr lang="en-US" sz="2000" dirty="0"/>
              <a:t> flap returned to normal position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  <a:endParaRPr lang="en-US" alt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086600" cy="3778250"/>
          </a:xfrm>
        </p:spPr>
        <p:txBody>
          <a:bodyPr/>
          <a:lstStyle/>
          <a:p>
            <a:pPr algn="just" eaLnBrk="1" hangingPunct="1"/>
            <a:r>
              <a:rPr lang="en-US" altLang="en-US" sz="2000" dirty="0"/>
              <a:t>Learning objectives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Development of cochlea (core concept = 60%)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Anatomy, physiology, biochemistry (spiral integration 8%)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Pathology and community medicine (horizontal integration 20%)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Related clinical medical surgical (vertical integration – 7%)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Research, family medicine, bioethics, artificial intelligence (5%)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Stapedotomy</a:t>
            </a:r>
            <a:r>
              <a:rPr lang="en-US" b="1" dirty="0">
                <a:solidFill>
                  <a:schemeClr val="tx1"/>
                </a:solidFill>
              </a:rPr>
              <a:t> v/s </a:t>
            </a:r>
            <a:r>
              <a:rPr lang="en-US" b="1" dirty="0" err="1">
                <a:solidFill>
                  <a:schemeClr val="tx1"/>
                </a:solidFill>
              </a:rPr>
              <a:t>Stapedectomy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Stapedotomy</a:t>
            </a:r>
            <a:endParaRPr lang="en-US" sz="2000" dirty="0"/>
          </a:p>
          <a:p>
            <a:pPr marL="465455" indent="-231775">
              <a:buFont typeface="Courier New" panose="02070309020205020404" pitchFamily="49" charset="0"/>
              <a:buChar char="o"/>
            </a:pPr>
            <a:r>
              <a:rPr lang="en-US" sz="2000" dirty="0"/>
              <a:t>Safer</a:t>
            </a:r>
            <a:endParaRPr lang="en-US" sz="2000" dirty="0"/>
          </a:p>
          <a:p>
            <a:pPr marL="465455" indent="-231775">
              <a:buFont typeface="Courier New" panose="02070309020205020404" pitchFamily="49" charset="0"/>
              <a:buChar char="o"/>
            </a:pPr>
            <a:r>
              <a:rPr lang="en-US" sz="2000" dirty="0"/>
              <a:t>Lower rate of high frequency </a:t>
            </a:r>
            <a:r>
              <a:rPr lang="en-US" sz="2000" dirty="0" err="1"/>
              <a:t>sensorineural</a:t>
            </a:r>
            <a:r>
              <a:rPr lang="en-US" sz="2000" dirty="0"/>
              <a:t> hearing loss post op.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Stapedectomy</a:t>
            </a:r>
            <a:endParaRPr lang="en-US" sz="2000" dirty="0"/>
          </a:p>
          <a:p>
            <a:pPr marL="465455" indent="-231775">
              <a:buFont typeface="Courier New" panose="02070309020205020404" pitchFamily="49" charset="0"/>
              <a:buChar char="o"/>
            </a:pPr>
            <a:r>
              <a:rPr lang="en-US" sz="2000" dirty="0"/>
              <a:t>Less chances of recurrence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Postoperative Care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Patient’s head elevated to 30</a:t>
            </a:r>
            <a:r>
              <a:rPr lang="en-US" sz="2000" baseline="30000" dirty="0"/>
              <a:t>o </a:t>
            </a:r>
            <a:r>
              <a:rPr lang="en-US" sz="2000" dirty="0"/>
              <a:t> to reduce perilymph pressure in vestibule</a:t>
            </a:r>
            <a:endParaRPr lang="en-US" sz="2000" dirty="0"/>
          </a:p>
          <a:p>
            <a:r>
              <a:rPr lang="en-US" sz="2000" dirty="0"/>
              <a:t>Bed rest for at least 1 hour</a:t>
            </a:r>
            <a:endParaRPr lang="en-US" sz="2000" dirty="0"/>
          </a:p>
          <a:p>
            <a:r>
              <a:rPr lang="en-US" sz="2000" dirty="0"/>
              <a:t>If no vertigo on getting up then patient can go home</a:t>
            </a:r>
            <a:endParaRPr lang="en-US" sz="2000" dirty="0"/>
          </a:p>
          <a:p>
            <a:r>
              <a:rPr lang="en-US" sz="2000" dirty="0"/>
              <a:t>Patients can resume air travel after 5 days</a:t>
            </a:r>
            <a:endParaRPr lang="en-US" sz="2000" dirty="0"/>
          </a:p>
          <a:p>
            <a:r>
              <a:rPr lang="en-US" sz="2000" dirty="0"/>
              <a:t>Follow up with audiogram in 3 weeks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Contraindications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419600"/>
          </a:xfrm>
        </p:spPr>
        <p:txBody>
          <a:bodyPr>
            <a:noAutofit/>
          </a:bodyPr>
          <a:lstStyle/>
          <a:p>
            <a:r>
              <a:rPr lang="en-US" sz="2000" b="1" dirty="0"/>
              <a:t>Only hearing ear</a:t>
            </a:r>
            <a:endParaRPr lang="en-US" sz="2000" b="1" dirty="0"/>
          </a:p>
          <a:p>
            <a:r>
              <a:rPr lang="en-US" sz="2000" dirty="0"/>
              <a:t>Meniere’s disease</a:t>
            </a:r>
            <a:endParaRPr lang="en-US" sz="2000" b="1" dirty="0"/>
          </a:p>
          <a:p>
            <a:r>
              <a:rPr lang="en-US" sz="2000" dirty="0"/>
              <a:t>Occupation</a:t>
            </a:r>
            <a:endParaRPr lang="en-US" sz="2000" dirty="0"/>
          </a:p>
          <a:p>
            <a:pPr marL="565150" indent="-332105">
              <a:buFont typeface="Wingdings" panose="05000000000000000000" pitchFamily="2" charset="2"/>
              <a:buChar char="§"/>
            </a:pPr>
            <a:r>
              <a:rPr lang="en-US" sz="2000" dirty="0"/>
              <a:t>Experience frequent change in pressure</a:t>
            </a:r>
            <a:endParaRPr lang="en-US" sz="2000" dirty="0"/>
          </a:p>
          <a:p>
            <a:pPr marL="565150" indent="-332105">
              <a:buFont typeface="Wingdings" panose="05000000000000000000" pitchFamily="2" charset="2"/>
              <a:buChar char="§"/>
            </a:pPr>
            <a:r>
              <a:rPr lang="en-US" sz="2000" dirty="0"/>
              <a:t>Works in noisy surrounding</a:t>
            </a:r>
            <a:endParaRPr lang="en-US" sz="2000" dirty="0"/>
          </a:p>
          <a:p>
            <a:pPr marL="349250" indent="-349250">
              <a:tabLst>
                <a:tab pos="398145" algn="l"/>
              </a:tabLst>
            </a:pPr>
            <a:r>
              <a:rPr lang="en-US" sz="2000" dirty="0"/>
              <a:t>Otitis </a:t>
            </a:r>
            <a:r>
              <a:rPr lang="en-US" sz="2000" dirty="0" err="1"/>
              <a:t>externa</a:t>
            </a:r>
            <a:endParaRPr lang="en-US" sz="2000" dirty="0"/>
          </a:p>
          <a:p>
            <a:pPr marL="349250" indent="-349250">
              <a:tabLst>
                <a:tab pos="398145" algn="l"/>
              </a:tabLst>
            </a:pPr>
            <a:r>
              <a:rPr lang="en-US" sz="2000" dirty="0"/>
              <a:t>Perforated TM</a:t>
            </a:r>
            <a:endParaRPr lang="en-US" sz="2000" dirty="0"/>
          </a:p>
          <a:p>
            <a:pPr marL="349250" indent="-349250">
              <a:tabLst>
                <a:tab pos="398145" algn="l"/>
              </a:tabLst>
            </a:pPr>
            <a:r>
              <a:rPr lang="en-US" sz="2000" dirty="0"/>
              <a:t>Young children</a:t>
            </a:r>
            <a:endParaRPr lang="en-US" sz="2000" dirty="0"/>
          </a:p>
          <a:p>
            <a:pPr marL="349250" indent="-349250">
              <a:tabLst>
                <a:tab pos="398145" algn="l"/>
              </a:tabLst>
            </a:pPr>
            <a:r>
              <a:rPr lang="en-US" sz="2000" dirty="0"/>
              <a:t>Poor state of health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325" y="1833245"/>
            <a:ext cx="8283575" cy="1811020"/>
          </a:xfrm>
        </p:spPr>
        <p:txBody>
          <a:bodyPr/>
          <a:lstStyle/>
          <a:p>
            <a:r>
              <a:rPr lang="en-GB" b="1" dirty="0" smtClean="0"/>
              <a:t>COMPLICATIONS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899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Intra-Operative Complications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Exposed, overhanging Facial Nerve (9%)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Chorda tympani nerve damage (30%)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Solid or Obliterated Footplate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Floating Footplate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Persistent </a:t>
            </a:r>
            <a:r>
              <a:rPr lang="en-US" sz="2400" dirty="0" err="1"/>
              <a:t>Stapedial</a:t>
            </a:r>
            <a:r>
              <a:rPr lang="en-US" sz="2400" dirty="0"/>
              <a:t> Artery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Perilymph</a:t>
            </a:r>
            <a:r>
              <a:rPr lang="en-US" sz="2400" dirty="0"/>
              <a:t> Gusher</a:t>
            </a:r>
            <a:endParaRPr lang="en-US" sz="2400" dirty="0"/>
          </a:p>
          <a:p>
            <a:pPr marL="631825" indent="-23368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Managed by placing tissue graft over oval window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Tympanic Membrane perforation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Intraoperative vertigo due to long prosthesis</a:t>
            </a:r>
            <a:endParaRPr lang="en-US" sz="2400" dirty="0"/>
          </a:p>
          <a:p>
            <a:pPr marL="349250" indent="-300355">
              <a:lnSpc>
                <a:spcPct val="150000"/>
              </a:lnSpc>
            </a:pPr>
            <a:r>
              <a:rPr lang="en-US" sz="2400" dirty="0"/>
              <a:t>Fixed </a:t>
            </a:r>
            <a:r>
              <a:rPr lang="en-US" sz="2400" dirty="0" err="1"/>
              <a:t>Malleus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Post-Operative Complications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SNHL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Vertigo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Facial paralysis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Tinnitus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Taste disturbance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Perilymph fistula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Dead ear (1%)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Iatrogenic tympanic membrane perforation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</a:t>
            </a:r>
            <a:endParaRPr lang="en-US" alt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000">
                <a:hlinkClick r:id="rId1"/>
              </a:rPr>
              <a:t>https://emedicine.medscape.com/article/859760-overview</a:t>
            </a:r>
            <a:endParaRPr lang="en-US" altLang="en-US" sz="2000"/>
          </a:p>
          <a:p>
            <a:pPr eaLnBrk="1" hangingPunct="1"/>
            <a:r>
              <a:rPr lang="en-US" altLang="en-US" sz="2000"/>
              <a:t>According to Batson (2021) it is a complex and progressive disease</a:t>
            </a:r>
            <a:endParaRPr lang="en-US" altLang="en-US" sz="2000"/>
          </a:p>
          <a:p>
            <a:pPr eaLnBrk="1" hangingPunct="1"/>
            <a:r>
              <a:rPr lang="en-US" altLang="en-US" sz="2000"/>
              <a:t>It is affecting 360 million people worldwide</a:t>
            </a:r>
            <a:endParaRPr lang="en-US" alt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Biomedical Ethics</a:t>
            </a:r>
            <a:endParaRPr lang="en-US" altLang="en-US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815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000"/>
              <a:t>Before doing any medical and surgical treatment, informed consent must be taken </a:t>
            </a:r>
            <a:endParaRPr lang="en-US" altLang="en-US" sz="2000"/>
          </a:p>
          <a:p>
            <a:pPr eaLnBrk="1" hangingPunct="1"/>
            <a:r>
              <a:rPr lang="en-US" altLang="en-US" sz="2000"/>
              <a:t>Prognosis should be explained to patients and attendants</a:t>
            </a:r>
            <a:endParaRPr lang="en-US" alt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Family Medicine</a:t>
            </a:r>
            <a:endParaRPr lang="en-US" altLang="en-US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8150"/>
            <a:ext cx="8229600" cy="4464050"/>
          </a:xfrm>
        </p:spPr>
        <p:txBody>
          <a:bodyPr/>
          <a:lstStyle/>
          <a:p>
            <a:pPr eaLnBrk="1" hangingPunct="1"/>
            <a:r>
              <a:rPr lang="en-US" altLang="en-US" sz="2000"/>
              <a:t>Any patient who presents with progressive hearing loss in middle age should be referred to ENT specialist and tested for audiological assessment</a:t>
            </a:r>
            <a:endParaRPr lang="en-US" altLang="en-US" sz="2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Artificial Intelligence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use of explainable artificial intelligence to explore types of </a:t>
            </a:r>
            <a:r>
              <a:rPr lang="en-US" sz="2000" dirty="0" err="1"/>
              <a:t>fenestral</a:t>
            </a:r>
            <a:r>
              <a:rPr lang="en-US" sz="2000" dirty="0"/>
              <a:t> </a:t>
            </a:r>
            <a:r>
              <a:rPr lang="en-US" sz="2000" dirty="0" err="1"/>
              <a:t>otosclerosis</a:t>
            </a:r>
            <a:r>
              <a:rPr lang="en-US" sz="2000"/>
              <a:t> misdiagnosed when using temporal bone high-resolution computed tomography</a:t>
            </a:r>
            <a:endParaRPr lang="en-US" sz="2000"/>
          </a:p>
          <a:p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Learning Objectives</a:t>
            </a:r>
            <a:endParaRPr lang="en-US" alt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086600" cy="3778250"/>
          </a:xfrm>
        </p:spPr>
        <p:txBody>
          <a:bodyPr/>
          <a:lstStyle/>
          <a:p>
            <a:pPr marL="0" indent="0" algn="just" eaLnBrk="1" hangingPunct="1">
              <a:buFont typeface="Wingdings 3" pitchFamily="2" charset="2"/>
              <a:buNone/>
              <a:defRPr/>
            </a:pPr>
            <a:r>
              <a:rPr lang="en-US" altLang="en-US" sz="2400" dirty="0"/>
              <a:t>At the end of this lecture students shall be able to learn: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Etiology of Otosclerosis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Stages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Signs and Symptoms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Examination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Investigations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Medical and Surgical Management</a:t>
            </a:r>
            <a:endParaRPr lang="en-US" altLang="en-US" sz="2400" dirty="0"/>
          </a:p>
          <a:p>
            <a:pPr algn="just" eaLnBrk="1" hangingPunct="1">
              <a:defRPr/>
            </a:pPr>
            <a:r>
              <a:rPr lang="en-US" altLang="en-US" sz="2400" dirty="0"/>
              <a:t>Recent Advances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  <a:endParaRPr lang="en-US" altLang="en-US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3778250"/>
          </a:xfrm>
        </p:spPr>
        <p:txBody>
          <a:bodyPr/>
          <a:lstStyle/>
          <a:p>
            <a:pPr eaLnBrk="1" hangingPunct="1"/>
            <a:r>
              <a:rPr lang="en-US" altLang="en-US" sz="2000"/>
              <a:t>SCOTT BROWN OTOLARYNGOLOGY 8</a:t>
            </a:r>
            <a:r>
              <a:rPr lang="en-US" altLang="en-US" sz="2000" baseline="30000"/>
              <a:t>th</a:t>
            </a:r>
            <a:r>
              <a:rPr lang="en-US" altLang="en-US" sz="2000"/>
              <a:t> edition</a:t>
            </a:r>
            <a:endParaRPr lang="en-US" altLang="en-US" sz="2000"/>
          </a:p>
          <a:p>
            <a:pPr eaLnBrk="1" hangingPunct="1"/>
            <a:r>
              <a:rPr lang="en-US" altLang="en-US" sz="2000"/>
              <a:t>Disease of ENT Saleem Iqbal Bhutta</a:t>
            </a:r>
            <a:endParaRPr lang="en-US" altLang="en-US" sz="2000"/>
          </a:p>
          <a:p>
            <a:pPr eaLnBrk="1" hangingPunct="1"/>
            <a:r>
              <a:rPr lang="en-US" altLang="en-US" sz="2000"/>
              <a:t>PL Dhingra, 7th edition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3657601"/>
            <a:ext cx="6600451" cy="2262781"/>
          </a:xfrm>
        </p:spPr>
        <p:txBody>
          <a:bodyPr/>
          <a:lstStyle/>
          <a:p>
            <a:r>
              <a:rPr lang="en-GB" dirty="0" smtClean="0"/>
              <a:t>          </a:t>
            </a:r>
            <a:r>
              <a:rPr lang="en-GB" b="1" dirty="0" smtClean="0"/>
              <a:t>THANKYOU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Definition</a:t>
            </a:r>
            <a:endParaRPr lang="en-US" altLang="en-US" dirty="0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6945313" y="271463"/>
            <a:ext cx="181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cs typeface="Traditional Arabic" pitchFamily="2" charset="-78"/>
              </a:rPr>
              <a:t>It is also called </a:t>
            </a:r>
            <a:r>
              <a:rPr lang="en-US" sz="2400" dirty="0" err="1">
                <a:cs typeface="Traditional Arabic" pitchFamily="2" charset="-78"/>
              </a:rPr>
              <a:t>Otospongiosis</a:t>
            </a:r>
            <a:r>
              <a:rPr lang="en-US" sz="2400" dirty="0">
                <a:cs typeface="Traditional Arabic" pitchFamily="2" charset="-78"/>
              </a:rPr>
              <a:t>.</a:t>
            </a:r>
            <a:endParaRPr lang="en-US" sz="2400" dirty="0">
              <a:cs typeface="Traditional Arabic" pitchFamily="2" charset="-78"/>
            </a:endParaRPr>
          </a:p>
          <a:p>
            <a:pPr>
              <a:buNone/>
            </a:pPr>
            <a:r>
              <a:rPr lang="en-US" sz="2400" dirty="0">
                <a:cs typeface="Traditional Arabic" pitchFamily="2" charset="-78"/>
              </a:rPr>
              <a:t>A primary disease of the bony </a:t>
            </a:r>
            <a:r>
              <a:rPr lang="en-US" sz="2400" dirty="0" err="1">
                <a:cs typeface="Traditional Arabic" pitchFamily="2" charset="-78"/>
              </a:rPr>
              <a:t>otic</a:t>
            </a:r>
            <a:r>
              <a:rPr lang="en-US" sz="2400" dirty="0">
                <a:cs typeface="Traditional Arabic" pitchFamily="2" charset="-78"/>
              </a:rPr>
              <a:t> capsule characterized  by one or more foci of irregularly laid spongy bone replace part of normally dense </a:t>
            </a:r>
            <a:r>
              <a:rPr lang="en-US" sz="2400" dirty="0" err="1">
                <a:cs typeface="Traditional Arabic" pitchFamily="2" charset="-78"/>
              </a:rPr>
              <a:t>enchondral</a:t>
            </a:r>
            <a:r>
              <a:rPr lang="en-US" sz="2400" dirty="0">
                <a:cs typeface="Traditional Arabic" pitchFamily="2" charset="-78"/>
              </a:rPr>
              <a:t> layer of bony </a:t>
            </a:r>
            <a:r>
              <a:rPr lang="en-US" sz="2400" dirty="0" err="1">
                <a:cs typeface="Traditional Arabic" pitchFamily="2" charset="-78"/>
              </a:rPr>
              <a:t>otic</a:t>
            </a:r>
            <a:r>
              <a:rPr lang="en-US" sz="2400" dirty="0">
                <a:cs typeface="Traditional Arabic" pitchFamily="2" charset="-78"/>
              </a:rPr>
              <a:t> capsule</a:t>
            </a:r>
            <a:endParaRPr lang="en-US" sz="2400" dirty="0">
              <a:cs typeface="Traditional Arabic" pitchFamily="2" charset="-78"/>
            </a:endParaRPr>
          </a:p>
          <a:p>
            <a:pPr>
              <a:buNone/>
            </a:pPr>
            <a:r>
              <a:rPr lang="en-US" sz="2400" dirty="0">
                <a:cs typeface="Traditional Arabic" pitchFamily="2" charset="-78"/>
              </a:rPr>
              <a:t>Most often focus involves the stapes region which leads to stapes fixation and results conductive deafness</a:t>
            </a:r>
            <a:endParaRPr lang="en-US" sz="2400" dirty="0">
              <a:cs typeface="Traditional Arabic" pitchFamily="2" charset="-78"/>
            </a:endParaRPr>
          </a:p>
          <a:p>
            <a:pPr>
              <a:buNone/>
            </a:pPr>
            <a:r>
              <a:rPr lang="en-US" sz="2400" dirty="0">
                <a:cs typeface="Traditional Arabic" pitchFamily="2" charset="-78"/>
              </a:rPr>
              <a:t>It may involve other areas of bony labyrinth where it may cause </a:t>
            </a:r>
            <a:r>
              <a:rPr lang="en-US" sz="2400" dirty="0" err="1">
                <a:cs typeface="Traditional Arabic" pitchFamily="2" charset="-78"/>
              </a:rPr>
              <a:t>sensori</a:t>
            </a:r>
            <a:r>
              <a:rPr lang="en-US" sz="2400" dirty="0">
                <a:cs typeface="Traditional Arabic" pitchFamily="2" charset="-78"/>
              </a:rPr>
              <a:t> </a:t>
            </a:r>
            <a:r>
              <a:rPr lang="en-US" sz="2400" dirty="0" err="1">
                <a:cs typeface="Traditional Arabic" pitchFamily="2" charset="-78"/>
              </a:rPr>
              <a:t>neurol</a:t>
            </a:r>
            <a:r>
              <a:rPr lang="en-US" sz="2400" dirty="0">
                <a:cs typeface="Traditional Arabic" pitchFamily="2" charset="-78"/>
              </a:rPr>
              <a:t>-loss </a:t>
            </a:r>
            <a:endParaRPr lang="en-US" sz="2400" dirty="0">
              <a:cs typeface="Traditional Arabic" pitchFamily="2" charset="-78"/>
            </a:endParaRPr>
          </a:p>
          <a:p>
            <a:endParaRPr lang="en-US" sz="2400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Etiology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exact cause is unknown but many factors have been proposed such as: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Hereditary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Endocrine (pregnancy)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Trauma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Infectious (</a:t>
            </a:r>
            <a:r>
              <a:rPr lang="en-US" b="1" dirty="0" err="1">
                <a:solidFill>
                  <a:schemeClr val="tx1"/>
                </a:solidFill>
              </a:rPr>
              <a:t>eg</a:t>
            </a:r>
            <a:r>
              <a:rPr lang="en-US" b="1" dirty="0">
                <a:solidFill>
                  <a:schemeClr val="tx1"/>
                </a:solidFill>
              </a:rPr>
              <a:t>: measles)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Vascular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Autoimmune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533400"/>
            <a:ext cx="6589712" cy="1281113"/>
          </a:xfrm>
        </p:spPr>
        <p:txBody>
          <a:bodyPr/>
          <a:lstStyle/>
          <a:p>
            <a:pPr eaLnBrk="1" hangingPunct="1"/>
            <a:r>
              <a:rPr lang="en-US" altLang="en-US" dirty="0"/>
              <a:t>Sites Of Otosclerosis</a:t>
            </a:r>
            <a:endParaRPr lang="en-US" altLang="en-US" dirty="0"/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81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Otic</a:t>
            </a:r>
            <a:r>
              <a:rPr lang="en-US" dirty="0"/>
              <a:t> capsule</a:t>
            </a:r>
            <a:endParaRPr lang="en-US" dirty="0"/>
          </a:p>
          <a:p>
            <a:r>
              <a:rPr lang="en-US" dirty="0"/>
              <a:t>Bony </a:t>
            </a:r>
            <a:r>
              <a:rPr lang="en-US" dirty="0" err="1"/>
              <a:t>labriynth</a:t>
            </a:r>
            <a:endParaRPr lang="en-US" dirty="0"/>
          </a:p>
          <a:p>
            <a:r>
              <a:rPr lang="en-US" dirty="0"/>
              <a:t>Stapes</a:t>
            </a:r>
            <a:endParaRPr lang="en-US" dirty="0"/>
          </a:p>
          <a:p>
            <a:r>
              <a:rPr lang="en-US" dirty="0"/>
              <a:t>cochlea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239000" cy="7467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Types of </a:t>
            </a:r>
            <a:r>
              <a:rPr lang="en-US" b="1" dirty="0" err="1">
                <a:solidFill>
                  <a:schemeClr val="tx1"/>
                </a:solidFill>
              </a:rPr>
              <a:t>Stapedial</a:t>
            </a:r>
            <a:r>
              <a:rPr lang="en-US" b="1" dirty="0">
                <a:solidFill>
                  <a:schemeClr val="tx1"/>
                </a:solidFill>
              </a:rPr>
              <a:t> fixation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000" b="1" i="1" dirty="0"/>
              <a:t>Anterior Focus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b="1" i="1" dirty="0"/>
              <a:t>Posterior Focus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b="1" i="1" dirty="0"/>
              <a:t>Circumferential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b="1" i="1" dirty="0"/>
              <a:t>Biscuit type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b="1" i="1" dirty="0" err="1"/>
              <a:t>Obliterative</a:t>
            </a:r>
            <a:endParaRPr lang="en-US" sz="2000" b="1" i="1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568325" indent="1905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47F80F3-8458-4ED3-AA23-E7B4D99C02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9905</Words>
  <Application>WPS Presentation</Application>
  <PresentationFormat>On-screen Show (4:3)</PresentationFormat>
  <Paragraphs>466</Paragraphs>
  <Slides>51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7" baseType="lpstr">
      <vt:lpstr>Arial</vt:lpstr>
      <vt:lpstr>SimSun</vt:lpstr>
      <vt:lpstr>Wingdings</vt:lpstr>
      <vt:lpstr>Century Gothic</vt:lpstr>
      <vt:lpstr>Calibri</vt:lpstr>
      <vt:lpstr>Tahoma</vt:lpstr>
      <vt:lpstr>Times New Roman</vt:lpstr>
      <vt:lpstr>Wingdings 3</vt:lpstr>
      <vt:lpstr>Symbol</vt:lpstr>
      <vt:lpstr>Traditional Arabic</vt:lpstr>
      <vt:lpstr>Segoe Print</vt:lpstr>
      <vt:lpstr>Microsoft YaHei</vt:lpstr>
      <vt:lpstr>Arial Unicode MS</vt:lpstr>
      <vt:lpstr>Cascadia Code</vt:lpstr>
      <vt:lpstr>Courier New</vt:lpstr>
      <vt:lpstr>Default Design</vt:lpstr>
      <vt:lpstr>OTOSCLEROSIS</vt:lpstr>
      <vt:lpstr>University Motto, Vision, Values &amp; Goals </vt:lpstr>
      <vt:lpstr>Prof Umer Model Of Integrated Lecture</vt:lpstr>
      <vt:lpstr>Sequence of LGIS</vt:lpstr>
      <vt:lpstr>Learning Objectives</vt:lpstr>
      <vt:lpstr>Definition</vt:lpstr>
      <vt:lpstr>Etiology</vt:lpstr>
      <vt:lpstr>Sites Of Otosclerosis</vt:lpstr>
      <vt:lpstr>Types of Stapedial fixation</vt:lpstr>
      <vt:lpstr>Spiral Integration With Anatomy</vt:lpstr>
      <vt:lpstr>PowerPoint 演示文稿</vt:lpstr>
      <vt:lpstr>PowerPoint 演示文稿</vt:lpstr>
      <vt:lpstr>Horizontal Integration With Community Medicine</vt:lpstr>
      <vt:lpstr>Epidemiology</vt:lpstr>
      <vt:lpstr>Horizontal Integration With Pathology And Histopathology</vt:lpstr>
      <vt:lpstr>PowerPoint 演示文稿</vt:lpstr>
      <vt:lpstr>               Pathological sites </vt:lpstr>
      <vt:lpstr>Clinical Features</vt:lpstr>
      <vt:lpstr>Hearing Loss</vt:lpstr>
      <vt:lpstr>DIAGNOSIS</vt:lpstr>
      <vt:lpstr>History</vt:lpstr>
      <vt:lpstr>Physical Examination</vt:lpstr>
      <vt:lpstr>PowerPoint 演示文稿</vt:lpstr>
      <vt:lpstr>PowerPoint 演示文稿</vt:lpstr>
      <vt:lpstr>Audiometry (INTEGRATION WITH AUDIOLOGY)</vt:lpstr>
      <vt:lpstr>PowerPoint 演示文稿</vt:lpstr>
      <vt:lpstr>PowerPoint 演示文稿</vt:lpstr>
      <vt:lpstr>Radiological Investigations (INTEGRATION WITH RADIOLOGY)</vt:lpstr>
      <vt:lpstr>PowerPoint 演示文稿</vt:lpstr>
      <vt:lpstr>Differential Diagnosis</vt:lpstr>
      <vt:lpstr>Management / Treatment</vt:lpstr>
      <vt:lpstr>Treatment Options</vt:lpstr>
      <vt:lpstr>Medical management</vt:lpstr>
      <vt:lpstr>PowerPoint 演示文稿</vt:lpstr>
      <vt:lpstr>Hearing Aid</vt:lpstr>
      <vt:lpstr>Surgical Management</vt:lpstr>
      <vt:lpstr>Selection Criteria</vt:lpstr>
      <vt:lpstr>Prosthesis</vt:lpstr>
      <vt:lpstr>Summary of small fenestra stapedotomy</vt:lpstr>
      <vt:lpstr>Stapedotomy v/s Stapedectomy</vt:lpstr>
      <vt:lpstr>Postoperative Care</vt:lpstr>
      <vt:lpstr>Contraindications </vt:lpstr>
      <vt:lpstr>COMPLICATIONS</vt:lpstr>
      <vt:lpstr>Intra-Operative Complications</vt:lpstr>
      <vt:lpstr>Post-Operative Complications</vt:lpstr>
      <vt:lpstr>Research</vt:lpstr>
      <vt:lpstr>Biomedical Ethics</vt:lpstr>
      <vt:lpstr>Family Medicine</vt:lpstr>
      <vt:lpstr>Artificial Intelligence</vt:lpstr>
      <vt:lpstr>REFERENCES</vt:lpstr>
      <vt:lpstr>          THANKYOU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OTOSCLEROSIS</dc:title>
  <dc:creator/>
  <cp:lastModifiedBy>Fatima Shahid</cp:lastModifiedBy>
  <cp:revision>9</cp:revision>
  <dcterms:created xsi:type="dcterms:W3CDTF">2025-01-29T06:28:00Z</dcterms:created>
  <dcterms:modified xsi:type="dcterms:W3CDTF">2025-02-06T06:42:57Z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E594C8745BEE431893B58681B381A17B_12</vt:lpwstr>
  </property>
  <property fmtid="{D5CDD505-2E9C-101B-9397-08002B2CF9AE}" pid="3" name="KSOProductBuildVer">
    <vt:lpwstr>1033-12.2.0.19805</vt:lpwstr>
  </property>
</Properties>
</file>