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handoutMasterIdLst>
    <p:handoutMasterId r:id="rId41"/>
  </p:handoutMasterIdLst>
  <p:sldIdLst>
    <p:sldId id="280" r:id="rId2"/>
    <p:sldId id="297" r:id="rId3"/>
    <p:sldId id="285" r:id="rId4"/>
    <p:sldId id="286" r:id="rId5"/>
    <p:sldId id="294" r:id="rId6"/>
    <p:sldId id="260" r:id="rId7"/>
    <p:sldId id="283" r:id="rId8"/>
    <p:sldId id="259" r:id="rId9"/>
    <p:sldId id="257" r:id="rId10"/>
    <p:sldId id="258" r:id="rId11"/>
    <p:sldId id="284" r:id="rId12"/>
    <p:sldId id="287" r:id="rId13"/>
    <p:sldId id="263" r:id="rId14"/>
    <p:sldId id="288" r:id="rId15"/>
    <p:sldId id="264" r:id="rId16"/>
    <p:sldId id="265" r:id="rId17"/>
    <p:sldId id="289" r:id="rId18"/>
    <p:sldId id="266" r:id="rId19"/>
    <p:sldId id="267" r:id="rId20"/>
    <p:sldId id="268" r:id="rId21"/>
    <p:sldId id="269" r:id="rId22"/>
    <p:sldId id="273" r:id="rId23"/>
    <p:sldId id="270" r:id="rId24"/>
    <p:sldId id="271" r:id="rId25"/>
    <p:sldId id="262" r:id="rId26"/>
    <p:sldId id="272" r:id="rId27"/>
    <p:sldId id="274" r:id="rId28"/>
    <p:sldId id="290" r:id="rId29"/>
    <p:sldId id="275" r:id="rId30"/>
    <p:sldId id="276" r:id="rId31"/>
    <p:sldId id="277" r:id="rId32"/>
    <p:sldId id="291" r:id="rId33"/>
    <p:sldId id="278" r:id="rId34"/>
    <p:sldId id="281" r:id="rId35"/>
    <p:sldId id="298" r:id="rId36"/>
    <p:sldId id="295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2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2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/>
      <dgm:spPr/>
      <dgm:t>
        <a:bodyPr/>
        <a:lstStyle/>
        <a:p>
          <a:r>
            <a:rPr lang="en-US" dirty="0"/>
            <a:t>60%</a:t>
          </a:r>
        </a:p>
        <a:p>
          <a:r>
            <a:rPr lang="en-US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 dirty="0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20%</a:t>
          </a:r>
        </a:p>
        <a:p>
          <a:r>
            <a:rPr lang="en-US" sz="1100" b="1" dirty="0">
              <a:solidFill>
                <a:schemeClr val="tx1"/>
              </a:solidFill>
            </a:rPr>
            <a:t>HORIZONTAL</a:t>
          </a:r>
        </a:p>
        <a:p>
          <a:r>
            <a:rPr lang="en-US" sz="1100" b="1" dirty="0">
              <a:solidFill>
                <a:schemeClr val="tx1"/>
              </a:solidFill>
            </a:rPr>
            <a:t>INTEGRATION</a:t>
          </a:r>
        </a:p>
        <a:p>
          <a:r>
            <a:rPr lang="en-US" sz="1100" b="1" dirty="0">
              <a:solidFill>
                <a:schemeClr val="tx1"/>
              </a:solidFill>
            </a:rPr>
            <a:t>Physiology</a:t>
          </a:r>
        </a:p>
        <a:p>
          <a:r>
            <a:rPr lang="en-US" sz="1100" b="1" dirty="0">
              <a:solidFill>
                <a:schemeClr val="tx1"/>
              </a:solidFill>
            </a:rPr>
            <a:t>biochemistry</a:t>
          </a:r>
          <a:r>
            <a:rPr lang="en-US" sz="1050" b="1" dirty="0">
              <a:solidFill>
                <a:schemeClr val="tx1"/>
              </a:solidFill>
            </a:rPr>
            <a:t> </a:t>
          </a: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 dirty="0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8%</a:t>
          </a:r>
        </a:p>
        <a:p>
          <a:r>
            <a:rPr lang="en-US" sz="120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tx1"/>
              </a:solidFill>
            </a:rPr>
            <a:t>Pathology</a:t>
          </a:r>
        </a:p>
        <a:p>
          <a:r>
            <a:rPr lang="en-US" sz="1200" b="1" dirty="0">
              <a:solidFill>
                <a:schemeClr val="tx1"/>
              </a:solidFill>
            </a:rPr>
            <a:t>pharmacolog</a:t>
          </a:r>
          <a:r>
            <a:rPr lang="en-US" sz="1000" b="1" dirty="0">
              <a:solidFill>
                <a:schemeClr val="tx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 dirty="0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7%</a:t>
          </a:r>
        </a:p>
        <a:p>
          <a:r>
            <a:rPr lang="en-US" b="1" dirty="0">
              <a:solidFill>
                <a:schemeClr val="tx1"/>
              </a:solidFill>
            </a:rPr>
            <a:t>VERTICAL INTEGRATION</a:t>
          </a:r>
        </a:p>
        <a:p>
          <a:r>
            <a:rPr lang="en-US" b="1" dirty="0">
              <a:solidFill>
                <a:schemeClr val="tx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 dirty="0"/>
        </a:p>
      </dgm:t>
    </dgm:pt>
    <dgm:pt modelId="{45F05D4F-6A7F-4BA7-940D-874B1B917549}">
      <dgm:prSet phldrT="[Text]" custT="1"/>
      <dgm:spPr/>
      <dgm:t>
        <a:bodyPr/>
        <a:lstStyle/>
        <a:p>
          <a:r>
            <a:rPr lang="en-US" sz="1050" b="1" dirty="0">
              <a:solidFill>
                <a:schemeClr val="tx1"/>
              </a:solidFill>
            </a:rPr>
            <a:t>5%</a:t>
          </a:r>
        </a:p>
        <a:p>
          <a:r>
            <a:rPr lang="en-US" sz="105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tx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tx1"/>
              </a:solidFill>
            </a:rPr>
            <a:t>Ethics </a:t>
          </a:r>
        </a:p>
        <a:p>
          <a:r>
            <a:rPr lang="en-US" sz="1050" b="1" dirty="0">
              <a:solidFill>
                <a:schemeClr val="tx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AEBB-F837-44E3-A146-4769901CB08D}" type="pres">
      <dgm:prSet presAssocID="{76EC814A-35FA-41ED-B10A-236B26825B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3B78F93-9E80-4755-A323-9689D8DECC57}" type="pres">
      <dgm:prSet presAssocID="{76EC814A-35FA-41ED-B10A-236B26825B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D0BBEBF-42DC-4E79-A91E-A668B3BA1989}" type="pres">
      <dgm:prSet presAssocID="{121F74F1-FDD4-4EA8-A5BE-6B67F4871C5A}" presName="node" presStyleLbl="node1" presStyleIdx="1" presStyleCnt="5" custScaleX="126402" custScaleY="16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F4A8-DCB8-4DEF-AC3F-2211663DBAB6}" type="pres">
      <dgm:prSet presAssocID="{D1B6DC8B-AABB-428C-BA6F-DF069B92906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2C657F6-1940-4324-875D-FF2FE954D413}" type="pres">
      <dgm:prSet presAssocID="{D1B6DC8B-AABB-428C-BA6F-DF069B92906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4956-750C-4CBF-BB94-422A3BEF206B}" type="pres">
      <dgm:prSet presAssocID="{9B5ED3AA-8E83-460F-B86F-44104E14417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87127F3-6656-4F8F-8088-466EFD2A454B}" type="pres">
      <dgm:prSet presAssocID="{9B5ED3AA-8E83-460F-B86F-44104E1441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B8B8C7-C92F-49B8-8D20-06D427A8A2FA}" type="pres">
      <dgm:prSet presAssocID="{4AEA9772-498B-4A7D-8FBC-65C72E5384FE}" presName="node" presStyleLbl="node1" presStyleIdx="3" presStyleCnt="5" custScaleY="170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1881-67C4-464B-B2A0-7F15A4CA74F3}" type="pres">
      <dgm:prSet presAssocID="{0C62EB7E-D4E0-49F5-BBB6-50EB39F6A94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5C0E271-EE96-401B-BC0B-7E56E305D9C1}" type="pres">
      <dgm:prSet presAssocID="{0C62EB7E-D4E0-49F5-BBB6-50EB39F6A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343954-0F46-49EC-800A-08714300477C}" type="pres">
      <dgm:prSet presAssocID="{45F05D4F-6A7F-4BA7-940D-874B1B917549}" presName="node" presStyleLbl="node1" presStyleIdx="4" presStyleCnt="5" custScaleY="207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A120AB7F-D816-4223-BE59-D0CA3C4A0634}" type="presOf" srcId="{76EC814A-35FA-41ED-B10A-236B26825BA7}" destId="{13B78F93-9E80-4755-A323-9689D8DECC57}" srcOrd="1" destOrd="0" presId="urn:microsoft.com/office/officeart/2005/8/layout/process5"/>
    <dgm:cxn modelId="{04E52C6D-7A62-4E71-9680-EF97B04311A0}" type="presOf" srcId="{0C62EB7E-D4E0-49F5-BBB6-50EB39F6A944}" destId="{11F11881-67C4-464B-B2A0-7F15A4CA74F3}" srcOrd="0" destOrd="0" presId="urn:microsoft.com/office/officeart/2005/8/layout/process5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BB784AB4-0F17-456D-A9C5-EA40353BF4E9}" type="presOf" srcId="{9B5ED3AA-8E83-460F-B86F-44104E144176}" destId="{6C154956-750C-4CBF-BB94-422A3BEF206B}" srcOrd="0" destOrd="0" presId="urn:microsoft.com/office/officeart/2005/8/layout/process5"/>
    <dgm:cxn modelId="{6BAEF63B-F744-40E7-8207-9AF4F736C974}" type="presOf" srcId="{B6E0A33C-945C-4182-8BDD-143F429DB44A}" destId="{A0F5D903-B3E5-42A8-AF88-F76845A333BE}" srcOrd="0" destOrd="0" presId="urn:microsoft.com/office/officeart/2005/8/layout/process5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AF5F81AE-8CDC-4F53-9A0E-5B533E305933}" type="presOf" srcId="{76EC814A-35FA-41ED-B10A-236B26825BA7}" destId="{D808AEBB-F837-44E3-A146-4769901CB08D}" srcOrd="0" destOrd="0" presId="urn:microsoft.com/office/officeart/2005/8/layout/process5"/>
    <dgm:cxn modelId="{50C6A3C0-540B-4B1F-83CB-25EFEB9CE069}" type="presOf" srcId="{121F74F1-FDD4-4EA8-A5BE-6B67F4871C5A}" destId="{6D0BBEBF-42DC-4E79-A91E-A668B3BA1989}" srcOrd="0" destOrd="0" presId="urn:microsoft.com/office/officeart/2005/8/layout/process5"/>
    <dgm:cxn modelId="{E241334D-EBE7-4E91-94FA-E23278512560}" type="presOf" srcId="{C3327E98-1E10-4206-B57E-F81244DDD533}" destId="{67A1F69E-C926-4175-8EF0-EC9E8AFA4B46}" srcOrd="0" destOrd="0" presId="urn:microsoft.com/office/officeart/2005/8/layout/process5"/>
    <dgm:cxn modelId="{F83D5C5D-D3BF-4B96-9E0A-7A3CB54724C1}" type="presOf" srcId="{4AEA9772-498B-4A7D-8FBC-65C72E5384FE}" destId="{78B8B8C7-C92F-49B8-8D20-06D427A8A2FA}" srcOrd="0" destOrd="0" presId="urn:microsoft.com/office/officeart/2005/8/layout/process5"/>
    <dgm:cxn modelId="{5881EFD9-80B3-4326-A380-878BB5EC4AE4}" type="presOf" srcId="{0C62EB7E-D4E0-49F5-BBB6-50EB39F6A944}" destId="{25C0E271-EE96-401B-BC0B-7E56E305D9C1}" srcOrd="1" destOrd="0" presId="urn:microsoft.com/office/officeart/2005/8/layout/process5"/>
    <dgm:cxn modelId="{A9448E91-FF16-4471-85FF-3C1E74849565}" type="presOf" srcId="{47648B2A-33ED-4028-B2F3-B4F524D3762B}" destId="{5138205C-F2A8-496C-8DCF-600DE54D6393}" srcOrd="0" destOrd="0" presId="urn:microsoft.com/office/officeart/2005/8/layout/process5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88E0A5A8-2F77-4786-8BEC-8D305984DCF1}" type="presOf" srcId="{D1B6DC8B-AABB-428C-BA6F-DF069B929066}" destId="{E2C657F6-1940-4324-875D-FF2FE954D413}" srcOrd="1" destOrd="0" presId="urn:microsoft.com/office/officeart/2005/8/layout/process5"/>
    <dgm:cxn modelId="{B6349E32-EE7E-4BFC-9DC4-E626C502C6A7}" type="presOf" srcId="{45F05D4F-6A7F-4BA7-940D-874B1B917549}" destId="{18343954-0F46-49EC-800A-08714300477C}" srcOrd="0" destOrd="0" presId="urn:microsoft.com/office/officeart/2005/8/layout/process5"/>
    <dgm:cxn modelId="{DDEBC2B1-975A-4600-A824-BE488E3487D1}" type="presOf" srcId="{D1B6DC8B-AABB-428C-BA6F-DF069B929066}" destId="{05F2F4A8-DCB8-4DEF-AC3F-2211663DBAB6}" srcOrd="0" destOrd="0" presId="urn:microsoft.com/office/officeart/2005/8/layout/process5"/>
    <dgm:cxn modelId="{07811EC6-A6A4-4038-B25F-5448129363C4}" type="presOf" srcId="{9B5ED3AA-8E83-460F-B86F-44104E144176}" destId="{687127F3-6656-4F8F-8088-466EFD2A454B}" srcOrd="1" destOrd="0" presId="urn:microsoft.com/office/officeart/2005/8/layout/process5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6B4BCB22-F574-4A04-90A7-07967A9FB1DE}" type="presParOf" srcId="{67A1F69E-C926-4175-8EF0-EC9E8AFA4B46}" destId="{5138205C-F2A8-496C-8DCF-600DE54D6393}" srcOrd="0" destOrd="0" presId="urn:microsoft.com/office/officeart/2005/8/layout/process5"/>
    <dgm:cxn modelId="{AA5F3771-9341-4F9E-A86D-702F0DC5CCC9}" type="presParOf" srcId="{67A1F69E-C926-4175-8EF0-EC9E8AFA4B46}" destId="{D808AEBB-F837-44E3-A146-4769901CB08D}" srcOrd="1" destOrd="0" presId="urn:microsoft.com/office/officeart/2005/8/layout/process5"/>
    <dgm:cxn modelId="{BDD8443B-2440-4665-8368-7FA0D0CE36B7}" type="presParOf" srcId="{D808AEBB-F837-44E3-A146-4769901CB08D}" destId="{13B78F93-9E80-4755-A323-9689D8DECC57}" srcOrd="0" destOrd="0" presId="urn:microsoft.com/office/officeart/2005/8/layout/process5"/>
    <dgm:cxn modelId="{4880BBB4-D10C-43E5-AEB3-8FCF419B5EBE}" type="presParOf" srcId="{67A1F69E-C926-4175-8EF0-EC9E8AFA4B46}" destId="{6D0BBEBF-42DC-4E79-A91E-A668B3BA1989}" srcOrd="2" destOrd="0" presId="urn:microsoft.com/office/officeart/2005/8/layout/process5"/>
    <dgm:cxn modelId="{64C6F39A-D40C-454E-A23A-2A3456018C26}" type="presParOf" srcId="{67A1F69E-C926-4175-8EF0-EC9E8AFA4B46}" destId="{05F2F4A8-DCB8-4DEF-AC3F-2211663DBAB6}" srcOrd="3" destOrd="0" presId="urn:microsoft.com/office/officeart/2005/8/layout/process5"/>
    <dgm:cxn modelId="{6E7E984E-C6A5-447F-B705-DED1918C9D3B}" type="presParOf" srcId="{05F2F4A8-DCB8-4DEF-AC3F-2211663DBAB6}" destId="{E2C657F6-1940-4324-875D-FF2FE954D413}" srcOrd="0" destOrd="0" presId="urn:microsoft.com/office/officeart/2005/8/layout/process5"/>
    <dgm:cxn modelId="{C93412D0-C518-4BBE-B0B8-85B57C835DE8}" type="presParOf" srcId="{67A1F69E-C926-4175-8EF0-EC9E8AFA4B46}" destId="{A0F5D903-B3E5-42A8-AF88-F76845A333BE}" srcOrd="4" destOrd="0" presId="urn:microsoft.com/office/officeart/2005/8/layout/process5"/>
    <dgm:cxn modelId="{129557E8-9B1C-4483-817C-6B896B276518}" type="presParOf" srcId="{67A1F69E-C926-4175-8EF0-EC9E8AFA4B46}" destId="{6C154956-750C-4CBF-BB94-422A3BEF206B}" srcOrd="5" destOrd="0" presId="urn:microsoft.com/office/officeart/2005/8/layout/process5"/>
    <dgm:cxn modelId="{BC954E69-D69C-45A6-86DA-D3BACDC88142}" type="presParOf" srcId="{6C154956-750C-4CBF-BB94-422A3BEF206B}" destId="{687127F3-6656-4F8F-8088-466EFD2A454B}" srcOrd="0" destOrd="0" presId="urn:microsoft.com/office/officeart/2005/8/layout/process5"/>
    <dgm:cxn modelId="{44FD2C06-9588-4BD2-B0B2-DD06D1A055A6}" type="presParOf" srcId="{67A1F69E-C926-4175-8EF0-EC9E8AFA4B46}" destId="{78B8B8C7-C92F-49B8-8D20-06D427A8A2FA}" srcOrd="6" destOrd="0" presId="urn:microsoft.com/office/officeart/2005/8/layout/process5"/>
    <dgm:cxn modelId="{D0F7E839-4F87-48EA-8AFF-1F0455922D2D}" type="presParOf" srcId="{67A1F69E-C926-4175-8EF0-EC9E8AFA4B46}" destId="{11F11881-67C4-464B-B2A0-7F15A4CA74F3}" srcOrd="7" destOrd="0" presId="urn:microsoft.com/office/officeart/2005/8/layout/process5"/>
    <dgm:cxn modelId="{5FB3ECDF-3C9C-4876-90A0-91D08A5D5965}" type="presParOf" srcId="{11F11881-67C4-464B-B2A0-7F15A4CA74F3}" destId="{25C0E271-EE96-401B-BC0B-7E56E305D9C1}" srcOrd="0" destOrd="0" presId="urn:microsoft.com/office/officeart/2005/8/layout/process5"/>
    <dgm:cxn modelId="{C4FEE17A-0D71-4A1F-B504-F071DC7F0842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94816-2F51-418E-BE18-99EDB6DA5DD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AFEF87E-59A7-483F-ABCC-6BD4A6B0B1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Mission Statement</a:t>
          </a:r>
          <a:endParaRPr lang="en-US"/>
        </a:p>
      </dgm:t>
    </dgm:pt>
    <dgm:pt modelId="{9F27D9B1-8C72-48E2-B033-B8EB6847171D}" type="parTrans" cxnId="{96D3AD7A-DEB9-4489-8CD2-95E6F01D7462}">
      <dgm:prSet/>
      <dgm:spPr/>
      <dgm:t>
        <a:bodyPr/>
        <a:lstStyle/>
        <a:p>
          <a:endParaRPr lang="en-US"/>
        </a:p>
      </dgm:t>
    </dgm:pt>
    <dgm:pt modelId="{18EEB718-4C33-43C4-8B2D-9C531CD84065}" type="sibTrans" cxnId="{96D3AD7A-DEB9-4489-8CD2-95E6F01D74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E0CB50-B51C-44B3-88F1-4452C2EEF4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To impart evidence-based research-oriented health professional education </a:t>
          </a:r>
          <a:endParaRPr lang="en-US"/>
        </a:p>
      </dgm:t>
    </dgm:pt>
    <dgm:pt modelId="{CCBD9E7C-D2FD-409A-9230-2DF1072D0791}" type="parTrans" cxnId="{59659DA3-6820-443C-8F88-CD86D63427B4}">
      <dgm:prSet/>
      <dgm:spPr/>
      <dgm:t>
        <a:bodyPr/>
        <a:lstStyle/>
        <a:p>
          <a:endParaRPr lang="en-US"/>
        </a:p>
      </dgm:t>
    </dgm:pt>
    <dgm:pt modelId="{6FBDA5C9-F48C-471D-8C2A-244543BFBE5B}" type="sibTrans" cxnId="{59659DA3-6820-443C-8F88-CD86D63427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2FC629-1FEE-418A-9A8D-7101F41CDA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Best possible patient care</a:t>
          </a:r>
          <a:endParaRPr lang="en-US"/>
        </a:p>
      </dgm:t>
    </dgm:pt>
    <dgm:pt modelId="{2F690BB0-F486-41DD-A3F4-248DE7F62027}" type="parTrans" cxnId="{329AFCA5-72BE-414F-BE55-535FB76EA494}">
      <dgm:prSet/>
      <dgm:spPr/>
      <dgm:t>
        <a:bodyPr/>
        <a:lstStyle/>
        <a:p>
          <a:endParaRPr lang="en-US"/>
        </a:p>
      </dgm:t>
    </dgm:pt>
    <dgm:pt modelId="{6AA3935C-0E8C-439A-BCA4-E935A08EC1AA}" type="sibTrans" cxnId="{329AFCA5-72BE-414F-BE55-535FB76EA49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A2A212-03C0-48CB-990E-80602D4511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Mutual respect, ethical practice of healthcare and social accountability.</a:t>
          </a:r>
          <a:endParaRPr lang="en-US"/>
        </a:p>
      </dgm:t>
    </dgm:pt>
    <dgm:pt modelId="{045038D5-25BB-4B9D-BFC8-C44A294B95EE}" type="parTrans" cxnId="{E0741D71-F34B-409F-87B9-87BF9F7A9F64}">
      <dgm:prSet/>
      <dgm:spPr/>
      <dgm:t>
        <a:bodyPr/>
        <a:lstStyle/>
        <a:p>
          <a:endParaRPr lang="en-US"/>
        </a:p>
      </dgm:t>
    </dgm:pt>
    <dgm:pt modelId="{52AEF5C7-A01A-4578-9711-30B0D3E152FD}" type="sibTrans" cxnId="{E0741D71-F34B-409F-87B9-87BF9F7A9F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828218-B7BA-42BF-B7A3-4ACDDB018F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Vision and Values</a:t>
          </a:r>
          <a:endParaRPr lang="en-US"/>
        </a:p>
      </dgm:t>
    </dgm:pt>
    <dgm:pt modelId="{676BA8D9-3521-4A39-AD4B-C7BD5E1431DF}" type="parTrans" cxnId="{54AF6808-3C2D-419C-9433-FC65BE15582E}">
      <dgm:prSet/>
      <dgm:spPr/>
      <dgm:t>
        <a:bodyPr/>
        <a:lstStyle/>
        <a:p>
          <a:endParaRPr lang="en-US"/>
        </a:p>
      </dgm:t>
    </dgm:pt>
    <dgm:pt modelId="{F6A447E0-7AFC-4B66-833B-A126FD6A1C1B}" type="sibTrans" cxnId="{54AF6808-3C2D-419C-9433-FC65BE1558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7A2834-8C0A-4CF1-B344-C0D84B73D0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Highly recognized and accredited centre of excellence in Medical Education, using evidence-based training techniques for development of highly competent health professionals, who are lifelong experiential learner and are socially accountable.</a:t>
          </a:r>
          <a:endParaRPr lang="en-US"/>
        </a:p>
      </dgm:t>
    </dgm:pt>
    <dgm:pt modelId="{918F0A2E-16A0-4829-9410-24E02A85CAFB}" type="parTrans" cxnId="{0EF57FAA-D926-4B55-BFA4-DD1C1ED2EB68}">
      <dgm:prSet/>
      <dgm:spPr/>
      <dgm:t>
        <a:bodyPr/>
        <a:lstStyle/>
        <a:p>
          <a:endParaRPr lang="en-US"/>
        </a:p>
      </dgm:t>
    </dgm:pt>
    <dgm:pt modelId="{1EEC1D88-5D98-4E12-96EF-234F16033352}" type="sibTrans" cxnId="{0EF57FAA-D926-4B55-BFA4-DD1C1ED2EB6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FDA01A-1836-4C7F-BF10-4444A51A38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Goals</a:t>
          </a:r>
          <a:endParaRPr lang="en-US"/>
        </a:p>
      </dgm:t>
    </dgm:pt>
    <dgm:pt modelId="{7A27C9B8-68E9-4358-A519-310DFC736CB7}" type="parTrans" cxnId="{2D62AD99-5F20-44D1-8798-AC07871ABDE0}">
      <dgm:prSet/>
      <dgm:spPr/>
      <dgm:t>
        <a:bodyPr/>
        <a:lstStyle/>
        <a:p>
          <a:endParaRPr lang="en-US"/>
        </a:p>
      </dgm:t>
    </dgm:pt>
    <dgm:pt modelId="{25AA946F-D82D-44DC-B785-3704719201FD}" type="sibTrans" cxnId="{2D62AD99-5F20-44D1-8798-AC07871ABD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16CECF-4A34-42DD-B21B-BDCEAF49E9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The Undergraduate Integrated Learning Program is geared to provide you with quality medical education in an environment designed to.</a:t>
          </a:r>
          <a:endParaRPr lang="en-US"/>
        </a:p>
      </dgm:t>
    </dgm:pt>
    <dgm:pt modelId="{A98C808A-417C-4B11-84DC-6A63F368E33B}" type="parTrans" cxnId="{AF55AF8E-E175-46F4-9406-CAEEDCC1E760}">
      <dgm:prSet/>
      <dgm:spPr/>
      <dgm:t>
        <a:bodyPr/>
        <a:lstStyle/>
        <a:p>
          <a:endParaRPr lang="en-US"/>
        </a:p>
      </dgm:t>
    </dgm:pt>
    <dgm:pt modelId="{1FAAF921-F921-4CCD-83ED-48226C0508B7}" type="sibTrans" cxnId="{AF55AF8E-E175-46F4-9406-CAEEDCC1E760}">
      <dgm:prSet/>
      <dgm:spPr/>
      <dgm:t>
        <a:bodyPr/>
        <a:lstStyle/>
        <a:p>
          <a:endParaRPr lang="en-US"/>
        </a:p>
      </dgm:t>
    </dgm:pt>
    <dgm:pt modelId="{D8C2C5BC-7F65-4827-AB83-7579A3E6FB44}" type="pres">
      <dgm:prSet presAssocID="{F1794816-2F51-418E-BE18-99EDB6DA5DD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02432C-B661-44EF-B7CB-24DF56B9DCEF}" type="pres">
      <dgm:prSet presAssocID="{F1794816-2F51-418E-BE18-99EDB6DA5DD6}" presName="container" presStyleCnt="0">
        <dgm:presLayoutVars>
          <dgm:dir/>
          <dgm:resizeHandles val="exact"/>
        </dgm:presLayoutVars>
      </dgm:prSet>
      <dgm:spPr/>
    </dgm:pt>
    <dgm:pt modelId="{49B71533-9132-41C7-A296-4399391BD7C0}" type="pres">
      <dgm:prSet presAssocID="{BAFEF87E-59A7-483F-ABCC-6BD4A6B0B1C7}" presName="compNode" presStyleCnt="0"/>
      <dgm:spPr/>
    </dgm:pt>
    <dgm:pt modelId="{54A60F0A-1DD7-4D02-B26C-D4C973C284F2}" type="pres">
      <dgm:prSet presAssocID="{BAFEF87E-59A7-483F-ABCC-6BD4A6B0B1C7}" presName="iconBgRect" presStyleLbl="bgShp" presStyleIdx="0" presStyleCnt="8"/>
      <dgm:spPr/>
    </dgm:pt>
    <dgm:pt modelId="{5B4295EC-E688-4DC0-82DE-8BC02F3724D1}" type="pres">
      <dgm:prSet presAssocID="{BAFEF87E-59A7-483F-ABCC-6BD4A6B0B1C7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3A79A99-401E-440F-9EBB-F03F5636F96B}" type="pres">
      <dgm:prSet presAssocID="{BAFEF87E-59A7-483F-ABCC-6BD4A6B0B1C7}" presName="spaceRect" presStyleCnt="0"/>
      <dgm:spPr/>
    </dgm:pt>
    <dgm:pt modelId="{D69EDBD0-4183-4E4D-9AC3-A125260C8C7A}" type="pres">
      <dgm:prSet presAssocID="{BAFEF87E-59A7-483F-ABCC-6BD4A6B0B1C7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6235CD-5B62-458E-9FB9-BC4D2B0D7A0F}" type="pres">
      <dgm:prSet presAssocID="{18EEB718-4C33-43C4-8B2D-9C531CD840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3C861E-3A60-424A-99F9-002240B429CB}" type="pres">
      <dgm:prSet presAssocID="{CCE0CB50-B51C-44B3-88F1-4452C2EEF418}" presName="compNode" presStyleCnt="0"/>
      <dgm:spPr/>
    </dgm:pt>
    <dgm:pt modelId="{3ABEC323-7DD1-4FDF-BD42-4989B8F378C0}" type="pres">
      <dgm:prSet presAssocID="{CCE0CB50-B51C-44B3-88F1-4452C2EEF418}" presName="iconBgRect" presStyleLbl="bgShp" presStyleIdx="1" presStyleCnt="8"/>
      <dgm:spPr/>
    </dgm:pt>
    <dgm:pt modelId="{A245F529-6DE2-40D9-A201-942EEE49928E}" type="pres">
      <dgm:prSet presAssocID="{CCE0CB50-B51C-44B3-88F1-4452C2EEF418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24D1E62-8F6E-415C-BDC8-255EF595346F}" type="pres">
      <dgm:prSet presAssocID="{CCE0CB50-B51C-44B3-88F1-4452C2EEF418}" presName="spaceRect" presStyleCnt="0"/>
      <dgm:spPr/>
    </dgm:pt>
    <dgm:pt modelId="{FE946E6F-8B2F-4FAC-9A0E-DBFC5F04118E}" type="pres">
      <dgm:prSet presAssocID="{CCE0CB50-B51C-44B3-88F1-4452C2EEF418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9C14BB9-E743-489C-8EC8-3815DFB7A594}" type="pres">
      <dgm:prSet presAssocID="{6FBDA5C9-F48C-471D-8C2A-244543BFBE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96BD8A-EB66-4D03-8FCA-6383E261CEE6}" type="pres">
      <dgm:prSet presAssocID="{D82FC629-1FEE-418A-9A8D-7101F41CDA8E}" presName="compNode" presStyleCnt="0"/>
      <dgm:spPr/>
    </dgm:pt>
    <dgm:pt modelId="{A04E21F5-B68C-492C-9AA4-A274C8030025}" type="pres">
      <dgm:prSet presAssocID="{D82FC629-1FEE-418A-9A8D-7101F41CDA8E}" presName="iconBgRect" presStyleLbl="bgShp" presStyleIdx="2" presStyleCnt="8"/>
      <dgm:spPr/>
    </dgm:pt>
    <dgm:pt modelId="{28BC02D4-7034-4B7D-8A48-2702232080CD}" type="pres">
      <dgm:prSet presAssocID="{D82FC629-1FEE-418A-9A8D-7101F41CDA8E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8BB6CBF-4230-4C73-BCA4-7E2C523F76F8}" type="pres">
      <dgm:prSet presAssocID="{D82FC629-1FEE-418A-9A8D-7101F41CDA8E}" presName="spaceRect" presStyleCnt="0"/>
      <dgm:spPr/>
    </dgm:pt>
    <dgm:pt modelId="{C7052FF3-6921-4F6F-AEEF-DE3488392687}" type="pres">
      <dgm:prSet presAssocID="{D82FC629-1FEE-418A-9A8D-7101F41CDA8E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862C13F-8604-412C-A9E0-EE3FF0D2E15B}" type="pres">
      <dgm:prSet presAssocID="{6AA3935C-0E8C-439A-BCA4-E935A08EC1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728316-0C93-472B-A5B9-AA3D4C66E3BD}" type="pres">
      <dgm:prSet presAssocID="{69A2A212-03C0-48CB-990E-80602D451149}" presName="compNode" presStyleCnt="0"/>
      <dgm:spPr/>
    </dgm:pt>
    <dgm:pt modelId="{E32A3710-2FF8-429C-A104-4021304BE994}" type="pres">
      <dgm:prSet presAssocID="{69A2A212-03C0-48CB-990E-80602D451149}" presName="iconBgRect" presStyleLbl="bgShp" presStyleIdx="3" presStyleCnt="8"/>
      <dgm:spPr/>
    </dgm:pt>
    <dgm:pt modelId="{2C355359-07FE-4CD3-9086-9F8D3047A5D5}" type="pres">
      <dgm:prSet presAssocID="{69A2A212-03C0-48CB-990E-80602D451149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A5160CF-AD70-488D-91F7-21AA30FB9F74}" type="pres">
      <dgm:prSet presAssocID="{69A2A212-03C0-48CB-990E-80602D451149}" presName="spaceRect" presStyleCnt="0"/>
      <dgm:spPr/>
    </dgm:pt>
    <dgm:pt modelId="{3EB3ED24-FB32-4612-8920-C267DC34578D}" type="pres">
      <dgm:prSet presAssocID="{69A2A212-03C0-48CB-990E-80602D451149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C061202-505A-47E7-BE85-9E45AD30DDD8}" type="pres">
      <dgm:prSet presAssocID="{52AEF5C7-A01A-4578-9711-30B0D3E15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31F557-DB22-4320-AEB5-1C5F0D5C0703}" type="pres">
      <dgm:prSet presAssocID="{D3828218-B7BA-42BF-B7A3-4ACDDB018F7A}" presName="compNode" presStyleCnt="0"/>
      <dgm:spPr/>
    </dgm:pt>
    <dgm:pt modelId="{FA7D9765-2A76-4687-BFCC-4D5B4E1C2564}" type="pres">
      <dgm:prSet presAssocID="{D3828218-B7BA-42BF-B7A3-4ACDDB018F7A}" presName="iconBgRect" presStyleLbl="bgShp" presStyleIdx="4" presStyleCnt="8"/>
      <dgm:spPr/>
    </dgm:pt>
    <dgm:pt modelId="{9383F21B-33FA-4ECF-AA8B-83B53161B37A}" type="pres">
      <dgm:prSet presAssocID="{D3828218-B7BA-42BF-B7A3-4ACDDB018F7A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ye"/>
        </a:ext>
      </dgm:extLst>
    </dgm:pt>
    <dgm:pt modelId="{7A7E01AF-2050-4ABF-8A4E-0ECB47E19116}" type="pres">
      <dgm:prSet presAssocID="{D3828218-B7BA-42BF-B7A3-4ACDDB018F7A}" presName="spaceRect" presStyleCnt="0"/>
      <dgm:spPr/>
    </dgm:pt>
    <dgm:pt modelId="{832C39D6-2DB4-437F-B0E9-30A1EF19E364}" type="pres">
      <dgm:prSet presAssocID="{D3828218-B7BA-42BF-B7A3-4ACDDB018F7A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346FD5B-F8B6-4123-9A2A-56089E37CA3F}" type="pres">
      <dgm:prSet presAssocID="{F6A447E0-7AFC-4B66-833B-A126FD6A1C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74EA45-6917-4586-9519-4431BAFCEB8F}" type="pres">
      <dgm:prSet presAssocID="{CE7A2834-8C0A-4CF1-B344-C0D84B73D0A8}" presName="compNode" presStyleCnt="0"/>
      <dgm:spPr/>
    </dgm:pt>
    <dgm:pt modelId="{205EFDEA-2E0A-4812-B524-0DF1C28D7914}" type="pres">
      <dgm:prSet presAssocID="{CE7A2834-8C0A-4CF1-B344-C0D84B73D0A8}" presName="iconBgRect" presStyleLbl="bgShp" presStyleIdx="5" presStyleCnt="8"/>
      <dgm:spPr/>
    </dgm:pt>
    <dgm:pt modelId="{FC97E3BE-F25E-45FF-AD43-B3C52226BB32}" type="pres">
      <dgm:prSet presAssocID="{CE7A2834-8C0A-4CF1-B344-C0D84B73D0A8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FA7CC00-A5A0-4D54-8D4D-21992A401F89}" type="pres">
      <dgm:prSet presAssocID="{CE7A2834-8C0A-4CF1-B344-C0D84B73D0A8}" presName="spaceRect" presStyleCnt="0"/>
      <dgm:spPr/>
    </dgm:pt>
    <dgm:pt modelId="{ACC9F5A8-B741-45F7-94BB-E5DA3D125A9F}" type="pres">
      <dgm:prSet presAssocID="{CE7A2834-8C0A-4CF1-B344-C0D84B73D0A8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3A54852-2366-4351-BC12-BD9B707BB1EA}" type="pres">
      <dgm:prSet presAssocID="{1EEC1D88-5D98-4E12-96EF-234F160333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0E55C5-A1B9-4493-993F-4C09923FED6D}" type="pres">
      <dgm:prSet presAssocID="{03FDA01A-1836-4C7F-BF10-4444A51A3846}" presName="compNode" presStyleCnt="0"/>
      <dgm:spPr/>
    </dgm:pt>
    <dgm:pt modelId="{33DDEB24-0444-4D9D-9EB0-BF98AFCF307D}" type="pres">
      <dgm:prSet presAssocID="{03FDA01A-1836-4C7F-BF10-4444A51A3846}" presName="iconBgRect" presStyleLbl="bgShp" presStyleIdx="6" presStyleCnt="8"/>
      <dgm:spPr/>
    </dgm:pt>
    <dgm:pt modelId="{1CEC4B20-C552-4383-8767-D3DE2D593085}" type="pres">
      <dgm:prSet presAssocID="{03FDA01A-1836-4C7F-BF10-4444A51A3846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965EBFC-13A8-45D5-9FEA-2B14E8D9CF01}" type="pres">
      <dgm:prSet presAssocID="{03FDA01A-1836-4C7F-BF10-4444A51A3846}" presName="spaceRect" presStyleCnt="0"/>
      <dgm:spPr/>
    </dgm:pt>
    <dgm:pt modelId="{646B1024-681B-4993-AD30-0AC5AA6C2CC7}" type="pres">
      <dgm:prSet presAssocID="{03FDA01A-1836-4C7F-BF10-4444A51A3846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448732D-CE71-4317-9E59-3B634227D81C}" type="pres">
      <dgm:prSet presAssocID="{25AA946F-D82D-44DC-B785-3704719201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00E89E-7C80-408D-9F22-416B210827E0}" type="pres">
      <dgm:prSet presAssocID="{CC16CECF-4A34-42DD-B21B-BDCEAF49E989}" presName="compNode" presStyleCnt="0"/>
      <dgm:spPr/>
    </dgm:pt>
    <dgm:pt modelId="{76EE7A3E-6B09-492B-999A-2F32354AD8B4}" type="pres">
      <dgm:prSet presAssocID="{CC16CECF-4A34-42DD-B21B-BDCEAF49E989}" presName="iconBgRect" presStyleLbl="bgShp" presStyleIdx="7" presStyleCnt="8"/>
      <dgm:spPr/>
    </dgm:pt>
    <dgm:pt modelId="{62678AA5-C843-4C77-AAA9-86B938FBEC4D}" type="pres">
      <dgm:prSet presAssocID="{CC16CECF-4A34-42DD-B21B-BDCEAF49E989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D8898E7-A8B4-483A-88AA-0DFB896CD718}" type="pres">
      <dgm:prSet presAssocID="{CC16CECF-4A34-42DD-B21B-BDCEAF49E989}" presName="spaceRect" presStyleCnt="0"/>
      <dgm:spPr/>
    </dgm:pt>
    <dgm:pt modelId="{C6C25A50-15BF-4872-BE64-6A945955FE61}" type="pres">
      <dgm:prSet presAssocID="{CC16CECF-4A34-42DD-B21B-BDCEAF49E989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21851-CC02-43C7-89EB-E3C09F7745BB}" type="presOf" srcId="{F6A447E0-7AFC-4B66-833B-A126FD6A1C1B}" destId="{B346FD5B-F8B6-4123-9A2A-56089E37CA3F}" srcOrd="0" destOrd="0" presId="urn:microsoft.com/office/officeart/2018/2/layout/IconCircleList"/>
    <dgm:cxn modelId="{39A07C8B-61D9-4413-8F47-1555CBE39FE6}" type="presOf" srcId="{F1794816-2F51-418E-BE18-99EDB6DA5DD6}" destId="{D8C2C5BC-7F65-4827-AB83-7579A3E6FB44}" srcOrd="0" destOrd="0" presId="urn:microsoft.com/office/officeart/2018/2/layout/IconCircleList"/>
    <dgm:cxn modelId="{389E9990-F483-49A1-AB70-7965E1E74C38}" type="presOf" srcId="{CCE0CB50-B51C-44B3-88F1-4452C2EEF418}" destId="{FE946E6F-8B2F-4FAC-9A0E-DBFC5F04118E}" srcOrd="0" destOrd="0" presId="urn:microsoft.com/office/officeart/2018/2/layout/IconCircleList"/>
    <dgm:cxn modelId="{5C88135C-47F4-4307-BB38-E869CBD1A01A}" type="presOf" srcId="{03FDA01A-1836-4C7F-BF10-4444A51A3846}" destId="{646B1024-681B-4993-AD30-0AC5AA6C2CC7}" srcOrd="0" destOrd="0" presId="urn:microsoft.com/office/officeart/2018/2/layout/IconCircleList"/>
    <dgm:cxn modelId="{18D485E6-E0CA-47FC-8B01-97D7EC71629A}" type="presOf" srcId="{1EEC1D88-5D98-4E12-96EF-234F16033352}" destId="{73A54852-2366-4351-BC12-BD9B707BB1EA}" srcOrd="0" destOrd="0" presId="urn:microsoft.com/office/officeart/2018/2/layout/IconCircleList"/>
    <dgm:cxn modelId="{0EF57FAA-D926-4B55-BFA4-DD1C1ED2EB68}" srcId="{F1794816-2F51-418E-BE18-99EDB6DA5DD6}" destId="{CE7A2834-8C0A-4CF1-B344-C0D84B73D0A8}" srcOrd="5" destOrd="0" parTransId="{918F0A2E-16A0-4829-9410-24E02A85CAFB}" sibTransId="{1EEC1D88-5D98-4E12-96EF-234F16033352}"/>
    <dgm:cxn modelId="{40579010-8CD6-47E4-9AD2-41177409529C}" type="presOf" srcId="{52AEF5C7-A01A-4578-9711-30B0D3E152FD}" destId="{AC061202-505A-47E7-BE85-9E45AD30DDD8}" srcOrd="0" destOrd="0" presId="urn:microsoft.com/office/officeart/2018/2/layout/IconCircleList"/>
    <dgm:cxn modelId="{96D3AD7A-DEB9-4489-8CD2-95E6F01D7462}" srcId="{F1794816-2F51-418E-BE18-99EDB6DA5DD6}" destId="{BAFEF87E-59A7-483F-ABCC-6BD4A6B0B1C7}" srcOrd="0" destOrd="0" parTransId="{9F27D9B1-8C72-48E2-B033-B8EB6847171D}" sibTransId="{18EEB718-4C33-43C4-8B2D-9C531CD84065}"/>
    <dgm:cxn modelId="{AF55AF8E-E175-46F4-9406-CAEEDCC1E760}" srcId="{F1794816-2F51-418E-BE18-99EDB6DA5DD6}" destId="{CC16CECF-4A34-42DD-B21B-BDCEAF49E989}" srcOrd="7" destOrd="0" parTransId="{A98C808A-417C-4B11-84DC-6A63F368E33B}" sibTransId="{1FAAF921-F921-4CCD-83ED-48226C0508B7}"/>
    <dgm:cxn modelId="{980E4C17-040B-470A-BA24-13E3A76BBEAA}" type="presOf" srcId="{18EEB718-4C33-43C4-8B2D-9C531CD84065}" destId="{816235CD-5B62-458E-9FB9-BC4D2B0D7A0F}" srcOrd="0" destOrd="0" presId="urn:microsoft.com/office/officeart/2018/2/layout/IconCircleList"/>
    <dgm:cxn modelId="{55FDE758-7E10-4D5F-B3B5-F5C4E0A51D71}" type="presOf" srcId="{D82FC629-1FEE-418A-9A8D-7101F41CDA8E}" destId="{C7052FF3-6921-4F6F-AEEF-DE3488392687}" srcOrd="0" destOrd="0" presId="urn:microsoft.com/office/officeart/2018/2/layout/IconCircleList"/>
    <dgm:cxn modelId="{3474809B-966C-461D-B772-67E88E58A328}" type="presOf" srcId="{6AA3935C-0E8C-439A-BCA4-E935A08EC1AA}" destId="{D862C13F-8604-412C-A9E0-EE3FF0D2E15B}" srcOrd="0" destOrd="0" presId="urn:microsoft.com/office/officeart/2018/2/layout/IconCircleList"/>
    <dgm:cxn modelId="{2D62AD99-5F20-44D1-8798-AC07871ABDE0}" srcId="{F1794816-2F51-418E-BE18-99EDB6DA5DD6}" destId="{03FDA01A-1836-4C7F-BF10-4444A51A3846}" srcOrd="6" destOrd="0" parTransId="{7A27C9B8-68E9-4358-A519-310DFC736CB7}" sibTransId="{25AA946F-D82D-44DC-B785-3704719201FD}"/>
    <dgm:cxn modelId="{54AF6808-3C2D-419C-9433-FC65BE15582E}" srcId="{F1794816-2F51-418E-BE18-99EDB6DA5DD6}" destId="{D3828218-B7BA-42BF-B7A3-4ACDDB018F7A}" srcOrd="4" destOrd="0" parTransId="{676BA8D9-3521-4A39-AD4B-C7BD5E1431DF}" sibTransId="{F6A447E0-7AFC-4B66-833B-A126FD6A1C1B}"/>
    <dgm:cxn modelId="{CF0D77FB-3629-4950-9144-1053286397F7}" type="presOf" srcId="{69A2A212-03C0-48CB-990E-80602D451149}" destId="{3EB3ED24-FB32-4612-8920-C267DC34578D}" srcOrd="0" destOrd="0" presId="urn:microsoft.com/office/officeart/2018/2/layout/IconCircleList"/>
    <dgm:cxn modelId="{F2D264B8-AB95-4195-BCE8-53C23F226150}" type="presOf" srcId="{CC16CECF-4A34-42DD-B21B-BDCEAF49E989}" destId="{C6C25A50-15BF-4872-BE64-6A945955FE61}" srcOrd="0" destOrd="0" presId="urn:microsoft.com/office/officeart/2018/2/layout/IconCircleList"/>
    <dgm:cxn modelId="{7DF19D2C-7E67-4950-BFE9-BAAD85061BAF}" type="presOf" srcId="{6FBDA5C9-F48C-471D-8C2A-244543BFBE5B}" destId="{39C14BB9-E743-489C-8EC8-3815DFB7A594}" srcOrd="0" destOrd="0" presId="urn:microsoft.com/office/officeart/2018/2/layout/IconCircleList"/>
    <dgm:cxn modelId="{724BF433-35B2-4E15-8E91-ED57989A723A}" type="presOf" srcId="{D3828218-B7BA-42BF-B7A3-4ACDDB018F7A}" destId="{832C39D6-2DB4-437F-B0E9-30A1EF19E364}" srcOrd="0" destOrd="0" presId="urn:microsoft.com/office/officeart/2018/2/layout/IconCircleList"/>
    <dgm:cxn modelId="{48D45E71-C239-4C7E-8CE9-86BD679EEA59}" type="presOf" srcId="{BAFEF87E-59A7-483F-ABCC-6BD4A6B0B1C7}" destId="{D69EDBD0-4183-4E4D-9AC3-A125260C8C7A}" srcOrd="0" destOrd="0" presId="urn:microsoft.com/office/officeart/2018/2/layout/IconCircleList"/>
    <dgm:cxn modelId="{20662F9B-E50F-4B7E-80AC-775576D720B1}" type="presOf" srcId="{25AA946F-D82D-44DC-B785-3704719201FD}" destId="{B448732D-CE71-4317-9E59-3B634227D81C}" srcOrd="0" destOrd="0" presId="urn:microsoft.com/office/officeart/2018/2/layout/IconCircleList"/>
    <dgm:cxn modelId="{6142D577-5732-4EB0-B02F-664C515855C3}" type="presOf" srcId="{CE7A2834-8C0A-4CF1-B344-C0D84B73D0A8}" destId="{ACC9F5A8-B741-45F7-94BB-E5DA3D125A9F}" srcOrd="0" destOrd="0" presId="urn:microsoft.com/office/officeart/2018/2/layout/IconCircleList"/>
    <dgm:cxn modelId="{59659DA3-6820-443C-8F88-CD86D63427B4}" srcId="{F1794816-2F51-418E-BE18-99EDB6DA5DD6}" destId="{CCE0CB50-B51C-44B3-88F1-4452C2EEF418}" srcOrd="1" destOrd="0" parTransId="{CCBD9E7C-D2FD-409A-9230-2DF1072D0791}" sibTransId="{6FBDA5C9-F48C-471D-8C2A-244543BFBE5B}"/>
    <dgm:cxn modelId="{329AFCA5-72BE-414F-BE55-535FB76EA494}" srcId="{F1794816-2F51-418E-BE18-99EDB6DA5DD6}" destId="{D82FC629-1FEE-418A-9A8D-7101F41CDA8E}" srcOrd="2" destOrd="0" parTransId="{2F690BB0-F486-41DD-A3F4-248DE7F62027}" sibTransId="{6AA3935C-0E8C-439A-BCA4-E935A08EC1AA}"/>
    <dgm:cxn modelId="{E0741D71-F34B-409F-87B9-87BF9F7A9F64}" srcId="{F1794816-2F51-418E-BE18-99EDB6DA5DD6}" destId="{69A2A212-03C0-48CB-990E-80602D451149}" srcOrd="3" destOrd="0" parTransId="{045038D5-25BB-4B9D-BFC8-C44A294B95EE}" sibTransId="{52AEF5C7-A01A-4578-9711-30B0D3E152FD}"/>
    <dgm:cxn modelId="{BF3CFA9E-53BD-4FC7-BC58-058B26C96816}" type="presParOf" srcId="{D8C2C5BC-7F65-4827-AB83-7579A3E6FB44}" destId="{FB02432C-B661-44EF-B7CB-24DF56B9DCEF}" srcOrd="0" destOrd="0" presId="urn:microsoft.com/office/officeart/2018/2/layout/IconCircleList"/>
    <dgm:cxn modelId="{6A4B8CB3-2FB4-436D-A6AD-9F5486279211}" type="presParOf" srcId="{FB02432C-B661-44EF-B7CB-24DF56B9DCEF}" destId="{49B71533-9132-41C7-A296-4399391BD7C0}" srcOrd="0" destOrd="0" presId="urn:microsoft.com/office/officeart/2018/2/layout/IconCircleList"/>
    <dgm:cxn modelId="{FAD695DB-FBE0-4F14-B041-3FA2D90F14B7}" type="presParOf" srcId="{49B71533-9132-41C7-A296-4399391BD7C0}" destId="{54A60F0A-1DD7-4D02-B26C-D4C973C284F2}" srcOrd="0" destOrd="0" presId="urn:microsoft.com/office/officeart/2018/2/layout/IconCircleList"/>
    <dgm:cxn modelId="{6B1B5E7A-1637-4A54-93A5-E23988F467BF}" type="presParOf" srcId="{49B71533-9132-41C7-A296-4399391BD7C0}" destId="{5B4295EC-E688-4DC0-82DE-8BC02F3724D1}" srcOrd="1" destOrd="0" presId="urn:microsoft.com/office/officeart/2018/2/layout/IconCircleList"/>
    <dgm:cxn modelId="{371388BF-5DE7-47C8-A3B5-6174C228043C}" type="presParOf" srcId="{49B71533-9132-41C7-A296-4399391BD7C0}" destId="{B3A79A99-401E-440F-9EBB-F03F5636F96B}" srcOrd="2" destOrd="0" presId="urn:microsoft.com/office/officeart/2018/2/layout/IconCircleList"/>
    <dgm:cxn modelId="{337BD317-252D-4EEA-9EF0-3E5C0AC8E13E}" type="presParOf" srcId="{49B71533-9132-41C7-A296-4399391BD7C0}" destId="{D69EDBD0-4183-4E4D-9AC3-A125260C8C7A}" srcOrd="3" destOrd="0" presId="urn:microsoft.com/office/officeart/2018/2/layout/IconCircleList"/>
    <dgm:cxn modelId="{76ACADC9-41CD-42E2-B5CC-2E385A1B5934}" type="presParOf" srcId="{FB02432C-B661-44EF-B7CB-24DF56B9DCEF}" destId="{816235CD-5B62-458E-9FB9-BC4D2B0D7A0F}" srcOrd="1" destOrd="0" presId="urn:microsoft.com/office/officeart/2018/2/layout/IconCircleList"/>
    <dgm:cxn modelId="{4722083B-0BA5-4241-963A-3CF2CA5F80EA}" type="presParOf" srcId="{FB02432C-B661-44EF-B7CB-24DF56B9DCEF}" destId="{EB3C861E-3A60-424A-99F9-002240B429CB}" srcOrd="2" destOrd="0" presId="urn:microsoft.com/office/officeart/2018/2/layout/IconCircleList"/>
    <dgm:cxn modelId="{33586148-B16F-4202-9445-BD8D08623614}" type="presParOf" srcId="{EB3C861E-3A60-424A-99F9-002240B429CB}" destId="{3ABEC323-7DD1-4FDF-BD42-4989B8F378C0}" srcOrd="0" destOrd="0" presId="urn:microsoft.com/office/officeart/2018/2/layout/IconCircleList"/>
    <dgm:cxn modelId="{4A2A5E45-6023-4983-A655-2904F51EB4BD}" type="presParOf" srcId="{EB3C861E-3A60-424A-99F9-002240B429CB}" destId="{A245F529-6DE2-40D9-A201-942EEE49928E}" srcOrd="1" destOrd="0" presId="urn:microsoft.com/office/officeart/2018/2/layout/IconCircleList"/>
    <dgm:cxn modelId="{7C37C4A1-3B12-4C0D-804A-081295476067}" type="presParOf" srcId="{EB3C861E-3A60-424A-99F9-002240B429CB}" destId="{A24D1E62-8F6E-415C-BDC8-255EF595346F}" srcOrd="2" destOrd="0" presId="urn:microsoft.com/office/officeart/2018/2/layout/IconCircleList"/>
    <dgm:cxn modelId="{F00D5353-F447-446F-8C7C-A5594B355D60}" type="presParOf" srcId="{EB3C861E-3A60-424A-99F9-002240B429CB}" destId="{FE946E6F-8B2F-4FAC-9A0E-DBFC5F04118E}" srcOrd="3" destOrd="0" presId="urn:microsoft.com/office/officeart/2018/2/layout/IconCircleList"/>
    <dgm:cxn modelId="{6BBEAB2C-903B-4C39-A92F-6FE98F17FDBB}" type="presParOf" srcId="{FB02432C-B661-44EF-B7CB-24DF56B9DCEF}" destId="{39C14BB9-E743-489C-8EC8-3815DFB7A594}" srcOrd="3" destOrd="0" presId="urn:microsoft.com/office/officeart/2018/2/layout/IconCircleList"/>
    <dgm:cxn modelId="{7ACF003F-47D5-4249-80F0-7533E8B4315D}" type="presParOf" srcId="{FB02432C-B661-44EF-B7CB-24DF56B9DCEF}" destId="{4496BD8A-EB66-4D03-8FCA-6383E261CEE6}" srcOrd="4" destOrd="0" presId="urn:microsoft.com/office/officeart/2018/2/layout/IconCircleList"/>
    <dgm:cxn modelId="{B54DEBBE-5B89-4D63-99B7-5D43615A1DB1}" type="presParOf" srcId="{4496BD8A-EB66-4D03-8FCA-6383E261CEE6}" destId="{A04E21F5-B68C-492C-9AA4-A274C8030025}" srcOrd="0" destOrd="0" presId="urn:microsoft.com/office/officeart/2018/2/layout/IconCircleList"/>
    <dgm:cxn modelId="{DA4F50C9-5068-4F4A-9A8A-B0C339B694E6}" type="presParOf" srcId="{4496BD8A-EB66-4D03-8FCA-6383E261CEE6}" destId="{28BC02D4-7034-4B7D-8A48-2702232080CD}" srcOrd="1" destOrd="0" presId="urn:microsoft.com/office/officeart/2018/2/layout/IconCircleList"/>
    <dgm:cxn modelId="{C6CA80EA-CAA9-49B6-AF5D-21EA1F7A70F2}" type="presParOf" srcId="{4496BD8A-EB66-4D03-8FCA-6383E261CEE6}" destId="{18BB6CBF-4230-4C73-BCA4-7E2C523F76F8}" srcOrd="2" destOrd="0" presId="urn:microsoft.com/office/officeart/2018/2/layout/IconCircleList"/>
    <dgm:cxn modelId="{7F6B0AE2-3F48-45FC-BE6F-66CE05E312CD}" type="presParOf" srcId="{4496BD8A-EB66-4D03-8FCA-6383E261CEE6}" destId="{C7052FF3-6921-4F6F-AEEF-DE3488392687}" srcOrd="3" destOrd="0" presId="urn:microsoft.com/office/officeart/2018/2/layout/IconCircleList"/>
    <dgm:cxn modelId="{CECB8F4A-AE98-49EC-8093-8FD917D1BDC2}" type="presParOf" srcId="{FB02432C-B661-44EF-B7CB-24DF56B9DCEF}" destId="{D862C13F-8604-412C-A9E0-EE3FF0D2E15B}" srcOrd="5" destOrd="0" presId="urn:microsoft.com/office/officeart/2018/2/layout/IconCircleList"/>
    <dgm:cxn modelId="{318E1995-042C-4D8C-8FAB-152BFCDAA460}" type="presParOf" srcId="{FB02432C-B661-44EF-B7CB-24DF56B9DCEF}" destId="{08728316-0C93-472B-A5B9-AA3D4C66E3BD}" srcOrd="6" destOrd="0" presId="urn:microsoft.com/office/officeart/2018/2/layout/IconCircleList"/>
    <dgm:cxn modelId="{AEFE1BF1-2B45-4225-8EB9-CCA6D19CCBD7}" type="presParOf" srcId="{08728316-0C93-472B-A5B9-AA3D4C66E3BD}" destId="{E32A3710-2FF8-429C-A104-4021304BE994}" srcOrd="0" destOrd="0" presId="urn:microsoft.com/office/officeart/2018/2/layout/IconCircleList"/>
    <dgm:cxn modelId="{6D971C31-3D86-4CBD-9D53-2EFF15BFA754}" type="presParOf" srcId="{08728316-0C93-472B-A5B9-AA3D4C66E3BD}" destId="{2C355359-07FE-4CD3-9086-9F8D3047A5D5}" srcOrd="1" destOrd="0" presId="urn:microsoft.com/office/officeart/2018/2/layout/IconCircleList"/>
    <dgm:cxn modelId="{6BA3A2D5-E068-4DF0-9EAB-E9616FA76252}" type="presParOf" srcId="{08728316-0C93-472B-A5B9-AA3D4C66E3BD}" destId="{1A5160CF-AD70-488D-91F7-21AA30FB9F74}" srcOrd="2" destOrd="0" presId="urn:microsoft.com/office/officeart/2018/2/layout/IconCircleList"/>
    <dgm:cxn modelId="{16C4F512-A577-423C-9F72-CBC88829E7DA}" type="presParOf" srcId="{08728316-0C93-472B-A5B9-AA3D4C66E3BD}" destId="{3EB3ED24-FB32-4612-8920-C267DC34578D}" srcOrd="3" destOrd="0" presId="urn:microsoft.com/office/officeart/2018/2/layout/IconCircleList"/>
    <dgm:cxn modelId="{8E1B44A7-0E5D-46E5-8129-4D0A11B53188}" type="presParOf" srcId="{FB02432C-B661-44EF-B7CB-24DF56B9DCEF}" destId="{AC061202-505A-47E7-BE85-9E45AD30DDD8}" srcOrd="7" destOrd="0" presId="urn:microsoft.com/office/officeart/2018/2/layout/IconCircleList"/>
    <dgm:cxn modelId="{6187DAA8-24A1-4FEC-925F-8257BEC6A898}" type="presParOf" srcId="{FB02432C-B661-44EF-B7CB-24DF56B9DCEF}" destId="{0D31F557-DB22-4320-AEB5-1C5F0D5C0703}" srcOrd="8" destOrd="0" presId="urn:microsoft.com/office/officeart/2018/2/layout/IconCircleList"/>
    <dgm:cxn modelId="{3FAF60FF-B0EF-411F-BD5C-4C3D574C57A9}" type="presParOf" srcId="{0D31F557-DB22-4320-AEB5-1C5F0D5C0703}" destId="{FA7D9765-2A76-4687-BFCC-4D5B4E1C2564}" srcOrd="0" destOrd="0" presId="urn:microsoft.com/office/officeart/2018/2/layout/IconCircleList"/>
    <dgm:cxn modelId="{F2F5A582-BE50-4198-B64F-E69170D2444D}" type="presParOf" srcId="{0D31F557-DB22-4320-AEB5-1C5F0D5C0703}" destId="{9383F21B-33FA-4ECF-AA8B-83B53161B37A}" srcOrd="1" destOrd="0" presId="urn:microsoft.com/office/officeart/2018/2/layout/IconCircleList"/>
    <dgm:cxn modelId="{1723C118-6D3D-409D-8C55-64E51D9C1F2D}" type="presParOf" srcId="{0D31F557-DB22-4320-AEB5-1C5F0D5C0703}" destId="{7A7E01AF-2050-4ABF-8A4E-0ECB47E19116}" srcOrd="2" destOrd="0" presId="urn:microsoft.com/office/officeart/2018/2/layout/IconCircleList"/>
    <dgm:cxn modelId="{E7F05E03-50CA-4A5A-B246-242B83BEA892}" type="presParOf" srcId="{0D31F557-DB22-4320-AEB5-1C5F0D5C0703}" destId="{832C39D6-2DB4-437F-B0E9-30A1EF19E364}" srcOrd="3" destOrd="0" presId="urn:microsoft.com/office/officeart/2018/2/layout/IconCircleList"/>
    <dgm:cxn modelId="{03D1BFED-639D-4C04-9D96-B04634A3F1F4}" type="presParOf" srcId="{FB02432C-B661-44EF-B7CB-24DF56B9DCEF}" destId="{B346FD5B-F8B6-4123-9A2A-56089E37CA3F}" srcOrd="9" destOrd="0" presId="urn:microsoft.com/office/officeart/2018/2/layout/IconCircleList"/>
    <dgm:cxn modelId="{1B0AB538-2027-4832-B16B-DE2CF2381BAE}" type="presParOf" srcId="{FB02432C-B661-44EF-B7CB-24DF56B9DCEF}" destId="{7474EA45-6917-4586-9519-4431BAFCEB8F}" srcOrd="10" destOrd="0" presId="urn:microsoft.com/office/officeart/2018/2/layout/IconCircleList"/>
    <dgm:cxn modelId="{1BA163F1-50FD-485D-A3BB-F3C12AE55A84}" type="presParOf" srcId="{7474EA45-6917-4586-9519-4431BAFCEB8F}" destId="{205EFDEA-2E0A-4812-B524-0DF1C28D7914}" srcOrd="0" destOrd="0" presId="urn:microsoft.com/office/officeart/2018/2/layout/IconCircleList"/>
    <dgm:cxn modelId="{A850578D-9A8C-4F57-96A8-8E01B2D6AECD}" type="presParOf" srcId="{7474EA45-6917-4586-9519-4431BAFCEB8F}" destId="{FC97E3BE-F25E-45FF-AD43-B3C52226BB32}" srcOrd="1" destOrd="0" presId="urn:microsoft.com/office/officeart/2018/2/layout/IconCircleList"/>
    <dgm:cxn modelId="{2E8A4FC7-6A61-4332-A4BE-CBE96C8BCBEF}" type="presParOf" srcId="{7474EA45-6917-4586-9519-4431BAFCEB8F}" destId="{1FA7CC00-A5A0-4D54-8D4D-21992A401F89}" srcOrd="2" destOrd="0" presId="urn:microsoft.com/office/officeart/2018/2/layout/IconCircleList"/>
    <dgm:cxn modelId="{B9115188-DC15-4E4F-AACC-707286B2D845}" type="presParOf" srcId="{7474EA45-6917-4586-9519-4431BAFCEB8F}" destId="{ACC9F5A8-B741-45F7-94BB-E5DA3D125A9F}" srcOrd="3" destOrd="0" presId="urn:microsoft.com/office/officeart/2018/2/layout/IconCircleList"/>
    <dgm:cxn modelId="{E0AEA80E-57A1-4C39-A123-82364AFD6628}" type="presParOf" srcId="{FB02432C-B661-44EF-B7CB-24DF56B9DCEF}" destId="{73A54852-2366-4351-BC12-BD9B707BB1EA}" srcOrd="11" destOrd="0" presId="urn:microsoft.com/office/officeart/2018/2/layout/IconCircleList"/>
    <dgm:cxn modelId="{B44B923A-3381-4578-B9F5-C863E105A881}" type="presParOf" srcId="{FB02432C-B661-44EF-B7CB-24DF56B9DCEF}" destId="{EC0E55C5-A1B9-4493-993F-4C09923FED6D}" srcOrd="12" destOrd="0" presId="urn:microsoft.com/office/officeart/2018/2/layout/IconCircleList"/>
    <dgm:cxn modelId="{FA8C4955-53F4-47B3-BEB3-6736204515C1}" type="presParOf" srcId="{EC0E55C5-A1B9-4493-993F-4C09923FED6D}" destId="{33DDEB24-0444-4D9D-9EB0-BF98AFCF307D}" srcOrd="0" destOrd="0" presId="urn:microsoft.com/office/officeart/2018/2/layout/IconCircleList"/>
    <dgm:cxn modelId="{8E1730BF-EEBA-4C55-BB8A-CBD8F349DB7C}" type="presParOf" srcId="{EC0E55C5-A1B9-4493-993F-4C09923FED6D}" destId="{1CEC4B20-C552-4383-8767-D3DE2D593085}" srcOrd="1" destOrd="0" presId="urn:microsoft.com/office/officeart/2018/2/layout/IconCircleList"/>
    <dgm:cxn modelId="{CB276078-21E1-4D29-828E-4E22389B4227}" type="presParOf" srcId="{EC0E55C5-A1B9-4493-993F-4C09923FED6D}" destId="{E965EBFC-13A8-45D5-9FEA-2B14E8D9CF01}" srcOrd="2" destOrd="0" presId="urn:microsoft.com/office/officeart/2018/2/layout/IconCircleList"/>
    <dgm:cxn modelId="{CC2258EC-E17A-4EDA-AF1D-E85B770895BC}" type="presParOf" srcId="{EC0E55C5-A1B9-4493-993F-4C09923FED6D}" destId="{646B1024-681B-4993-AD30-0AC5AA6C2CC7}" srcOrd="3" destOrd="0" presId="urn:microsoft.com/office/officeart/2018/2/layout/IconCircleList"/>
    <dgm:cxn modelId="{84C2D8C3-4E30-49CE-A277-A0C07543DE92}" type="presParOf" srcId="{FB02432C-B661-44EF-B7CB-24DF56B9DCEF}" destId="{B448732D-CE71-4317-9E59-3B634227D81C}" srcOrd="13" destOrd="0" presId="urn:microsoft.com/office/officeart/2018/2/layout/IconCircleList"/>
    <dgm:cxn modelId="{55AC343F-B999-492C-BEFC-1E80BA0544EF}" type="presParOf" srcId="{FB02432C-B661-44EF-B7CB-24DF56B9DCEF}" destId="{CB00E89E-7C80-408D-9F22-416B210827E0}" srcOrd="14" destOrd="0" presId="urn:microsoft.com/office/officeart/2018/2/layout/IconCircleList"/>
    <dgm:cxn modelId="{D008FCBB-0CD4-4DAB-A297-46DB30782F74}" type="presParOf" srcId="{CB00E89E-7C80-408D-9F22-416B210827E0}" destId="{76EE7A3E-6B09-492B-999A-2F32354AD8B4}" srcOrd="0" destOrd="0" presId="urn:microsoft.com/office/officeart/2018/2/layout/IconCircleList"/>
    <dgm:cxn modelId="{F1F82382-6D3C-4EA2-86D3-06FD95CFF6CF}" type="presParOf" srcId="{CB00E89E-7C80-408D-9F22-416B210827E0}" destId="{62678AA5-C843-4C77-AAA9-86B938FBEC4D}" srcOrd="1" destOrd="0" presId="urn:microsoft.com/office/officeart/2018/2/layout/IconCircleList"/>
    <dgm:cxn modelId="{50D5B9AE-3DBC-4D5C-845B-8FC8C9AE87E6}" type="presParOf" srcId="{CB00E89E-7C80-408D-9F22-416B210827E0}" destId="{0D8898E7-A8B4-483A-88AA-0DFB896CD718}" srcOrd="2" destOrd="0" presId="urn:microsoft.com/office/officeart/2018/2/layout/IconCircleList"/>
    <dgm:cxn modelId="{F0643B78-5E7D-41B9-9C3A-2F8ED6C5E36C}" type="presParOf" srcId="{CB00E89E-7C80-408D-9F22-416B210827E0}" destId="{C6C25A50-15BF-4872-BE64-6A945955FE6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95F29-AE5F-4D4C-861C-2B69FA4EB68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68F1B4-FB59-49EF-9845-1623D0F31269}">
      <dgm:prSet/>
      <dgm:spPr/>
      <dgm:t>
        <a:bodyPr/>
        <a:lstStyle/>
        <a:p>
          <a:r>
            <a:rPr lang="en-US"/>
            <a:t>Acute fetal distress </a:t>
          </a:r>
        </a:p>
      </dgm:t>
    </dgm:pt>
    <dgm:pt modelId="{EF37169E-5D15-4892-AF80-6C35AD6305EE}" type="parTrans" cxnId="{89288F5C-9666-410F-98E1-4DED51F2A865}">
      <dgm:prSet/>
      <dgm:spPr/>
      <dgm:t>
        <a:bodyPr/>
        <a:lstStyle/>
        <a:p>
          <a:endParaRPr lang="en-US"/>
        </a:p>
      </dgm:t>
    </dgm:pt>
    <dgm:pt modelId="{605BF6DC-EAE8-4D33-84A3-10ACCE5689D0}" type="sibTrans" cxnId="{89288F5C-9666-410F-98E1-4DED51F2A865}">
      <dgm:prSet/>
      <dgm:spPr/>
      <dgm:t>
        <a:bodyPr/>
        <a:lstStyle/>
        <a:p>
          <a:endParaRPr lang="en-US"/>
        </a:p>
      </dgm:t>
    </dgm:pt>
    <dgm:pt modelId="{733B57A7-014B-4F51-924D-AB5D971364F2}">
      <dgm:prSet/>
      <dgm:spPr/>
      <dgm:t>
        <a:bodyPr/>
        <a:lstStyle/>
        <a:p>
          <a:r>
            <a:rPr lang="en-US"/>
            <a:t>Cord prolapse </a:t>
          </a:r>
        </a:p>
      </dgm:t>
    </dgm:pt>
    <dgm:pt modelId="{B96FD123-6062-4A43-925F-CC550CD7C8B3}" type="parTrans" cxnId="{0C58B5D0-3901-4F8D-8576-9B35CC44550F}">
      <dgm:prSet/>
      <dgm:spPr/>
      <dgm:t>
        <a:bodyPr/>
        <a:lstStyle/>
        <a:p>
          <a:endParaRPr lang="en-US"/>
        </a:p>
      </dgm:t>
    </dgm:pt>
    <dgm:pt modelId="{29F6D32D-02AD-4AAB-AEA4-20153B0FAA8F}" type="sibTrans" cxnId="{0C58B5D0-3901-4F8D-8576-9B35CC44550F}">
      <dgm:prSet/>
      <dgm:spPr/>
      <dgm:t>
        <a:bodyPr/>
        <a:lstStyle/>
        <a:p>
          <a:endParaRPr lang="en-US"/>
        </a:p>
      </dgm:t>
    </dgm:pt>
    <dgm:pt modelId="{FB7D305A-A824-4E31-ADA3-1FACFCA784FA}">
      <dgm:prSet/>
      <dgm:spPr/>
      <dgm:t>
        <a:bodyPr/>
        <a:lstStyle/>
        <a:p>
          <a:r>
            <a:rPr lang="en-US"/>
            <a:t>Shoulder dystocia</a:t>
          </a:r>
        </a:p>
      </dgm:t>
    </dgm:pt>
    <dgm:pt modelId="{9B2F6D99-BE4A-4452-93C8-1CB7726AF779}" type="parTrans" cxnId="{AA7EC6F0-4383-4316-A6ED-9D3674AB9A10}">
      <dgm:prSet/>
      <dgm:spPr/>
      <dgm:t>
        <a:bodyPr/>
        <a:lstStyle/>
        <a:p>
          <a:endParaRPr lang="en-US"/>
        </a:p>
      </dgm:t>
    </dgm:pt>
    <dgm:pt modelId="{C107C6E8-9A50-4133-BC6D-BBC95742CF1D}" type="sibTrans" cxnId="{AA7EC6F0-4383-4316-A6ED-9D3674AB9A10}">
      <dgm:prSet/>
      <dgm:spPr/>
      <dgm:t>
        <a:bodyPr/>
        <a:lstStyle/>
        <a:p>
          <a:endParaRPr lang="en-US"/>
        </a:p>
      </dgm:t>
    </dgm:pt>
    <dgm:pt modelId="{2BCCE86D-D333-4870-8EEF-2B78D911BAA7}" type="pres">
      <dgm:prSet presAssocID="{6DB95F29-AE5F-4D4C-861C-2B69FA4EB6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3CB35-F4F8-40C4-8145-A8E9E92E2C3E}" type="pres">
      <dgm:prSet presAssocID="{5B68F1B4-FB59-49EF-9845-1623D0F312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6360E-C6DC-453F-A776-2EC013B87A16}" type="pres">
      <dgm:prSet presAssocID="{605BF6DC-EAE8-4D33-84A3-10ACCE5689D0}" presName="spacer" presStyleCnt="0"/>
      <dgm:spPr/>
    </dgm:pt>
    <dgm:pt modelId="{CE00B9BB-1387-4C42-848C-4D3BDC68DB9C}" type="pres">
      <dgm:prSet presAssocID="{733B57A7-014B-4F51-924D-AB5D971364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55E02-426E-42C1-8CA5-7426A94A5E01}" type="pres">
      <dgm:prSet presAssocID="{29F6D32D-02AD-4AAB-AEA4-20153B0FAA8F}" presName="spacer" presStyleCnt="0"/>
      <dgm:spPr/>
    </dgm:pt>
    <dgm:pt modelId="{DA7F1C55-1440-4344-80D9-C7E6D3D1D526}" type="pres">
      <dgm:prSet presAssocID="{FB7D305A-A824-4E31-ADA3-1FACFCA784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EC6F0-4383-4316-A6ED-9D3674AB9A10}" srcId="{6DB95F29-AE5F-4D4C-861C-2B69FA4EB680}" destId="{FB7D305A-A824-4E31-ADA3-1FACFCA784FA}" srcOrd="2" destOrd="0" parTransId="{9B2F6D99-BE4A-4452-93C8-1CB7726AF779}" sibTransId="{C107C6E8-9A50-4133-BC6D-BBC95742CF1D}"/>
    <dgm:cxn modelId="{0C58B5D0-3901-4F8D-8576-9B35CC44550F}" srcId="{6DB95F29-AE5F-4D4C-861C-2B69FA4EB680}" destId="{733B57A7-014B-4F51-924D-AB5D971364F2}" srcOrd="1" destOrd="0" parTransId="{B96FD123-6062-4A43-925F-CC550CD7C8B3}" sibTransId="{29F6D32D-02AD-4AAB-AEA4-20153B0FAA8F}"/>
    <dgm:cxn modelId="{D7BF3F23-F640-4854-99A8-68FA18BA9012}" type="presOf" srcId="{733B57A7-014B-4F51-924D-AB5D971364F2}" destId="{CE00B9BB-1387-4C42-848C-4D3BDC68DB9C}" srcOrd="0" destOrd="0" presId="urn:microsoft.com/office/officeart/2005/8/layout/vList2"/>
    <dgm:cxn modelId="{89288F5C-9666-410F-98E1-4DED51F2A865}" srcId="{6DB95F29-AE5F-4D4C-861C-2B69FA4EB680}" destId="{5B68F1B4-FB59-49EF-9845-1623D0F31269}" srcOrd="0" destOrd="0" parTransId="{EF37169E-5D15-4892-AF80-6C35AD6305EE}" sibTransId="{605BF6DC-EAE8-4D33-84A3-10ACCE5689D0}"/>
    <dgm:cxn modelId="{DD043056-6C9B-4FDB-B305-3EEA9792C3A3}" type="presOf" srcId="{6DB95F29-AE5F-4D4C-861C-2B69FA4EB680}" destId="{2BCCE86D-D333-4870-8EEF-2B78D911BAA7}" srcOrd="0" destOrd="0" presId="urn:microsoft.com/office/officeart/2005/8/layout/vList2"/>
    <dgm:cxn modelId="{BBD48DD5-E274-47DF-83F8-7AD244640DD0}" type="presOf" srcId="{FB7D305A-A824-4E31-ADA3-1FACFCA784FA}" destId="{DA7F1C55-1440-4344-80D9-C7E6D3D1D526}" srcOrd="0" destOrd="0" presId="urn:microsoft.com/office/officeart/2005/8/layout/vList2"/>
    <dgm:cxn modelId="{855328D9-ED0A-4773-AF63-A88A28B40A16}" type="presOf" srcId="{5B68F1B4-FB59-49EF-9845-1623D0F31269}" destId="{6A63CB35-F4F8-40C4-8145-A8E9E92E2C3E}" srcOrd="0" destOrd="0" presId="urn:microsoft.com/office/officeart/2005/8/layout/vList2"/>
    <dgm:cxn modelId="{11A5C15C-5499-44E2-AEEF-F187017AAF73}" type="presParOf" srcId="{2BCCE86D-D333-4870-8EEF-2B78D911BAA7}" destId="{6A63CB35-F4F8-40C4-8145-A8E9E92E2C3E}" srcOrd="0" destOrd="0" presId="urn:microsoft.com/office/officeart/2005/8/layout/vList2"/>
    <dgm:cxn modelId="{A0DBCF05-7E9A-4785-A4F4-629F641BE13D}" type="presParOf" srcId="{2BCCE86D-D333-4870-8EEF-2B78D911BAA7}" destId="{10F6360E-C6DC-453F-A776-2EC013B87A16}" srcOrd="1" destOrd="0" presId="urn:microsoft.com/office/officeart/2005/8/layout/vList2"/>
    <dgm:cxn modelId="{2D6376A2-BDBA-4299-B1FA-8FE0B53E4559}" type="presParOf" srcId="{2BCCE86D-D333-4870-8EEF-2B78D911BAA7}" destId="{CE00B9BB-1387-4C42-848C-4D3BDC68DB9C}" srcOrd="2" destOrd="0" presId="urn:microsoft.com/office/officeart/2005/8/layout/vList2"/>
    <dgm:cxn modelId="{BC57D498-6B05-4234-9EED-AB5EC854775F}" type="presParOf" srcId="{2BCCE86D-D333-4870-8EEF-2B78D911BAA7}" destId="{78B55E02-426E-42C1-8CA5-7426A94A5E01}" srcOrd="3" destOrd="0" presId="urn:microsoft.com/office/officeart/2005/8/layout/vList2"/>
    <dgm:cxn modelId="{9E572C0C-BA95-403C-AB41-9A7F57E31D49}" type="presParOf" srcId="{2BCCE86D-D333-4870-8EEF-2B78D911BAA7}" destId="{DA7F1C55-1440-4344-80D9-C7E6D3D1D5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8205C-F2A8-496C-8DCF-600DE54D6393}">
      <dsp:nvSpPr>
        <dsp:cNvPr id="0" name=""/>
        <dsp:cNvSpPr/>
      </dsp:nvSpPr>
      <dsp:spPr>
        <a:xfrm>
          <a:off x="162161" y="101766"/>
          <a:ext cx="1081794" cy="879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60%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CORE SUBJECT</a:t>
          </a:r>
        </a:p>
      </dsp:txBody>
      <dsp:txXfrm>
        <a:off x="187931" y="127536"/>
        <a:ext cx="1030254" cy="828296"/>
      </dsp:txXfrm>
    </dsp:sp>
    <dsp:sp modelId="{D808AEBB-F837-44E3-A146-4769901CB08D}">
      <dsp:nvSpPr>
        <dsp:cNvPr id="0" name=""/>
        <dsp:cNvSpPr/>
      </dsp:nvSpPr>
      <dsp:spPr>
        <a:xfrm>
          <a:off x="1339154" y="407542"/>
          <a:ext cx="229340" cy="268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339154" y="461199"/>
        <a:ext cx="160538" cy="160971"/>
      </dsp:txXfrm>
    </dsp:sp>
    <dsp:sp modelId="{6D0BBEBF-42DC-4E79-A91E-A668B3BA1989}">
      <dsp:nvSpPr>
        <dsp:cNvPr id="0" name=""/>
        <dsp:cNvSpPr/>
      </dsp:nvSpPr>
      <dsp:spPr>
        <a:xfrm>
          <a:off x="1676674" y="1445"/>
          <a:ext cx="1367410" cy="1080479"/>
        </a:xfrm>
        <a:prstGeom prst="roundRect">
          <a:avLst>
            <a:gd name="adj" fmla="val 10000"/>
          </a:avLst>
        </a:prstGeom>
        <a:solidFill>
          <a:schemeClr val="accent4">
            <a:hueOff val="1280270"/>
            <a:satOff val="11610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20%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HORIZONTAL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INTEGRATION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Physiology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biochemistry</a:t>
          </a:r>
          <a:r>
            <a:rPr lang="en-US" sz="1050" b="1" kern="1200" dirty="0">
              <a:solidFill>
                <a:schemeClr val="tx1"/>
              </a:solidFill>
            </a:rPr>
            <a:t> </a:t>
          </a:r>
        </a:p>
      </dsp:txBody>
      <dsp:txXfrm>
        <a:off x="1708320" y="33091"/>
        <a:ext cx="1304118" cy="1017187"/>
      </dsp:txXfrm>
    </dsp:sp>
    <dsp:sp modelId="{05F2F4A8-DCB8-4DEF-AC3F-2211663DBAB6}">
      <dsp:nvSpPr>
        <dsp:cNvPr id="0" name=""/>
        <dsp:cNvSpPr/>
      </dsp:nvSpPr>
      <dsp:spPr>
        <a:xfrm rot="5079177">
          <a:off x="2309856" y="1169861"/>
          <a:ext cx="243745" cy="268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07026"/>
            <a:satOff val="15480"/>
            <a:lumOff val="60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-5400000">
        <a:off x="2347835" y="1182291"/>
        <a:ext cx="160971" cy="170622"/>
      </dsp:txXfrm>
    </dsp:sp>
    <dsp:sp modelId="{A0F5D903-B3E5-42A8-AF88-F76845A333BE}">
      <dsp:nvSpPr>
        <dsp:cNvPr id="0" name=""/>
        <dsp:cNvSpPr/>
      </dsp:nvSpPr>
      <dsp:spPr>
        <a:xfrm>
          <a:off x="1962289" y="1539820"/>
          <a:ext cx="1081794" cy="1055321"/>
        </a:xfrm>
        <a:prstGeom prst="roundRect">
          <a:avLst>
            <a:gd name="adj" fmla="val 10000"/>
          </a:avLst>
        </a:prstGeom>
        <a:solidFill>
          <a:schemeClr val="accent4">
            <a:hueOff val="2560540"/>
            <a:satOff val="2321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8%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Pathology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pharmacolog</a:t>
          </a:r>
          <a:r>
            <a:rPr lang="en-US" sz="1000" b="1" kern="1200" dirty="0">
              <a:solidFill>
                <a:schemeClr val="tx1"/>
              </a:solidFill>
            </a:rPr>
            <a:t>y</a:t>
          </a:r>
        </a:p>
      </dsp:txBody>
      <dsp:txXfrm>
        <a:off x="1993198" y="1570729"/>
        <a:ext cx="1019976" cy="993503"/>
      </dsp:txXfrm>
    </dsp:sp>
    <dsp:sp modelId="{6C154956-750C-4CBF-BB94-422A3BEF206B}">
      <dsp:nvSpPr>
        <dsp:cNvPr id="0" name=""/>
        <dsp:cNvSpPr/>
      </dsp:nvSpPr>
      <dsp:spPr>
        <a:xfrm rot="10800000">
          <a:off x="1637751" y="1933338"/>
          <a:ext cx="229340" cy="268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14053"/>
            <a:satOff val="30959"/>
            <a:lumOff val="120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1706553" y="1986995"/>
        <a:ext cx="160538" cy="160971"/>
      </dsp:txXfrm>
    </dsp:sp>
    <dsp:sp modelId="{78B8B8C7-C92F-49B8-8D20-06D427A8A2FA}">
      <dsp:nvSpPr>
        <dsp:cNvPr id="0" name=""/>
        <dsp:cNvSpPr/>
      </dsp:nvSpPr>
      <dsp:spPr>
        <a:xfrm>
          <a:off x="447776" y="1514642"/>
          <a:ext cx="1081794" cy="1105676"/>
        </a:xfrm>
        <a:prstGeom prst="roundRect">
          <a:avLst>
            <a:gd name="adj" fmla="val 10000"/>
          </a:avLst>
        </a:prstGeom>
        <a:solidFill>
          <a:schemeClr val="accent4">
            <a:hueOff val="3840809"/>
            <a:satOff val="34829"/>
            <a:lumOff val="1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7%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Clinical integration </a:t>
          </a:r>
        </a:p>
      </dsp:txBody>
      <dsp:txXfrm>
        <a:off x="479461" y="1546327"/>
        <a:ext cx="1018424" cy="1042306"/>
      </dsp:txXfrm>
    </dsp:sp>
    <dsp:sp modelId="{11F11881-67C4-464B-B2A0-7F15A4CA74F3}">
      <dsp:nvSpPr>
        <dsp:cNvPr id="0" name=""/>
        <dsp:cNvSpPr/>
      </dsp:nvSpPr>
      <dsp:spPr>
        <a:xfrm rot="5400000">
          <a:off x="874004" y="2696044"/>
          <a:ext cx="229340" cy="268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21079"/>
            <a:satOff val="46439"/>
            <a:lumOff val="1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-5400000">
        <a:off x="908189" y="2715516"/>
        <a:ext cx="160971" cy="160538"/>
      </dsp:txXfrm>
    </dsp:sp>
    <dsp:sp modelId="{18343954-0F46-49EC-800A-08714300477C}">
      <dsp:nvSpPr>
        <dsp:cNvPr id="0" name=""/>
        <dsp:cNvSpPr/>
      </dsp:nvSpPr>
      <dsp:spPr>
        <a:xfrm>
          <a:off x="447776" y="3053037"/>
          <a:ext cx="1081794" cy="1346068"/>
        </a:xfrm>
        <a:prstGeom prst="roundRect">
          <a:avLst>
            <a:gd name="adj" fmla="val 10000"/>
          </a:avLst>
        </a:prstGeom>
        <a:solidFill>
          <a:schemeClr val="accent4">
            <a:hueOff val="5121079"/>
            <a:satOff val="46439"/>
            <a:lumOff val="1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5%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Research, professionalism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Ethics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Digital library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tx1"/>
              </a:solidFill>
            </a:rPr>
            <a:t> </a:t>
          </a:r>
        </a:p>
      </dsp:txBody>
      <dsp:txXfrm>
        <a:off x="479461" y="3084722"/>
        <a:ext cx="1018424" cy="1282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60F0A-1DD7-4D02-B26C-D4C973C284F2}">
      <dsp:nvSpPr>
        <dsp:cNvPr id="0" name=""/>
        <dsp:cNvSpPr/>
      </dsp:nvSpPr>
      <dsp:spPr>
        <a:xfrm>
          <a:off x="144411" y="341436"/>
          <a:ext cx="716747" cy="7167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95EC-E688-4DC0-82DE-8BC02F3724D1}">
      <dsp:nvSpPr>
        <dsp:cNvPr id="0" name=""/>
        <dsp:cNvSpPr/>
      </dsp:nvSpPr>
      <dsp:spPr>
        <a:xfrm>
          <a:off x="294929" y="491953"/>
          <a:ext cx="415713" cy="41571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EDBD0-4183-4E4D-9AC3-A125260C8C7A}">
      <dsp:nvSpPr>
        <dsp:cNvPr id="0" name=""/>
        <dsp:cNvSpPr/>
      </dsp:nvSpPr>
      <dsp:spPr>
        <a:xfrm>
          <a:off x="1014748" y="341436"/>
          <a:ext cx="1689477" cy="71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/>
            <a:t>Mission Statement</a:t>
          </a:r>
          <a:endParaRPr lang="en-US" sz="1100" kern="1200"/>
        </a:p>
      </dsp:txBody>
      <dsp:txXfrm>
        <a:off x="1014748" y="341436"/>
        <a:ext cx="1689477" cy="716747"/>
      </dsp:txXfrm>
    </dsp:sp>
    <dsp:sp modelId="{3ABEC323-7DD1-4FDF-BD42-4989B8F378C0}">
      <dsp:nvSpPr>
        <dsp:cNvPr id="0" name=""/>
        <dsp:cNvSpPr/>
      </dsp:nvSpPr>
      <dsp:spPr>
        <a:xfrm>
          <a:off x="2998604" y="341436"/>
          <a:ext cx="716747" cy="7167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5F529-6DE2-40D9-A201-942EEE49928E}">
      <dsp:nvSpPr>
        <dsp:cNvPr id="0" name=""/>
        <dsp:cNvSpPr/>
      </dsp:nvSpPr>
      <dsp:spPr>
        <a:xfrm>
          <a:off x="3149121" y="491953"/>
          <a:ext cx="415713" cy="41571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46E6F-8B2F-4FAC-9A0E-DBFC5F04118E}">
      <dsp:nvSpPr>
        <dsp:cNvPr id="0" name=""/>
        <dsp:cNvSpPr/>
      </dsp:nvSpPr>
      <dsp:spPr>
        <a:xfrm>
          <a:off x="3868941" y="341436"/>
          <a:ext cx="1689477" cy="71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/>
            <a:t>To impart evidence-based research-oriented health professional education </a:t>
          </a:r>
          <a:endParaRPr lang="en-US" sz="1100" kern="1200"/>
        </a:p>
      </dsp:txBody>
      <dsp:txXfrm>
        <a:off x="3868941" y="341436"/>
        <a:ext cx="1689477" cy="716747"/>
      </dsp:txXfrm>
    </dsp:sp>
    <dsp:sp modelId="{A04E21F5-B68C-492C-9AA4-A274C8030025}">
      <dsp:nvSpPr>
        <dsp:cNvPr id="0" name=""/>
        <dsp:cNvSpPr/>
      </dsp:nvSpPr>
      <dsp:spPr>
        <a:xfrm>
          <a:off x="5852797" y="341436"/>
          <a:ext cx="716747" cy="7167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C02D4-7034-4B7D-8A48-2702232080CD}">
      <dsp:nvSpPr>
        <dsp:cNvPr id="0" name=""/>
        <dsp:cNvSpPr/>
      </dsp:nvSpPr>
      <dsp:spPr>
        <a:xfrm>
          <a:off x="6003314" y="491953"/>
          <a:ext cx="415713" cy="41571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52FF3-6921-4F6F-AEEF-DE3488392687}">
      <dsp:nvSpPr>
        <dsp:cNvPr id="0" name=""/>
        <dsp:cNvSpPr/>
      </dsp:nvSpPr>
      <dsp:spPr>
        <a:xfrm>
          <a:off x="6723133" y="341436"/>
          <a:ext cx="1689477" cy="71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/>
            <a:t>Best possible patient care</a:t>
          </a:r>
          <a:endParaRPr lang="en-US" sz="1100" kern="1200"/>
        </a:p>
      </dsp:txBody>
      <dsp:txXfrm>
        <a:off x="6723133" y="341436"/>
        <a:ext cx="1689477" cy="716747"/>
      </dsp:txXfrm>
    </dsp:sp>
    <dsp:sp modelId="{E32A3710-2FF8-429C-A104-4021304BE994}">
      <dsp:nvSpPr>
        <dsp:cNvPr id="0" name=""/>
        <dsp:cNvSpPr/>
      </dsp:nvSpPr>
      <dsp:spPr>
        <a:xfrm>
          <a:off x="144411" y="1787926"/>
          <a:ext cx="716747" cy="7167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55359-07FE-4CD3-9086-9F8D3047A5D5}">
      <dsp:nvSpPr>
        <dsp:cNvPr id="0" name=""/>
        <dsp:cNvSpPr/>
      </dsp:nvSpPr>
      <dsp:spPr>
        <a:xfrm>
          <a:off x="294929" y="1938443"/>
          <a:ext cx="415713" cy="41571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3ED24-FB32-4612-8920-C267DC34578D}">
      <dsp:nvSpPr>
        <dsp:cNvPr id="0" name=""/>
        <dsp:cNvSpPr/>
      </dsp:nvSpPr>
      <dsp:spPr>
        <a:xfrm>
          <a:off x="1014748" y="1787926"/>
          <a:ext cx="1689477" cy="71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/>
            <a:t>Mutual respect, ethical practice of healthcare and social accountability.</a:t>
          </a:r>
          <a:endParaRPr lang="en-US" sz="1100" kern="1200"/>
        </a:p>
      </dsp:txBody>
      <dsp:txXfrm>
        <a:off x="1014748" y="1787926"/>
        <a:ext cx="1689477" cy="716747"/>
      </dsp:txXfrm>
    </dsp:sp>
    <dsp:sp modelId="{FA7D9765-2A76-4687-BFCC-4D5B4E1C2564}">
      <dsp:nvSpPr>
        <dsp:cNvPr id="0" name=""/>
        <dsp:cNvSpPr/>
      </dsp:nvSpPr>
      <dsp:spPr>
        <a:xfrm>
          <a:off x="2998604" y="1787926"/>
          <a:ext cx="716747" cy="7167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3F21B-33FA-4ECF-AA8B-83B53161B37A}">
      <dsp:nvSpPr>
        <dsp:cNvPr id="0" name=""/>
        <dsp:cNvSpPr/>
      </dsp:nvSpPr>
      <dsp:spPr>
        <a:xfrm>
          <a:off x="3149121" y="1938443"/>
          <a:ext cx="415713" cy="41571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C39D6-2DB4-437F-B0E9-30A1EF19E364}">
      <dsp:nvSpPr>
        <dsp:cNvPr id="0" name=""/>
        <dsp:cNvSpPr/>
      </dsp:nvSpPr>
      <dsp:spPr>
        <a:xfrm>
          <a:off x="3868941" y="1787926"/>
          <a:ext cx="1689477" cy="71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/>
            <a:t>Vision and Values</a:t>
          </a:r>
          <a:endParaRPr lang="en-US" sz="1100" kern="1200"/>
        </a:p>
      </dsp:txBody>
      <dsp:txXfrm>
        <a:off x="3868941" y="1787926"/>
        <a:ext cx="1689477" cy="716747"/>
      </dsp:txXfrm>
    </dsp:sp>
    <dsp:sp modelId="{205EFDEA-2E0A-4812-B524-0DF1C28D7914}">
      <dsp:nvSpPr>
        <dsp:cNvPr id="0" name=""/>
        <dsp:cNvSpPr/>
      </dsp:nvSpPr>
      <dsp:spPr>
        <a:xfrm>
          <a:off x="5852797" y="1787926"/>
          <a:ext cx="716747" cy="7167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7E3BE-F25E-45FF-AD43-B3C52226BB32}">
      <dsp:nvSpPr>
        <dsp:cNvPr id="0" name=""/>
        <dsp:cNvSpPr/>
      </dsp:nvSpPr>
      <dsp:spPr>
        <a:xfrm>
          <a:off x="6003314" y="1938443"/>
          <a:ext cx="415713" cy="41571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9F5A8-B741-45F7-94BB-E5DA3D125A9F}">
      <dsp:nvSpPr>
        <dsp:cNvPr id="0" name=""/>
        <dsp:cNvSpPr/>
      </dsp:nvSpPr>
      <dsp:spPr>
        <a:xfrm>
          <a:off x="6723133" y="1787926"/>
          <a:ext cx="1689477" cy="71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/>
            <a:t>Highly recognized and accredited centre of excellence in Medical Education, using evidence-based training techniques for development of highly competent health professionals, who are lifelong experiential learner and are socially accountable.</a:t>
          </a:r>
          <a:endParaRPr lang="en-US" sz="1100" kern="1200"/>
        </a:p>
      </dsp:txBody>
      <dsp:txXfrm>
        <a:off x="6723133" y="1787926"/>
        <a:ext cx="1689477" cy="716747"/>
      </dsp:txXfrm>
    </dsp:sp>
    <dsp:sp modelId="{33DDEB24-0444-4D9D-9EB0-BF98AFCF307D}">
      <dsp:nvSpPr>
        <dsp:cNvPr id="0" name=""/>
        <dsp:cNvSpPr/>
      </dsp:nvSpPr>
      <dsp:spPr>
        <a:xfrm>
          <a:off x="144411" y="3234415"/>
          <a:ext cx="716747" cy="7167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C4B20-C552-4383-8767-D3DE2D593085}">
      <dsp:nvSpPr>
        <dsp:cNvPr id="0" name=""/>
        <dsp:cNvSpPr/>
      </dsp:nvSpPr>
      <dsp:spPr>
        <a:xfrm>
          <a:off x="294929" y="3384933"/>
          <a:ext cx="415713" cy="415713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B1024-681B-4993-AD30-0AC5AA6C2CC7}">
      <dsp:nvSpPr>
        <dsp:cNvPr id="0" name=""/>
        <dsp:cNvSpPr/>
      </dsp:nvSpPr>
      <dsp:spPr>
        <a:xfrm>
          <a:off x="1014748" y="3234415"/>
          <a:ext cx="1689477" cy="71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/>
            <a:t>Goals</a:t>
          </a:r>
          <a:endParaRPr lang="en-US" sz="1100" kern="1200"/>
        </a:p>
      </dsp:txBody>
      <dsp:txXfrm>
        <a:off x="1014748" y="3234415"/>
        <a:ext cx="1689477" cy="716747"/>
      </dsp:txXfrm>
    </dsp:sp>
    <dsp:sp modelId="{76EE7A3E-6B09-492B-999A-2F32354AD8B4}">
      <dsp:nvSpPr>
        <dsp:cNvPr id="0" name=""/>
        <dsp:cNvSpPr/>
      </dsp:nvSpPr>
      <dsp:spPr>
        <a:xfrm>
          <a:off x="2998604" y="3234415"/>
          <a:ext cx="716747" cy="7167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78AA5-C843-4C77-AAA9-86B938FBEC4D}">
      <dsp:nvSpPr>
        <dsp:cNvPr id="0" name=""/>
        <dsp:cNvSpPr/>
      </dsp:nvSpPr>
      <dsp:spPr>
        <a:xfrm>
          <a:off x="3149121" y="3384933"/>
          <a:ext cx="415713" cy="415713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25A50-15BF-4872-BE64-6A945955FE61}">
      <dsp:nvSpPr>
        <dsp:cNvPr id="0" name=""/>
        <dsp:cNvSpPr/>
      </dsp:nvSpPr>
      <dsp:spPr>
        <a:xfrm>
          <a:off x="3868941" y="3234415"/>
          <a:ext cx="1689477" cy="71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/>
            <a:t>The Undergraduate Integrated Learning Program is geared to provide you with quality medical education in an environment designed to.</a:t>
          </a:r>
          <a:endParaRPr lang="en-US" sz="1100" kern="1200"/>
        </a:p>
      </dsp:txBody>
      <dsp:txXfrm>
        <a:off x="3868941" y="3234415"/>
        <a:ext cx="1689477" cy="716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3CB35-F4F8-40C4-8145-A8E9E92E2C3E}">
      <dsp:nvSpPr>
        <dsp:cNvPr id="0" name=""/>
        <dsp:cNvSpPr/>
      </dsp:nvSpPr>
      <dsp:spPr>
        <a:xfrm>
          <a:off x="0" y="53462"/>
          <a:ext cx="4695825" cy="1737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Acute fetal distress </a:t>
          </a:r>
        </a:p>
      </dsp:txBody>
      <dsp:txXfrm>
        <a:off x="84815" y="138277"/>
        <a:ext cx="4526195" cy="1567820"/>
      </dsp:txXfrm>
    </dsp:sp>
    <dsp:sp modelId="{CE00B9BB-1387-4C42-848C-4D3BDC68DB9C}">
      <dsp:nvSpPr>
        <dsp:cNvPr id="0" name=""/>
        <dsp:cNvSpPr/>
      </dsp:nvSpPr>
      <dsp:spPr>
        <a:xfrm>
          <a:off x="0" y="1920512"/>
          <a:ext cx="4695825" cy="1737450"/>
        </a:xfrm>
        <a:prstGeom prst="roundRect">
          <a:avLst/>
        </a:prstGeom>
        <a:gradFill rotWithShape="0">
          <a:gsLst>
            <a:gs pos="0">
              <a:schemeClr val="accent2">
                <a:hueOff val="2771160"/>
                <a:satOff val="-477"/>
                <a:lumOff val="-49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771160"/>
                <a:satOff val="-477"/>
                <a:lumOff val="-49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771160"/>
                <a:satOff val="-477"/>
                <a:lumOff val="-49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Cord prolapse </a:t>
          </a:r>
        </a:p>
      </dsp:txBody>
      <dsp:txXfrm>
        <a:off x="84815" y="2005327"/>
        <a:ext cx="4526195" cy="1567820"/>
      </dsp:txXfrm>
    </dsp:sp>
    <dsp:sp modelId="{DA7F1C55-1440-4344-80D9-C7E6D3D1D526}">
      <dsp:nvSpPr>
        <dsp:cNvPr id="0" name=""/>
        <dsp:cNvSpPr/>
      </dsp:nvSpPr>
      <dsp:spPr>
        <a:xfrm>
          <a:off x="0" y="3787562"/>
          <a:ext cx="4695825" cy="1737450"/>
        </a:xfrm>
        <a:prstGeom prst="roundRect">
          <a:avLst/>
        </a:prstGeom>
        <a:gradFill rotWithShape="0">
          <a:gsLst>
            <a:gs pos="0">
              <a:schemeClr val="accent2">
                <a:hueOff val="5542320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20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20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Shoulder dystocia</a:t>
          </a:r>
        </a:p>
      </dsp:txBody>
      <dsp:txXfrm>
        <a:off x="84815" y="3872377"/>
        <a:ext cx="4526195" cy="1567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4E8AA-6A5D-47CA-AD5C-F311C7CD69F2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A56F-5D35-4EBC-B149-718C97B6F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D0AD9-7F30-4699-BF64-9967C6B93A30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F587D-2B43-4046-A359-DA185ADF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9pPr>
          </a:lstStyle>
          <a:p>
            <a:fld id="{25DC2CE3-9630-48A4-880F-D3DA3D42C07A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286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1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7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6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7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3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5EAA-9BB5-4513-99E8-E9856894EB67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6DEE-3C60-4EA4-87E5-688A7A95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9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image" Target="../media/image17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00573A24-AD84-4562-A993-7D04E1D18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3C087F8-F09C-4C07-B55F-6081689A24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C49D257-5737-4C0D-89EA-9C311AF2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4382" y="0"/>
            <a:ext cx="4569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13D267A-94F5-488A-94C6-5D7156D9A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333"/>
            <a:ext cx="4800600" cy="18570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6CE3EB2-91DF-4F5D-8874-744AAAE311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62908"/>
            <a:ext cx="4808806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403231"/>
            <a:ext cx="3894705" cy="2133600"/>
          </a:xfrm>
        </p:spPr>
        <p:txBody>
          <a:bodyPr anchor="ctr">
            <a:normAutofit/>
          </a:bodyPr>
          <a:lstStyle/>
          <a:p>
            <a:r>
              <a:rPr lang="en-US" sz="4400"/>
              <a:t>  OBSTETRIC         </a:t>
            </a:r>
            <a:br>
              <a:rPr lang="en-US" sz="4400"/>
            </a:br>
            <a:r>
              <a:rPr lang="en-US" sz="4400"/>
              <a:t>      EMERGENCIES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31173"/>
            <a:ext cx="4252547" cy="1798227"/>
          </a:xfrm>
        </p:spPr>
        <p:txBody>
          <a:bodyPr>
            <a:normAutofit/>
          </a:bodyPr>
          <a:lstStyle/>
          <a:p>
            <a:pPr eaLnBrk="0" hangingPunct="0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Dr. Aqsa Ikram-Ul-Haq</a:t>
            </a:r>
          </a:p>
          <a:p>
            <a:pPr marL="0" marR="0" lvl="0" indent="0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MBBS, FCPS </a:t>
            </a:r>
          </a:p>
          <a:p>
            <a:pPr marL="0" marR="0" lvl="0" indent="0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Assistant Professor</a:t>
            </a:r>
          </a:p>
          <a:p>
            <a:pPr marL="0" marR="0" lvl="0" indent="0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 Obstetric &amp; Gynaecology </a:t>
            </a:r>
            <a:endParaRPr lang="en-GB" sz="1400" b="1" cap="none" dirty="0">
              <a:latin typeface="Trebuchet MS"/>
            </a:endParaRPr>
          </a:p>
          <a:p>
            <a:pPr marL="0" marR="0" lvl="0" indent="0" defTabSz="914400" rtl="0" eaLnBrk="0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Rawalpindi </a:t>
            </a:r>
            <a:r>
              <a:rPr lang="en-GB" sz="1400" b="1" cap="none" dirty="0">
                <a:latin typeface="Trebuchet MS"/>
              </a:rPr>
              <a:t>T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eaching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 Hospital </a:t>
            </a:r>
          </a:p>
          <a:p>
            <a:endParaRPr lang="en-US" sz="700" dirty="0"/>
          </a:p>
        </p:txBody>
      </p:sp>
      <p:pic>
        <p:nvPicPr>
          <p:cNvPr id="24" name="Graphic 23" descr="Medical">
            <a:extLst>
              <a:ext uri="{FF2B5EF4-FFF2-40B4-BE49-F238E27FC236}">
                <a16:creationId xmlns:a16="http://schemas.microsoft.com/office/drawing/2014/main" xmlns="" id="{5151FB42-7AFB-CEC8-F7C2-D132FF5F4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2059" y="1625441"/>
            <a:ext cx="3607117" cy="360711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915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3200" b="1" u="sng" dirty="0">
                <a:latin typeface="Arial" pitchFamily="34" charset="0"/>
                <a:cs typeface="Arial" pitchFamily="34" charset="0"/>
              </a:rPr>
              <a:t>Biochemical causes:</a:t>
            </a: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Hypoglycaemia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en-US" sz="32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u="sng" dirty="0" err="1">
                <a:latin typeface="Arial" pitchFamily="34" charset="0"/>
                <a:cs typeface="Arial" pitchFamily="34" charset="0"/>
              </a:rPr>
              <a:t>Anaesthetic</a:t>
            </a:r>
            <a:r>
              <a:rPr lang="en-US" sz="3200" b="1" u="sng" dirty="0">
                <a:latin typeface="Arial" pitchFamily="34" charset="0"/>
                <a:cs typeface="Arial" pitchFamily="34" charset="0"/>
              </a:rPr>
              <a:t> causes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		Spinal shock</a:t>
            </a: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		Aspiration of gastric contents </a:t>
            </a: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		Cardiac arrest   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46F162CF-573F-4639-AF5E-5FED4D67E5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707" y="609600"/>
            <a:ext cx="7244928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E968C6-9AE0-ABFA-95EF-A673E5D28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92439"/>
            <a:ext cx="8839201" cy="65613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5DE918B2-3C9B-4C0E-9303-1C05C39F1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D5C902-E4C0-4AFC-9EFC-3D1605AC5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924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E4AD8C-7FDD-0B41-AFA6-86F8299CE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sz="4400" dirty="0"/>
              <a:t>Uterine Rupture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1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Most commonly occurs during </a:t>
            </a:r>
            <a:r>
              <a:rPr lang="en-US" sz="2800" dirty="0" err="1"/>
              <a:t>labour</a:t>
            </a:r>
            <a:endParaRPr lang="en-US" sz="2800" dirty="0"/>
          </a:p>
          <a:p>
            <a:r>
              <a:rPr lang="en-US" sz="2800" u="sng" dirty="0"/>
              <a:t>Risk factors</a:t>
            </a:r>
          </a:p>
          <a:p>
            <a:pPr>
              <a:buNone/>
            </a:pPr>
            <a:r>
              <a:rPr lang="en-US" sz="2800" dirty="0"/>
              <a:t>		Previous caesarean section</a:t>
            </a:r>
          </a:p>
          <a:p>
            <a:pPr>
              <a:buNone/>
            </a:pPr>
            <a:r>
              <a:rPr lang="en-US" sz="2800" dirty="0"/>
              <a:t>		Previous uterine surgery</a:t>
            </a:r>
          </a:p>
          <a:p>
            <a:pPr>
              <a:buNone/>
            </a:pPr>
            <a:r>
              <a:rPr lang="en-US" sz="2800" dirty="0"/>
              <a:t>		Induction and augmentation of </a:t>
            </a:r>
            <a:r>
              <a:rPr lang="en-US" sz="2800" dirty="0" err="1"/>
              <a:t>labour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	High parity</a:t>
            </a:r>
          </a:p>
          <a:p>
            <a:pPr>
              <a:buNone/>
            </a:pPr>
            <a:r>
              <a:rPr lang="en-US" sz="2800" dirty="0"/>
              <a:t>		</a:t>
            </a:r>
            <a:r>
              <a:rPr lang="en-US" sz="2800" dirty="0" err="1"/>
              <a:t>Macrosomic</a:t>
            </a:r>
            <a:r>
              <a:rPr lang="en-US" sz="2800" dirty="0"/>
              <a:t> fetus</a:t>
            </a:r>
          </a:p>
          <a:p>
            <a:pPr>
              <a:buNone/>
            </a:pPr>
            <a:r>
              <a:rPr lang="en-US" sz="2800" dirty="0"/>
              <a:t>		Manipulation</a:t>
            </a:r>
          </a:p>
          <a:p>
            <a:pPr>
              <a:buNone/>
            </a:pPr>
            <a:r>
              <a:rPr lang="en-US" sz="2800" dirty="0"/>
              <a:t>		Congenital uterine anomalies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30DB1-98CC-A7CF-5A23-2A04B309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5800"/>
            <a:ext cx="7275773" cy="12192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     </a:t>
            </a:r>
            <a:br>
              <a:rPr lang="en-US" sz="4900" dirty="0"/>
            </a:br>
            <a:r>
              <a:rPr lang="en-US" sz="4900" dirty="0"/>
              <a:t>     SIGNS AND SYMPTOMS</a:t>
            </a:r>
            <a:r>
              <a:rPr lang="en-US" sz="3600" u="sng" dirty="0"/>
              <a:t/>
            </a:r>
            <a:br>
              <a:rPr lang="en-US" sz="3600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1F842-6E9A-98A9-C962-80525C84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		</a:t>
            </a:r>
            <a:r>
              <a:rPr lang="en-US" sz="2800" dirty="0"/>
              <a:t>Shock</a:t>
            </a:r>
          </a:p>
          <a:p>
            <a:pPr>
              <a:buNone/>
            </a:pPr>
            <a:r>
              <a:rPr lang="en-US" sz="2800" dirty="0"/>
              <a:t>		Abdominal pain</a:t>
            </a:r>
          </a:p>
          <a:p>
            <a:pPr>
              <a:buNone/>
            </a:pPr>
            <a:r>
              <a:rPr lang="en-US" sz="2800" dirty="0"/>
              <a:t>		Cessation of contractions</a:t>
            </a:r>
          </a:p>
          <a:p>
            <a:pPr>
              <a:buNone/>
            </a:pPr>
            <a:r>
              <a:rPr lang="en-US" sz="2800" dirty="0"/>
              <a:t>		Fetal heart </a:t>
            </a:r>
            <a:r>
              <a:rPr lang="en-US" sz="2800" dirty="0" err="1"/>
              <a:t>deccelerations</a:t>
            </a:r>
            <a:r>
              <a:rPr lang="en-US" sz="2800" dirty="0"/>
              <a:t> then IUD</a:t>
            </a:r>
          </a:p>
          <a:p>
            <a:pPr>
              <a:buNone/>
            </a:pPr>
            <a:r>
              <a:rPr lang="en-US" sz="2800" dirty="0"/>
              <a:t>		Hematuria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1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sz="4400" dirty="0"/>
              <a:t>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Maternal Resuscitation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Laparotomy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07542" lvl="1" indent="-514350">
              <a:buFont typeface="+mj-lt"/>
              <a:buAutoNum type="romanL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Repair</a:t>
            </a:r>
          </a:p>
          <a:p>
            <a:pPr marL="907542" lvl="1" indent="-514350">
              <a:buFont typeface="+mj-lt"/>
              <a:buAutoNum type="romanL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Hysterectomy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Uterine Inversion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rare complication of 3</a:t>
            </a:r>
            <a:r>
              <a:rPr lang="en-US" sz="2800" baseline="30000" dirty="0"/>
              <a:t>rd</a:t>
            </a:r>
            <a:r>
              <a:rPr lang="en-US" sz="2800" dirty="0"/>
              <a:t> stage of </a:t>
            </a:r>
            <a:r>
              <a:rPr lang="en-US" sz="2800" dirty="0" err="1"/>
              <a:t>labour</a:t>
            </a:r>
            <a:endParaRPr lang="en-US" sz="2800" dirty="0"/>
          </a:p>
          <a:p>
            <a:r>
              <a:rPr lang="en-US" sz="2800" dirty="0"/>
              <a:t>Incidence(1:2000-1:6000)</a:t>
            </a:r>
          </a:p>
          <a:p>
            <a:r>
              <a:rPr lang="en-US" sz="2800" dirty="0" err="1"/>
              <a:t>Fundus</a:t>
            </a:r>
            <a:r>
              <a:rPr lang="en-US" sz="2800" dirty="0"/>
              <a:t> of uterus descends through cervix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introitus</a:t>
            </a:r>
            <a:endParaRPr lang="en-US" sz="2800" dirty="0"/>
          </a:p>
          <a:p>
            <a:r>
              <a:rPr lang="en-US" sz="2800" dirty="0"/>
              <a:t>Caused by traction of </a:t>
            </a:r>
            <a:r>
              <a:rPr lang="en-US" sz="2800" dirty="0" err="1"/>
              <a:t>umblical</a:t>
            </a:r>
            <a:r>
              <a:rPr lang="en-US" sz="2800" dirty="0"/>
              <a:t> cord before separation of placenta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F4AA0-BB65-56D7-DD7A-6F36A86F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0789" cy="10809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        SIGNS AND SYMPTOMS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11951-316A-EDD6-64B1-E875D6329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sz="2800" dirty="0"/>
              <a:t>Shock </a:t>
            </a:r>
          </a:p>
          <a:p>
            <a:pPr>
              <a:buNone/>
            </a:pPr>
            <a:r>
              <a:rPr lang="en-US" sz="2800" dirty="0"/>
              <a:t>Haemorrhage </a:t>
            </a:r>
            <a:r>
              <a:rPr lang="en-US" sz="2800" u="sng" dirty="0"/>
              <a:t>+</a:t>
            </a:r>
          </a:p>
          <a:p>
            <a:pPr>
              <a:buNone/>
            </a:pPr>
            <a:r>
              <a:rPr lang="en-US" sz="2800" dirty="0"/>
              <a:t>Absence of palpable uterus on abdomen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9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sz="4400" dirty="0"/>
              <a:t>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36872"/>
            <a:ext cx="8610600" cy="42163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Resuscitation of patient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Replace uterus manually(don’t remove placenta if attached)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O`Sullivan (Hydrostatic) method of reduction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Tocolysis</a:t>
            </a:r>
            <a:r>
              <a:rPr lang="en-US" sz="2800" dirty="0"/>
              <a:t> may be helpful in reduction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Surgery to reposition uterus is the last resort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PULMONARY EMBOLISM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One of the commonest causes of maternal collapse in developed countries</a:t>
            </a:r>
          </a:p>
          <a:p>
            <a:r>
              <a:rPr lang="en-US" sz="3000" dirty="0"/>
              <a:t>Can occur even in antenatal period</a:t>
            </a:r>
          </a:p>
          <a:p>
            <a:pPr>
              <a:buNone/>
            </a:pPr>
            <a:endParaRPr lang="en-US" sz="2800" u="sng" dirty="0"/>
          </a:p>
          <a:p>
            <a:pPr>
              <a:buNone/>
            </a:pPr>
            <a:r>
              <a:rPr lang="en-US" sz="3500" u="sng" dirty="0"/>
              <a:t>SIGNS AND SYMPTOMS</a:t>
            </a:r>
          </a:p>
          <a:p>
            <a:pPr>
              <a:buNone/>
            </a:pPr>
            <a:r>
              <a:rPr lang="en-US" sz="2800" dirty="0"/>
              <a:t>		</a:t>
            </a:r>
            <a:r>
              <a:rPr lang="en-US" sz="3000" dirty="0"/>
              <a:t>Shortness of breath</a:t>
            </a:r>
          </a:p>
          <a:p>
            <a:pPr>
              <a:buNone/>
            </a:pPr>
            <a:r>
              <a:rPr lang="en-US" sz="3000" dirty="0"/>
              <a:t>		</a:t>
            </a:r>
            <a:r>
              <a:rPr lang="en-US" sz="3000" dirty="0" err="1"/>
              <a:t>Anxiety,tachycardia,tachypnea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		</a:t>
            </a:r>
            <a:r>
              <a:rPr lang="en-US" sz="3000" dirty="0" err="1"/>
              <a:t>Cyanosis,apnea,unconsciousness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		Chest pain and </a:t>
            </a:r>
            <a:r>
              <a:rPr lang="en-US" sz="3000" dirty="0" err="1"/>
              <a:t>hemoptysis</a:t>
            </a:r>
            <a:endParaRPr lang="en-US" sz="3000" dirty="0"/>
          </a:p>
          <a:p>
            <a:pPr algn="ctr">
              <a:buNone/>
            </a:pPr>
            <a:r>
              <a:rPr lang="en-US" sz="2400" dirty="0"/>
              <a:t>	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38"/>
            <a:ext cx="7543800" cy="1208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z="2400" b="1" spc="-75" dirty="0" smtClean="0">
                <a:solidFill>
                  <a:srgbClr val="C00000"/>
                </a:solidFill>
              </a:rPr>
              <a:t>      </a:t>
            </a:r>
            <a:br>
              <a:rPr lang="en-US" sz="2400" b="1" spc="-75" dirty="0" smtClean="0">
                <a:solidFill>
                  <a:srgbClr val="C00000"/>
                </a:solidFill>
              </a:rPr>
            </a:br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z="2400" b="1" spc="-75" dirty="0" smtClean="0">
                <a:solidFill>
                  <a:srgbClr val="C00000"/>
                </a:solidFill>
              </a:rPr>
              <a:t>     </a:t>
            </a:r>
            <a:r>
              <a:rPr lang="en-US" sz="2400" b="1" spc="-75" dirty="0" smtClean="0">
                <a:solidFill>
                  <a:srgbClr val="C00000"/>
                </a:solidFill>
              </a:rPr>
              <a:t>Professor </a:t>
            </a:r>
            <a:r>
              <a:rPr lang="en-US" sz="2400" b="1" spc="-75" dirty="0">
                <a:solidFill>
                  <a:srgbClr val="C00000"/>
                </a:solidFill>
              </a:rPr>
              <a:t>Umar Model of  Integrated Lecture </a:t>
            </a:r>
          </a:p>
        </p:txBody>
      </p:sp>
      <p:pic>
        <p:nvPicPr>
          <p:cNvPr id="7171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8" y="2305050"/>
            <a:ext cx="5824537" cy="4051300"/>
          </a:xfrm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9pPr>
          </a:lstStyle>
          <a:p>
            <a:fld id="{9C5A44CD-D8B9-4694-84F3-A8BD9C0B21B0}" type="slidenum">
              <a:rPr lang="en-US" altLang="en-US" sz="1400">
                <a:solidFill>
                  <a:srgbClr val="898989"/>
                </a:solidFill>
              </a:rPr>
              <a:pPr/>
              <a:t>2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791200" y="1647483"/>
          <a:ext cx="3206246" cy="44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4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10652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8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>        INVESTIGATIONS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36872"/>
            <a:ext cx="8382000" cy="4063927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sz="2400" dirty="0"/>
              <a:t>	</a:t>
            </a:r>
            <a:r>
              <a:rPr lang="en-US" sz="2800" dirty="0"/>
              <a:t>Arterial blood gases, blood cp, coagulation profile, chest X ray, Ventilation perfusion scan and ECG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sz="4400" dirty="0"/>
              <a:t>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8305800" cy="4648199"/>
          </a:xfrm>
        </p:spPr>
        <p:txBody>
          <a:bodyPr>
            <a:noAutofit/>
          </a:bodyPr>
          <a:lstStyle/>
          <a:p>
            <a:r>
              <a:rPr lang="en-US" sz="2800" dirty="0"/>
              <a:t>Resuscitation</a:t>
            </a:r>
          </a:p>
          <a:p>
            <a:r>
              <a:rPr lang="en-US" sz="2800" dirty="0"/>
              <a:t>Facial oxygen ,pulse </a:t>
            </a:r>
            <a:r>
              <a:rPr lang="en-US" sz="2800" dirty="0" err="1"/>
              <a:t>oximetry</a:t>
            </a:r>
            <a:endParaRPr lang="en-US" sz="2800" dirty="0"/>
          </a:p>
          <a:p>
            <a:r>
              <a:rPr lang="en-US" sz="2800" dirty="0"/>
              <a:t>Continuous ECG</a:t>
            </a:r>
          </a:p>
          <a:p>
            <a:r>
              <a:rPr lang="en-US" sz="2800" dirty="0"/>
              <a:t>Anticoagulant therapy</a:t>
            </a:r>
          </a:p>
          <a:p>
            <a:r>
              <a:rPr lang="en-US" sz="2800" dirty="0" err="1"/>
              <a:t>Thrombopropylaxis</a:t>
            </a:r>
            <a:endParaRPr lang="en-US" sz="2800" dirty="0"/>
          </a:p>
          <a:p>
            <a:pPr lvl="1"/>
            <a:r>
              <a:rPr lang="en-US" sz="2800" dirty="0"/>
              <a:t>Early Mobilization</a:t>
            </a:r>
          </a:p>
          <a:p>
            <a:pPr lvl="1"/>
            <a:r>
              <a:rPr lang="en-US" sz="2800" dirty="0"/>
              <a:t>Hydration</a:t>
            </a:r>
          </a:p>
          <a:p>
            <a:pPr lvl="1"/>
            <a:r>
              <a:rPr lang="en-US" sz="2800" dirty="0"/>
              <a:t>TED stocking</a:t>
            </a:r>
          </a:p>
          <a:p>
            <a:pPr lvl="1"/>
            <a:r>
              <a:rPr lang="en-US" sz="2800" dirty="0"/>
              <a:t>LMWH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>
            <a:noAutofit/>
          </a:bodyPr>
          <a:lstStyle/>
          <a:p>
            <a:r>
              <a:rPr lang="en-US" sz="4000" dirty="0"/>
              <a:t>RISK FACTORS FOR THROMBOEMBOLISM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336873"/>
            <a:ext cx="8763000" cy="43687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Age &gt; 35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Obesity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Preoperative morbidity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Extended surgery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Patients with </a:t>
            </a:r>
            <a:r>
              <a:rPr lang="en-US" sz="2800" dirty="0" err="1"/>
              <a:t>thrombophilias</a:t>
            </a:r>
            <a:r>
              <a:rPr lang="en-US" sz="2800" dirty="0"/>
              <a:t> (</a:t>
            </a:r>
            <a:r>
              <a:rPr lang="en-US" sz="2800" dirty="0" err="1"/>
              <a:t>Antiphospholipid</a:t>
            </a:r>
            <a:r>
              <a:rPr lang="en-US" sz="2800" dirty="0"/>
              <a:t> syndrome, Activated protein C resistance, protein C or  protein S deficiency)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53228"/>
            <a:ext cx="7543800" cy="1080938"/>
          </a:xfrm>
        </p:spPr>
        <p:txBody>
          <a:bodyPr>
            <a:normAutofit/>
          </a:bodyPr>
          <a:lstStyle/>
          <a:p>
            <a:r>
              <a:rPr lang="en-US" sz="4000" dirty="0"/>
              <a:t>     AMNIOTIC FLUID  EMBOLISM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336872"/>
            <a:ext cx="9067800" cy="4368727"/>
          </a:xfrm>
        </p:spPr>
        <p:txBody>
          <a:bodyPr>
            <a:normAutofit/>
          </a:bodyPr>
          <a:lstStyle/>
          <a:p>
            <a:r>
              <a:rPr lang="en-US" sz="2800" dirty="0"/>
              <a:t>Amniotic fluid entering maternal circulation →lungs</a:t>
            </a:r>
          </a:p>
          <a:p>
            <a:r>
              <a:rPr lang="en-US" sz="2800" dirty="0"/>
              <a:t>Anaphylactic type reaction</a:t>
            </a:r>
          </a:p>
          <a:p>
            <a:r>
              <a:rPr lang="en-US" sz="2800" dirty="0"/>
              <a:t>Maternal morbidity 60% and mortality is 0.33/100,000</a:t>
            </a:r>
          </a:p>
          <a:p>
            <a:pPr>
              <a:buNone/>
            </a:pPr>
            <a:endParaRPr lang="en-US" sz="3200" u="sng" dirty="0"/>
          </a:p>
          <a:p>
            <a:pPr>
              <a:buNone/>
            </a:pPr>
            <a:r>
              <a:rPr lang="en-US" sz="3200" u="sng" dirty="0"/>
              <a:t>SIGNS AND SYMPTOMS</a:t>
            </a:r>
            <a:endParaRPr lang="en-US" sz="3200" dirty="0"/>
          </a:p>
          <a:p>
            <a:pPr>
              <a:buNone/>
            </a:pPr>
            <a:r>
              <a:rPr lang="en-US" sz="2800" dirty="0"/>
              <a:t>	Respiratory distress</a:t>
            </a:r>
          </a:p>
          <a:p>
            <a:pPr>
              <a:buNone/>
            </a:pPr>
            <a:r>
              <a:rPr lang="en-US" sz="2800" dirty="0"/>
              <a:t>	Sudden circulatory collapse</a:t>
            </a:r>
          </a:p>
          <a:p>
            <a:pPr>
              <a:buNone/>
            </a:pPr>
            <a:r>
              <a:rPr lang="en-US" sz="2800" dirty="0"/>
              <a:t>	May lead to DIC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            </a:t>
            </a:r>
            <a:br>
              <a:rPr lang="en-US" sz="4900" dirty="0"/>
            </a:br>
            <a:r>
              <a:rPr lang="en-US" sz="4900" dirty="0"/>
              <a:t>          RISK FACTORS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/>
              <a:t>Precipitate </a:t>
            </a:r>
            <a:r>
              <a:rPr lang="en-US" sz="2800" dirty="0" err="1"/>
              <a:t>labour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Caesarean section 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Polyhydramnios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Hypertonic uterine activity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76200"/>
            <a:ext cx="9144000" cy="6781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Talk to patient 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      ↓		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                   Responding 	←      →	Not responding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	↓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       Call for help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	↓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     Left lateral tilt 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	↓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    Assess the airway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	↓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          Breathing 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	↓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Circulation(IV line and inv)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	↓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CPR(if patient in arrest)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	↓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Consider and treat cause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	↓</a:t>
            </a:r>
          </a:p>
          <a:p>
            <a:pPr>
              <a:buNone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						EMLSCS to aid resuscitation </a:t>
            </a: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/>
          <a:lstStyle/>
          <a:p>
            <a:r>
              <a:rPr lang="en-US" dirty="0"/>
              <a:t>		</a:t>
            </a:r>
            <a:r>
              <a:rPr lang="en-US" sz="4400" dirty="0"/>
              <a:t>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36872"/>
            <a:ext cx="8915400" cy="429252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Structured approach ABC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Immediate delivery of fetus if alive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Reversal of </a:t>
            </a:r>
            <a:r>
              <a:rPr lang="en-US" sz="2800" dirty="0" err="1"/>
              <a:t>bronchospasm</a:t>
            </a:r>
            <a:r>
              <a:rPr lang="en-US" sz="2800" dirty="0"/>
              <a:t> and hypoxia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Administration of clotting factors including FFPs, fibrinogen and platelets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Inotropic support if needed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53228"/>
            <a:ext cx="7199573" cy="1080938"/>
          </a:xfrm>
        </p:spPr>
        <p:txBody>
          <a:bodyPr/>
          <a:lstStyle/>
          <a:p>
            <a:r>
              <a:rPr lang="en-US" dirty="0"/>
              <a:t>Fetal Emergencies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39877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UMBLICAL CORD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PRESENTATION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PROLAPSE </a:t>
            </a:r>
          </a:p>
          <a:p>
            <a:pPr>
              <a:buNone/>
            </a:pPr>
            <a:endParaRPr lang="en-US" sz="2800" u="sng" dirty="0"/>
          </a:p>
          <a:p>
            <a:pPr>
              <a:buNone/>
            </a:pPr>
            <a:r>
              <a:rPr lang="en-US" sz="2800" u="sng" dirty="0"/>
              <a:t>INCIDENCE</a:t>
            </a:r>
            <a:r>
              <a:rPr lang="en-US" sz="2800" dirty="0"/>
              <a:t> 1:500 Deliveries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33DAF-ABD5-DA43-08E4-F9418C02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>           Risk Factors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B9F61-D8BC-65DF-F607-4042F01F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36872"/>
            <a:ext cx="8458200" cy="4292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Maternal:</a:t>
            </a:r>
          </a:p>
          <a:p>
            <a:pPr>
              <a:buNone/>
            </a:pPr>
            <a:r>
              <a:rPr lang="en-US" sz="2800" dirty="0"/>
              <a:t>	 Pelvic tumor </a:t>
            </a:r>
          </a:p>
          <a:p>
            <a:pPr>
              <a:buNone/>
            </a:pPr>
            <a:r>
              <a:rPr lang="en-US" sz="2800" dirty="0"/>
              <a:t>	 Narrow pelvis</a:t>
            </a:r>
          </a:p>
          <a:p>
            <a:pPr>
              <a:buNone/>
            </a:pPr>
            <a:r>
              <a:rPr lang="en-US" sz="3200" dirty="0"/>
              <a:t> Fetal: </a:t>
            </a:r>
          </a:p>
          <a:p>
            <a:pPr>
              <a:buNone/>
            </a:pPr>
            <a:r>
              <a:rPr lang="en-US" sz="2800" dirty="0"/>
              <a:t>	 Prematurity </a:t>
            </a:r>
          </a:p>
          <a:p>
            <a:pPr>
              <a:buNone/>
            </a:pPr>
            <a:r>
              <a:rPr lang="en-US" sz="2800" dirty="0"/>
              <a:t>	 </a:t>
            </a:r>
            <a:r>
              <a:rPr lang="en-US" sz="2800" dirty="0" err="1"/>
              <a:t>Malepresentation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	 Multiple pregnancy </a:t>
            </a:r>
          </a:p>
          <a:p>
            <a:pPr>
              <a:buNone/>
            </a:pPr>
            <a:r>
              <a:rPr lang="en-US" sz="2800" dirty="0"/>
              <a:t>	 Polyhydramnios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02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>             Diagnosis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336873"/>
            <a:ext cx="7268389" cy="3599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Cord felt at vaginal examination or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/>
              <a:t>seen at introitus 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CTG (</a:t>
            </a:r>
            <a:r>
              <a:rPr lang="en-US" sz="2800" dirty="0" err="1"/>
              <a:t>decceleration</a:t>
            </a:r>
            <a:r>
              <a:rPr lang="en-US" sz="2800" dirty="0"/>
              <a:t>, </a:t>
            </a:r>
            <a:r>
              <a:rPr lang="en-US" sz="2800" dirty="0" err="1"/>
              <a:t>bradycardia</a:t>
            </a:r>
            <a:r>
              <a:rPr lang="en-US" sz="2800" dirty="0"/>
              <a:t>)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FCAEA-E4FD-9FC4-F2AC-B375380E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/>
              <a:t>University Motto, Vision, Values &amp; Goals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xmlns="" id="{0605FCFC-217B-5E34-EE69-FDA99F564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59230"/>
              </p:ext>
            </p:extLst>
          </p:nvPr>
        </p:nvGraphicFramePr>
        <p:xfrm>
          <a:off x="510777" y="2336800"/>
          <a:ext cx="8557023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06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53228"/>
            <a:ext cx="7199573" cy="1080938"/>
          </a:xfrm>
        </p:spPr>
        <p:txBody>
          <a:bodyPr>
            <a:normAutofit/>
          </a:bodyPr>
          <a:lstStyle/>
          <a:p>
            <a:r>
              <a:rPr lang="en-US" sz="4000" dirty="0"/>
              <a:t>           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36872"/>
            <a:ext cx="8610600" cy="44449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Minimize pressure of presenting part on cord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Knee chest position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Fill  bladder with 500 ml N/S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Replace the cord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If fully dilated Instrumental delivery otherwise LSCS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/>
          <a:lstStyle/>
          <a:p>
            <a:r>
              <a:rPr lang="en-US" dirty="0"/>
              <a:t>            </a:t>
            </a:r>
            <a:r>
              <a:rPr lang="en-US" sz="4400" dirty="0"/>
              <a:t>Shoulder Dystocia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336872"/>
            <a:ext cx="8763000" cy="421632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/>
              <a:t>When shoulders fail to deliver after delivery of head and additional obstetric maneuvers are needed to release the shoulders after gentle downwards traction has failed.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281A9-7974-49E2-ACC9-A7EBF33C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     </a:t>
            </a:r>
            <a:br>
              <a:rPr lang="en-US" sz="4900" dirty="0"/>
            </a:br>
            <a:r>
              <a:rPr lang="en-US" sz="4900" dirty="0"/>
              <a:t>          RISK FACTORS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E3885E-1455-6E2E-021E-86B80AF75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6872"/>
            <a:ext cx="8534400" cy="4368727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  <a:buNone/>
            </a:pPr>
            <a:r>
              <a:rPr lang="en-US" sz="2800" dirty="0"/>
              <a:t>Maternal diabetes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800" dirty="0"/>
              <a:t>Obesity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800" dirty="0"/>
              <a:t>Previous history of shoulder dystocia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800" dirty="0"/>
              <a:t>Macrosomia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800" dirty="0"/>
              <a:t>Prolonged </a:t>
            </a:r>
            <a:r>
              <a:rPr lang="en-US" sz="2800" dirty="0" err="1"/>
              <a:t>labour</a:t>
            </a:r>
            <a:endParaRPr lang="en-US" sz="2800" dirty="0"/>
          </a:p>
          <a:p>
            <a:pPr lvl="2">
              <a:lnSpc>
                <a:spcPct val="150000"/>
              </a:lnSpc>
              <a:buNone/>
            </a:pPr>
            <a:r>
              <a:rPr lang="en-US" sz="2800" dirty="0"/>
              <a:t>Instrumental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85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53228"/>
            <a:ext cx="7199573" cy="1080938"/>
          </a:xfrm>
        </p:spPr>
        <p:txBody>
          <a:bodyPr>
            <a:normAutofit/>
          </a:bodyPr>
          <a:lstStyle/>
          <a:p>
            <a:r>
              <a:rPr lang="en-US" sz="4400" dirty="0"/>
              <a:t>            RISKS RELATED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216" y="2336872"/>
            <a:ext cx="8770384" cy="43687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u="sng" dirty="0"/>
              <a:t>FETAL :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/>
              <a:t>		Trauma of long bones, clavicles and 	brachial  plexus injury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/>
              <a:t>		Fetal hypoxia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/>
              <a:t>		Death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u="sng" dirty="0"/>
              <a:t>MATERNAL:</a:t>
            </a:r>
            <a:endParaRPr lang="en-US" sz="2800" dirty="0"/>
          </a:p>
          <a:p>
            <a:pPr lvl="2">
              <a:buNone/>
            </a:pPr>
            <a:r>
              <a:rPr lang="en-US" sz="2800" dirty="0"/>
              <a:t>Bleeding </a:t>
            </a:r>
          </a:p>
          <a:p>
            <a:pPr lvl="2">
              <a:buNone/>
            </a:pPr>
            <a:endParaRPr lang="en-US" sz="2800" dirty="0"/>
          </a:p>
          <a:p>
            <a:pPr lvl="2">
              <a:buNone/>
            </a:pPr>
            <a:r>
              <a:rPr lang="en-US" sz="2800" dirty="0" err="1"/>
              <a:t>Perineal</a:t>
            </a:r>
            <a:r>
              <a:rPr lang="en-US" sz="2800" dirty="0"/>
              <a:t> Trauma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         </a:t>
            </a:r>
            <a:br>
              <a:rPr lang="en-US" sz="4900" dirty="0"/>
            </a:br>
            <a:r>
              <a:rPr lang="en-US" sz="4900" dirty="0"/>
              <a:t>          MANAGEMENT</a:t>
            </a:r>
            <a:r>
              <a:rPr lang="en-US" sz="3600" u="sng" dirty="0"/>
              <a:t/>
            </a:r>
            <a:br>
              <a:rPr lang="en-US" sz="3600" u="sng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6481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/>
              <a:t>Call for help </a:t>
            </a:r>
          </a:p>
          <a:p>
            <a:pPr>
              <a:buNone/>
            </a:pPr>
            <a:r>
              <a:rPr lang="en-US" sz="3000" dirty="0"/>
              <a:t>Episiotomy </a:t>
            </a:r>
          </a:p>
          <a:p>
            <a:pPr>
              <a:buNone/>
            </a:pPr>
            <a:r>
              <a:rPr lang="en-US" sz="3000" dirty="0" err="1"/>
              <a:t>MacRoberts</a:t>
            </a:r>
            <a:r>
              <a:rPr lang="en-US" sz="3000" dirty="0"/>
              <a:t> </a:t>
            </a:r>
          </a:p>
          <a:p>
            <a:pPr>
              <a:buNone/>
            </a:pPr>
            <a:r>
              <a:rPr lang="en-US" sz="3000" dirty="0" err="1"/>
              <a:t>Manoeuvre</a:t>
            </a:r>
            <a:r>
              <a:rPr lang="en-US" sz="3000" dirty="0"/>
              <a:t> </a:t>
            </a:r>
          </a:p>
          <a:p>
            <a:pPr>
              <a:buNone/>
            </a:pPr>
            <a:r>
              <a:rPr lang="en-US" sz="3000" dirty="0" err="1"/>
              <a:t>Suprapubic</a:t>
            </a:r>
            <a:r>
              <a:rPr lang="en-US" sz="3000" dirty="0"/>
              <a:t> pressure </a:t>
            </a:r>
          </a:p>
          <a:p>
            <a:pPr>
              <a:buNone/>
            </a:pPr>
            <a:r>
              <a:rPr lang="en-US" sz="3000" dirty="0"/>
              <a:t>Rubin </a:t>
            </a:r>
            <a:r>
              <a:rPr lang="en-US" sz="3000" dirty="0" err="1"/>
              <a:t>manoeuvre</a:t>
            </a:r>
            <a:r>
              <a:rPr lang="en-US" sz="3000" dirty="0"/>
              <a:t> </a:t>
            </a:r>
          </a:p>
          <a:p>
            <a:pPr>
              <a:buNone/>
            </a:pPr>
            <a:r>
              <a:rPr lang="en-US" sz="3000" dirty="0"/>
              <a:t>Wood’s screw </a:t>
            </a:r>
            <a:r>
              <a:rPr lang="en-US" sz="3000" dirty="0" err="1"/>
              <a:t>manoeuvre</a:t>
            </a:r>
            <a:r>
              <a:rPr lang="en-US" sz="3000" dirty="0"/>
              <a:t> </a:t>
            </a:r>
          </a:p>
          <a:p>
            <a:pPr>
              <a:buNone/>
            </a:pPr>
            <a:r>
              <a:rPr lang="en-US" sz="3000" dirty="0" err="1"/>
              <a:t>Symphysiotomy</a:t>
            </a:r>
            <a:r>
              <a:rPr lang="en-US" sz="3000" dirty="0"/>
              <a:t> </a:t>
            </a:r>
          </a:p>
          <a:p>
            <a:pPr>
              <a:buNone/>
            </a:pPr>
            <a:r>
              <a:rPr lang="en-US" sz="3000" dirty="0"/>
              <a:t>Intentional fracture of the fetal clerical</a:t>
            </a:r>
          </a:p>
          <a:p>
            <a:pPr>
              <a:buNone/>
            </a:pPr>
            <a:r>
              <a:rPr lang="en-US" sz="3000" dirty="0" err="1"/>
              <a:t>Zavanelli’s</a:t>
            </a:r>
            <a:r>
              <a:rPr lang="en-US" sz="3000" dirty="0"/>
              <a:t> </a:t>
            </a:r>
            <a:r>
              <a:rPr lang="en-US" sz="3000" dirty="0" err="1"/>
              <a:t>manoeuvre</a:t>
            </a:r>
            <a:r>
              <a:rPr lang="en-US" sz="3000" dirty="0"/>
              <a:t>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21st Edition Obstetrics by Ten Teachers</a:t>
            </a:r>
          </a:p>
          <a:p>
            <a:r>
              <a:rPr lang="en-US" dirty="0" err="1"/>
              <a:t>Dewhursts</a:t>
            </a:r>
            <a:r>
              <a:rPr lang="en-US" dirty="0"/>
              <a:t>  9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r>
              <a:rPr lang="en-US"/>
              <a:t>EBM 5</a:t>
            </a:r>
            <a:r>
              <a:rPr lang="en-US" baseline="30000"/>
              <a:t>th</a:t>
            </a:r>
            <a:r>
              <a:rPr lang="en-US"/>
              <a:t> edition.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7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EAE7A1-78C6-3BA2-8A26-71F325D1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         BIOMEDICAL ETHICS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F958B43-E59C-29D0-F2C0-70753BF0C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81200"/>
            <a:ext cx="8763000" cy="4724400"/>
          </a:xfrm>
        </p:spPr>
      </p:pic>
    </p:spTree>
    <p:extLst>
      <p:ext uri="{BB962C8B-B14F-4D97-AF65-F5344CB8AC3E}">
        <p14:creationId xmlns:p14="http://schemas.microsoft.com/office/powerpoint/2010/main" val="1402318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A4C338-771B-3C1B-6EB8-80F91AD834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799" cy="6248400"/>
          </a:xfrm>
        </p:spPr>
      </p:pic>
    </p:spTree>
    <p:extLst>
      <p:ext uri="{BB962C8B-B14F-4D97-AF65-F5344CB8AC3E}">
        <p14:creationId xmlns:p14="http://schemas.microsoft.com/office/powerpoint/2010/main" val="721030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059A320-8768-45B7-97A8-030AB958D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05E00C-85F2-880D-AE9E-5F776D48E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" r="1425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E0414-1722-EDEC-3217-ED75A4BD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SEQUENCE OF LGIS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F3AD3-13C1-5E45-29DC-692065BC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  <a:p>
            <a:r>
              <a:rPr lang="en-US" dirty="0"/>
              <a:t>Core Concept = 70%</a:t>
            </a:r>
          </a:p>
          <a:p>
            <a:r>
              <a:rPr lang="en-US" dirty="0"/>
              <a:t>Horizontal Integration 15%</a:t>
            </a:r>
          </a:p>
          <a:p>
            <a:r>
              <a:rPr lang="en-US" dirty="0"/>
              <a:t>Vertical Integration – 10%</a:t>
            </a:r>
          </a:p>
          <a:p>
            <a:r>
              <a:rPr lang="en-US" dirty="0"/>
              <a:t>Research Article Related To Topic (3%)</a:t>
            </a:r>
          </a:p>
          <a:p>
            <a:r>
              <a:rPr lang="en-US" dirty="0"/>
              <a:t>Ethics (2%)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A6BBC-BCBB-9F80-2E49-BC7DEB9B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620000" cy="1080938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430A9A-EC89-7E41-1140-25C5EF2C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09800"/>
            <a:ext cx="8763000" cy="4343399"/>
          </a:xfrm>
        </p:spPr>
        <p:txBody>
          <a:bodyPr/>
          <a:lstStyle/>
          <a:p>
            <a:r>
              <a:rPr lang="en-US" sz="2800" b="0" i="0" baseline="0" dirty="0">
                <a:solidFill>
                  <a:schemeClr val="bg1"/>
                </a:solidFill>
              </a:rPr>
              <a:t>At The End Of This Lecture Students Shall Be Able To :</a:t>
            </a:r>
          </a:p>
          <a:p>
            <a:r>
              <a:rPr lang="en-US" sz="2800" dirty="0"/>
              <a:t>Define obstetric emergencies.</a:t>
            </a:r>
          </a:p>
          <a:p>
            <a:r>
              <a:rPr lang="en-US" sz="2800" dirty="0"/>
              <a:t>Describe different types of it.</a:t>
            </a:r>
          </a:p>
          <a:p>
            <a:r>
              <a:rPr lang="en-US" sz="2800" dirty="0"/>
              <a:t>Enlist it main causes.</a:t>
            </a:r>
          </a:p>
          <a:p>
            <a:r>
              <a:rPr lang="en-US" sz="2800" dirty="0"/>
              <a:t>Identify the sings and symptoms of different emergencies.</a:t>
            </a:r>
          </a:p>
          <a:p>
            <a:r>
              <a:rPr lang="en-US" sz="2800" dirty="0"/>
              <a:t>Discuss management options for them.</a:t>
            </a:r>
          </a:p>
          <a:p>
            <a:r>
              <a:rPr lang="en-US" sz="2800" dirty="0"/>
              <a:t>Enlist the strategies to prevent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6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609600"/>
            <a:ext cx="8229600" cy="137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Obstetric Emergencies  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4800" y="1828800"/>
            <a:ext cx="8610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Definition: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“It is a serious situation or occurrence that  happen unexpectedly and demands immediate action”.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Anticipation preparation  (regular drills) and prevention can reduce the risks of emergencies.</a:t>
            </a: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Broadly divided in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Maternal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Emergencies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C3E6C53-102E-4ACA-BCBB-3CC973B99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4655D52-F2FA-4137-8A31-499A4FE62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519FA1D-01C2-425F-B9AA-D69B4DD0A1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C0D803F-BF83-4194-8691-90B027BDF5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316132F-CC4B-4C96-9C75-95DC7CD48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4B0FA309-807F-4C17-98EF-A3BA7388E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2642A87B-CAE9-4F8F-B293-28388E45D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8FA1749-B91A-40E7-AD01-0B9C9C6AF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B7A934F-FFF7-4353-83D3-4EF66E93E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00676C8-6DE8-47DD-9A23-D42063A12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DFF370-FEF7-E87C-D87D-97C640BD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" y="2063262"/>
            <a:ext cx="3312318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OBSTETRICS EMERGENCIES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3F84A-D464-D580-1103-94B016295625}"/>
              </a:ext>
            </a:extLst>
          </p:cNvPr>
          <p:cNvSpPr txBox="1"/>
          <p:nvPr/>
        </p:nvSpPr>
        <p:spPr>
          <a:xfrm>
            <a:off x="3723424" y="0"/>
            <a:ext cx="5191976" cy="6781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09778" marR="0" lvl="0" indent="-3429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Maternal collapse</a:t>
            </a:r>
            <a:endParaRPr kumimoji="0" lang="en-US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  <a:p>
            <a:pPr marL="509778" marR="0" lvl="0" indent="-3429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Major obstetric Haemorrhage</a:t>
            </a:r>
          </a:p>
          <a:p>
            <a:pPr marL="6240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APH</a:t>
            </a:r>
          </a:p>
          <a:p>
            <a:pPr marL="6240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PPH</a:t>
            </a:r>
          </a:p>
          <a:p>
            <a:pPr marL="3954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Hypertensive disorder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</a:endParaRPr>
          </a:p>
          <a:p>
            <a:pPr marL="10972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</a:rPr>
              <a:t>    Pre-eclampsia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</a:endParaRPr>
          </a:p>
          <a:p>
            <a:pPr marL="6240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</a:rPr>
              <a:t>E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clampsia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</a:endParaRPr>
          </a:p>
          <a:p>
            <a:pPr marL="6240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HELLP syndrome(Some</a:t>
            </a:r>
            <a:r>
              <a:rPr kumimoji="0" lang="en-US" sz="2400" b="0" i="0" u="none" strike="noStrike" cap="none" spc="0" normalizeH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 cases may lead to DIC, placental abruption and fetal death).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    </a:t>
            </a:r>
          </a:p>
          <a:p>
            <a:pPr marL="3954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Amniotic fluid embolism</a:t>
            </a:r>
          </a:p>
          <a:p>
            <a:pPr marL="3954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Thrombosis and thromboembolism</a:t>
            </a:r>
          </a:p>
          <a:p>
            <a:pPr marL="3954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Cardiac diseases</a:t>
            </a:r>
          </a:p>
          <a:p>
            <a:pPr marL="3954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Shoulder dystocia  </a:t>
            </a:r>
          </a:p>
          <a:p>
            <a:pPr marL="395478" marR="0" lvl="0" indent="-228600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rPr>
              <a:t>Uterine causes(Rupture, Inversion) </a:t>
            </a:r>
          </a:p>
        </p:txBody>
      </p:sp>
    </p:spTree>
    <p:extLst>
      <p:ext uri="{BB962C8B-B14F-4D97-AF65-F5344CB8AC3E}">
        <p14:creationId xmlns:p14="http://schemas.microsoft.com/office/powerpoint/2010/main" val="226353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00D021-ED8E-4951-8376-73996A82CD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FE219C-22F7-4734-B3C1-28E70390C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2EC4B6-5524-4806-8575-59DB6B8F8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50BBC6-5944-49AE-A819-558AB05AB1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F2E428D-A109-43BE-8AC2-C83EF031E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2A773CA-28F4-49C2-BFA3-49A5867C7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D7C72BA-4476-4E4B-BC37-9A75FD0C5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009A16D-868B-4145-BBC6-555098537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992EB33-38E1-4175-8EE2-9BB8CC159C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DCAE5CF-5D29-4779-83E1-BDB64E4F3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4A8560-0BA2-FE3E-36A4-611A4034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 dirty="0"/>
              <a:t>  </a:t>
            </a:r>
            <a:br>
              <a:rPr lang="en-US" sz="3200" b="1" dirty="0"/>
            </a:br>
            <a:r>
              <a:rPr lang="en-US" sz="3200" b="1" dirty="0"/>
              <a:t>      FETAL EMERGENCIES</a:t>
            </a:r>
            <a:br>
              <a:rPr lang="en-US" sz="3200" b="1" dirty="0"/>
            </a:br>
            <a:endParaRPr lang="en-US" sz="3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C7730677-F792-455C-8DC1-D5B55FC13F7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2219150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882915F-8217-F389-F2EF-F8ABC8B6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685800"/>
            <a:ext cx="7315200" cy="121920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    SUDDEN MATERNAL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2999" cy="4572000"/>
          </a:xfrm>
        </p:spPr>
        <p:txBody>
          <a:bodyPr>
            <a:normAutofit fontScale="25000" lnSpcReduction="20000"/>
          </a:bodyPr>
          <a:lstStyle/>
          <a:p>
            <a:pPr lvl="1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	 </a:t>
            </a:r>
          </a:p>
          <a:p>
            <a:pPr lvl="1">
              <a:buNone/>
            </a:pPr>
            <a:r>
              <a:rPr lang="en-US" sz="9600" b="1" u="sng" dirty="0">
                <a:latin typeface="Arial" pitchFamily="34" charset="0"/>
                <a:cs typeface="Arial" pitchFamily="34" charset="0"/>
              </a:rPr>
              <a:t>Shock</a:t>
            </a:r>
          </a:p>
          <a:p>
            <a:pPr lvl="1"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		Sepsis </a:t>
            </a:r>
          </a:p>
          <a:p>
            <a:pPr lvl="1"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		Haemorrhage </a:t>
            </a:r>
          </a:p>
          <a:p>
            <a:pPr lvl="1"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		Anaphylaxis </a:t>
            </a:r>
          </a:p>
          <a:p>
            <a:pPr lvl="1">
              <a:buNone/>
            </a:pPr>
            <a:endParaRPr lang="en-US" sz="9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9600" b="1" u="sng" dirty="0">
                <a:latin typeface="Arial" pitchFamily="34" charset="0"/>
                <a:cs typeface="Arial" pitchFamily="34" charset="0"/>
              </a:rPr>
              <a:t>Cardiac causes: </a:t>
            </a:r>
          </a:p>
          <a:p>
            <a:pPr lvl="1"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Arrythmias</a:t>
            </a:r>
            <a:endParaRPr lang="en-US" sz="9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		Myocardial infarction </a:t>
            </a:r>
          </a:p>
          <a:p>
            <a:pPr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   </a:t>
            </a:r>
            <a:r>
              <a:rPr lang="en-US" sz="9600" b="1" u="sng" dirty="0">
                <a:latin typeface="Arial" pitchFamily="34" charset="0"/>
                <a:cs typeface="Arial" pitchFamily="34" charset="0"/>
              </a:rPr>
              <a:t>Intracranial causes</a:t>
            </a:r>
          </a:p>
          <a:p>
            <a:pPr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		Haemorrhage</a:t>
            </a:r>
          </a:p>
          <a:p>
            <a:pPr>
              <a:buNone/>
            </a:pPr>
            <a:r>
              <a:rPr lang="en-US" sz="9600" dirty="0">
                <a:latin typeface="Arial" pitchFamily="34" charset="0"/>
                <a:cs typeface="Arial" pitchFamily="34" charset="0"/>
              </a:rPr>
              <a:t>			Thrombosis</a:t>
            </a:r>
          </a:p>
          <a:p>
            <a:pPr lvl="1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524</TotalTime>
  <Words>654</Words>
  <Application>Microsoft Office PowerPoint</Application>
  <PresentationFormat>On-screen Show (4:3)</PresentationFormat>
  <Paragraphs>273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Berlin</vt:lpstr>
      <vt:lpstr>  OBSTETRIC                EMERGENCIES</vt:lpstr>
      <vt:lpstr>              Professor Umar Model of  Integrated Lecture </vt:lpstr>
      <vt:lpstr>University Motto, Vision, Values &amp; Goals</vt:lpstr>
      <vt:lpstr>SEQUENCE OF LGIS</vt:lpstr>
      <vt:lpstr>LEARNING OBJECTIVES</vt:lpstr>
      <vt:lpstr>PowerPoint Presentation</vt:lpstr>
      <vt:lpstr>OBSTETRICS EMERGENCIES</vt:lpstr>
      <vt:lpstr>         FETAL EMERGENCIES </vt:lpstr>
      <vt:lpstr>    SUDDEN MATERNAL COLLAPSE</vt:lpstr>
      <vt:lpstr>PowerPoint Presentation</vt:lpstr>
      <vt:lpstr>PowerPoint Presentation</vt:lpstr>
      <vt:lpstr>PowerPoint Presentation</vt:lpstr>
      <vt:lpstr>  Uterine Rupture</vt:lpstr>
      <vt:lpstr>           SIGNS AND SYMPTOMS </vt:lpstr>
      <vt:lpstr>  MANAGEMENT</vt:lpstr>
      <vt:lpstr>Uterine Inversion</vt:lpstr>
      <vt:lpstr>         SIGNS AND SYMPTOMS </vt:lpstr>
      <vt:lpstr>  MANAGEMENT</vt:lpstr>
      <vt:lpstr> PULMONARY EMBOLISM</vt:lpstr>
      <vt:lpstr>         INVESTIGATIONS </vt:lpstr>
      <vt:lpstr>  MANAGEMENT</vt:lpstr>
      <vt:lpstr>RISK FACTORS FOR THROMBOEMBOLISM</vt:lpstr>
      <vt:lpstr>     AMNIOTIC FLUID  EMBOLISM</vt:lpstr>
      <vt:lpstr>                       RISK FACTORS </vt:lpstr>
      <vt:lpstr>PowerPoint Presentation</vt:lpstr>
      <vt:lpstr>  MANAGEMENT</vt:lpstr>
      <vt:lpstr>Fetal Emergencies</vt:lpstr>
      <vt:lpstr>            Risk Factors </vt:lpstr>
      <vt:lpstr>              Diagnosis </vt:lpstr>
      <vt:lpstr>            MANAGEMENT</vt:lpstr>
      <vt:lpstr>            Shoulder Dystocia</vt:lpstr>
      <vt:lpstr>                RISK FACTORS </vt:lpstr>
      <vt:lpstr>            RISKS RELATED</vt:lpstr>
      <vt:lpstr>                    MANAGEMENT </vt:lpstr>
      <vt:lpstr>References</vt:lpstr>
      <vt:lpstr>         BIOMEDICAL ETHICS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Obstetric Emergencies</dc:title>
  <dc:creator>Dr Rubina</dc:creator>
  <cp:lastModifiedBy>Acer</cp:lastModifiedBy>
  <cp:revision>126</cp:revision>
  <dcterms:created xsi:type="dcterms:W3CDTF">2013-03-21T20:53:10Z</dcterms:created>
  <dcterms:modified xsi:type="dcterms:W3CDTF">2025-02-09T07:25:44Z</dcterms:modified>
</cp:coreProperties>
</file>