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notesMasterIdLst>
    <p:notesMasterId r:id="rId45"/>
  </p:notesMasterIdLst>
  <p:handoutMasterIdLst>
    <p:handoutMasterId r:id="rId46"/>
  </p:handoutMasterIdLst>
  <p:sldIdLst>
    <p:sldId id="340" r:id="rId2"/>
    <p:sldId id="341" r:id="rId3"/>
    <p:sldId id="405" r:id="rId4"/>
    <p:sldId id="511" r:id="rId5"/>
    <p:sldId id="512" r:id="rId6"/>
    <p:sldId id="623" r:id="rId7"/>
    <p:sldId id="576" r:id="rId8"/>
    <p:sldId id="594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575" r:id="rId29"/>
    <p:sldId id="497" r:id="rId30"/>
    <p:sldId id="587" r:id="rId31"/>
    <p:sldId id="595" r:id="rId32"/>
    <p:sldId id="596" r:id="rId33"/>
    <p:sldId id="616" r:id="rId34"/>
    <p:sldId id="617" r:id="rId35"/>
    <p:sldId id="618" r:id="rId36"/>
    <p:sldId id="580" r:id="rId37"/>
    <p:sldId id="582" r:id="rId38"/>
    <p:sldId id="584" r:id="rId39"/>
    <p:sldId id="585" r:id="rId40"/>
    <p:sldId id="620" r:id="rId41"/>
    <p:sldId id="621" r:id="rId42"/>
    <p:sldId id="562" r:id="rId43"/>
    <p:sldId id="41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5179" autoAdjust="0"/>
  </p:normalViewPr>
  <p:slideViewPr>
    <p:cSldViewPr>
      <p:cViewPr varScale="1">
        <p:scale>
          <a:sx n="52" d="100"/>
          <a:sy n="52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3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17623212-9C52-4B97-A93F-581E50A0EE7B}" type="presOf" srcId="{DACAB5BA-B8B4-4D66-8B11-1D02259E020B}" destId="{8BC64EA7-2794-42B6-96C9-F39A52CB985A}" srcOrd="2" destOrd="0" presId="urn:microsoft.com/office/officeart/2005/8/layout/gear1#3"/>
    <dgm:cxn modelId="{E4A97E14-7D05-4D68-BAE4-4AC1811FFA38}" type="presOf" srcId="{DA82EADB-2721-42A0-95EA-F9B5521A38A6}" destId="{A09CEA93-9338-4361-A5E6-CF85B6019F5A}" srcOrd="0" destOrd="0" presId="urn:microsoft.com/office/officeart/2005/8/layout/gear1#3"/>
    <dgm:cxn modelId="{0A31D815-D077-4866-A600-165E070A2D6F}" type="presOf" srcId="{F9CEBA05-2F10-437E-89B2-54F4D9FAF478}" destId="{5ED88519-AC6C-4AA3-B76D-812B93A167E4}" srcOrd="0" destOrd="0" presId="urn:microsoft.com/office/officeart/2005/8/layout/gear1#3"/>
    <dgm:cxn modelId="{A0416A29-364E-458C-90C5-1284F3C404E9}" type="presOf" srcId="{663C1E13-76F9-4B70-A2F2-CA23180743CE}" destId="{4822A78E-EAEC-401F-941A-3A84E13E2357}" srcOrd="2" destOrd="0" presId="urn:microsoft.com/office/officeart/2005/8/layout/gear1#3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8DEEF35F-B436-4B54-B7F8-F04A2A69F5A6}" type="presOf" srcId="{188C389E-9423-41DE-9C5E-D4A7E95C7E62}" destId="{6DF3A3A0-5919-4E69-80DD-61760D6340A0}" srcOrd="0" destOrd="0" presId="urn:microsoft.com/office/officeart/2005/8/layout/gear1#3"/>
    <dgm:cxn modelId="{4A9FFF58-7BC4-4C65-9759-C9C669FC2B76}" type="presOf" srcId="{DACAB5BA-B8B4-4D66-8B11-1D02259E020B}" destId="{B6B6B41B-120B-4968-AB6A-FC6E7C8EF3C0}" srcOrd="1" destOrd="0" presId="urn:microsoft.com/office/officeart/2005/8/layout/gear1#3"/>
    <dgm:cxn modelId="{CD461FA2-0710-4EF6-AA5F-BD774C121CA7}" type="presOf" srcId="{399ACE2F-90C5-48B1-9E65-700A32562848}" destId="{7D3EFDB4-E5D1-439A-86D8-1FCF80D959BA}" srcOrd="2" destOrd="0" presId="urn:microsoft.com/office/officeart/2005/8/layout/gear1#3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EC63EEBE-12D9-4B46-A3D6-28286309B01D}" type="presOf" srcId="{DACAB5BA-B8B4-4D66-8B11-1D02259E020B}" destId="{87622A90-D0D8-4EA3-BC0D-D537801AF2B1}" srcOrd="0" destOrd="0" presId="urn:microsoft.com/office/officeart/2005/8/layout/gear1#3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D902FCE-FC6D-4D59-A8C3-CAA6A78FCEEC}" type="presOf" srcId="{399ACE2F-90C5-48B1-9E65-700A32562848}" destId="{23DC08E4-3725-4448-BFFF-1CCEA2F2987E}" srcOrd="1" destOrd="0" presId="urn:microsoft.com/office/officeart/2005/8/layout/gear1#3"/>
    <dgm:cxn modelId="{5990A8E9-7068-4CD0-BDC1-650288BAF401}" type="presOf" srcId="{663C1E13-76F9-4B70-A2F2-CA23180743CE}" destId="{B9330EE9-43E4-4FD4-8144-E92B1DD0FCDF}" srcOrd="1" destOrd="0" presId="urn:microsoft.com/office/officeart/2005/8/layout/gear1#3"/>
    <dgm:cxn modelId="{9A0FA2F0-3016-4FA6-B4C5-E56783E79BCF}" type="presOf" srcId="{399ACE2F-90C5-48B1-9E65-700A32562848}" destId="{59EDF28D-6C67-49D0-B5A1-DE5C3CBA2292}" srcOrd="0" destOrd="0" presId="urn:microsoft.com/office/officeart/2005/8/layout/gear1#3"/>
    <dgm:cxn modelId="{EEB57BF3-C8C3-4D26-B720-6A2822B576FB}" type="presOf" srcId="{399ACE2F-90C5-48B1-9E65-700A32562848}" destId="{9815588C-16D0-4475-B64C-847FC87C8C32}" srcOrd="3" destOrd="0" presId="urn:microsoft.com/office/officeart/2005/8/layout/gear1#3"/>
    <dgm:cxn modelId="{0C255DF6-A053-4031-BF78-2222755ED1B9}" type="presOf" srcId="{663C1E13-76F9-4B70-A2F2-CA23180743CE}" destId="{93300324-D62F-4E58-B882-734182BDB462}" srcOrd="0" destOrd="0" presId="urn:microsoft.com/office/officeart/2005/8/layout/gear1#3"/>
    <dgm:cxn modelId="{E633DDFA-2095-473F-876E-4E0B2BFEEFF6}" type="presOf" srcId="{23718C41-0A1F-40BF-86BE-8A5476EC271E}" destId="{398423B3-DD54-4226-99D7-017EFC1488DF}" srcOrd="0" destOrd="0" presId="urn:microsoft.com/office/officeart/2005/8/layout/gear1#3"/>
    <dgm:cxn modelId="{1C705BF0-F7A3-4A41-98DE-5AA498EC2268}" type="presParOf" srcId="{5ED88519-AC6C-4AA3-B76D-812B93A167E4}" destId="{87622A90-D0D8-4EA3-BC0D-D537801AF2B1}" srcOrd="0" destOrd="0" presId="urn:microsoft.com/office/officeart/2005/8/layout/gear1#3"/>
    <dgm:cxn modelId="{5266FA23-4487-4733-8F43-10B4A20688EF}" type="presParOf" srcId="{5ED88519-AC6C-4AA3-B76D-812B93A167E4}" destId="{B6B6B41B-120B-4968-AB6A-FC6E7C8EF3C0}" srcOrd="1" destOrd="0" presId="urn:microsoft.com/office/officeart/2005/8/layout/gear1#3"/>
    <dgm:cxn modelId="{23C721C6-4DD1-49A5-A0CC-65BFB64A7E75}" type="presParOf" srcId="{5ED88519-AC6C-4AA3-B76D-812B93A167E4}" destId="{8BC64EA7-2794-42B6-96C9-F39A52CB985A}" srcOrd="2" destOrd="0" presId="urn:microsoft.com/office/officeart/2005/8/layout/gear1#3"/>
    <dgm:cxn modelId="{08D4CDD4-CF96-43E9-B573-3FB26B41DE0C}" type="presParOf" srcId="{5ED88519-AC6C-4AA3-B76D-812B93A167E4}" destId="{93300324-D62F-4E58-B882-734182BDB462}" srcOrd="3" destOrd="0" presId="urn:microsoft.com/office/officeart/2005/8/layout/gear1#3"/>
    <dgm:cxn modelId="{0C03EB2A-BA9F-4177-9C0D-A92A2D112A1E}" type="presParOf" srcId="{5ED88519-AC6C-4AA3-B76D-812B93A167E4}" destId="{B9330EE9-43E4-4FD4-8144-E92B1DD0FCDF}" srcOrd="4" destOrd="0" presId="urn:microsoft.com/office/officeart/2005/8/layout/gear1#3"/>
    <dgm:cxn modelId="{B7789E63-81C6-41C0-A5D9-387B1A51717B}" type="presParOf" srcId="{5ED88519-AC6C-4AA3-B76D-812B93A167E4}" destId="{4822A78E-EAEC-401F-941A-3A84E13E2357}" srcOrd="5" destOrd="0" presId="urn:microsoft.com/office/officeart/2005/8/layout/gear1#3"/>
    <dgm:cxn modelId="{830F74C4-09BC-4E6A-ABCE-5808A3EAE773}" type="presParOf" srcId="{5ED88519-AC6C-4AA3-B76D-812B93A167E4}" destId="{59EDF28D-6C67-49D0-B5A1-DE5C3CBA2292}" srcOrd="6" destOrd="0" presId="urn:microsoft.com/office/officeart/2005/8/layout/gear1#3"/>
    <dgm:cxn modelId="{92E21763-77DE-4C9D-A499-28DE0AED0A6E}" type="presParOf" srcId="{5ED88519-AC6C-4AA3-B76D-812B93A167E4}" destId="{23DC08E4-3725-4448-BFFF-1CCEA2F2987E}" srcOrd="7" destOrd="0" presId="urn:microsoft.com/office/officeart/2005/8/layout/gear1#3"/>
    <dgm:cxn modelId="{E00C3D16-7BB4-47D7-9337-A6DC556836A3}" type="presParOf" srcId="{5ED88519-AC6C-4AA3-B76D-812B93A167E4}" destId="{7D3EFDB4-E5D1-439A-86D8-1FCF80D959BA}" srcOrd="8" destOrd="0" presId="urn:microsoft.com/office/officeart/2005/8/layout/gear1#3"/>
    <dgm:cxn modelId="{B1A8B9D7-A8F9-4D92-9BB0-4672EC454C94}" type="presParOf" srcId="{5ED88519-AC6C-4AA3-B76D-812B93A167E4}" destId="{9815588C-16D0-4475-B64C-847FC87C8C32}" srcOrd="9" destOrd="0" presId="urn:microsoft.com/office/officeart/2005/8/layout/gear1#3"/>
    <dgm:cxn modelId="{FFB249CB-C123-4064-A0AD-BE7A0B9EF2A4}" type="presParOf" srcId="{5ED88519-AC6C-4AA3-B76D-812B93A167E4}" destId="{398423B3-DD54-4226-99D7-017EFC1488DF}" srcOrd="10" destOrd="0" presId="urn:microsoft.com/office/officeart/2005/8/layout/gear1#3"/>
    <dgm:cxn modelId="{00DCB96D-7544-4E39-9DB2-EC33C479AC4C}" type="presParOf" srcId="{5ED88519-AC6C-4AA3-B76D-812B93A167E4}" destId="{6DF3A3A0-5919-4E69-80DD-61760D6340A0}" srcOrd="11" destOrd="0" presId="urn:microsoft.com/office/officeart/2005/8/layout/gear1#3"/>
    <dgm:cxn modelId="{A941BE95-AD73-4534-949E-F30171D085E1}" type="presParOf" srcId="{5ED88519-AC6C-4AA3-B76D-812B93A167E4}" destId="{A09CEA93-9338-4361-A5E6-CF85B6019F5A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28526" y="1359205"/>
          <a:ext cx="1383029" cy="13830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406576" y="1683173"/>
        <a:ext cx="826929" cy="710905"/>
      </dsp:txXfrm>
    </dsp:sp>
    <dsp:sp modelId="{93300324-D62F-4E58-B882-734182BDB462}">
      <dsp:nvSpPr>
        <dsp:cNvPr id="0" name=""/>
        <dsp:cNvSpPr/>
      </dsp:nvSpPr>
      <dsp:spPr>
        <a:xfrm>
          <a:off x="326897" y="1035350"/>
          <a:ext cx="1005839" cy="100583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580120" y="1290103"/>
        <a:ext cx="499393" cy="496333"/>
      </dsp:txXfrm>
    </dsp:sp>
    <dsp:sp modelId="{59EDF28D-6C67-49D0-B5A1-DE5C3CBA2292}">
      <dsp:nvSpPr>
        <dsp:cNvPr id="0" name=""/>
        <dsp:cNvSpPr/>
      </dsp:nvSpPr>
      <dsp:spPr>
        <a:xfrm rot="20700000">
          <a:off x="890270" y="341423"/>
          <a:ext cx="985517" cy="98551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106423" y="557576"/>
        <a:ext cx="553211" cy="553211"/>
      </dsp:txXfrm>
    </dsp:sp>
    <dsp:sp modelId="{398423B3-DD54-4226-99D7-017EFC1488DF}">
      <dsp:nvSpPr>
        <dsp:cNvPr id="0" name=""/>
        <dsp:cNvSpPr/>
      </dsp:nvSpPr>
      <dsp:spPr>
        <a:xfrm>
          <a:off x="1007811" y="1163264"/>
          <a:ext cx="1770277" cy="1770277"/>
        </a:xfrm>
        <a:prstGeom prst="circularArrow">
          <a:avLst>
            <a:gd name="adj1" fmla="val 4688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48765" y="820004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662310" y="132766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B7DB-3F23-4701-BE53-8A434CE71C7F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79DA9-8634-4F44-B2F0-BB564C9A9D58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B9D93-D330-4AC6-8426-447D0B5E149C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E449D-47DF-482D-A60E-57E5E214B4DD}" type="datetime1">
              <a:rPr lang="en-US" smtClean="0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</a:rPr>
              <a:t>The Rawalpindi Medical University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69D43-7853-A06F-A2A4-3902FD4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05000" y="1219200"/>
            <a:ext cx="54864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42672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Proteins: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251678" cy="3352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19" y="4419600"/>
            <a:ext cx="4690281" cy="1809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524000"/>
            <a:ext cx="43013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Building stones.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Required for growth.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Required to build proteins in wear and tear loss and to build new tissues after wasting illness.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 Supply amino acids required for synthesis of enzymes.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Proteinous hormones.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89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620000" cy="5181600"/>
          </a:xfrm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13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Nitrogenous substances, e.g. purines, pyramidines, RNA, DNA, and coenzymes receptors for hormones are also proteins.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Amino acids are required for synthesis of plasma proteins such as clotting factors, transport proteins, albumin and globulin</a:t>
            </a:r>
            <a:r>
              <a:rPr lang="en-US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72612"/>
            <a:ext cx="8686800" cy="32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3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Essential Amino Acids: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85800"/>
            <a:ext cx="3505200" cy="57150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2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41761"/>
            <a:ext cx="3505200" cy="251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Determination of Comparative Nutritional Efficiency of Dietary Proteins: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3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Done by finding out certain values: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u="sng" dirty="0">
                    <a:solidFill>
                      <a:srgbClr val="C00000"/>
                    </a:solidFill>
                  </a:rPr>
                  <a:t>Net Protein Utilization (NPU) of proteins: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NPU=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𝑃𝑟𝑜𝑡𝑒𝑖𝑛𝑠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𝑑𝑖𝑔𝑒𝑠𝑡𝑒𝑑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𝑎𝑠𝑠𝑖𝑚𝑖𝑙𝑎𝑡𝑒𝑑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𝑔𝑚𝑠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𝑝𝑟𝑜𝑡𝑒𝑖𝑛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𝑖𝑛𝑡𝑎𝑘𝑒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𝑑𝑖𝑒𝑡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𝑔𝑚𝑠</m:t>
                        </m:r>
                      </m:den>
                    </m:f>
                  </m:oMath>
                </a14:m>
                <a:r>
                  <a:rPr lang="en-US" sz="2800" dirty="0"/>
                  <a:t> x 100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2800" dirty="0"/>
                  <a:t> </a:t>
                </a:r>
                <a:r>
                  <a:rPr lang="en-US" sz="2200" dirty="0"/>
                  <a:t>Increased NPU= Higher will be the nutritional value of protein  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endParaRPr lang="en-US" sz="2800" dirty="0"/>
              </a:p>
              <a:p>
                <a:pPr marL="514350" indent="-514350">
                  <a:buAutoNum type="arabicPeriod" startAt="2"/>
                </a:pPr>
                <a:r>
                  <a:rPr lang="en-US" sz="2800" u="sng" dirty="0">
                    <a:solidFill>
                      <a:srgbClr val="C00000"/>
                    </a:solidFill>
                  </a:rPr>
                  <a:t>Protein Ratio: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Ratio of grams of body weight</a:t>
                </a:r>
              </a:p>
              <a:p>
                <a:pPr marL="0" indent="0">
                  <a:buNone/>
                </a:pPr>
                <a:r>
                  <a:rPr lang="en-US" sz="2800" dirty="0"/>
                  <a:t>    gain to grams of proteins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consumed.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399"/>
              </a:xfrm>
              <a:blipFill rotWithShape="1">
                <a:blip r:embed="rId3"/>
                <a:stretch>
                  <a:fillRect l="-1481" t="-2067" b="-6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0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3. </a:t>
            </a:r>
            <a:r>
              <a:rPr lang="en-US" sz="3200" u="sng" dirty="0">
                <a:solidFill>
                  <a:srgbClr val="C00000"/>
                </a:solidFill>
              </a:rPr>
              <a:t>Chemical Score of a protein: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Content of essential amino acids of a protein is matched with that of egg protein(100%) to obtain its chemical score (c.s.)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Wheat flour protein c.s. = 40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u="sng" dirty="0"/>
              <a:t>Animal Protein (G1):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2612"/>
            <a:ext cx="7315200" cy="1175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4817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u="sng" dirty="0"/>
              <a:t>  Plant Protein (G2):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51360"/>
            <a:ext cx="7162800" cy="1120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5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High Biological Value Proteins: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 protein with high biological value have following characteristics: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It should have all essential amino acids.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Essential amino acids should be present in optimal proportion.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Protein should be easily digestible.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3672823" cy="4267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367282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03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Methods to Improve Nutritional Value of Proteins of Plant Origin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76400"/>
            <a:ext cx="57912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Corn gem, wheat gem, yeast and soya beans (Good proportion of many amino acids.)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To use diet containing mixture of vegetable proteins.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To grow crops which yield a much higher protein content e.g. mutant strains of wheat and maize.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Genetically modified foods are being developed to solve the problems of food shortage.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94" y="1600200"/>
            <a:ext cx="3271302" cy="487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05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Recommended Dietary Allowances (RDA) of Proteins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603362" cy="4525963"/>
          </a:xfrm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For average man minimum requirement is approx. </a:t>
            </a:r>
            <a:r>
              <a:rPr lang="en-US" sz="2800" b="1" dirty="0">
                <a:solidFill>
                  <a:srgbClr val="C00000"/>
                </a:solidFill>
              </a:rPr>
              <a:t>35gm/day.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People who do heavy work and severe muscular exercise need more proteins.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Depends on age, sex, physical requirement, and severe muscular exercise.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45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During pregnancy and lactation increased protein intake is recommended.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Protein deficiency is most commonly seen during infancy and resulted in: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Stunted growth.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Brain damage.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Increased mortality rate.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4343"/>
            <a:ext cx="8839200" cy="2682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19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79074"/>
            <a:ext cx="9144000" cy="19208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-190500" y="2514600"/>
            <a:ext cx="9525000" cy="18430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Year MBBS </a:t>
            </a:r>
            <a:br>
              <a:rPr lang="en-US" dirty="0"/>
            </a:br>
            <a:r>
              <a:rPr lang="en-US" sz="3600" dirty="0"/>
              <a:t>Gastrointestinal Tract Module</a:t>
            </a:r>
            <a:br>
              <a:rPr lang="en-GB" sz="3600" dirty="0"/>
            </a:br>
            <a:r>
              <a:rPr lang="en-GB" sz="3400" dirty="0"/>
              <a:t>Large Group Interactive Session (LGIS)</a:t>
            </a:r>
            <a:br>
              <a:rPr lang="en-GB" sz="3400" dirty="0"/>
            </a:br>
            <a:r>
              <a:rPr lang="en-GB" sz="3200" dirty="0"/>
              <a:t>Nutrition </a:t>
            </a:r>
            <a:endParaRPr lang="en-US" sz="3200" dirty="0"/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066800" y="6096000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Dr. Rahat Afzal</a:t>
            </a:r>
          </a:p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Biochemistry </a:t>
            </a:r>
            <a:r>
              <a:rPr lang="en-GB" altLang="en-US" sz="2400" dirty="0">
                <a:solidFill>
                  <a:srgbClr val="7030A0"/>
                </a:solidFill>
                <a:cs typeface="Times New Roman" pitchFamily="18" charset="0"/>
              </a:rPr>
              <a:t>Department </a:t>
            </a: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3581400" y="228600"/>
            <a:ext cx="1981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0" y="5867400"/>
            <a:ext cx="2286000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 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14-02-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Date:         21-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03-20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0676E8-8178-1109-3BF8-1BFB8917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348046"/>
            <a:ext cx="457200" cy="373429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1E3BFE8B-3643-4A16-B7A8-DC2B2F6255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ED6D19-3CC8-4317-B72B-3FFECF1ED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9361"/>
            <a:ext cx="1977887" cy="11774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2200" y="5715000"/>
            <a:ext cx="2514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595682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31-01-2025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40" y="1332931"/>
            <a:ext cx="3730236" cy="495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Protein Energy Malnutrition (PEM)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9600" y="1318146"/>
            <a:ext cx="3810000" cy="493025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PRIMARY: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Due to inadequate intake of calories and proteins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1802642"/>
            <a:ext cx="3505200" cy="35394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SECONDARY: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Due to certain disease e.g. malignancy, intestinal malabsorption, IBD, AIDS, CRF, and anorexia nervosa.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17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Protein Energy Malnutrition (PEM):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9" y="1828800"/>
            <a:ext cx="533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These individuals have prominent ribs, winged scapula, spindly arms and legs, flat buttocks.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Skin is dry and inelastic.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Skin ulcerations may be seen which occurs as shiny, arythematous atrophic areas.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Skin ulcerations may be seen.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598" y="2057402"/>
            <a:ext cx="4572003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32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85421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Hair are sparse and dry, lost their luster and weak.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Gross body edema.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Low serum albumin.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Blood level of glucose, amino acids, and insulin are decreased.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Growth hormone increases.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Cortisol increases.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Serum T3 and T4 decreases.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GnRH decreases.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85420"/>
            <a:ext cx="3654743" cy="5262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7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510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Plasma testosterone decreases.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Heart shows edema, patchy necrosis and infiltration with inflammatory cells.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Stroke volume and cardiac output decreases.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Weakness of inspiratory muscles causing decreased inspiratory and expiratory pressures.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Decreased metabolic activities.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0"/>
            <a:ext cx="3822812" cy="5541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84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83" y="1143000"/>
            <a:ext cx="44628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Reduction in cardiac work with low BP.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Deficiency of minerals.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Easy fatigue and lethargy.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Subject feels constant hunger.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There may be constipation.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Immunity is impaired.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Delayed wound healing.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Depression.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4038601" cy="4876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81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1" y="838200"/>
            <a:ext cx="5334000" cy="11430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Kwashiorkor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0"/>
            <a:ext cx="3287148" cy="5410200"/>
          </a:xfrm>
        </p:spPr>
      </p:pic>
      <p:sp>
        <p:nvSpPr>
          <p:cNvPr id="7" name="TextBox 6"/>
          <p:cNvSpPr txBox="1"/>
          <p:nvPr/>
        </p:nvSpPr>
        <p:spPr>
          <a:xfrm>
            <a:off x="286603" y="22098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Kwashiorkor is characterized by severe deficiency of good quality of protein.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It occurs in tropics and sub-topics where diet of young children lacks animal proteins.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30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3657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"/>
            <a:ext cx="502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Features: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Growth failure, atrophy of muscles, weakness, nervous irritability.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Skin rashes.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Hair are thin, weak, and red.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Chilosis, xerophathalmia, stomatitis, diarrhea and cachexia.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Edema, moon face and large belly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Enlarged fatty liver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Rickets and scurvy.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186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04" y="1371600"/>
            <a:ext cx="4648200" cy="11430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Marasmus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33528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429904" y="269487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It is an extremely severe type of nutrition disorder in which thee is significant wasting of fats, muscles and tissues of the body.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01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6F26-F326-3FF0-92A1-6EEFC2CB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76400"/>
            <a:ext cx="6934200" cy="17526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300" dirty="0">
                <a:solidFill>
                  <a:schemeClr val="accent4"/>
                </a:solidFill>
              </a:rPr>
              <a:t>Horizontal Integration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115D31-0253-FE10-2171-B225477E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56769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Nutrition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71C14F2-E827-23B8-2D63-10870E75B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AA836-5D74-877C-C0BA-7843088A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Horizontal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00A7-6B65-F382-CDAA-492D2885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501650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667000"/>
            <a:ext cx="57501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Nutrition is the process by which the body metabolizes and utilizes nutrients from food.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       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E42B-0722-FFEC-986C-7F7A60914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18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             Vertical Integration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7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6173"/>
            <a:ext cx="4724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Kwashiorkor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3000"/>
            <a:ext cx="3448050" cy="4953000"/>
          </a:xfrm>
        </p:spPr>
      </p:pic>
      <p:sp>
        <p:nvSpPr>
          <p:cNvPr id="7" name="TextBox 6"/>
          <p:cNvSpPr txBox="1"/>
          <p:nvPr/>
        </p:nvSpPr>
        <p:spPr>
          <a:xfrm>
            <a:off x="228600" y="1447800"/>
            <a:ext cx="510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Causes: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Low protein diet.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Lack of essential vitamins and minerals.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Lack of dietary antioxidants.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Aflatoxins.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Parasites and infectious diseases particularly measles, malaria and HIV.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Significant life stress including famine, deprivation, war and natural disasters.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927" y="116118"/>
            <a:ext cx="2225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184345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5715000" cy="5410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90600"/>
            <a:ext cx="44958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Marasmus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36220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Causes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Chronic starvation.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Adulterated water.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Inadequate food intake.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Vitamin deficiencies.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Low birth weight.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927" y="116118"/>
            <a:ext cx="2225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74720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927" y="116118"/>
            <a:ext cx="2225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229832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36758"/>
              </p:ext>
            </p:extLst>
          </p:nvPr>
        </p:nvGraphicFramePr>
        <p:xfrm>
          <a:off x="304800" y="762000"/>
          <a:ext cx="8534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100">
                <a:tc>
                  <a:txBody>
                    <a:bodyPr/>
                    <a:lstStyle/>
                    <a:p>
                      <a:r>
                        <a:rPr lang="en-US" sz="4000" dirty="0"/>
                        <a:t>   KWASHIORKOR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     MARASMUS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300">
                <a:tc>
                  <a:txBody>
                    <a:bodyPr/>
                    <a:lstStyle/>
                    <a:p>
                      <a:r>
                        <a:rPr lang="en-US" sz="2400" dirty="0"/>
                        <a:t>Develops in children whose</a:t>
                      </a:r>
                      <a:r>
                        <a:rPr lang="en-US" sz="2400" baseline="0" dirty="0"/>
                        <a:t> diets are deficient in proteins.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 is characterized</a:t>
                      </a:r>
                      <a:r>
                        <a:rPr lang="en-US" sz="2400" baseline="0" dirty="0"/>
                        <a:t> by a deficiency of proteins and calories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856">
                <a:tc>
                  <a:txBody>
                    <a:bodyPr/>
                    <a:lstStyle/>
                    <a:p>
                      <a:r>
                        <a:rPr lang="en-US" sz="2400" dirty="0"/>
                        <a:t>Children</a:t>
                      </a:r>
                      <a:r>
                        <a:rPr lang="en-US" sz="2400" baseline="0" dirty="0"/>
                        <a:t> of age: 6 months to 3 years.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Infants</a:t>
                      </a:r>
                      <a:r>
                        <a:rPr lang="en-US" sz="2400" baseline="0" dirty="0"/>
                        <a:t> under 1 year of age.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Subcutaneous</a:t>
                      </a:r>
                      <a:r>
                        <a:rPr lang="en-US" sz="2400" baseline="0" dirty="0"/>
                        <a:t> fat is preserved.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Subcutaneous fat is lost.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Edema</a:t>
                      </a:r>
                      <a:r>
                        <a:rPr lang="en-US" sz="2400" baseline="0" dirty="0"/>
                        <a:t> is present.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Edema</a:t>
                      </a:r>
                      <a:r>
                        <a:rPr lang="en-US" sz="2400" baseline="0" dirty="0"/>
                        <a:t> is absent.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Enlarged fatty liver.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fatty liver.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Ribs are not prominent.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Ribs are prominent.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927" y="116118"/>
            <a:ext cx="2225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32587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5257800" cy="11430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Treatment of PEM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91976"/>
              </p:ext>
            </p:extLst>
          </p:nvPr>
        </p:nvGraphicFramePr>
        <p:xfrm>
          <a:off x="533400" y="1600199"/>
          <a:ext cx="822960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467">
                <a:tc>
                  <a:txBody>
                    <a:bodyPr/>
                    <a:lstStyle/>
                    <a:p>
                      <a:r>
                        <a:rPr lang="en-US" sz="3200" dirty="0"/>
                        <a:t>FIRST</a:t>
                      </a:r>
                      <a:r>
                        <a:rPr lang="en-US" sz="3200" baseline="0" dirty="0"/>
                        <a:t> STAGE</a:t>
                      </a:r>
                      <a:endParaRPr lang="en-US" sz="3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SECOND STAGE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THIRD STAGE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r>
                        <a:rPr lang="en-US" sz="2800" dirty="0"/>
                        <a:t>First 24-48 hours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Next 7-10 days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 10 days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2000" dirty="0"/>
                        <a:t>Infection and dehydration is treated first.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Diet</a:t>
                      </a:r>
                      <a:r>
                        <a:rPr lang="en-US" sz="2000" baseline="0" dirty="0"/>
                        <a:t> of 76kcal/kg/day.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Aim</a:t>
                      </a:r>
                      <a:r>
                        <a:rPr lang="en-US" sz="2000" baseline="0" dirty="0"/>
                        <a:t> is to restore patient’s protein and fat contents.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Antibiotics.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Diet of 175-200</a:t>
                      </a:r>
                      <a:r>
                        <a:rPr lang="en-US" sz="2000" baseline="0" dirty="0"/>
                        <a:t> kcal/kg/day for severe malnutrition.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Diet of 150kcal/kg/day for moderate malnutrition.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927" y="116118"/>
            <a:ext cx="2225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632298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33600"/>
            <a:ext cx="2352675" cy="3505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Family Medicine plays important role in preventing and treating PEM in following manner: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Preventive care and education.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Early detection and screening.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Diagnostic evaluation.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Treatment planning and management.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Monitoring and follow-up.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Community out-reach and advocacy.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56841" y="485745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Artificial Intelligence </a:t>
            </a:r>
            <a:r>
              <a:rPr lang="en-GB" dirty="0"/>
              <a:t>plays role </a:t>
            </a:r>
            <a:r>
              <a:rPr lang="en-US" dirty="0"/>
              <a:t>in following </a:t>
            </a:r>
            <a:r>
              <a:rPr lang="en-GB" dirty="0"/>
              <a:t>aspects to address the nutrition related issues such as PEM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analysis and prediction.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Early detection and diagnosis.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Personalized treatment planning.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Remote monitoring and support.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Decision support tools.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Public health surveillance and intervention.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Research and innovation.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Community engagement and education.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057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52400" y="142845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001000" cy="603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Link: </a:t>
            </a:r>
            <a:r>
              <a:rPr lang="en-US" sz="1800" dirty="0"/>
              <a:t>https://pubmed.ncbi.nlm.nih.gov/37753341/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2296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322" y="257369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Bioethics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96200" cy="5364162"/>
          </a:xfrm>
        </p:spPr>
      </p:pic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8661" y="277586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533400"/>
            <a:ext cx="8625625" cy="632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At the end of the </a:t>
            </a:r>
            <a:r>
              <a:rPr lang="en-GB" sz="2400" dirty="0"/>
              <a:t>lecture</a:t>
            </a:r>
            <a:r>
              <a:rPr lang="en-US" sz="2400" dirty="0"/>
              <a:t>, students will be able to</a:t>
            </a:r>
            <a:r>
              <a:rPr lang="en-GB" sz="2400" dirty="0"/>
              <a:t>:</a:t>
            </a:r>
            <a:endParaRPr lang="en-US" sz="2400" dirty="0"/>
          </a:p>
          <a:p>
            <a:r>
              <a:rPr lang="en-US" sz="2400" dirty="0"/>
              <a:t>Explain: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is balanced diet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are proteins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Determination of comparative nutritional efficiency of proteins.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Protein Energy Malnutrition (PEM.)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05800" y="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LGIS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Q1. What is balanced diet ?</a:t>
            </a:r>
          </a:p>
          <a:p>
            <a:pPr marL="0" indent="0">
              <a:buNone/>
            </a:pPr>
            <a:r>
              <a:rPr lang="en-US" dirty="0"/>
              <a:t>Q2. What are five major food groups?</a:t>
            </a:r>
          </a:p>
          <a:p>
            <a:pPr marL="0" indent="0">
              <a:buNone/>
            </a:pPr>
            <a:r>
              <a:rPr lang="en-US" dirty="0"/>
              <a:t>Q3. Explain function of proteins?</a:t>
            </a:r>
          </a:p>
          <a:p>
            <a:pPr marL="0" indent="0">
              <a:buNone/>
            </a:pPr>
            <a:r>
              <a:rPr lang="en-US" dirty="0"/>
              <a:t>Q4. What is chemical score of protein?</a:t>
            </a:r>
          </a:p>
          <a:p>
            <a:pPr marL="0" indent="0">
              <a:buNone/>
            </a:pPr>
            <a:r>
              <a:rPr lang="en-US" dirty="0"/>
              <a:t>Q5. What are features of Kwashiorkor?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4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-69622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784451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7242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Tex</a:t>
            </a:r>
            <a:r>
              <a:rPr lang="en-GB" sz="2400" dirty="0"/>
              <a:t>tb</a:t>
            </a:r>
            <a:r>
              <a:rPr lang="en-US" sz="2400" dirty="0"/>
              <a:t>ook of Biochemistry, Lippincott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no.27, page no. 717-753.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D68374-3A92-DBF6-F168-AF7DA61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112049"/>
            <a:ext cx="75438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3200" spc="-75" dirty="0">
                <a:solidFill>
                  <a:schemeClr val="accent4"/>
                </a:solidFill>
              </a:rPr>
              <a:t>Professor Umar Model of  Integrated Lecture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54" y="511205"/>
            <a:ext cx="1065368" cy="992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11205"/>
            <a:ext cx="8610600" cy="9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58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105561"/>
            <a:ext cx="7696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Interactive Session</a:t>
            </a:r>
          </a:p>
          <a:p>
            <a:endParaRPr lang="en-US" dirty="0"/>
          </a:p>
          <a:p>
            <a:r>
              <a:rPr lang="en-US" dirty="0"/>
              <a:t>A 3-Year Old boy is brought to the pediatric clinic by his mother, who reports that the child has been experiencing:</a:t>
            </a:r>
          </a:p>
          <a:p>
            <a:r>
              <a:rPr lang="en-US" dirty="0"/>
              <a:t>Weight loss and fatigue over the past 6 months</a:t>
            </a:r>
          </a:p>
          <a:p>
            <a:r>
              <a:rPr lang="en-US" dirty="0"/>
              <a:t>Decreased appetite and interest in food</a:t>
            </a:r>
          </a:p>
          <a:p>
            <a:r>
              <a:rPr lang="en-US" dirty="0"/>
              <a:t>Hair loss and skin problems</a:t>
            </a:r>
          </a:p>
          <a:p>
            <a:r>
              <a:rPr lang="en-US" dirty="0"/>
              <a:t>Recurrent infections including diarrhea and respiratory tract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73C2-D45C-F016-199E-B04CFC0D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543300" lvl="8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Core Knowledge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100" y="458337"/>
            <a:ext cx="45720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Balanced diet: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3638965" cy="5516563"/>
          </a:xfrm>
        </p:spPr>
      </p:pic>
      <p:sp>
        <p:nvSpPr>
          <p:cNvPr id="12" name="TextBox 11"/>
          <p:cNvSpPr txBox="1"/>
          <p:nvPr/>
        </p:nvSpPr>
        <p:spPr>
          <a:xfrm>
            <a:off x="304800" y="1600200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A diet consisting of a variety of different types of food and providing adequate amounts of all the essential nutrients necessary for normal growth and development of human body.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24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438525" cy="533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400309"/>
            <a:ext cx="5029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Five major food groups: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Fruits and vegetables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Starchy food: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Potatoes, bread, rice, pasta, and other carbohydrates</a:t>
            </a:r>
          </a:p>
          <a:p>
            <a:r>
              <a:rPr lang="en-US" sz="3200" dirty="0"/>
              <a:t>3. Proteins: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Beans, pulses, fish, eggs, meat and other proteins.</a:t>
            </a:r>
          </a:p>
          <a:p>
            <a:r>
              <a:rPr lang="en-US" sz="3200" dirty="0"/>
              <a:t>4. Dairy</a:t>
            </a:r>
          </a:p>
          <a:p>
            <a:r>
              <a:rPr lang="en-US" sz="3200" dirty="0"/>
              <a:t>5. Fats: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Oils and spreads.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66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5849</TotalTime>
  <Words>1465</Words>
  <Application>Microsoft Office PowerPoint</Application>
  <PresentationFormat>On-screen Show (4:3)</PresentationFormat>
  <Paragraphs>270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2nd Year MBBS  Gastrointestinal Tract Module Large Group Interactive Session (LGIS) Nutrition </vt:lpstr>
      <vt:lpstr>Motto                   Vision; The Dream/Tomorrow</vt:lpstr>
      <vt:lpstr>PowerPoint Presentation</vt:lpstr>
      <vt:lpstr> Professor Umar Model of  Integrated Lecture </vt:lpstr>
      <vt:lpstr>PowerPoint Presentation</vt:lpstr>
      <vt:lpstr>PowerPoint Presentation</vt:lpstr>
      <vt:lpstr>Balanced diet:</vt:lpstr>
      <vt:lpstr>PowerPoint Presentation</vt:lpstr>
      <vt:lpstr>Proteins:</vt:lpstr>
      <vt:lpstr>PowerPoint Presentation</vt:lpstr>
      <vt:lpstr>PowerPoint Presentation</vt:lpstr>
      <vt:lpstr>Essential Amino Acids:</vt:lpstr>
      <vt:lpstr>Determination of Comparative Nutritional Efficiency of Dietary Proteins:</vt:lpstr>
      <vt:lpstr>PowerPoint Presentation</vt:lpstr>
      <vt:lpstr>High Biological Value Proteins:</vt:lpstr>
      <vt:lpstr>Methods to Improve Nutritional Value of Proteins of Plant Origin</vt:lpstr>
      <vt:lpstr>Recommended Dietary Allowances (RDA) of Proteins</vt:lpstr>
      <vt:lpstr>PowerPoint Presentation</vt:lpstr>
      <vt:lpstr>Protein Energy Malnutrition (PEM)</vt:lpstr>
      <vt:lpstr>Protein Energy Malnutrition (PEM):</vt:lpstr>
      <vt:lpstr>PowerPoint Presentation</vt:lpstr>
      <vt:lpstr>PowerPoint Presentation</vt:lpstr>
      <vt:lpstr>PowerPoint Presentation</vt:lpstr>
      <vt:lpstr>Kwashiorkor</vt:lpstr>
      <vt:lpstr>PowerPoint Presentation</vt:lpstr>
      <vt:lpstr>Marasmus</vt:lpstr>
      <vt:lpstr>PowerPoint Presentation</vt:lpstr>
      <vt:lpstr>Nutrition</vt:lpstr>
      <vt:lpstr>PowerPoint Presentation</vt:lpstr>
      <vt:lpstr>Kwashiorkor</vt:lpstr>
      <vt:lpstr>Marasmus</vt:lpstr>
      <vt:lpstr>PowerPoint Presentation</vt:lpstr>
      <vt:lpstr>PowerPoint Presentation</vt:lpstr>
      <vt:lpstr>Treatment of PEM</vt:lpstr>
      <vt:lpstr>PowerPoint Presentation</vt:lpstr>
      <vt:lpstr>Artificial Intelligence</vt:lpstr>
      <vt:lpstr>Suggested Research Article</vt:lpstr>
      <vt:lpstr>Bioethics</vt:lpstr>
      <vt:lpstr>LGIS Assessment</vt:lpstr>
      <vt:lpstr>PowerPoint Presentation</vt:lpstr>
      <vt:lpstr>Learning Resources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HCC</cp:lastModifiedBy>
  <cp:revision>471</cp:revision>
  <dcterms:created xsi:type="dcterms:W3CDTF">2019-11-22T16:50:55Z</dcterms:created>
  <dcterms:modified xsi:type="dcterms:W3CDTF">2025-02-06T05:59:55Z</dcterms:modified>
</cp:coreProperties>
</file>