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561" r:id="rId3"/>
    <p:sldId id="564" r:id="rId4"/>
    <p:sldId id="577" r:id="rId5"/>
    <p:sldId id="568" r:id="rId6"/>
    <p:sldId id="285" r:id="rId7"/>
    <p:sldId id="325" r:id="rId8"/>
    <p:sldId id="256" r:id="rId9"/>
    <p:sldId id="573" r:id="rId10"/>
    <p:sldId id="574" r:id="rId11"/>
    <p:sldId id="575" r:id="rId12"/>
    <p:sldId id="576" r:id="rId13"/>
    <p:sldId id="257" r:id="rId14"/>
    <p:sldId id="282" r:id="rId15"/>
    <p:sldId id="258" r:id="rId16"/>
    <p:sldId id="259" r:id="rId17"/>
    <p:sldId id="260" r:id="rId18"/>
    <p:sldId id="281" r:id="rId19"/>
    <p:sldId id="283" r:id="rId20"/>
    <p:sldId id="261" r:id="rId21"/>
    <p:sldId id="262" r:id="rId22"/>
    <p:sldId id="263" r:id="rId23"/>
    <p:sldId id="264" r:id="rId24"/>
    <p:sldId id="265" r:id="rId25"/>
    <p:sldId id="266" r:id="rId26"/>
    <p:sldId id="267" r:id="rId27"/>
    <p:sldId id="276" r:id="rId28"/>
    <p:sldId id="270" r:id="rId29"/>
    <p:sldId id="271" r:id="rId30"/>
    <p:sldId id="273" r:id="rId31"/>
    <p:sldId id="272" r:id="rId32"/>
    <p:sldId id="565" r:id="rId33"/>
    <p:sldId id="566" r:id="rId34"/>
    <p:sldId id="567" r:id="rId35"/>
    <p:sldId id="324" r:id="rId36"/>
    <p:sldId id="57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60" y="60"/>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 loCatId="cycle" qsTypeId="urn:microsoft.com/office/officeart/2005/8/quickstyle/3d5" qsCatId="3D" csTypeId="urn:microsoft.com/office/officeart/2005/8/colors/accent1_2" csCatId="accent1"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a:latin typeface="Arial Black" pitchFamily="34" charset="0"/>
            </a:rPr>
            <a:t>Truth</a:t>
          </a:r>
          <a:r>
            <a:rPr lang="en-US"/>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1641" custLinFactNeighborY="-8205">
        <dgm:presLayoutVars>
          <dgm:chMax val="1"/>
          <dgm:bulletEnabled val="1"/>
        </dgm:presLayoutVars>
      </dgm:prSet>
      <dgm:spPr/>
      <dgm:t>
        <a:bodyPr/>
        <a:lstStyle/>
        <a:p>
          <a:endParaRPr lang="en-US"/>
        </a:p>
      </dgm:t>
    </dgm:pt>
    <dgm:pt modelId="{B6B6B41B-120B-4968-AB6A-FC6E7C8EF3C0}" type="pres">
      <dgm:prSet presAssocID="{DACAB5BA-B8B4-4D66-8B11-1D02259E020B}" presName="gear1srcNode" presStyleLbl="node1" presStyleIdx="0" presStyleCnt="3"/>
      <dgm:spPr/>
      <dgm:t>
        <a:bodyPr/>
        <a:lstStyle/>
        <a:p>
          <a:endParaRPr lang="en-US"/>
        </a:p>
      </dgm:t>
    </dgm:pt>
    <dgm:pt modelId="{8BC64EA7-2794-42B6-96C9-F39A52CB985A}" type="pres">
      <dgm:prSet presAssocID="{DACAB5BA-B8B4-4D66-8B11-1D02259E020B}" presName="gear1dstNode" presStyleLbl="node1" presStyleIdx="0" presStyleCnt="3"/>
      <dgm:spPr/>
      <dgm:t>
        <a:bodyPr/>
        <a:lstStyle/>
        <a:p>
          <a:endParaRPr lang="en-US"/>
        </a:p>
      </dgm:t>
    </dgm:pt>
    <dgm:pt modelId="{93300324-D62F-4E58-B882-734182BDB462}" type="pres">
      <dgm:prSet presAssocID="{663C1E13-76F9-4B70-A2F2-CA23180743CE}" presName="gear2" presStyleLbl="node1" presStyleIdx="1" presStyleCnt="3" custLinFactNeighborX="14632" custLinFactNeighborY="-8552">
        <dgm:presLayoutVars>
          <dgm:chMax val="1"/>
          <dgm:bulletEnabled val="1"/>
        </dgm:presLayoutVars>
      </dgm:prSet>
      <dgm:spPr/>
      <dgm:t>
        <a:bodyPr/>
        <a:lstStyle/>
        <a:p>
          <a:endParaRPr lang="en-US"/>
        </a:p>
      </dgm:t>
    </dgm:pt>
    <dgm:pt modelId="{B9330EE9-43E4-4FD4-8144-E92B1DD0FCDF}" type="pres">
      <dgm:prSet presAssocID="{663C1E13-76F9-4B70-A2F2-CA23180743CE}" presName="gear2srcNode" presStyleLbl="node1" presStyleIdx="1" presStyleCnt="3"/>
      <dgm:spPr/>
      <dgm:t>
        <a:bodyPr/>
        <a:lstStyle/>
        <a:p>
          <a:endParaRPr lang="en-US"/>
        </a:p>
      </dgm:t>
    </dgm:pt>
    <dgm:pt modelId="{4822A78E-EAEC-401F-941A-3A84E13E2357}" type="pres">
      <dgm:prSet presAssocID="{663C1E13-76F9-4B70-A2F2-CA23180743CE}" presName="gear2dstNode" presStyleLbl="node1" presStyleIdx="1" presStyleCnt="3"/>
      <dgm:spPr/>
      <dgm:t>
        <a:bodyPr/>
        <a:lstStyle/>
        <a:p>
          <a:endParaRPr lang="en-US"/>
        </a:p>
      </dgm:t>
    </dgm:pt>
    <dgm:pt modelId="{59EDF28D-6C67-49D0-B5A1-DE5C3CBA2292}" type="pres">
      <dgm:prSet presAssocID="{399ACE2F-90C5-48B1-9E65-700A32562848}" presName="gear3" presStyleLbl="node1" presStyleIdx="2" presStyleCnt="3"/>
      <dgm:spPr/>
      <dgm:t>
        <a:bodyPr/>
        <a:lstStyle/>
        <a:p>
          <a:endParaRPr lang="en-US"/>
        </a:p>
      </dgm:t>
    </dgm:pt>
    <dgm:pt modelId="{23DC08E4-3725-4448-BFFF-1CCEA2F2987E}" type="pres">
      <dgm:prSet presAssocID="{399ACE2F-90C5-48B1-9E65-700A32562848}" presName="gear3tx" presStyleLbl="node1" presStyleIdx="2" presStyleCnt="3">
        <dgm:presLayoutVars>
          <dgm:chMax val="1"/>
          <dgm:bulletEnabled val="1"/>
        </dgm:presLayoutVars>
      </dgm:prSet>
      <dgm:spPr/>
      <dgm:t>
        <a:bodyPr/>
        <a:lstStyle/>
        <a:p>
          <a:endParaRPr lang="en-US"/>
        </a:p>
      </dgm:t>
    </dgm:pt>
    <dgm:pt modelId="{7D3EFDB4-E5D1-439A-86D8-1FCF80D959BA}" type="pres">
      <dgm:prSet presAssocID="{399ACE2F-90C5-48B1-9E65-700A32562848}" presName="gear3srcNode" presStyleLbl="node1" presStyleIdx="2" presStyleCnt="3"/>
      <dgm:spPr/>
      <dgm:t>
        <a:bodyPr/>
        <a:lstStyle/>
        <a:p>
          <a:endParaRPr lang="en-US"/>
        </a:p>
      </dgm:t>
    </dgm:pt>
    <dgm:pt modelId="{9815588C-16D0-4475-B64C-847FC87C8C32}" type="pres">
      <dgm:prSet presAssocID="{399ACE2F-90C5-48B1-9E65-700A32562848}" presName="gear3dstNode" presStyleLbl="node1" presStyleIdx="2" presStyleCnt="3"/>
      <dgm:spPr/>
      <dgm:t>
        <a:bodyPr/>
        <a:lstStyle/>
        <a:p>
          <a:endParaRPr lang="en-US"/>
        </a:p>
      </dgm:t>
    </dgm:pt>
    <dgm:pt modelId="{398423B3-DD54-4226-99D7-017EFC1488DF}" type="pres">
      <dgm:prSet presAssocID="{23718C41-0A1F-40BF-86BE-8A5476EC271E}" presName="connector1" presStyleLbl="sibTrans2D1" presStyleIdx="0" presStyleCnt="3"/>
      <dgm:spPr/>
      <dgm:t>
        <a:bodyPr/>
        <a:lstStyle/>
        <a:p>
          <a:endParaRPr lang="en-US"/>
        </a:p>
      </dgm:t>
    </dgm:pt>
    <dgm:pt modelId="{6DF3A3A0-5919-4E69-80DD-61760D6340A0}" type="pres">
      <dgm:prSet presAssocID="{188C389E-9423-41DE-9C5E-D4A7E95C7E62}" presName="connector2" presStyleLbl="sibTrans2D1" presStyleIdx="1" presStyleCnt="3"/>
      <dgm:spPr/>
      <dgm:t>
        <a:bodyPr/>
        <a:lstStyle/>
        <a:p>
          <a:endParaRPr lang="en-US"/>
        </a:p>
      </dgm:t>
    </dgm:pt>
    <dgm:pt modelId="{A09CEA93-9338-4361-A5E6-CF85B6019F5A}" type="pres">
      <dgm:prSet presAssocID="{DA82EADB-2721-42A0-95EA-F9B5521A38A6}" presName="connector3" presStyleLbl="sibTrans2D1" presStyleIdx="2" presStyleCnt="3"/>
      <dgm:spPr/>
      <dgm:t>
        <a:bodyPr/>
        <a:lstStyle/>
        <a:p>
          <a:endParaRPr lang="en-US"/>
        </a:p>
      </dgm:t>
    </dgm:pt>
  </dgm:ptLst>
  <dgm:cxnLst>
    <dgm:cxn modelId="{7871B870-CBE2-45BC-B2D9-2D91AE7708A0}" type="presOf" srcId="{F9CEBA05-2F10-437E-89B2-54F4D9FAF478}" destId="{5ED88519-AC6C-4AA3-B76D-812B93A167E4}" srcOrd="0" destOrd="0" presId="urn:microsoft.com/office/officeart/2005/8/layout/gear1"/>
    <dgm:cxn modelId="{FAC9729C-08C1-4501-A4FF-914CB8B3DF4B}" type="presOf" srcId="{DACAB5BA-B8B4-4D66-8B11-1D02259E020B}" destId="{87622A90-D0D8-4EA3-BC0D-D537801AF2B1}" srcOrd="0" destOrd="0" presId="urn:microsoft.com/office/officeart/2005/8/layout/gear1"/>
    <dgm:cxn modelId="{705B8D8B-E1A9-4EE8-A99C-101B11BC59F1}" type="presOf" srcId="{399ACE2F-90C5-48B1-9E65-700A32562848}" destId="{7D3EFDB4-E5D1-439A-86D8-1FCF80D959BA}" srcOrd="2" destOrd="0" presId="urn:microsoft.com/office/officeart/2005/8/layout/gear1"/>
    <dgm:cxn modelId="{14594466-4D0E-4590-A274-46136C88B9B1}" type="presOf" srcId="{399ACE2F-90C5-48B1-9E65-700A32562848}" destId="{9815588C-16D0-4475-B64C-847FC87C8C32}" srcOrd="3" destOrd="0" presId="urn:microsoft.com/office/officeart/2005/8/layout/gear1"/>
    <dgm:cxn modelId="{F053BD5B-1941-4B93-B892-5CD937D849CA}" type="presOf" srcId="{DA82EADB-2721-42A0-95EA-F9B5521A38A6}" destId="{A09CEA93-9338-4361-A5E6-CF85B6019F5A}" srcOrd="0" destOrd="0" presId="urn:microsoft.com/office/officeart/2005/8/layout/gear1"/>
    <dgm:cxn modelId="{41AA8AA2-ED6C-4D0E-AC27-E55555198CD6}" type="presOf" srcId="{188C389E-9423-41DE-9C5E-D4A7E95C7E62}" destId="{6DF3A3A0-5919-4E69-80DD-61760D6340A0}" srcOrd="0" destOrd="0" presId="urn:microsoft.com/office/officeart/2005/8/layout/gear1"/>
    <dgm:cxn modelId="{7C4913C1-9DC8-4658-A4FC-A894F8F82CF0}" srcId="{F9CEBA05-2F10-437E-89B2-54F4D9FAF478}" destId="{399ACE2F-90C5-48B1-9E65-700A32562848}" srcOrd="2" destOrd="0" parTransId="{1911F9CB-1EEA-4FFD-A302-90DCBC7D11BE}" sibTransId="{DA82EADB-2721-42A0-95EA-F9B5521A38A6}"/>
    <dgm:cxn modelId="{C1B9085C-9448-4F63-A912-D0EA4F072976}" type="presOf" srcId="{663C1E13-76F9-4B70-A2F2-CA23180743CE}" destId="{93300324-D62F-4E58-B882-734182BDB462}" srcOrd="0" destOrd="0" presId="urn:microsoft.com/office/officeart/2005/8/layout/gear1"/>
    <dgm:cxn modelId="{C4669EEB-B25F-48C8-985E-DC256AA3B435}" type="presOf" srcId="{23718C41-0A1F-40BF-86BE-8A5476EC271E}" destId="{398423B3-DD54-4226-99D7-017EFC1488DF}" srcOrd="0" destOrd="0" presId="urn:microsoft.com/office/officeart/2005/8/layout/gear1"/>
    <dgm:cxn modelId="{2DC427C5-8E36-4651-B870-87F22DD7F683}" type="presOf" srcId="{663C1E13-76F9-4B70-A2F2-CA23180743CE}" destId="{B9330EE9-43E4-4FD4-8144-E92B1DD0FCDF}" srcOrd="1" destOrd="0" presId="urn:microsoft.com/office/officeart/2005/8/layout/gear1"/>
    <dgm:cxn modelId="{0F63D9BC-9028-4C84-92D9-B4BDAB4F1E91}" srcId="{F9CEBA05-2F10-437E-89B2-54F4D9FAF478}" destId="{DACAB5BA-B8B4-4D66-8B11-1D02259E020B}" srcOrd="0" destOrd="0" parTransId="{D76093C5-B96B-4182-8418-CFDB341D2418}" sibTransId="{23718C41-0A1F-40BF-86BE-8A5476EC271E}"/>
    <dgm:cxn modelId="{668C1721-4342-496F-A00B-948AF1F6E32A}" type="presOf" srcId="{663C1E13-76F9-4B70-A2F2-CA23180743CE}" destId="{4822A78E-EAEC-401F-941A-3A84E13E2357}" srcOrd="2" destOrd="0" presId="urn:microsoft.com/office/officeart/2005/8/layout/gear1"/>
    <dgm:cxn modelId="{AA7CE4E1-915E-4501-91F0-3F02E081267D}" type="presOf" srcId="{DACAB5BA-B8B4-4D66-8B11-1D02259E020B}" destId="{8BC64EA7-2794-42B6-96C9-F39A52CB985A}" srcOrd="2" destOrd="0" presId="urn:microsoft.com/office/officeart/2005/8/layout/gear1"/>
    <dgm:cxn modelId="{9333F39F-F15C-4D5B-B3B9-7E2C7F12DA81}" type="presOf" srcId="{399ACE2F-90C5-48B1-9E65-700A32562848}" destId="{59EDF28D-6C67-49D0-B5A1-DE5C3CBA2292}" srcOrd="0" destOrd="0" presId="urn:microsoft.com/office/officeart/2005/8/layout/gear1"/>
    <dgm:cxn modelId="{B6F8C104-B3EF-4F78-BC95-1F9F23C236A8}" type="presOf" srcId="{399ACE2F-90C5-48B1-9E65-700A32562848}" destId="{23DC08E4-3725-4448-BFFF-1CCEA2F2987E}" srcOrd="1" destOrd="0" presId="urn:microsoft.com/office/officeart/2005/8/layout/gear1"/>
    <dgm:cxn modelId="{6746F861-B71F-47C4-A7FC-110FB333155A}" type="presOf" srcId="{DACAB5BA-B8B4-4D66-8B11-1D02259E020B}" destId="{B6B6B41B-120B-4968-AB6A-FC6E7C8EF3C0}" srcOrd="1" destOrd="0" presId="urn:microsoft.com/office/officeart/2005/8/layout/gear1"/>
    <dgm:cxn modelId="{32FAE72D-29B2-4404-A917-2C4136EE3C4F}" srcId="{F9CEBA05-2F10-437E-89B2-54F4D9FAF478}" destId="{663C1E13-76F9-4B70-A2F2-CA23180743CE}" srcOrd="1" destOrd="0" parTransId="{637C3D51-3F4B-4277-8185-724806355FF8}" sibTransId="{188C389E-9423-41DE-9C5E-D4A7E95C7E62}"/>
    <dgm:cxn modelId="{DDDFCE21-2E40-462A-8589-719DBB85D00E}" type="presParOf" srcId="{5ED88519-AC6C-4AA3-B76D-812B93A167E4}" destId="{87622A90-D0D8-4EA3-BC0D-D537801AF2B1}" srcOrd="0" destOrd="0" presId="urn:microsoft.com/office/officeart/2005/8/layout/gear1"/>
    <dgm:cxn modelId="{9A40A722-1EE7-4F5D-B0A2-60F564F5D725}" type="presParOf" srcId="{5ED88519-AC6C-4AA3-B76D-812B93A167E4}" destId="{B6B6B41B-120B-4968-AB6A-FC6E7C8EF3C0}" srcOrd="1" destOrd="0" presId="urn:microsoft.com/office/officeart/2005/8/layout/gear1"/>
    <dgm:cxn modelId="{4BFE6983-EB2F-488D-9E22-8E8AD0108D53}" type="presParOf" srcId="{5ED88519-AC6C-4AA3-B76D-812B93A167E4}" destId="{8BC64EA7-2794-42B6-96C9-F39A52CB985A}" srcOrd="2" destOrd="0" presId="urn:microsoft.com/office/officeart/2005/8/layout/gear1"/>
    <dgm:cxn modelId="{AAF8A552-830D-45D7-A168-5E979B8B4F56}" type="presParOf" srcId="{5ED88519-AC6C-4AA3-B76D-812B93A167E4}" destId="{93300324-D62F-4E58-B882-734182BDB462}" srcOrd="3" destOrd="0" presId="urn:microsoft.com/office/officeart/2005/8/layout/gear1"/>
    <dgm:cxn modelId="{F5E317E4-2558-4678-9427-2D2F7EBDCCDD}" type="presParOf" srcId="{5ED88519-AC6C-4AA3-B76D-812B93A167E4}" destId="{B9330EE9-43E4-4FD4-8144-E92B1DD0FCDF}" srcOrd="4" destOrd="0" presId="urn:microsoft.com/office/officeart/2005/8/layout/gear1"/>
    <dgm:cxn modelId="{592434CE-ACE1-4050-BFDC-257D6DD7BC96}" type="presParOf" srcId="{5ED88519-AC6C-4AA3-B76D-812B93A167E4}" destId="{4822A78E-EAEC-401F-941A-3A84E13E2357}" srcOrd="5" destOrd="0" presId="urn:microsoft.com/office/officeart/2005/8/layout/gear1"/>
    <dgm:cxn modelId="{EB71BF43-B7A8-47B1-A1FC-5D0652E18E27}" type="presParOf" srcId="{5ED88519-AC6C-4AA3-B76D-812B93A167E4}" destId="{59EDF28D-6C67-49D0-B5A1-DE5C3CBA2292}" srcOrd="6" destOrd="0" presId="urn:microsoft.com/office/officeart/2005/8/layout/gear1"/>
    <dgm:cxn modelId="{57BCA9F7-A44A-4C5F-9400-25C0E7D0336D}" type="presParOf" srcId="{5ED88519-AC6C-4AA3-B76D-812B93A167E4}" destId="{23DC08E4-3725-4448-BFFF-1CCEA2F2987E}" srcOrd="7" destOrd="0" presId="urn:microsoft.com/office/officeart/2005/8/layout/gear1"/>
    <dgm:cxn modelId="{89415072-5F67-4278-B76B-98DD6E561944}" type="presParOf" srcId="{5ED88519-AC6C-4AA3-B76D-812B93A167E4}" destId="{7D3EFDB4-E5D1-439A-86D8-1FCF80D959BA}" srcOrd="8" destOrd="0" presId="urn:microsoft.com/office/officeart/2005/8/layout/gear1"/>
    <dgm:cxn modelId="{0F0D6CCA-DF6A-44A8-B4A4-78CA7DDC55C4}" type="presParOf" srcId="{5ED88519-AC6C-4AA3-B76D-812B93A167E4}" destId="{9815588C-16D0-4475-B64C-847FC87C8C32}" srcOrd="9" destOrd="0" presId="urn:microsoft.com/office/officeart/2005/8/layout/gear1"/>
    <dgm:cxn modelId="{B80722D1-6AEA-4A62-BE71-51BF7A8B85FE}" type="presParOf" srcId="{5ED88519-AC6C-4AA3-B76D-812B93A167E4}" destId="{398423B3-DD54-4226-99D7-017EFC1488DF}" srcOrd="10" destOrd="0" presId="urn:microsoft.com/office/officeart/2005/8/layout/gear1"/>
    <dgm:cxn modelId="{8EBE99C2-B164-4C49-BA0A-3352D439FF93}" type="presParOf" srcId="{5ED88519-AC6C-4AA3-B76D-812B93A167E4}" destId="{6DF3A3A0-5919-4E69-80DD-61760D6340A0}" srcOrd="11" destOrd="0" presId="urn:microsoft.com/office/officeart/2005/8/layout/gear1"/>
    <dgm:cxn modelId="{341AB0AE-7BC0-46D5-9297-1AF46C6C2A7D}" type="presParOf" srcId="{5ED88519-AC6C-4AA3-B76D-812B93A167E4}" destId="{A09CEA93-9338-4361-A5E6-CF85B6019F5A}"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F2F9C9-FCE4-45B7-A3D3-5995317DB124}"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944A9C6C-31A8-4F28-B239-1F8394962166}">
      <dgm:prSet phldrT="[Text]"/>
      <dgm:spPr/>
      <dgm:t>
        <a:bodyPr/>
        <a:lstStyle/>
        <a:p>
          <a:r>
            <a:rPr lang="en-US" dirty="0" smtClean="0"/>
            <a:t>Sampling</a:t>
          </a:r>
          <a:endParaRPr lang="en-US" dirty="0"/>
        </a:p>
      </dgm:t>
    </dgm:pt>
    <dgm:pt modelId="{F3A16E6B-6BDE-4E26-965A-7CB486BE2692}" type="parTrans" cxnId="{C8167D76-9CCB-4FE9-BEC4-CB7DC843EDBC}">
      <dgm:prSet/>
      <dgm:spPr/>
      <dgm:t>
        <a:bodyPr/>
        <a:lstStyle/>
        <a:p>
          <a:endParaRPr lang="en-US"/>
        </a:p>
      </dgm:t>
    </dgm:pt>
    <dgm:pt modelId="{6056AA0F-CA83-4F16-8C5F-C4534543B635}" type="sibTrans" cxnId="{C8167D76-9CCB-4FE9-BEC4-CB7DC843EDBC}">
      <dgm:prSet/>
      <dgm:spPr/>
      <dgm:t>
        <a:bodyPr/>
        <a:lstStyle/>
        <a:p>
          <a:endParaRPr lang="en-US"/>
        </a:p>
      </dgm:t>
    </dgm:pt>
    <dgm:pt modelId="{A7C3654E-BBB5-434A-A334-9F9597EA72D9}">
      <dgm:prSet phldrT="[Text]"/>
      <dgm:spPr/>
      <dgm:t>
        <a:bodyPr/>
        <a:lstStyle/>
        <a:p>
          <a:r>
            <a:rPr lang="en-US" dirty="0" smtClean="0"/>
            <a:t>Random/</a:t>
          </a:r>
        </a:p>
        <a:p>
          <a:r>
            <a:rPr lang="en-US" dirty="0" smtClean="0"/>
            <a:t>Probability</a:t>
          </a:r>
        </a:p>
        <a:p>
          <a:r>
            <a:rPr lang="en-US" dirty="0" smtClean="0"/>
            <a:t>Sampling</a:t>
          </a:r>
          <a:endParaRPr lang="en-US" dirty="0"/>
        </a:p>
      </dgm:t>
    </dgm:pt>
    <dgm:pt modelId="{CFBA2B72-4233-48AA-8347-DA2124C940B5}" type="parTrans" cxnId="{42B46F97-ECEB-45DC-8235-E8982FF642BB}">
      <dgm:prSet/>
      <dgm:spPr/>
      <dgm:t>
        <a:bodyPr/>
        <a:lstStyle/>
        <a:p>
          <a:endParaRPr lang="en-US"/>
        </a:p>
      </dgm:t>
    </dgm:pt>
    <dgm:pt modelId="{4EFD4BA9-3924-4132-A91A-46301E2054DF}" type="sibTrans" cxnId="{42B46F97-ECEB-45DC-8235-E8982FF642BB}">
      <dgm:prSet/>
      <dgm:spPr/>
      <dgm:t>
        <a:bodyPr/>
        <a:lstStyle/>
        <a:p>
          <a:endParaRPr lang="en-US"/>
        </a:p>
      </dgm:t>
    </dgm:pt>
    <dgm:pt modelId="{4021C655-730C-4D31-913B-9FE15837DAB4}">
      <dgm:prSet phldrT="[Text]"/>
      <dgm:spPr/>
      <dgm:t>
        <a:bodyPr/>
        <a:lstStyle/>
        <a:p>
          <a:r>
            <a:rPr lang="en-US" dirty="0" smtClean="0"/>
            <a:t>Non-random/</a:t>
          </a:r>
        </a:p>
        <a:p>
          <a:r>
            <a:rPr lang="en-US" dirty="0" smtClean="0"/>
            <a:t>Non-probability</a:t>
          </a:r>
        </a:p>
        <a:p>
          <a:r>
            <a:rPr lang="en-US" dirty="0" smtClean="0"/>
            <a:t>Sampling</a:t>
          </a:r>
          <a:endParaRPr lang="en-US" dirty="0"/>
        </a:p>
      </dgm:t>
    </dgm:pt>
    <dgm:pt modelId="{6A9EB9FA-6AD8-4E14-92CD-99E5754CC3C2}" type="parTrans" cxnId="{57E62614-5048-4616-81C2-EFF72B2B08B5}">
      <dgm:prSet/>
      <dgm:spPr/>
      <dgm:t>
        <a:bodyPr/>
        <a:lstStyle/>
        <a:p>
          <a:endParaRPr lang="en-US"/>
        </a:p>
      </dgm:t>
    </dgm:pt>
    <dgm:pt modelId="{422F1FD5-F11F-431F-93DD-74869ACA4072}" type="sibTrans" cxnId="{57E62614-5048-4616-81C2-EFF72B2B08B5}">
      <dgm:prSet/>
      <dgm:spPr/>
      <dgm:t>
        <a:bodyPr/>
        <a:lstStyle/>
        <a:p>
          <a:endParaRPr lang="en-US"/>
        </a:p>
      </dgm:t>
    </dgm:pt>
    <dgm:pt modelId="{F7CAA2EE-F1A9-4927-AFB4-7B840707A972}" type="pres">
      <dgm:prSet presAssocID="{65F2F9C9-FCE4-45B7-A3D3-5995317DB124}" presName="hierChild1" presStyleCnt="0">
        <dgm:presLayoutVars>
          <dgm:chPref val="1"/>
          <dgm:dir/>
          <dgm:animOne val="branch"/>
          <dgm:animLvl val="lvl"/>
          <dgm:resizeHandles/>
        </dgm:presLayoutVars>
      </dgm:prSet>
      <dgm:spPr/>
      <dgm:t>
        <a:bodyPr/>
        <a:lstStyle/>
        <a:p>
          <a:endParaRPr lang="en-US"/>
        </a:p>
      </dgm:t>
    </dgm:pt>
    <dgm:pt modelId="{79C7465E-4244-46EE-B7E4-3646896E7E0A}" type="pres">
      <dgm:prSet presAssocID="{944A9C6C-31A8-4F28-B239-1F8394962166}" presName="hierRoot1" presStyleCnt="0"/>
      <dgm:spPr/>
    </dgm:pt>
    <dgm:pt modelId="{8863DBBF-E22E-4F8C-8D52-37170A29875D}" type="pres">
      <dgm:prSet presAssocID="{944A9C6C-31A8-4F28-B239-1F8394962166}" presName="composite" presStyleCnt="0"/>
      <dgm:spPr/>
    </dgm:pt>
    <dgm:pt modelId="{C37F2C83-292C-42E9-8F9E-584E78491AAA}" type="pres">
      <dgm:prSet presAssocID="{944A9C6C-31A8-4F28-B239-1F8394962166}" presName="background" presStyleLbl="node0" presStyleIdx="0" presStyleCnt="1"/>
      <dgm:spPr/>
    </dgm:pt>
    <dgm:pt modelId="{5D7EB129-70A6-4768-9539-478B070DDA38}" type="pres">
      <dgm:prSet presAssocID="{944A9C6C-31A8-4F28-B239-1F8394962166}" presName="text" presStyleLbl="fgAcc0" presStyleIdx="0" presStyleCnt="1" custScaleX="117723" custLinFactNeighborX="0" custLinFactNeighborY="2936">
        <dgm:presLayoutVars>
          <dgm:chPref val="3"/>
        </dgm:presLayoutVars>
      </dgm:prSet>
      <dgm:spPr/>
      <dgm:t>
        <a:bodyPr/>
        <a:lstStyle/>
        <a:p>
          <a:endParaRPr lang="en-US"/>
        </a:p>
      </dgm:t>
    </dgm:pt>
    <dgm:pt modelId="{4BEE2B5D-7338-4A1E-B6E8-EB5E5F82E27E}" type="pres">
      <dgm:prSet presAssocID="{944A9C6C-31A8-4F28-B239-1F8394962166}" presName="hierChild2" presStyleCnt="0"/>
      <dgm:spPr/>
    </dgm:pt>
    <dgm:pt modelId="{326BA747-99C6-4B18-8EE4-1253BA11ECB9}" type="pres">
      <dgm:prSet presAssocID="{CFBA2B72-4233-48AA-8347-DA2124C940B5}" presName="Name10" presStyleLbl="parChTrans1D2" presStyleIdx="0" presStyleCnt="2"/>
      <dgm:spPr/>
      <dgm:t>
        <a:bodyPr/>
        <a:lstStyle/>
        <a:p>
          <a:endParaRPr lang="en-US"/>
        </a:p>
      </dgm:t>
    </dgm:pt>
    <dgm:pt modelId="{50EC457B-FB37-4CFA-B997-F2FB524EA6D7}" type="pres">
      <dgm:prSet presAssocID="{A7C3654E-BBB5-434A-A334-9F9597EA72D9}" presName="hierRoot2" presStyleCnt="0"/>
      <dgm:spPr/>
    </dgm:pt>
    <dgm:pt modelId="{79684478-131F-42AC-B25B-F823405F4ACC}" type="pres">
      <dgm:prSet presAssocID="{A7C3654E-BBB5-434A-A334-9F9597EA72D9}" presName="composite2" presStyleCnt="0"/>
      <dgm:spPr/>
    </dgm:pt>
    <dgm:pt modelId="{C8738882-A220-4072-8199-DA516C4F8367}" type="pres">
      <dgm:prSet presAssocID="{A7C3654E-BBB5-434A-A334-9F9597EA72D9}" presName="background2" presStyleLbl="node2" presStyleIdx="0" presStyleCnt="2"/>
      <dgm:spPr/>
    </dgm:pt>
    <dgm:pt modelId="{B38D90B5-1805-4DEF-A75A-A9DBB1188BAE}" type="pres">
      <dgm:prSet presAssocID="{A7C3654E-BBB5-434A-A334-9F9597EA72D9}" presName="text2" presStyleLbl="fgAcc2" presStyleIdx="0" presStyleCnt="2">
        <dgm:presLayoutVars>
          <dgm:chPref val="3"/>
        </dgm:presLayoutVars>
      </dgm:prSet>
      <dgm:spPr/>
      <dgm:t>
        <a:bodyPr/>
        <a:lstStyle/>
        <a:p>
          <a:endParaRPr lang="en-US"/>
        </a:p>
      </dgm:t>
    </dgm:pt>
    <dgm:pt modelId="{EC218097-48AE-4685-99C7-CC04BD0CEAE5}" type="pres">
      <dgm:prSet presAssocID="{A7C3654E-BBB5-434A-A334-9F9597EA72D9}" presName="hierChild3" presStyleCnt="0"/>
      <dgm:spPr/>
    </dgm:pt>
    <dgm:pt modelId="{DA70208E-3A8F-414E-934D-F78969A867C3}" type="pres">
      <dgm:prSet presAssocID="{6A9EB9FA-6AD8-4E14-92CD-99E5754CC3C2}" presName="Name10" presStyleLbl="parChTrans1D2" presStyleIdx="1" presStyleCnt="2"/>
      <dgm:spPr/>
      <dgm:t>
        <a:bodyPr/>
        <a:lstStyle/>
        <a:p>
          <a:endParaRPr lang="en-US"/>
        </a:p>
      </dgm:t>
    </dgm:pt>
    <dgm:pt modelId="{28AD933D-6FE1-4AA4-9420-2CBDA723B042}" type="pres">
      <dgm:prSet presAssocID="{4021C655-730C-4D31-913B-9FE15837DAB4}" presName="hierRoot2" presStyleCnt="0"/>
      <dgm:spPr/>
    </dgm:pt>
    <dgm:pt modelId="{EE9383CB-0131-4DEF-BF45-8E3AA8BC6A11}" type="pres">
      <dgm:prSet presAssocID="{4021C655-730C-4D31-913B-9FE15837DAB4}" presName="composite2" presStyleCnt="0"/>
      <dgm:spPr/>
    </dgm:pt>
    <dgm:pt modelId="{B4C921D3-6AE1-4A0C-99FB-3BD90148EF1E}" type="pres">
      <dgm:prSet presAssocID="{4021C655-730C-4D31-913B-9FE15837DAB4}" presName="background2" presStyleLbl="node2" presStyleIdx="1" presStyleCnt="2"/>
      <dgm:spPr/>
    </dgm:pt>
    <dgm:pt modelId="{855DDF0E-7BFD-49F9-9566-F524BA963ABD}" type="pres">
      <dgm:prSet presAssocID="{4021C655-730C-4D31-913B-9FE15837DAB4}" presName="text2" presStyleLbl="fgAcc2" presStyleIdx="1" presStyleCnt="2">
        <dgm:presLayoutVars>
          <dgm:chPref val="3"/>
        </dgm:presLayoutVars>
      </dgm:prSet>
      <dgm:spPr/>
      <dgm:t>
        <a:bodyPr/>
        <a:lstStyle/>
        <a:p>
          <a:endParaRPr lang="en-US"/>
        </a:p>
      </dgm:t>
    </dgm:pt>
    <dgm:pt modelId="{314A5985-B4F4-4589-AB12-90D35B474C7A}" type="pres">
      <dgm:prSet presAssocID="{4021C655-730C-4D31-913B-9FE15837DAB4}" presName="hierChild3" presStyleCnt="0"/>
      <dgm:spPr/>
    </dgm:pt>
  </dgm:ptLst>
  <dgm:cxnLst>
    <dgm:cxn modelId="{DC4218E8-B145-4AC3-A68B-73AF04C214D7}" type="presOf" srcId="{CFBA2B72-4233-48AA-8347-DA2124C940B5}" destId="{326BA747-99C6-4B18-8EE4-1253BA11ECB9}" srcOrd="0" destOrd="0" presId="urn:microsoft.com/office/officeart/2005/8/layout/hierarchy1"/>
    <dgm:cxn modelId="{111B7C29-811B-4051-A6D2-C10D1134DFCE}" type="presOf" srcId="{4021C655-730C-4D31-913B-9FE15837DAB4}" destId="{855DDF0E-7BFD-49F9-9566-F524BA963ABD}" srcOrd="0" destOrd="0" presId="urn:microsoft.com/office/officeart/2005/8/layout/hierarchy1"/>
    <dgm:cxn modelId="{17CCEF84-9CD4-41DF-AB6A-4A76441EA981}" type="presOf" srcId="{65F2F9C9-FCE4-45B7-A3D3-5995317DB124}" destId="{F7CAA2EE-F1A9-4927-AFB4-7B840707A972}" srcOrd="0" destOrd="0" presId="urn:microsoft.com/office/officeart/2005/8/layout/hierarchy1"/>
    <dgm:cxn modelId="{C8167D76-9CCB-4FE9-BEC4-CB7DC843EDBC}" srcId="{65F2F9C9-FCE4-45B7-A3D3-5995317DB124}" destId="{944A9C6C-31A8-4F28-B239-1F8394962166}" srcOrd="0" destOrd="0" parTransId="{F3A16E6B-6BDE-4E26-965A-7CB486BE2692}" sibTransId="{6056AA0F-CA83-4F16-8C5F-C4534543B635}"/>
    <dgm:cxn modelId="{67397631-9563-49E3-9F92-244858F9DDBB}" type="presOf" srcId="{A7C3654E-BBB5-434A-A334-9F9597EA72D9}" destId="{B38D90B5-1805-4DEF-A75A-A9DBB1188BAE}" srcOrd="0" destOrd="0" presId="urn:microsoft.com/office/officeart/2005/8/layout/hierarchy1"/>
    <dgm:cxn modelId="{42B46F97-ECEB-45DC-8235-E8982FF642BB}" srcId="{944A9C6C-31A8-4F28-B239-1F8394962166}" destId="{A7C3654E-BBB5-434A-A334-9F9597EA72D9}" srcOrd="0" destOrd="0" parTransId="{CFBA2B72-4233-48AA-8347-DA2124C940B5}" sibTransId="{4EFD4BA9-3924-4132-A91A-46301E2054DF}"/>
    <dgm:cxn modelId="{A9B55696-5654-4A3D-BF83-54574B9F444C}" type="presOf" srcId="{6A9EB9FA-6AD8-4E14-92CD-99E5754CC3C2}" destId="{DA70208E-3A8F-414E-934D-F78969A867C3}" srcOrd="0" destOrd="0" presId="urn:microsoft.com/office/officeart/2005/8/layout/hierarchy1"/>
    <dgm:cxn modelId="{57E62614-5048-4616-81C2-EFF72B2B08B5}" srcId="{944A9C6C-31A8-4F28-B239-1F8394962166}" destId="{4021C655-730C-4D31-913B-9FE15837DAB4}" srcOrd="1" destOrd="0" parTransId="{6A9EB9FA-6AD8-4E14-92CD-99E5754CC3C2}" sibTransId="{422F1FD5-F11F-431F-93DD-74869ACA4072}"/>
    <dgm:cxn modelId="{C70F854D-B881-472C-A27D-262F652947CA}" type="presOf" srcId="{944A9C6C-31A8-4F28-B239-1F8394962166}" destId="{5D7EB129-70A6-4768-9539-478B070DDA38}" srcOrd="0" destOrd="0" presId="urn:microsoft.com/office/officeart/2005/8/layout/hierarchy1"/>
    <dgm:cxn modelId="{822099BD-EA27-4CA3-8905-A94D22556404}" type="presParOf" srcId="{F7CAA2EE-F1A9-4927-AFB4-7B840707A972}" destId="{79C7465E-4244-46EE-B7E4-3646896E7E0A}" srcOrd="0" destOrd="0" presId="urn:microsoft.com/office/officeart/2005/8/layout/hierarchy1"/>
    <dgm:cxn modelId="{DEE0314A-3281-4BC6-A17D-87D1448B9733}" type="presParOf" srcId="{79C7465E-4244-46EE-B7E4-3646896E7E0A}" destId="{8863DBBF-E22E-4F8C-8D52-37170A29875D}" srcOrd="0" destOrd="0" presId="urn:microsoft.com/office/officeart/2005/8/layout/hierarchy1"/>
    <dgm:cxn modelId="{3A1135F7-19E3-4368-9B3F-36C24872928B}" type="presParOf" srcId="{8863DBBF-E22E-4F8C-8D52-37170A29875D}" destId="{C37F2C83-292C-42E9-8F9E-584E78491AAA}" srcOrd="0" destOrd="0" presId="urn:microsoft.com/office/officeart/2005/8/layout/hierarchy1"/>
    <dgm:cxn modelId="{15696877-395C-40FA-BAB9-AAA13CC7DA56}" type="presParOf" srcId="{8863DBBF-E22E-4F8C-8D52-37170A29875D}" destId="{5D7EB129-70A6-4768-9539-478B070DDA38}" srcOrd="1" destOrd="0" presId="urn:microsoft.com/office/officeart/2005/8/layout/hierarchy1"/>
    <dgm:cxn modelId="{32629897-E71E-406A-87DA-9EE08C7ACF88}" type="presParOf" srcId="{79C7465E-4244-46EE-B7E4-3646896E7E0A}" destId="{4BEE2B5D-7338-4A1E-B6E8-EB5E5F82E27E}" srcOrd="1" destOrd="0" presId="urn:microsoft.com/office/officeart/2005/8/layout/hierarchy1"/>
    <dgm:cxn modelId="{DEDE25A4-E675-456E-8B38-46B1F2C667FE}" type="presParOf" srcId="{4BEE2B5D-7338-4A1E-B6E8-EB5E5F82E27E}" destId="{326BA747-99C6-4B18-8EE4-1253BA11ECB9}" srcOrd="0" destOrd="0" presId="urn:microsoft.com/office/officeart/2005/8/layout/hierarchy1"/>
    <dgm:cxn modelId="{055E0AD9-D671-4B77-951B-0B18AC1C6BE5}" type="presParOf" srcId="{4BEE2B5D-7338-4A1E-B6E8-EB5E5F82E27E}" destId="{50EC457B-FB37-4CFA-B997-F2FB524EA6D7}" srcOrd="1" destOrd="0" presId="urn:microsoft.com/office/officeart/2005/8/layout/hierarchy1"/>
    <dgm:cxn modelId="{E048193B-F658-4251-B7D0-B87687A7E60A}" type="presParOf" srcId="{50EC457B-FB37-4CFA-B997-F2FB524EA6D7}" destId="{79684478-131F-42AC-B25B-F823405F4ACC}" srcOrd="0" destOrd="0" presId="urn:microsoft.com/office/officeart/2005/8/layout/hierarchy1"/>
    <dgm:cxn modelId="{E2B1FEA9-2D9B-4FA5-80D3-EFB46A92E8EE}" type="presParOf" srcId="{79684478-131F-42AC-B25B-F823405F4ACC}" destId="{C8738882-A220-4072-8199-DA516C4F8367}" srcOrd="0" destOrd="0" presId="urn:microsoft.com/office/officeart/2005/8/layout/hierarchy1"/>
    <dgm:cxn modelId="{EA3CFF00-5B12-47B0-A495-B78E0780EA6C}" type="presParOf" srcId="{79684478-131F-42AC-B25B-F823405F4ACC}" destId="{B38D90B5-1805-4DEF-A75A-A9DBB1188BAE}" srcOrd="1" destOrd="0" presId="urn:microsoft.com/office/officeart/2005/8/layout/hierarchy1"/>
    <dgm:cxn modelId="{BD86107D-3008-4F59-AABD-A7A843D398EA}" type="presParOf" srcId="{50EC457B-FB37-4CFA-B997-F2FB524EA6D7}" destId="{EC218097-48AE-4685-99C7-CC04BD0CEAE5}" srcOrd="1" destOrd="0" presId="urn:microsoft.com/office/officeart/2005/8/layout/hierarchy1"/>
    <dgm:cxn modelId="{F2D7E45F-75DE-44EB-9C83-F5B550FA6DCC}" type="presParOf" srcId="{4BEE2B5D-7338-4A1E-B6E8-EB5E5F82E27E}" destId="{DA70208E-3A8F-414E-934D-F78969A867C3}" srcOrd="2" destOrd="0" presId="urn:microsoft.com/office/officeart/2005/8/layout/hierarchy1"/>
    <dgm:cxn modelId="{A6BC60B8-70AD-4024-9343-C87618430818}" type="presParOf" srcId="{4BEE2B5D-7338-4A1E-B6E8-EB5E5F82E27E}" destId="{28AD933D-6FE1-4AA4-9420-2CBDA723B042}" srcOrd="3" destOrd="0" presId="urn:microsoft.com/office/officeart/2005/8/layout/hierarchy1"/>
    <dgm:cxn modelId="{11925DAE-81EC-4766-9412-F2C9456F57E1}" type="presParOf" srcId="{28AD933D-6FE1-4AA4-9420-2CBDA723B042}" destId="{EE9383CB-0131-4DEF-BF45-8E3AA8BC6A11}" srcOrd="0" destOrd="0" presId="urn:microsoft.com/office/officeart/2005/8/layout/hierarchy1"/>
    <dgm:cxn modelId="{BC6DDC26-A19E-4BE2-A30E-61723FDF1244}" type="presParOf" srcId="{EE9383CB-0131-4DEF-BF45-8E3AA8BC6A11}" destId="{B4C921D3-6AE1-4A0C-99FB-3BD90148EF1E}" srcOrd="0" destOrd="0" presId="urn:microsoft.com/office/officeart/2005/8/layout/hierarchy1"/>
    <dgm:cxn modelId="{DA128A14-4D0F-41CC-922B-78A867C510CD}" type="presParOf" srcId="{EE9383CB-0131-4DEF-BF45-8E3AA8BC6A11}" destId="{855DDF0E-7BFD-49F9-9566-F524BA963ABD}" srcOrd="1" destOrd="0" presId="urn:microsoft.com/office/officeart/2005/8/layout/hierarchy1"/>
    <dgm:cxn modelId="{7E08AFC2-4627-4619-AFF8-998BD9CFE886}" type="presParOf" srcId="{28AD933D-6FE1-4AA4-9420-2CBDA723B042}" destId="{314A5985-B4F4-4589-AB12-90D35B474C7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47AF09-4960-47BE-BCFD-9D822FBE859F}" type="doc">
      <dgm:prSet loTypeId="urn:microsoft.com/office/officeart/2005/8/layout/default#2" loCatId="list" qsTypeId="urn:microsoft.com/office/officeart/2005/8/quickstyle/simple4" qsCatId="simple" csTypeId="urn:microsoft.com/office/officeart/2005/8/colors/colorful1#2" csCatId="colorful" phldr="1"/>
      <dgm:spPr/>
      <dgm:t>
        <a:bodyPr/>
        <a:lstStyle/>
        <a:p>
          <a:endParaRPr lang="en-US"/>
        </a:p>
      </dgm:t>
    </dgm:pt>
    <dgm:pt modelId="{31E9447B-C66F-4845-B486-263AA7C3AC6F}">
      <dgm:prSet phldrT="[Text]"/>
      <dgm:spPr/>
      <dgm:t>
        <a:bodyPr/>
        <a:lstStyle/>
        <a:p>
          <a:r>
            <a:rPr lang="en-US" dirty="0" smtClean="0"/>
            <a:t>Convenience sampling</a:t>
          </a:r>
          <a:endParaRPr lang="en-US" dirty="0"/>
        </a:p>
      </dgm:t>
    </dgm:pt>
    <dgm:pt modelId="{BCA49CF7-724D-4979-9A92-62C54A792EF2}" type="parTrans" cxnId="{A03363C8-5438-42E5-8F93-0CEC151EAE2F}">
      <dgm:prSet/>
      <dgm:spPr/>
      <dgm:t>
        <a:bodyPr/>
        <a:lstStyle/>
        <a:p>
          <a:endParaRPr lang="en-US" dirty="0"/>
        </a:p>
      </dgm:t>
    </dgm:pt>
    <dgm:pt modelId="{AF9DF0E1-F8C6-4DD3-8A0E-C8B18EA29F72}" type="sibTrans" cxnId="{A03363C8-5438-42E5-8F93-0CEC151EAE2F}">
      <dgm:prSet/>
      <dgm:spPr/>
      <dgm:t>
        <a:bodyPr/>
        <a:lstStyle/>
        <a:p>
          <a:endParaRPr lang="en-US" dirty="0"/>
        </a:p>
      </dgm:t>
    </dgm:pt>
    <dgm:pt modelId="{F9391C69-E619-49AA-8118-AB135D6B27B4}">
      <dgm:prSet phldrT="[Text]"/>
      <dgm:spPr/>
      <dgm:t>
        <a:bodyPr/>
        <a:lstStyle/>
        <a:p>
          <a:r>
            <a:rPr lang="en-US" dirty="0" smtClean="0"/>
            <a:t>Purposive sampling</a:t>
          </a:r>
          <a:endParaRPr lang="en-US" dirty="0"/>
        </a:p>
      </dgm:t>
    </dgm:pt>
    <dgm:pt modelId="{B4C6500A-537F-4D91-8B9F-FA56360F30C1}" type="parTrans" cxnId="{6020519C-026D-4E26-9D03-2276A414E09F}">
      <dgm:prSet/>
      <dgm:spPr/>
      <dgm:t>
        <a:bodyPr/>
        <a:lstStyle/>
        <a:p>
          <a:endParaRPr lang="en-US" dirty="0"/>
        </a:p>
      </dgm:t>
    </dgm:pt>
    <dgm:pt modelId="{2150E3E3-96E7-494A-A563-65BB278A663C}" type="sibTrans" cxnId="{6020519C-026D-4E26-9D03-2276A414E09F}">
      <dgm:prSet/>
      <dgm:spPr/>
      <dgm:t>
        <a:bodyPr/>
        <a:lstStyle/>
        <a:p>
          <a:endParaRPr lang="en-US" dirty="0"/>
        </a:p>
      </dgm:t>
    </dgm:pt>
    <dgm:pt modelId="{2853E932-6958-456D-8B5D-7BC4ECD802AF}">
      <dgm:prSet phldrT="[Text]"/>
      <dgm:spPr/>
      <dgm:t>
        <a:bodyPr/>
        <a:lstStyle/>
        <a:p>
          <a:r>
            <a:rPr lang="en-US" dirty="0" smtClean="0"/>
            <a:t>Quota sampling</a:t>
          </a:r>
          <a:endParaRPr lang="en-US" dirty="0"/>
        </a:p>
      </dgm:t>
    </dgm:pt>
    <dgm:pt modelId="{D345CDEA-B20F-4C7F-B314-E936D09ADA2F}" type="parTrans" cxnId="{ACA90D42-20BD-49E9-BC56-0AEF7039A689}">
      <dgm:prSet/>
      <dgm:spPr/>
      <dgm:t>
        <a:bodyPr/>
        <a:lstStyle/>
        <a:p>
          <a:endParaRPr lang="en-US" dirty="0"/>
        </a:p>
      </dgm:t>
    </dgm:pt>
    <dgm:pt modelId="{F0A83A8A-A0AA-445D-B7CD-D4B2B527F4B0}" type="sibTrans" cxnId="{ACA90D42-20BD-49E9-BC56-0AEF7039A689}">
      <dgm:prSet/>
      <dgm:spPr/>
      <dgm:t>
        <a:bodyPr/>
        <a:lstStyle/>
        <a:p>
          <a:endParaRPr lang="en-US" dirty="0"/>
        </a:p>
      </dgm:t>
    </dgm:pt>
    <dgm:pt modelId="{F4D57D24-A675-42C3-8A97-66EE02D4B550}">
      <dgm:prSet phldrT="[Text]"/>
      <dgm:spPr/>
      <dgm:t>
        <a:bodyPr/>
        <a:lstStyle/>
        <a:p>
          <a:r>
            <a:rPr lang="en-US" dirty="0" smtClean="0"/>
            <a:t>Snowball sampling</a:t>
          </a:r>
          <a:endParaRPr lang="en-US" dirty="0"/>
        </a:p>
      </dgm:t>
    </dgm:pt>
    <dgm:pt modelId="{DB220F4E-4DFF-4EC0-8E6C-7F871EC3445E}" type="parTrans" cxnId="{04392F44-7C89-41A2-A702-90AF15E15F50}">
      <dgm:prSet/>
      <dgm:spPr/>
      <dgm:t>
        <a:bodyPr/>
        <a:lstStyle/>
        <a:p>
          <a:endParaRPr lang="en-US" dirty="0"/>
        </a:p>
      </dgm:t>
    </dgm:pt>
    <dgm:pt modelId="{2185D322-6A91-4BC0-BC15-0FBEAAF18ED4}" type="sibTrans" cxnId="{04392F44-7C89-41A2-A702-90AF15E15F50}">
      <dgm:prSet/>
      <dgm:spPr/>
      <dgm:t>
        <a:bodyPr/>
        <a:lstStyle/>
        <a:p>
          <a:endParaRPr lang="en-US" dirty="0"/>
        </a:p>
      </dgm:t>
    </dgm:pt>
    <dgm:pt modelId="{A2041FC1-101A-4C1D-9189-781C4A42A7ED}">
      <dgm:prSet phldrT="[Text]"/>
      <dgm:spPr/>
      <dgm:t>
        <a:bodyPr/>
        <a:lstStyle/>
        <a:p>
          <a:r>
            <a:rPr lang="en-US" dirty="0" smtClean="0"/>
            <a:t>Dimensional sampling</a:t>
          </a:r>
          <a:endParaRPr lang="en-US" dirty="0"/>
        </a:p>
      </dgm:t>
    </dgm:pt>
    <dgm:pt modelId="{4B2CEBD4-5D57-466E-B41A-8D03A955733C}" type="parTrans" cxnId="{B796781D-C4A9-4B9A-A1BA-4426DAA1F5E3}">
      <dgm:prSet/>
      <dgm:spPr/>
      <dgm:t>
        <a:bodyPr/>
        <a:lstStyle/>
        <a:p>
          <a:endParaRPr lang="en-US" dirty="0"/>
        </a:p>
      </dgm:t>
    </dgm:pt>
    <dgm:pt modelId="{46FB4B50-5035-45CC-8533-AFD97490350F}" type="sibTrans" cxnId="{B796781D-C4A9-4B9A-A1BA-4426DAA1F5E3}">
      <dgm:prSet/>
      <dgm:spPr/>
      <dgm:t>
        <a:bodyPr/>
        <a:lstStyle/>
        <a:p>
          <a:endParaRPr lang="en-US" dirty="0"/>
        </a:p>
      </dgm:t>
    </dgm:pt>
    <dgm:pt modelId="{44800113-FC17-4B07-8D0C-12EDC7CB6EBC}" type="pres">
      <dgm:prSet presAssocID="{1247AF09-4960-47BE-BCFD-9D822FBE859F}" presName="diagram" presStyleCnt="0">
        <dgm:presLayoutVars>
          <dgm:dir/>
          <dgm:resizeHandles val="exact"/>
        </dgm:presLayoutVars>
      </dgm:prSet>
      <dgm:spPr/>
      <dgm:t>
        <a:bodyPr/>
        <a:lstStyle/>
        <a:p>
          <a:endParaRPr lang="en-US"/>
        </a:p>
      </dgm:t>
    </dgm:pt>
    <dgm:pt modelId="{78FB902C-E148-4E05-8873-95F94D2C2A64}" type="pres">
      <dgm:prSet presAssocID="{31E9447B-C66F-4845-B486-263AA7C3AC6F}" presName="node" presStyleLbl="node1" presStyleIdx="0" presStyleCnt="5">
        <dgm:presLayoutVars>
          <dgm:bulletEnabled val="1"/>
        </dgm:presLayoutVars>
      </dgm:prSet>
      <dgm:spPr/>
      <dgm:t>
        <a:bodyPr/>
        <a:lstStyle/>
        <a:p>
          <a:endParaRPr lang="en-US"/>
        </a:p>
      </dgm:t>
    </dgm:pt>
    <dgm:pt modelId="{E9526340-C945-41D0-AD64-F5E3C2BD4A89}" type="pres">
      <dgm:prSet presAssocID="{AF9DF0E1-F8C6-4DD3-8A0E-C8B18EA29F72}" presName="sibTrans" presStyleCnt="0"/>
      <dgm:spPr/>
    </dgm:pt>
    <dgm:pt modelId="{5836A720-BF10-46CE-B899-2B427FD2D65B}" type="pres">
      <dgm:prSet presAssocID="{F9391C69-E619-49AA-8118-AB135D6B27B4}" presName="node" presStyleLbl="node1" presStyleIdx="1" presStyleCnt="5" custLinFactX="9259" custLinFactY="17541" custLinFactNeighborX="100000" custLinFactNeighborY="100000">
        <dgm:presLayoutVars>
          <dgm:bulletEnabled val="1"/>
        </dgm:presLayoutVars>
      </dgm:prSet>
      <dgm:spPr/>
      <dgm:t>
        <a:bodyPr/>
        <a:lstStyle/>
        <a:p>
          <a:endParaRPr lang="en-US"/>
        </a:p>
      </dgm:t>
    </dgm:pt>
    <dgm:pt modelId="{1305659D-4FB6-4AFB-80FB-5369119C790B}" type="pres">
      <dgm:prSet presAssocID="{2150E3E3-96E7-494A-A563-65BB278A663C}" presName="sibTrans" presStyleCnt="0"/>
      <dgm:spPr/>
    </dgm:pt>
    <dgm:pt modelId="{5F7FC740-0E97-423D-9E04-A570D95AC713}" type="pres">
      <dgm:prSet presAssocID="{2853E932-6958-456D-8B5D-7BC4ECD802AF}" presName="node" presStyleLbl="node1" presStyleIdx="2" presStyleCnt="5">
        <dgm:presLayoutVars>
          <dgm:bulletEnabled val="1"/>
        </dgm:presLayoutVars>
      </dgm:prSet>
      <dgm:spPr/>
      <dgm:t>
        <a:bodyPr/>
        <a:lstStyle/>
        <a:p>
          <a:endParaRPr lang="en-US"/>
        </a:p>
      </dgm:t>
    </dgm:pt>
    <dgm:pt modelId="{C26A3A73-3D50-4979-98AE-74666D341FF6}" type="pres">
      <dgm:prSet presAssocID="{F0A83A8A-A0AA-445D-B7CD-D4B2B527F4B0}" presName="sibTrans" presStyleCnt="0"/>
      <dgm:spPr/>
    </dgm:pt>
    <dgm:pt modelId="{C9D482A4-2E1A-434B-BDE2-2A5F4D39D18C}" type="pres">
      <dgm:prSet presAssocID="{F4D57D24-A675-42C3-8A97-66EE02D4B550}" presName="node" presStyleLbl="node1" presStyleIdx="3" presStyleCnt="5" custLinFactNeighborX="-55000" custLinFactNeighborY="875">
        <dgm:presLayoutVars>
          <dgm:bulletEnabled val="1"/>
        </dgm:presLayoutVars>
      </dgm:prSet>
      <dgm:spPr/>
      <dgm:t>
        <a:bodyPr/>
        <a:lstStyle/>
        <a:p>
          <a:endParaRPr lang="en-US"/>
        </a:p>
      </dgm:t>
    </dgm:pt>
    <dgm:pt modelId="{1BA4715D-7829-44E4-9114-053B4DB7A9EF}" type="pres">
      <dgm:prSet presAssocID="{2185D322-6A91-4BC0-BC15-0FBEAAF18ED4}" presName="sibTrans" presStyleCnt="0"/>
      <dgm:spPr/>
    </dgm:pt>
    <dgm:pt modelId="{66322309-D926-4E40-A1AC-4CB71312D29B}" type="pres">
      <dgm:prSet presAssocID="{A2041FC1-101A-4C1D-9189-781C4A42A7ED}" presName="node" presStyleLbl="node1" presStyleIdx="4" presStyleCnt="5" custLinFactNeighborX="-55370" custLinFactNeighborY="875">
        <dgm:presLayoutVars>
          <dgm:bulletEnabled val="1"/>
        </dgm:presLayoutVars>
      </dgm:prSet>
      <dgm:spPr/>
      <dgm:t>
        <a:bodyPr/>
        <a:lstStyle/>
        <a:p>
          <a:endParaRPr lang="en-US"/>
        </a:p>
      </dgm:t>
    </dgm:pt>
  </dgm:ptLst>
  <dgm:cxnLst>
    <dgm:cxn modelId="{B796781D-C4A9-4B9A-A1BA-4426DAA1F5E3}" srcId="{1247AF09-4960-47BE-BCFD-9D822FBE859F}" destId="{A2041FC1-101A-4C1D-9189-781C4A42A7ED}" srcOrd="4" destOrd="0" parTransId="{4B2CEBD4-5D57-466E-B41A-8D03A955733C}" sibTransId="{46FB4B50-5035-45CC-8533-AFD97490350F}"/>
    <dgm:cxn modelId="{A03363C8-5438-42E5-8F93-0CEC151EAE2F}" srcId="{1247AF09-4960-47BE-BCFD-9D822FBE859F}" destId="{31E9447B-C66F-4845-B486-263AA7C3AC6F}" srcOrd="0" destOrd="0" parTransId="{BCA49CF7-724D-4979-9A92-62C54A792EF2}" sibTransId="{AF9DF0E1-F8C6-4DD3-8A0E-C8B18EA29F72}"/>
    <dgm:cxn modelId="{7375D390-1FBB-44C3-8A17-99E2570CB3DA}" type="presOf" srcId="{F9391C69-E619-49AA-8118-AB135D6B27B4}" destId="{5836A720-BF10-46CE-B899-2B427FD2D65B}" srcOrd="0" destOrd="0" presId="urn:microsoft.com/office/officeart/2005/8/layout/default#2"/>
    <dgm:cxn modelId="{582CDD71-31D7-409C-9C4B-4333FDCE9E17}" type="presOf" srcId="{1247AF09-4960-47BE-BCFD-9D822FBE859F}" destId="{44800113-FC17-4B07-8D0C-12EDC7CB6EBC}" srcOrd="0" destOrd="0" presId="urn:microsoft.com/office/officeart/2005/8/layout/default#2"/>
    <dgm:cxn modelId="{39B67DC9-A4F3-4626-B634-2D80172E8CC5}" type="presOf" srcId="{A2041FC1-101A-4C1D-9189-781C4A42A7ED}" destId="{66322309-D926-4E40-A1AC-4CB71312D29B}" srcOrd="0" destOrd="0" presId="urn:microsoft.com/office/officeart/2005/8/layout/default#2"/>
    <dgm:cxn modelId="{A6005894-9F0E-4E10-B604-A5B28B3CA820}" type="presOf" srcId="{31E9447B-C66F-4845-B486-263AA7C3AC6F}" destId="{78FB902C-E148-4E05-8873-95F94D2C2A64}" srcOrd="0" destOrd="0" presId="urn:microsoft.com/office/officeart/2005/8/layout/default#2"/>
    <dgm:cxn modelId="{ACA90D42-20BD-49E9-BC56-0AEF7039A689}" srcId="{1247AF09-4960-47BE-BCFD-9D822FBE859F}" destId="{2853E932-6958-456D-8B5D-7BC4ECD802AF}" srcOrd="2" destOrd="0" parTransId="{D345CDEA-B20F-4C7F-B314-E936D09ADA2F}" sibTransId="{F0A83A8A-A0AA-445D-B7CD-D4B2B527F4B0}"/>
    <dgm:cxn modelId="{1389B2A1-FE35-417E-9F19-2614FD9441D1}" type="presOf" srcId="{2853E932-6958-456D-8B5D-7BC4ECD802AF}" destId="{5F7FC740-0E97-423D-9E04-A570D95AC713}" srcOrd="0" destOrd="0" presId="urn:microsoft.com/office/officeart/2005/8/layout/default#2"/>
    <dgm:cxn modelId="{89977B81-B3B5-4E65-B6E1-3F251A239F81}" type="presOf" srcId="{F4D57D24-A675-42C3-8A97-66EE02D4B550}" destId="{C9D482A4-2E1A-434B-BDE2-2A5F4D39D18C}" srcOrd="0" destOrd="0" presId="urn:microsoft.com/office/officeart/2005/8/layout/default#2"/>
    <dgm:cxn modelId="{04392F44-7C89-41A2-A702-90AF15E15F50}" srcId="{1247AF09-4960-47BE-BCFD-9D822FBE859F}" destId="{F4D57D24-A675-42C3-8A97-66EE02D4B550}" srcOrd="3" destOrd="0" parTransId="{DB220F4E-4DFF-4EC0-8E6C-7F871EC3445E}" sibTransId="{2185D322-6A91-4BC0-BC15-0FBEAAF18ED4}"/>
    <dgm:cxn modelId="{6020519C-026D-4E26-9D03-2276A414E09F}" srcId="{1247AF09-4960-47BE-BCFD-9D822FBE859F}" destId="{F9391C69-E619-49AA-8118-AB135D6B27B4}" srcOrd="1" destOrd="0" parTransId="{B4C6500A-537F-4D91-8B9F-FA56360F30C1}" sibTransId="{2150E3E3-96E7-494A-A563-65BB278A663C}"/>
    <dgm:cxn modelId="{F520420C-61F5-48A0-AA81-A483E30A5938}" type="presParOf" srcId="{44800113-FC17-4B07-8D0C-12EDC7CB6EBC}" destId="{78FB902C-E148-4E05-8873-95F94D2C2A64}" srcOrd="0" destOrd="0" presId="urn:microsoft.com/office/officeart/2005/8/layout/default#2"/>
    <dgm:cxn modelId="{CC47A345-BB2E-4B4F-A010-5ED91B647433}" type="presParOf" srcId="{44800113-FC17-4B07-8D0C-12EDC7CB6EBC}" destId="{E9526340-C945-41D0-AD64-F5E3C2BD4A89}" srcOrd="1" destOrd="0" presId="urn:microsoft.com/office/officeart/2005/8/layout/default#2"/>
    <dgm:cxn modelId="{DE321757-BD0C-4A9A-BA7D-C441EC9D0482}" type="presParOf" srcId="{44800113-FC17-4B07-8D0C-12EDC7CB6EBC}" destId="{5836A720-BF10-46CE-B899-2B427FD2D65B}" srcOrd="2" destOrd="0" presId="urn:microsoft.com/office/officeart/2005/8/layout/default#2"/>
    <dgm:cxn modelId="{1B2FC0EC-2593-45CF-9CE0-53B89D3E374D}" type="presParOf" srcId="{44800113-FC17-4B07-8D0C-12EDC7CB6EBC}" destId="{1305659D-4FB6-4AFB-80FB-5369119C790B}" srcOrd="3" destOrd="0" presId="urn:microsoft.com/office/officeart/2005/8/layout/default#2"/>
    <dgm:cxn modelId="{A302276F-113C-41EC-B76C-65482C6E4115}" type="presParOf" srcId="{44800113-FC17-4B07-8D0C-12EDC7CB6EBC}" destId="{5F7FC740-0E97-423D-9E04-A570D95AC713}" srcOrd="4" destOrd="0" presId="urn:microsoft.com/office/officeart/2005/8/layout/default#2"/>
    <dgm:cxn modelId="{5F845D83-7CE9-49D6-B846-20D31FB9E29D}" type="presParOf" srcId="{44800113-FC17-4B07-8D0C-12EDC7CB6EBC}" destId="{C26A3A73-3D50-4979-98AE-74666D341FF6}" srcOrd="5" destOrd="0" presId="urn:microsoft.com/office/officeart/2005/8/layout/default#2"/>
    <dgm:cxn modelId="{64497C7D-2897-42CF-A128-1624AE1DA12B}" type="presParOf" srcId="{44800113-FC17-4B07-8D0C-12EDC7CB6EBC}" destId="{C9D482A4-2E1A-434B-BDE2-2A5F4D39D18C}" srcOrd="6" destOrd="0" presId="urn:microsoft.com/office/officeart/2005/8/layout/default#2"/>
    <dgm:cxn modelId="{9367A5A3-B1E6-4809-B280-D8FC423A934E}" type="presParOf" srcId="{44800113-FC17-4B07-8D0C-12EDC7CB6EBC}" destId="{1BA4715D-7829-44E4-9114-053B4DB7A9EF}" srcOrd="7" destOrd="0" presId="urn:microsoft.com/office/officeart/2005/8/layout/default#2"/>
    <dgm:cxn modelId="{F1A0B592-9BEE-42D1-8785-3914C42BF68B}" type="presParOf" srcId="{44800113-FC17-4B07-8D0C-12EDC7CB6EBC}" destId="{66322309-D926-4E40-A1AC-4CB71312D29B}" srcOrd="8" destOrd="0" presId="urn:microsoft.com/office/officeart/2005/8/layout/defaul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725999-DDFA-4E8F-8F74-7B8015650F61}"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9FE70D6F-A3F4-4114-909A-7DC2446FAC4B}">
      <dgm:prSet custT="1"/>
      <dgm:spPr/>
      <dgm:t>
        <a:bodyPr/>
        <a:lstStyle/>
        <a:p>
          <a:r>
            <a:rPr lang="en-US" sz="2400" dirty="0">
              <a:latin typeface="Times New Roman" panose="02020603050405020304" pitchFamily="18" charset="0"/>
              <a:cs typeface="Times New Roman" panose="02020603050405020304" pitchFamily="18" charset="0"/>
            </a:rPr>
            <a:t>population is divided into </a:t>
          </a:r>
          <a:r>
            <a:rPr lang="en-US" sz="2400" b="1" i="1" dirty="0">
              <a:latin typeface="Times New Roman" panose="02020603050405020304" pitchFamily="18" charset="0"/>
              <a:cs typeface="Times New Roman" panose="02020603050405020304" pitchFamily="18" charset="0"/>
            </a:rPr>
            <a:t>subgroups</a:t>
          </a:r>
          <a:r>
            <a:rPr lang="en-US" sz="2400" dirty="0">
              <a:latin typeface="Times New Roman" panose="02020603050405020304" pitchFamily="18" charset="0"/>
              <a:cs typeface="Times New Roman" panose="02020603050405020304" pitchFamily="18" charset="0"/>
            </a:rPr>
            <a:t> and then sample is taken </a:t>
          </a:r>
          <a:r>
            <a:rPr lang="en-US" sz="2400" b="1" i="1" dirty="0">
              <a:latin typeface="Times New Roman" panose="02020603050405020304" pitchFamily="18" charset="0"/>
              <a:cs typeface="Times New Roman" panose="02020603050405020304" pitchFamily="18" charset="0"/>
            </a:rPr>
            <a:t>non-randomly</a:t>
          </a:r>
          <a:r>
            <a:rPr lang="en-US" sz="2400" dirty="0">
              <a:latin typeface="Times New Roman" panose="02020603050405020304" pitchFamily="18" charset="0"/>
              <a:cs typeface="Times New Roman" panose="02020603050405020304" pitchFamily="18" charset="0"/>
            </a:rPr>
            <a:t> from these subgroups.</a:t>
          </a:r>
        </a:p>
      </dgm:t>
    </dgm:pt>
    <dgm:pt modelId="{EA0F8A08-F3C9-470E-BFDA-8A4D98ACAF21}" type="parTrans" cxnId="{71AF09ED-2D80-4907-9CA0-C1C6A940C297}">
      <dgm:prSet/>
      <dgm:spPr/>
      <dgm:t>
        <a:bodyPr/>
        <a:lstStyle/>
        <a:p>
          <a:endParaRPr lang="en-US"/>
        </a:p>
      </dgm:t>
    </dgm:pt>
    <dgm:pt modelId="{A5C237BA-EF58-43C9-8AD2-49AD53F60B66}" type="sibTrans" cxnId="{71AF09ED-2D80-4907-9CA0-C1C6A940C297}">
      <dgm:prSet/>
      <dgm:spPr/>
      <dgm:t>
        <a:bodyPr/>
        <a:lstStyle/>
        <a:p>
          <a:endParaRPr lang="en-US"/>
        </a:p>
      </dgm:t>
    </dgm:pt>
    <dgm:pt modelId="{5E486801-56F1-4631-BC51-E708A71591E7}">
      <dgm:prSet custT="1"/>
      <dgm:spPr/>
      <dgm:t>
        <a:bodyPr/>
        <a:lstStyle/>
        <a:p>
          <a:r>
            <a:rPr lang="en-US" sz="2800" dirty="0">
              <a:latin typeface="Times New Roman" panose="02020603050405020304" pitchFamily="18" charset="0"/>
              <a:cs typeface="Times New Roman" panose="02020603050405020304" pitchFamily="18" charset="0"/>
            </a:rPr>
            <a:t>Sub-groups are made on the basis of some shared characteristics like age, sex, religion, etc. These are called </a:t>
          </a:r>
          <a:r>
            <a:rPr lang="en-US" sz="2800" b="1" i="1" dirty="0">
              <a:latin typeface="Times New Roman" panose="02020603050405020304" pitchFamily="18" charset="0"/>
              <a:cs typeface="Times New Roman" panose="02020603050405020304" pitchFamily="18" charset="0"/>
            </a:rPr>
            <a:t>quota control factors</a:t>
          </a:r>
          <a:r>
            <a:rPr lang="en-US" sz="2400" dirty="0">
              <a:latin typeface="Times New Roman" panose="02020603050405020304" pitchFamily="18" charset="0"/>
              <a:cs typeface="Times New Roman" panose="02020603050405020304" pitchFamily="18" charset="0"/>
            </a:rPr>
            <a:t>.</a:t>
          </a:r>
        </a:p>
      </dgm:t>
    </dgm:pt>
    <dgm:pt modelId="{5C52D969-285C-4F03-94ED-CAC6440260F7}" type="parTrans" cxnId="{A0A89B61-F25F-4FA8-9DAB-C09ED696D1C1}">
      <dgm:prSet/>
      <dgm:spPr/>
      <dgm:t>
        <a:bodyPr/>
        <a:lstStyle/>
        <a:p>
          <a:endParaRPr lang="en-US"/>
        </a:p>
      </dgm:t>
    </dgm:pt>
    <dgm:pt modelId="{960982D3-F839-49F3-9B5B-E3EAB2F06CE0}" type="sibTrans" cxnId="{A0A89B61-F25F-4FA8-9DAB-C09ED696D1C1}">
      <dgm:prSet/>
      <dgm:spPr/>
      <dgm:t>
        <a:bodyPr/>
        <a:lstStyle/>
        <a:p>
          <a:endParaRPr lang="en-US"/>
        </a:p>
      </dgm:t>
    </dgm:pt>
    <dgm:pt modelId="{6DA52725-2998-4FDA-A05D-3671E4100FB3}">
      <dgm:prSet custT="1"/>
      <dgm:spPr/>
      <dgm:t>
        <a:bodyPr/>
        <a:lstStyle/>
        <a:p>
          <a:r>
            <a:rPr lang="en-US" sz="2400" dirty="0">
              <a:latin typeface="Times New Roman" panose="02020603050405020304" pitchFamily="18" charset="0"/>
              <a:cs typeface="Times New Roman" panose="02020603050405020304" pitchFamily="18" charset="0"/>
            </a:rPr>
            <a:t>It is widely used in </a:t>
          </a:r>
          <a:r>
            <a:rPr lang="en-US" sz="2400" b="1" i="1" dirty="0">
              <a:latin typeface="Times New Roman" panose="02020603050405020304" pitchFamily="18" charset="0"/>
              <a:cs typeface="Times New Roman" panose="02020603050405020304" pitchFamily="18" charset="0"/>
            </a:rPr>
            <a:t>public opinion polls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and </a:t>
          </a:r>
          <a:r>
            <a:rPr lang="en-US" sz="2400" b="1" i="1" dirty="0">
              <a:latin typeface="Times New Roman" panose="02020603050405020304" pitchFamily="18" charset="0"/>
              <a:cs typeface="Times New Roman" panose="02020603050405020304" pitchFamily="18" charset="0"/>
            </a:rPr>
            <a:t>market research surveys.</a:t>
          </a:r>
          <a:endParaRPr lang="en-US" sz="2400" dirty="0">
            <a:latin typeface="Times New Roman" panose="02020603050405020304" pitchFamily="18" charset="0"/>
            <a:cs typeface="Times New Roman" panose="02020603050405020304" pitchFamily="18" charset="0"/>
          </a:endParaRPr>
        </a:p>
      </dgm:t>
    </dgm:pt>
    <dgm:pt modelId="{61363755-2E1A-4B87-AF33-3BAC6D8FC8EB}" type="parTrans" cxnId="{4CBACB34-40C0-4D68-B763-32B1C651D58B}">
      <dgm:prSet/>
      <dgm:spPr/>
      <dgm:t>
        <a:bodyPr/>
        <a:lstStyle/>
        <a:p>
          <a:endParaRPr lang="en-US"/>
        </a:p>
      </dgm:t>
    </dgm:pt>
    <dgm:pt modelId="{8B62A9CD-DF66-4DED-AF3B-2EEC5A26748F}" type="sibTrans" cxnId="{4CBACB34-40C0-4D68-B763-32B1C651D58B}">
      <dgm:prSet/>
      <dgm:spPr/>
      <dgm:t>
        <a:bodyPr/>
        <a:lstStyle/>
        <a:p>
          <a:endParaRPr lang="en-US"/>
        </a:p>
      </dgm:t>
    </dgm:pt>
    <dgm:pt modelId="{C5C55D0F-9F52-4B92-975F-46DDFB0C4AF0}" type="pres">
      <dgm:prSet presAssocID="{D3725999-DDFA-4E8F-8F74-7B8015650F61}" presName="Name0" presStyleCnt="0">
        <dgm:presLayoutVars>
          <dgm:dir/>
          <dgm:animLvl val="lvl"/>
          <dgm:resizeHandles val="exact"/>
        </dgm:presLayoutVars>
      </dgm:prSet>
      <dgm:spPr/>
      <dgm:t>
        <a:bodyPr/>
        <a:lstStyle/>
        <a:p>
          <a:endParaRPr lang="en-US"/>
        </a:p>
      </dgm:t>
    </dgm:pt>
    <dgm:pt modelId="{95833B46-A7A4-4C0E-BC3B-A0F5AABA0684}" type="pres">
      <dgm:prSet presAssocID="{6DA52725-2998-4FDA-A05D-3671E4100FB3}" presName="boxAndChildren" presStyleCnt="0"/>
      <dgm:spPr/>
    </dgm:pt>
    <dgm:pt modelId="{E5C7F271-75E0-46E9-9C43-1DA19E256BC3}" type="pres">
      <dgm:prSet presAssocID="{6DA52725-2998-4FDA-A05D-3671E4100FB3}" presName="parentTextBox" presStyleLbl="node1" presStyleIdx="0" presStyleCnt="3"/>
      <dgm:spPr/>
      <dgm:t>
        <a:bodyPr/>
        <a:lstStyle/>
        <a:p>
          <a:endParaRPr lang="en-US"/>
        </a:p>
      </dgm:t>
    </dgm:pt>
    <dgm:pt modelId="{0FC183CC-6128-4E18-9DD1-E23929D6F57D}" type="pres">
      <dgm:prSet presAssocID="{960982D3-F839-49F3-9B5B-E3EAB2F06CE0}" presName="sp" presStyleCnt="0"/>
      <dgm:spPr/>
    </dgm:pt>
    <dgm:pt modelId="{A1B9E6EA-28AE-47AC-905D-4CF1084A6223}" type="pres">
      <dgm:prSet presAssocID="{5E486801-56F1-4631-BC51-E708A71591E7}" presName="arrowAndChildren" presStyleCnt="0"/>
      <dgm:spPr/>
    </dgm:pt>
    <dgm:pt modelId="{6AC2CFCC-F55C-4DA8-A429-2CA21F1884AE}" type="pres">
      <dgm:prSet presAssocID="{5E486801-56F1-4631-BC51-E708A71591E7}" presName="parentTextArrow" presStyleLbl="node1" presStyleIdx="1" presStyleCnt="3"/>
      <dgm:spPr/>
      <dgm:t>
        <a:bodyPr/>
        <a:lstStyle/>
        <a:p>
          <a:endParaRPr lang="en-US"/>
        </a:p>
      </dgm:t>
    </dgm:pt>
    <dgm:pt modelId="{931E892D-B3FB-4427-8467-3E3F66823A3E}" type="pres">
      <dgm:prSet presAssocID="{A5C237BA-EF58-43C9-8AD2-49AD53F60B66}" presName="sp" presStyleCnt="0"/>
      <dgm:spPr/>
    </dgm:pt>
    <dgm:pt modelId="{B2B4DD45-974E-4A7F-86C0-AA1C687DE381}" type="pres">
      <dgm:prSet presAssocID="{9FE70D6F-A3F4-4114-909A-7DC2446FAC4B}" presName="arrowAndChildren" presStyleCnt="0"/>
      <dgm:spPr/>
    </dgm:pt>
    <dgm:pt modelId="{E3EED5A0-DAC6-4403-B664-171E708B3379}" type="pres">
      <dgm:prSet presAssocID="{9FE70D6F-A3F4-4114-909A-7DC2446FAC4B}" presName="parentTextArrow" presStyleLbl="node1" presStyleIdx="2" presStyleCnt="3"/>
      <dgm:spPr/>
      <dgm:t>
        <a:bodyPr/>
        <a:lstStyle/>
        <a:p>
          <a:endParaRPr lang="en-US"/>
        </a:p>
      </dgm:t>
    </dgm:pt>
  </dgm:ptLst>
  <dgm:cxnLst>
    <dgm:cxn modelId="{F4703872-9F84-4DC7-B8E6-3121403F8286}" type="presOf" srcId="{6DA52725-2998-4FDA-A05D-3671E4100FB3}" destId="{E5C7F271-75E0-46E9-9C43-1DA19E256BC3}" srcOrd="0" destOrd="0" presId="urn:microsoft.com/office/officeart/2005/8/layout/process4"/>
    <dgm:cxn modelId="{C13C2B36-8809-40A0-9498-B9C4D021A648}" type="presOf" srcId="{9FE70D6F-A3F4-4114-909A-7DC2446FAC4B}" destId="{E3EED5A0-DAC6-4403-B664-171E708B3379}" srcOrd="0" destOrd="0" presId="urn:microsoft.com/office/officeart/2005/8/layout/process4"/>
    <dgm:cxn modelId="{71AF09ED-2D80-4907-9CA0-C1C6A940C297}" srcId="{D3725999-DDFA-4E8F-8F74-7B8015650F61}" destId="{9FE70D6F-A3F4-4114-909A-7DC2446FAC4B}" srcOrd="0" destOrd="0" parTransId="{EA0F8A08-F3C9-470E-BFDA-8A4D98ACAF21}" sibTransId="{A5C237BA-EF58-43C9-8AD2-49AD53F60B66}"/>
    <dgm:cxn modelId="{4CBACB34-40C0-4D68-B763-32B1C651D58B}" srcId="{D3725999-DDFA-4E8F-8F74-7B8015650F61}" destId="{6DA52725-2998-4FDA-A05D-3671E4100FB3}" srcOrd="2" destOrd="0" parTransId="{61363755-2E1A-4B87-AF33-3BAC6D8FC8EB}" sibTransId="{8B62A9CD-DF66-4DED-AF3B-2EEC5A26748F}"/>
    <dgm:cxn modelId="{C697AAB6-F704-4655-8B0F-487E79A2FAC5}" type="presOf" srcId="{D3725999-DDFA-4E8F-8F74-7B8015650F61}" destId="{C5C55D0F-9F52-4B92-975F-46DDFB0C4AF0}" srcOrd="0" destOrd="0" presId="urn:microsoft.com/office/officeart/2005/8/layout/process4"/>
    <dgm:cxn modelId="{41D1B0B1-AF93-4BC9-8B01-55C7442CE9A0}" type="presOf" srcId="{5E486801-56F1-4631-BC51-E708A71591E7}" destId="{6AC2CFCC-F55C-4DA8-A429-2CA21F1884AE}" srcOrd="0" destOrd="0" presId="urn:microsoft.com/office/officeart/2005/8/layout/process4"/>
    <dgm:cxn modelId="{A0A89B61-F25F-4FA8-9DAB-C09ED696D1C1}" srcId="{D3725999-DDFA-4E8F-8F74-7B8015650F61}" destId="{5E486801-56F1-4631-BC51-E708A71591E7}" srcOrd="1" destOrd="0" parTransId="{5C52D969-285C-4F03-94ED-CAC6440260F7}" sibTransId="{960982D3-F839-49F3-9B5B-E3EAB2F06CE0}"/>
    <dgm:cxn modelId="{B4A83755-8B0D-4A1F-8352-695FCAF097D6}" type="presParOf" srcId="{C5C55D0F-9F52-4B92-975F-46DDFB0C4AF0}" destId="{95833B46-A7A4-4C0E-BC3B-A0F5AABA0684}" srcOrd="0" destOrd="0" presId="urn:microsoft.com/office/officeart/2005/8/layout/process4"/>
    <dgm:cxn modelId="{8A0FA452-8151-45C7-B5B5-9B23135B53ED}" type="presParOf" srcId="{95833B46-A7A4-4C0E-BC3B-A0F5AABA0684}" destId="{E5C7F271-75E0-46E9-9C43-1DA19E256BC3}" srcOrd="0" destOrd="0" presId="urn:microsoft.com/office/officeart/2005/8/layout/process4"/>
    <dgm:cxn modelId="{BEBFF66D-653C-42A1-9232-C5EB46644C1E}" type="presParOf" srcId="{C5C55D0F-9F52-4B92-975F-46DDFB0C4AF0}" destId="{0FC183CC-6128-4E18-9DD1-E23929D6F57D}" srcOrd="1" destOrd="0" presId="urn:microsoft.com/office/officeart/2005/8/layout/process4"/>
    <dgm:cxn modelId="{5E3BA500-17F9-4309-81A1-E54528D1D230}" type="presParOf" srcId="{C5C55D0F-9F52-4B92-975F-46DDFB0C4AF0}" destId="{A1B9E6EA-28AE-47AC-905D-4CF1084A6223}" srcOrd="2" destOrd="0" presId="urn:microsoft.com/office/officeart/2005/8/layout/process4"/>
    <dgm:cxn modelId="{37F8ABE7-2C48-45A5-B635-905DC51C7C18}" type="presParOf" srcId="{A1B9E6EA-28AE-47AC-905D-4CF1084A6223}" destId="{6AC2CFCC-F55C-4DA8-A429-2CA21F1884AE}" srcOrd="0" destOrd="0" presId="urn:microsoft.com/office/officeart/2005/8/layout/process4"/>
    <dgm:cxn modelId="{63EE903D-E925-4632-ABE4-544BCDE7449C}" type="presParOf" srcId="{C5C55D0F-9F52-4B92-975F-46DDFB0C4AF0}" destId="{931E892D-B3FB-4427-8467-3E3F66823A3E}" srcOrd="3" destOrd="0" presId="urn:microsoft.com/office/officeart/2005/8/layout/process4"/>
    <dgm:cxn modelId="{97EF085F-E7E6-4136-ADA9-04E46652C481}" type="presParOf" srcId="{C5C55D0F-9F52-4B92-975F-46DDFB0C4AF0}" destId="{B2B4DD45-974E-4A7F-86C0-AA1C687DE381}" srcOrd="4" destOrd="0" presId="urn:microsoft.com/office/officeart/2005/8/layout/process4"/>
    <dgm:cxn modelId="{74545006-848E-4BFA-976E-922033BBFCD7}" type="presParOf" srcId="{B2B4DD45-974E-4A7F-86C0-AA1C687DE381}" destId="{E3EED5A0-DAC6-4403-B664-171E708B337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83B4B04-2A57-4CBB-9AB0-1BF8EDC46A69}" type="doc">
      <dgm:prSet loTypeId="urn:microsoft.com/office/officeart/2005/8/layout/vProcess5" loCatId="process" qsTypeId="urn:microsoft.com/office/officeart/2005/8/quickstyle/3d2" qsCatId="3D" csTypeId="urn:microsoft.com/office/officeart/2005/8/colors/colorful5" csCatId="colorful" phldr="1"/>
      <dgm:spPr/>
    </dgm:pt>
    <dgm:pt modelId="{E284854A-7ADE-4A60-A9EE-04863296C3DD}">
      <dgm:prSet phldrT="[Text]" custT="1"/>
      <dgm:spPr/>
      <dgm:t>
        <a:bodyPr/>
        <a:lstStyle/>
        <a:p>
          <a:r>
            <a:rPr lang="en-US" sz="3200" dirty="0" smtClean="0">
              <a:latin typeface="Times New Roman" panose="02020603050405020304" pitchFamily="18" charset="0"/>
              <a:cs typeface="Times New Roman" panose="02020603050405020304" pitchFamily="18" charset="0"/>
            </a:rPr>
            <a:t>Divide the population into exclusive subgroups</a:t>
          </a:r>
          <a:endParaRPr lang="en-US" sz="3200" dirty="0">
            <a:latin typeface="Times New Roman" panose="02020603050405020304" pitchFamily="18" charset="0"/>
            <a:cs typeface="Times New Roman" panose="02020603050405020304" pitchFamily="18" charset="0"/>
          </a:endParaRPr>
        </a:p>
      </dgm:t>
    </dgm:pt>
    <dgm:pt modelId="{329BF21A-5F74-4731-8FD3-73A966FCE60B}" type="parTrans" cxnId="{D633696D-0178-454F-B0B6-27BD4A49290E}">
      <dgm:prSet/>
      <dgm:spPr/>
      <dgm:t>
        <a:bodyPr/>
        <a:lstStyle/>
        <a:p>
          <a:endParaRPr lang="en-US" dirty="0"/>
        </a:p>
      </dgm:t>
    </dgm:pt>
    <dgm:pt modelId="{C563C1A2-33AE-40B9-BCA6-029112387385}" type="sibTrans" cxnId="{D633696D-0178-454F-B0B6-27BD4A49290E}">
      <dgm:prSet/>
      <dgm:spPr/>
      <dgm:t>
        <a:bodyPr/>
        <a:lstStyle/>
        <a:p>
          <a:endParaRPr lang="en-US" dirty="0"/>
        </a:p>
      </dgm:t>
    </dgm:pt>
    <dgm:pt modelId="{133A6C47-24C6-4B0A-9AD8-779B9BF36144}">
      <dgm:prSet phldrT="[Text]" custT="1"/>
      <dgm:spPr/>
      <dgm:t>
        <a:bodyPr/>
        <a:lstStyle/>
        <a:p>
          <a:r>
            <a:rPr lang="en-US" sz="3200" dirty="0" smtClean="0">
              <a:latin typeface="Times New Roman" panose="02020603050405020304" pitchFamily="18" charset="0"/>
              <a:cs typeface="Times New Roman" panose="02020603050405020304" pitchFamily="18" charset="0"/>
            </a:rPr>
            <a:t>Select sample by using non-random sampling technique.</a:t>
          </a:r>
          <a:endParaRPr lang="en-US" sz="3200" dirty="0">
            <a:latin typeface="Times New Roman" panose="02020603050405020304" pitchFamily="18" charset="0"/>
            <a:cs typeface="Times New Roman" panose="02020603050405020304" pitchFamily="18" charset="0"/>
          </a:endParaRPr>
        </a:p>
      </dgm:t>
    </dgm:pt>
    <dgm:pt modelId="{CA9E20AA-DE7C-4D00-9BA4-5C9AA05702C2}" type="parTrans" cxnId="{5A15B1A0-4FA5-4F64-B91F-E2D5D62BF190}">
      <dgm:prSet/>
      <dgm:spPr/>
      <dgm:t>
        <a:bodyPr/>
        <a:lstStyle/>
        <a:p>
          <a:endParaRPr lang="en-US" dirty="0"/>
        </a:p>
      </dgm:t>
    </dgm:pt>
    <dgm:pt modelId="{5B24117F-918A-4C8B-820F-5E68543B762E}" type="sibTrans" cxnId="{5A15B1A0-4FA5-4F64-B91F-E2D5D62BF190}">
      <dgm:prSet/>
      <dgm:spPr/>
      <dgm:t>
        <a:bodyPr/>
        <a:lstStyle/>
        <a:p>
          <a:endParaRPr lang="en-US" dirty="0"/>
        </a:p>
      </dgm:t>
    </dgm:pt>
    <dgm:pt modelId="{B5B815BA-3B97-44D7-A398-4484C88A33C9}">
      <dgm:prSet phldrT="[Text]" custT="1"/>
      <dgm:spPr/>
      <dgm:t>
        <a:bodyPr/>
        <a:lstStyle/>
        <a:p>
          <a:r>
            <a:rPr lang="en-US" sz="3200" dirty="0" smtClean="0">
              <a:latin typeface="Times New Roman" panose="02020603050405020304" pitchFamily="18" charset="0"/>
              <a:cs typeface="Times New Roman" panose="02020603050405020304" pitchFamily="18" charset="0"/>
            </a:rPr>
            <a:t>Pool them all together</a:t>
          </a:r>
          <a:endParaRPr lang="en-US" sz="3200" dirty="0">
            <a:latin typeface="Times New Roman" panose="02020603050405020304" pitchFamily="18" charset="0"/>
            <a:cs typeface="Times New Roman" panose="02020603050405020304" pitchFamily="18" charset="0"/>
          </a:endParaRPr>
        </a:p>
      </dgm:t>
    </dgm:pt>
    <dgm:pt modelId="{D4132F18-F14B-4BB7-A3FE-D2EAA3A7873A}" type="parTrans" cxnId="{F67DD596-EF01-4D4A-9AB5-9305175307B8}">
      <dgm:prSet/>
      <dgm:spPr/>
      <dgm:t>
        <a:bodyPr/>
        <a:lstStyle/>
        <a:p>
          <a:endParaRPr lang="en-US" dirty="0"/>
        </a:p>
      </dgm:t>
    </dgm:pt>
    <dgm:pt modelId="{1CC40FE4-CFF1-46AE-A993-D3377DC45262}" type="sibTrans" cxnId="{F67DD596-EF01-4D4A-9AB5-9305175307B8}">
      <dgm:prSet/>
      <dgm:spPr/>
      <dgm:t>
        <a:bodyPr/>
        <a:lstStyle/>
        <a:p>
          <a:endParaRPr lang="en-US" dirty="0"/>
        </a:p>
      </dgm:t>
    </dgm:pt>
    <dgm:pt modelId="{665D184A-CF39-4375-958B-BEB468451D27}" type="pres">
      <dgm:prSet presAssocID="{883B4B04-2A57-4CBB-9AB0-1BF8EDC46A69}" presName="outerComposite" presStyleCnt="0">
        <dgm:presLayoutVars>
          <dgm:chMax val="5"/>
          <dgm:dir/>
          <dgm:resizeHandles val="exact"/>
        </dgm:presLayoutVars>
      </dgm:prSet>
      <dgm:spPr/>
    </dgm:pt>
    <dgm:pt modelId="{09649578-44A8-48B6-AF5F-9D89435D4075}" type="pres">
      <dgm:prSet presAssocID="{883B4B04-2A57-4CBB-9AB0-1BF8EDC46A69}" presName="dummyMaxCanvas" presStyleCnt="0">
        <dgm:presLayoutVars/>
      </dgm:prSet>
      <dgm:spPr/>
    </dgm:pt>
    <dgm:pt modelId="{3241F174-2105-42E1-BCA6-115D9F5FBC95}" type="pres">
      <dgm:prSet presAssocID="{883B4B04-2A57-4CBB-9AB0-1BF8EDC46A69}" presName="ThreeNodes_1" presStyleLbl="node1" presStyleIdx="0" presStyleCnt="3">
        <dgm:presLayoutVars>
          <dgm:bulletEnabled val="1"/>
        </dgm:presLayoutVars>
      </dgm:prSet>
      <dgm:spPr/>
      <dgm:t>
        <a:bodyPr/>
        <a:lstStyle/>
        <a:p>
          <a:endParaRPr lang="en-US"/>
        </a:p>
      </dgm:t>
    </dgm:pt>
    <dgm:pt modelId="{98621939-C21E-4163-96F7-C34E4A417DD8}" type="pres">
      <dgm:prSet presAssocID="{883B4B04-2A57-4CBB-9AB0-1BF8EDC46A69}" presName="ThreeNodes_2" presStyleLbl="node1" presStyleIdx="1" presStyleCnt="3">
        <dgm:presLayoutVars>
          <dgm:bulletEnabled val="1"/>
        </dgm:presLayoutVars>
      </dgm:prSet>
      <dgm:spPr/>
      <dgm:t>
        <a:bodyPr/>
        <a:lstStyle/>
        <a:p>
          <a:endParaRPr lang="en-US"/>
        </a:p>
      </dgm:t>
    </dgm:pt>
    <dgm:pt modelId="{DADE5542-28FB-4224-BEDD-D1E82CB7F83B}" type="pres">
      <dgm:prSet presAssocID="{883B4B04-2A57-4CBB-9AB0-1BF8EDC46A69}" presName="ThreeNodes_3" presStyleLbl="node1" presStyleIdx="2" presStyleCnt="3">
        <dgm:presLayoutVars>
          <dgm:bulletEnabled val="1"/>
        </dgm:presLayoutVars>
      </dgm:prSet>
      <dgm:spPr/>
      <dgm:t>
        <a:bodyPr/>
        <a:lstStyle/>
        <a:p>
          <a:endParaRPr lang="en-US"/>
        </a:p>
      </dgm:t>
    </dgm:pt>
    <dgm:pt modelId="{46C7A691-39F4-4378-93EF-9655038A7DBC}" type="pres">
      <dgm:prSet presAssocID="{883B4B04-2A57-4CBB-9AB0-1BF8EDC46A69}" presName="ThreeConn_1-2" presStyleLbl="fgAccFollowNode1" presStyleIdx="0" presStyleCnt="2">
        <dgm:presLayoutVars>
          <dgm:bulletEnabled val="1"/>
        </dgm:presLayoutVars>
      </dgm:prSet>
      <dgm:spPr/>
      <dgm:t>
        <a:bodyPr/>
        <a:lstStyle/>
        <a:p>
          <a:endParaRPr lang="en-US"/>
        </a:p>
      </dgm:t>
    </dgm:pt>
    <dgm:pt modelId="{1CD8CB68-61AC-4FE3-B10F-580332DDF9D4}" type="pres">
      <dgm:prSet presAssocID="{883B4B04-2A57-4CBB-9AB0-1BF8EDC46A69}" presName="ThreeConn_2-3" presStyleLbl="fgAccFollowNode1" presStyleIdx="1" presStyleCnt="2">
        <dgm:presLayoutVars>
          <dgm:bulletEnabled val="1"/>
        </dgm:presLayoutVars>
      </dgm:prSet>
      <dgm:spPr/>
      <dgm:t>
        <a:bodyPr/>
        <a:lstStyle/>
        <a:p>
          <a:endParaRPr lang="en-US"/>
        </a:p>
      </dgm:t>
    </dgm:pt>
    <dgm:pt modelId="{B3BAEE2B-35E4-4E99-B415-C8634342B19C}" type="pres">
      <dgm:prSet presAssocID="{883B4B04-2A57-4CBB-9AB0-1BF8EDC46A69}" presName="ThreeNodes_1_text" presStyleLbl="node1" presStyleIdx="2" presStyleCnt="3">
        <dgm:presLayoutVars>
          <dgm:bulletEnabled val="1"/>
        </dgm:presLayoutVars>
      </dgm:prSet>
      <dgm:spPr/>
      <dgm:t>
        <a:bodyPr/>
        <a:lstStyle/>
        <a:p>
          <a:endParaRPr lang="en-US"/>
        </a:p>
      </dgm:t>
    </dgm:pt>
    <dgm:pt modelId="{E434ED73-39EF-4543-9C09-1D06AB033DEF}" type="pres">
      <dgm:prSet presAssocID="{883B4B04-2A57-4CBB-9AB0-1BF8EDC46A69}" presName="ThreeNodes_2_text" presStyleLbl="node1" presStyleIdx="2" presStyleCnt="3">
        <dgm:presLayoutVars>
          <dgm:bulletEnabled val="1"/>
        </dgm:presLayoutVars>
      </dgm:prSet>
      <dgm:spPr/>
      <dgm:t>
        <a:bodyPr/>
        <a:lstStyle/>
        <a:p>
          <a:endParaRPr lang="en-US"/>
        </a:p>
      </dgm:t>
    </dgm:pt>
    <dgm:pt modelId="{CBEFCA02-8EF2-4A0D-9D33-108AF5AF1792}" type="pres">
      <dgm:prSet presAssocID="{883B4B04-2A57-4CBB-9AB0-1BF8EDC46A69}" presName="ThreeNodes_3_text" presStyleLbl="node1" presStyleIdx="2" presStyleCnt="3">
        <dgm:presLayoutVars>
          <dgm:bulletEnabled val="1"/>
        </dgm:presLayoutVars>
      </dgm:prSet>
      <dgm:spPr/>
      <dgm:t>
        <a:bodyPr/>
        <a:lstStyle/>
        <a:p>
          <a:endParaRPr lang="en-US"/>
        </a:p>
      </dgm:t>
    </dgm:pt>
  </dgm:ptLst>
  <dgm:cxnLst>
    <dgm:cxn modelId="{8586BD59-6438-4955-9BD9-9783268F36E0}" type="presOf" srcId="{133A6C47-24C6-4B0A-9AD8-779B9BF36144}" destId="{98621939-C21E-4163-96F7-C34E4A417DD8}" srcOrd="0" destOrd="0" presId="urn:microsoft.com/office/officeart/2005/8/layout/vProcess5"/>
    <dgm:cxn modelId="{5D4F562A-79F9-49C1-BB84-0C0497A8E0F6}" type="presOf" srcId="{883B4B04-2A57-4CBB-9AB0-1BF8EDC46A69}" destId="{665D184A-CF39-4375-958B-BEB468451D27}" srcOrd="0" destOrd="0" presId="urn:microsoft.com/office/officeart/2005/8/layout/vProcess5"/>
    <dgm:cxn modelId="{45A9C714-6850-4C1F-BA53-99A91C3E51F3}" type="presOf" srcId="{E284854A-7ADE-4A60-A9EE-04863296C3DD}" destId="{B3BAEE2B-35E4-4E99-B415-C8634342B19C}" srcOrd="1" destOrd="0" presId="urn:microsoft.com/office/officeart/2005/8/layout/vProcess5"/>
    <dgm:cxn modelId="{5295D3EA-1D43-4557-8916-407756561B3A}" type="presOf" srcId="{B5B815BA-3B97-44D7-A398-4484C88A33C9}" destId="{DADE5542-28FB-4224-BEDD-D1E82CB7F83B}" srcOrd="0" destOrd="0" presId="urn:microsoft.com/office/officeart/2005/8/layout/vProcess5"/>
    <dgm:cxn modelId="{55F2F75A-7C96-4647-942F-639425B6A3C0}" type="presOf" srcId="{E284854A-7ADE-4A60-A9EE-04863296C3DD}" destId="{3241F174-2105-42E1-BCA6-115D9F5FBC95}" srcOrd="0" destOrd="0" presId="urn:microsoft.com/office/officeart/2005/8/layout/vProcess5"/>
    <dgm:cxn modelId="{F67DD596-EF01-4D4A-9AB5-9305175307B8}" srcId="{883B4B04-2A57-4CBB-9AB0-1BF8EDC46A69}" destId="{B5B815BA-3B97-44D7-A398-4484C88A33C9}" srcOrd="2" destOrd="0" parTransId="{D4132F18-F14B-4BB7-A3FE-D2EAA3A7873A}" sibTransId="{1CC40FE4-CFF1-46AE-A993-D3377DC45262}"/>
    <dgm:cxn modelId="{06E8B38F-00E9-43ED-AE4A-B9214051F69A}" type="presOf" srcId="{5B24117F-918A-4C8B-820F-5E68543B762E}" destId="{1CD8CB68-61AC-4FE3-B10F-580332DDF9D4}" srcOrd="0" destOrd="0" presId="urn:microsoft.com/office/officeart/2005/8/layout/vProcess5"/>
    <dgm:cxn modelId="{BFC29757-1B12-4B2C-95EA-DE7071F16D23}" type="presOf" srcId="{133A6C47-24C6-4B0A-9AD8-779B9BF36144}" destId="{E434ED73-39EF-4543-9C09-1D06AB033DEF}" srcOrd="1" destOrd="0" presId="urn:microsoft.com/office/officeart/2005/8/layout/vProcess5"/>
    <dgm:cxn modelId="{D633696D-0178-454F-B0B6-27BD4A49290E}" srcId="{883B4B04-2A57-4CBB-9AB0-1BF8EDC46A69}" destId="{E284854A-7ADE-4A60-A9EE-04863296C3DD}" srcOrd="0" destOrd="0" parTransId="{329BF21A-5F74-4731-8FD3-73A966FCE60B}" sibTransId="{C563C1A2-33AE-40B9-BCA6-029112387385}"/>
    <dgm:cxn modelId="{5A15B1A0-4FA5-4F64-B91F-E2D5D62BF190}" srcId="{883B4B04-2A57-4CBB-9AB0-1BF8EDC46A69}" destId="{133A6C47-24C6-4B0A-9AD8-779B9BF36144}" srcOrd="1" destOrd="0" parTransId="{CA9E20AA-DE7C-4D00-9BA4-5C9AA05702C2}" sibTransId="{5B24117F-918A-4C8B-820F-5E68543B762E}"/>
    <dgm:cxn modelId="{49ACC113-C527-4B27-B32B-EC98CD35BAC5}" type="presOf" srcId="{B5B815BA-3B97-44D7-A398-4484C88A33C9}" destId="{CBEFCA02-8EF2-4A0D-9D33-108AF5AF1792}" srcOrd="1" destOrd="0" presId="urn:microsoft.com/office/officeart/2005/8/layout/vProcess5"/>
    <dgm:cxn modelId="{C451AF57-86F3-4B4D-A650-C188671600B2}" type="presOf" srcId="{C563C1A2-33AE-40B9-BCA6-029112387385}" destId="{46C7A691-39F4-4378-93EF-9655038A7DBC}" srcOrd="0" destOrd="0" presId="urn:microsoft.com/office/officeart/2005/8/layout/vProcess5"/>
    <dgm:cxn modelId="{C8E13795-2F24-48A1-B88C-70DD5D81FCA0}" type="presParOf" srcId="{665D184A-CF39-4375-958B-BEB468451D27}" destId="{09649578-44A8-48B6-AF5F-9D89435D4075}" srcOrd="0" destOrd="0" presId="urn:microsoft.com/office/officeart/2005/8/layout/vProcess5"/>
    <dgm:cxn modelId="{743CAEEB-9C39-466D-BA7F-D48C5C33C783}" type="presParOf" srcId="{665D184A-CF39-4375-958B-BEB468451D27}" destId="{3241F174-2105-42E1-BCA6-115D9F5FBC95}" srcOrd="1" destOrd="0" presId="urn:microsoft.com/office/officeart/2005/8/layout/vProcess5"/>
    <dgm:cxn modelId="{C9BDDADB-996E-4CE8-B24D-F6A16D06A470}" type="presParOf" srcId="{665D184A-CF39-4375-958B-BEB468451D27}" destId="{98621939-C21E-4163-96F7-C34E4A417DD8}" srcOrd="2" destOrd="0" presId="urn:microsoft.com/office/officeart/2005/8/layout/vProcess5"/>
    <dgm:cxn modelId="{5F53C2F8-6A51-425E-8435-436222A00DC6}" type="presParOf" srcId="{665D184A-CF39-4375-958B-BEB468451D27}" destId="{DADE5542-28FB-4224-BEDD-D1E82CB7F83B}" srcOrd="3" destOrd="0" presId="urn:microsoft.com/office/officeart/2005/8/layout/vProcess5"/>
    <dgm:cxn modelId="{5C015681-0933-4D97-8401-CBE5EE593ABA}" type="presParOf" srcId="{665D184A-CF39-4375-958B-BEB468451D27}" destId="{46C7A691-39F4-4378-93EF-9655038A7DBC}" srcOrd="4" destOrd="0" presId="urn:microsoft.com/office/officeart/2005/8/layout/vProcess5"/>
    <dgm:cxn modelId="{79B893D6-6530-47DA-BA2B-40AE5F80993D}" type="presParOf" srcId="{665D184A-CF39-4375-958B-BEB468451D27}" destId="{1CD8CB68-61AC-4FE3-B10F-580332DDF9D4}" srcOrd="5" destOrd="0" presId="urn:microsoft.com/office/officeart/2005/8/layout/vProcess5"/>
    <dgm:cxn modelId="{18E17CD2-A5EC-4F0A-B77C-D5405B2ADA09}" type="presParOf" srcId="{665D184A-CF39-4375-958B-BEB468451D27}" destId="{B3BAEE2B-35E4-4E99-B415-C8634342B19C}" srcOrd="6" destOrd="0" presId="urn:microsoft.com/office/officeart/2005/8/layout/vProcess5"/>
    <dgm:cxn modelId="{2086EB70-7890-4C02-A695-7D3DC3481661}" type="presParOf" srcId="{665D184A-CF39-4375-958B-BEB468451D27}" destId="{E434ED73-39EF-4543-9C09-1D06AB033DEF}" srcOrd="7" destOrd="0" presId="urn:microsoft.com/office/officeart/2005/8/layout/vProcess5"/>
    <dgm:cxn modelId="{5E5475B6-FCDB-493B-88C9-E440B6126811}" type="presParOf" srcId="{665D184A-CF39-4375-958B-BEB468451D27}" destId="{CBEFCA02-8EF2-4A0D-9D33-108AF5AF179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FBD966-FACE-414E-9F36-3FF71DA5DA0C}"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en-US"/>
        </a:p>
      </dgm:t>
    </dgm:pt>
    <dgm:pt modelId="{CC779AE7-1C9D-41B6-BF79-FE984982196A}">
      <dgm:prSet phldrT="[Text]" custT="1"/>
      <dgm:spPr/>
      <dgm:t>
        <a:bodyPr/>
        <a:lstStyle/>
        <a:p>
          <a:r>
            <a:rPr lang="en-US" sz="2800" dirty="0" smtClean="0">
              <a:latin typeface="Times New Roman" panose="02020603050405020304" pitchFamily="18" charset="0"/>
              <a:cs typeface="Times New Roman" panose="02020603050405020304" pitchFamily="18" charset="0"/>
            </a:rPr>
            <a:t>Identify Potential  Subjects in the Population</a:t>
          </a:r>
          <a:endParaRPr lang="en-US" sz="2800" dirty="0">
            <a:latin typeface="Times New Roman" panose="02020603050405020304" pitchFamily="18" charset="0"/>
            <a:cs typeface="Times New Roman" panose="02020603050405020304" pitchFamily="18" charset="0"/>
          </a:endParaRPr>
        </a:p>
      </dgm:t>
    </dgm:pt>
    <dgm:pt modelId="{B1E07752-BC64-4B18-B565-B939743173CF}" type="parTrans" cxnId="{7629C341-60A3-4DCD-884D-A4ED51E0D58F}">
      <dgm:prSet/>
      <dgm:spPr/>
      <dgm:t>
        <a:bodyPr/>
        <a:lstStyle/>
        <a:p>
          <a:endParaRPr lang="en-US"/>
        </a:p>
      </dgm:t>
    </dgm:pt>
    <dgm:pt modelId="{34243F9C-6914-47A4-9AFD-438A7F3F7B25}" type="sibTrans" cxnId="{7629C341-60A3-4DCD-884D-A4ED51E0D58F}">
      <dgm:prSet/>
      <dgm:spPr/>
      <dgm:t>
        <a:bodyPr/>
        <a:lstStyle/>
        <a:p>
          <a:endParaRPr lang="en-US"/>
        </a:p>
      </dgm:t>
    </dgm:pt>
    <dgm:pt modelId="{8CC1A905-F022-4789-BCA4-84407FEE062F}">
      <dgm:prSet phldrT="[Text]" custT="1"/>
      <dgm:spPr/>
      <dgm:t>
        <a:bodyPr/>
        <a:lstStyle/>
        <a:p>
          <a:r>
            <a:rPr lang="en-US" sz="2800" dirty="0" smtClean="0">
              <a:latin typeface="Times New Roman" panose="02020603050405020304" pitchFamily="18" charset="0"/>
              <a:cs typeface="Times New Roman" panose="02020603050405020304" pitchFamily="18" charset="0"/>
            </a:rPr>
            <a:t>Ask Them to Recruit Individuals.</a:t>
          </a:r>
          <a:endParaRPr lang="en-US" sz="2800" dirty="0">
            <a:latin typeface="Times New Roman" panose="02020603050405020304" pitchFamily="18" charset="0"/>
            <a:cs typeface="Times New Roman" panose="02020603050405020304" pitchFamily="18" charset="0"/>
          </a:endParaRPr>
        </a:p>
      </dgm:t>
    </dgm:pt>
    <dgm:pt modelId="{FECCBD90-29DB-43A8-B855-7D99124F3E7F}" type="parTrans" cxnId="{F68C784B-AB52-4169-9BE8-496DDDD87B4F}">
      <dgm:prSet/>
      <dgm:spPr/>
      <dgm:t>
        <a:bodyPr/>
        <a:lstStyle/>
        <a:p>
          <a:endParaRPr lang="en-US"/>
        </a:p>
      </dgm:t>
    </dgm:pt>
    <dgm:pt modelId="{CC7D43D1-ABFA-4375-8C87-EFE697FCDBFD}" type="sibTrans" cxnId="{F68C784B-AB52-4169-9BE8-496DDDD87B4F}">
      <dgm:prSet/>
      <dgm:spPr/>
      <dgm:t>
        <a:bodyPr/>
        <a:lstStyle/>
        <a:p>
          <a:endParaRPr lang="en-US"/>
        </a:p>
      </dgm:t>
    </dgm:pt>
    <dgm:pt modelId="{EB3D7B67-7A73-4C8F-996D-E48D857FA4C6}">
      <dgm:prSet phldrT="[Text]" custT="1"/>
      <dgm:spPr/>
      <dgm:t>
        <a:bodyPr/>
        <a:lstStyle/>
        <a:p>
          <a:r>
            <a:rPr lang="en-US" sz="2800" dirty="0" smtClean="0">
              <a:latin typeface="Times New Roman" panose="02020603050405020304" pitchFamily="18" charset="0"/>
              <a:cs typeface="Times New Roman" panose="02020603050405020304" pitchFamily="18" charset="0"/>
            </a:rPr>
            <a:t>Repeat These Steps Till The Time That Desired Sample Size Is Achieved.</a:t>
          </a:r>
          <a:endParaRPr lang="en-US" sz="2800" dirty="0">
            <a:latin typeface="Times New Roman" panose="02020603050405020304" pitchFamily="18" charset="0"/>
            <a:cs typeface="Times New Roman" panose="02020603050405020304" pitchFamily="18" charset="0"/>
          </a:endParaRPr>
        </a:p>
      </dgm:t>
    </dgm:pt>
    <dgm:pt modelId="{8AE3134A-D574-4630-A178-2DCCC97C6B10}" type="parTrans" cxnId="{99CEF428-D964-44E2-B88D-3E81187FA182}">
      <dgm:prSet/>
      <dgm:spPr/>
      <dgm:t>
        <a:bodyPr/>
        <a:lstStyle/>
        <a:p>
          <a:endParaRPr lang="en-US"/>
        </a:p>
      </dgm:t>
    </dgm:pt>
    <dgm:pt modelId="{B4A0D0D9-604A-47FD-BEDE-3444121DE416}" type="sibTrans" cxnId="{99CEF428-D964-44E2-B88D-3E81187FA182}">
      <dgm:prSet/>
      <dgm:spPr/>
      <dgm:t>
        <a:bodyPr/>
        <a:lstStyle/>
        <a:p>
          <a:endParaRPr lang="en-US"/>
        </a:p>
      </dgm:t>
    </dgm:pt>
    <dgm:pt modelId="{6ED3A686-69B9-49DB-A571-C391DF902643}" type="pres">
      <dgm:prSet presAssocID="{E2FBD966-FACE-414E-9F36-3FF71DA5DA0C}" presName="outerComposite" presStyleCnt="0">
        <dgm:presLayoutVars>
          <dgm:chMax val="5"/>
          <dgm:dir/>
          <dgm:resizeHandles val="exact"/>
        </dgm:presLayoutVars>
      </dgm:prSet>
      <dgm:spPr/>
      <dgm:t>
        <a:bodyPr/>
        <a:lstStyle/>
        <a:p>
          <a:endParaRPr lang="en-US"/>
        </a:p>
      </dgm:t>
    </dgm:pt>
    <dgm:pt modelId="{B46F546D-0DAC-4D93-8162-9BF3FC04060E}" type="pres">
      <dgm:prSet presAssocID="{E2FBD966-FACE-414E-9F36-3FF71DA5DA0C}" presName="dummyMaxCanvas" presStyleCnt="0">
        <dgm:presLayoutVars/>
      </dgm:prSet>
      <dgm:spPr/>
    </dgm:pt>
    <dgm:pt modelId="{7341AFAB-6316-47E5-8358-F83CD0C984B2}" type="pres">
      <dgm:prSet presAssocID="{E2FBD966-FACE-414E-9F36-3FF71DA5DA0C}" presName="ThreeNodes_1" presStyleLbl="node1" presStyleIdx="0" presStyleCnt="3">
        <dgm:presLayoutVars>
          <dgm:bulletEnabled val="1"/>
        </dgm:presLayoutVars>
      </dgm:prSet>
      <dgm:spPr/>
      <dgm:t>
        <a:bodyPr/>
        <a:lstStyle/>
        <a:p>
          <a:endParaRPr lang="en-US"/>
        </a:p>
      </dgm:t>
    </dgm:pt>
    <dgm:pt modelId="{E1266B3E-1733-4F45-8A2F-2885C80844EF}" type="pres">
      <dgm:prSet presAssocID="{E2FBD966-FACE-414E-9F36-3FF71DA5DA0C}" presName="ThreeNodes_2" presStyleLbl="node1" presStyleIdx="1" presStyleCnt="3" custLinFactNeighborX="-1318" custLinFactNeighborY="1187">
        <dgm:presLayoutVars>
          <dgm:bulletEnabled val="1"/>
        </dgm:presLayoutVars>
      </dgm:prSet>
      <dgm:spPr/>
      <dgm:t>
        <a:bodyPr/>
        <a:lstStyle/>
        <a:p>
          <a:endParaRPr lang="en-US"/>
        </a:p>
      </dgm:t>
    </dgm:pt>
    <dgm:pt modelId="{1AEBA88C-97FE-4CDC-B7FA-720302992538}" type="pres">
      <dgm:prSet presAssocID="{E2FBD966-FACE-414E-9F36-3FF71DA5DA0C}" presName="ThreeNodes_3" presStyleLbl="node1" presStyleIdx="2" presStyleCnt="3">
        <dgm:presLayoutVars>
          <dgm:bulletEnabled val="1"/>
        </dgm:presLayoutVars>
      </dgm:prSet>
      <dgm:spPr/>
      <dgm:t>
        <a:bodyPr/>
        <a:lstStyle/>
        <a:p>
          <a:endParaRPr lang="en-US"/>
        </a:p>
      </dgm:t>
    </dgm:pt>
    <dgm:pt modelId="{709FBDF9-3104-4C27-8441-FB3D9ACE0C2B}" type="pres">
      <dgm:prSet presAssocID="{E2FBD966-FACE-414E-9F36-3FF71DA5DA0C}" presName="ThreeConn_1-2" presStyleLbl="fgAccFollowNode1" presStyleIdx="0" presStyleCnt="2">
        <dgm:presLayoutVars>
          <dgm:bulletEnabled val="1"/>
        </dgm:presLayoutVars>
      </dgm:prSet>
      <dgm:spPr/>
      <dgm:t>
        <a:bodyPr/>
        <a:lstStyle/>
        <a:p>
          <a:endParaRPr lang="en-US"/>
        </a:p>
      </dgm:t>
    </dgm:pt>
    <dgm:pt modelId="{66454416-9777-4995-BAB7-2F18DBA0F750}" type="pres">
      <dgm:prSet presAssocID="{E2FBD966-FACE-414E-9F36-3FF71DA5DA0C}" presName="ThreeConn_2-3" presStyleLbl="fgAccFollowNode1" presStyleIdx="1" presStyleCnt="2">
        <dgm:presLayoutVars>
          <dgm:bulletEnabled val="1"/>
        </dgm:presLayoutVars>
      </dgm:prSet>
      <dgm:spPr/>
      <dgm:t>
        <a:bodyPr/>
        <a:lstStyle/>
        <a:p>
          <a:endParaRPr lang="en-US"/>
        </a:p>
      </dgm:t>
    </dgm:pt>
    <dgm:pt modelId="{990493E9-3A85-40E3-81DA-6A666C5948C7}" type="pres">
      <dgm:prSet presAssocID="{E2FBD966-FACE-414E-9F36-3FF71DA5DA0C}" presName="ThreeNodes_1_text" presStyleLbl="node1" presStyleIdx="2" presStyleCnt="3">
        <dgm:presLayoutVars>
          <dgm:bulletEnabled val="1"/>
        </dgm:presLayoutVars>
      </dgm:prSet>
      <dgm:spPr/>
      <dgm:t>
        <a:bodyPr/>
        <a:lstStyle/>
        <a:p>
          <a:endParaRPr lang="en-US"/>
        </a:p>
      </dgm:t>
    </dgm:pt>
    <dgm:pt modelId="{FCA3F29C-67FD-47B1-A34D-13C8E2394478}" type="pres">
      <dgm:prSet presAssocID="{E2FBD966-FACE-414E-9F36-3FF71DA5DA0C}" presName="ThreeNodes_2_text" presStyleLbl="node1" presStyleIdx="2" presStyleCnt="3">
        <dgm:presLayoutVars>
          <dgm:bulletEnabled val="1"/>
        </dgm:presLayoutVars>
      </dgm:prSet>
      <dgm:spPr/>
      <dgm:t>
        <a:bodyPr/>
        <a:lstStyle/>
        <a:p>
          <a:endParaRPr lang="en-US"/>
        </a:p>
      </dgm:t>
    </dgm:pt>
    <dgm:pt modelId="{C0CF6969-552B-40DE-9815-AF535D11341A}" type="pres">
      <dgm:prSet presAssocID="{E2FBD966-FACE-414E-9F36-3FF71DA5DA0C}" presName="ThreeNodes_3_text" presStyleLbl="node1" presStyleIdx="2" presStyleCnt="3">
        <dgm:presLayoutVars>
          <dgm:bulletEnabled val="1"/>
        </dgm:presLayoutVars>
      </dgm:prSet>
      <dgm:spPr/>
      <dgm:t>
        <a:bodyPr/>
        <a:lstStyle/>
        <a:p>
          <a:endParaRPr lang="en-US"/>
        </a:p>
      </dgm:t>
    </dgm:pt>
  </dgm:ptLst>
  <dgm:cxnLst>
    <dgm:cxn modelId="{2A26637C-0538-42DA-A5B5-7F9B34D8647C}" type="presOf" srcId="{CC7D43D1-ABFA-4375-8C87-EFE697FCDBFD}" destId="{66454416-9777-4995-BAB7-2F18DBA0F750}" srcOrd="0" destOrd="0" presId="urn:microsoft.com/office/officeart/2005/8/layout/vProcess5"/>
    <dgm:cxn modelId="{DDD2A231-63AA-4E5E-A90A-6512BF7763A9}" type="presOf" srcId="{E2FBD966-FACE-414E-9F36-3FF71DA5DA0C}" destId="{6ED3A686-69B9-49DB-A571-C391DF902643}" srcOrd="0" destOrd="0" presId="urn:microsoft.com/office/officeart/2005/8/layout/vProcess5"/>
    <dgm:cxn modelId="{8F60495C-0F76-4FBE-B85D-E080D0FC3FE4}" type="presOf" srcId="{EB3D7B67-7A73-4C8F-996D-E48D857FA4C6}" destId="{C0CF6969-552B-40DE-9815-AF535D11341A}" srcOrd="1" destOrd="0" presId="urn:microsoft.com/office/officeart/2005/8/layout/vProcess5"/>
    <dgm:cxn modelId="{490B3A3C-0997-4465-B7E0-BC4E5469731A}" type="presOf" srcId="{8CC1A905-F022-4789-BCA4-84407FEE062F}" destId="{FCA3F29C-67FD-47B1-A34D-13C8E2394478}" srcOrd="1" destOrd="0" presId="urn:microsoft.com/office/officeart/2005/8/layout/vProcess5"/>
    <dgm:cxn modelId="{99CEF428-D964-44E2-B88D-3E81187FA182}" srcId="{E2FBD966-FACE-414E-9F36-3FF71DA5DA0C}" destId="{EB3D7B67-7A73-4C8F-996D-E48D857FA4C6}" srcOrd="2" destOrd="0" parTransId="{8AE3134A-D574-4630-A178-2DCCC97C6B10}" sibTransId="{B4A0D0D9-604A-47FD-BEDE-3444121DE416}"/>
    <dgm:cxn modelId="{7629C341-60A3-4DCD-884D-A4ED51E0D58F}" srcId="{E2FBD966-FACE-414E-9F36-3FF71DA5DA0C}" destId="{CC779AE7-1C9D-41B6-BF79-FE984982196A}" srcOrd="0" destOrd="0" parTransId="{B1E07752-BC64-4B18-B565-B939743173CF}" sibTransId="{34243F9C-6914-47A4-9AFD-438A7F3F7B25}"/>
    <dgm:cxn modelId="{F68C784B-AB52-4169-9BE8-496DDDD87B4F}" srcId="{E2FBD966-FACE-414E-9F36-3FF71DA5DA0C}" destId="{8CC1A905-F022-4789-BCA4-84407FEE062F}" srcOrd="1" destOrd="0" parTransId="{FECCBD90-29DB-43A8-B855-7D99124F3E7F}" sibTransId="{CC7D43D1-ABFA-4375-8C87-EFE697FCDBFD}"/>
    <dgm:cxn modelId="{C269C3D1-1A9E-4A3D-A5F9-92D2C0D84602}" type="presOf" srcId="{34243F9C-6914-47A4-9AFD-438A7F3F7B25}" destId="{709FBDF9-3104-4C27-8441-FB3D9ACE0C2B}" srcOrd="0" destOrd="0" presId="urn:microsoft.com/office/officeart/2005/8/layout/vProcess5"/>
    <dgm:cxn modelId="{B6100B67-5D29-450D-A127-A8A5A4C26DC6}" type="presOf" srcId="{EB3D7B67-7A73-4C8F-996D-E48D857FA4C6}" destId="{1AEBA88C-97FE-4CDC-B7FA-720302992538}" srcOrd="0" destOrd="0" presId="urn:microsoft.com/office/officeart/2005/8/layout/vProcess5"/>
    <dgm:cxn modelId="{C8313704-5AE3-4371-891A-4B80D5178722}" type="presOf" srcId="{CC779AE7-1C9D-41B6-BF79-FE984982196A}" destId="{990493E9-3A85-40E3-81DA-6A666C5948C7}" srcOrd="1" destOrd="0" presId="urn:microsoft.com/office/officeart/2005/8/layout/vProcess5"/>
    <dgm:cxn modelId="{DC1AB21F-95A0-419D-B760-65FD29D4EAF7}" type="presOf" srcId="{8CC1A905-F022-4789-BCA4-84407FEE062F}" destId="{E1266B3E-1733-4F45-8A2F-2885C80844EF}" srcOrd="0" destOrd="0" presId="urn:microsoft.com/office/officeart/2005/8/layout/vProcess5"/>
    <dgm:cxn modelId="{062E2139-D764-422F-9C8D-3BADE0ED7816}" type="presOf" srcId="{CC779AE7-1C9D-41B6-BF79-FE984982196A}" destId="{7341AFAB-6316-47E5-8358-F83CD0C984B2}" srcOrd="0" destOrd="0" presId="urn:microsoft.com/office/officeart/2005/8/layout/vProcess5"/>
    <dgm:cxn modelId="{FB015211-AA5A-4C93-A5D6-26796F703439}" type="presParOf" srcId="{6ED3A686-69B9-49DB-A571-C391DF902643}" destId="{B46F546D-0DAC-4D93-8162-9BF3FC04060E}" srcOrd="0" destOrd="0" presId="urn:microsoft.com/office/officeart/2005/8/layout/vProcess5"/>
    <dgm:cxn modelId="{97E21AC0-25DF-4FFE-8D76-8A63BB8BD55E}" type="presParOf" srcId="{6ED3A686-69B9-49DB-A571-C391DF902643}" destId="{7341AFAB-6316-47E5-8358-F83CD0C984B2}" srcOrd="1" destOrd="0" presId="urn:microsoft.com/office/officeart/2005/8/layout/vProcess5"/>
    <dgm:cxn modelId="{5B9787C5-8685-4F75-B710-EF307E287C6B}" type="presParOf" srcId="{6ED3A686-69B9-49DB-A571-C391DF902643}" destId="{E1266B3E-1733-4F45-8A2F-2885C80844EF}" srcOrd="2" destOrd="0" presId="urn:microsoft.com/office/officeart/2005/8/layout/vProcess5"/>
    <dgm:cxn modelId="{65B7AB23-5FC1-491D-AF8E-32418BEFCA1E}" type="presParOf" srcId="{6ED3A686-69B9-49DB-A571-C391DF902643}" destId="{1AEBA88C-97FE-4CDC-B7FA-720302992538}" srcOrd="3" destOrd="0" presId="urn:microsoft.com/office/officeart/2005/8/layout/vProcess5"/>
    <dgm:cxn modelId="{C27FBF05-3142-427E-AE48-D9A16E9EEAAB}" type="presParOf" srcId="{6ED3A686-69B9-49DB-A571-C391DF902643}" destId="{709FBDF9-3104-4C27-8441-FB3D9ACE0C2B}" srcOrd="4" destOrd="0" presId="urn:microsoft.com/office/officeart/2005/8/layout/vProcess5"/>
    <dgm:cxn modelId="{A3ABCB22-172C-4308-A56A-3665BF91E8FE}" type="presParOf" srcId="{6ED3A686-69B9-49DB-A571-C391DF902643}" destId="{66454416-9777-4995-BAB7-2F18DBA0F750}" srcOrd="5" destOrd="0" presId="urn:microsoft.com/office/officeart/2005/8/layout/vProcess5"/>
    <dgm:cxn modelId="{E4C7E7CC-2480-45EF-A538-78D258D0BD09}" type="presParOf" srcId="{6ED3A686-69B9-49DB-A571-C391DF902643}" destId="{990493E9-3A85-40E3-81DA-6A666C5948C7}" srcOrd="6" destOrd="0" presId="urn:microsoft.com/office/officeart/2005/8/layout/vProcess5"/>
    <dgm:cxn modelId="{66AADCA4-4D0C-4C8A-8EA4-84EC372C9E0C}" type="presParOf" srcId="{6ED3A686-69B9-49DB-A571-C391DF902643}" destId="{FCA3F29C-67FD-47B1-A34D-13C8E2394478}" srcOrd="7" destOrd="0" presId="urn:microsoft.com/office/officeart/2005/8/layout/vProcess5"/>
    <dgm:cxn modelId="{A30DD58C-65B7-4687-B636-426530C0385F}" type="presParOf" srcId="{6ED3A686-69B9-49DB-A571-C391DF902643}" destId="{C0CF6969-552B-40DE-9815-AF535D11341A}"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3C57B9-F56A-4711-849C-4CCD63181F65}" type="doc">
      <dgm:prSet loTypeId="urn:microsoft.com/office/officeart/2005/8/layout/vProcess5" loCatId="process" qsTypeId="urn:microsoft.com/office/officeart/2005/8/quickstyle/simple2" qsCatId="simple" csTypeId="urn:microsoft.com/office/officeart/2005/8/colors/accent3_1" csCatId="accent3" phldr="1"/>
      <dgm:spPr/>
      <dgm:t>
        <a:bodyPr/>
        <a:lstStyle/>
        <a:p>
          <a:endParaRPr lang="en-US"/>
        </a:p>
      </dgm:t>
    </dgm:pt>
    <dgm:pt modelId="{93A62EAA-AB82-448F-9B57-A27093AA8ACA}">
      <dgm:prSet phldrT="[Text]" custT="1"/>
      <dgm:spPr/>
      <dgm:t>
        <a:bodyPr/>
        <a:lstStyle/>
        <a:p>
          <a:r>
            <a:rPr lang="en-US" sz="2800" dirty="0" smtClean="0">
              <a:latin typeface="Times New Roman" panose="02020603050405020304" pitchFamily="18" charset="0"/>
              <a:cs typeface="Times New Roman" panose="02020603050405020304" pitchFamily="18" charset="0"/>
            </a:rPr>
            <a:t>Specify All The Dimensions or Variables.</a:t>
          </a:r>
          <a:endParaRPr lang="en-US" sz="2800" dirty="0">
            <a:latin typeface="Times New Roman" panose="02020603050405020304" pitchFamily="18" charset="0"/>
            <a:cs typeface="Times New Roman" panose="02020603050405020304" pitchFamily="18" charset="0"/>
          </a:endParaRPr>
        </a:p>
      </dgm:t>
    </dgm:pt>
    <dgm:pt modelId="{90FC9E50-A59A-4057-9E60-C202D19D8A1F}" type="parTrans" cxnId="{74AB469D-E41D-40B4-8A9C-B1B80A2A025B}">
      <dgm:prSet/>
      <dgm:spPr/>
      <dgm:t>
        <a:bodyPr/>
        <a:lstStyle/>
        <a:p>
          <a:endParaRPr lang="en-US"/>
        </a:p>
      </dgm:t>
    </dgm:pt>
    <dgm:pt modelId="{B7246138-EC9A-4042-B5C7-F3318010B893}" type="sibTrans" cxnId="{74AB469D-E41D-40B4-8A9C-B1B80A2A025B}">
      <dgm:prSet/>
      <dgm:spPr/>
      <dgm:t>
        <a:bodyPr/>
        <a:lstStyle/>
        <a:p>
          <a:endParaRPr lang="en-US"/>
        </a:p>
      </dgm:t>
    </dgm:pt>
    <dgm:pt modelId="{B48A4974-832A-41A1-B5E8-309F16720E32}">
      <dgm:prSet phldrT="[Text]" custT="1"/>
      <dgm:spPr/>
      <dgm:t>
        <a:bodyPr/>
        <a:lstStyle/>
        <a:p>
          <a:r>
            <a:rPr lang="en-US" sz="2800" dirty="0" smtClean="0">
              <a:latin typeface="Times New Roman" panose="02020603050405020304" pitchFamily="18" charset="0"/>
              <a:cs typeface="Times New Roman" panose="02020603050405020304" pitchFamily="18" charset="0"/>
            </a:rPr>
            <a:t>Choose a  Sample That Contains At-least One Case Of Each Variable</a:t>
          </a:r>
          <a:endParaRPr lang="en-US" sz="2800" dirty="0">
            <a:latin typeface="Times New Roman" panose="02020603050405020304" pitchFamily="18" charset="0"/>
            <a:cs typeface="Times New Roman" panose="02020603050405020304" pitchFamily="18" charset="0"/>
          </a:endParaRPr>
        </a:p>
      </dgm:t>
    </dgm:pt>
    <dgm:pt modelId="{078B7948-26C2-4EB3-A684-9FC2A44CF91C}" type="parTrans" cxnId="{37338E0A-8E11-4003-BF93-4E97C6A49FAE}">
      <dgm:prSet/>
      <dgm:spPr/>
      <dgm:t>
        <a:bodyPr/>
        <a:lstStyle/>
        <a:p>
          <a:endParaRPr lang="en-US"/>
        </a:p>
      </dgm:t>
    </dgm:pt>
    <dgm:pt modelId="{B8D5DD72-5E47-43CD-B76C-E9D597770BFB}" type="sibTrans" cxnId="{37338E0A-8E11-4003-BF93-4E97C6A49FAE}">
      <dgm:prSet/>
      <dgm:spPr/>
      <dgm:t>
        <a:bodyPr/>
        <a:lstStyle/>
        <a:p>
          <a:endParaRPr lang="en-US"/>
        </a:p>
      </dgm:t>
    </dgm:pt>
    <dgm:pt modelId="{BE71BC2A-14C2-462F-866E-A088CCEFF816}" type="pres">
      <dgm:prSet presAssocID="{7C3C57B9-F56A-4711-849C-4CCD63181F65}" presName="outerComposite" presStyleCnt="0">
        <dgm:presLayoutVars>
          <dgm:chMax val="5"/>
          <dgm:dir/>
          <dgm:resizeHandles val="exact"/>
        </dgm:presLayoutVars>
      </dgm:prSet>
      <dgm:spPr/>
      <dgm:t>
        <a:bodyPr/>
        <a:lstStyle/>
        <a:p>
          <a:endParaRPr lang="en-US"/>
        </a:p>
      </dgm:t>
    </dgm:pt>
    <dgm:pt modelId="{4964C62C-69CA-42CA-95D0-6D80DAE3CFFA}" type="pres">
      <dgm:prSet presAssocID="{7C3C57B9-F56A-4711-849C-4CCD63181F65}" presName="dummyMaxCanvas" presStyleCnt="0">
        <dgm:presLayoutVars/>
      </dgm:prSet>
      <dgm:spPr/>
    </dgm:pt>
    <dgm:pt modelId="{C2597B30-C57C-4EC1-99E7-A84D0C204321}" type="pres">
      <dgm:prSet presAssocID="{7C3C57B9-F56A-4711-849C-4CCD63181F65}" presName="TwoNodes_1" presStyleLbl="node1" presStyleIdx="0" presStyleCnt="2">
        <dgm:presLayoutVars>
          <dgm:bulletEnabled val="1"/>
        </dgm:presLayoutVars>
      </dgm:prSet>
      <dgm:spPr/>
      <dgm:t>
        <a:bodyPr/>
        <a:lstStyle/>
        <a:p>
          <a:endParaRPr lang="en-US"/>
        </a:p>
      </dgm:t>
    </dgm:pt>
    <dgm:pt modelId="{53E049E0-8A3C-48AA-8836-4E6350852FC3}" type="pres">
      <dgm:prSet presAssocID="{7C3C57B9-F56A-4711-849C-4CCD63181F65}" presName="TwoNodes_2" presStyleLbl="node1" presStyleIdx="1" presStyleCnt="2">
        <dgm:presLayoutVars>
          <dgm:bulletEnabled val="1"/>
        </dgm:presLayoutVars>
      </dgm:prSet>
      <dgm:spPr/>
      <dgm:t>
        <a:bodyPr/>
        <a:lstStyle/>
        <a:p>
          <a:endParaRPr lang="en-US"/>
        </a:p>
      </dgm:t>
    </dgm:pt>
    <dgm:pt modelId="{492244C8-AF5A-4830-A1E1-C3E67C3E9C8A}" type="pres">
      <dgm:prSet presAssocID="{7C3C57B9-F56A-4711-849C-4CCD63181F65}" presName="TwoConn_1-2" presStyleLbl="fgAccFollowNode1" presStyleIdx="0" presStyleCnt="1">
        <dgm:presLayoutVars>
          <dgm:bulletEnabled val="1"/>
        </dgm:presLayoutVars>
      </dgm:prSet>
      <dgm:spPr/>
      <dgm:t>
        <a:bodyPr/>
        <a:lstStyle/>
        <a:p>
          <a:endParaRPr lang="en-US"/>
        </a:p>
      </dgm:t>
    </dgm:pt>
    <dgm:pt modelId="{7254A252-13C2-4E80-B403-6865EB25E56C}" type="pres">
      <dgm:prSet presAssocID="{7C3C57B9-F56A-4711-849C-4CCD63181F65}" presName="TwoNodes_1_text" presStyleLbl="node1" presStyleIdx="1" presStyleCnt="2">
        <dgm:presLayoutVars>
          <dgm:bulletEnabled val="1"/>
        </dgm:presLayoutVars>
      </dgm:prSet>
      <dgm:spPr/>
      <dgm:t>
        <a:bodyPr/>
        <a:lstStyle/>
        <a:p>
          <a:endParaRPr lang="en-US"/>
        </a:p>
      </dgm:t>
    </dgm:pt>
    <dgm:pt modelId="{0204C637-8E77-47CB-A7B5-82A028EC795F}" type="pres">
      <dgm:prSet presAssocID="{7C3C57B9-F56A-4711-849C-4CCD63181F65}" presName="TwoNodes_2_text" presStyleLbl="node1" presStyleIdx="1" presStyleCnt="2">
        <dgm:presLayoutVars>
          <dgm:bulletEnabled val="1"/>
        </dgm:presLayoutVars>
      </dgm:prSet>
      <dgm:spPr/>
      <dgm:t>
        <a:bodyPr/>
        <a:lstStyle/>
        <a:p>
          <a:endParaRPr lang="en-US"/>
        </a:p>
      </dgm:t>
    </dgm:pt>
  </dgm:ptLst>
  <dgm:cxnLst>
    <dgm:cxn modelId="{9A4CB54F-FCC3-44F4-8CF9-CE974C88396E}" type="presOf" srcId="{B48A4974-832A-41A1-B5E8-309F16720E32}" destId="{53E049E0-8A3C-48AA-8836-4E6350852FC3}" srcOrd="0" destOrd="0" presId="urn:microsoft.com/office/officeart/2005/8/layout/vProcess5"/>
    <dgm:cxn modelId="{F1E94C45-643D-4793-8987-EE6F19339C87}" type="presOf" srcId="{B7246138-EC9A-4042-B5C7-F3318010B893}" destId="{492244C8-AF5A-4830-A1E1-C3E67C3E9C8A}" srcOrd="0" destOrd="0" presId="urn:microsoft.com/office/officeart/2005/8/layout/vProcess5"/>
    <dgm:cxn modelId="{B1DB1E31-6888-439E-B65D-AE4CF912F0D7}" type="presOf" srcId="{7C3C57B9-F56A-4711-849C-4CCD63181F65}" destId="{BE71BC2A-14C2-462F-866E-A088CCEFF816}" srcOrd="0" destOrd="0" presId="urn:microsoft.com/office/officeart/2005/8/layout/vProcess5"/>
    <dgm:cxn modelId="{B7E32D81-2BB0-44B8-892D-06A27577F267}" type="presOf" srcId="{B48A4974-832A-41A1-B5E8-309F16720E32}" destId="{0204C637-8E77-47CB-A7B5-82A028EC795F}" srcOrd="1" destOrd="0" presId="urn:microsoft.com/office/officeart/2005/8/layout/vProcess5"/>
    <dgm:cxn modelId="{37338E0A-8E11-4003-BF93-4E97C6A49FAE}" srcId="{7C3C57B9-F56A-4711-849C-4CCD63181F65}" destId="{B48A4974-832A-41A1-B5E8-309F16720E32}" srcOrd="1" destOrd="0" parTransId="{078B7948-26C2-4EB3-A684-9FC2A44CF91C}" sibTransId="{B8D5DD72-5E47-43CD-B76C-E9D597770BFB}"/>
    <dgm:cxn modelId="{74AB469D-E41D-40B4-8A9C-B1B80A2A025B}" srcId="{7C3C57B9-F56A-4711-849C-4CCD63181F65}" destId="{93A62EAA-AB82-448F-9B57-A27093AA8ACA}" srcOrd="0" destOrd="0" parTransId="{90FC9E50-A59A-4057-9E60-C202D19D8A1F}" sibTransId="{B7246138-EC9A-4042-B5C7-F3318010B893}"/>
    <dgm:cxn modelId="{503D4D62-DD85-4FAB-8E0B-C35FD5FB0CDB}" type="presOf" srcId="{93A62EAA-AB82-448F-9B57-A27093AA8ACA}" destId="{7254A252-13C2-4E80-B403-6865EB25E56C}" srcOrd="1" destOrd="0" presId="urn:microsoft.com/office/officeart/2005/8/layout/vProcess5"/>
    <dgm:cxn modelId="{941ED9D7-991F-43D2-84A6-63C2D7D0DC40}" type="presOf" srcId="{93A62EAA-AB82-448F-9B57-A27093AA8ACA}" destId="{C2597B30-C57C-4EC1-99E7-A84D0C204321}" srcOrd="0" destOrd="0" presId="urn:microsoft.com/office/officeart/2005/8/layout/vProcess5"/>
    <dgm:cxn modelId="{69B5481F-AEEA-40F7-84AD-94E0F3A5FDF0}" type="presParOf" srcId="{BE71BC2A-14C2-462F-866E-A088CCEFF816}" destId="{4964C62C-69CA-42CA-95D0-6D80DAE3CFFA}" srcOrd="0" destOrd="0" presId="urn:microsoft.com/office/officeart/2005/8/layout/vProcess5"/>
    <dgm:cxn modelId="{BFFDC982-447C-4942-A83E-3B56CDAAE65C}" type="presParOf" srcId="{BE71BC2A-14C2-462F-866E-A088CCEFF816}" destId="{C2597B30-C57C-4EC1-99E7-A84D0C204321}" srcOrd="1" destOrd="0" presId="urn:microsoft.com/office/officeart/2005/8/layout/vProcess5"/>
    <dgm:cxn modelId="{EF9B9DC5-94D2-4BE9-82DD-344A778C4D66}" type="presParOf" srcId="{BE71BC2A-14C2-462F-866E-A088CCEFF816}" destId="{53E049E0-8A3C-48AA-8836-4E6350852FC3}" srcOrd="2" destOrd="0" presId="urn:microsoft.com/office/officeart/2005/8/layout/vProcess5"/>
    <dgm:cxn modelId="{87F2D001-9B93-4438-A923-7C42EA384F26}" type="presParOf" srcId="{BE71BC2A-14C2-462F-866E-A088CCEFF816}" destId="{492244C8-AF5A-4830-A1E1-C3E67C3E9C8A}" srcOrd="3" destOrd="0" presId="urn:microsoft.com/office/officeart/2005/8/layout/vProcess5"/>
    <dgm:cxn modelId="{159A6FE1-20F1-409E-8EA1-DA78CEBEDCCE}" type="presParOf" srcId="{BE71BC2A-14C2-462F-866E-A088CCEFF816}" destId="{7254A252-13C2-4E80-B403-6865EB25E56C}" srcOrd="4" destOrd="0" presId="urn:microsoft.com/office/officeart/2005/8/layout/vProcess5"/>
    <dgm:cxn modelId="{11F95245-1FE2-42B2-878D-B504D2CCB794}" type="presParOf" srcId="{BE71BC2A-14C2-462F-866E-A088CCEFF816}" destId="{0204C637-8E77-47CB-A7B5-82A028EC795F}"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238912" y="1648681"/>
          <a:ext cx="1514226" cy="1514226"/>
        </a:xfrm>
        <a:prstGeom prst="gear9">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a:latin typeface="Arial Black" pitchFamily="34" charset="0"/>
            </a:rPr>
            <a:t>Wisdom</a:t>
          </a:r>
        </a:p>
      </dsp:txBody>
      <dsp:txXfrm>
        <a:off x="1543339" y="2003381"/>
        <a:ext cx="905372" cy="778344"/>
      </dsp:txXfrm>
    </dsp:sp>
    <dsp:sp modelId="{93300324-D62F-4E58-B882-734182BDB462}">
      <dsp:nvSpPr>
        <dsp:cNvPr id="0" name=""/>
        <dsp:cNvSpPr/>
      </dsp:nvSpPr>
      <dsp:spPr>
        <a:xfrm>
          <a:off x="519043" y="1320836"/>
          <a:ext cx="1101255" cy="1101255"/>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a:latin typeface="Arial Black" pitchFamily="34" charset="0"/>
            </a:rPr>
            <a:t>Truth</a:t>
          </a:r>
          <a:r>
            <a:rPr lang="en-US" sz="1100" kern="1200"/>
            <a:t> </a:t>
          </a:r>
        </a:p>
      </dsp:txBody>
      <dsp:txXfrm>
        <a:off x="796287" y="1599756"/>
        <a:ext cx="546767" cy="543415"/>
      </dsp:txXfrm>
    </dsp:sp>
    <dsp:sp modelId="{59EDF28D-6C67-49D0-B5A1-DE5C3CBA2292}">
      <dsp:nvSpPr>
        <dsp:cNvPr id="0" name=""/>
        <dsp:cNvSpPr/>
      </dsp:nvSpPr>
      <dsp:spPr>
        <a:xfrm rot="20700000">
          <a:off x="974723" y="655262"/>
          <a:ext cx="1079005" cy="1079005"/>
        </a:xfrm>
        <a:prstGeom prst="gear6">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b="1" kern="1200">
              <a:latin typeface="Arial Black" pitchFamily="34" charset="0"/>
            </a:rPr>
            <a:t>Servic</a:t>
          </a:r>
          <a:r>
            <a:rPr lang="en-US" sz="1100" kern="1200">
              <a:latin typeface="Arial Black" pitchFamily="34" charset="0"/>
            </a:rPr>
            <a:t>e</a:t>
          </a:r>
          <a:r>
            <a:rPr lang="en-US" sz="1100" kern="1200"/>
            <a:t> </a:t>
          </a:r>
        </a:p>
      </dsp:txBody>
      <dsp:txXfrm rot="-20700000">
        <a:off x="1211381" y="891919"/>
        <a:ext cx="605690" cy="605690"/>
      </dsp:txXfrm>
    </dsp:sp>
    <dsp:sp modelId="{398423B3-DD54-4226-99D7-017EFC1488DF}">
      <dsp:nvSpPr>
        <dsp:cNvPr id="0" name=""/>
        <dsp:cNvSpPr/>
      </dsp:nvSpPr>
      <dsp:spPr>
        <a:xfrm>
          <a:off x="1107369" y="1552894"/>
          <a:ext cx="1938209" cy="1938209"/>
        </a:xfrm>
        <a:prstGeom prst="circularArrow">
          <a:avLst>
            <a:gd name="adj1" fmla="val 4687"/>
            <a:gd name="adj2" fmla="val 299029"/>
            <a:gd name="adj3" fmla="val 2467683"/>
            <a:gd name="adj4" fmla="val 15969976"/>
            <a:gd name="adj5" fmla="val 5469"/>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62877" y="1177534"/>
          <a:ext cx="1408230" cy="14082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725138" y="425103"/>
          <a:ext cx="1518356" cy="1518356"/>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70208E-3A8F-414E-934D-F78969A867C3}">
      <dsp:nvSpPr>
        <dsp:cNvPr id="0" name=""/>
        <dsp:cNvSpPr/>
      </dsp:nvSpPr>
      <dsp:spPr>
        <a:xfrm>
          <a:off x="3963910" y="1775319"/>
          <a:ext cx="1659783" cy="739269"/>
        </a:xfrm>
        <a:custGeom>
          <a:avLst/>
          <a:gdLst/>
          <a:ahLst/>
          <a:cxnLst/>
          <a:rect l="0" t="0" r="0" b="0"/>
          <a:pathLst>
            <a:path>
              <a:moveTo>
                <a:pt x="0" y="0"/>
              </a:moveTo>
              <a:lnTo>
                <a:pt x="0" y="487661"/>
              </a:lnTo>
              <a:lnTo>
                <a:pt x="1659783" y="487661"/>
              </a:lnTo>
              <a:lnTo>
                <a:pt x="1659783" y="739269"/>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6BA747-99C6-4B18-8EE4-1253BA11ECB9}">
      <dsp:nvSpPr>
        <dsp:cNvPr id="0" name=""/>
        <dsp:cNvSpPr/>
      </dsp:nvSpPr>
      <dsp:spPr>
        <a:xfrm>
          <a:off x="2304127" y="1775319"/>
          <a:ext cx="1659783" cy="739269"/>
        </a:xfrm>
        <a:custGeom>
          <a:avLst/>
          <a:gdLst/>
          <a:ahLst/>
          <a:cxnLst/>
          <a:rect l="0" t="0" r="0" b="0"/>
          <a:pathLst>
            <a:path>
              <a:moveTo>
                <a:pt x="1659783" y="0"/>
              </a:moveTo>
              <a:lnTo>
                <a:pt x="1659783" y="487661"/>
              </a:lnTo>
              <a:lnTo>
                <a:pt x="0" y="487661"/>
              </a:lnTo>
              <a:lnTo>
                <a:pt x="0" y="739269"/>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7F2C83-292C-42E9-8F9E-584E78491AAA}">
      <dsp:nvSpPr>
        <dsp:cNvPr id="0" name=""/>
        <dsp:cNvSpPr/>
      </dsp:nvSpPr>
      <dsp:spPr>
        <a:xfrm>
          <a:off x="2365226" y="50653"/>
          <a:ext cx="3197367" cy="1724665"/>
        </a:xfrm>
        <a:prstGeom prst="roundRect">
          <a:avLst>
            <a:gd name="adj" fmla="val 10000"/>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7EB129-70A6-4768-9539-478B070DDA38}">
      <dsp:nvSpPr>
        <dsp:cNvPr id="0" name=""/>
        <dsp:cNvSpPr/>
      </dsp:nvSpPr>
      <dsp:spPr>
        <a:xfrm>
          <a:off x="2667005" y="337343"/>
          <a:ext cx="3197367" cy="1724665"/>
        </a:xfrm>
        <a:prstGeom prst="roundRect">
          <a:avLst>
            <a:gd name="adj" fmla="val 10000"/>
          </a:avLst>
        </a:prstGeom>
        <a:solidFill>
          <a:schemeClr val="lt1">
            <a:alpha val="90000"/>
            <a:hueOff val="0"/>
            <a:satOff val="0"/>
            <a:lumOff val="0"/>
            <a:alphaOff val="0"/>
          </a:schemeClr>
        </a:solidFill>
        <a:ln w="55000" cap="flat" cmpd="thickThin"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Sampling</a:t>
          </a:r>
          <a:endParaRPr lang="en-US" sz="2100" kern="1200" dirty="0"/>
        </a:p>
      </dsp:txBody>
      <dsp:txXfrm>
        <a:off x="2717519" y="387857"/>
        <a:ext cx="3096339" cy="1623637"/>
      </dsp:txXfrm>
    </dsp:sp>
    <dsp:sp modelId="{C8738882-A220-4072-8199-DA516C4F8367}">
      <dsp:nvSpPr>
        <dsp:cNvPr id="0" name=""/>
        <dsp:cNvSpPr/>
      </dsp:nvSpPr>
      <dsp:spPr>
        <a:xfrm>
          <a:off x="946122" y="2514589"/>
          <a:ext cx="2716009" cy="1724665"/>
        </a:xfrm>
        <a:prstGeom prst="roundRect">
          <a:avLst>
            <a:gd name="adj" fmla="val 10000"/>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8D90B5-1805-4DEF-A75A-A9DBB1188BAE}">
      <dsp:nvSpPr>
        <dsp:cNvPr id="0" name=""/>
        <dsp:cNvSpPr/>
      </dsp:nvSpPr>
      <dsp:spPr>
        <a:xfrm>
          <a:off x="1247901" y="2801278"/>
          <a:ext cx="2716009" cy="1724665"/>
        </a:xfrm>
        <a:prstGeom prst="roundRect">
          <a:avLst>
            <a:gd name="adj" fmla="val 10000"/>
          </a:avLst>
        </a:prstGeom>
        <a:solidFill>
          <a:schemeClr val="lt1">
            <a:alpha val="90000"/>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Random/</a:t>
          </a:r>
        </a:p>
        <a:p>
          <a:pPr lvl="0" algn="ctr" defTabSz="933450">
            <a:lnSpc>
              <a:spcPct val="90000"/>
            </a:lnSpc>
            <a:spcBef>
              <a:spcPct val="0"/>
            </a:spcBef>
            <a:spcAft>
              <a:spcPct val="35000"/>
            </a:spcAft>
          </a:pPr>
          <a:r>
            <a:rPr lang="en-US" sz="2100" kern="1200" dirty="0" smtClean="0"/>
            <a:t>Probability</a:t>
          </a:r>
        </a:p>
        <a:p>
          <a:pPr lvl="0" algn="ctr" defTabSz="933450">
            <a:lnSpc>
              <a:spcPct val="90000"/>
            </a:lnSpc>
            <a:spcBef>
              <a:spcPct val="0"/>
            </a:spcBef>
            <a:spcAft>
              <a:spcPct val="35000"/>
            </a:spcAft>
          </a:pPr>
          <a:r>
            <a:rPr lang="en-US" sz="2100" kern="1200" dirty="0" smtClean="0"/>
            <a:t>Sampling</a:t>
          </a:r>
          <a:endParaRPr lang="en-US" sz="2100" kern="1200" dirty="0"/>
        </a:p>
      </dsp:txBody>
      <dsp:txXfrm>
        <a:off x="1298415" y="2851792"/>
        <a:ext cx="2614981" cy="1623637"/>
      </dsp:txXfrm>
    </dsp:sp>
    <dsp:sp modelId="{B4C921D3-6AE1-4A0C-99FB-3BD90148EF1E}">
      <dsp:nvSpPr>
        <dsp:cNvPr id="0" name=""/>
        <dsp:cNvSpPr/>
      </dsp:nvSpPr>
      <dsp:spPr>
        <a:xfrm>
          <a:off x="4265689" y="2514589"/>
          <a:ext cx="2716009" cy="1724665"/>
        </a:xfrm>
        <a:prstGeom prst="roundRect">
          <a:avLst>
            <a:gd name="adj" fmla="val 10000"/>
          </a:avLst>
        </a:prstGeom>
        <a:solidFill>
          <a:schemeClr val="accent4">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5DDF0E-7BFD-49F9-9566-F524BA963ABD}">
      <dsp:nvSpPr>
        <dsp:cNvPr id="0" name=""/>
        <dsp:cNvSpPr/>
      </dsp:nvSpPr>
      <dsp:spPr>
        <a:xfrm>
          <a:off x="4567468" y="2801278"/>
          <a:ext cx="2716009" cy="1724665"/>
        </a:xfrm>
        <a:prstGeom prst="roundRect">
          <a:avLst>
            <a:gd name="adj" fmla="val 10000"/>
          </a:avLst>
        </a:prstGeom>
        <a:solidFill>
          <a:schemeClr val="lt1">
            <a:alpha val="90000"/>
            <a:hueOff val="0"/>
            <a:satOff val="0"/>
            <a:lumOff val="0"/>
            <a:alphaOff val="0"/>
          </a:schemeClr>
        </a:solidFill>
        <a:ln w="55000" cap="flat" cmpd="thickThin"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Non-random/</a:t>
          </a:r>
        </a:p>
        <a:p>
          <a:pPr lvl="0" algn="ctr" defTabSz="933450">
            <a:lnSpc>
              <a:spcPct val="90000"/>
            </a:lnSpc>
            <a:spcBef>
              <a:spcPct val="0"/>
            </a:spcBef>
            <a:spcAft>
              <a:spcPct val="35000"/>
            </a:spcAft>
          </a:pPr>
          <a:r>
            <a:rPr lang="en-US" sz="2100" kern="1200" dirty="0" smtClean="0"/>
            <a:t>Non-probability</a:t>
          </a:r>
        </a:p>
        <a:p>
          <a:pPr lvl="0" algn="ctr" defTabSz="933450">
            <a:lnSpc>
              <a:spcPct val="90000"/>
            </a:lnSpc>
            <a:spcBef>
              <a:spcPct val="0"/>
            </a:spcBef>
            <a:spcAft>
              <a:spcPct val="35000"/>
            </a:spcAft>
          </a:pPr>
          <a:r>
            <a:rPr lang="en-US" sz="2100" kern="1200" dirty="0" smtClean="0"/>
            <a:t>Sampling</a:t>
          </a:r>
          <a:endParaRPr lang="en-US" sz="2100" kern="1200" dirty="0"/>
        </a:p>
      </dsp:txBody>
      <dsp:txXfrm>
        <a:off x="4617982" y="2851792"/>
        <a:ext cx="2614981" cy="16236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FB902C-E148-4E05-8873-95F94D2C2A64}">
      <dsp:nvSpPr>
        <dsp:cNvPr id="0" name=""/>
        <dsp:cNvSpPr/>
      </dsp:nvSpPr>
      <dsp:spPr>
        <a:xfrm>
          <a:off x="0" y="591343"/>
          <a:ext cx="2571749" cy="1543050"/>
        </a:xfrm>
        <a:prstGeom prst="rect">
          <a:avLst/>
        </a:prstGeom>
        <a:gradFill rotWithShape="0">
          <a:gsLst>
            <a:gs pos="0">
              <a:schemeClr val="accent2">
                <a:hueOff val="0"/>
                <a:satOff val="0"/>
                <a:lumOff val="0"/>
                <a:alphaOff val="0"/>
                <a:shade val="15000"/>
                <a:satMod val="180000"/>
              </a:schemeClr>
            </a:gs>
            <a:gs pos="50000">
              <a:schemeClr val="accent2">
                <a:hueOff val="0"/>
                <a:satOff val="0"/>
                <a:lumOff val="0"/>
                <a:alphaOff val="0"/>
                <a:shade val="45000"/>
                <a:satMod val="170000"/>
              </a:schemeClr>
            </a:gs>
            <a:gs pos="70000">
              <a:schemeClr val="accent2">
                <a:hueOff val="0"/>
                <a:satOff val="0"/>
                <a:lumOff val="0"/>
                <a:alphaOff val="0"/>
                <a:tint val="99000"/>
                <a:shade val="65000"/>
                <a:satMod val="155000"/>
              </a:schemeClr>
            </a:gs>
            <a:gs pos="100000">
              <a:schemeClr val="accent2">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Convenience sampling</a:t>
          </a:r>
          <a:endParaRPr lang="en-US" sz="2900" kern="1200" dirty="0"/>
        </a:p>
      </dsp:txBody>
      <dsp:txXfrm>
        <a:off x="0" y="591343"/>
        <a:ext cx="2571749" cy="1543050"/>
      </dsp:txXfrm>
    </dsp:sp>
    <dsp:sp modelId="{5836A720-BF10-46CE-B899-2B427FD2D65B}">
      <dsp:nvSpPr>
        <dsp:cNvPr id="0" name=""/>
        <dsp:cNvSpPr/>
      </dsp:nvSpPr>
      <dsp:spPr>
        <a:xfrm>
          <a:off x="5638793" y="2405059"/>
          <a:ext cx="2571749" cy="1543050"/>
        </a:xfrm>
        <a:prstGeom prst="rect">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Purposive sampling</a:t>
          </a:r>
          <a:endParaRPr lang="en-US" sz="2900" kern="1200" dirty="0"/>
        </a:p>
      </dsp:txBody>
      <dsp:txXfrm>
        <a:off x="5638793" y="2405059"/>
        <a:ext cx="2571749" cy="1543050"/>
      </dsp:txXfrm>
    </dsp:sp>
    <dsp:sp modelId="{5F7FC740-0E97-423D-9E04-A570D95AC713}">
      <dsp:nvSpPr>
        <dsp:cNvPr id="0" name=""/>
        <dsp:cNvSpPr/>
      </dsp:nvSpPr>
      <dsp:spPr>
        <a:xfrm>
          <a:off x="5657849" y="591343"/>
          <a:ext cx="2571749" cy="1543050"/>
        </a:xfrm>
        <a:prstGeom prst="rect">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Quota sampling</a:t>
          </a:r>
          <a:endParaRPr lang="en-US" sz="2900" kern="1200" dirty="0"/>
        </a:p>
      </dsp:txBody>
      <dsp:txXfrm>
        <a:off x="5657849" y="591343"/>
        <a:ext cx="2571749" cy="1543050"/>
      </dsp:txXfrm>
    </dsp:sp>
    <dsp:sp modelId="{C9D482A4-2E1A-434B-BDE2-2A5F4D39D18C}">
      <dsp:nvSpPr>
        <dsp:cNvPr id="0" name=""/>
        <dsp:cNvSpPr/>
      </dsp:nvSpPr>
      <dsp:spPr>
        <a:xfrm>
          <a:off x="0" y="2405070"/>
          <a:ext cx="2571749" cy="1543050"/>
        </a:xfrm>
        <a:prstGeom prst="rect">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Snowball sampling</a:t>
          </a:r>
          <a:endParaRPr lang="en-US" sz="2900" kern="1200" dirty="0"/>
        </a:p>
      </dsp:txBody>
      <dsp:txXfrm>
        <a:off x="0" y="2405070"/>
        <a:ext cx="2571749" cy="1543050"/>
      </dsp:txXfrm>
    </dsp:sp>
    <dsp:sp modelId="{66322309-D926-4E40-A1AC-4CB71312D29B}">
      <dsp:nvSpPr>
        <dsp:cNvPr id="0" name=""/>
        <dsp:cNvSpPr/>
      </dsp:nvSpPr>
      <dsp:spPr>
        <a:xfrm>
          <a:off x="2819409" y="2405070"/>
          <a:ext cx="2571749" cy="1543050"/>
        </a:xfrm>
        <a:prstGeom prst="rect">
          <a:avLst/>
        </a:prstGeom>
        <a:gradFill rotWithShape="0">
          <a:gsLst>
            <a:gs pos="0">
              <a:schemeClr val="accent6">
                <a:hueOff val="0"/>
                <a:satOff val="0"/>
                <a:lumOff val="0"/>
                <a:alphaOff val="0"/>
                <a:shade val="15000"/>
                <a:satMod val="180000"/>
              </a:schemeClr>
            </a:gs>
            <a:gs pos="50000">
              <a:schemeClr val="accent6">
                <a:hueOff val="0"/>
                <a:satOff val="0"/>
                <a:lumOff val="0"/>
                <a:alphaOff val="0"/>
                <a:shade val="45000"/>
                <a:satMod val="170000"/>
              </a:schemeClr>
            </a:gs>
            <a:gs pos="70000">
              <a:schemeClr val="accent6">
                <a:hueOff val="0"/>
                <a:satOff val="0"/>
                <a:lumOff val="0"/>
                <a:alphaOff val="0"/>
                <a:tint val="99000"/>
                <a:shade val="65000"/>
                <a:satMod val="155000"/>
              </a:schemeClr>
            </a:gs>
            <a:gs pos="100000">
              <a:schemeClr val="accent6">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Dimensional sampling</a:t>
          </a:r>
          <a:endParaRPr lang="en-US" sz="2900" kern="1200" dirty="0"/>
        </a:p>
      </dsp:txBody>
      <dsp:txXfrm>
        <a:off x="2819409" y="2405070"/>
        <a:ext cx="2571749" cy="15430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C7F271-75E0-46E9-9C43-1DA19E256BC3}">
      <dsp:nvSpPr>
        <dsp:cNvPr id="0" name=""/>
        <dsp:cNvSpPr/>
      </dsp:nvSpPr>
      <dsp:spPr>
        <a:xfrm>
          <a:off x="0" y="3406931"/>
          <a:ext cx="8229600" cy="1118231"/>
        </a:xfrm>
        <a:prstGeom prst="rec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It is widely used in </a:t>
          </a:r>
          <a:r>
            <a:rPr lang="en-US" sz="2400" b="1" i="1" kern="1200" dirty="0">
              <a:latin typeface="Times New Roman" panose="02020603050405020304" pitchFamily="18" charset="0"/>
              <a:cs typeface="Times New Roman" panose="02020603050405020304" pitchFamily="18" charset="0"/>
            </a:rPr>
            <a:t>public opinion polls</a:t>
          </a:r>
          <a:r>
            <a:rPr lang="en-US" sz="2400" i="1" kern="1200" dirty="0">
              <a:latin typeface="Times New Roman" panose="02020603050405020304" pitchFamily="18" charset="0"/>
              <a:cs typeface="Times New Roman" panose="02020603050405020304" pitchFamily="18" charset="0"/>
            </a:rPr>
            <a:t> </a:t>
          </a:r>
          <a:r>
            <a:rPr lang="en-US" sz="2400" kern="1200" dirty="0">
              <a:latin typeface="Times New Roman" panose="02020603050405020304" pitchFamily="18" charset="0"/>
              <a:cs typeface="Times New Roman" panose="02020603050405020304" pitchFamily="18" charset="0"/>
            </a:rPr>
            <a:t>and </a:t>
          </a:r>
          <a:r>
            <a:rPr lang="en-US" sz="2400" b="1" i="1" kern="1200" dirty="0">
              <a:latin typeface="Times New Roman" panose="02020603050405020304" pitchFamily="18" charset="0"/>
              <a:cs typeface="Times New Roman" panose="02020603050405020304" pitchFamily="18" charset="0"/>
            </a:rPr>
            <a:t>market research surveys.</a:t>
          </a:r>
          <a:endParaRPr lang="en-US" sz="2400" kern="1200" dirty="0">
            <a:latin typeface="Times New Roman" panose="02020603050405020304" pitchFamily="18" charset="0"/>
            <a:cs typeface="Times New Roman" panose="02020603050405020304" pitchFamily="18" charset="0"/>
          </a:endParaRPr>
        </a:p>
      </dsp:txBody>
      <dsp:txXfrm>
        <a:off x="0" y="3406931"/>
        <a:ext cx="8229600" cy="1118231"/>
      </dsp:txXfrm>
    </dsp:sp>
    <dsp:sp modelId="{6AC2CFCC-F55C-4DA8-A429-2CA21F1884AE}">
      <dsp:nvSpPr>
        <dsp:cNvPr id="0" name=""/>
        <dsp:cNvSpPr/>
      </dsp:nvSpPr>
      <dsp:spPr>
        <a:xfrm rot="10800000">
          <a:off x="0" y="1703865"/>
          <a:ext cx="8229600" cy="1719839"/>
        </a:xfrm>
        <a:prstGeom prst="upArrowCallou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a:latin typeface="Times New Roman" panose="02020603050405020304" pitchFamily="18" charset="0"/>
              <a:cs typeface="Times New Roman" panose="02020603050405020304" pitchFamily="18" charset="0"/>
            </a:rPr>
            <a:t>Sub-groups are made on the basis of some shared characteristics like age, sex, religion, etc. These are called </a:t>
          </a:r>
          <a:r>
            <a:rPr lang="en-US" sz="2800" b="1" i="1" kern="1200" dirty="0">
              <a:latin typeface="Times New Roman" panose="02020603050405020304" pitchFamily="18" charset="0"/>
              <a:cs typeface="Times New Roman" panose="02020603050405020304" pitchFamily="18" charset="0"/>
            </a:rPr>
            <a:t>quota control factors</a:t>
          </a:r>
          <a:r>
            <a:rPr lang="en-US" sz="2400" kern="1200" dirty="0">
              <a:latin typeface="Times New Roman" panose="02020603050405020304" pitchFamily="18" charset="0"/>
              <a:cs typeface="Times New Roman" panose="02020603050405020304" pitchFamily="18" charset="0"/>
            </a:rPr>
            <a:t>.</a:t>
          </a:r>
        </a:p>
      </dsp:txBody>
      <dsp:txXfrm rot="10800000">
        <a:off x="0" y="1703865"/>
        <a:ext cx="8229600" cy="1117500"/>
      </dsp:txXfrm>
    </dsp:sp>
    <dsp:sp modelId="{E3EED5A0-DAC6-4403-B664-171E708B3379}">
      <dsp:nvSpPr>
        <dsp:cNvPr id="0" name=""/>
        <dsp:cNvSpPr/>
      </dsp:nvSpPr>
      <dsp:spPr>
        <a:xfrm rot="10800000">
          <a:off x="0" y="799"/>
          <a:ext cx="8229600" cy="1719839"/>
        </a:xfrm>
        <a:prstGeom prst="upArrowCallout">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a:latin typeface="Times New Roman" panose="02020603050405020304" pitchFamily="18" charset="0"/>
              <a:cs typeface="Times New Roman" panose="02020603050405020304" pitchFamily="18" charset="0"/>
            </a:rPr>
            <a:t>population is divided into </a:t>
          </a:r>
          <a:r>
            <a:rPr lang="en-US" sz="2400" b="1" i="1" kern="1200" dirty="0">
              <a:latin typeface="Times New Roman" panose="02020603050405020304" pitchFamily="18" charset="0"/>
              <a:cs typeface="Times New Roman" panose="02020603050405020304" pitchFamily="18" charset="0"/>
            </a:rPr>
            <a:t>subgroups</a:t>
          </a:r>
          <a:r>
            <a:rPr lang="en-US" sz="2400" kern="1200" dirty="0">
              <a:latin typeface="Times New Roman" panose="02020603050405020304" pitchFamily="18" charset="0"/>
              <a:cs typeface="Times New Roman" panose="02020603050405020304" pitchFamily="18" charset="0"/>
            </a:rPr>
            <a:t> and then sample is taken </a:t>
          </a:r>
          <a:r>
            <a:rPr lang="en-US" sz="2400" b="1" i="1" kern="1200" dirty="0">
              <a:latin typeface="Times New Roman" panose="02020603050405020304" pitchFamily="18" charset="0"/>
              <a:cs typeface="Times New Roman" panose="02020603050405020304" pitchFamily="18" charset="0"/>
            </a:rPr>
            <a:t>non-randomly</a:t>
          </a:r>
          <a:r>
            <a:rPr lang="en-US" sz="2400" kern="1200" dirty="0">
              <a:latin typeface="Times New Roman" panose="02020603050405020304" pitchFamily="18" charset="0"/>
              <a:cs typeface="Times New Roman" panose="02020603050405020304" pitchFamily="18" charset="0"/>
            </a:rPr>
            <a:t> from these subgroups.</a:t>
          </a:r>
        </a:p>
      </dsp:txBody>
      <dsp:txXfrm rot="10800000">
        <a:off x="0" y="799"/>
        <a:ext cx="8229600" cy="1117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41F174-2105-42E1-BCA6-115D9F5FBC95}">
      <dsp:nvSpPr>
        <dsp:cNvPr id="0" name=""/>
        <dsp:cNvSpPr/>
      </dsp:nvSpPr>
      <dsp:spPr>
        <a:xfrm>
          <a:off x="0" y="0"/>
          <a:ext cx="6995160" cy="1357788"/>
        </a:xfrm>
        <a:prstGeom prst="roundRect">
          <a:avLst>
            <a:gd name="adj" fmla="val 1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Times New Roman" panose="02020603050405020304" pitchFamily="18" charset="0"/>
              <a:cs typeface="Times New Roman" panose="02020603050405020304" pitchFamily="18" charset="0"/>
            </a:rPr>
            <a:t>Divide the population into exclusive subgroups</a:t>
          </a:r>
          <a:endParaRPr lang="en-US" sz="3200" kern="1200" dirty="0">
            <a:latin typeface="Times New Roman" panose="02020603050405020304" pitchFamily="18" charset="0"/>
            <a:cs typeface="Times New Roman" panose="02020603050405020304" pitchFamily="18" charset="0"/>
          </a:endParaRPr>
        </a:p>
      </dsp:txBody>
      <dsp:txXfrm>
        <a:off x="39768" y="39768"/>
        <a:ext cx="5530000" cy="1278252"/>
      </dsp:txXfrm>
    </dsp:sp>
    <dsp:sp modelId="{98621939-C21E-4163-96F7-C34E4A417DD8}">
      <dsp:nvSpPr>
        <dsp:cNvPr id="0" name=""/>
        <dsp:cNvSpPr/>
      </dsp:nvSpPr>
      <dsp:spPr>
        <a:xfrm>
          <a:off x="617219" y="1584086"/>
          <a:ext cx="6995160" cy="1357788"/>
        </a:xfrm>
        <a:prstGeom prst="roundRect">
          <a:avLst>
            <a:gd name="adj" fmla="val 10000"/>
          </a:avLst>
        </a:prstGeom>
        <a:gradFill rotWithShape="0">
          <a:gsLst>
            <a:gs pos="0">
              <a:schemeClr val="accent5">
                <a:hueOff val="3359278"/>
                <a:satOff val="4740"/>
                <a:lumOff val="-588"/>
                <a:alphaOff val="0"/>
                <a:shade val="15000"/>
                <a:satMod val="180000"/>
              </a:schemeClr>
            </a:gs>
            <a:gs pos="50000">
              <a:schemeClr val="accent5">
                <a:hueOff val="3359278"/>
                <a:satOff val="4740"/>
                <a:lumOff val="-588"/>
                <a:alphaOff val="0"/>
                <a:shade val="45000"/>
                <a:satMod val="170000"/>
              </a:schemeClr>
            </a:gs>
            <a:gs pos="70000">
              <a:schemeClr val="accent5">
                <a:hueOff val="3359278"/>
                <a:satOff val="4740"/>
                <a:lumOff val="-588"/>
                <a:alphaOff val="0"/>
                <a:tint val="99000"/>
                <a:shade val="65000"/>
                <a:satMod val="155000"/>
              </a:schemeClr>
            </a:gs>
            <a:gs pos="100000">
              <a:schemeClr val="accent5">
                <a:hueOff val="3359278"/>
                <a:satOff val="4740"/>
                <a:lumOff val="-588"/>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Times New Roman" panose="02020603050405020304" pitchFamily="18" charset="0"/>
              <a:cs typeface="Times New Roman" panose="02020603050405020304" pitchFamily="18" charset="0"/>
            </a:rPr>
            <a:t>Select sample by using non-random sampling technique.</a:t>
          </a:r>
          <a:endParaRPr lang="en-US" sz="3200" kern="1200" dirty="0">
            <a:latin typeface="Times New Roman" panose="02020603050405020304" pitchFamily="18" charset="0"/>
            <a:cs typeface="Times New Roman" panose="02020603050405020304" pitchFamily="18" charset="0"/>
          </a:endParaRPr>
        </a:p>
      </dsp:txBody>
      <dsp:txXfrm>
        <a:off x="656987" y="1623854"/>
        <a:ext cx="5415841" cy="1278252"/>
      </dsp:txXfrm>
    </dsp:sp>
    <dsp:sp modelId="{DADE5542-28FB-4224-BEDD-D1E82CB7F83B}">
      <dsp:nvSpPr>
        <dsp:cNvPr id="0" name=""/>
        <dsp:cNvSpPr/>
      </dsp:nvSpPr>
      <dsp:spPr>
        <a:xfrm>
          <a:off x="1234439" y="3168173"/>
          <a:ext cx="6995160" cy="1357788"/>
        </a:xfrm>
        <a:prstGeom prst="roundRect">
          <a:avLst>
            <a:gd name="adj" fmla="val 10000"/>
          </a:avLst>
        </a:prstGeom>
        <a:gradFill rotWithShape="0">
          <a:gsLst>
            <a:gs pos="0">
              <a:schemeClr val="accent5">
                <a:hueOff val="6718555"/>
                <a:satOff val="9479"/>
                <a:lumOff val="-1176"/>
                <a:alphaOff val="0"/>
                <a:shade val="15000"/>
                <a:satMod val="180000"/>
              </a:schemeClr>
            </a:gs>
            <a:gs pos="50000">
              <a:schemeClr val="accent5">
                <a:hueOff val="6718555"/>
                <a:satOff val="9479"/>
                <a:lumOff val="-1176"/>
                <a:alphaOff val="0"/>
                <a:shade val="45000"/>
                <a:satMod val="170000"/>
              </a:schemeClr>
            </a:gs>
            <a:gs pos="70000">
              <a:schemeClr val="accent5">
                <a:hueOff val="6718555"/>
                <a:satOff val="9479"/>
                <a:lumOff val="-1176"/>
                <a:alphaOff val="0"/>
                <a:tint val="99000"/>
                <a:shade val="65000"/>
                <a:satMod val="155000"/>
              </a:schemeClr>
            </a:gs>
            <a:gs pos="100000">
              <a:schemeClr val="accent5">
                <a:hueOff val="6718555"/>
                <a:satOff val="9479"/>
                <a:lumOff val="-1176"/>
                <a:alphaOff val="0"/>
                <a:tint val="95500"/>
                <a:shade val="100000"/>
                <a:satMod val="155000"/>
              </a:schemeClr>
            </a:gs>
          </a:gsLst>
          <a:lin ang="16200000" scaled="0"/>
        </a:gradFill>
        <a:ln>
          <a:noFill/>
        </a:ln>
        <a:effectLst>
          <a:outerShdw blurRad="508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smtClean="0">
              <a:latin typeface="Times New Roman" panose="02020603050405020304" pitchFamily="18" charset="0"/>
              <a:cs typeface="Times New Roman" panose="02020603050405020304" pitchFamily="18" charset="0"/>
            </a:rPr>
            <a:t>Pool them all together</a:t>
          </a:r>
          <a:endParaRPr lang="en-US" sz="3200" kern="1200" dirty="0">
            <a:latin typeface="Times New Roman" panose="02020603050405020304" pitchFamily="18" charset="0"/>
            <a:cs typeface="Times New Roman" panose="02020603050405020304" pitchFamily="18" charset="0"/>
          </a:endParaRPr>
        </a:p>
      </dsp:txBody>
      <dsp:txXfrm>
        <a:off x="1274207" y="3207941"/>
        <a:ext cx="5415841" cy="1278252"/>
      </dsp:txXfrm>
    </dsp:sp>
    <dsp:sp modelId="{46C7A691-39F4-4378-93EF-9655038A7DBC}">
      <dsp:nvSpPr>
        <dsp:cNvPr id="0" name=""/>
        <dsp:cNvSpPr/>
      </dsp:nvSpPr>
      <dsp:spPr>
        <a:xfrm>
          <a:off x="6112597" y="1029656"/>
          <a:ext cx="882562" cy="882562"/>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a:off x="6311173" y="1029656"/>
        <a:ext cx="485410" cy="664128"/>
      </dsp:txXfrm>
    </dsp:sp>
    <dsp:sp modelId="{1CD8CB68-61AC-4FE3-B10F-580332DDF9D4}">
      <dsp:nvSpPr>
        <dsp:cNvPr id="0" name=""/>
        <dsp:cNvSpPr/>
      </dsp:nvSpPr>
      <dsp:spPr>
        <a:xfrm>
          <a:off x="6729817" y="2604691"/>
          <a:ext cx="882562" cy="882562"/>
        </a:xfrm>
        <a:prstGeom prst="downArrow">
          <a:avLst>
            <a:gd name="adj1" fmla="val 55000"/>
            <a:gd name="adj2" fmla="val 45000"/>
          </a:avLst>
        </a:prstGeom>
        <a:solidFill>
          <a:schemeClr val="accent5">
            <a:tint val="40000"/>
            <a:alpha val="90000"/>
            <a:hueOff val="6879340"/>
            <a:satOff val="2278"/>
            <a:lumOff val="-16"/>
            <a:alphaOff val="0"/>
          </a:schemeClr>
        </a:solidFill>
        <a:ln w="9525" cap="flat" cmpd="sng" algn="ctr">
          <a:solidFill>
            <a:schemeClr val="accent5">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dirty="0"/>
        </a:p>
      </dsp:txBody>
      <dsp:txXfrm>
        <a:off x="6928393" y="2604691"/>
        <a:ext cx="485410" cy="6641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1AFAB-6316-47E5-8358-F83CD0C984B2}">
      <dsp:nvSpPr>
        <dsp:cNvPr id="0" name=""/>
        <dsp:cNvSpPr/>
      </dsp:nvSpPr>
      <dsp:spPr>
        <a:xfrm>
          <a:off x="0" y="0"/>
          <a:ext cx="6995160" cy="1357788"/>
        </a:xfrm>
        <a:prstGeom prst="roundRect">
          <a:avLst>
            <a:gd name="adj" fmla="val 10000"/>
          </a:avLst>
        </a:prstGeom>
        <a:solidFill>
          <a:schemeClr val="lt1">
            <a:hueOff val="0"/>
            <a:satOff val="0"/>
            <a:lumOff val="0"/>
            <a:alphaOff val="0"/>
          </a:schemeClr>
        </a:solidFill>
        <a:ln w="55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Identify Potential  Subjects in the Population</a:t>
          </a:r>
          <a:endParaRPr lang="en-US" sz="2800" kern="1200" dirty="0">
            <a:latin typeface="Times New Roman" panose="02020603050405020304" pitchFamily="18" charset="0"/>
            <a:cs typeface="Times New Roman" panose="02020603050405020304" pitchFamily="18" charset="0"/>
          </a:endParaRPr>
        </a:p>
      </dsp:txBody>
      <dsp:txXfrm>
        <a:off x="39768" y="39768"/>
        <a:ext cx="5530000" cy="1278252"/>
      </dsp:txXfrm>
    </dsp:sp>
    <dsp:sp modelId="{E1266B3E-1733-4F45-8A2F-2885C80844EF}">
      <dsp:nvSpPr>
        <dsp:cNvPr id="0" name=""/>
        <dsp:cNvSpPr/>
      </dsp:nvSpPr>
      <dsp:spPr>
        <a:xfrm>
          <a:off x="525023" y="1600203"/>
          <a:ext cx="6995160" cy="1357788"/>
        </a:xfrm>
        <a:prstGeom prst="roundRect">
          <a:avLst>
            <a:gd name="adj" fmla="val 10000"/>
          </a:avLst>
        </a:prstGeom>
        <a:solidFill>
          <a:schemeClr val="lt1">
            <a:hueOff val="0"/>
            <a:satOff val="0"/>
            <a:lumOff val="0"/>
            <a:alphaOff val="0"/>
          </a:schemeClr>
        </a:solidFill>
        <a:ln w="55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Ask Them to Recruit Individuals.</a:t>
          </a:r>
          <a:endParaRPr lang="en-US" sz="2800" kern="1200" dirty="0">
            <a:latin typeface="Times New Roman" panose="02020603050405020304" pitchFamily="18" charset="0"/>
            <a:cs typeface="Times New Roman" panose="02020603050405020304" pitchFamily="18" charset="0"/>
          </a:endParaRPr>
        </a:p>
      </dsp:txBody>
      <dsp:txXfrm>
        <a:off x="564791" y="1639971"/>
        <a:ext cx="5415841" cy="1278252"/>
      </dsp:txXfrm>
    </dsp:sp>
    <dsp:sp modelId="{1AEBA88C-97FE-4CDC-B7FA-720302992538}">
      <dsp:nvSpPr>
        <dsp:cNvPr id="0" name=""/>
        <dsp:cNvSpPr/>
      </dsp:nvSpPr>
      <dsp:spPr>
        <a:xfrm>
          <a:off x="1234439" y="3168173"/>
          <a:ext cx="6995160" cy="1357788"/>
        </a:xfrm>
        <a:prstGeom prst="roundRect">
          <a:avLst>
            <a:gd name="adj" fmla="val 10000"/>
          </a:avLst>
        </a:prstGeom>
        <a:solidFill>
          <a:schemeClr val="lt1">
            <a:hueOff val="0"/>
            <a:satOff val="0"/>
            <a:lumOff val="0"/>
            <a:alphaOff val="0"/>
          </a:schemeClr>
        </a:solidFill>
        <a:ln w="55000" cap="flat" cmpd="thickThin"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Repeat These Steps Till The Time That Desired Sample Size Is Achieved.</a:t>
          </a:r>
          <a:endParaRPr lang="en-US" sz="2800" kern="1200" dirty="0">
            <a:latin typeface="Times New Roman" panose="02020603050405020304" pitchFamily="18" charset="0"/>
            <a:cs typeface="Times New Roman" panose="02020603050405020304" pitchFamily="18" charset="0"/>
          </a:endParaRPr>
        </a:p>
      </dsp:txBody>
      <dsp:txXfrm>
        <a:off x="1274207" y="3207941"/>
        <a:ext cx="5415841" cy="1278252"/>
      </dsp:txXfrm>
    </dsp:sp>
    <dsp:sp modelId="{709FBDF9-3104-4C27-8441-FB3D9ACE0C2B}">
      <dsp:nvSpPr>
        <dsp:cNvPr id="0" name=""/>
        <dsp:cNvSpPr/>
      </dsp:nvSpPr>
      <dsp:spPr>
        <a:xfrm>
          <a:off x="6112597" y="1029656"/>
          <a:ext cx="882562" cy="882562"/>
        </a:xfrm>
        <a:prstGeom prst="downArrow">
          <a:avLst>
            <a:gd name="adj1" fmla="val 55000"/>
            <a:gd name="adj2" fmla="val 45000"/>
          </a:avLst>
        </a:prstGeom>
        <a:solidFill>
          <a:schemeClr val="lt1">
            <a:alpha val="90000"/>
            <a:tint val="40000"/>
            <a:hueOff val="0"/>
            <a:satOff val="0"/>
            <a:lumOff val="0"/>
            <a:alphaOff val="0"/>
          </a:schemeClr>
        </a:solidFill>
        <a:ln w="55000" cap="flat" cmpd="thickThin"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6311173" y="1029656"/>
        <a:ext cx="485410" cy="664128"/>
      </dsp:txXfrm>
    </dsp:sp>
    <dsp:sp modelId="{66454416-9777-4995-BAB7-2F18DBA0F750}">
      <dsp:nvSpPr>
        <dsp:cNvPr id="0" name=""/>
        <dsp:cNvSpPr/>
      </dsp:nvSpPr>
      <dsp:spPr>
        <a:xfrm>
          <a:off x="6729817" y="2604691"/>
          <a:ext cx="882562" cy="882562"/>
        </a:xfrm>
        <a:prstGeom prst="downArrow">
          <a:avLst>
            <a:gd name="adj1" fmla="val 55000"/>
            <a:gd name="adj2" fmla="val 45000"/>
          </a:avLst>
        </a:prstGeom>
        <a:solidFill>
          <a:schemeClr val="lt1">
            <a:alpha val="90000"/>
            <a:tint val="40000"/>
            <a:hueOff val="0"/>
            <a:satOff val="0"/>
            <a:lumOff val="0"/>
            <a:alphaOff val="0"/>
          </a:schemeClr>
        </a:solidFill>
        <a:ln w="55000" cap="flat" cmpd="thickThin"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US" sz="3200" kern="1200"/>
        </a:p>
      </dsp:txBody>
      <dsp:txXfrm>
        <a:off x="6928393" y="2604691"/>
        <a:ext cx="485410" cy="66412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97B30-C57C-4EC1-99E7-A84D0C204321}">
      <dsp:nvSpPr>
        <dsp:cNvPr id="0" name=""/>
        <dsp:cNvSpPr/>
      </dsp:nvSpPr>
      <dsp:spPr>
        <a:xfrm>
          <a:off x="0" y="0"/>
          <a:ext cx="6995160" cy="2036682"/>
        </a:xfrm>
        <a:prstGeom prst="roundRect">
          <a:avLst>
            <a:gd name="adj" fmla="val 10000"/>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Specify All The Dimensions or Variables.</a:t>
          </a:r>
          <a:endParaRPr lang="en-US" sz="2800" kern="1200" dirty="0">
            <a:latin typeface="Times New Roman" panose="02020603050405020304" pitchFamily="18" charset="0"/>
            <a:cs typeface="Times New Roman" panose="02020603050405020304" pitchFamily="18" charset="0"/>
          </a:endParaRPr>
        </a:p>
      </dsp:txBody>
      <dsp:txXfrm>
        <a:off x="59652" y="59652"/>
        <a:ext cx="4890090" cy="1917378"/>
      </dsp:txXfrm>
    </dsp:sp>
    <dsp:sp modelId="{53E049E0-8A3C-48AA-8836-4E6350852FC3}">
      <dsp:nvSpPr>
        <dsp:cNvPr id="0" name=""/>
        <dsp:cNvSpPr/>
      </dsp:nvSpPr>
      <dsp:spPr>
        <a:xfrm>
          <a:off x="1234439" y="2489279"/>
          <a:ext cx="6995160" cy="2036682"/>
        </a:xfrm>
        <a:prstGeom prst="roundRect">
          <a:avLst>
            <a:gd name="adj" fmla="val 10000"/>
          </a:avLst>
        </a:prstGeom>
        <a:solidFill>
          <a:schemeClr val="lt1">
            <a:hueOff val="0"/>
            <a:satOff val="0"/>
            <a:lumOff val="0"/>
            <a:alphaOff val="0"/>
          </a:schemeClr>
        </a:solidFill>
        <a:ln w="63500" cap="flat" cmpd="thickThin" algn="ctr">
          <a:solidFill>
            <a:schemeClr val="accent3">
              <a:shade val="80000"/>
              <a:hueOff val="0"/>
              <a:satOff val="0"/>
              <a:lumOff val="0"/>
              <a:alphaOff val="0"/>
            </a:schemeClr>
          </a:solidFill>
          <a:prstDash val="solid"/>
        </a:ln>
        <a:effectLst>
          <a:outerShdw blurRad="50800" dist="38100" dir="5400000" rotWithShape="0">
            <a:srgbClr val="000000">
              <a:alpha val="3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latin typeface="Times New Roman" panose="02020603050405020304" pitchFamily="18" charset="0"/>
              <a:cs typeface="Times New Roman" panose="02020603050405020304" pitchFamily="18" charset="0"/>
            </a:rPr>
            <a:t>Choose a  Sample That Contains At-least One Case Of Each Variable</a:t>
          </a:r>
          <a:endParaRPr lang="en-US" sz="2800" kern="1200" dirty="0">
            <a:latin typeface="Times New Roman" panose="02020603050405020304" pitchFamily="18" charset="0"/>
            <a:cs typeface="Times New Roman" panose="02020603050405020304" pitchFamily="18" charset="0"/>
          </a:endParaRPr>
        </a:p>
      </dsp:txBody>
      <dsp:txXfrm>
        <a:off x="1294091" y="2548931"/>
        <a:ext cx="4317572" cy="1917378"/>
      </dsp:txXfrm>
    </dsp:sp>
    <dsp:sp modelId="{492244C8-AF5A-4830-A1E1-C3E67C3E9C8A}">
      <dsp:nvSpPr>
        <dsp:cNvPr id="0" name=""/>
        <dsp:cNvSpPr/>
      </dsp:nvSpPr>
      <dsp:spPr>
        <a:xfrm>
          <a:off x="5671316" y="1601059"/>
          <a:ext cx="1323843" cy="1323843"/>
        </a:xfrm>
        <a:prstGeom prst="downArrow">
          <a:avLst>
            <a:gd name="adj1" fmla="val 55000"/>
            <a:gd name="adj2" fmla="val 45000"/>
          </a:avLst>
        </a:prstGeom>
        <a:solidFill>
          <a:schemeClr val="lt1">
            <a:alpha val="90000"/>
            <a:tint val="40000"/>
            <a:hueOff val="0"/>
            <a:satOff val="0"/>
            <a:lumOff val="0"/>
            <a:alphaOff val="0"/>
          </a:schemeClr>
        </a:solidFill>
        <a:ln w="55000" cap="flat" cmpd="thickThin" algn="ctr">
          <a:solidFill>
            <a:schemeClr val="accent3">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969181" y="1601059"/>
        <a:ext cx="728113" cy="996192"/>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180B82F-70E4-426C-8503-93F2D549609F}" type="datetimeFigureOut">
              <a:rPr lang="en-US" smtClean="0"/>
              <a:pPr/>
              <a:t>2/3/2025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07BFCFE-10C7-48BA-B44A-ABB11F598F9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180B82F-70E4-426C-8503-93F2D549609F}"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BFCFE-10C7-48BA-B44A-ABB11F598F9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180B82F-70E4-426C-8503-93F2D549609F}"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BFCFE-10C7-48BA-B44A-ABB11F598F9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180B82F-70E4-426C-8503-93F2D549609F}"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BFCFE-10C7-48BA-B44A-ABB11F598F97}" type="slidenum">
              <a:rPr lang="en-US" smtClean="0"/>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180B82F-70E4-426C-8503-93F2D549609F}" type="datetimeFigureOut">
              <a:rPr lang="en-US" smtClean="0"/>
              <a:pPr/>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7BFCFE-10C7-48BA-B44A-ABB11F598F97}"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180B82F-70E4-426C-8503-93F2D549609F}"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BFCFE-10C7-48BA-B44A-ABB11F598F97}" type="slidenum">
              <a:rPr lang="en-US" smtClean="0"/>
              <a:pPr/>
              <a:t>‹#›</a:t>
            </a:fld>
            <a:endParaRPr lang="en-US"/>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180B82F-70E4-426C-8503-93F2D549609F}" type="datetimeFigureOut">
              <a:rPr lang="en-US" smtClean="0"/>
              <a:pPr/>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7BFCFE-10C7-48BA-B44A-ABB11F598F9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180B82F-70E4-426C-8503-93F2D549609F}" type="datetimeFigureOut">
              <a:rPr lang="en-US" smtClean="0"/>
              <a:pPr/>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7BFCFE-10C7-48BA-B44A-ABB11F598F97}" type="slidenum">
              <a:rPr lang="en-US" smtClean="0"/>
              <a:pPr/>
              <a:t>‹#›</a:t>
            </a:fld>
            <a:endParaRPr lang="en-US"/>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0B82F-70E4-426C-8503-93F2D549609F}" type="datetimeFigureOut">
              <a:rPr lang="en-US" smtClean="0"/>
              <a:pPr/>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7BFCFE-10C7-48BA-B44A-ABB11F598F9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6180B82F-70E4-426C-8503-93F2D549609F}" type="datetimeFigureOut">
              <a:rPr lang="en-US" smtClean="0"/>
              <a:pPr/>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7BFCFE-10C7-48BA-B44A-ABB11F598F9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6180B82F-70E4-426C-8503-93F2D549609F}" type="datetimeFigureOut">
              <a:rPr lang="en-US" smtClean="0"/>
              <a:pPr/>
              <a:t>2/3/2025</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07BFCFE-10C7-48BA-B44A-ABB11F598F97}"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6180B82F-70E4-426C-8503-93F2D549609F}" type="datetimeFigureOut">
              <a:rPr lang="en-US" smtClean="0"/>
              <a:pPr/>
              <a:t>2/3/2025</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07BFCFE-10C7-48BA-B44A-ABB11F598F9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onlinelibrary.wiley.com/doi/abs/10.1111/1467-8551.12064"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1016/S0957-4174(01)00049-5"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medium.com/analytics-vidhya/sampling-statistical-approach-in-machine-learning-4903c40ebf86" TargetMode="External"/><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 y="457200"/>
            <a:ext cx="8534400" cy="2744162"/>
          </a:xfrm>
        </p:spPr>
        <p:txBody>
          <a:bodyPr>
            <a:normAutofit/>
          </a:bodyPr>
          <a:lstStyle/>
          <a:p>
            <a:pPr algn="ctr"/>
            <a:r>
              <a:rPr lang="en-US" sz="4400" dirty="0" smtClean="0">
                <a:latin typeface="Times New Roman" panose="02020603050405020304" pitchFamily="18" charset="0"/>
                <a:cs typeface="Times New Roman" panose="02020603050405020304" pitchFamily="18" charset="0"/>
              </a:rPr>
              <a:t>Non- Probability sampling</a:t>
            </a:r>
            <a:br>
              <a:rPr lang="en-US" sz="4400" dirty="0" smtClean="0">
                <a:latin typeface="Times New Roman" panose="02020603050405020304" pitchFamily="18" charset="0"/>
                <a:cs typeface="Times New Roman" panose="02020603050405020304" pitchFamily="18" charset="0"/>
              </a:rPr>
            </a:br>
            <a:r>
              <a:rPr lang="en-US" dirty="0"/>
              <a:t/>
            </a:r>
            <a:br>
              <a:rPr lang="en-US" dirty="0"/>
            </a:br>
            <a:endParaRPr lang="en-US" dirty="0"/>
          </a:p>
        </p:txBody>
      </p:sp>
      <p:sp>
        <p:nvSpPr>
          <p:cNvPr id="3" name="Subtitle 2"/>
          <p:cNvSpPr>
            <a:spLocks noGrp="1"/>
          </p:cNvSpPr>
          <p:nvPr>
            <p:ph type="subTitle" idx="1"/>
          </p:nvPr>
        </p:nvSpPr>
        <p:spPr>
          <a:xfrm>
            <a:off x="457200" y="5288007"/>
            <a:ext cx="7772400" cy="1569993"/>
          </a:xfrm>
        </p:spPr>
        <p:txBody>
          <a:bodyPr>
            <a:normAutofit/>
          </a:bodyPr>
          <a:lstStyle/>
          <a:p>
            <a:endParaRPr lang="en-US" dirty="0"/>
          </a:p>
        </p:txBody>
      </p:sp>
      <p:sp>
        <p:nvSpPr>
          <p:cNvPr id="4" name="Rectangle 3"/>
          <p:cNvSpPr/>
          <p:nvPr/>
        </p:nvSpPr>
        <p:spPr>
          <a:xfrm>
            <a:off x="457200" y="2401262"/>
            <a:ext cx="7848600" cy="16002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64646"/>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Block </a:t>
            </a:r>
            <a:r>
              <a:rPr lang="en-US" sz="2400" b="1" dirty="0" smtClean="0">
                <a:solidFill>
                  <a:srgbClr val="464646"/>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X </a:t>
            </a:r>
            <a:r>
              <a:rPr lang="en-US" sz="2400" b="1" dirty="0">
                <a:solidFill>
                  <a:srgbClr val="464646"/>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Otorhinolaryngology </a:t>
            </a:r>
            <a:endParaRPr lang="en-US" sz="2400" b="1" dirty="0" smtClean="0">
              <a:solidFill>
                <a:srgbClr val="464646"/>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endParaRPr>
          </a:p>
          <a:p>
            <a:pPr algn="ctr"/>
            <a:r>
              <a:rPr lang="en-US" sz="2400" b="1" dirty="0" smtClean="0">
                <a:solidFill>
                  <a:srgbClr val="464646"/>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Module-II </a:t>
            </a:r>
            <a:r>
              <a:rPr lang="en-US" sz="2400" b="1" dirty="0">
                <a:solidFill>
                  <a:srgbClr val="464646"/>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a:r>
            <a:br>
              <a:rPr lang="en-US" sz="2400" b="1" dirty="0">
                <a:solidFill>
                  <a:srgbClr val="464646"/>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br>
            <a:r>
              <a:rPr lang="en-US" sz="2400" b="1" dirty="0">
                <a:solidFill>
                  <a:srgbClr val="464646"/>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4</a:t>
            </a:r>
            <a:r>
              <a:rPr lang="en-US" sz="2400" b="1" baseline="30000" dirty="0">
                <a:solidFill>
                  <a:srgbClr val="464646"/>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th</a:t>
            </a:r>
            <a:r>
              <a:rPr lang="en-US" sz="2400" b="1" dirty="0">
                <a:solidFill>
                  <a:srgbClr val="464646"/>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 Year MBBS</a:t>
            </a:r>
            <a:br>
              <a:rPr lang="en-US" sz="2400" b="1" dirty="0">
                <a:solidFill>
                  <a:srgbClr val="464646"/>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br>
            <a:r>
              <a:rPr lang="en-US" sz="2400" b="1" dirty="0">
                <a:solidFill>
                  <a:srgbClr val="464646"/>
                </a:solidFill>
                <a:effectLst>
                  <a:outerShdw blurRad="31750" dist="25400" dir="5400000" algn="tl" rotWithShape="0">
                    <a:srgbClr val="000000">
                      <a:alpha val="25000"/>
                    </a:srgbClr>
                  </a:outerShdw>
                </a:effectLst>
                <a:latin typeface="Times New Roman" panose="02020603050405020304" pitchFamily="18" charset="0"/>
                <a:ea typeface="+mj-ea"/>
                <a:cs typeface="Times New Roman" panose="02020603050405020304" pitchFamily="18" charset="0"/>
              </a:rPr>
              <a:t>Dr Afifa Kulsoom, Dr Mehwish Riaz</a:t>
            </a:r>
            <a:endParaRPr lang="en-GB" sz="16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What is Sampling???</a:t>
            </a:r>
          </a:p>
        </p:txBody>
      </p:sp>
      <p:pic>
        <p:nvPicPr>
          <p:cNvPr id="3074" name="Picture 2" descr="C:\Users\HP\Downloads\th.jpg"/>
          <p:cNvPicPr>
            <a:picLocks noGrp="1" noChangeAspect="1" noChangeArrowheads="1"/>
          </p:cNvPicPr>
          <p:nvPr>
            <p:ph idx="1"/>
          </p:nvPr>
        </p:nvPicPr>
        <p:blipFill>
          <a:blip r:embed="rId2" cstate="print"/>
          <a:srcRect/>
          <a:stretch>
            <a:fillRect/>
          </a:stretch>
        </p:blipFill>
        <p:spPr bwMode="auto">
          <a:xfrm>
            <a:off x="1295400" y="1676400"/>
            <a:ext cx="6477000" cy="4343400"/>
          </a:xfrm>
          <a:prstGeom prst="rect">
            <a:avLst/>
          </a:prstGeom>
          <a:noFill/>
        </p:spPr>
      </p:pic>
      <p:sp>
        <p:nvSpPr>
          <p:cNvPr id="2" name="Slide Number Placeholder 1">
            <a:extLst>
              <a:ext uri="{FF2B5EF4-FFF2-40B4-BE49-F238E27FC236}">
                <a16:creationId xmlns:a16="http://schemas.microsoft.com/office/drawing/2014/main" id="{04EBB249-7A7D-D84C-556C-0C0589705556}"/>
              </a:ext>
            </a:extLst>
          </p:cNvPr>
          <p:cNvSpPr>
            <a:spLocks noGrp="1"/>
          </p:cNvSpPr>
          <p:nvPr>
            <p:ph type="sldNum" sz="quarter" idx="12"/>
          </p:nvPr>
        </p:nvSpPr>
        <p:spPr/>
        <p:txBody>
          <a:bodyPr/>
          <a:lstStyle/>
          <a:p>
            <a:fld id="{9CD41315-5733-4165-A58E-EDB64131750E}" type="slidenum">
              <a:rPr lang="en-US" smtClean="0"/>
              <a:pPr/>
              <a:t>10</a:t>
            </a:fld>
            <a:endParaRPr lang="en-US"/>
          </a:p>
        </p:txBody>
      </p:sp>
      <p:sp>
        <p:nvSpPr>
          <p:cNvPr id="4" name="Rectangle 3">
            <a:extLst>
              <a:ext uri="{FF2B5EF4-FFF2-40B4-BE49-F238E27FC236}">
                <a16:creationId xmlns:a16="http://schemas.microsoft.com/office/drawing/2014/main" id="{6DF6DA4C-A507-7740-3B0E-0017FB179949}"/>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448015"/>
            <a:ext cx="8229600" cy="1143000"/>
          </a:xfrm>
        </p:spPr>
        <p:txBody>
          <a:bodyPr>
            <a:normAutofit/>
          </a:bodyPr>
          <a:lstStyle/>
          <a:p>
            <a:r>
              <a:rPr lang="en-US" sz="3200" dirty="0">
                <a:latin typeface="Times New Roman" panose="02020603050405020304" pitchFamily="18" charset="0"/>
                <a:cs typeface="Times New Roman" panose="02020603050405020304" pitchFamily="18" charset="0"/>
              </a:rPr>
              <a:t>What is Sampling Frame ???</a:t>
            </a:r>
          </a:p>
        </p:txBody>
      </p:sp>
      <p:sp>
        <p:nvSpPr>
          <p:cNvPr id="8" name="Content Placeholder 7"/>
          <p:cNvSpPr>
            <a:spLocks noGrp="1"/>
          </p:cNvSpPr>
          <p:nvPr>
            <p:ph idx="1"/>
          </p:nvPr>
        </p:nvSpPr>
        <p:spPr>
          <a:xfrm>
            <a:off x="0" y="1579540"/>
            <a:ext cx="8229600" cy="4525963"/>
          </a:xfrm>
        </p:spPr>
        <p:txBody>
          <a:bodyPr>
            <a:normAutofit/>
          </a:bodyPr>
          <a:lstStyle/>
          <a:p>
            <a:r>
              <a:rPr lang="en-US" sz="2400" dirty="0">
                <a:latin typeface="Times New Roman" panose="02020603050405020304" pitchFamily="18" charset="0"/>
                <a:cs typeface="Times New Roman" panose="02020603050405020304" pitchFamily="18" charset="0"/>
              </a:rPr>
              <a:t>Sampling frame is the</a:t>
            </a:r>
            <a:r>
              <a:rPr lang="en-US" sz="2400" b="1" i="1" dirty="0">
                <a:solidFill>
                  <a:srgbClr val="0070C0"/>
                </a:solidFill>
                <a:latin typeface="Times New Roman" panose="02020603050405020304" pitchFamily="18" charset="0"/>
                <a:cs typeface="Times New Roman" panose="02020603050405020304" pitchFamily="18" charset="0"/>
              </a:rPr>
              <a:t> list </a:t>
            </a:r>
            <a:r>
              <a:rPr lang="en-US" sz="2400" dirty="0">
                <a:latin typeface="Times New Roman" panose="02020603050405020304" pitchFamily="18" charset="0"/>
                <a:cs typeface="Times New Roman" panose="02020603050405020304" pitchFamily="18" charset="0"/>
              </a:rPr>
              <a:t>of all persons/units of population from which the sample is selected.</a:t>
            </a:r>
          </a:p>
        </p:txBody>
      </p:sp>
      <p:pic>
        <p:nvPicPr>
          <p:cNvPr id="2051" name="Picture 3" descr="C:\Users\HP\Downloads\th.jpg"/>
          <p:cNvPicPr>
            <a:picLocks noChangeAspect="1" noChangeArrowheads="1"/>
          </p:cNvPicPr>
          <p:nvPr/>
        </p:nvPicPr>
        <p:blipFill>
          <a:blip r:embed="rId2" cstate="print"/>
          <a:srcRect/>
          <a:stretch>
            <a:fillRect/>
          </a:stretch>
        </p:blipFill>
        <p:spPr bwMode="auto">
          <a:xfrm>
            <a:off x="1828800" y="2971800"/>
            <a:ext cx="5181600" cy="3048000"/>
          </a:xfrm>
          <a:prstGeom prst="rect">
            <a:avLst/>
          </a:prstGeom>
          <a:noFill/>
        </p:spPr>
      </p:pic>
      <p:sp>
        <p:nvSpPr>
          <p:cNvPr id="2" name="Slide Number Placeholder 1">
            <a:extLst>
              <a:ext uri="{FF2B5EF4-FFF2-40B4-BE49-F238E27FC236}">
                <a16:creationId xmlns:a16="http://schemas.microsoft.com/office/drawing/2014/main" id="{021268E7-EF11-688E-87F5-EF85C7FFCFDC}"/>
              </a:ext>
            </a:extLst>
          </p:cNvPr>
          <p:cNvSpPr>
            <a:spLocks noGrp="1"/>
          </p:cNvSpPr>
          <p:nvPr>
            <p:ph type="sldNum" sz="quarter" idx="12"/>
          </p:nvPr>
        </p:nvSpPr>
        <p:spPr/>
        <p:txBody>
          <a:bodyPr/>
          <a:lstStyle/>
          <a:p>
            <a:fld id="{9CD41315-5733-4165-A58E-EDB64131750E}" type="slidenum">
              <a:rPr lang="en-US" smtClean="0"/>
              <a:pPr/>
              <a:t>11</a:t>
            </a:fld>
            <a:endParaRPr lang="en-US"/>
          </a:p>
        </p:txBody>
      </p:sp>
      <p:sp>
        <p:nvSpPr>
          <p:cNvPr id="6" name="Rectangle 5">
            <a:extLst>
              <a:ext uri="{FF2B5EF4-FFF2-40B4-BE49-F238E27FC236}">
                <a16:creationId xmlns:a16="http://schemas.microsoft.com/office/drawing/2014/main" id="{14EA23BD-0A62-9649-ABA8-0AAC6DD78E5E}"/>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45450821"/>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Types Of Sampling</a:t>
            </a:r>
          </a:p>
        </p:txBody>
      </p:sp>
      <p:sp>
        <p:nvSpPr>
          <p:cNvPr id="2" name="Slide Number Placeholder 1">
            <a:extLst>
              <a:ext uri="{FF2B5EF4-FFF2-40B4-BE49-F238E27FC236}">
                <a16:creationId xmlns:a16="http://schemas.microsoft.com/office/drawing/2014/main" id="{5BB4BFC8-DE33-59C6-5822-83496C8F1EDC}"/>
              </a:ext>
            </a:extLst>
          </p:cNvPr>
          <p:cNvSpPr>
            <a:spLocks noGrp="1"/>
          </p:cNvSpPr>
          <p:nvPr>
            <p:ph type="sldNum" sz="quarter" idx="12"/>
          </p:nvPr>
        </p:nvSpPr>
        <p:spPr/>
        <p:txBody>
          <a:bodyPr/>
          <a:lstStyle/>
          <a:p>
            <a:fld id="{9CD41315-5733-4165-A58E-EDB64131750E}" type="slidenum">
              <a:rPr lang="en-US" smtClean="0"/>
              <a:pPr/>
              <a:t>12</a:t>
            </a:fld>
            <a:endParaRPr lang="en-US"/>
          </a:p>
        </p:txBody>
      </p:sp>
      <p:sp>
        <p:nvSpPr>
          <p:cNvPr id="7" name="Rectangle 6">
            <a:extLst>
              <a:ext uri="{FF2B5EF4-FFF2-40B4-BE49-F238E27FC236}">
                <a16:creationId xmlns:a16="http://schemas.microsoft.com/office/drawing/2014/main" id="{39E85F40-C9EA-8E32-7BA2-2C3F0CA2D2EF}"/>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In non-probability/non-random sampling, every participant </a:t>
            </a:r>
            <a:r>
              <a:rPr lang="en-US" sz="2400" b="1" i="1" dirty="0">
                <a:solidFill>
                  <a:srgbClr val="FF0000"/>
                </a:solidFill>
                <a:latin typeface="Times New Roman" panose="02020603050405020304" pitchFamily="18" charset="0"/>
                <a:cs typeface="Times New Roman" panose="02020603050405020304" pitchFamily="18" charset="0"/>
              </a:rPr>
              <a:t>DOESN’T</a:t>
            </a:r>
            <a:r>
              <a:rPr lang="en-US" sz="2400" dirty="0">
                <a:latin typeface="Times New Roman" panose="02020603050405020304" pitchFamily="18" charset="0"/>
                <a:cs typeface="Times New Roman" panose="02020603050405020304" pitchFamily="18" charset="0"/>
              </a:rPr>
              <a:t> get an </a:t>
            </a:r>
            <a:r>
              <a:rPr lang="en-US" sz="2400" b="1" i="1" dirty="0">
                <a:solidFill>
                  <a:srgbClr val="002060"/>
                </a:solidFill>
                <a:latin typeface="Times New Roman" panose="02020603050405020304" pitchFamily="18" charset="0"/>
                <a:cs typeface="Times New Roman" panose="02020603050405020304" pitchFamily="18" charset="0"/>
              </a:rPr>
              <a:t>equal chance </a:t>
            </a:r>
            <a:r>
              <a:rPr lang="en-US" sz="2400" dirty="0">
                <a:latin typeface="Times New Roman" panose="02020603050405020304" pitchFamily="18" charset="0"/>
                <a:cs typeface="Times New Roman" panose="02020603050405020304" pitchFamily="18" charset="0"/>
              </a:rPr>
              <a:t>of being included or excluded from the study population.</a:t>
            </a:r>
          </a:p>
          <a:p>
            <a:endParaRPr lang="en-US" dirty="0"/>
          </a:p>
          <a:p>
            <a:endParaRPr lang="en-US" dirty="0"/>
          </a:p>
          <a:p>
            <a:endParaRPr lang="en-US" dirty="0"/>
          </a:p>
          <a:p>
            <a:endParaRPr lang="en-US" dirty="0"/>
          </a:p>
        </p:txBody>
      </p:sp>
      <p:sp>
        <p:nvSpPr>
          <p:cNvPr id="3" name="Title 2"/>
          <p:cNvSpPr>
            <a:spLocks noGrp="1"/>
          </p:cNvSpPr>
          <p:nvPr>
            <p:ph type="title"/>
          </p:nvPr>
        </p:nvSpPr>
        <p:spPr>
          <a:xfrm>
            <a:off x="0" y="243752"/>
            <a:ext cx="82296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Non-Probability Sampling</a:t>
            </a:r>
            <a:endParaRPr lang="en-US" sz="3200" dirty="0">
              <a:latin typeface="Times New Roman" panose="02020603050405020304" pitchFamily="18" charset="0"/>
              <a:cs typeface="Times New Roman" panose="02020603050405020304" pitchFamily="18" charset="0"/>
            </a:endParaRPr>
          </a:p>
        </p:txBody>
      </p:sp>
      <p:pic>
        <p:nvPicPr>
          <p:cNvPr id="1027" name="Picture 3" descr="C:\Users\HP\Downloads\th.jpg"/>
          <p:cNvPicPr>
            <a:picLocks noChangeAspect="1" noChangeArrowheads="1"/>
          </p:cNvPicPr>
          <p:nvPr/>
        </p:nvPicPr>
        <p:blipFill>
          <a:blip r:embed="rId2" cstate="print"/>
          <a:srcRect/>
          <a:stretch>
            <a:fillRect/>
          </a:stretch>
        </p:blipFill>
        <p:spPr bwMode="auto">
          <a:xfrm>
            <a:off x="1295400" y="3276600"/>
            <a:ext cx="6477000" cy="2819400"/>
          </a:xfrm>
          <a:prstGeom prst="rect">
            <a:avLst/>
          </a:prstGeom>
          <a:noFill/>
        </p:spPr>
      </p:pic>
      <p:sp>
        <p:nvSpPr>
          <p:cNvPr id="4" name="Rectangle 3"/>
          <p:cNvSpPr/>
          <p:nvPr/>
        </p:nvSpPr>
        <p:spPr>
          <a:xfrm>
            <a:off x="7772400" y="61965"/>
            <a:ext cx="13642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371600"/>
            <a:ext cx="8229600" cy="1066800"/>
          </a:xfrm>
        </p:spPr>
        <p:txBody>
          <a:bodyPr>
            <a:noAutofit/>
          </a:bodyPr>
          <a:lstStyle/>
          <a:p>
            <a:pPr algn="ctr"/>
            <a:r>
              <a:rPr lang="en-US" sz="3200" dirty="0" smtClean="0">
                <a:latin typeface="Times New Roman" panose="02020603050405020304" pitchFamily="18" charset="0"/>
                <a:cs typeface="Times New Roman" panose="02020603050405020304" pitchFamily="18" charset="0"/>
              </a:rPr>
              <a:t>Difference Between Probability </a:t>
            </a:r>
            <a:r>
              <a:rPr lang="en-US" sz="3200" dirty="0">
                <a:latin typeface="Times New Roman" panose="02020603050405020304" pitchFamily="18" charset="0"/>
                <a:cs typeface="Times New Roman" panose="02020603050405020304" pitchFamily="18" charset="0"/>
              </a:rPr>
              <a:t>&amp; </a:t>
            </a:r>
            <a:r>
              <a:rPr lang="en-US" sz="3200" dirty="0" smtClean="0">
                <a:latin typeface="Times New Roman" panose="02020603050405020304" pitchFamily="18" charset="0"/>
                <a:cs typeface="Times New Roman" panose="02020603050405020304" pitchFamily="18" charset="0"/>
              </a:rPr>
              <a:t>Non-Probability Sampling </a:t>
            </a:r>
            <a:r>
              <a:rPr lang="en-US" sz="3200" dirty="0"/>
              <a:t/>
            </a:r>
            <a:br>
              <a:rPr lang="en-US" sz="3200" dirty="0"/>
            </a:br>
            <a:endParaRPr lang="en-US" sz="3200" dirty="0"/>
          </a:p>
        </p:txBody>
      </p:sp>
      <p:pic>
        <p:nvPicPr>
          <p:cNvPr id="2050" name="Picture 2"/>
          <p:cNvPicPr>
            <a:picLocks noGrp="1" noChangeAspect="1" noChangeArrowheads="1"/>
          </p:cNvPicPr>
          <p:nvPr>
            <p:ph idx="1"/>
          </p:nvPr>
        </p:nvPicPr>
        <p:blipFill>
          <a:blip r:embed="rId2"/>
          <a:srcRect/>
          <a:stretch>
            <a:fillRect/>
          </a:stretch>
        </p:blipFill>
        <p:spPr bwMode="auto">
          <a:xfrm>
            <a:off x="3500437" y="2672556"/>
            <a:ext cx="2143125" cy="2143125"/>
          </a:xfrm>
          <a:prstGeom prst="rect">
            <a:avLst/>
          </a:prstGeom>
          <a:noFill/>
          <a:ln w="9525">
            <a:noFill/>
            <a:miter lim="800000"/>
            <a:headEnd/>
            <a:tailEnd/>
          </a:ln>
          <a:effectLst/>
        </p:spPr>
      </p:pic>
      <p:sp>
        <p:nvSpPr>
          <p:cNvPr id="4" name="Rectangle 3"/>
          <p:cNvSpPr/>
          <p:nvPr/>
        </p:nvSpPr>
        <p:spPr>
          <a:xfrm>
            <a:off x="7772400" y="61965"/>
            <a:ext cx="13642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extLst>
      <p:ext uri="{BB962C8B-B14F-4D97-AF65-F5344CB8AC3E}">
        <p14:creationId xmlns:p14="http://schemas.microsoft.com/office/powerpoint/2010/main" val="3859087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19243247"/>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Autofit/>
          </a:bodyPr>
          <a:lstStyle/>
          <a:p>
            <a:r>
              <a:rPr lang="en-US" sz="3200" dirty="0" smtClean="0">
                <a:latin typeface="Times New Roman" panose="02020603050405020304" pitchFamily="18" charset="0"/>
                <a:cs typeface="Times New Roman" panose="02020603050405020304" pitchFamily="18" charset="0"/>
              </a:rPr>
              <a:t>Types Of Non-Probability Sampling</a:t>
            </a:r>
            <a:endParaRPr lang="en-US" sz="32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381000"/>
            <a:ext cx="4114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29000" y="2362200"/>
            <a:ext cx="2286000" cy="461665"/>
          </a:xfrm>
          <a:prstGeom prst="rect">
            <a:avLst/>
          </a:prstGeom>
          <a:solidFill>
            <a:schemeClr val="accent4">
              <a:lumMod val="75000"/>
            </a:schemeClr>
          </a:solidFill>
        </p:spPr>
        <p:txBody>
          <a:bodyPr wrap="square" rtlCol="0">
            <a:spAutoFit/>
          </a:bodyPr>
          <a:lstStyle/>
          <a:p>
            <a:r>
              <a:rPr lang="en-US" sz="2400" b="1" dirty="0" smtClean="0">
                <a:solidFill>
                  <a:schemeClr val="bg1"/>
                </a:solidFill>
              </a:rPr>
              <a:t>Consecutive </a:t>
            </a:r>
            <a:endParaRPr lang="en-US" sz="2400" b="1" dirty="0">
              <a:solidFill>
                <a:schemeClr val="bg1"/>
              </a:solidFill>
            </a:endParaRPr>
          </a:p>
        </p:txBody>
      </p:sp>
      <p:sp>
        <p:nvSpPr>
          <p:cNvPr id="6" name="Rectangle 5"/>
          <p:cNvSpPr/>
          <p:nvPr/>
        </p:nvSpPr>
        <p:spPr>
          <a:xfrm>
            <a:off x="7772400" y="61965"/>
            <a:ext cx="13642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Convenience sampling is a type of sampling where the </a:t>
            </a:r>
            <a:r>
              <a:rPr lang="en-US" sz="2400" b="1" i="1" dirty="0">
                <a:solidFill>
                  <a:srgbClr val="0070C0"/>
                </a:solidFill>
                <a:latin typeface="Times New Roman" panose="02020603050405020304" pitchFamily="18" charset="0"/>
                <a:cs typeface="Times New Roman" panose="02020603050405020304" pitchFamily="18" charset="0"/>
              </a:rPr>
              <a:t>first available primary data source </a:t>
            </a:r>
            <a:r>
              <a:rPr lang="en-US" sz="2400" dirty="0">
                <a:latin typeface="Times New Roman" panose="02020603050405020304" pitchFamily="18" charset="0"/>
                <a:cs typeface="Times New Roman" panose="02020603050405020304" pitchFamily="18" charset="0"/>
              </a:rPr>
              <a:t>will be used for the research without additional requirements.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other words, this sampling method involves </a:t>
            </a:r>
            <a:r>
              <a:rPr lang="en-US" sz="2400" b="1" i="1" dirty="0">
                <a:solidFill>
                  <a:srgbClr val="C00000"/>
                </a:solidFill>
                <a:latin typeface="Times New Roman" panose="02020603050405020304" pitchFamily="18" charset="0"/>
                <a:cs typeface="Times New Roman" panose="02020603050405020304" pitchFamily="18" charset="0"/>
              </a:rPr>
              <a:t>getting participants wherever you can find them and typically wherever is convenient.</a:t>
            </a:r>
          </a:p>
          <a:p>
            <a:endParaRPr lang="en-US" sz="2400" b="1" i="1" dirty="0">
              <a:solidFill>
                <a:srgbClr val="00B050"/>
              </a:solidFill>
              <a:latin typeface="Times New Roman" panose="02020603050405020304" pitchFamily="18" charset="0"/>
              <a:cs typeface="Times New Roman" panose="02020603050405020304" pitchFamily="18" charset="0"/>
            </a:endParaRPr>
          </a:p>
          <a:p>
            <a:r>
              <a:rPr lang="en-US" sz="2400" b="1" i="1" dirty="0">
                <a:solidFill>
                  <a:srgbClr val="00B050"/>
                </a:solidFill>
                <a:latin typeface="Times New Roman" panose="02020603050405020304" pitchFamily="18" charset="0"/>
                <a:cs typeface="Times New Roman" panose="02020603050405020304" pitchFamily="18" charset="0"/>
              </a:rPr>
              <a:t>Generalizability</a:t>
            </a:r>
            <a:r>
              <a:rPr lang="en-US" sz="2400" dirty="0">
                <a:latin typeface="Times New Roman" panose="02020603050405020304" pitchFamily="18" charset="0"/>
                <a:cs typeface="Times New Roman" panose="02020603050405020304" pitchFamily="18" charset="0"/>
              </a:rPr>
              <a:t>  of results is compromised.</a:t>
            </a:r>
          </a:p>
        </p:txBody>
      </p:sp>
      <p:sp>
        <p:nvSpPr>
          <p:cNvPr id="3" name="Title 2"/>
          <p:cNvSpPr>
            <a:spLocks noGrp="1"/>
          </p:cNvSpPr>
          <p:nvPr>
            <p:ph type="title"/>
          </p:nvPr>
        </p:nvSpPr>
        <p:spPr/>
        <p:txBody>
          <a:bodyPr>
            <a:normAutofit/>
          </a:bodyPr>
          <a:lstStyle/>
          <a:p>
            <a:r>
              <a:rPr lang="en-US" sz="3200" dirty="0" smtClean="0">
                <a:latin typeface="Times New Roman" panose="02020603050405020304" pitchFamily="18" charset="0"/>
                <a:cs typeface="Times New Roman" panose="02020603050405020304" pitchFamily="18" charset="0"/>
              </a:rPr>
              <a:t>Convenience Sampling</a:t>
            </a:r>
            <a:endParaRPr lang="en-US" sz="3200" dirty="0">
              <a:latin typeface="Times New Roman" panose="02020603050405020304" pitchFamily="18" charset="0"/>
              <a:cs typeface="Times New Roman" panose="02020603050405020304" pitchFamily="18" charset="0"/>
            </a:endParaRPr>
          </a:p>
        </p:txBody>
      </p:sp>
      <p:sp>
        <p:nvSpPr>
          <p:cNvPr id="4" name="Rectangle 3"/>
          <p:cNvSpPr/>
          <p:nvPr/>
        </p:nvSpPr>
        <p:spPr>
          <a:xfrm>
            <a:off x="7772400" y="61965"/>
            <a:ext cx="13642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HP\Desktop\MI Research\convenience-sampling.png"/>
          <p:cNvPicPr>
            <a:picLocks noChangeAspect="1" noChangeArrowheads="1"/>
          </p:cNvPicPr>
          <p:nvPr/>
        </p:nvPicPr>
        <p:blipFill>
          <a:blip r:embed="rId2" cstate="print"/>
          <a:srcRect/>
          <a:stretch>
            <a:fillRect/>
          </a:stretch>
        </p:blipFill>
        <p:spPr bwMode="auto">
          <a:xfrm>
            <a:off x="457200" y="609600"/>
            <a:ext cx="8229600" cy="5715000"/>
          </a:xfrm>
          <a:prstGeom prst="rect">
            <a:avLst/>
          </a:prstGeom>
          <a:noFill/>
        </p:spPr>
      </p:pic>
      <p:sp>
        <p:nvSpPr>
          <p:cNvPr id="3" name="Rectangle 2"/>
          <p:cNvSpPr/>
          <p:nvPr/>
        </p:nvSpPr>
        <p:spPr>
          <a:xfrm>
            <a:off x="7772400" y="61965"/>
            <a:ext cx="13642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It involves taking every patient who</a:t>
            </a:r>
          </a:p>
          <a:p>
            <a:pPr marL="109728" indent="0">
              <a:buNone/>
            </a:pPr>
            <a:r>
              <a:rPr lang="en-US" sz="2400" dirty="0">
                <a:latin typeface="Times New Roman" panose="02020603050405020304" pitchFamily="18" charset="0"/>
                <a:cs typeface="Times New Roman" panose="02020603050405020304" pitchFamily="18" charset="0"/>
              </a:rPr>
              <a:t>meets the selection criteria over a specified time interval or number of patients</a:t>
            </a:r>
            <a:r>
              <a:rPr lang="en-US" sz="2400" dirty="0" smtClean="0">
                <a:latin typeface="Times New Roman" panose="02020603050405020304" pitchFamily="18" charset="0"/>
                <a:cs typeface="Times New Roman" panose="02020603050405020304" pitchFamily="18" charset="0"/>
              </a:rPr>
              <a:t>.</a:t>
            </a:r>
          </a:p>
          <a:p>
            <a:pPr marL="109728" indent="0">
              <a:buNone/>
            </a:pP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It is the </a:t>
            </a:r>
            <a:r>
              <a:rPr lang="en-US" sz="2400" dirty="0">
                <a:solidFill>
                  <a:srgbClr val="FF0000"/>
                </a:solidFill>
                <a:latin typeface="Times New Roman" panose="02020603050405020304" pitchFamily="18" charset="0"/>
                <a:cs typeface="Times New Roman" panose="02020603050405020304" pitchFamily="18" charset="0"/>
              </a:rPr>
              <a:t>best of the nonprobability techniques</a:t>
            </a:r>
            <a:r>
              <a:rPr lang="en-US" sz="2400" dirty="0">
                <a:latin typeface="Times New Roman" panose="02020603050405020304" pitchFamily="18" charset="0"/>
                <a:cs typeface="Times New Roman" panose="02020603050405020304" pitchFamily="18" charset="0"/>
              </a:rPr>
              <a:t> and one that is very often practical.</a:t>
            </a:r>
          </a:p>
        </p:txBody>
      </p:sp>
      <p:sp>
        <p:nvSpPr>
          <p:cNvPr id="3" name="Title 2"/>
          <p:cNvSpPr>
            <a:spLocks noGrp="1"/>
          </p:cNvSpPr>
          <p:nvPr>
            <p:ph type="title"/>
          </p:nvPr>
        </p:nvSpPr>
        <p:spPr>
          <a:xfrm>
            <a:off x="457200" y="274638"/>
            <a:ext cx="8229600" cy="701727"/>
          </a:xfrm>
        </p:spPr>
        <p:txBody>
          <a:bodyPr>
            <a:normAutofit fontScale="90000"/>
          </a:bodyPr>
          <a:lstStyle/>
          <a:p>
            <a:r>
              <a:rPr lang="en-US" dirty="0"/>
              <a:t/>
            </a:r>
            <a:br>
              <a:rPr lang="en-US" dirty="0"/>
            </a:br>
            <a:r>
              <a:rPr lang="en-US" sz="3600" dirty="0" smtClean="0">
                <a:latin typeface="Times New Roman" panose="02020603050405020304" pitchFamily="18" charset="0"/>
                <a:cs typeface="Times New Roman" panose="02020603050405020304" pitchFamily="18" charset="0"/>
              </a:rPr>
              <a:t>Consecutive Sampling</a:t>
            </a:r>
            <a:endParaRPr lang="en-US" dirty="0"/>
          </a:p>
        </p:txBody>
      </p:sp>
      <p:sp>
        <p:nvSpPr>
          <p:cNvPr id="4" name="Rectangle 3"/>
          <p:cNvSpPr/>
          <p:nvPr/>
        </p:nvSpPr>
        <p:spPr>
          <a:xfrm>
            <a:off x="7772400" y="61965"/>
            <a:ext cx="13642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extLst>
      <p:ext uri="{BB962C8B-B14F-4D97-AF65-F5344CB8AC3E}">
        <p14:creationId xmlns:p14="http://schemas.microsoft.com/office/powerpoint/2010/main" val="2657598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latin typeface="Times New Roman" panose="02020603050405020304" pitchFamily="18" charset="0"/>
                <a:cs typeface="Times New Roman" panose="02020603050405020304" pitchFamily="18" charset="0"/>
              </a:rPr>
              <a:t>Consecutive Sampling</a:t>
            </a:r>
            <a:endParaRPr lang="en-US" sz="3200" dirty="0">
              <a:latin typeface="Times New Roman" panose="02020603050405020304" pitchFamily="18" charset="0"/>
              <a:cs typeface="Times New Roman" panose="02020603050405020304" pitchFamily="18" charset="0"/>
            </a:endParaRPr>
          </a:p>
        </p:txBody>
      </p:sp>
      <p:pic>
        <p:nvPicPr>
          <p:cNvPr id="2050" name="Picture 2" descr="C:\Users\Administrator\Desktop\CONSECUTIVE-SAMPLI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7620000" cy="39528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772400" y="61965"/>
            <a:ext cx="13642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extLst>
      <p:ext uri="{BB962C8B-B14F-4D97-AF65-F5344CB8AC3E}">
        <p14:creationId xmlns:p14="http://schemas.microsoft.com/office/powerpoint/2010/main" val="2387268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ismillah in Arabic | Bismillah Calligraphy Text - Pak – Framer">
            <a:extLst>
              <a:ext uri="{FF2B5EF4-FFF2-40B4-BE49-F238E27FC236}">
                <a16:creationId xmlns:a16="http://schemas.microsoft.com/office/drawing/2014/main" id="{582AFA37-0E64-3A85-4834-E9B5663226C9}"/>
              </a:ext>
            </a:extLst>
          </p:cNvPr>
          <p:cNvPicPr>
            <a:picLocks noChangeAspect="1" noChangeArrowheads="1"/>
          </p:cNvPicPr>
          <p:nvPr/>
        </p:nvPicPr>
        <p:blipFill>
          <a:blip r:embed="rId2">
            <a:duotone>
              <a:prstClr val="black"/>
              <a:prstClr val="white"/>
            </a:duotone>
            <a:extLst>
              <a:ext uri="{28A0092B-C50C-407E-A947-70E740481C1C}">
                <a14:useLocalDpi xmlns:a14="http://schemas.microsoft.com/office/drawing/2010/main" val="0"/>
              </a:ext>
            </a:extLst>
          </a:blip>
          <a:stretch>
            <a:fillRect/>
          </a:stretch>
        </p:blipFill>
        <p:spPr bwMode="auto">
          <a:xfrm>
            <a:off x="915259" y="762000"/>
            <a:ext cx="7313481" cy="4174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445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400" dirty="0">
                <a:latin typeface="Times New Roman" panose="02020603050405020304" pitchFamily="18" charset="0"/>
                <a:cs typeface="Times New Roman" panose="02020603050405020304" pitchFamily="18" charset="0"/>
              </a:rPr>
              <a:t>Also known as  </a:t>
            </a:r>
            <a:r>
              <a:rPr lang="en-US" sz="2400" b="1" i="1" dirty="0">
                <a:solidFill>
                  <a:srgbClr val="00B050"/>
                </a:solidFill>
                <a:latin typeface="Times New Roman" panose="02020603050405020304" pitchFamily="18" charset="0"/>
                <a:cs typeface="Times New Roman" panose="02020603050405020304" pitchFamily="18" charset="0"/>
              </a:rPr>
              <a:t>judgment, selective or subjective sampling.</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Researcher relies on his or her own judgment when choosing members of population to participate in the study.</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useful in </a:t>
            </a:r>
            <a:r>
              <a:rPr lang="en-US" sz="2400" dirty="0" err="1">
                <a:latin typeface="Times New Roman" panose="02020603050405020304" pitchFamily="18" charset="0"/>
                <a:cs typeface="Times New Roman" panose="02020603050405020304" pitchFamily="18" charset="0"/>
              </a:rPr>
              <a:t>situations</a:t>
            </a:r>
            <a:r>
              <a:rPr lang="en-US" sz="2400" b="1" i="1" dirty="0" err="1">
                <a:solidFill>
                  <a:srgbClr val="002060"/>
                </a:solidFill>
                <a:latin typeface="Times New Roman" panose="02020603050405020304" pitchFamily="18" charset="0"/>
                <a:cs typeface="Times New Roman" panose="02020603050405020304" pitchFamily="18" charset="0"/>
              </a:rPr>
              <a:t>to</a:t>
            </a:r>
            <a:r>
              <a:rPr lang="en-US" sz="2400" b="1" i="1" dirty="0">
                <a:solidFill>
                  <a:srgbClr val="002060"/>
                </a:solidFill>
                <a:latin typeface="Times New Roman" panose="02020603050405020304" pitchFamily="18" charset="0"/>
                <a:cs typeface="Times New Roman" panose="02020603050405020304" pitchFamily="18" charset="0"/>
              </a:rPr>
              <a:t> reach a targeted sample quickly,</a:t>
            </a:r>
            <a:r>
              <a:rPr lang="en-US" sz="2400" dirty="0">
                <a:latin typeface="Times New Roman" panose="02020603050405020304" pitchFamily="18" charset="0"/>
                <a:cs typeface="Times New Roman" panose="02020603050405020304" pitchFamily="18" charset="0"/>
              </a:rPr>
              <a:t> and </a:t>
            </a:r>
            <a:r>
              <a:rPr lang="en-US" sz="2400" b="1" i="1" dirty="0">
                <a:solidFill>
                  <a:schemeClr val="accent2">
                    <a:lumMod val="50000"/>
                  </a:schemeClr>
                </a:solidFill>
                <a:latin typeface="Times New Roman" panose="02020603050405020304" pitchFamily="18" charset="0"/>
                <a:cs typeface="Times New Roman" panose="02020603050405020304" pitchFamily="18" charset="0"/>
              </a:rPr>
              <a:t>where sampling for proportionality is not the main concern.</a:t>
            </a:r>
          </a:p>
        </p:txBody>
      </p:sp>
      <p:sp>
        <p:nvSpPr>
          <p:cNvPr id="3" name="Title 2"/>
          <p:cNvSpPr>
            <a:spLocks noGrp="1"/>
          </p:cNvSpPr>
          <p:nvPr>
            <p:ph type="title"/>
          </p:nvPr>
        </p:nvSpPr>
        <p:spPr/>
        <p:txBody>
          <a:bodyPr>
            <a:normAutofit/>
          </a:bodyPr>
          <a:lstStyle/>
          <a:p>
            <a:r>
              <a:rPr lang="en-US" sz="3200" dirty="0" smtClean="0">
                <a:latin typeface="Times New Roman" panose="02020603050405020304" pitchFamily="18" charset="0"/>
                <a:cs typeface="Times New Roman" panose="02020603050405020304" pitchFamily="18" charset="0"/>
              </a:rPr>
              <a:t>Purposive Sampling</a:t>
            </a:r>
            <a:endParaRPr lang="en-US" sz="3200" dirty="0">
              <a:latin typeface="Times New Roman" panose="02020603050405020304" pitchFamily="18" charset="0"/>
              <a:cs typeface="Times New Roman" panose="02020603050405020304" pitchFamily="18" charset="0"/>
            </a:endParaRPr>
          </a:p>
        </p:txBody>
      </p:sp>
      <p:sp>
        <p:nvSpPr>
          <p:cNvPr id="4" name="Rectangle 3"/>
          <p:cNvSpPr/>
          <p:nvPr/>
        </p:nvSpPr>
        <p:spPr>
          <a:xfrm>
            <a:off x="7772400" y="61965"/>
            <a:ext cx="13642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Purposive sampling</a:t>
            </a:r>
          </a:p>
        </p:txBody>
      </p:sp>
      <p:pic>
        <p:nvPicPr>
          <p:cNvPr id="3074" name="Picture 2" descr="C:\Users\HP\Downloads\th.jpg"/>
          <p:cNvPicPr>
            <a:picLocks noGrp="1" noChangeAspect="1" noChangeArrowheads="1"/>
          </p:cNvPicPr>
          <p:nvPr>
            <p:ph idx="1"/>
          </p:nvPr>
        </p:nvPicPr>
        <p:blipFill>
          <a:blip r:embed="rId2" cstate="print"/>
          <a:srcRect/>
          <a:stretch>
            <a:fillRect/>
          </a:stretch>
        </p:blipFill>
        <p:spPr bwMode="auto">
          <a:xfrm>
            <a:off x="685800" y="1828800"/>
            <a:ext cx="7467600" cy="4343400"/>
          </a:xfrm>
          <a:prstGeom prst="rect">
            <a:avLst/>
          </a:prstGeom>
          <a:noFill/>
        </p:spPr>
      </p:pic>
      <p:sp>
        <p:nvSpPr>
          <p:cNvPr id="4" name="Rectangle 3"/>
          <p:cNvSpPr/>
          <p:nvPr/>
        </p:nvSpPr>
        <p:spPr>
          <a:xfrm>
            <a:off x="7772400" y="61965"/>
            <a:ext cx="13642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4581F0C9-5AE4-AAFB-A82F-0D85C2450247}"/>
              </a:ext>
            </a:extLst>
          </p:cNvPr>
          <p:cNvGraphicFramePr>
            <a:graphicFrameLocks noGrp="1"/>
          </p:cNvGraphicFramePr>
          <p:nvPr>
            <p:ph idx="1"/>
            <p:extLst>
              <p:ext uri="{D42A27DB-BD31-4B8C-83A1-F6EECF244321}">
                <p14:modId xmlns:p14="http://schemas.microsoft.com/office/powerpoint/2010/main" val="3481190101"/>
              </p:ext>
            </p:extLst>
          </p:nvPr>
        </p:nvGraphicFramePr>
        <p:xfrm>
          <a:off x="457200" y="14813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457200" y="248759"/>
            <a:ext cx="82296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Quota Sampling</a:t>
            </a:r>
            <a:endParaRPr lang="en-US" sz="3200" dirty="0">
              <a:latin typeface="Times New Roman" panose="02020603050405020304" pitchFamily="18" charset="0"/>
              <a:cs typeface="Times New Roman" panose="02020603050405020304" pitchFamily="18" charset="0"/>
            </a:endParaRPr>
          </a:p>
        </p:txBody>
      </p:sp>
      <p:sp>
        <p:nvSpPr>
          <p:cNvPr id="4" name="Rectangle 3"/>
          <p:cNvSpPr/>
          <p:nvPr/>
        </p:nvSpPr>
        <p:spPr>
          <a:xfrm>
            <a:off x="7772400" y="61965"/>
            <a:ext cx="13642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Quota </a:t>
            </a:r>
            <a:r>
              <a:rPr lang="en-US" sz="3200" dirty="0" smtClean="0">
                <a:latin typeface="Times New Roman" panose="02020603050405020304" pitchFamily="18" charset="0"/>
                <a:cs typeface="Times New Roman" panose="02020603050405020304" pitchFamily="18" charset="0"/>
              </a:rPr>
              <a:t>Sampling</a:t>
            </a:r>
            <a:endParaRPr lang="en-US" sz="3200" dirty="0">
              <a:latin typeface="Times New Roman" panose="02020603050405020304" pitchFamily="18" charset="0"/>
              <a:cs typeface="Times New Roman" panose="02020603050405020304" pitchFamily="18" charset="0"/>
            </a:endParaRPr>
          </a:p>
        </p:txBody>
      </p:sp>
      <p:pic>
        <p:nvPicPr>
          <p:cNvPr id="1027" name="Picture 3" descr="C:\Users\HP\Downloads\th.jpg"/>
          <p:cNvPicPr>
            <a:picLocks noGrp="1" noChangeAspect="1" noChangeArrowheads="1"/>
          </p:cNvPicPr>
          <p:nvPr>
            <p:ph idx="1"/>
          </p:nvPr>
        </p:nvPicPr>
        <p:blipFill>
          <a:blip r:embed="rId2" cstate="print"/>
          <a:srcRect/>
          <a:stretch>
            <a:fillRect/>
          </a:stretch>
        </p:blipFill>
        <p:spPr bwMode="auto">
          <a:xfrm>
            <a:off x="1295400" y="1905000"/>
            <a:ext cx="6553200" cy="4191000"/>
          </a:xfrm>
          <a:prstGeom prst="rect">
            <a:avLst/>
          </a:prstGeom>
          <a:noFill/>
        </p:spPr>
      </p:pic>
      <p:sp>
        <p:nvSpPr>
          <p:cNvPr id="4" name="Rectangle 3"/>
          <p:cNvSpPr/>
          <p:nvPr/>
        </p:nvSpPr>
        <p:spPr>
          <a:xfrm>
            <a:off x="7772400" y="61965"/>
            <a:ext cx="13642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smtClean="0">
                <a:latin typeface="Times New Roman" panose="02020603050405020304" pitchFamily="18" charset="0"/>
                <a:cs typeface="Times New Roman" panose="02020603050405020304" pitchFamily="18" charset="0"/>
              </a:rPr>
              <a:t>How </a:t>
            </a:r>
            <a:r>
              <a:rPr lang="en-US" sz="3200" dirty="0">
                <a:latin typeface="Times New Roman" panose="02020603050405020304" pitchFamily="18" charset="0"/>
                <a:cs typeface="Times New Roman" panose="02020603050405020304" pitchFamily="18" charset="0"/>
              </a:rPr>
              <a:t>T</a:t>
            </a:r>
            <a:r>
              <a:rPr lang="en-US" sz="3200" dirty="0" smtClean="0">
                <a:latin typeface="Times New Roman" panose="02020603050405020304" pitchFamily="18" charset="0"/>
                <a:cs typeface="Times New Roman" panose="02020603050405020304" pitchFamily="18" charset="0"/>
              </a:rPr>
              <a:t>o Do </a:t>
            </a:r>
            <a:r>
              <a:rPr lang="en-US" sz="3200" dirty="0">
                <a:latin typeface="Times New Roman" panose="02020603050405020304" pitchFamily="18" charset="0"/>
                <a:cs typeface="Times New Roman" panose="02020603050405020304" pitchFamily="18" charset="0"/>
              </a:rPr>
              <a:t>Q</a:t>
            </a:r>
            <a:r>
              <a:rPr lang="en-US" sz="3200" dirty="0" smtClean="0">
                <a:latin typeface="Times New Roman" panose="02020603050405020304" pitchFamily="18" charset="0"/>
                <a:cs typeface="Times New Roman" panose="02020603050405020304" pitchFamily="18" charset="0"/>
              </a:rPr>
              <a:t>uota </a:t>
            </a:r>
            <a:r>
              <a:rPr lang="en-US" sz="3200" dirty="0">
                <a:latin typeface="Times New Roman" panose="02020603050405020304" pitchFamily="18" charset="0"/>
                <a:cs typeface="Times New Roman" panose="02020603050405020304" pitchFamily="18" charset="0"/>
              </a:rPr>
              <a:t>S</a:t>
            </a:r>
            <a:r>
              <a:rPr lang="en-US" sz="3200" dirty="0" smtClean="0">
                <a:latin typeface="Times New Roman" panose="02020603050405020304" pitchFamily="18" charset="0"/>
                <a:cs typeface="Times New Roman" panose="02020603050405020304" pitchFamily="18" charset="0"/>
              </a:rPr>
              <a:t>ampling??</a:t>
            </a:r>
            <a:endParaRPr lang="en-US" sz="3200" dirty="0">
              <a:latin typeface="Times New Roman" panose="02020603050405020304" pitchFamily="18" charset="0"/>
              <a:cs typeface="Times New Roman" panose="02020603050405020304"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79356683"/>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7772400" y="61965"/>
            <a:ext cx="13642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It’s better to do quota sampling </a:t>
            </a:r>
            <a:r>
              <a:rPr lang="en-US" sz="2400" b="1" i="1" dirty="0">
                <a:solidFill>
                  <a:srgbClr val="C00000"/>
                </a:solidFill>
                <a:latin typeface="Times New Roman" panose="02020603050405020304" pitchFamily="18" charset="0"/>
                <a:cs typeface="Times New Roman" panose="02020603050405020304" pitchFamily="18" charset="0"/>
              </a:rPr>
              <a:t>proportionately  </a:t>
            </a:r>
            <a:r>
              <a:rPr lang="en-US" sz="2400" dirty="0">
                <a:latin typeface="Times New Roman" panose="02020603050405020304" pitchFamily="18" charset="0"/>
                <a:cs typeface="Times New Roman" panose="02020603050405020304" pitchFamily="18" charset="0"/>
              </a:rPr>
              <a:t>but can be done </a:t>
            </a:r>
            <a:r>
              <a:rPr lang="en-US" sz="2400" b="1" i="1" dirty="0">
                <a:solidFill>
                  <a:srgbClr val="FF0000"/>
                </a:solidFill>
                <a:latin typeface="Times New Roman" panose="02020603050405020304" pitchFamily="18" charset="0"/>
                <a:cs typeface="Times New Roman" panose="02020603050405020304" pitchFamily="18" charset="0"/>
              </a:rPr>
              <a:t>disproportionately</a:t>
            </a:r>
            <a:r>
              <a:rPr lang="en-US" sz="2400" dirty="0">
                <a:latin typeface="Times New Roman" panose="02020603050405020304" pitchFamily="18" charset="0"/>
                <a:cs typeface="Times New Roman" panose="02020603050405020304" pitchFamily="18" charset="0"/>
              </a:rPr>
              <a:t>  as wellll….</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As this is non- probability sampling!!!!</a:t>
            </a:r>
          </a:p>
          <a:p>
            <a:endParaRPr lang="en-US" b="1"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Important to </a:t>
            </a:r>
            <a:r>
              <a:rPr lang="en-US" sz="3200" dirty="0" smtClean="0">
                <a:latin typeface="Times New Roman" panose="02020603050405020304" pitchFamily="18" charset="0"/>
                <a:cs typeface="Times New Roman" panose="02020603050405020304" pitchFamily="18" charset="0"/>
              </a:rPr>
              <a:t>Remember</a:t>
            </a:r>
            <a:r>
              <a:rPr lang="en-US" sz="3200" dirty="0">
                <a:latin typeface="Times New Roman" panose="02020603050405020304" pitchFamily="18" charset="0"/>
                <a:cs typeface="Times New Roman" panose="02020603050405020304" pitchFamily="18" charset="0"/>
              </a:rPr>
              <a:t>!!!</a:t>
            </a:r>
          </a:p>
        </p:txBody>
      </p:sp>
      <p:pic>
        <p:nvPicPr>
          <p:cNvPr id="2051" name="Picture 3" descr="C:\Users\HP\Downloads\th.jpg"/>
          <p:cNvPicPr>
            <a:picLocks noChangeAspect="1" noChangeArrowheads="1"/>
          </p:cNvPicPr>
          <p:nvPr/>
        </p:nvPicPr>
        <p:blipFill>
          <a:blip r:embed="rId2" cstate="print"/>
          <a:srcRect/>
          <a:stretch>
            <a:fillRect/>
          </a:stretch>
        </p:blipFill>
        <p:spPr bwMode="auto">
          <a:xfrm>
            <a:off x="2743200" y="3962400"/>
            <a:ext cx="3276600" cy="1981200"/>
          </a:xfrm>
          <a:prstGeom prst="rect">
            <a:avLst/>
          </a:prstGeom>
          <a:noFill/>
        </p:spPr>
      </p:pic>
      <p:sp>
        <p:nvSpPr>
          <p:cNvPr id="5" name="Rectangle 4"/>
          <p:cNvSpPr/>
          <p:nvPr/>
        </p:nvSpPr>
        <p:spPr>
          <a:xfrm>
            <a:off x="7772400" y="61965"/>
            <a:ext cx="13642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effectLst>
            <a:reflection blurRad="6350" stA="50000" endA="300" endPos="38500" dist="50800" dir="5400000" sy="-100000" algn="bl" rotWithShape="0"/>
          </a:effectLst>
        </p:spPr>
        <p:txBody>
          <a:bodyPr/>
          <a:lstStyle/>
          <a:p>
            <a:r>
              <a:rPr lang="en-US" sz="2400" dirty="0">
                <a:latin typeface="Times New Roman" panose="02020603050405020304" pitchFamily="18" charset="0"/>
                <a:cs typeface="Times New Roman" panose="02020603050405020304" pitchFamily="18" charset="0"/>
              </a:rPr>
              <a:t>In this sampling, </a:t>
            </a:r>
            <a:r>
              <a:rPr lang="en-US" sz="2400" b="1" i="1" dirty="0">
                <a:solidFill>
                  <a:srgbClr val="00B050"/>
                </a:solidFill>
                <a:latin typeface="Times New Roman" panose="02020603050405020304" pitchFamily="18" charset="0"/>
                <a:cs typeface="Times New Roman" panose="02020603050405020304" pitchFamily="18" charset="0"/>
              </a:rPr>
              <a:t>research participants recruit other participants. </a:t>
            </a:r>
          </a:p>
          <a:p>
            <a:r>
              <a:rPr lang="en-US" sz="2400" dirty="0">
                <a:latin typeface="Times New Roman" panose="02020603050405020304" pitchFamily="18" charset="0"/>
                <a:cs typeface="Times New Roman" panose="02020603050405020304" pitchFamily="18" charset="0"/>
              </a:rPr>
              <a:t>Also called networking sampling.</a:t>
            </a:r>
          </a:p>
          <a:p>
            <a:r>
              <a:rPr lang="en-US" sz="2400" dirty="0">
                <a:latin typeface="Times New Roman" panose="02020603050405020304" pitchFamily="18" charset="0"/>
                <a:cs typeface="Times New Roman" panose="02020603050405020304" pitchFamily="18" charset="0"/>
              </a:rPr>
              <a:t>Does that make any sense????</a:t>
            </a:r>
          </a:p>
          <a:p>
            <a:pPr>
              <a:buNone/>
            </a:pPr>
            <a:endParaRPr lang="en-US" dirty="0">
              <a:latin typeface="Times New Roman" panose="02020603050405020304" pitchFamily="18" charset="0"/>
              <a:cs typeface="Times New Roman" panose="02020603050405020304" pitchFamily="18" charset="0"/>
            </a:endParaRPr>
          </a:p>
          <a:p>
            <a:pPr>
              <a:buNone/>
            </a:pPr>
            <a:endParaRPr lang="en-US"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normAutofit/>
          </a:bodyPr>
          <a:lstStyle/>
          <a:p>
            <a:r>
              <a:rPr lang="en-US" sz="3200" dirty="0" smtClean="0">
                <a:latin typeface="Times New Roman" panose="02020603050405020304" pitchFamily="18" charset="0"/>
                <a:cs typeface="Times New Roman" panose="02020603050405020304" pitchFamily="18" charset="0"/>
              </a:rPr>
              <a:t>Snowball Sampling</a:t>
            </a:r>
            <a:endParaRPr lang="en-US" sz="3200" dirty="0">
              <a:latin typeface="Times New Roman" panose="02020603050405020304" pitchFamily="18" charset="0"/>
              <a:cs typeface="Times New Roman" panose="02020603050405020304" pitchFamily="18" charset="0"/>
            </a:endParaRPr>
          </a:p>
        </p:txBody>
      </p:sp>
      <p:pic>
        <p:nvPicPr>
          <p:cNvPr id="3077" name="Picture 5" descr="C:\Users\HP\Downloads\th.jpg"/>
          <p:cNvPicPr>
            <a:picLocks noChangeAspect="1" noChangeArrowheads="1"/>
          </p:cNvPicPr>
          <p:nvPr/>
        </p:nvPicPr>
        <p:blipFill>
          <a:blip r:embed="rId2" cstate="print"/>
          <a:srcRect/>
          <a:stretch>
            <a:fillRect/>
          </a:stretch>
        </p:blipFill>
        <p:spPr bwMode="auto">
          <a:xfrm>
            <a:off x="2209800" y="3581400"/>
            <a:ext cx="3810000" cy="2743200"/>
          </a:xfrm>
          <a:prstGeom prst="rect">
            <a:avLst/>
          </a:prstGeom>
          <a:noFill/>
        </p:spPr>
      </p:pic>
      <p:sp>
        <p:nvSpPr>
          <p:cNvPr id="5" name="Rectangle 4"/>
          <p:cNvSpPr/>
          <p:nvPr/>
        </p:nvSpPr>
        <p:spPr>
          <a:xfrm>
            <a:off x="7772400" y="61965"/>
            <a:ext cx="13642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99418"/>
            <a:ext cx="8229600" cy="4525963"/>
          </a:xfrm>
        </p:spPr>
        <p:txBody>
          <a:bodyPr/>
          <a:lstStyle/>
          <a:p>
            <a:r>
              <a:rPr lang="en-US" sz="2800" dirty="0">
                <a:latin typeface="Times New Roman" panose="02020603050405020304" pitchFamily="18" charset="0"/>
                <a:cs typeface="Times New Roman" panose="02020603050405020304" pitchFamily="18" charset="0"/>
              </a:rPr>
              <a:t>It is useful in finding subjects which </a:t>
            </a:r>
            <a:r>
              <a:rPr lang="en-US" sz="2800" b="1" i="1" dirty="0">
                <a:solidFill>
                  <a:schemeClr val="bg2">
                    <a:lumMod val="25000"/>
                  </a:schemeClr>
                </a:solidFill>
                <a:latin typeface="Times New Roman" panose="02020603050405020304" pitchFamily="18" charset="0"/>
                <a:cs typeface="Times New Roman" panose="02020603050405020304" pitchFamily="18" charset="0"/>
              </a:rPr>
              <a:t>may not like to disclose their identity.</a:t>
            </a:r>
          </a:p>
          <a:p>
            <a:r>
              <a:rPr lang="en-US" sz="2800" dirty="0">
                <a:latin typeface="Times New Roman" panose="02020603050405020304" pitchFamily="18" charset="0"/>
                <a:cs typeface="Times New Roman" panose="02020603050405020304" pitchFamily="18" charset="0"/>
              </a:rPr>
              <a:t>e.g. homosexuals, drug addicts, sex workers, child abusers, etc..</a:t>
            </a:r>
          </a:p>
          <a:p>
            <a:endParaRPr lang="en-US" dirty="0"/>
          </a:p>
          <a:p>
            <a:endParaRPr lang="en-US" dirty="0"/>
          </a:p>
        </p:txBody>
      </p:sp>
      <p:sp>
        <p:nvSpPr>
          <p:cNvPr id="3" name="Title 2"/>
          <p:cNvSpPr>
            <a:spLocks noGrp="1"/>
          </p:cNvSpPr>
          <p:nvPr>
            <p:ph type="title"/>
          </p:nvPr>
        </p:nvSpPr>
        <p:spPr>
          <a:xfrm>
            <a:off x="30192" y="762000"/>
            <a:ext cx="8229600" cy="1143000"/>
          </a:xfrm>
        </p:spPr>
        <p:txBody>
          <a:bodyPr>
            <a:normAutofit/>
          </a:bodyPr>
          <a:lstStyle/>
          <a:p>
            <a:r>
              <a:rPr lang="en-US" sz="3200" dirty="0">
                <a:latin typeface="Times New Roman" panose="02020603050405020304" pitchFamily="18" charset="0"/>
                <a:cs typeface="Times New Roman" panose="02020603050405020304" pitchFamily="18" charset="0"/>
              </a:rPr>
              <a:t>Why do we do snowball sampling??</a:t>
            </a:r>
          </a:p>
        </p:txBody>
      </p:sp>
      <p:pic>
        <p:nvPicPr>
          <p:cNvPr id="1027" name="Picture 3" descr="C:\Users\HP\Downloads\th.jpg"/>
          <p:cNvPicPr>
            <a:picLocks noChangeAspect="1" noChangeArrowheads="1"/>
          </p:cNvPicPr>
          <p:nvPr/>
        </p:nvPicPr>
        <p:blipFill>
          <a:blip r:embed="rId2" cstate="print"/>
          <a:srcRect/>
          <a:stretch>
            <a:fillRect/>
          </a:stretch>
        </p:blipFill>
        <p:spPr bwMode="auto">
          <a:xfrm>
            <a:off x="1219200" y="3962400"/>
            <a:ext cx="6248400" cy="2895600"/>
          </a:xfrm>
          <a:prstGeom prst="rect">
            <a:avLst/>
          </a:prstGeom>
          <a:noFill/>
        </p:spPr>
      </p:pic>
      <p:sp>
        <p:nvSpPr>
          <p:cNvPr id="5" name="Rectangle 4"/>
          <p:cNvSpPr/>
          <p:nvPr/>
        </p:nvSpPr>
        <p:spPr>
          <a:xfrm>
            <a:off x="7772400" y="61965"/>
            <a:ext cx="13642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79515755"/>
              </p:ext>
            </p:extLst>
          </p:nvPr>
        </p:nvGraphicFramePr>
        <p:xfrm>
          <a:off x="224913" y="2057400"/>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7374" y="762000"/>
            <a:ext cx="8229600" cy="1143000"/>
          </a:xfrm>
        </p:spPr>
        <p:txBody>
          <a:bodyPr>
            <a:normAutofit/>
          </a:bodyPr>
          <a:lstStyle/>
          <a:p>
            <a:r>
              <a:rPr lang="en-US" sz="3200" dirty="0">
                <a:latin typeface="Times New Roman" panose="02020603050405020304" pitchFamily="18" charset="0"/>
                <a:cs typeface="Times New Roman" panose="02020603050405020304" pitchFamily="18" charset="0"/>
              </a:rPr>
              <a:t>How to do snowball sampling??</a:t>
            </a:r>
          </a:p>
        </p:txBody>
      </p:sp>
      <p:sp>
        <p:nvSpPr>
          <p:cNvPr id="5" name="Rectangle 4"/>
          <p:cNvSpPr/>
          <p:nvPr/>
        </p:nvSpPr>
        <p:spPr>
          <a:xfrm>
            <a:off x="7772400" y="61965"/>
            <a:ext cx="13642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Ø"/>
            </a:pPr>
            <a:r>
              <a:rPr lang="en-US" sz="2400" dirty="0">
                <a:latin typeface="Times New Roman" panose="02020603050405020304" pitchFamily="18" charset="0"/>
                <a:cs typeface="Times New Roman" panose="02020603050405020304" pitchFamily="18" charset="0"/>
              </a:rPr>
              <a:t>It  is an </a:t>
            </a:r>
            <a:r>
              <a:rPr lang="en-US" sz="2400" b="1" i="1" dirty="0">
                <a:solidFill>
                  <a:srgbClr val="C00000"/>
                </a:solidFill>
                <a:latin typeface="Times New Roman" panose="02020603050405020304" pitchFamily="18" charset="0"/>
                <a:cs typeface="Times New Roman" panose="02020603050405020304" pitchFamily="18" charset="0"/>
              </a:rPr>
              <a:t>extension to quota sampling. </a:t>
            </a:r>
          </a:p>
          <a:p>
            <a:pPr>
              <a:buFont typeface="Wingdings" pitchFamily="2" charset="2"/>
              <a:buChar char="Ø"/>
            </a:pPr>
            <a:endParaRPr lang="en-US" sz="24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400" dirty="0">
                <a:latin typeface="Times New Roman" panose="02020603050405020304" pitchFamily="18" charset="0"/>
                <a:cs typeface="Times New Roman" panose="02020603050405020304" pitchFamily="18" charset="0"/>
              </a:rPr>
              <a:t>The researcher takes into account </a:t>
            </a:r>
            <a:r>
              <a:rPr lang="en-US" sz="2400" b="1" i="1" dirty="0">
                <a:solidFill>
                  <a:srgbClr val="FFC000"/>
                </a:solidFill>
                <a:latin typeface="Times New Roman" panose="02020603050405020304" pitchFamily="18" charset="0"/>
                <a:cs typeface="Times New Roman" panose="02020603050405020304" pitchFamily="18" charset="0"/>
              </a:rPr>
              <a:t>several characteristics</a:t>
            </a:r>
            <a:r>
              <a:rPr lang="en-US" sz="2400" dirty="0">
                <a:latin typeface="Times New Roman" panose="02020603050405020304" pitchFamily="18" charset="0"/>
                <a:cs typeface="Times New Roman" panose="02020603050405020304" pitchFamily="18" charset="0"/>
              </a:rPr>
              <a:t> e.g. gender, age, income, residence and education. </a:t>
            </a:r>
          </a:p>
          <a:p>
            <a:pPr>
              <a:buFont typeface="Wingdings" pitchFamily="2" charset="2"/>
              <a:buChar char="Ø"/>
            </a:pPr>
            <a:endParaRPr lang="en-US" sz="2400" dirty="0">
              <a:latin typeface="Times New Roman" panose="02020603050405020304" pitchFamily="18" charset="0"/>
              <a:cs typeface="Times New Roman" panose="02020603050405020304" pitchFamily="18" charset="0"/>
            </a:endParaRPr>
          </a:p>
          <a:p>
            <a:pPr>
              <a:buFont typeface="Wingdings" pitchFamily="2" charset="2"/>
              <a:buChar char="Ø"/>
            </a:pPr>
            <a:r>
              <a:rPr lang="en-US" sz="2400" dirty="0">
                <a:latin typeface="Times New Roman" panose="02020603050405020304" pitchFamily="18" charset="0"/>
                <a:cs typeface="Times New Roman" panose="02020603050405020304" pitchFamily="18" charset="0"/>
              </a:rPr>
              <a:t>The researcher must ensure that there is </a:t>
            </a:r>
            <a:r>
              <a:rPr lang="en-US" sz="2400" b="1" i="1" dirty="0">
                <a:solidFill>
                  <a:srgbClr val="00B050"/>
                </a:solidFill>
                <a:latin typeface="Times New Roman" panose="02020603050405020304" pitchFamily="18" charset="0"/>
                <a:cs typeface="Times New Roman" panose="02020603050405020304" pitchFamily="18" charset="0"/>
              </a:rPr>
              <a:t>at least one person</a:t>
            </a:r>
            <a:r>
              <a:rPr lang="en-US" sz="2400" dirty="0">
                <a:latin typeface="Times New Roman" panose="02020603050405020304" pitchFamily="18" charset="0"/>
                <a:cs typeface="Times New Roman" panose="02020603050405020304" pitchFamily="18" charset="0"/>
              </a:rPr>
              <a:t> in the study representing each of the chosen characteristics. </a:t>
            </a:r>
          </a:p>
          <a:p>
            <a:endParaRPr lang="en-US" dirty="0"/>
          </a:p>
        </p:txBody>
      </p:sp>
      <p:sp>
        <p:nvSpPr>
          <p:cNvPr id="3" name="Title 2"/>
          <p:cNvSpPr>
            <a:spLocks noGrp="1"/>
          </p:cNvSpPr>
          <p:nvPr>
            <p:ph type="title"/>
          </p:nvPr>
        </p:nvSpPr>
        <p:spPr/>
        <p:txBody>
          <a:bodyPr>
            <a:normAutofit/>
          </a:bodyPr>
          <a:lstStyle/>
          <a:p>
            <a:r>
              <a:rPr lang="en-US" sz="3200" dirty="0" smtClean="0">
                <a:latin typeface="Times New Roman" panose="02020603050405020304" pitchFamily="18" charset="0"/>
                <a:cs typeface="Times New Roman" panose="02020603050405020304" pitchFamily="18" charset="0"/>
              </a:rPr>
              <a:t>Dimensional Sampling</a:t>
            </a:r>
            <a:endParaRPr lang="en-US" sz="3200" dirty="0">
              <a:latin typeface="Times New Roman" panose="02020603050405020304" pitchFamily="18" charset="0"/>
              <a:cs typeface="Times New Roman" panose="02020603050405020304" pitchFamily="18" charset="0"/>
            </a:endParaRPr>
          </a:p>
        </p:txBody>
      </p:sp>
      <p:sp>
        <p:nvSpPr>
          <p:cNvPr id="4" name="Rectangle 3"/>
          <p:cNvSpPr/>
          <p:nvPr/>
        </p:nvSpPr>
        <p:spPr>
          <a:xfrm>
            <a:off x="7772400" y="61965"/>
            <a:ext cx="13642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48A2612-0B97-6A5F-FF30-9F1672285B5F}"/>
              </a:ext>
            </a:extLst>
          </p:cNvPr>
          <p:cNvGraphicFramePr/>
          <p:nvPr/>
        </p:nvGraphicFramePr>
        <p:xfrm>
          <a:off x="5739848" y="1876010"/>
          <a:ext cx="2753139" cy="3821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Box 2">
            <a:extLst>
              <a:ext uri="{FF2B5EF4-FFF2-40B4-BE49-F238E27FC236}">
                <a16:creationId xmlns:a16="http://schemas.microsoft.com/office/drawing/2014/main" id="{D4693239-95D4-A4AC-D1F9-51DA6377B7E4}"/>
              </a:ext>
            </a:extLst>
          </p:cNvPr>
          <p:cNvSpPr txBox="1">
            <a:spLocks noChangeArrowheads="1"/>
          </p:cNvSpPr>
          <p:nvPr/>
        </p:nvSpPr>
        <p:spPr bwMode="auto">
          <a:xfrm>
            <a:off x="1308806" y="2571751"/>
            <a:ext cx="4431042" cy="3051209"/>
          </a:xfrm>
          <a:prstGeom prst="rect">
            <a:avLst/>
          </a:prstGeom>
          <a:solidFill>
            <a:srgbClr val="4F81BD"/>
          </a:solidFill>
          <a:ln w="38100">
            <a:solidFill>
              <a:srgbClr val="F2F2F2"/>
            </a:solidFill>
            <a:miter lim="800000"/>
            <a:headEnd/>
            <a:tailEnd/>
          </a:ln>
          <a:effectLst>
            <a:outerShdw dist="28398" dir="3806097" algn="ctr" rotWithShape="0">
              <a:srgbClr val="243F60">
                <a:alpha val="50000"/>
              </a:srgbClr>
            </a:outerShdw>
          </a:effectLst>
        </p:spPr>
        <p:txBody>
          <a:bodyPr vert="horz" wrap="square" lIns="68580" tIns="34290" rIns="68580" bIns="34290" numCol="1" anchor="t" anchorCtr="0" compatLnSpc="1">
            <a:prstTxWarp prst="textNoShape">
              <a:avLst/>
            </a:prstTxWarp>
          </a:bodyPr>
          <a:lstStyle/>
          <a:p>
            <a:pPr marL="385763" marR="353616" indent="-385763" defTabSz="685800" eaLnBrk="0" fontAlgn="base" hangingPunct="0">
              <a:spcBef>
                <a:spcPct val="0"/>
              </a:spcBef>
              <a:spcAft>
                <a:spcPts val="750"/>
              </a:spcAft>
              <a:buClr>
                <a:srgbClr val="FFFFFF"/>
              </a:buClr>
              <a:buFont typeface="+mj-lt"/>
              <a:buAutoNum type="arabicPeriod"/>
            </a:pPr>
            <a:r>
              <a:rPr lang="en-PK" altLang="en-PK" sz="2100" dirty="0">
                <a:solidFill>
                  <a:srgbClr val="FFFFFF"/>
                </a:solidFill>
                <a:latin typeface="Calibri" panose="020F0502020204030204" pitchFamily="34" charset="0"/>
              </a:rPr>
              <a:t>To impart evidence based research oriented medical education</a:t>
            </a:r>
          </a:p>
          <a:p>
            <a:pPr marL="385763" indent="-385763" defTabSz="685800" eaLnBrk="0" fontAlgn="base" hangingPunct="0">
              <a:spcBef>
                <a:spcPct val="0"/>
              </a:spcBef>
              <a:spcAft>
                <a:spcPct val="0"/>
              </a:spcAft>
              <a:buClr>
                <a:srgbClr val="FFFFFF"/>
              </a:buClr>
              <a:buFont typeface="+mj-lt"/>
              <a:buAutoNum type="arabicPeriod"/>
            </a:pPr>
            <a:r>
              <a:rPr lang="en-PK" altLang="en-PK" sz="2100" dirty="0">
                <a:solidFill>
                  <a:srgbClr val="FFFFFF"/>
                </a:solidFill>
                <a:latin typeface="Calibri" panose="020F0502020204030204" pitchFamily="34" charset="0"/>
              </a:rPr>
              <a:t>To provide best possible patient care</a:t>
            </a:r>
          </a:p>
          <a:p>
            <a:pPr marL="385763" indent="-385763" defTabSz="685800" eaLnBrk="0" fontAlgn="base" hangingPunct="0">
              <a:spcBef>
                <a:spcPct val="0"/>
              </a:spcBef>
              <a:spcAft>
                <a:spcPct val="0"/>
              </a:spcAft>
              <a:buClr>
                <a:srgbClr val="FFFFFF"/>
              </a:buClr>
              <a:buFont typeface="+mj-lt"/>
              <a:buAutoNum type="arabicPeriod"/>
            </a:pPr>
            <a:r>
              <a:rPr lang="en-PK" altLang="en-PK" sz="2100" dirty="0">
                <a:solidFill>
                  <a:srgbClr val="FFFFFF"/>
                </a:solidFill>
                <a:latin typeface="Calibri" panose="020F0502020204030204" pitchFamily="34" charset="0"/>
              </a:rPr>
              <a:t>To inculcate the values of mutual respect and ethical practice of medicine</a:t>
            </a:r>
          </a:p>
          <a:p>
            <a:pPr marL="385763" indent="-385763" defTabSz="685800" eaLnBrk="0" fontAlgn="base" hangingPunct="0">
              <a:spcBef>
                <a:spcPct val="0"/>
              </a:spcBef>
              <a:spcAft>
                <a:spcPct val="0"/>
              </a:spcAft>
              <a:buFont typeface="+mj-lt"/>
              <a:buAutoNum type="arabicPeriod"/>
            </a:pPr>
            <a:endParaRPr lang="en-PK" altLang="en-PK" sz="2100" dirty="0">
              <a:latin typeface="Arial" panose="020B0604020202020204" pitchFamily="34" charset="0"/>
            </a:endParaRPr>
          </a:p>
        </p:txBody>
      </p:sp>
      <p:pic>
        <p:nvPicPr>
          <p:cNvPr id="4" name="Picture 3">
            <a:extLst>
              <a:ext uri="{FF2B5EF4-FFF2-40B4-BE49-F238E27FC236}">
                <a16:creationId xmlns:a16="http://schemas.microsoft.com/office/drawing/2014/main" id="{6F013661-C65A-861C-05F7-FD15E57EA36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38882" y="1110170"/>
            <a:ext cx="932974" cy="970121"/>
          </a:xfrm>
          <a:prstGeom prst="rect">
            <a:avLst/>
          </a:prstGeom>
          <a:noFill/>
          <a:ln>
            <a:noFill/>
          </a:ln>
        </p:spPr>
      </p:pic>
      <p:sp>
        <p:nvSpPr>
          <p:cNvPr id="5" name="Title 1">
            <a:extLst>
              <a:ext uri="{FF2B5EF4-FFF2-40B4-BE49-F238E27FC236}">
                <a16:creationId xmlns:a16="http://schemas.microsoft.com/office/drawing/2014/main" id="{57274898-0D51-69F8-C3DD-3596B495DD56}"/>
              </a:ext>
            </a:extLst>
          </p:cNvPr>
          <p:cNvSpPr txBox="1">
            <a:spLocks/>
          </p:cNvSpPr>
          <p:nvPr/>
        </p:nvSpPr>
        <p:spPr>
          <a:xfrm>
            <a:off x="4248978" y="1160828"/>
            <a:ext cx="4385642" cy="397131"/>
          </a:xfrm>
          <a:prstGeom prst="rect">
            <a:avLst/>
          </a:prstGeom>
          <a:solidFill>
            <a:schemeClr val="accent2"/>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100" b="1" dirty="0"/>
              <a:t>Vision &amp; Mission of RMU </a:t>
            </a:r>
            <a:endParaRPr lang="en-PK" sz="2100" b="1" dirty="0"/>
          </a:p>
        </p:txBody>
      </p:sp>
    </p:spTree>
    <p:extLst>
      <p:ext uri="{BB962C8B-B14F-4D97-AF65-F5344CB8AC3E}">
        <p14:creationId xmlns:p14="http://schemas.microsoft.com/office/powerpoint/2010/main" val="2299073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40406819"/>
              </p:ext>
            </p:extLst>
          </p:nvPr>
        </p:nvGraphicFramePr>
        <p:xfrm>
          <a:off x="304800" y="2322206"/>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04800" y="838200"/>
            <a:ext cx="8229600" cy="1143000"/>
          </a:xfrm>
        </p:spPr>
        <p:txBody>
          <a:bodyPr>
            <a:normAutofit/>
          </a:bodyPr>
          <a:lstStyle/>
          <a:p>
            <a:r>
              <a:rPr lang="en-US" sz="3200" dirty="0">
                <a:latin typeface="Times New Roman" panose="02020603050405020304" pitchFamily="18" charset="0"/>
                <a:cs typeface="Times New Roman" panose="02020603050405020304" pitchFamily="18" charset="0"/>
              </a:rPr>
              <a:t>How to do dimensional sampling??</a:t>
            </a:r>
          </a:p>
        </p:txBody>
      </p:sp>
      <p:sp>
        <p:nvSpPr>
          <p:cNvPr id="5" name="Rectangle 4"/>
          <p:cNvSpPr/>
          <p:nvPr/>
        </p:nvSpPr>
        <p:spPr>
          <a:xfrm>
            <a:off x="7772400" y="61965"/>
            <a:ext cx="13642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229600" cy="4525963"/>
          </a:xfrm>
        </p:spPr>
        <p:txBody>
          <a:bodyPr/>
          <a:lstStyle/>
          <a:p>
            <a:r>
              <a:rPr lang="en-US" sz="3200" b="1" i="1" u="sng" dirty="0" smtClean="0">
                <a:solidFill>
                  <a:srgbClr val="C00000"/>
                </a:solidFill>
                <a:latin typeface="Times New Roman" panose="02020603050405020304" pitchFamily="18" charset="0"/>
                <a:cs typeface="Times New Roman" panose="02020603050405020304" pitchFamily="18" charset="0"/>
              </a:rPr>
              <a:t>Example: </a:t>
            </a:r>
            <a:endParaRPr lang="en-US" sz="3200" b="1" i="1" u="sng" dirty="0">
              <a:solidFill>
                <a:srgbClr val="C0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For example, out of 10 people the researcher ensures they have interviewed 2 people that are a certain gender, 2 a certain age group and 2 who have an income between £25000 and £30000.</a:t>
            </a:r>
          </a:p>
        </p:txBody>
      </p:sp>
      <p:sp>
        <p:nvSpPr>
          <p:cNvPr id="3" name="Title 2"/>
          <p:cNvSpPr>
            <a:spLocks noGrp="1"/>
          </p:cNvSpPr>
          <p:nvPr>
            <p:ph type="title"/>
          </p:nvPr>
        </p:nvSpPr>
        <p:spPr>
          <a:xfrm>
            <a:off x="530942" y="914400"/>
            <a:ext cx="8229600" cy="1143000"/>
          </a:xfrm>
        </p:spPr>
        <p:txBody>
          <a:bodyPr>
            <a:normAutofit/>
          </a:bodyPr>
          <a:lstStyle/>
          <a:p>
            <a:r>
              <a:rPr lang="en-US" sz="3200" dirty="0">
                <a:latin typeface="Times New Roman" panose="02020603050405020304" pitchFamily="18" charset="0"/>
                <a:cs typeface="Times New Roman" panose="02020603050405020304" pitchFamily="18" charset="0"/>
              </a:rPr>
              <a:t>How </a:t>
            </a:r>
            <a:r>
              <a:rPr lang="en-US" sz="3200" dirty="0" smtClean="0">
                <a:latin typeface="Times New Roman" panose="02020603050405020304" pitchFamily="18" charset="0"/>
                <a:cs typeface="Times New Roman" panose="02020603050405020304" pitchFamily="18" charset="0"/>
              </a:rPr>
              <a:t>To </a:t>
            </a:r>
            <a:r>
              <a:rPr lang="en-US" sz="3200" dirty="0">
                <a:latin typeface="Times New Roman" panose="02020603050405020304" pitchFamily="18" charset="0"/>
                <a:cs typeface="Times New Roman" panose="02020603050405020304" pitchFamily="18" charset="0"/>
              </a:rPr>
              <a:t>D</a:t>
            </a:r>
            <a:r>
              <a:rPr lang="en-US" sz="3200" dirty="0" smtClean="0">
                <a:latin typeface="Times New Roman" panose="02020603050405020304" pitchFamily="18" charset="0"/>
                <a:cs typeface="Times New Roman" panose="02020603050405020304" pitchFamily="18" charset="0"/>
              </a:rPr>
              <a:t>o </a:t>
            </a:r>
            <a:r>
              <a:rPr lang="en-US" sz="3200" dirty="0">
                <a:latin typeface="Times New Roman" panose="02020603050405020304" pitchFamily="18" charset="0"/>
                <a:cs typeface="Times New Roman" panose="02020603050405020304" pitchFamily="18" charset="0"/>
              </a:rPr>
              <a:t>D</a:t>
            </a:r>
            <a:r>
              <a:rPr lang="en-US" sz="3200" dirty="0" smtClean="0">
                <a:latin typeface="Times New Roman" panose="02020603050405020304" pitchFamily="18" charset="0"/>
                <a:cs typeface="Times New Roman" panose="02020603050405020304" pitchFamily="18" charset="0"/>
              </a:rPr>
              <a:t>imensional </a:t>
            </a:r>
            <a:r>
              <a:rPr lang="en-US" sz="3200" dirty="0">
                <a:latin typeface="Times New Roman" panose="02020603050405020304" pitchFamily="18" charset="0"/>
                <a:cs typeface="Times New Roman" panose="02020603050405020304" pitchFamily="18" charset="0"/>
              </a:rPr>
              <a:t>S</a:t>
            </a:r>
            <a:r>
              <a:rPr lang="en-US" sz="3200" dirty="0" smtClean="0">
                <a:latin typeface="Times New Roman" panose="02020603050405020304" pitchFamily="18" charset="0"/>
                <a:cs typeface="Times New Roman" panose="02020603050405020304" pitchFamily="18" charset="0"/>
              </a:rPr>
              <a:t>ampling</a:t>
            </a:r>
            <a:r>
              <a:rPr lang="en-US" sz="3200" dirty="0">
                <a:latin typeface="Times New Roman" panose="02020603050405020304" pitchFamily="18" charset="0"/>
                <a:cs typeface="Times New Roman" panose="02020603050405020304" pitchFamily="18" charset="0"/>
              </a:rPr>
              <a:t>??</a:t>
            </a:r>
          </a:p>
        </p:txBody>
      </p:sp>
      <p:sp>
        <p:nvSpPr>
          <p:cNvPr id="4" name="Rectangle 3"/>
          <p:cNvSpPr/>
          <p:nvPr/>
        </p:nvSpPr>
        <p:spPr>
          <a:xfrm>
            <a:off x="7772400" y="61965"/>
            <a:ext cx="13642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946" t="16836" r="7236" b="16836"/>
          <a:stretch/>
        </p:blipFill>
        <p:spPr>
          <a:xfrm>
            <a:off x="4482" y="2057400"/>
            <a:ext cx="8915400" cy="3982053"/>
          </a:xfrm>
          <a:prstGeom prst="rect">
            <a:avLst/>
          </a:prstGeom>
        </p:spPr>
      </p:pic>
      <p:sp>
        <p:nvSpPr>
          <p:cNvPr id="3" name="Title 2"/>
          <p:cNvSpPr>
            <a:spLocks noGrp="1"/>
          </p:cNvSpPr>
          <p:nvPr>
            <p:ph type="title"/>
          </p:nvPr>
        </p:nvSpPr>
        <p:spPr>
          <a:xfrm>
            <a:off x="224913" y="482294"/>
            <a:ext cx="8229600" cy="2027238"/>
          </a:xfrm>
        </p:spPr>
        <p:txBody>
          <a:bodyPr>
            <a:normAutofit fontScale="90000"/>
          </a:bodyPr>
          <a:lstStyle/>
          <a:p>
            <a:pPr algn="ctr"/>
            <a:r>
              <a:rPr lang="en-US" sz="2700" dirty="0">
                <a:solidFill>
                  <a:srgbClr val="1C1D1E"/>
                </a:solidFill>
                <a:effectLst/>
                <a:latin typeface="Open Sans"/>
              </a:rPr>
              <a:t/>
            </a:r>
            <a:br>
              <a:rPr lang="en-US" sz="2700" dirty="0">
                <a:solidFill>
                  <a:srgbClr val="1C1D1E"/>
                </a:solidFill>
                <a:effectLst/>
                <a:latin typeface="Open Sans"/>
              </a:rPr>
            </a:br>
            <a:r>
              <a:rPr lang="en-US" sz="2200" dirty="0">
                <a:solidFill>
                  <a:srgbClr val="1C1D1E"/>
                </a:solidFill>
                <a:effectLst/>
                <a:latin typeface="Times New Roman" panose="02020603050405020304" pitchFamily="18" charset="0"/>
                <a:cs typeface="Times New Roman" panose="02020603050405020304" pitchFamily="18" charset="0"/>
              </a:rPr>
              <a:t>The Ethics of Researching Friends: On Convenience </a:t>
            </a:r>
            <a:br>
              <a:rPr lang="en-US" sz="2200" dirty="0">
                <a:solidFill>
                  <a:srgbClr val="1C1D1E"/>
                </a:solidFill>
                <a:effectLst/>
                <a:latin typeface="Times New Roman" panose="02020603050405020304" pitchFamily="18" charset="0"/>
                <a:cs typeface="Times New Roman" panose="02020603050405020304" pitchFamily="18" charset="0"/>
              </a:rPr>
            </a:br>
            <a:r>
              <a:rPr lang="en-US" sz="2200" dirty="0">
                <a:solidFill>
                  <a:srgbClr val="1C1D1E"/>
                </a:solidFill>
                <a:effectLst/>
                <a:latin typeface="Times New Roman" panose="02020603050405020304" pitchFamily="18" charset="0"/>
                <a:cs typeface="Times New Roman" panose="02020603050405020304" pitchFamily="18" charset="0"/>
              </a:rPr>
              <a:t>Sampling in Qualitative Management and Organization Studies</a:t>
            </a:r>
            <a:r>
              <a:rPr lang="en-US" sz="2700" dirty="0">
                <a:solidFill>
                  <a:srgbClr val="1C1D1E"/>
                </a:solidFill>
                <a:effectLst/>
                <a:latin typeface="Open Sans"/>
              </a:rPr>
              <a:t/>
            </a:r>
            <a:br>
              <a:rPr lang="en-US" sz="2700" dirty="0">
                <a:solidFill>
                  <a:srgbClr val="1C1D1E"/>
                </a:solidFill>
                <a:effectLst/>
                <a:latin typeface="Open Sans"/>
              </a:rPr>
            </a:br>
            <a:r>
              <a:rPr lang="en-US" sz="2700" dirty="0">
                <a:solidFill>
                  <a:srgbClr val="1C1D1E"/>
                </a:solidFill>
                <a:effectLst/>
                <a:latin typeface="Open Sans"/>
                <a:hlinkClick r:id="rId3"/>
              </a:rPr>
              <a:t>https://onlinelibrary.wiley.com/doi/abs/10.1111/1467-8551.12064</a:t>
            </a:r>
            <a:r>
              <a:rPr lang="en-US" sz="2700" dirty="0">
                <a:solidFill>
                  <a:srgbClr val="1C1D1E"/>
                </a:solidFill>
                <a:effectLst/>
                <a:latin typeface="Open Sans"/>
              </a:rPr>
              <a:t/>
            </a:r>
            <a:br>
              <a:rPr lang="en-US" sz="2700" dirty="0">
                <a:solidFill>
                  <a:srgbClr val="1C1D1E"/>
                </a:solidFill>
                <a:effectLst/>
                <a:latin typeface="Open Sans"/>
              </a:rPr>
            </a:br>
            <a:r>
              <a:rPr lang="en-US" sz="4000" dirty="0">
                <a:solidFill>
                  <a:srgbClr val="1C1D1E"/>
                </a:solidFill>
                <a:effectLst/>
                <a:latin typeface="Open Sans"/>
              </a:rPr>
              <a:t/>
            </a:r>
            <a:br>
              <a:rPr lang="en-US" sz="4000" dirty="0">
                <a:solidFill>
                  <a:srgbClr val="1C1D1E"/>
                </a:solidFill>
                <a:effectLst/>
                <a:latin typeface="Open Sans"/>
              </a:rPr>
            </a:br>
            <a:endParaRPr lang="en-GB" sz="4000" dirty="0"/>
          </a:p>
        </p:txBody>
      </p:sp>
      <p:sp>
        <p:nvSpPr>
          <p:cNvPr id="5" name="Rectangle 4"/>
          <p:cNvSpPr/>
          <p:nvPr/>
        </p:nvSpPr>
        <p:spPr>
          <a:xfrm>
            <a:off x="8229600" y="61965"/>
            <a:ext cx="9070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Ethics </a:t>
            </a:r>
            <a:endParaRPr lang="en-GB" b="1" dirty="0">
              <a:solidFill>
                <a:schemeClr val="tx1"/>
              </a:solidFill>
            </a:endParaRPr>
          </a:p>
        </p:txBody>
      </p:sp>
    </p:spTree>
    <p:extLst>
      <p:ext uri="{BB962C8B-B14F-4D97-AF65-F5344CB8AC3E}">
        <p14:creationId xmlns:p14="http://schemas.microsoft.com/office/powerpoint/2010/main" val="6859361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893" t="14081" r="3449" b="16891"/>
          <a:stretch/>
        </p:blipFill>
        <p:spPr>
          <a:xfrm>
            <a:off x="790266" y="2362200"/>
            <a:ext cx="7620001" cy="4191000"/>
          </a:xfrm>
          <a:prstGeom prst="rect">
            <a:avLst/>
          </a:prstGeom>
        </p:spPr>
      </p:pic>
      <p:sp>
        <p:nvSpPr>
          <p:cNvPr id="3" name="Title 2"/>
          <p:cNvSpPr>
            <a:spLocks noGrp="1"/>
          </p:cNvSpPr>
          <p:nvPr>
            <p:ph type="title"/>
          </p:nvPr>
        </p:nvSpPr>
        <p:spPr>
          <a:xfrm>
            <a:off x="485466" y="1143000"/>
            <a:ext cx="8229600" cy="1143000"/>
          </a:xfrm>
        </p:spPr>
        <p:txBody>
          <a:bodyPr>
            <a:normAutofit fontScale="90000"/>
          </a:bodyPr>
          <a:lstStyle/>
          <a:p>
            <a:pPr algn="ctr"/>
            <a:r>
              <a:rPr lang="en-US" sz="3100" dirty="0">
                <a:solidFill>
                  <a:schemeClr val="tx1"/>
                </a:solidFill>
                <a:effectLst/>
                <a:latin typeface="ElsevierGulliver"/>
              </a:rPr>
              <a:t/>
            </a:r>
            <a:br>
              <a:rPr lang="en-US" sz="3100" dirty="0">
                <a:solidFill>
                  <a:schemeClr val="tx1"/>
                </a:solidFill>
                <a:effectLst/>
                <a:latin typeface="ElsevierGulliver"/>
              </a:rPr>
            </a:br>
            <a:r>
              <a:rPr lang="en-US" sz="3100" dirty="0">
                <a:solidFill>
                  <a:schemeClr val="tx1"/>
                </a:solidFill>
                <a:effectLst/>
                <a:latin typeface="ElsevierGulliver"/>
              </a:rPr>
              <a:t/>
            </a:r>
            <a:br>
              <a:rPr lang="en-US" sz="3100" dirty="0">
                <a:solidFill>
                  <a:schemeClr val="tx1"/>
                </a:solidFill>
                <a:effectLst/>
                <a:latin typeface="ElsevierGulliver"/>
              </a:rPr>
            </a:br>
            <a:r>
              <a:rPr lang="en-US" sz="2700" dirty="0">
                <a:solidFill>
                  <a:schemeClr val="tx1"/>
                </a:solidFill>
                <a:effectLst/>
                <a:latin typeface="Times New Roman" panose="02020603050405020304" pitchFamily="18" charset="0"/>
                <a:cs typeface="Times New Roman" panose="02020603050405020304" pitchFamily="18" charset="0"/>
              </a:rPr>
              <a:t>Artificial </a:t>
            </a:r>
            <a:r>
              <a:rPr lang="en-US" sz="2700" dirty="0" smtClean="0">
                <a:solidFill>
                  <a:schemeClr val="tx1"/>
                </a:solidFill>
                <a:effectLst/>
                <a:latin typeface="Times New Roman" panose="02020603050405020304" pitchFamily="18" charset="0"/>
                <a:cs typeface="Times New Roman" panose="02020603050405020304" pitchFamily="18" charset="0"/>
              </a:rPr>
              <a:t>Intelligence-Based </a:t>
            </a:r>
            <a:r>
              <a:rPr lang="en-US" sz="2700" dirty="0">
                <a:solidFill>
                  <a:schemeClr val="tx1"/>
                </a:solidFill>
                <a:effectLst/>
                <a:latin typeface="Times New Roman" panose="02020603050405020304" pitchFamily="18" charset="0"/>
                <a:cs typeface="Times New Roman" panose="02020603050405020304" pitchFamily="18" charset="0"/>
              </a:rPr>
              <a:t>S</a:t>
            </a:r>
            <a:r>
              <a:rPr lang="en-US" sz="2700" dirty="0" smtClean="0">
                <a:solidFill>
                  <a:schemeClr val="tx1"/>
                </a:solidFill>
                <a:effectLst/>
                <a:latin typeface="Times New Roman" panose="02020603050405020304" pitchFamily="18" charset="0"/>
                <a:cs typeface="Times New Roman" panose="02020603050405020304" pitchFamily="18" charset="0"/>
              </a:rPr>
              <a:t>ampling </a:t>
            </a:r>
            <a:r>
              <a:rPr lang="en-US" sz="2700" dirty="0">
                <a:solidFill>
                  <a:schemeClr val="tx1"/>
                </a:solidFill>
                <a:effectLst/>
                <a:latin typeface="Times New Roman" panose="02020603050405020304" pitchFamily="18" charset="0"/>
                <a:cs typeface="Times New Roman" panose="02020603050405020304" pitchFamily="18" charset="0"/>
              </a:rPr>
              <a:t>P</a:t>
            </a:r>
            <a:r>
              <a:rPr lang="en-US" sz="2700" dirty="0" smtClean="0">
                <a:solidFill>
                  <a:schemeClr val="tx1"/>
                </a:solidFill>
                <a:effectLst/>
                <a:latin typeface="Times New Roman" panose="02020603050405020304" pitchFamily="18" charset="0"/>
                <a:cs typeface="Times New Roman" panose="02020603050405020304" pitchFamily="18" charset="0"/>
              </a:rPr>
              <a:t>lanning </a:t>
            </a:r>
            <a:r>
              <a:rPr lang="en-US" sz="2700" dirty="0">
                <a:solidFill>
                  <a:schemeClr val="tx1"/>
                </a:solidFill>
                <a:effectLst/>
                <a:latin typeface="Times New Roman" panose="02020603050405020304" pitchFamily="18" charset="0"/>
                <a:cs typeface="Times New Roman" panose="02020603050405020304" pitchFamily="18" charset="0"/>
              </a:rPr>
              <a:t>S</a:t>
            </a:r>
            <a:r>
              <a:rPr lang="en-US" sz="2700" dirty="0" smtClean="0">
                <a:solidFill>
                  <a:schemeClr val="tx1"/>
                </a:solidFill>
                <a:effectLst/>
                <a:latin typeface="Times New Roman" panose="02020603050405020304" pitchFamily="18" charset="0"/>
                <a:cs typeface="Times New Roman" panose="02020603050405020304" pitchFamily="18" charset="0"/>
              </a:rPr>
              <a:t>ystem </a:t>
            </a:r>
            <a:r>
              <a:rPr lang="en-US" sz="2700" dirty="0">
                <a:solidFill>
                  <a:schemeClr val="tx1"/>
                </a:solidFill>
                <a:effectLst/>
                <a:latin typeface="Times New Roman" panose="02020603050405020304" pitchFamily="18" charset="0"/>
                <a:cs typeface="Times New Roman" panose="02020603050405020304" pitchFamily="18" charset="0"/>
              </a:rPr>
              <a:t>for </a:t>
            </a:r>
            <a:r>
              <a:rPr lang="en-US" sz="2700" dirty="0" smtClean="0">
                <a:solidFill>
                  <a:schemeClr val="tx1"/>
                </a:solidFill>
                <a:effectLst/>
                <a:latin typeface="Times New Roman" panose="02020603050405020304" pitchFamily="18" charset="0"/>
                <a:cs typeface="Times New Roman" panose="02020603050405020304" pitchFamily="18" charset="0"/>
              </a:rPr>
              <a:t>Dynamic </a:t>
            </a:r>
            <a:r>
              <a:rPr lang="en-US" sz="2700" dirty="0">
                <a:solidFill>
                  <a:schemeClr val="tx1"/>
                </a:solidFill>
                <a:effectLst/>
                <a:latin typeface="Times New Roman" panose="02020603050405020304" pitchFamily="18" charset="0"/>
                <a:cs typeface="Times New Roman" panose="02020603050405020304" pitchFamily="18" charset="0"/>
              </a:rPr>
              <a:t>M</a:t>
            </a:r>
            <a:r>
              <a:rPr lang="en-US" sz="2700" dirty="0" smtClean="0">
                <a:solidFill>
                  <a:schemeClr val="tx1"/>
                </a:solidFill>
                <a:effectLst/>
                <a:latin typeface="Times New Roman" panose="02020603050405020304" pitchFamily="18" charset="0"/>
                <a:cs typeface="Times New Roman" panose="02020603050405020304" pitchFamily="18" charset="0"/>
              </a:rPr>
              <a:t>anufacturing </a:t>
            </a:r>
            <a:r>
              <a:rPr lang="en-US" sz="2700" dirty="0">
                <a:solidFill>
                  <a:schemeClr val="tx1"/>
                </a:solidFill>
                <a:effectLst/>
                <a:latin typeface="Times New Roman" panose="02020603050405020304" pitchFamily="18" charset="0"/>
                <a:cs typeface="Times New Roman" panose="02020603050405020304" pitchFamily="18" charset="0"/>
              </a:rPr>
              <a:t>P</a:t>
            </a:r>
            <a:r>
              <a:rPr lang="en-US" sz="2700" dirty="0" smtClean="0">
                <a:solidFill>
                  <a:schemeClr val="tx1"/>
                </a:solidFill>
                <a:effectLst/>
                <a:latin typeface="Times New Roman" panose="02020603050405020304" pitchFamily="18" charset="0"/>
                <a:cs typeface="Times New Roman" panose="02020603050405020304" pitchFamily="18" charset="0"/>
              </a:rPr>
              <a:t>rocess</a:t>
            </a:r>
            <a:r>
              <a:rPr lang="en-US" sz="2700" dirty="0">
                <a:solidFill>
                  <a:schemeClr val="tx1"/>
                </a:solidFill>
                <a:effectLst/>
                <a:latin typeface="ElsevierGulliver"/>
              </a:rPr>
              <a:t/>
            </a:r>
            <a:br>
              <a:rPr lang="en-US" sz="2700" dirty="0">
                <a:solidFill>
                  <a:schemeClr val="tx1"/>
                </a:solidFill>
                <a:effectLst/>
                <a:latin typeface="ElsevierGulliver"/>
              </a:rPr>
            </a:br>
            <a:r>
              <a:rPr lang="en-US" sz="2700" b="0" dirty="0">
                <a:solidFill>
                  <a:schemeClr val="tx1"/>
                </a:solidFill>
                <a:effectLst/>
                <a:latin typeface="ElsevierGulliver"/>
                <a:hlinkClick r:id="rId3"/>
              </a:rPr>
              <a:t>https://doi.org/10.1016/S0957-4174(01)00049-5</a:t>
            </a:r>
            <a:r>
              <a:rPr lang="en-US" sz="3100" b="0" dirty="0">
                <a:solidFill>
                  <a:schemeClr val="tx1"/>
                </a:solidFill>
                <a:effectLst/>
                <a:latin typeface="ElsevierGulliver"/>
              </a:rPr>
              <a:t/>
            </a:r>
            <a:br>
              <a:rPr lang="en-US" sz="3100" b="0" dirty="0">
                <a:solidFill>
                  <a:schemeClr val="tx1"/>
                </a:solidFill>
                <a:effectLst/>
                <a:latin typeface="ElsevierGulliver"/>
              </a:rPr>
            </a:br>
            <a:r>
              <a:rPr lang="en-US" b="0" dirty="0">
                <a:solidFill>
                  <a:srgbClr val="1F1F1F"/>
                </a:solidFill>
                <a:effectLst/>
                <a:latin typeface="ElsevierGulliver"/>
              </a:rPr>
              <a:t/>
            </a:r>
            <a:br>
              <a:rPr lang="en-US" b="0" dirty="0">
                <a:solidFill>
                  <a:srgbClr val="1F1F1F"/>
                </a:solidFill>
                <a:effectLst/>
                <a:latin typeface="ElsevierGulliver"/>
              </a:rPr>
            </a:br>
            <a:endParaRPr lang="en-GB" dirty="0"/>
          </a:p>
        </p:txBody>
      </p:sp>
      <p:sp>
        <p:nvSpPr>
          <p:cNvPr id="5" name="Rectangle 4"/>
          <p:cNvSpPr/>
          <p:nvPr/>
        </p:nvSpPr>
        <p:spPr>
          <a:xfrm>
            <a:off x="7772400" y="61965"/>
            <a:ext cx="13642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prstClr val="black"/>
                </a:solidFill>
                <a:latin typeface="ElsevierGulliver"/>
                <a:ea typeface="+mj-ea"/>
                <a:cs typeface="+mj-cs"/>
              </a:rPr>
              <a:t>Artificial intelligence</a:t>
            </a:r>
            <a:endParaRPr lang="en-GB" sz="1100" b="1" dirty="0">
              <a:solidFill>
                <a:schemeClr val="tx1"/>
              </a:solidFill>
            </a:endParaRPr>
          </a:p>
        </p:txBody>
      </p:sp>
    </p:spTree>
    <p:extLst>
      <p:ext uri="{BB962C8B-B14F-4D97-AF65-F5344CB8AC3E}">
        <p14:creationId xmlns:p14="http://schemas.microsoft.com/office/powerpoint/2010/main" val="2216637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21887" r="8351" b="7401"/>
          <a:stretch/>
        </p:blipFill>
        <p:spPr>
          <a:xfrm>
            <a:off x="838200" y="2514600"/>
            <a:ext cx="7606441" cy="3200400"/>
          </a:xfrm>
          <a:prstGeom prst="rect">
            <a:avLst/>
          </a:prstGeom>
        </p:spPr>
      </p:pic>
      <p:sp>
        <p:nvSpPr>
          <p:cNvPr id="3" name="Title 2"/>
          <p:cNvSpPr>
            <a:spLocks noGrp="1"/>
          </p:cNvSpPr>
          <p:nvPr>
            <p:ph type="title"/>
          </p:nvPr>
        </p:nvSpPr>
        <p:spPr>
          <a:xfrm>
            <a:off x="457200" y="990600"/>
            <a:ext cx="8229600" cy="1143000"/>
          </a:xfrm>
        </p:spPr>
        <p:txBody>
          <a:bodyPr>
            <a:normAutofit fontScale="90000"/>
          </a:bodyPr>
          <a:lstStyle/>
          <a:p>
            <a:pPr algn="ctr"/>
            <a:r>
              <a:rPr lang="en-US" sz="2700" dirty="0">
                <a:solidFill>
                  <a:srgbClr val="242424"/>
                </a:solidFill>
                <a:effectLst/>
                <a:latin typeface="Times New Roman" panose="02020603050405020304" pitchFamily="18" charset="0"/>
                <a:cs typeface="Times New Roman" panose="02020603050405020304" pitchFamily="18" charset="0"/>
              </a:rPr>
              <a:t>Sampling Techniques— Statistical </a:t>
            </a:r>
            <a:r>
              <a:rPr lang="en-US" sz="2700" dirty="0" smtClean="0">
                <a:solidFill>
                  <a:srgbClr val="242424"/>
                </a:solidFill>
                <a:effectLst/>
                <a:latin typeface="Times New Roman" panose="02020603050405020304" pitchFamily="18" charset="0"/>
                <a:cs typeface="Times New Roman" panose="02020603050405020304" pitchFamily="18" charset="0"/>
              </a:rPr>
              <a:t>Approach </a:t>
            </a:r>
            <a:r>
              <a:rPr lang="en-US" sz="2700" dirty="0">
                <a:solidFill>
                  <a:srgbClr val="242424"/>
                </a:solidFill>
                <a:effectLst/>
                <a:latin typeface="Times New Roman" panose="02020603050405020304" pitchFamily="18" charset="0"/>
                <a:cs typeface="Times New Roman" panose="02020603050405020304" pitchFamily="18" charset="0"/>
              </a:rPr>
              <a:t>i</a:t>
            </a:r>
            <a:r>
              <a:rPr lang="en-US" sz="2700" dirty="0" smtClean="0">
                <a:solidFill>
                  <a:srgbClr val="242424"/>
                </a:solidFill>
                <a:effectLst/>
                <a:latin typeface="Times New Roman" panose="02020603050405020304" pitchFamily="18" charset="0"/>
                <a:cs typeface="Times New Roman" panose="02020603050405020304" pitchFamily="18" charset="0"/>
              </a:rPr>
              <a:t>n </a:t>
            </a:r>
            <a:r>
              <a:rPr lang="en-US" sz="2700" dirty="0">
                <a:solidFill>
                  <a:srgbClr val="242424"/>
                </a:solidFill>
                <a:effectLst/>
                <a:latin typeface="Times New Roman" panose="02020603050405020304" pitchFamily="18" charset="0"/>
                <a:cs typeface="Times New Roman" panose="02020603050405020304" pitchFamily="18" charset="0"/>
              </a:rPr>
              <a:t>Machine </a:t>
            </a:r>
            <a:r>
              <a:rPr lang="en-US" sz="2700" dirty="0" smtClean="0">
                <a:solidFill>
                  <a:srgbClr val="242424"/>
                </a:solidFill>
                <a:effectLst/>
                <a:latin typeface="Times New Roman" panose="02020603050405020304" pitchFamily="18" charset="0"/>
                <a:cs typeface="Times New Roman" panose="02020603050405020304" pitchFamily="18" charset="0"/>
              </a:rPr>
              <a:t>learning</a:t>
            </a:r>
            <a:r>
              <a:rPr lang="en-US" sz="2700" dirty="0">
                <a:solidFill>
                  <a:srgbClr val="242424"/>
                </a:solidFill>
                <a:effectLst/>
                <a:latin typeface="sohne"/>
              </a:rPr>
              <a:t/>
            </a:r>
            <a:br>
              <a:rPr lang="en-US" sz="2700" dirty="0">
                <a:solidFill>
                  <a:srgbClr val="242424"/>
                </a:solidFill>
                <a:effectLst/>
                <a:latin typeface="sohne"/>
              </a:rPr>
            </a:br>
            <a:r>
              <a:rPr lang="en-US" sz="2700" dirty="0">
                <a:solidFill>
                  <a:srgbClr val="242424"/>
                </a:solidFill>
                <a:effectLst/>
                <a:latin typeface="sohne"/>
                <a:hlinkClick r:id="rId3"/>
              </a:rPr>
              <a:t>https://medium.com/analytics-vidhya/sampling-statistical-approach-in-machine-learning-4903c40ebf86</a:t>
            </a:r>
            <a:r>
              <a:rPr lang="en-US" dirty="0">
                <a:solidFill>
                  <a:srgbClr val="242424"/>
                </a:solidFill>
                <a:effectLst/>
                <a:latin typeface="sohne"/>
              </a:rPr>
              <a:t/>
            </a:r>
            <a:br>
              <a:rPr lang="en-US" dirty="0">
                <a:solidFill>
                  <a:srgbClr val="242424"/>
                </a:solidFill>
                <a:effectLst/>
                <a:latin typeface="sohne"/>
              </a:rPr>
            </a:br>
            <a:endParaRPr lang="en-GB" dirty="0"/>
          </a:p>
        </p:txBody>
      </p:sp>
      <p:sp>
        <p:nvSpPr>
          <p:cNvPr id="5" name="Rectangle 4"/>
          <p:cNvSpPr/>
          <p:nvPr/>
        </p:nvSpPr>
        <p:spPr>
          <a:xfrm>
            <a:off x="8077200" y="22123"/>
            <a:ext cx="104955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rPr>
              <a:t>Research</a:t>
            </a:r>
            <a:r>
              <a:rPr lang="en-US" sz="1600" b="1" dirty="0">
                <a:solidFill>
                  <a:schemeClr val="tx1"/>
                </a:solidFill>
              </a:rPr>
              <a:t> </a:t>
            </a:r>
            <a:endParaRPr lang="en-GB" sz="1600" b="1" dirty="0">
              <a:solidFill>
                <a:schemeClr val="tx1"/>
              </a:solidFill>
            </a:endParaRPr>
          </a:p>
        </p:txBody>
      </p:sp>
    </p:spTree>
    <p:extLst>
      <p:ext uri="{BB962C8B-B14F-4D97-AF65-F5344CB8AC3E}">
        <p14:creationId xmlns:p14="http://schemas.microsoft.com/office/powerpoint/2010/main" val="3378989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59002F-ACA4-93B4-8064-C9328F5C34E3}"/>
              </a:ext>
            </a:extLst>
          </p:cNvPr>
          <p:cNvSpPr>
            <a:spLocks noGrp="1"/>
          </p:cNvSpPr>
          <p:nvPr>
            <p:ph idx="1"/>
          </p:nvPr>
        </p:nvSpPr>
        <p:spPr/>
        <p:txBody>
          <a:bodyPr>
            <a:normAutofit/>
          </a:bodyPr>
          <a:lstStyle/>
          <a:p>
            <a:pPr algn="just"/>
            <a:r>
              <a:rPr lang="en-US" sz="2400" dirty="0">
                <a:latin typeface="Times New Roman" panose="02020603050405020304" pitchFamily="18" charset="0"/>
                <a:cs typeface="Times New Roman" panose="02020603050405020304" pitchFamily="18" charset="0"/>
              </a:rPr>
              <a:t>A physician intends to conduct a study on prevalence and risk factors of hypertension in the community in which he is serving. For this purpose he selects 100 patients visiting his clinic. This sampling is of which type?</a:t>
            </a:r>
          </a:p>
          <a:p>
            <a:pPr lvl="1" algn="just"/>
            <a:r>
              <a:rPr lang="en-US" sz="2400" dirty="0">
                <a:latin typeface="Times New Roman" panose="02020603050405020304" pitchFamily="18" charset="0"/>
                <a:cs typeface="Times New Roman" panose="02020603050405020304" pitchFamily="18" charset="0"/>
              </a:rPr>
              <a:t>Convenience</a:t>
            </a:r>
          </a:p>
          <a:p>
            <a:pPr lvl="1" algn="just"/>
            <a:r>
              <a:rPr lang="en-US" sz="2400" dirty="0">
                <a:latin typeface="Times New Roman" panose="02020603050405020304" pitchFamily="18" charset="0"/>
                <a:cs typeface="Times New Roman" panose="02020603050405020304" pitchFamily="18" charset="0"/>
              </a:rPr>
              <a:t>Purposive</a:t>
            </a:r>
          </a:p>
          <a:p>
            <a:pPr lvl="1" algn="just"/>
            <a:r>
              <a:rPr lang="en-US" sz="2400" dirty="0">
                <a:latin typeface="Times New Roman" panose="02020603050405020304" pitchFamily="18" charset="0"/>
                <a:cs typeface="Times New Roman" panose="02020603050405020304" pitchFamily="18" charset="0"/>
              </a:rPr>
              <a:t>Quota</a:t>
            </a:r>
          </a:p>
          <a:p>
            <a:pPr lvl="1" algn="just"/>
            <a:r>
              <a:rPr lang="en-US" sz="2400" dirty="0">
                <a:latin typeface="Times New Roman" panose="02020603050405020304" pitchFamily="18" charset="0"/>
                <a:cs typeface="Times New Roman" panose="02020603050405020304" pitchFamily="18" charset="0"/>
              </a:rPr>
              <a:t> consecutive</a:t>
            </a:r>
          </a:p>
          <a:p>
            <a:pPr lvl="1" algn="just"/>
            <a:r>
              <a:rPr lang="en-US" sz="2400" dirty="0">
                <a:latin typeface="Times New Roman" panose="02020603050405020304" pitchFamily="18" charset="0"/>
                <a:cs typeface="Times New Roman" panose="02020603050405020304" pitchFamily="18" charset="0"/>
              </a:rPr>
              <a:t>Snowball </a:t>
            </a:r>
          </a:p>
        </p:txBody>
      </p:sp>
      <p:sp>
        <p:nvSpPr>
          <p:cNvPr id="3" name="Title 2">
            <a:extLst>
              <a:ext uri="{FF2B5EF4-FFF2-40B4-BE49-F238E27FC236}">
                <a16:creationId xmlns:a16="http://schemas.microsoft.com/office/drawing/2014/main" id="{E853C07F-C65A-922F-6F41-DE1C3699F309}"/>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End Of Lecture Assessment</a:t>
            </a:r>
          </a:p>
        </p:txBody>
      </p:sp>
    </p:spTree>
    <p:extLst>
      <p:ext uri="{BB962C8B-B14F-4D97-AF65-F5344CB8AC3E}">
        <p14:creationId xmlns:p14="http://schemas.microsoft.com/office/powerpoint/2010/main" val="2005023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79BD6E-5B6D-43D0-F33F-08AEC33F38B9}"/>
              </a:ext>
            </a:extLst>
          </p:cNvPr>
          <p:cNvSpPr>
            <a:spLocks noGrp="1"/>
          </p:cNvSpPr>
          <p:nvPr>
            <p:ph idx="1"/>
          </p:nvPr>
        </p:nvSpPr>
        <p:spPr/>
        <p:txBody>
          <a:bodyPr>
            <a:normAutofit/>
          </a:bodyPr>
          <a:lstStyle/>
          <a:p>
            <a:r>
              <a:rPr lang="en-US" sz="2400" dirty="0">
                <a:latin typeface="Times New Roman" panose="02020603050405020304" pitchFamily="18" charset="0"/>
                <a:cs typeface="Times New Roman" panose="02020603050405020304" pitchFamily="18" charset="0"/>
              </a:rPr>
              <a:t>K Park. Chapter health information &amp; basic health statistics pg. 792,793</a:t>
            </a:r>
          </a:p>
        </p:txBody>
      </p:sp>
      <p:sp>
        <p:nvSpPr>
          <p:cNvPr id="3" name="Slide Number Placeholder 2">
            <a:extLst>
              <a:ext uri="{FF2B5EF4-FFF2-40B4-BE49-F238E27FC236}">
                <a16:creationId xmlns:a16="http://schemas.microsoft.com/office/drawing/2014/main" id="{8D3E7841-2976-C7EB-3039-7A8BAA139AFC}"/>
              </a:ext>
            </a:extLst>
          </p:cNvPr>
          <p:cNvSpPr>
            <a:spLocks noGrp="1"/>
          </p:cNvSpPr>
          <p:nvPr>
            <p:ph type="sldNum" sz="quarter" idx="12"/>
          </p:nvPr>
        </p:nvSpPr>
        <p:spPr/>
        <p:txBody>
          <a:bodyPr/>
          <a:lstStyle/>
          <a:p>
            <a:fld id="{9CD41315-5733-4165-A58E-EDB64131750E}" type="slidenum">
              <a:rPr lang="en-US" smtClean="0"/>
              <a:pPr/>
              <a:t>36</a:t>
            </a:fld>
            <a:endParaRPr lang="en-US"/>
          </a:p>
        </p:txBody>
      </p:sp>
      <p:sp>
        <p:nvSpPr>
          <p:cNvPr id="4" name="Title 3">
            <a:extLst>
              <a:ext uri="{FF2B5EF4-FFF2-40B4-BE49-F238E27FC236}">
                <a16:creationId xmlns:a16="http://schemas.microsoft.com/office/drawing/2014/main" id="{D5FCB739-34F5-284D-2B09-D20CE3651B02}"/>
              </a:ext>
            </a:extLst>
          </p:cNvPr>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Suggested readings</a:t>
            </a:r>
          </a:p>
        </p:txBody>
      </p:sp>
    </p:spTree>
    <p:extLst>
      <p:ext uri="{BB962C8B-B14F-4D97-AF65-F5344CB8AC3E}">
        <p14:creationId xmlns:p14="http://schemas.microsoft.com/office/powerpoint/2010/main" val="1510793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dirty="0">
                <a:latin typeface="Times New Roman" panose="02020603050405020304" pitchFamily="18" charset="0"/>
                <a:cs typeface="Times New Roman" panose="02020603050405020304" pitchFamily="18" charset="0"/>
              </a:rPr>
              <a:t>Sequence Of Lecture</a:t>
            </a:r>
          </a:p>
        </p:txBody>
      </p:sp>
      <p:sp>
        <p:nvSpPr>
          <p:cNvPr id="3" name="Content Placeholder 2"/>
          <p:cNvSpPr>
            <a:spLocks noGrp="1"/>
          </p:cNvSpPr>
          <p:nvPr>
            <p:ph idx="1"/>
          </p:nvPr>
        </p:nvSpPr>
        <p:spPr>
          <a:xfrm>
            <a:off x="705540" y="1951635"/>
            <a:ext cx="7412300" cy="2954730"/>
          </a:xfrm>
        </p:spPr>
        <p:txBody>
          <a:bodyPr>
            <a:noAutofit/>
          </a:bodyPr>
          <a:lstStyle/>
          <a:p>
            <a:r>
              <a:rPr lang="en-ZA" sz="2400" dirty="0">
                <a:latin typeface="Times New Roman" panose="02020603050405020304" pitchFamily="18" charset="0"/>
                <a:cs typeface="Times New Roman" panose="02020603050405020304" pitchFamily="18" charset="0"/>
              </a:rPr>
              <a:t>Learning objectives (1 slide)</a:t>
            </a:r>
          </a:p>
          <a:p>
            <a:r>
              <a:rPr lang="en-ZA" sz="2400" dirty="0">
                <a:latin typeface="Times New Roman" panose="02020603050405020304" pitchFamily="18" charset="0"/>
                <a:cs typeface="Times New Roman" panose="02020603050405020304" pitchFamily="18" charset="0"/>
              </a:rPr>
              <a:t>Core Subject (24 slides)</a:t>
            </a:r>
          </a:p>
          <a:p>
            <a:r>
              <a:rPr lang="en-ZA" sz="2400" dirty="0">
                <a:latin typeface="Times New Roman" panose="02020603050405020304" pitchFamily="18" charset="0"/>
                <a:cs typeface="Times New Roman" panose="02020603050405020304" pitchFamily="18" charset="0"/>
              </a:rPr>
              <a:t>EOLA(End of lecture assessment) 1 slide</a:t>
            </a:r>
          </a:p>
          <a:p>
            <a:r>
              <a:rPr lang="en-ZA" sz="2400" dirty="0">
                <a:latin typeface="Times New Roman" panose="02020603050405020304" pitchFamily="18" charset="0"/>
                <a:cs typeface="Times New Roman" panose="02020603050405020304" pitchFamily="18" charset="0"/>
              </a:rPr>
              <a:t>Digital Library References </a:t>
            </a:r>
          </a:p>
          <a:p>
            <a:pPr marL="0" indent="0">
              <a:buNone/>
            </a:pPr>
            <a:r>
              <a:rPr lang="en-ZA" sz="2400" dirty="0">
                <a:latin typeface="Times New Roman" panose="02020603050405020304" pitchFamily="18" charset="0"/>
                <a:cs typeface="Times New Roman" panose="02020603050405020304" pitchFamily="18" charset="0"/>
              </a:rPr>
              <a:t>        Research       1 slide </a:t>
            </a:r>
          </a:p>
          <a:p>
            <a:pPr marL="0" indent="0">
              <a:buNone/>
            </a:pPr>
            <a:r>
              <a:rPr lang="en-ZA" sz="2400" dirty="0">
                <a:latin typeface="Times New Roman" panose="02020603050405020304" pitchFamily="18" charset="0"/>
                <a:cs typeface="Times New Roman" panose="02020603050405020304" pitchFamily="18" charset="0"/>
              </a:rPr>
              <a:t>        Bioethics        1 slide </a:t>
            </a:r>
          </a:p>
          <a:p>
            <a:pPr marL="0" indent="0">
              <a:buNone/>
            </a:pPr>
            <a:r>
              <a:rPr lang="en-ZA" sz="2400" dirty="0">
                <a:latin typeface="Times New Roman" panose="02020603050405020304" pitchFamily="18" charset="0"/>
                <a:cs typeface="Times New Roman" panose="02020603050405020304" pitchFamily="18" charset="0"/>
              </a:rPr>
              <a:t>        Artificial Intelligence  1 slide</a:t>
            </a:r>
          </a:p>
        </p:txBody>
      </p:sp>
      <p:pic>
        <p:nvPicPr>
          <p:cNvPr id="6" name="Picture 5">
            <a:extLst>
              <a:ext uri="{FF2B5EF4-FFF2-40B4-BE49-F238E27FC236}">
                <a16:creationId xmlns:a16="http://schemas.microsoft.com/office/drawing/2014/main" id="{2C1AC40D-6E0D-A3DF-31DB-5568FA549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6160" y="108522"/>
            <a:ext cx="1463040" cy="1475232"/>
          </a:xfrm>
          <a:prstGeom prst="rect">
            <a:avLst/>
          </a:prstGeom>
        </p:spPr>
      </p:pic>
    </p:spTree>
    <p:extLst>
      <p:ext uri="{BB962C8B-B14F-4D97-AF65-F5344CB8AC3E}">
        <p14:creationId xmlns:p14="http://schemas.microsoft.com/office/powerpoint/2010/main" val="1908075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459C39-C3EF-B970-C346-E956D3F15915}"/>
              </a:ext>
            </a:extLst>
          </p:cNvPr>
          <p:cNvSpPr>
            <a:spLocks noGrp="1"/>
          </p:cNvSpPr>
          <p:nvPr>
            <p:ph type="title"/>
          </p:nvPr>
        </p:nvSpPr>
        <p:spPr/>
        <p:txBody>
          <a:bodyPr/>
          <a:lstStyle/>
          <a:p>
            <a:r>
              <a:rPr lang="en-US" dirty="0"/>
              <a:t>		Prof Umer Model</a:t>
            </a:r>
            <a:endParaRPr lang="en-PK" dirty="0"/>
          </a:p>
        </p:txBody>
      </p:sp>
      <p:pic>
        <p:nvPicPr>
          <p:cNvPr id="4" name="Content Placeholder 4">
            <a:extLst>
              <a:ext uri="{FF2B5EF4-FFF2-40B4-BE49-F238E27FC236}">
                <a16:creationId xmlns:a16="http://schemas.microsoft.com/office/drawing/2014/main" id="{C707BF66-EBD1-5032-61D9-6F8E1B03AAF0}"/>
              </a:ext>
            </a:extLst>
          </p:cNvPr>
          <p:cNvPicPr>
            <a:picLocks noGrp="1" noChangeAspect="1"/>
          </p:cNvPicPr>
          <p:nvPr>
            <p:ph idx="1"/>
          </p:nvPr>
        </p:nvPicPr>
        <p:blipFill>
          <a:blip r:embed="rId2"/>
          <a:stretch>
            <a:fillRect/>
          </a:stretch>
        </p:blipFill>
        <p:spPr>
          <a:xfrm>
            <a:off x="457200" y="1445271"/>
            <a:ext cx="8229600" cy="4041129"/>
          </a:xfrm>
          <a:prstGeom prst="rect">
            <a:avLst/>
          </a:prstGeom>
        </p:spPr>
      </p:pic>
    </p:spTree>
    <p:extLst>
      <p:ext uri="{BB962C8B-B14F-4D97-AF65-F5344CB8AC3E}">
        <p14:creationId xmlns:p14="http://schemas.microsoft.com/office/powerpoint/2010/main" val="2498304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Learning Objectives </a:t>
            </a:r>
          </a:p>
        </p:txBody>
      </p:sp>
      <p:sp>
        <p:nvSpPr>
          <p:cNvPr id="4" name="Rectangle 3"/>
          <p:cNvSpPr/>
          <p:nvPr/>
        </p:nvSpPr>
        <p:spPr>
          <a:xfrm>
            <a:off x="533400" y="1828800"/>
            <a:ext cx="7532914" cy="2677656"/>
          </a:xfrm>
          <a:prstGeom prst="rect">
            <a:avLst/>
          </a:prstGeom>
        </p:spPr>
        <p:txBody>
          <a:bodyPr wrap="square">
            <a:spAutoFit/>
          </a:bodyPr>
          <a:lstStyle/>
          <a:p>
            <a:pPr lvl="0"/>
            <a:endParaRPr lang="en-US" sz="2400" dirty="0">
              <a:latin typeface="Arial" pitchFamily="34" charset="0"/>
              <a:cs typeface="Arial" pitchFamily="34" charset="0"/>
            </a:endParaRPr>
          </a:p>
          <a:p>
            <a:pPr marL="285750" lvl="0" indent="-285750">
              <a:buFont typeface="Wingdings" pitchFamily="2" charset="2"/>
              <a:buChar char="Ø"/>
            </a:pPr>
            <a:r>
              <a:rPr lang="en-US" sz="2400" dirty="0">
                <a:latin typeface="Times New Roman" panose="02020603050405020304" pitchFamily="18" charset="0"/>
                <a:cs typeface="Times New Roman" panose="02020603050405020304" pitchFamily="18" charset="0"/>
              </a:rPr>
              <a:t>Define &amp; comprehend definition &amp; rationale of sampling </a:t>
            </a:r>
          </a:p>
          <a:p>
            <a:pPr marL="285750" lvl="0" indent="-285750">
              <a:buFont typeface="Wingdings" pitchFamily="2" charset="2"/>
              <a:buChar char="Ø"/>
            </a:pPr>
            <a:r>
              <a:rPr lang="en-US" sz="2400" dirty="0">
                <a:latin typeface="Times New Roman" panose="02020603050405020304" pitchFamily="18" charset="0"/>
                <a:cs typeface="Times New Roman" panose="02020603050405020304" pitchFamily="18" charset="0"/>
              </a:rPr>
              <a:t>Understand the concept of non-probability sampling technique</a:t>
            </a:r>
          </a:p>
          <a:p>
            <a:pPr marL="285750" lvl="0" indent="-285750">
              <a:buFont typeface="Wingdings" pitchFamily="2" charset="2"/>
              <a:buChar char="Ø"/>
            </a:pPr>
            <a:r>
              <a:rPr lang="en-US" sz="2400" dirty="0">
                <a:latin typeface="Times New Roman" panose="02020603050405020304" pitchFamily="18" charset="0"/>
                <a:cs typeface="Times New Roman" panose="02020603050405020304" pitchFamily="18" charset="0"/>
              </a:rPr>
              <a:t>Enlist the types of non-probability sampling</a:t>
            </a:r>
          </a:p>
          <a:p>
            <a:pPr marL="285750" lvl="0" indent="-285750">
              <a:buFont typeface="Wingdings" pitchFamily="2" charset="2"/>
              <a:buChar char="Ø"/>
            </a:pPr>
            <a:r>
              <a:rPr lang="en-US" sz="2400" dirty="0">
                <a:latin typeface="Times New Roman" panose="02020603050405020304" pitchFamily="18" charset="0"/>
                <a:cs typeface="Times New Roman" panose="02020603050405020304" pitchFamily="18" charset="0"/>
              </a:rPr>
              <a:t>Appraise different scenarios to apply different non -probability technique</a:t>
            </a:r>
          </a:p>
        </p:txBody>
      </p:sp>
    </p:spTree>
    <p:extLst>
      <p:ext uri="{BB962C8B-B14F-4D97-AF65-F5344CB8AC3E}">
        <p14:creationId xmlns:p14="http://schemas.microsoft.com/office/powerpoint/2010/main" val="3996432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405BB5D-12CA-0801-B3F6-3CB9F85EA1E1}"/>
              </a:ext>
            </a:extLst>
          </p:cNvPr>
          <p:cNvSpPr>
            <a:spLocks noGrp="1"/>
          </p:cNvSpPr>
          <p:nvPr>
            <p:ph type="title"/>
          </p:nvPr>
        </p:nvSpPr>
        <p:spPr>
          <a:xfrm>
            <a:off x="1524000" y="2514600"/>
            <a:ext cx="8229600" cy="1143000"/>
          </a:xfrm>
        </p:spPr>
        <p:txBody>
          <a:bodyPr/>
          <a:lstStyle/>
          <a:p>
            <a:r>
              <a:rPr lang="en-US" dirty="0"/>
              <a:t>Core subject</a:t>
            </a:r>
          </a:p>
        </p:txBody>
      </p:sp>
    </p:spTree>
    <p:extLst>
      <p:ext uri="{BB962C8B-B14F-4D97-AF65-F5344CB8AC3E}">
        <p14:creationId xmlns:p14="http://schemas.microsoft.com/office/powerpoint/2010/main" val="8290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8600" y="2286000"/>
            <a:ext cx="4419600" cy="1220162"/>
          </a:xfrm>
        </p:spPr>
        <p:txBody>
          <a:bodyPr/>
          <a:lstStyle/>
          <a:p>
            <a:r>
              <a:rPr lang="en-US" dirty="0" smtClean="0">
                <a:latin typeface="Times New Roman" panose="02020603050405020304" pitchFamily="18" charset="0"/>
                <a:cs typeface="Times New Roman" panose="02020603050405020304" pitchFamily="18" charset="0"/>
              </a:rPr>
              <a:t>Sampling</a:t>
            </a:r>
            <a:endParaRPr lang="en-US" dirty="0">
              <a:latin typeface="Times New Roman" panose="02020603050405020304" pitchFamily="18" charset="0"/>
              <a:cs typeface="Times New Roman" panose="02020603050405020304" pitchFamily="18" charset="0"/>
            </a:endParaRPr>
          </a:p>
        </p:txBody>
      </p:sp>
      <p:pic>
        <p:nvPicPr>
          <p:cNvPr id="1027" name="Picture 3" descr="C:\Users\HP\Downloads\th.jpg"/>
          <p:cNvPicPr>
            <a:picLocks noChangeAspect="1" noChangeArrowheads="1"/>
          </p:cNvPicPr>
          <p:nvPr/>
        </p:nvPicPr>
        <p:blipFill>
          <a:blip r:embed="rId2" cstate="print"/>
          <a:srcRect/>
          <a:stretch>
            <a:fillRect/>
          </a:stretch>
        </p:blipFill>
        <p:spPr bwMode="auto">
          <a:xfrm>
            <a:off x="1447800" y="2286000"/>
            <a:ext cx="2276475" cy="2628900"/>
          </a:xfrm>
          <a:prstGeom prst="rect">
            <a:avLst/>
          </a:prstGeom>
          <a:noFill/>
        </p:spPr>
      </p:pic>
      <p:sp>
        <p:nvSpPr>
          <p:cNvPr id="3" name="Slide Number Placeholder 2">
            <a:extLst>
              <a:ext uri="{FF2B5EF4-FFF2-40B4-BE49-F238E27FC236}">
                <a16:creationId xmlns:a16="http://schemas.microsoft.com/office/drawing/2014/main" id="{A728AFB5-D845-0514-5A04-694D16972310}"/>
              </a:ext>
            </a:extLst>
          </p:cNvPr>
          <p:cNvSpPr>
            <a:spLocks noGrp="1"/>
          </p:cNvSpPr>
          <p:nvPr>
            <p:ph type="sldNum" sz="quarter" idx="12"/>
          </p:nvPr>
        </p:nvSpPr>
        <p:spPr/>
        <p:txBody>
          <a:bodyPr/>
          <a:lstStyle/>
          <a:p>
            <a:fld id="{9CD41315-5733-4165-A58E-EDB64131750E}" type="slidenum">
              <a:rPr lang="en-US" smtClean="0"/>
              <a:pPr/>
              <a:t>8</a:t>
            </a:fld>
            <a:endParaRPr lang="en-US"/>
          </a:p>
        </p:txBody>
      </p:sp>
      <p:pic>
        <p:nvPicPr>
          <p:cNvPr id="5" name="Picture 4">
            <a:extLst>
              <a:ext uri="{FF2B5EF4-FFF2-40B4-BE49-F238E27FC236}">
                <a16:creationId xmlns:a16="http://schemas.microsoft.com/office/drawing/2014/main" id="{720136BA-5DCE-F422-2106-9D9C3A16C4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7112" y="304800"/>
            <a:ext cx="1463040" cy="147523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latin typeface="Times New Roman" panose="02020603050405020304" pitchFamily="18" charset="0"/>
                <a:cs typeface="Times New Roman" panose="02020603050405020304" pitchFamily="18" charset="0"/>
              </a:rPr>
              <a:t>What is Sampling???</a:t>
            </a:r>
          </a:p>
        </p:txBody>
      </p:sp>
      <p:sp>
        <p:nvSpPr>
          <p:cNvPr id="7" name="Content Placeholder 6"/>
          <p:cNvSpPr>
            <a:spLocks noGrp="1"/>
          </p:cNvSpPr>
          <p:nvPr>
            <p:ph idx="1"/>
          </p:nvPr>
        </p:nvSpPr>
        <p:spPr/>
        <p:txBody>
          <a:bodyPr/>
          <a:lstStyle/>
          <a:p>
            <a:r>
              <a:rPr lang="en-US" sz="2400" dirty="0">
                <a:latin typeface="Times New Roman" panose="02020603050405020304" pitchFamily="18" charset="0"/>
                <a:cs typeface="Times New Roman" panose="02020603050405020304" pitchFamily="18" charset="0"/>
              </a:rPr>
              <a:t>A</a:t>
            </a:r>
            <a:r>
              <a:rPr lang="en-US" sz="2400" b="1" i="1" dirty="0">
                <a:solidFill>
                  <a:srgbClr val="C00000"/>
                </a:solidFill>
                <a:latin typeface="Times New Roman" panose="02020603050405020304" pitchFamily="18" charset="0"/>
                <a:cs typeface="Times New Roman" panose="02020603050405020304" pitchFamily="18" charset="0"/>
              </a:rPr>
              <a:t> sample </a:t>
            </a:r>
            <a:r>
              <a:rPr lang="en-US" sz="2400" dirty="0">
                <a:latin typeface="Times New Roman" panose="02020603050405020304" pitchFamily="18" charset="0"/>
                <a:cs typeface="Times New Roman" panose="02020603050405020304" pitchFamily="18" charset="0"/>
              </a:rPr>
              <a:t>is a subset</a:t>
            </a:r>
            <a:r>
              <a:rPr lang="en-US" sz="2400" i="1" dirty="0">
                <a:solidFill>
                  <a:srgbClr val="C0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of a population and the process of drawing a part (subset) from whole set of population is called </a:t>
            </a:r>
            <a:r>
              <a:rPr lang="en-US" sz="2400" b="1" i="1" dirty="0">
                <a:solidFill>
                  <a:srgbClr val="00B050"/>
                </a:solidFill>
                <a:latin typeface="Times New Roman" panose="02020603050405020304" pitchFamily="18" charset="0"/>
                <a:cs typeface="Times New Roman" panose="02020603050405020304" pitchFamily="18" charset="0"/>
              </a:rPr>
              <a:t>sampling.</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A sample should be </a:t>
            </a:r>
            <a:r>
              <a:rPr lang="en-US" sz="2400" b="1" i="1" dirty="0">
                <a:solidFill>
                  <a:srgbClr val="002060"/>
                </a:solidFill>
                <a:latin typeface="Times New Roman" panose="02020603050405020304" pitchFamily="18" charset="0"/>
                <a:cs typeface="Times New Roman" panose="02020603050405020304" pitchFamily="18" charset="0"/>
              </a:rPr>
              <a:t>representative </a:t>
            </a:r>
            <a:r>
              <a:rPr lang="en-US" sz="2400" dirty="0">
                <a:latin typeface="Times New Roman" panose="02020603050405020304" pitchFamily="18" charset="0"/>
                <a:cs typeface="Times New Roman" panose="02020603050405020304" pitchFamily="18" charset="0"/>
              </a:rPr>
              <a:t>of the population to allow the </a:t>
            </a:r>
            <a:r>
              <a:rPr lang="en-US" sz="2400" b="1" i="1" dirty="0">
                <a:solidFill>
                  <a:schemeClr val="accent3">
                    <a:lumMod val="75000"/>
                  </a:schemeClr>
                </a:solidFill>
                <a:latin typeface="Times New Roman" panose="02020603050405020304" pitchFamily="18" charset="0"/>
                <a:cs typeface="Times New Roman" panose="02020603050405020304" pitchFamily="18" charset="0"/>
              </a:rPr>
              <a:t>generalizability </a:t>
            </a:r>
            <a:r>
              <a:rPr lang="en-US" sz="2400" dirty="0">
                <a:latin typeface="Times New Roman" panose="02020603050405020304" pitchFamily="18" charset="0"/>
                <a:cs typeface="Times New Roman" panose="02020603050405020304" pitchFamily="18" charset="0"/>
              </a:rPr>
              <a:t>of the results to the whole population.</a:t>
            </a:r>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Slide Number Placeholder 1">
            <a:extLst>
              <a:ext uri="{FF2B5EF4-FFF2-40B4-BE49-F238E27FC236}">
                <a16:creationId xmlns:a16="http://schemas.microsoft.com/office/drawing/2014/main" id="{429DFCE8-BFEC-4964-6A27-AE7094294DD7}"/>
              </a:ext>
            </a:extLst>
          </p:cNvPr>
          <p:cNvSpPr>
            <a:spLocks noGrp="1"/>
          </p:cNvSpPr>
          <p:nvPr>
            <p:ph type="sldNum" sz="quarter" idx="12"/>
          </p:nvPr>
        </p:nvSpPr>
        <p:spPr/>
        <p:txBody>
          <a:bodyPr/>
          <a:lstStyle/>
          <a:p>
            <a:fld id="{9CD41315-5733-4165-A58E-EDB64131750E}" type="slidenum">
              <a:rPr lang="en-US" smtClean="0"/>
              <a:pPr/>
              <a:t>9</a:t>
            </a:fld>
            <a:endParaRPr lang="en-US"/>
          </a:p>
        </p:txBody>
      </p:sp>
      <p:sp>
        <p:nvSpPr>
          <p:cNvPr id="9" name="Rectangle 8">
            <a:extLst>
              <a:ext uri="{FF2B5EF4-FFF2-40B4-BE49-F238E27FC236}">
                <a16:creationId xmlns:a16="http://schemas.microsoft.com/office/drawing/2014/main" id="{8C9E84D4-5A0C-F656-64F4-02EA8C7D4357}"/>
              </a:ext>
            </a:extLst>
          </p:cNvPr>
          <p:cNvSpPr/>
          <p:nvPr/>
        </p:nvSpPr>
        <p:spPr>
          <a:xfrm>
            <a:off x="8001000" y="61965"/>
            <a:ext cx="113562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Core Subject </a:t>
            </a:r>
            <a:endParaRPr lang="en-GB" b="1" dirty="0">
              <a:solidFill>
                <a:schemeClr val="tx1"/>
              </a:solidFill>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1176</TotalTime>
  <Words>797</Words>
  <Application>Microsoft Office PowerPoint</Application>
  <PresentationFormat>On-screen Show (4:3)</PresentationFormat>
  <Paragraphs>158</Paragraphs>
  <Slides>36</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36</vt:i4>
      </vt:variant>
    </vt:vector>
  </HeadingPairs>
  <TitlesOfParts>
    <vt:vector size="49" baseType="lpstr">
      <vt:lpstr>Arial</vt:lpstr>
      <vt:lpstr>Arial Black</vt:lpstr>
      <vt:lpstr>Calibri</vt:lpstr>
      <vt:lpstr>ElsevierGulliver</vt:lpstr>
      <vt:lpstr>Lucida Sans Unicode</vt:lpstr>
      <vt:lpstr>Open Sans</vt:lpstr>
      <vt:lpstr>sohne</vt:lpstr>
      <vt:lpstr>Times New Roman</vt:lpstr>
      <vt:lpstr>Verdana</vt:lpstr>
      <vt:lpstr>Wingdings</vt:lpstr>
      <vt:lpstr>Wingdings 2</vt:lpstr>
      <vt:lpstr>Wingdings 3</vt:lpstr>
      <vt:lpstr>Concourse</vt:lpstr>
      <vt:lpstr>Non- Probability sampling  </vt:lpstr>
      <vt:lpstr>PowerPoint Presentation</vt:lpstr>
      <vt:lpstr>PowerPoint Presentation</vt:lpstr>
      <vt:lpstr>Sequence Of Lecture</vt:lpstr>
      <vt:lpstr>  Prof Umer Model</vt:lpstr>
      <vt:lpstr>Learning Objectives </vt:lpstr>
      <vt:lpstr>Core subject</vt:lpstr>
      <vt:lpstr>Sampling</vt:lpstr>
      <vt:lpstr>What is Sampling???</vt:lpstr>
      <vt:lpstr>What is Sampling???</vt:lpstr>
      <vt:lpstr>What is Sampling Frame ???</vt:lpstr>
      <vt:lpstr>Types Of Sampling</vt:lpstr>
      <vt:lpstr>Non-Probability Sampling</vt:lpstr>
      <vt:lpstr>Difference Between Probability &amp; Non-Probability Sampling  </vt:lpstr>
      <vt:lpstr>Types Of Non-Probability Sampling</vt:lpstr>
      <vt:lpstr>Convenience Sampling</vt:lpstr>
      <vt:lpstr>PowerPoint Presentation</vt:lpstr>
      <vt:lpstr> Consecutive Sampling</vt:lpstr>
      <vt:lpstr>Consecutive Sampling</vt:lpstr>
      <vt:lpstr>Purposive Sampling</vt:lpstr>
      <vt:lpstr>Purposive sampling</vt:lpstr>
      <vt:lpstr>Quota Sampling</vt:lpstr>
      <vt:lpstr>Quota Sampling</vt:lpstr>
      <vt:lpstr>How To Do Quota Sampling??</vt:lpstr>
      <vt:lpstr>Important to Remember!!!</vt:lpstr>
      <vt:lpstr>Snowball Sampling</vt:lpstr>
      <vt:lpstr>Why do we do snowball sampling??</vt:lpstr>
      <vt:lpstr>How to do snowball sampling??</vt:lpstr>
      <vt:lpstr>Dimensional Sampling</vt:lpstr>
      <vt:lpstr>How to do dimensional sampling??</vt:lpstr>
      <vt:lpstr>How To Do Dimensional Sampling??</vt:lpstr>
      <vt:lpstr> The Ethics of Researching Friends: On Convenience  Sampling in Qualitative Management and Organization Studies https://onlinelibrary.wiley.com/doi/abs/10.1111/1467-8551.12064  </vt:lpstr>
      <vt:lpstr>  Artificial Intelligence-Based Sampling Planning System for Dynamic Manufacturing Process https://doi.org/10.1016/S0957-4174(01)00049-5  </vt:lpstr>
      <vt:lpstr>Sampling Techniques— Statistical Approach in Machine learning https://medium.com/analytics-vidhya/sampling-statistical-approach-in-machine-learning-4903c40ebf86 </vt:lpstr>
      <vt:lpstr>End Of Lecture Assessment</vt:lpstr>
      <vt:lpstr>Suggested readings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pavilion</cp:lastModifiedBy>
  <cp:revision>120</cp:revision>
  <dcterms:created xsi:type="dcterms:W3CDTF">2017-05-10T07:26:00Z</dcterms:created>
  <dcterms:modified xsi:type="dcterms:W3CDTF">2025-02-04T05:47:27Z</dcterms:modified>
</cp:coreProperties>
</file>