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1"/>
  </p:notesMasterIdLst>
  <p:sldIdLst>
    <p:sldId id="309" r:id="rId2"/>
    <p:sldId id="303" r:id="rId3"/>
    <p:sldId id="304" r:id="rId4"/>
    <p:sldId id="305" r:id="rId5"/>
    <p:sldId id="291" r:id="rId6"/>
    <p:sldId id="290" r:id="rId7"/>
    <p:sldId id="257" r:id="rId8"/>
    <p:sldId id="258" r:id="rId9"/>
    <p:sldId id="267" r:id="rId10"/>
    <p:sldId id="259" r:id="rId11"/>
    <p:sldId id="265" r:id="rId12"/>
    <p:sldId id="261" r:id="rId13"/>
    <p:sldId id="263" r:id="rId14"/>
    <p:sldId id="266" r:id="rId15"/>
    <p:sldId id="268" r:id="rId16"/>
    <p:sldId id="269" r:id="rId17"/>
    <p:sldId id="293" r:id="rId18"/>
    <p:sldId id="294" r:id="rId19"/>
    <p:sldId id="295" r:id="rId20"/>
    <p:sldId id="296" r:id="rId21"/>
    <p:sldId id="297" r:id="rId22"/>
    <p:sldId id="298" r:id="rId23"/>
    <p:sldId id="292" r:id="rId24"/>
    <p:sldId id="270" r:id="rId25"/>
    <p:sldId id="283" r:id="rId26"/>
    <p:sldId id="284" r:id="rId27"/>
    <p:sldId id="285" r:id="rId28"/>
    <p:sldId id="272" r:id="rId29"/>
    <p:sldId id="273" r:id="rId30"/>
    <p:sldId id="286" r:id="rId31"/>
    <p:sldId id="274" r:id="rId32"/>
    <p:sldId id="287" r:id="rId33"/>
    <p:sldId id="288" r:id="rId34"/>
    <p:sldId id="275" r:id="rId35"/>
    <p:sldId id="276" r:id="rId36"/>
    <p:sldId id="277" r:id="rId37"/>
    <p:sldId id="278" r:id="rId38"/>
    <p:sldId id="301" r:id="rId39"/>
    <p:sldId id="302" r:id="rId40"/>
    <p:sldId id="279" r:id="rId41"/>
    <p:sldId id="300" r:id="rId42"/>
    <p:sldId id="280" r:id="rId43"/>
    <p:sldId id="281" r:id="rId44"/>
    <p:sldId id="289" r:id="rId45"/>
    <p:sldId id="299" r:id="rId46"/>
    <p:sldId id="282" r:id="rId47"/>
    <p:sldId id="306" r:id="rId48"/>
    <p:sldId id="307" r:id="rId49"/>
    <p:sldId id="308" r:id="rId50"/>
  </p:sldIdLst>
  <p:sldSz cx="12192000" cy="6858000"/>
  <p:notesSz cx="6858000" cy="9144000"/>
  <p:custDataLst>
    <p:tags r:id="rId52"/>
  </p:custDataLst>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t>
        <a:bodyPr/>
        <a:lstStyle/>
        <a:p>
          <a:endParaRPr/>
        </a:p>
      </dgm:t>
    </dgm:pt>
    <dgm:pt modelId="{D76093C5-B96B-4182-8418-CFDB341D2418}" type="parTrans" cxnId="{9BD55CDF-1AF4-401D-B4C6-2FA4C7C0F50E}">
      <dgm:prSet/>
      <dgm:spPr/>
      <dgm:t>
        <a:bodyPr/>
        <a:lstStyle/>
        <a:p>
          <a:pPr algn="ctr"/>
          <a:endParaRPr lang="en-US"/>
        </a:p>
      </dgm:t>
    </dgm:pt>
    <dgm:pt modelId="{DACAB5BA-B8B4-4D66-8B11-1D02259E020B}">
      <dgm:prSet phldrT="[Text]"/>
      <dgm:spPr/>
      <dgm:t>
        <a:bodyPr/>
        <a:lstStyle/>
        <a:p>
          <a:pPr algn="ctr"/>
          <a:r>
            <a:rPr lang="en-US" b="1">
              <a:latin typeface="Arial Black" pitchFamily="34" charset="0"/>
            </a:rPr>
            <a:t>Wisdom</a:t>
          </a:r>
        </a:p>
      </dgm:t>
    </dgm:pt>
    <dgm:pt modelId="{23718C41-0A1F-40BF-86BE-8A5476EC271E}" type="sibTrans" cxnId="{9BD55CDF-1AF4-401D-B4C6-2FA4C7C0F50E}">
      <dgm:prSet/>
      <dgm:spPr/>
      <dgm:t>
        <a:bodyPr/>
        <a:lstStyle/>
        <a:p>
          <a:pPr algn="ctr"/>
          <a:endParaRPr lang="en-US"/>
        </a:p>
      </dgm:t>
    </dgm:pt>
    <dgm:pt modelId="{637C3D51-3F4B-4277-8185-724806355FF8}" type="parTrans" cxnId="{56E79BD1-E08C-4AAA-827A-A15C66985753}">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188C389E-9423-41DE-9C5E-D4A7E95C7E62}" type="sibTrans" cxnId="{56E79BD1-E08C-4AAA-827A-A15C66985753}">
      <dgm:prSet/>
      <dgm:spPr/>
      <dgm:t>
        <a:bodyPr/>
        <a:lstStyle/>
        <a:p>
          <a:pPr algn="ctr"/>
          <a:endParaRPr lang="en-US"/>
        </a:p>
      </dgm:t>
    </dgm:pt>
    <dgm:pt modelId="{1911F9CB-1EEA-4FFD-A302-90DCBC7D11BE}" type="parTrans" cxnId="{1F55B4B5-C438-4F03-A49E-D35D034BB8F4}">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DA82EADB-2721-42A0-95EA-F9B5521A38A6}" type="sibTrans" cxnId="{1F55B4B5-C438-4F03-A49E-D35D034BB8F4}">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0DF95B0F-84AE-40DD-B053-A527640547FB}" type="presOf" srcId="{663C1E13-76F9-4B70-A2F2-CA23180743CE}" destId="{B9330EE9-43E4-4FD4-8144-E92B1DD0FCDF}" srcOrd="1" destOrd="0" presId="urn:microsoft.com/office/officeart/2005/8/layout/gear1#1"/>
    <dgm:cxn modelId="{13442B24-4E17-4244-B208-45A5D4956284}" type="presOf" srcId="{DACAB5BA-B8B4-4D66-8B11-1D02259E020B}" destId="{87622A90-D0D8-4EA3-BC0D-D537801AF2B1}" srcOrd="0" destOrd="0" presId="urn:microsoft.com/office/officeart/2005/8/layout/gear1#1"/>
    <dgm:cxn modelId="{98B6DC2C-0A72-4AE1-B810-0F1D52BB8BFC}" type="presOf" srcId="{DACAB5BA-B8B4-4D66-8B11-1D02259E020B}" destId="{B6B6B41B-120B-4968-AB6A-FC6E7C8EF3C0}" srcOrd="1" destOrd="0" presId="urn:microsoft.com/office/officeart/2005/8/layout/gear1#1"/>
    <dgm:cxn modelId="{8713E141-8102-4E10-999A-1FD1047FE5DD}" type="presOf" srcId="{399ACE2F-90C5-48B1-9E65-700A32562848}" destId="{9815588C-16D0-4475-B64C-847FC87C8C32}" srcOrd="3" destOrd="0" presId="urn:microsoft.com/office/officeart/2005/8/layout/gear1#1"/>
    <dgm:cxn modelId="{40106E44-B444-44A1-B3B1-8EB26228F2ED}" type="presOf" srcId="{399ACE2F-90C5-48B1-9E65-700A32562848}" destId="{7D3EFDB4-E5D1-439A-86D8-1FCF80D959BA}" srcOrd="2" destOrd="0" presId="urn:microsoft.com/office/officeart/2005/8/layout/gear1#1"/>
    <dgm:cxn modelId="{0DF3456C-AB2E-4CD5-AB1D-77E5781B9F70}" type="presOf" srcId="{399ACE2F-90C5-48B1-9E65-700A32562848}" destId="{59EDF28D-6C67-49D0-B5A1-DE5C3CBA2292}" srcOrd="0" destOrd="0" presId="urn:microsoft.com/office/officeart/2005/8/layout/gear1#1"/>
    <dgm:cxn modelId="{C2BBCE4D-71EF-4641-A301-F7FB4CD06009}" type="presOf" srcId="{663C1E13-76F9-4B70-A2F2-CA23180743CE}" destId="{93300324-D62F-4E58-B882-734182BDB462}" srcOrd="0" destOrd="0" presId="urn:microsoft.com/office/officeart/2005/8/layout/gear1#1"/>
    <dgm:cxn modelId="{4DBB9881-F084-4C17-A84D-0C7E13A85239}" type="presOf" srcId="{188C389E-9423-41DE-9C5E-D4A7E95C7E62}" destId="{6DF3A3A0-5919-4E69-80DD-61760D6340A0}" srcOrd="0" destOrd="0" presId="urn:microsoft.com/office/officeart/2005/8/layout/gear1#1"/>
    <dgm:cxn modelId="{89E42184-B1E5-4FA4-A38B-979C591240CF}" type="presOf" srcId="{399ACE2F-90C5-48B1-9E65-700A32562848}" destId="{23DC08E4-3725-4448-BFFF-1CCEA2F2987E}" srcOrd="1" destOrd="0" presId="urn:microsoft.com/office/officeart/2005/8/layout/gear1#1"/>
    <dgm:cxn modelId="{FB49029F-110F-4E1E-BCE9-17048B31999B}" type="presOf" srcId="{DACAB5BA-B8B4-4D66-8B11-1D02259E020B}" destId="{8BC64EA7-2794-42B6-96C9-F39A52CB985A}" srcOrd="2" destOrd="0" presId="urn:microsoft.com/office/officeart/2005/8/layout/gear1#1"/>
    <dgm:cxn modelId="{1F55B4B5-C438-4F03-A49E-D35D034BB8F4}" srcId="{F9CEBA05-2F10-437E-89B2-54F4D9FAF478}" destId="{399ACE2F-90C5-48B1-9E65-700A32562848}" srcOrd="2" destOrd="0" parTransId="{1911F9CB-1EEA-4FFD-A302-90DCBC7D11BE}" sibTransId="{DA82EADB-2721-42A0-95EA-F9B5521A38A6}"/>
    <dgm:cxn modelId="{C12E22C0-F9BF-463E-BC8F-99C02D3C1527}" type="presOf" srcId="{DA82EADB-2721-42A0-95EA-F9B5521A38A6}" destId="{A09CEA93-9338-4361-A5E6-CF85B6019F5A}" srcOrd="0" destOrd="0" presId="urn:microsoft.com/office/officeart/2005/8/layout/gear1#1"/>
    <dgm:cxn modelId="{FA922FC7-8D8A-448E-89A6-719D7029A32C}" type="presOf" srcId="{F9CEBA05-2F10-437E-89B2-54F4D9FAF478}" destId="{5ED88519-AC6C-4AA3-B76D-812B93A167E4}" srcOrd="0" destOrd="0" presId="urn:microsoft.com/office/officeart/2005/8/layout/gear1#1"/>
    <dgm:cxn modelId="{56E79BD1-E08C-4AAA-827A-A15C66985753}" srcId="{F9CEBA05-2F10-437E-89B2-54F4D9FAF478}" destId="{663C1E13-76F9-4B70-A2F2-CA23180743CE}" srcOrd="1" destOrd="0" parTransId="{637C3D51-3F4B-4277-8185-724806355FF8}" sibTransId="{188C389E-9423-41DE-9C5E-D4A7E95C7E62}"/>
    <dgm:cxn modelId="{9BD55CDF-1AF4-401D-B4C6-2FA4C7C0F50E}" srcId="{F9CEBA05-2F10-437E-89B2-54F4D9FAF478}" destId="{DACAB5BA-B8B4-4D66-8B11-1D02259E020B}" srcOrd="0" destOrd="0" parTransId="{D76093C5-B96B-4182-8418-CFDB341D2418}" sibTransId="{23718C41-0A1F-40BF-86BE-8A5476EC271E}"/>
    <dgm:cxn modelId="{067F4AE5-42E0-47A9-AC6F-EC9564D1DFDF}" type="presOf" srcId="{663C1E13-76F9-4B70-A2F2-CA23180743CE}" destId="{4822A78E-EAEC-401F-941A-3A84E13E2357}" srcOrd="2" destOrd="0" presId="urn:microsoft.com/office/officeart/2005/8/layout/gear1#1"/>
    <dgm:cxn modelId="{BA1BBEED-5AAB-4F83-BCC3-9863A78BE579}" type="presOf" srcId="{23718C41-0A1F-40BF-86BE-8A5476EC271E}" destId="{398423B3-DD54-4226-99D7-017EFC1488DF}" srcOrd="0" destOrd="0" presId="urn:microsoft.com/office/officeart/2005/8/layout/gear1#1"/>
    <dgm:cxn modelId="{13463580-6211-4DD9-9C13-5117985C83F5}" type="presParOf" srcId="{5ED88519-AC6C-4AA3-B76D-812B93A167E4}" destId="{87622A90-D0D8-4EA3-BC0D-D537801AF2B1}" srcOrd="0" destOrd="0" presId="urn:microsoft.com/office/officeart/2005/8/layout/gear1#1"/>
    <dgm:cxn modelId="{8F4498BD-B06D-4B33-9D82-E240E67CED5D}" type="presParOf" srcId="{5ED88519-AC6C-4AA3-B76D-812B93A167E4}" destId="{B6B6B41B-120B-4968-AB6A-FC6E7C8EF3C0}" srcOrd="1" destOrd="0" presId="urn:microsoft.com/office/officeart/2005/8/layout/gear1#1"/>
    <dgm:cxn modelId="{42CBD264-6652-48F8-B813-85279DF91430}" type="presParOf" srcId="{5ED88519-AC6C-4AA3-B76D-812B93A167E4}" destId="{8BC64EA7-2794-42B6-96C9-F39A52CB985A}" srcOrd="2" destOrd="0" presId="urn:microsoft.com/office/officeart/2005/8/layout/gear1#1"/>
    <dgm:cxn modelId="{29942F2F-76D4-409C-94B8-78EB7B676C9C}" type="presParOf" srcId="{5ED88519-AC6C-4AA3-B76D-812B93A167E4}" destId="{93300324-D62F-4E58-B882-734182BDB462}" srcOrd="3" destOrd="0" presId="urn:microsoft.com/office/officeart/2005/8/layout/gear1#1"/>
    <dgm:cxn modelId="{FFD533CC-2B9C-4DBD-813E-FC4F173FBC6D}" type="presParOf" srcId="{5ED88519-AC6C-4AA3-B76D-812B93A167E4}" destId="{B9330EE9-43E4-4FD4-8144-E92B1DD0FCDF}" srcOrd="4" destOrd="0" presId="urn:microsoft.com/office/officeart/2005/8/layout/gear1#1"/>
    <dgm:cxn modelId="{5526353B-1528-42EC-8250-686605FC0424}" type="presParOf" srcId="{5ED88519-AC6C-4AA3-B76D-812B93A167E4}" destId="{4822A78E-EAEC-401F-941A-3A84E13E2357}" srcOrd="5" destOrd="0" presId="urn:microsoft.com/office/officeart/2005/8/layout/gear1#1"/>
    <dgm:cxn modelId="{C66FC255-8A9B-4811-9196-9526A1BF45A3}" type="presParOf" srcId="{5ED88519-AC6C-4AA3-B76D-812B93A167E4}" destId="{59EDF28D-6C67-49D0-B5A1-DE5C3CBA2292}" srcOrd="6" destOrd="0" presId="urn:microsoft.com/office/officeart/2005/8/layout/gear1#1"/>
    <dgm:cxn modelId="{0B4C02D8-B170-4105-B019-5DFC19EF99D9}" type="presParOf" srcId="{5ED88519-AC6C-4AA3-B76D-812B93A167E4}" destId="{23DC08E4-3725-4448-BFFF-1CCEA2F2987E}" srcOrd="7" destOrd="0" presId="urn:microsoft.com/office/officeart/2005/8/layout/gear1#1"/>
    <dgm:cxn modelId="{09F1403D-4A6F-487A-B7EE-335D5F1AAFEE}" type="presParOf" srcId="{5ED88519-AC6C-4AA3-B76D-812B93A167E4}" destId="{7D3EFDB4-E5D1-439A-86D8-1FCF80D959BA}" srcOrd="8" destOrd="0" presId="urn:microsoft.com/office/officeart/2005/8/layout/gear1#1"/>
    <dgm:cxn modelId="{3E15D94A-AD50-407F-A9D2-65A54D4799C6}" type="presParOf" srcId="{5ED88519-AC6C-4AA3-B76D-812B93A167E4}" destId="{9815588C-16D0-4475-B64C-847FC87C8C32}" srcOrd="9" destOrd="0" presId="urn:microsoft.com/office/officeart/2005/8/layout/gear1#1"/>
    <dgm:cxn modelId="{C3D3F73A-69E9-46DC-9ED0-06B192B66B14}" type="presParOf" srcId="{5ED88519-AC6C-4AA3-B76D-812B93A167E4}" destId="{398423B3-DD54-4226-99D7-017EFC1488DF}" srcOrd="10" destOrd="0" presId="urn:microsoft.com/office/officeart/2005/8/layout/gear1#1"/>
    <dgm:cxn modelId="{B2126C31-6E0D-4CA6-88FC-826AF488CDD4}" type="presParOf" srcId="{5ED88519-AC6C-4AA3-B76D-812B93A167E4}" destId="{6DF3A3A0-5919-4E69-80DD-61760D6340A0}" srcOrd="11" destOrd="0" presId="urn:microsoft.com/office/officeart/2005/8/layout/gear1#1"/>
    <dgm:cxn modelId="{65E1A3D7-878D-4DBE-8F63-E8351957D497}"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083E5264-4E3F-483C-B96F-91CAA5289FA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7495D09-D92D-41CD-8BFA-62CE43193F74}" type="parTrans" cxnId="{5061DBBC-F467-4D64-BEAF-0780D2B71293}">
      <dgm:prSet custT="1"/>
      <dgm:spPr/>
      <dgm:t>
        <a:bodyPr/>
        <a:lstStyle/>
        <a:p>
          <a:endParaRPr lang="en-US" sz="2800"/>
        </a:p>
      </dgm:t>
    </dgm:pt>
    <dgm:pt modelId="{DF07AF9A-24B5-45CF-A5E0-BBF97DE6E9BF}">
      <dgm:prSet custT="1"/>
      <dgm:spPr/>
      <dgm:t>
        <a:bodyPr/>
        <a:lstStyle/>
        <a:p>
          <a:pPr rtl="0"/>
          <a:r>
            <a:rPr lang="en-US" sz="1600"/>
            <a:t>Derangement in the capillary walls of the glomeruli i.E either structural or physicochemical alterations  </a:t>
          </a:r>
        </a:p>
      </dgm:t>
    </dgm:pt>
    <dgm:pt modelId="{F4567D18-106E-48FE-93A8-50EFDE12C713}" type="sibTrans" cxnId="{5061DBBC-F467-4D64-BEAF-0780D2B71293}">
      <dgm:prSet custT="1"/>
      <dgm:spPr/>
      <dgm:t>
        <a:bodyPr/>
        <a:lstStyle/>
        <a:p>
          <a:endParaRPr lang="en-US" sz="1100"/>
        </a:p>
      </dgm:t>
    </dgm:pt>
    <dgm:pt modelId="{4E5F1C01-6C48-4D91-86B9-CC0E24E61224}" type="parTrans" cxnId="{A6BA9022-13FD-4A7A-8CBF-AB5629412D89}">
      <dgm:prSet custT="1"/>
      <dgm:spPr/>
      <dgm:t>
        <a:bodyPr/>
        <a:lstStyle/>
        <a:p>
          <a:endParaRPr lang="en-US" sz="2800"/>
        </a:p>
      </dgm:t>
    </dgm:pt>
    <dgm:pt modelId="{83EC5578-6A39-450D-AF8B-89240ECC1DA8}">
      <dgm:prSet custT="1"/>
      <dgm:spPr/>
      <dgm:t>
        <a:bodyPr/>
        <a:lstStyle/>
        <a:p>
          <a:pPr rtl="0"/>
          <a:r>
            <a:rPr lang="en-US" sz="1600"/>
            <a:t>Increased permeability to plasma proteins</a:t>
          </a:r>
        </a:p>
      </dgm:t>
    </dgm:pt>
    <dgm:pt modelId="{BFA3CD97-ACDD-4ED8-BA57-AD5856815F96}" type="sibTrans" cxnId="{A6BA9022-13FD-4A7A-8CBF-AB5629412D89}">
      <dgm:prSet custT="1"/>
      <dgm:spPr/>
      <dgm:t>
        <a:bodyPr/>
        <a:lstStyle/>
        <a:p>
          <a:endParaRPr lang="en-US" sz="1100"/>
        </a:p>
      </dgm:t>
    </dgm:pt>
    <dgm:pt modelId="{C83D66EB-53B6-4E2D-B1BF-47F3C866182F}" type="parTrans" cxnId="{06C62E3B-1558-4DAD-9B1A-77CF1AAFDFEC}">
      <dgm:prSet custT="1"/>
      <dgm:spPr/>
      <dgm:t>
        <a:bodyPr/>
        <a:lstStyle/>
        <a:p>
          <a:endParaRPr lang="en-US" sz="2800"/>
        </a:p>
      </dgm:t>
    </dgm:pt>
    <dgm:pt modelId="{4D08A214-65FA-412C-A903-4181C479D09B}">
      <dgm:prSet custT="1"/>
      <dgm:spPr/>
      <dgm:t>
        <a:bodyPr/>
        <a:lstStyle/>
        <a:p>
          <a:pPr rtl="0"/>
          <a:r>
            <a:rPr lang="en-US" sz="1600"/>
            <a:t>Protein escape from the plasma into the glomerular filtrate</a:t>
          </a:r>
        </a:p>
      </dgm:t>
    </dgm:pt>
    <dgm:pt modelId="{12F75521-81F3-46EC-A58E-47996D1A21B6}" type="sibTrans" cxnId="{06C62E3B-1558-4DAD-9B1A-77CF1AAFDFEC}">
      <dgm:prSet custT="1"/>
      <dgm:spPr/>
      <dgm:t>
        <a:bodyPr/>
        <a:lstStyle/>
        <a:p>
          <a:endParaRPr lang="en-US" sz="1100"/>
        </a:p>
      </dgm:t>
    </dgm:pt>
    <dgm:pt modelId="{99BCC89D-14A3-4A56-9739-DEFD394A500C}" type="parTrans" cxnId="{3BC19B16-453D-4ABF-B30B-5E2C9BEB9EA1}">
      <dgm:prSet custT="1"/>
      <dgm:spPr/>
      <dgm:t>
        <a:bodyPr/>
        <a:lstStyle/>
        <a:p>
          <a:endParaRPr lang="en-US" sz="2800"/>
        </a:p>
      </dgm:t>
    </dgm:pt>
    <dgm:pt modelId="{C743FDBC-23F0-40F3-9F71-CA1EB9DEA7D3}">
      <dgm:prSet custT="1"/>
      <dgm:spPr/>
      <dgm:t>
        <a:bodyPr/>
        <a:lstStyle/>
        <a:p>
          <a:pPr rtl="0"/>
          <a:r>
            <a:rPr lang="en-US" sz="1600"/>
            <a:t>Long-standing or extremely heavy proteinuria</a:t>
          </a:r>
        </a:p>
      </dgm:t>
    </dgm:pt>
    <dgm:pt modelId="{F4E5CD3B-011E-4198-82B2-4D858619BBEA}" type="sibTrans" cxnId="{3BC19B16-453D-4ABF-B30B-5E2C9BEB9EA1}">
      <dgm:prSet custT="1"/>
      <dgm:spPr/>
      <dgm:t>
        <a:bodyPr/>
        <a:lstStyle/>
        <a:p>
          <a:endParaRPr lang="en-US" sz="1100"/>
        </a:p>
      </dgm:t>
    </dgm:pt>
    <dgm:pt modelId="{EE855DCF-4518-41A1-BA8E-5DCCF069BD91}" type="parTrans" cxnId="{72C3242A-F676-4370-9104-A4413DA28365}">
      <dgm:prSet custT="1"/>
      <dgm:spPr/>
      <dgm:t>
        <a:bodyPr/>
        <a:lstStyle/>
        <a:p>
          <a:endParaRPr lang="en-US" sz="2800"/>
        </a:p>
      </dgm:t>
    </dgm:pt>
    <dgm:pt modelId="{063CCB56-3D00-4D60-A752-E6021E7133B7}">
      <dgm:prSet custT="1"/>
      <dgm:spPr/>
      <dgm:t>
        <a:bodyPr/>
        <a:lstStyle/>
        <a:p>
          <a:pPr marL="0" marR="0" indent="0" defTabSz="914400" rtl="0" eaLnBrk="1" fontAlgn="auto" latinLnBrk="0" hangingPunct="1">
            <a:lnSpc>
              <a:spcPct val="100000"/>
            </a:lnSpc>
            <a:spcBef>
              <a:spcPct val="0"/>
            </a:spcBef>
            <a:spcAft>
              <a:spcPct val="0"/>
            </a:spcAft>
            <a:buClrTx/>
            <a:buSzTx/>
            <a:buFontTx/>
            <a:buNone/>
            <a:defRPr/>
          </a:pPr>
          <a:r>
            <a:rPr lang="en-US" sz="1600"/>
            <a:t>Drop in plasma colloid osmotic pressure. </a:t>
          </a:r>
        </a:p>
        <a:p>
          <a:pPr marL="0" marR="0" indent="0" defTabSz="914400" rtl="0" eaLnBrk="1" fontAlgn="auto" latinLnBrk="0" hangingPunct="1">
            <a:lnSpc>
              <a:spcPct val="100000"/>
            </a:lnSpc>
            <a:spcBef>
              <a:spcPct val="0"/>
            </a:spcBef>
            <a:spcAft>
              <a:spcPct val="0"/>
            </a:spcAft>
            <a:buClrTx/>
            <a:buSzTx/>
            <a:buFontTx/>
            <a:buNone/>
            <a:defRPr/>
          </a:pPr>
          <a:r>
            <a:rPr lang="en-US" sz="1600"/>
            <a:t>(Serum albumin is decreased, resulting in hypoalbuminemia)</a:t>
          </a:r>
        </a:p>
      </dgm:t>
    </dgm:pt>
    <dgm:pt modelId="{59AD9A43-3BFE-48DC-88EE-59DCBF8B4975}" type="sibTrans" cxnId="{72C3242A-F676-4370-9104-A4413DA28365}">
      <dgm:prSet custT="1"/>
      <dgm:spPr/>
      <dgm:t>
        <a:bodyPr/>
        <a:lstStyle/>
        <a:p>
          <a:endParaRPr lang="en-US" sz="1100"/>
        </a:p>
      </dgm:t>
    </dgm:pt>
    <dgm:pt modelId="{433E48EE-569A-4BEC-85DD-C48C20699FFA}" type="parTrans" cxnId="{FAD58BBA-19C0-430D-9514-21B4F38E34F5}">
      <dgm:prSet custT="1"/>
      <dgm:spPr/>
      <dgm:t>
        <a:bodyPr/>
        <a:lstStyle/>
        <a:p>
          <a:endParaRPr lang="en-US" sz="2800"/>
        </a:p>
      </dgm:t>
    </dgm:pt>
    <dgm:pt modelId="{21C24717-8344-4AE8-BDD9-D4600956AE64}">
      <dgm:prSet custT="1"/>
      <dgm:spPr/>
      <dgm:t>
        <a:bodyPr/>
        <a:lstStyle/>
        <a:p>
          <a:pPr marL="0" marR="0" indent="0" defTabSz="914400" rtl="0" eaLnBrk="1" fontAlgn="auto" latinLnBrk="0" hangingPunct="1">
            <a:lnSpc>
              <a:spcPct val="100000"/>
            </a:lnSpc>
            <a:spcBef>
              <a:spcPct val="0"/>
            </a:spcBef>
            <a:spcAft>
              <a:spcPct val="0"/>
            </a:spcAft>
            <a:buClrTx/>
            <a:buSzTx/>
            <a:buFontTx/>
            <a:buNone/>
            <a:defRPr/>
          </a:pPr>
          <a:r>
            <a:rPr lang="en-US" sz="1600"/>
            <a:t>Decrease in intravascular volume and renal blood flow. </a:t>
          </a:r>
        </a:p>
        <a:p>
          <a:pPr rtl="0"/>
          <a:endParaRPr lang="en-US" sz="1600"/>
        </a:p>
      </dgm:t>
    </dgm:pt>
    <dgm:pt modelId="{7892A627-C3A3-47D4-90EA-1DE840FA88CE}" type="sibTrans" cxnId="{FAD58BBA-19C0-430D-9514-21B4F38E34F5}">
      <dgm:prSet custT="1"/>
      <dgm:spPr/>
      <dgm:t>
        <a:bodyPr/>
        <a:lstStyle/>
        <a:p>
          <a:endParaRPr lang="en-US" sz="1100"/>
        </a:p>
      </dgm:t>
    </dgm:pt>
    <dgm:pt modelId="{66F26D4F-280B-407C-8218-FBC926696E30}" type="pres">
      <dgm:prSet presAssocID="{083E5264-4E3F-483C-B96F-91CAA5289FA2}" presName="diagram" presStyleCnt="0">
        <dgm:presLayoutVars>
          <dgm:dir/>
          <dgm:resizeHandles val="exact"/>
        </dgm:presLayoutVars>
      </dgm:prSet>
      <dgm:spPr/>
    </dgm:pt>
    <dgm:pt modelId="{CF242D73-A16D-40F1-AB85-2F47712D28BE}" type="pres">
      <dgm:prSet presAssocID="{DF07AF9A-24B5-45CF-A5E0-BBF97DE6E9BF}" presName="node" presStyleLbl="node1" presStyleIdx="0" presStyleCnt="6" custScaleX="169412" custScaleY="116652">
        <dgm:presLayoutVars>
          <dgm:bulletEnabled val="1"/>
        </dgm:presLayoutVars>
      </dgm:prSet>
      <dgm:spPr/>
    </dgm:pt>
    <dgm:pt modelId="{4A5B8006-CB14-4C41-9396-A6500312A14A}" type="pres">
      <dgm:prSet presAssocID="{F4567D18-106E-48FE-93A8-50EFDE12C713}" presName="sibTrans" presStyleLbl="sibTrans2D1" presStyleIdx="0" presStyleCnt="5"/>
      <dgm:spPr/>
    </dgm:pt>
    <dgm:pt modelId="{58BF2469-51FD-4E04-AD00-C69B56BB8831}" type="pres">
      <dgm:prSet presAssocID="{F4567D18-106E-48FE-93A8-50EFDE12C713}" presName="connectorText" presStyleLbl="sibTrans2D1" presStyleIdx="0" presStyleCnt="5"/>
      <dgm:spPr/>
    </dgm:pt>
    <dgm:pt modelId="{B0AEB0D4-2479-4F86-9EF0-FA52ED3BFF65}" type="pres">
      <dgm:prSet presAssocID="{83EC5578-6A39-450D-AF8B-89240ECC1DA8}" presName="node" presStyleLbl="node1" presStyleIdx="1" presStyleCnt="6">
        <dgm:presLayoutVars>
          <dgm:bulletEnabled val="1"/>
        </dgm:presLayoutVars>
      </dgm:prSet>
      <dgm:spPr/>
    </dgm:pt>
    <dgm:pt modelId="{C00B7434-9297-49E0-96B1-86FADDD24373}" type="pres">
      <dgm:prSet presAssocID="{BFA3CD97-ACDD-4ED8-BA57-AD5856815F96}" presName="sibTrans" presStyleLbl="sibTrans2D1" presStyleIdx="1" presStyleCnt="5"/>
      <dgm:spPr/>
    </dgm:pt>
    <dgm:pt modelId="{7ABE9CCF-68EB-473D-99A9-B8386229C5C6}" type="pres">
      <dgm:prSet presAssocID="{BFA3CD97-ACDD-4ED8-BA57-AD5856815F96}" presName="connectorText" presStyleLbl="sibTrans2D1" presStyleIdx="1" presStyleCnt="5"/>
      <dgm:spPr/>
    </dgm:pt>
    <dgm:pt modelId="{23305A85-80B7-43E5-86D3-2445E3194B01}" type="pres">
      <dgm:prSet presAssocID="{4D08A214-65FA-412C-A903-4181C479D09B}" presName="node" presStyleLbl="node1" presStyleIdx="2" presStyleCnt="6">
        <dgm:presLayoutVars>
          <dgm:bulletEnabled val="1"/>
        </dgm:presLayoutVars>
      </dgm:prSet>
      <dgm:spPr/>
    </dgm:pt>
    <dgm:pt modelId="{33D71F4A-2D41-45BB-926B-825C3535A85D}" type="pres">
      <dgm:prSet presAssocID="{12F75521-81F3-46EC-A58E-47996D1A21B6}" presName="sibTrans" presStyleLbl="sibTrans2D1" presStyleIdx="2" presStyleCnt="5"/>
      <dgm:spPr/>
    </dgm:pt>
    <dgm:pt modelId="{EC081DE6-F93A-4C88-8CBD-156569A85E30}" type="pres">
      <dgm:prSet presAssocID="{12F75521-81F3-46EC-A58E-47996D1A21B6}" presName="connectorText" presStyleLbl="sibTrans2D1" presStyleIdx="2" presStyleCnt="5"/>
      <dgm:spPr/>
    </dgm:pt>
    <dgm:pt modelId="{AAE2C67F-C819-4D89-9685-093C4EFE5450}" type="pres">
      <dgm:prSet presAssocID="{C743FDBC-23F0-40F3-9F71-CA1EB9DEA7D3}" presName="node" presStyleLbl="node1" presStyleIdx="3" presStyleCnt="6">
        <dgm:presLayoutVars>
          <dgm:bulletEnabled val="1"/>
        </dgm:presLayoutVars>
      </dgm:prSet>
      <dgm:spPr/>
    </dgm:pt>
    <dgm:pt modelId="{CA421D17-9882-45F5-A1D0-8D34F8B31BFB}" type="pres">
      <dgm:prSet presAssocID="{F4E5CD3B-011E-4198-82B2-4D858619BBEA}" presName="sibTrans" presStyleLbl="sibTrans2D1" presStyleIdx="3" presStyleCnt="5"/>
      <dgm:spPr/>
    </dgm:pt>
    <dgm:pt modelId="{911DB416-BDD9-4120-8F36-FB287776F480}" type="pres">
      <dgm:prSet presAssocID="{F4E5CD3B-011E-4198-82B2-4D858619BBEA}" presName="connectorText" presStyleLbl="sibTrans2D1" presStyleIdx="3" presStyleCnt="5"/>
      <dgm:spPr/>
    </dgm:pt>
    <dgm:pt modelId="{363F8235-E18D-415C-A372-3AE9A5947FB6}" type="pres">
      <dgm:prSet presAssocID="{063CCB56-3D00-4D60-A752-E6021E7133B7}" presName="node" presStyleLbl="node1" presStyleIdx="4" presStyleCnt="6" custScaleX="159787" custScaleY="109183">
        <dgm:presLayoutVars>
          <dgm:bulletEnabled val="1"/>
        </dgm:presLayoutVars>
      </dgm:prSet>
      <dgm:spPr/>
    </dgm:pt>
    <dgm:pt modelId="{B873ADA2-BC83-474A-A4F3-BB38C85342A6}" type="pres">
      <dgm:prSet presAssocID="{59AD9A43-3BFE-48DC-88EE-59DCBF8B4975}" presName="sibTrans" presStyleLbl="sibTrans2D1" presStyleIdx="4" presStyleCnt="5"/>
      <dgm:spPr/>
    </dgm:pt>
    <dgm:pt modelId="{73D28994-D099-440F-A8B2-AE48AA3844E9}" type="pres">
      <dgm:prSet presAssocID="{59AD9A43-3BFE-48DC-88EE-59DCBF8B4975}" presName="connectorText" presStyleLbl="sibTrans2D1" presStyleIdx="4" presStyleCnt="5"/>
      <dgm:spPr/>
    </dgm:pt>
    <dgm:pt modelId="{219B9125-9707-4B41-B181-3718D138438B}" type="pres">
      <dgm:prSet presAssocID="{21C24717-8344-4AE8-BDD9-D4600956AE64}" presName="node" presStyleLbl="node1" presStyleIdx="5" presStyleCnt="6">
        <dgm:presLayoutVars>
          <dgm:bulletEnabled val="1"/>
        </dgm:presLayoutVars>
      </dgm:prSet>
      <dgm:spPr/>
    </dgm:pt>
  </dgm:ptLst>
  <dgm:cxnLst>
    <dgm:cxn modelId="{AEF4DB0B-E466-4E03-888B-6A9234F524E0}" type="presOf" srcId="{12F75521-81F3-46EC-A58E-47996D1A21B6}" destId="{EC081DE6-F93A-4C88-8CBD-156569A85E30}" srcOrd="1" destOrd="0" presId="urn:microsoft.com/office/officeart/2005/8/layout/process5"/>
    <dgm:cxn modelId="{8129A00F-B9FF-4959-A913-C838697EBFEB}" type="presOf" srcId="{83EC5578-6A39-450D-AF8B-89240ECC1DA8}" destId="{B0AEB0D4-2479-4F86-9EF0-FA52ED3BFF65}" srcOrd="0" destOrd="0" presId="urn:microsoft.com/office/officeart/2005/8/layout/process5"/>
    <dgm:cxn modelId="{3BC19B16-453D-4ABF-B30B-5E2C9BEB9EA1}" srcId="{083E5264-4E3F-483C-B96F-91CAA5289FA2}" destId="{C743FDBC-23F0-40F3-9F71-CA1EB9DEA7D3}" srcOrd="3" destOrd="0" parTransId="{99BCC89D-14A3-4A56-9739-DEFD394A500C}" sibTransId="{F4E5CD3B-011E-4198-82B2-4D858619BBEA}"/>
    <dgm:cxn modelId="{FEA03021-D090-4957-BE5B-CE0330806B06}" type="presOf" srcId="{59AD9A43-3BFE-48DC-88EE-59DCBF8B4975}" destId="{B873ADA2-BC83-474A-A4F3-BB38C85342A6}" srcOrd="0" destOrd="0" presId="urn:microsoft.com/office/officeart/2005/8/layout/process5"/>
    <dgm:cxn modelId="{A6BA9022-13FD-4A7A-8CBF-AB5629412D89}" srcId="{083E5264-4E3F-483C-B96F-91CAA5289FA2}" destId="{83EC5578-6A39-450D-AF8B-89240ECC1DA8}" srcOrd="1" destOrd="0" parTransId="{4E5F1C01-6C48-4D91-86B9-CC0E24E61224}" sibTransId="{BFA3CD97-ACDD-4ED8-BA57-AD5856815F96}"/>
    <dgm:cxn modelId="{72C3242A-F676-4370-9104-A4413DA28365}" srcId="{083E5264-4E3F-483C-B96F-91CAA5289FA2}" destId="{063CCB56-3D00-4D60-A752-E6021E7133B7}" srcOrd="4" destOrd="0" parTransId="{EE855DCF-4518-41A1-BA8E-5DCCF069BD91}" sibTransId="{59AD9A43-3BFE-48DC-88EE-59DCBF8B4975}"/>
    <dgm:cxn modelId="{CC14D532-CED0-445B-8D7C-0857D95D9C1A}" type="presOf" srcId="{063CCB56-3D00-4D60-A752-E6021E7133B7}" destId="{363F8235-E18D-415C-A372-3AE9A5947FB6}" srcOrd="0" destOrd="0" presId="urn:microsoft.com/office/officeart/2005/8/layout/process5"/>
    <dgm:cxn modelId="{06C62E3B-1558-4DAD-9B1A-77CF1AAFDFEC}" srcId="{083E5264-4E3F-483C-B96F-91CAA5289FA2}" destId="{4D08A214-65FA-412C-A903-4181C479D09B}" srcOrd="2" destOrd="0" parTransId="{C83D66EB-53B6-4E2D-B1BF-47F3C866182F}" sibTransId="{12F75521-81F3-46EC-A58E-47996D1A21B6}"/>
    <dgm:cxn modelId="{F56E4F3F-F371-4A2A-9E12-A6BD94B698A9}" type="presOf" srcId="{BFA3CD97-ACDD-4ED8-BA57-AD5856815F96}" destId="{C00B7434-9297-49E0-96B1-86FADDD24373}" srcOrd="0" destOrd="0" presId="urn:microsoft.com/office/officeart/2005/8/layout/process5"/>
    <dgm:cxn modelId="{5513BA42-7D12-445D-B51E-A474468C5AFD}" type="presOf" srcId="{C743FDBC-23F0-40F3-9F71-CA1EB9DEA7D3}" destId="{AAE2C67F-C819-4D89-9685-093C4EFE5450}" srcOrd="0" destOrd="0" presId="urn:microsoft.com/office/officeart/2005/8/layout/process5"/>
    <dgm:cxn modelId="{AAD34043-07A8-4C76-B91F-93E041C09F9E}" type="presOf" srcId="{DF07AF9A-24B5-45CF-A5E0-BBF97DE6E9BF}" destId="{CF242D73-A16D-40F1-AB85-2F47712D28BE}" srcOrd="0" destOrd="0" presId="urn:microsoft.com/office/officeart/2005/8/layout/process5"/>
    <dgm:cxn modelId="{1E416664-A8FE-4F0D-B16E-C1628E68BA5D}" type="presOf" srcId="{F4567D18-106E-48FE-93A8-50EFDE12C713}" destId="{58BF2469-51FD-4E04-AD00-C69B56BB8831}" srcOrd="1" destOrd="0" presId="urn:microsoft.com/office/officeart/2005/8/layout/process5"/>
    <dgm:cxn modelId="{7F5C3B7D-850B-41F4-BED5-F0824B3C7F4A}" type="presOf" srcId="{F4E5CD3B-011E-4198-82B2-4D858619BBEA}" destId="{CA421D17-9882-45F5-A1D0-8D34F8B31BFB}" srcOrd="0" destOrd="0" presId="urn:microsoft.com/office/officeart/2005/8/layout/process5"/>
    <dgm:cxn modelId="{CA4AB4A3-798C-4604-B7B8-46D0A905CAF6}" type="presOf" srcId="{21C24717-8344-4AE8-BDD9-D4600956AE64}" destId="{219B9125-9707-4B41-B181-3718D138438B}" srcOrd="0" destOrd="0" presId="urn:microsoft.com/office/officeart/2005/8/layout/process5"/>
    <dgm:cxn modelId="{9AD46CA7-9E31-4066-8775-7327BAD5E167}" type="presOf" srcId="{F4E5CD3B-011E-4198-82B2-4D858619BBEA}" destId="{911DB416-BDD9-4120-8F36-FB287776F480}" srcOrd="1" destOrd="0" presId="urn:microsoft.com/office/officeart/2005/8/layout/process5"/>
    <dgm:cxn modelId="{F0E2D7AB-97C5-4D30-8F71-54E6DF96BA9F}" type="presOf" srcId="{BFA3CD97-ACDD-4ED8-BA57-AD5856815F96}" destId="{7ABE9CCF-68EB-473D-99A9-B8386229C5C6}" srcOrd="1" destOrd="0" presId="urn:microsoft.com/office/officeart/2005/8/layout/process5"/>
    <dgm:cxn modelId="{69D100AD-87B6-4289-A6C0-047C191D47A4}" type="presOf" srcId="{12F75521-81F3-46EC-A58E-47996D1A21B6}" destId="{33D71F4A-2D41-45BB-926B-825C3535A85D}" srcOrd="0" destOrd="0" presId="urn:microsoft.com/office/officeart/2005/8/layout/process5"/>
    <dgm:cxn modelId="{4B9050B9-6932-49EF-9FB1-821623DE0118}" type="presOf" srcId="{59AD9A43-3BFE-48DC-88EE-59DCBF8B4975}" destId="{73D28994-D099-440F-A8B2-AE48AA3844E9}" srcOrd="1" destOrd="0" presId="urn:microsoft.com/office/officeart/2005/8/layout/process5"/>
    <dgm:cxn modelId="{FAD58BBA-19C0-430D-9514-21B4F38E34F5}" srcId="{083E5264-4E3F-483C-B96F-91CAA5289FA2}" destId="{21C24717-8344-4AE8-BDD9-D4600956AE64}" srcOrd="5" destOrd="0" parTransId="{433E48EE-569A-4BEC-85DD-C48C20699FFA}" sibTransId="{7892A627-C3A3-47D4-90EA-1DE840FA88CE}"/>
    <dgm:cxn modelId="{5061DBBC-F467-4D64-BEAF-0780D2B71293}" srcId="{083E5264-4E3F-483C-B96F-91CAA5289FA2}" destId="{DF07AF9A-24B5-45CF-A5E0-BBF97DE6E9BF}" srcOrd="0" destOrd="0" parTransId="{87495D09-D92D-41CD-8BFA-62CE43193F74}" sibTransId="{F4567D18-106E-48FE-93A8-50EFDE12C713}"/>
    <dgm:cxn modelId="{D4F270E1-4A31-4136-BFF1-96E77CE0B355}" type="presOf" srcId="{4D08A214-65FA-412C-A903-4181C479D09B}" destId="{23305A85-80B7-43E5-86D3-2445E3194B01}" srcOrd="0" destOrd="0" presId="urn:microsoft.com/office/officeart/2005/8/layout/process5"/>
    <dgm:cxn modelId="{9C265AEB-B068-4565-8FF0-5250085600F5}" type="presOf" srcId="{083E5264-4E3F-483C-B96F-91CAA5289FA2}" destId="{66F26D4F-280B-407C-8218-FBC926696E30}" srcOrd="0" destOrd="0" presId="urn:microsoft.com/office/officeart/2005/8/layout/process5"/>
    <dgm:cxn modelId="{9F375AF5-A0C9-4712-A9B2-CF5CBAC01E6A}" type="presOf" srcId="{F4567D18-106E-48FE-93A8-50EFDE12C713}" destId="{4A5B8006-CB14-4C41-9396-A6500312A14A}" srcOrd="0" destOrd="0" presId="urn:microsoft.com/office/officeart/2005/8/layout/process5"/>
    <dgm:cxn modelId="{5DA77933-614B-4BF0-8FC3-D450F1DC2F0F}" type="presParOf" srcId="{66F26D4F-280B-407C-8218-FBC926696E30}" destId="{CF242D73-A16D-40F1-AB85-2F47712D28BE}" srcOrd="0" destOrd="0" presId="urn:microsoft.com/office/officeart/2005/8/layout/process5"/>
    <dgm:cxn modelId="{B6502BA9-4CC3-431A-9BFB-2961263DF52A}" type="presParOf" srcId="{66F26D4F-280B-407C-8218-FBC926696E30}" destId="{4A5B8006-CB14-4C41-9396-A6500312A14A}" srcOrd="1" destOrd="0" presId="urn:microsoft.com/office/officeart/2005/8/layout/process5"/>
    <dgm:cxn modelId="{5ED77616-9DF3-4B9D-A988-E5B0F83AC0AD}" type="presParOf" srcId="{4A5B8006-CB14-4C41-9396-A6500312A14A}" destId="{58BF2469-51FD-4E04-AD00-C69B56BB8831}" srcOrd="0" destOrd="0" presId="urn:microsoft.com/office/officeart/2005/8/layout/process5"/>
    <dgm:cxn modelId="{62D7BACE-6D31-4410-A360-CC7C5E87C9B2}" type="presParOf" srcId="{66F26D4F-280B-407C-8218-FBC926696E30}" destId="{B0AEB0D4-2479-4F86-9EF0-FA52ED3BFF65}" srcOrd="2" destOrd="0" presId="urn:microsoft.com/office/officeart/2005/8/layout/process5"/>
    <dgm:cxn modelId="{5DAC0CFD-977C-4044-8E84-B6AFBCF2D522}" type="presParOf" srcId="{66F26D4F-280B-407C-8218-FBC926696E30}" destId="{C00B7434-9297-49E0-96B1-86FADDD24373}" srcOrd="3" destOrd="0" presId="urn:microsoft.com/office/officeart/2005/8/layout/process5"/>
    <dgm:cxn modelId="{963F5A4C-DCA9-48D8-B801-E446EB696CAB}" type="presParOf" srcId="{C00B7434-9297-49E0-96B1-86FADDD24373}" destId="{7ABE9CCF-68EB-473D-99A9-B8386229C5C6}" srcOrd="0" destOrd="0" presId="urn:microsoft.com/office/officeart/2005/8/layout/process5"/>
    <dgm:cxn modelId="{9F2E6499-D1F3-404B-932C-B1A06DFC62C1}" type="presParOf" srcId="{66F26D4F-280B-407C-8218-FBC926696E30}" destId="{23305A85-80B7-43E5-86D3-2445E3194B01}" srcOrd="4" destOrd="0" presId="urn:microsoft.com/office/officeart/2005/8/layout/process5"/>
    <dgm:cxn modelId="{98A7C8A0-4E6F-4509-ACE8-3DA400BC5C03}" type="presParOf" srcId="{66F26D4F-280B-407C-8218-FBC926696E30}" destId="{33D71F4A-2D41-45BB-926B-825C3535A85D}" srcOrd="5" destOrd="0" presId="urn:microsoft.com/office/officeart/2005/8/layout/process5"/>
    <dgm:cxn modelId="{4B4D230B-C664-4D69-AC17-B55FCA35DBCD}" type="presParOf" srcId="{33D71F4A-2D41-45BB-926B-825C3535A85D}" destId="{EC081DE6-F93A-4C88-8CBD-156569A85E30}" srcOrd="0" destOrd="0" presId="urn:microsoft.com/office/officeart/2005/8/layout/process5"/>
    <dgm:cxn modelId="{63849881-676F-4E50-BAAF-E02AE8367487}" type="presParOf" srcId="{66F26D4F-280B-407C-8218-FBC926696E30}" destId="{AAE2C67F-C819-4D89-9685-093C4EFE5450}" srcOrd="6" destOrd="0" presId="urn:microsoft.com/office/officeart/2005/8/layout/process5"/>
    <dgm:cxn modelId="{38B922D9-C751-470E-ABB9-1F65E18C3BFA}" type="presParOf" srcId="{66F26D4F-280B-407C-8218-FBC926696E30}" destId="{CA421D17-9882-45F5-A1D0-8D34F8B31BFB}" srcOrd="7" destOrd="0" presId="urn:microsoft.com/office/officeart/2005/8/layout/process5"/>
    <dgm:cxn modelId="{827B2AE6-E89D-4264-95CF-419B05F9EF69}" type="presParOf" srcId="{CA421D17-9882-45F5-A1D0-8D34F8B31BFB}" destId="{911DB416-BDD9-4120-8F36-FB287776F480}" srcOrd="0" destOrd="0" presId="urn:microsoft.com/office/officeart/2005/8/layout/process5"/>
    <dgm:cxn modelId="{8880E19C-51C5-4170-9014-F85D31CAFA0A}" type="presParOf" srcId="{66F26D4F-280B-407C-8218-FBC926696E30}" destId="{363F8235-E18D-415C-A372-3AE9A5947FB6}" srcOrd="8" destOrd="0" presId="urn:microsoft.com/office/officeart/2005/8/layout/process5"/>
    <dgm:cxn modelId="{B78493FC-9D98-49B3-AB12-0A94E244D189}" type="presParOf" srcId="{66F26D4F-280B-407C-8218-FBC926696E30}" destId="{B873ADA2-BC83-474A-A4F3-BB38C85342A6}" srcOrd="9" destOrd="0" presId="urn:microsoft.com/office/officeart/2005/8/layout/process5"/>
    <dgm:cxn modelId="{C4F2126D-107D-49C4-B80C-2CD16A5FC272}" type="presParOf" srcId="{B873ADA2-BC83-474A-A4F3-BB38C85342A6}" destId="{73D28994-D099-440F-A8B2-AE48AA3844E9}" srcOrd="0" destOrd="0" presId="urn:microsoft.com/office/officeart/2005/8/layout/process5"/>
    <dgm:cxn modelId="{03A34D26-F9C7-407C-8D90-ACCD6C10F164}" type="presParOf" srcId="{66F26D4F-280B-407C-8218-FBC926696E30}" destId="{219B9125-9707-4B41-B181-3718D138438B}"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083E5264-4E3F-483C-B96F-91CAA5289FA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33E48EE-569A-4BEC-85DD-C48C20699FFA}" type="parTrans" cxnId="{A533A7ED-7908-4ED1-9CB2-AF6C8E3FEFBD}">
      <dgm:prSet custT="1"/>
      <dgm:spPr/>
      <dgm:t>
        <a:bodyPr/>
        <a:lstStyle/>
        <a:p>
          <a:endParaRPr lang="en-US" sz="2800"/>
        </a:p>
      </dgm:t>
    </dgm:pt>
    <dgm:pt modelId="{21C24717-8344-4AE8-BDD9-D4600956AE64}">
      <dgm:prSet custT="1"/>
      <dgm:spPr/>
      <dgm:t>
        <a:bodyPr/>
        <a:lstStyle/>
        <a:p>
          <a:pPr marL="0" marR="0" indent="0" defTabSz="914400" rtl="0" eaLnBrk="1" fontAlgn="auto" latinLnBrk="0" hangingPunct="1">
            <a:lnSpc>
              <a:spcPct val="100000"/>
            </a:lnSpc>
            <a:spcBef>
              <a:spcPct val="0"/>
            </a:spcBef>
            <a:spcAft>
              <a:spcPct val="0"/>
            </a:spcAft>
            <a:buClrTx/>
            <a:buSzTx/>
            <a:buFontTx/>
            <a:buNone/>
            <a:defRPr/>
          </a:pPr>
          <a:r>
            <a:rPr lang="en-US" sz="1600"/>
            <a:t>Decrease in intravascular volume and renal blood flow. </a:t>
          </a:r>
        </a:p>
        <a:p>
          <a:pPr rtl="0"/>
          <a:endParaRPr lang="en-US" sz="1600"/>
        </a:p>
      </dgm:t>
    </dgm:pt>
    <dgm:pt modelId="{7892A627-C3A3-47D4-90EA-1DE840FA88CE}" type="sibTrans" cxnId="{A533A7ED-7908-4ED1-9CB2-AF6C8E3FEFBD}">
      <dgm:prSet custT="1"/>
      <dgm:spPr/>
      <dgm:t>
        <a:bodyPr/>
        <a:lstStyle/>
        <a:p>
          <a:endParaRPr lang="en-US" sz="1100"/>
        </a:p>
      </dgm:t>
    </dgm:pt>
    <dgm:pt modelId="{46154C8B-D3E4-4ADE-B518-81342D00A7CC}" type="parTrans" cxnId="{8278EBA4-2025-4DCC-B03E-3E1FE4A22542}">
      <dgm:prSet custT="1"/>
      <dgm:spPr/>
      <dgm:t>
        <a:bodyPr/>
        <a:lstStyle/>
        <a:p>
          <a:endParaRPr lang="en-US" sz="2800"/>
        </a:p>
      </dgm:t>
    </dgm:pt>
    <dgm:pt modelId="{A85785D7-1BAA-421C-939D-AF242CF88712}">
      <dgm:prSet custT="1"/>
      <dgm:spPr/>
      <dgm:t>
        <a:bodyPr/>
        <a:lstStyle/>
        <a:p>
          <a:pPr defTabSz="488950" rtl="0">
            <a:lnSpc>
              <a:spcPct val="90000"/>
            </a:lnSpc>
            <a:spcBef>
              <a:spcPct val="0"/>
            </a:spcBef>
            <a:spcAft>
              <a:spcPct val="35000"/>
            </a:spcAft>
          </a:pPr>
          <a:r>
            <a:rPr lang="en-US" sz="1600"/>
            <a:t>Triggers increased release of renin from renal juxtaglomerular cells</a:t>
          </a:r>
        </a:p>
      </dgm:t>
    </dgm:pt>
    <dgm:pt modelId="{6B9A17C0-F311-4389-87A0-38EF3CDCFAE8}" type="sibTrans" cxnId="{8278EBA4-2025-4DCC-B03E-3E1FE4A22542}">
      <dgm:prSet custT="1"/>
      <dgm:spPr/>
      <dgm:t>
        <a:bodyPr/>
        <a:lstStyle/>
        <a:p>
          <a:endParaRPr lang="en-US" sz="1100"/>
        </a:p>
      </dgm:t>
    </dgm:pt>
    <dgm:pt modelId="{D0E9ED5D-0091-4B5B-86EE-600F74142BC1}" type="parTrans" cxnId="{B4918A1A-EFA4-415E-966E-FD2FE4E27209}">
      <dgm:prSet custT="1"/>
      <dgm:spPr/>
      <dgm:t>
        <a:bodyPr/>
        <a:lstStyle/>
        <a:p>
          <a:endParaRPr lang="en-US" sz="2800"/>
        </a:p>
      </dgm:t>
    </dgm:pt>
    <dgm:pt modelId="{671C9E34-683C-436D-8ECD-01A331B50F34}">
      <dgm:prSet custT="1"/>
      <dgm:spPr/>
      <dgm:t>
        <a:bodyPr/>
        <a:lstStyle/>
        <a:p>
          <a:pPr marL="0" marR="0" indent="0" defTabSz="914400" rtl="0" eaLnBrk="1" fontAlgn="auto" latinLnBrk="0" hangingPunct="1">
            <a:lnSpc>
              <a:spcPct val="100000"/>
            </a:lnSpc>
            <a:spcBef>
              <a:spcPct val="0"/>
            </a:spcBef>
            <a:spcAft>
              <a:spcPct val="0"/>
            </a:spcAft>
            <a:buClrTx/>
            <a:buSzTx/>
            <a:buFontTx/>
            <a:buNone/>
            <a:defRPr/>
          </a:pPr>
          <a:r>
            <a:rPr lang="en-US" sz="1600"/>
            <a:t>Renin stimulates the angiotensin-aldosterone axis</a:t>
          </a:r>
        </a:p>
        <a:p>
          <a:pPr marL="0" marR="0" indent="0" defTabSz="914400" rtl="0" eaLnBrk="1" fontAlgn="auto" latinLnBrk="0" hangingPunct="1">
            <a:lnSpc>
              <a:spcPct val="100000"/>
            </a:lnSpc>
            <a:spcBef>
              <a:spcPct val="0"/>
            </a:spcBef>
            <a:spcAft>
              <a:spcPct val="0"/>
            </a:spcAft>
            <a:buClrTx/>
            <a:buSzTx/>
            <a:buFontTx/>
            <a:buNone/>
            <a:defRPr/>
          </a:pPr>
          <a:endParaRPr lang="en-US" sz="1600"/>
        </a:p>
      </dgm:t>
    </dgm:pt>
    <dgm:pt modelId="{C98A8088-D024-43A0-9B48-C68CCB1991B0}" type="sibTrans" cxnId="{B4918A1A-EFA4-415E-966E-FD2FE4E27209}">
      <dgm:prSet custT="1"/>
      <dgm:spPr/>
      <dgm:t>
        <a:bodyPr/>
        <a:lstStyle/>
        <a:p>
          <a:endParaRPr lang="en-US" sz="1100"/>
        </a:p>
      </dgm:t>
    </dgm:pt>
    <dgm:pt modelId="{F948E98C-FBCC-4787-BB21-B2517C156B43}" type="parTrans" cxnId="{B8A3412B-D575-466D-9858-4DB2D6CB1F11}">
      <dgm:prSet custT="1"/>
      <dgm:spPr/>
      <dgm:t>
        <a:bodyPr/>
        <a:lstStyle/>
        <a:p>
          <a:endParaRPr lang="en-US" sz="2800"/>
        </a:p>
      </dgm:t>
    </dgm:pt>
    <dgm:pt modelId="{37A6C35F-8E8F-4EE9-98BC-B9278EADA059}">
      <dgm:prSet custT="1"/>
      <dgm:spPr/>
      <dgm:t>
        <a:bodyPr/>
        <a:lstStyle/>
        <a:p>
          <a:pPr defTabSz="488950" rtl="0">
            <a:lnSpc>
              <a:spcPct val="90000"/>
            </a:lnSpc>
            <a:spcBef>
              <a:spcPct val="0"/>
            </a:spcBef>
            <a:spcAft>
              <a:spcPct val="35000"/>
            </a:spcAft>
          </a:pPr>
          <a:r>
            <a:rPr lang="en-US" sz="1600"/>
            <a:t>Promotes the retention of salt and water by the kidney</a:t>
          </a:r>
        </a:p>
      </dgm:t>
    </dgm:pt>
    <dgm:pt modelId="{6478B03B-23C6-461D-91F1-CBD9F7268550}" type="sibTrans" cxnId="{B8A3412B-D575-466D-9858-4DB2D6CB1F11}">
      <dgm:prSet custT="1"/>
      <dgm:spPr/>
      <dgm:t>
        <a:bodyPr/>
        <a:lstStyle/>
        <a:p>
          <a:endParaRPr lang="en-US" sz="1100"/>
        </a:p>
      </dgm:t>
    </dgm:pt>
    <dgm:pt modelId="{394BC6DC-3632-4B43-8EA2-65E81C837370}" type="parTrans" cxnId="{165E44DF-8FC9-4819-9D23-F24C787AB6A7}">
      <dgm:prSet custT="1"/>
      <dgm:spPr/>
      <dgm:t>
        <a:bodyPr/>
        <a:lstStyle/>
        <a:p>
          <a:endParaRPr lang="en-US" sz="2800"/>
        </a:p>
      </dgm:t>
    </dgm:pt>
    <dgm:pt modelId="{4B9B726C-F4ED-4A11-8BD2-4BB7B9F0D6E0}">
      <dgm:prSet custT="1"/>
      <dgm:spPr/>
      <dgm:t>
        <a:bodyPr/>
        <a:lstStyle/>
        <a:p>
          <a:pPr marL="0" marR="0" indent="0" defTabSz="914400" rtl="0" eaLnBrk="1" fontAlgn="auto" latinLnBrk="0" hangingPunct="1">
            <a:lnSpc>
              <a:spcPct val="100000"/>
            </a:lnSpc>
            <a:spcBef>
              <a:spcPct val="0"/>
            </a:spcBef>
            <a:spcAft>
              <a:spcPct val="0"/>
            </a:spcAft>
            <a:buClrTx/>
            <a:buSzTx/>
            <a:buFontTx/>
            <a:buNone/>
            <a:defRPr/>
          </a:pPr>
          <a:r>
            <a:rPr lang="en-US" sz="1600"/>
            <a:t>.</a:t>
          </a:r>
        </a:p>
        <a:p>
          <a:pPr marL="0" marR="0" indent="0" defTabSz="914400" rtl="0" eaLnBrk="1" fontAlgn="auto" latinLnBrk="0" hangingPunct="1">
            <a:lnSpc>
              <a:spcPct val="100000"/>
            </a:lnSpc>
            <a:spcBef>
              <a:spcPct val="0"/>
            </a:spcBef>
            <a:spcAft>
              <a:spcPct val="0"/>
            </a:spcAft>
            <a:buClrTx/>
            <a:buSzTx/>
            <a:buFontTx/>
            <a:buNone/>
            <a:defRPr/>
          </a:pPr>
          <a:r>
            <a:rPr lang="en-US" sz="1600"/>
            <a:t>This tendency is exacerbated by reductions in the cardiac secretion of natriuretic factors</a:t>
          </a:r>
        </a:p>
        <a:p>
          <a:pPr marL="0" marR="0" indent="0" defTabSz="914400" rtl="0" eaLnBrk="1" fontAlgn="auto" latinLnBrk="0" hangingPunct="1">
            <a:lnSpc>
              <a:spcPct val="100000"/>
            </a:lnSpc>
            <a:spcBef>
              <a:spcPct val="0"/>
            </a:spcBef>
            <a:spcAft>
              <a:spcPct val="0"/>
            </a:spcAft>
            <a:buClrTx/>
            <a:buSzTx/>
            <a:buFontTx/>
            <a:buNone/>
            <a:defRPr/>
          </a:pPr>
          <a:endParaRPr lang="en-US" sz="1600"/>
        </a:p>
        <a:p>
          <a:pPr defTabSz="488950">
            <a:lnSpc>
              <a:spcPct val="90000"/>
            </a:lnSpc>
            <a:spcBef>
              <a:spcPct val="0"/>
            </a:spcBef>
            <a:spcAft>
              <a:spcPct val="35000"/>
            </a:spcAft>
          </a:pPr>
          <a:endParaRPr lang="en-US" sz="1600"/>
        </a:p>
      </dgm:t>
    </dgm:pt>
    <dgm:pt modelId="{661E13C7-C269-49F5-BC13-C707A55947B1}" type="sibTrans" cxnId="{165E44DF-8FC9-4819-9D23-F24C787AB6A7}">
      <dgm:prSet custT="1"/>
      <dgm:spPr/>
      <dgm:t>
        <a:bodyPr/>
        <a:lstStyle/>
        <a:p>
          <a:endParaRPr lang="en-US" sz="1100"/>
        </a:p>
      </dgm:t>
    </dgm:pt>
    <dgm:pt modelId="{3BB37E5B-5BFB-46B2-B976-6324D71B871F}" type="parTrans" cxnId="{68C28174-084A-4AB6-97C2-2493A0B4E866}">
      <dgm:prSet custT="1"/>
      <dgm:spPr/>
      <dgm:t>
        <a:bodyPr/>
        <a:lstStyle/>
        <a:p>
          <a:endParaRPr lang="en-US" sz="2800"/>
        </a:p>
      </dgm:t>
    </dgm:pt>
    <dgm:pt modelId="{741577F4-ABDD-4911-8C5E-D25560E139A9}">
      <dgm:prSet custT="1"/>
      <dgm:spPr/>
      <dgm:t>
        <a:bodyPr/>
        <a:lstStyle/>
        <a:p>
          <a:pPr marL="0" marR="0" indent="0" defTabSz="914400" rtl="0" eaLnBrk="1" fontAlgn="auto" latinLnBrk="0" hangingPunct="1">
            <a:lnSpc>
              <a:spcPct val="100000"/>
            </a:lnSpc>
            <a:spcBef>
              <a:spcPct val="0"/>
            </a:spcBef>
            <a:spcAft>
              <a:spcPct val="0"/>
            </a:spcAft>
            <a:buClrTx/>
            <a:buSzTx/>
            <a:buFontTx/>
            <a:buNone/>
            <a:defRPr/>
          </a:pPr>
          <a:r>
            <a:rPr lang="en-US" sz="1600"/>
            <a:t>If unchecked may lead to the development of generalized edema (termed </a:t>
          </a:r>
          <a:r>
            <a:rPr lang="en-US" sz="1600" i="1" err="1"/>
            <a:t>anasarca</a:t>
          </a:r>
          <a:r>
            <a:rPr lang="en-US" sz="1600"/>
            <a:t>) </a:t>
          </a:r>
        </a:p>
        <a:p>
          <a:pPr defTabSz="488950" rtl="0">
            <a:lnSpc>
              <a:spcPct val="90000"/>
            </a:lnSpc>
            <a:spcBef>
              <a:spcPct val="0"/>
            </a:spcBef>
            <a:spcAft>
              <a:spcPct val="35000"/>
            </a:spcAft>
          </a:pPr>
          <a:endParaRPr lang="en-US" sz="1600"/>
        </a:p>
        <a:p>
          <a:endParaRPr lang="en-US" sz="1600"/>
        </a:p>
      </dgm:t>
    </dgm:pt>
    <dgm:pt modelId="{DA3BAB8F-1230-4087-9A16-23B77F1652F3}" type="sibTrans" cxnId="{68C28174-084A-4AB6-97C2-2493A0B4E866}">
      <dgm:prSet custT="1"/>
      <dgm:spPr/>
      <dgm:t>
        <a:bodyPr/>
        <a:lstStyle/>
        <a:p>
          <a:endParaRPr lang="en-US" sz="1100"/>
        </a:p>
      </dgm:t>
    </dgm:pt>
    <dgm:pt modelId="{A32A313B-5542-41CC-85F5-7A8EB632267F}" type="parTrans" cxnId="{F2B3CF5F-31B1-4C2A-B02B-CBBD7EF881EE}">
      <dgm:prSet custT="1"/>
      <dgm:spPr/>
      <dgm:t>
        <a:bodyPr/>
        <a:lstStyle/>
        <a:p>
          <a:endParaRPr lang="en-US" sz="2800"/>
        </a:p>
      </dgm:t>
    </dgm:pt>
    <dgm:pt modelId="{6B75CAA1-BA0B-49C6-A16B-BB609B9801D4}">
      <dgm:prSet custT="1"/>
      <dgm:spPr/>
      <dgm:t>
        <a:bodyPr/>
        <a:lstStyle/>
        <a:p>
          <a:pPr marL="0" marR="0" indent="0" defTabSz="914400" eaLnBrk="1" fontAlgn="auto" latinLnBrk="0" hangingPunct="1">
            <a:lnSpc>
              <a:spcPct val="100000"/>
            </a:lnSpc>
            <a:spcBef>
              <a:spcPct val="0"/>
            </a:spcBef>
            <a:spcAft>
              <a:spcPct val="0"/>
            </a:spcAft>
            <a:buClrTx/>
            <a:buSzTx/>
            <a:buFontTx/>
            <a:buNone/>
            <a:defRPr/>
          </a:pPr>
          <a:r>
            <a:rPr lang="en-US" sz="1600"/>
            <a:t>At the onset, there is little or no azotemia, hematuria, or hypertension</a:t>
          </a:r>
        </a:p>
        <a:p>
          <a:pPr defTabSz="488950">
            <a:lnSpc>
              <a:spcPct val="90000"/>
            </a:lnSpc>
            <a:spcBef>
              <a:spcPct val="0"/>
            </a:spcBef>
            <a:spcAft>
              <a:spcPct val="35000"/>
            </a:spcAft>
          </a:pPr>
          <a:endParaRPr lang="en-US" sz="1600"/>
        </a:p>
      </dgm:t>
    </dgm:pt>
    <dgm:pt modelId="{676D698A-B0C5-445A-9FF8-1CB77D07905C}" type="sibTrans" cxnId="{F2B3CF5F-31B1-4C2A-B02B-CBBD7EF881EE}">
      <dgm:prSet custT="1"/>
      <dgm:spPr/>
      <dgm:t>
        <a:bodyPr/>
        <a:lstStyle/>
        <a:p>
          <a:endParaRPr lang="en-US" sz="2800"/>
        </a:p>
      </dgm:t>
    </dgm:pt>
    <dgm:pt modelId="{66F26D4F-280B-407C-8218-FBC926696E30}" type="pres">
      <dgm:prSet presAssocID="{083E5264-4E3F-483C-B96F-91CAA5289FA2}" presName="diagram" presStyleCnt="0">
        <dgm:presLayoutVars>
          <dgm:dir/>
          <dgm:resizeHandles val="exact"/>
        </dgm:presLayoutVars>
      </dgm:prSet>
      <dgm:spPr/>
    </dgm:pt>
    <dgm:pt modelId="{219B9125-9707-4B41-B181-3718D138438B}" type="pres">
      <dgm:prSet presAssocID="{21C24717-8344-4AE8-BDD9-D4600956AE64}" presName="node" presStyleLbl="node1" presStyleIdx="0" presStyleCnt="7">
        <dgm:presLayoutVars>
          <dgm:bulletEnabled val="1"/>
        </dgm:presLayoutVars>
      </dgm:prSet>
      <dgm:spPr/>
    </dgm:pt>
    <dgm:pt modelId="{BE73A3ED-4164-4AC7-81D8-1EFA744070CB}" type="pres">
      <dgm:prSet presAssocID="{7892A627-C3A3-47D4-90EA-1DE840FA88CE}" presName="sibTrans" presStyleLbl="sibTrans2D1" presStyleIdx="0" presStyleCnt="6"/>
      <dgm:spPr/>
    </dgm:pt>
    <dgm:pt modelId="{4A10736C-6228-4EF2-858D-834AD44E0BB6}" type="pres">
      <dgm:prSet presAssocID="{7892A627-C3A3-47D4-90EA-1DE840FA88CE}" presName="connectorText" presStyleLbl="sibTrans2D1" presStyleIdx="0" presStyleCnt="6"/>
      <dgm:spPr/>
    </dgm:pt>
    <dgm:pt modelId="{6285A7B3-2CE0-4C01-B6E1-E614D5C19ABB}" type="pres">
      <dgm:prSet presAssocID="{A85785D7-1BAA-421C-939D-AF242CF88712}" presName="node" presStyleLbl="node1" presStyleIdx="1" presStyleCnt="7">
        <dgm:presLayoutVars>
          <dgm:bulletEnabled val="1"/>
        </dgm:presLayoutVars>
      </dgm:prSet>
      <dgm:spPr/>
    </dgm:pt>
    <dgm:pt modelId="{C3EEE486-9111-4559-9BD5-A8209C21F2B4}" type="pres">
      <dgm:prSet presAssocID="{6B9A17C0-F311-4389-87A0-38EF3CDCFAE8}" presName="sibTrans" presStyleLbl="sibTrans2D1" presStyleIdx="1" presStyleCnt="6"/>
      <dgm:spPr/>
    </dgm:pt>
    <dgm:pt modelId="{DE11EE36-6D58-4732-8FB0-34D35F58C073}" type="pres">
      <dgm:prSet presAssocID="{6B9A17C0-F311-4389-87A0-38EF3CDCFAE8}" presName="connectorText" presStyleLbl="sibTrans2D1" presStyleIdx="1" presStyleCnt="6"/>
      <dgm:spPr/>
    </dgm:pt>
    <dgm:pt modelId="{E072904D-64FE-44FB-AEC8-EE864D922C96}" type="pres">
      <dgm:prSet presAssocID="{671C9E34-683C-436D-8ECD-01A331B50F34}" presName="node" presStyleLbl="node1" presStyleIdx="2" presStyleCnt="7">
        <dgm:presLayoutVars>
          <dgm:bulletEnabled val="1"/>
        </dgm:presLayoutVars>
      </dgm:prSet>
      <dgm:spPr/>
    </dgm:pt>
    <dgm:pt modelId="{A5C88652-811E-4349-ACB7-6B6201D70DEF}" type="pres">
      <dgm:prSet presAssocID="{C98A8088-D024-43A0-9B48-C68CCB1991B0}" presName="sibTrans" presStyleLbl="sibTrans2D1" presStyleIdx="2" presStyleCnt="6"/>
      <dgm:spPr/>
    </dgm:pt>
    <dgm:pt modelId="{2AA48B82-DE83-4AEE-8E2A-2264D9F37EAC}" type="pres">
      <dgm:prSet presAssocID="{C98A8088-D024-43A0-9B48-C68CCB1991B0}" presName="connectorText" presStyleLbl="sibTrans2D1" presStyleIdx="2" presStyleCnt="6"/>
      <dgm:spPr/>
    </dgm:pt>
    <dgm:pt modelId="{E4FD6BCC-AD97-46BC-A905-D4E51C843D0E}" type="pres">
      <dgm:prSet presAssocID="{37A6C35F-8E8F-4EE9-98BC-B9278EADA059}" presName="node" presStyleLbl="node1" presStyleIdx="3" presStyleCnt="7">
        <dgm:presLayoutVars>
          <dgm:bulletEnabled val="1"/>
        </dgm:presLayoutVars>
      </dgm:prSet>
      <dgm:spPr/>
    </dgm:pt>
    <dgm:pt modelId="{1EE76D8C-2C8F-4C88-BBBE-0984E125FFE5}" type="pres">
      <dgm:prSet presAssocID="{6478B03B-23C6-461D-91F1-CBD9F7268550}" presName="sibTrans" presStyleLbl="sibTrans2D1" presStyleIdx="3" presStyleCnt="6"/>
      <dgm:spPr/>
    </dgm:pt>
    <dgm:pt modelId="{C22561B6-A25A-4A96-A16B-5CC12078F542}" type="pres">
      <dgm:prSet presAssocID="{6478B03B-23C6-461D-91F1-CBD9F7268550}" presName="connectorText" presStyleLbl="sibTrans2D1" presStyleIdx="3" presStyleCnt="6"/>
      <dgm:spPr/>
    </dgm:pt>
    <dgm:pt modelId="{EEBE7545-6B6A-48FC-87D6-F58695542C34}" type="pres">
      <dgm:prSet presAssocID="{4B9B726C-F4ED-4A11-8BD2-4BB7B9F0D6E0}" presName="node" presStyleLbl="node1" presStyleIdx="4" presStyleCnt="7" custScaleY="197274" custLinFactNeighborY="2206">
        <dgm:presLayoutVars>
          <dgm:bulletEnabled val="1"/>
        </dgm:presLayoutVars>
      </dgm:prSet>
      <dgm:spPr/>
    </dgm:pt>
    <dgm:pt modelId="{C0C0A898-3B16-4681-A9CD-89818C237984}" type="pres">
      <dgm:prSet presAssocID="{661E13C7-C269-49F5-BC13-C707A55947B1}" presName="sibTrans" presStyleLbl="sibTrans2D1" presStyleIdx="4" presStyleCnt="6"/>
      <dgm:spPr/>
    </dgm:pt>
    <dgm:pt modelId="{62417DED-CCD9-4250-B9CC-2F033B021484}" type="pres">
      <dgm:prSet presAssocID="{661E13C7-C269-49F5-BC13-C707A55947B1}" presName="connectorText" presStyleLbl="sibTrans2D1" presStyleIdx="4" presStyleCnt="6"/>
      <dgm:spPr/>
    </dgm:pt>
    <dgm:pt modelId="{61736FFC-7029-475A-AA3F-7C68FA184D81}" type="pres">
      <dgm:prSet presAssocID="{741577F4-ABDD-4911-8C5E-D25560E139A9}" presName="node" presStyleLbl="node1" presStyleIdx="5" presStyleCnt="7" custScaleY="196718">
        <dgm:presLayoutVars>
          <dgm:bulletEnabled val="1"/>
        </dgm:presLayoutVars>
      </dgm:prSet>
      <dgm:spPr/>
    </dgm:pt>
    <dgm:pt modelId="{B2529DD4-A1E1-4877-8D11-D988071AA5F5}" type="pres">
      <dgm:prSet presAssocID="{DA3BAB8F-1230-4087-9A16-23B77F1652F3}" presName="sibTrans" presStyleLbl="sibTrans2D1" presStyleIdx="5" presStyleCnt="6"/>
      <dgm:spPr/>
    </dgm:pt>
    <dgm:pt modelId="{5BFA3A4D-1D69-4300-8D5C-57C33BB65A44}" type="pres">
      <dgm:prSet presAssocID="{DA3BAB8F-1230-4087-9A16-23B77F1652F3}" presName="connectorText" presStyleLbl="sibTrans2D1" presStyleIdx="5" presStyleCnt="6"/>
      <dgm:spPr/>
    </dgm:pt>
    <dgm:pt modelId="{1828E6B7-1F58-4C18-B451-8C2034B85D8C}" type="pres">
      <dgm:prSet presAssocID="{6B75CAA1-BA0B-49C6-A16B-BB609B9801D4}" presName="node" presStyleLbl="node1" presStyleIdx="6" presStyleCnt="7" custScaleX="141547" custScaleY="142083">
        <dgm:presLayoutVars>
          <dgm:bulletEnabled val="1"/>
        </dgm:presLayoutVars>
      </dgm:prSet>
      <dgm:spPr/>
    </dgm:pt>
  </dgm:ptLst>
  <dgm:cxnLst>
    <dgm:cxn modelId="{D46BBE12-8ECE-4618-8F3B-76A7C0350369}" type="presOf" srcId="{083E5264-4E3F-483C-B96F-91CAA5289FA2}" destId="{66F26D4F-280B-407C-8218-FBC926696E30}" srcOrd="0" destOrd="0" presId="urn:microsoft.com/office/officeart/2005/8/layout/process5"/>
    <dgm:cxn modelId="{B4918A1A-EFA4-415E-966E-FD2FE4E27209}" srcId="{083E5264-4E3F-483C-B96F-91CAA5289FA2}" destId="{671C9E34-683C-436D-8ECD-01A331B50F34}" srcOrd="2" destOrd="0" parTransId="{D0E9ED5D-0091-4B5B-86EE-600F74142BC1}" sibTransId="{C98A8088-D024-43A0-9B48-C68CCB1991B0}"/>
    <dgm:cxn modelId="{DEFE1721-1E05-4183-A549-E618E306A419}" type="presOf" srcId="{A85785D7-1BAA-421C-939D-AF242CF88712}" destId="{6285A7B3-2CE0-4C01-B6E1-E614D5C19ABB}" srcOrd="0" destOrd="0" presId="urn:microsoft.com/office/officeart/2005/8/layout/process5"/>
    <dgm:cxn modelId="{B8A3412B-D575-466D-9858-4DB2D6CB1F11}" srcId="{083E5264-4E3F-483C-B96F-91CAA5289FA2}" destId="{37A6C35F-8E8F-4EE9-98BC-B9278EADA059}" srcOrd="3" destOrd="0" parTransId="{F948E98C-FBCC-4787-BB21-B2517C156B43}" sibTransId="{6478B03B-23C6-461D-91F1-CBD9F7268550}"/>
    <dgm:cxn modelId="{C5CB6B35-FB63-48AC-B018-9EAD7028E1F3}" type="presOf" srcId="{6478B03B-23C6-461D-91F1-CBD9F7268550}" destId="{C22561B6-A25A-4A96-A16B-5CC12078F542}" srcOrd="1" destOrd="0" presId="urn:microsoft.com/office/officeart/2005/8/layout/process5"/>
    <dgm:cxn modelId="{D4594C37-9C9E-41EB-9D2B-ADCB8323DDFF}" type="presOf" srcId="{6B9A17C0-F311-4389-87A0-38EF3CDCFAE8}" destId="{DE11EE36-6D58-4732-8FB0-34D35F58C073}" srcOrd="1" destOrd="0" presId="urn:microsoft.com/office/officeart/2005/8/layout/process5"/>
    <dgm:cxn modelId="{F80AF140-C2E2-43CD-BF9C-1F163F890F77}" type="presOf" srcId="{6B75CAA1-BA0B-49C6-A16B-BB609B9801D4}" destId="{1828E6B7-1F58-4C18-B451-8C2034B85D8C}" srcOrd="0" destOrd="0" presId="urn:microsoft.com/office/officeart/2005/8/layout/process5"/>
    <dgm:cxn modelId="{F2B3CF5F-31B1-4C2A-B02B-CBBD7EF881EE}" srcId="{083E5264-4E3F-483C-B96F-91CAA5289FA2}" destId="{6B75CAA1-BA0B-49C6-A16B-BB609B9801D4}" srcOrd="6" destOrd="0" parTransId="{A32A313B-5542-41CC-85F5-7A8EB632267F}" sibTransId="{676D698A-B0C5-445A-9FF8-1CB77D07905C}"/>
    <dgm:cxn modelId="{CC75F767-F0A5-4537-9676-34D2CBBEE7E7}" type="presOf" srcId="{671C9E34-683C-436D-8ECD-01A331B50F34}" destId="{E072904D-64FE-44FB-AEC8-EE864D922C96}" srcOrd="0" destOrd="0" presId="urn:microsoft.com/office/officeart/2005/8/layout/process5"/>
    <dgm:cxn modelId="{7A2BCA50-190B-4B59-9CB8-59EF02839738}" type="presOf" srcId="{37A6C35F-8E8F-4EE9-98BC-B9278EADA059}" destId="{E4FD6BCC-AD97-46BC-A905-D4E51C843D0E}" srcOrd="0" destOrd="0" presId="urn:microsoft.com/office/officeart/2005/8/layout/process5"/>
    <dgm:cxn modelId="{68C28174-084A-4AB6-97C2-2493A0B4E866}" srcId="{083E5264-4E3F-483C-B96F-91CAA5289FA2}" destId="{741577F4-ABDD-4911-8C5E-D25560E139A9}" srcOrd="5" destOrd="0" parTransId="{3BB37E5B-5BFB-46B2-B976-6324D71B871F}" sibTransId="{DA3BAB8F-1230-4087-9A16-23B77F1652F3}"/>
    <dgm:cxn modelId="{D75F4D84-C2CE-4821-9212-488F86E2B059}" type="presOf" srcId="{6B9A17C0-F311-4389-87A0-38EF3CDCFAE8}" destId="{C3EEE486-9111-4559-9BD5-A8209C21F2B4}" srcOrd="0" destOrd="0" presId="urn:microsoft.com/office/officeart/2005/8/layout/process5"/>
    <dgm:cxn modelId="{DC24908B-BEBB-46C4-9551-8C4CDE58E6E9}" type="presOf" srcId="{DA3BAB8F-1230-4087-9A16-23B77F1652F3}" destId="{5BFA3A4D-1D69-4300-8D5C-57C33BB65A44}" srcOrd="1" destOrd="0" presId="urn:microsoft.com/office/officeart/2005/8/layout/process5"/>
    <dgm:cxn modelId="{D3EBAC8E-DC9D-40BE-B8C0-501716310061}" type="presOf" srcId="{21C24717-8344-4AE8-BDD9-D4600956AE64}" destId="{219B9125-9707-4B41-B181-3718D138438B}" srcOrd="0" destOrd="0" presId="urn:microsoft.com/office/officeart/2005/8/layout/process5"/>
    <dgm:cxn modelId="{7661B18F-51AA-49BB-BA04-F6DBFC5EC96B}" type="presOf" srcId="{661E13C7-C269-49F5-BC13-C707A55947B1}" destId="{C0C0A898-3B16-4681-A9CD-89818C237984}" srcOrd="0" destOrd="0" presId="urn:microsoft.com/office/officeart/2005/8/layout/process5"/>
    <dgm:cxn modelId="{8278EBA4-2025-4DCC-B03E-3E1FE4A22542}" srcId="{083E5264-4E3F-483C-B96F-91CAA5289FA2}" destId="{A85785D7-1BAA-421C-939D-AF242CF88712}" srcOrd="1" destOrd="0" parTransId="{46154C8B-D3E4-4ADE-B518-81342D00A7CC}" sibTransId="{6B9A17C0-F311-4389-87A0-38EF3CDCFAE8}"/>
    <dgm:cxn modelId="{BB4CBCB0-9425-4ABD-B131-DF76C85EF768}" type="presOf" srcId="{7892A627-C3A3-47D4-90EA-1DE840FA88CE}" destId="{BE73A3ED-4164-4AC7-81D8-1EFA744070CB}" srcOrd="0" destOrd="0" presId="urn:microsoft.com/office/officeart/2005/8/layout/process5"/>
    <dgm:cxn modelId="{DE8CCCBD-7058-41F4-A112-C683E433B9B1}" type="presOf" srcId="{661E13C7-C269-49F5-BC13-C707A55947B1}" destId="{62417DED-CCD9-4250-B9CC-2F033B021484}" srcOrd="1" destOrd="0" presId="urn:microsoft.com/office/officeart/2005/8/layout/process5"/>
    <dgm:cxn modelId="{2D587EC4-3F1D-4327-BACA-2B90147C8D02}" type="presOf" srcId="{C98A8088-D024-43A0-9B48-C68CCB1991B0}" destId="{2AA48B82-DE83-4AEE-8E2A-2264D9F37EAC}" srcOrd="1" destOrd="0" presId="urn:microsoft.com/office/officeart/2005/8/layout/process5"/>
    <dgm:cxn modelId="{EAAFFECB-96E3-4820-806E-254E0FEE9F43}" type="presOf" srcId="{7892A627-C3A3-47D4-90EA-1DE840FA88CE}" destId="{4A10736C-6228-4EF2-858D-834AD44E0BB6}" srcOrd="1" destOrd="0" presId="urn:microsoft.com/office/officeart/2005/8/layout/process5"/>
    <dgm:cxn modelId="{4BCDF4D5-8B99-43EB-A1F6-214653C96BCA}" type="presOf" srcId="{C98A8088-D024-43A0-9B48-C68CCB1991B0}" destId="{A5C88652-811E-4349-ACB7-6B6201D70DEF}" srcOrd="0" destOrd="0" presId="urn:microsoft.com/office/officeart/2005/8/layout/process5"/>
    <dgm:cxn modelId="{1B64C9D8-2689-44FA-B228-5330B78A536B}" type="presOf" srcId="{DA3BAB8F-1230-4087-9A16-23B77F1652F3}" destId="{B2529DD4-A1E1-4877-8D11-D988071AA5F5}" srcOrd="0" destOrd="0" presId="urn:microsoft.com/office/officeart/2005/8/layout/process5"/>
    <dgm:cxn modelId="{165E44DF-8FC9-4819-9D23-F24C787AB6A7}" srcId="{083E5264-4E3F-483C-B96F-91CAA5289FA2}" destId="{4B9B726C-F4ED-4A11-8BD2-4BB7B9F0D6E0}" srcOrd="4" destOrd="0" parTransId="{394BC6DC-3632-4B43-8EA2-65E81C837370}" sibTransId="{661E13C7-C269-49F5-BC13-C707A55947B1}"/>
    <dgm:cxn modelId="{A533A7ED-7908-4ED1-9CB2-AF6C8E3FEFBD}" srcId="{083E5264-4E3F-483C-B96F-91CAA5289FA2}" destId="{21C24717-8344-4AE8-BDD9-D4600956AE64}" srcOrd="0" destOrd="0" parTransId="{433E48EE-569A-4BEC-85DD-C48C20699FFA}" sibTransId="{7892A627-C3A3-47D4-90EA-1DE840FA88CE}"/>
    <dgm:cxn modelId="{351687F9-5618-494D-A1B1-D862BE5F4BA1}" type="presOf" srcId="{741577F4-ABDD-4911-8C5E-D25560E139A9}" destId="{61736FFC-7029-475A-AA3F-7C68FA184D81}" srcOrd="0" destOrd="0" presId="urn:microsoft.com/office/officeart/2005/8/layout/process5"/>
    <dgm:cxn modelId="{D11FC4FD-4193-484A-A3D1-E76A9A242194}" type="presOf" srcId="{6478B03B-23C6-461D-91F1-CBD9F7268550}" destId="{1EE76D8C-2C8F-4C88-BBBE-0984E125FFE5}" srcOrd="0" destOrd="0" presId="urn:microsoft.com/office/officeart/2005/8/layout/process5"/>
    <dgm:cxn modelId="{742EA9FE-B20C-46F7-BC67-6D13ED698D5B}" type="presOf" srcId="{4B9B726C-F4ED-4A11-8BD2-4BB7B9F0D6E0}" destId="{EEBE7545-6B6A-48FC-87D6-F58695542C34}" srcOrd="0" destOrd="0" presId="urn:microsoft.com/office/officeart/2005/8/layout/process5"/>
    <dgm:cxn modelId="{01E7F43C-D216-4217-8BFD-8597865CB0A8}" type="presParOf" srcId="{66F26D4F-280B-407C-8218-FBC926696E30}" destId="{219B9125-9707-4B41-B181-3718D138438B}" srcOrd="0" destOrd="0" presId="urn:microsoft.com/office/officeart/2005/8/layout/process5"/>
    <dgm:cxn modelId="{A941A373-4730-4B84-95B1-CEB7D5FE6981}" type="presParOf" srcId="{66F26D4F-280B-407C-8218-FBC926696E30}" destId="{BE73A3ED-4164-4AC7-81D8-1EFA744070CB}" srcOrd="1" destOrd="0" presId="urn:microsoft.com/office/officeart/2005/8/layout/process5"/>
    <dgm:cxn modelId="{0813FAD9-CE79-4B04-9CD7-18D259F5DCDA}" type="presParOf" srcId="{BE73A3ED-4164-4AC7-81D8-1EFA744070CB}" destId="{4A10736C-6228-4EF2-858D-834AD44E0BB6}" srcOrd="0" destOrd="0" presId="urn:microsoft.com/office/officeart/2005/8/layout/process5"/>
    <dgm:cxn modelId="{BF03D650-923C-4B9B-AC00-62C4E10EAF61}" type="presParOf" srcId="{66F26D4F-280B-407C-8218-FBC926696E30}" destId="{6285A7B3-2CE0-4C01-B6E1-E614D5C19ABB}" srcOrd="2" destOrd="0" presId="urn:microsoft.com/office/officeart/2005/8/layout/process5"/>
    <dgm:cxn modelId="{6CDE21D1-4AF8-4C9F-AB64-8C8F281D5AB5}" type="presParOf" srcId="{66F26D4F-280B-407C-8218-FBC926696E30}" destId="{C3EEE486-9111-4559-9BD5-A8209C21F2B4}" srcOrd="3" destOrd="0" presId="urn:microsoft.com/office/officeart/2005/8/layout/process5"/>
    <dgm:cxn modelId="{BBFAEA48-77E5-4FAD-B75D-BB5E9F2BB111}" type="presParOf" srcId="{C3EEE486-9111-4559-9BD5-A8209C21F2B4}" destId="{DE11EE36-6D58-4732-8FB0-34D35F58C073}" srcOrd="0" destOrd="0" presId="urn:microsoft.com/office/officeart/2005/8/layout/process5"/>
    <dgm:cxn modelId="{A622C058-3C5A-43A7-8794-AB30EA9F47F9}" type="presParOf" srcId="{66F26D4F-280B-407C-8218-FBC926696E30}" destId="{E072904D-64FE-44FB-AEC8-EE864D922C96}" srcOrd="4" destOrd="0" presId="urn:microsoft.com/office/officeart/2005/8/layout/process5"/>
    <dgm:cxn modelId="{60DE7CBE-0C69-487B-90AC-7CF431E36970}" type="presParOf" srcId="{66F26D4F-280B-407C-8218-FBC926696E30}" destId="{A5C88652-811E-4349-ACB7-6B6201D70DEF}" srcOrd="5" destOrd="0" presId="urn:microsoft.com/office/officeart/2005/8/layout/process5"/>
    <dgm:cxn modelId="{26DBB212-0619-4664-8DEB-4403233153A1}" type="presParOf" srcId="{A5C88652-811E-4349-ACB7-6B6201D70DEF}" destId="{2AA48B82-DE83-4AEE-8E2A-2264D9F37EAC}" srcOrd="0" destOrd="0" presId="urn:microsoft.com/office/officeart/2005/8/layout/process5"/>
    <dgm:cxn modelId="{1C3289A8-19DF-455C-9DA2-7A01E43D706F}" type="presParOf" srcId="{66F26D4F-280B-407C-8218-FBC926696E30}" destId="{E4FD6BCC-AD97-46BC-A905-D4E51C843D0E}" srcOrd="6" destOrd="0" presId="urn:microsoft.com/office/officeart/2005/8/layout/process5"/>
    <dgm:cxn modelId="{23663391-9A3E-49FA-ADC1-C4D8861675D2}" type="presParOf" srcId="{66F26D4F-280B-407C-8218-FBC926696E30}" destId="{1EE76D8C-2C8F-4C88-BBBE-0984E125FFE5}" srcOrd="7" destOrd="0" presId="urn:microsoft.com/office/officeart/2005/8/layout/process5"/>
    <dgm:cxn modelId="{5AB66D7C-6B15-4674-B8AC-EFC0B157A303}" type="presParOf" srcId="{1EE76D8C-2C8F-4C88-BBBE-0984E125FFE5}" destId="{C22561B6-A25A-4A96-A16B-5CC12078F542}" srcOrd="0" destOrd="0" presId="urn:microsoft.com/office/officeart/2005/8/layout/process5"/>
    <dgm:cxn modelId="{537576ED-FB3C-4495-B4CB-31A47D2489AD}" type="presParOf" srcId="{66F26D4F-280B-407C-8218-FBC926696E30}" destId="{EEBE7545-6B6A-48FC-87D6-F58695542C34}" srcOrd="8" destOrd="0" presId="urn:microsoft.com/office/officeart/2005/8/layout/process5"/>
    <dgm:cxn modelId="{8F4EEBC0-21DC-40B9-A52D-E676D9F50E36}" type="presParOf" srcId="{66F26D4F-280B-407C-8218-FBC926696E30}" destId="{C0C0A898-3B16-4681-A9CD-89818C237984}" srcOrd="9" destOrd="0" presId="urn:microsoft.com/office/officeart/2005/8/layout/process5"/>
    <dgm:cxn modelId="{4467B86F-8272-4340-B0F4-A619D989DD2A}" type="presParOf" srcId="{C0C0A898-3B16-4681-A9CD-89818C237984}" destId="{62417DED-CCD9-4250-B9CC-2F033B021484}" srcOrd="0" destOrd="0" presId="urn:microsoft.com/office/officeart/2005/8/layout/process5"/>
    <dgm:cxn modelId="{B1D8DF77-3369-4667-A951-937279D7E41A}" type="presParOf" srcId="{66F26D4F-280B-407C-8218-FBC926696E30}" destId="{61736FFC-7029-475A-AA3F-7C68FA184D81}" srcOrd="10" destOrd="0" presId="urn:microsoft.com/office/officeart/2005/8/layout/process5"/>
    <dgm:cxn modelId="{4D191225-BF35-479F-BFE4-5A81E2963598}" type="presParOf" srcId="{66F26D4F-280B-407C-8218-FBC926696E30}" destId="{B2529DD4-A1E1-4877-8D11-D988071AA5F5}" srcOrd="11" destOrd="0" presId="urn:microsoft.com/office/officeart/2005/8/layout/process5"/>
    <dgm:cxn modelId="{2F589EA7-10E9-48FC-9DFA-FD97231D5E59}" type="presParOf" srcId="{B2529DD4-A1E1-4877-8D11-D988071AA5F5}" destId="{5BFA3A4D-1D69-4300-8D5C-57C33BB65A44}" srcOrd="0" destOrd="0" presId="urn:microsoft.com/office/officeart/2005/8/layout/process5"/>
    <dgm:cxn modelId="{BCBB7696-3D2F-4A3C-A63D-020AB76E76DD}" type="presParOf" srcId="{66F26D4F-280B-407C-8218-FBC926696E30}" destId="{1828E6B7-1F58-4C18-B451-8C2034B85D8C}"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42978" y="1880878"/>
          <a:ext cx="2305050" cy="230505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Black" pitchFamily="34" charset="0"/>
            </a:rPr>
            <a:t>Wisdom</a:t>
          </a:r>
        </a:p>
      </dsp:txBody>
      <dsp:txXfrm>
        <a:off x="3906396" y="2420825"/>
        <a:ext cx="1378214" cy="1184843"/>
      </dsp:txXfrm>
    </dsp:sp>
    <dsp:sp modelId="{93300324-D62F-4E58-B882-734182BDB462}">
      <dsp:nvSpPr>
        <dsp:cNvPr id="0" name=""/>
        <dsp:cNvSpPr/>
      </dsp:nvSpPr>
      <dsp:spPr>
        <a:xfrm>
          <a:off x="2106929" y="1341120"/>
          <a:ext cx="1676400" cy="1676400"/>
        </a:xfrm>
        <a:prstGeom prst="gear6">
          <a:avLst/>
        </a:prstGeom>
        <a:solidFill>
          <a:schemeClr val="accent4">
            <a:hueOff val="3299968"/>
            <a:satOff val="-14601"/>
            <a:lumOff val="-24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Black" pitchFamily="34" charset="0"/>
            </a:rPr>
            <a:t>Truth</a:t>
          </a:r>
          <a:r>
            <a:rPr lang="en-US" sz="1600" kern="1200"/>
            <a:t> </a:t>
          </a:r>
        </a:p>
      </dsp:txBody>
      <dsp:txXfrm>
        <a:off x="2528968" y="1765710"/>
        <a:ext cx="832322" cy="827220"/>
      </dsp:txXfrm>
    </dsp:sp>
    <dsp:sp modelId="{59EDF28D-6C67-49D0-B5A1-DE5C3CBA2292}">
      <dsp:nvSpPr>
        <dsp:cNvPr id="0" name=""/>
        <dsp:cNvSpPr/>
      </dsp:nvSpPr>
      <dsp:spPr>
        <a:xfrm rot="20700000">
          <a:off x="3045885" y="184575"/>
          <a:ext cx="1642529" cy="1642529"/>
        </a:xfrm>
        <a:prstGeom prst="gear6">
          <a:avLst/>
        </a:prstGeom>
        <a:solidFill>
          <a:schemeClr val="accent4">
            <a:hueOff val="6599937"/>
            <a:satOff val="-29202"/>
            <a:lumOff val="-49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Black" pitchFamily="34" charset="0"/>
            </a:rPr>
            <a:t>Servic</a:t>
          </a:r>
          <a:r>
            <a:rPr lang="en-US" sz="1600" kern="1200">
              <a:latin typeface="Arial Black" pitchFamily="34" charset="0"/>
            </a:rPr>
            <a:t>e</a:t>
          </a:r>
          <a:r>
            <a:rPr lang="en-US" sz="1600" kern="1200"/>
            <a:t> </a:t>
          </a:r>
        </a:p>
      </dsp:txBody>
      <dsp:txXfrm rot="-20700000">
        <a:off x="3406139" y="544830"/>
        <a:ext cx="922020" cy="922020"/>
      </dsp:txXfrm>
    </dsp:sp>
    <dsp:sp modelId="{398423B3-DD54-4226-99D7-017EFC1488DF}">
      <dsp:nvSpPr>
        <dsp:cNvPr id="0" name=""/>
        <dsp:cNvSpPr/>
      </dsp:nvSpPr>
      <dsp:spPr>
        <a:xfrm>
          <a:off x="3270771" y="1538143"/>
          <a:ext cx="2950464" cy="2950464"/>
        </a:xfrm>
        <a:prstGeom prst="circularArrow">
          <a:avLst>
            <a:gd name="adj1" fmla="val 4688"/>
            <a:gd name="adj2" fmla="val 299029"/>
            <a:gd name="adj3" fmla="val 2516168"/>
            <a:gd name="adj4" fmla="val 1586127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810042" y="970210"/>
          <a:ext cx="2143696" cy="2143696"/>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665950" y="-175186"/>
          <a:ext cx="2311336" cy="2311336"/>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42D73-A16D-40F1-AB85-2F47712D28BE}">
      <dsp:nvSpPr>
        <dsp:cNvPr id="0" name=""/>
        <dsp:cNvSpPr/>
      </dsp:nvSpPr>
      <dsp:spPr>
        <a:xfrm>
          <a:off x="2432" y="737531"/>
          <a:ext cx="4043966" cy="16707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Derangement in the capillary walls of the glomeruli i.E either structural or physicochemical alterations  </a:t>
          </a:r>
        </a:p>
      </dsp:txBody>
      <dsp:txXfrm>
        <a:off x="51366" y="786465"/>
        <a:ext cx="3946098" cy="1572863"/>
      </dsp:txXfrm>
    </dsp:sp>
    <dsp:sp modelId="{4A5B8006-CB14-4C41-9396-A6500312A14A}">
      <dsp:nvSpPr>
        <dsp:cNvPr id="0" name=""/>
        <dsp:cNvSpPr/>
      </dsp:nvSpPr>
      <dsp:spPr>
        <a:xfrm>
          <a:off x="4256459" y="1276902"/>
          <a:ext cx="506056" cy="59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56459" y="1395300"/>
        <a:ext cx="354239" cy="355194"/>
      </dsp:txXfrm>
    </dsp:sp>
    <dsp:sp modelId="{B0AEB0D4-2479-4F86-9EF0-FA52ED3BFF65}">
      <dsp:nvSpPr>
        <dsp:cNvPr id="0" name=""/>
        <dsp:cNvSpPr/>
      </dsp:nvSpPr>
      <dsp:spPr>
        <a:xfrm>
          <a:off x="5001222" y="856779"/>
          <a:ext cx="2387059" cy="14322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Increased permeability to plasma proteins</a:t>
          </a:r>
        </a:p>
      </dsp:txBody>
      <dsp:txXfrm>
        <a:off x="5043171" y="898728"/>
        <a:ext cx="2303161" cy="1348337"/>
      </dsp:txXfrm>
    </dsp:sp>
    <dsp:sp modelId="{C00B7434-9297-49E0-96B1-86FADDD24373}">
      <dsp:nvSpPr>
        <dsp:cNvPr id="0" name=""/>
        <dsp:cNvSpPr/>
      </dsp:nvSpPr>
      <dsp:spPr>
        <a:xfrm>
          <a:off x="7598343" y="1276902"/>
          <a:ext cx="506056" cy="59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598343" y="1395300"/>
        <a:ext cx="354239" cy="355194"/>
      </dsp:txXfrm>
    </dsp:sp>
    <dsp:sp modelId="{23305A85-80B7-43E5-86D3-2445E3194B01}">
      <dsp:nvSpPr>
        <dsp:cNvPr id="0" name=""/>
        <dsp:cNvSpPr/>
      </dsp:nvSpPr>
      <dsp:spPr>
        <a:xfrm>
          <a:off x="8343106" y="856779"/>
          <a:ext cx="2387059" cy="14322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Protein escape from the plasma into the glomerular filtrate</a:t>
          </a:r>
        </a:p>
      </dsp:txBody>
      <dsp:txXfrm>
        <a:off x="8385055" y="898728"/>
        <a:ext cx="2303161" cy="1348337"/>
      </dsp:txXfrm>
    </dsp:sp>
    <dsp:sp modelId="{33D71F4A-2D41-45BB-926B-825C3535A85D}">
      <dsp:nvSpPr>
        <dsp:cNvPr id="0" name=""/>
        <dsp:cNvSpPr/>
      </dsp:nvSpPr>
      <dsp:spPr>
        <a:xfrm rot="5400000">
          <a:off x="9234580" y="2545839"/>
          <a:ext cx="604111" cy="59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9359039" y="2539779"/>
        <a:ext cx="355194" cy="426514"/>
      </dsp:txXfrm>
    </dsp:sp>
    <dsp:sp modelId="{AAE2C67F-C819-4D89-9685-093C4EFE5450}">
      <dsp:nvSpPr>
        <dsp:cNvPr id="0" name=""/>
        <dsp:cNvSpPr/>
      </dsp:nvSpPr>
      <dsp:spPr>
        <a:xfrm>
          <a:off x="8343106" y="3428848"/>
          <a:ext cx="2387059" cy="14322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Long-standing or extremely heavy proteinuria</a:t>
          </a:r>
        </a:p>
      </dsp:txBody>
      <dsp:txXfrm>
        <a:off x="8385055" y="3470797"/>
        <a:ext cx="2303161" cy="1348337"/>
      </dsp:txXfrm>
    </dsp:sp>
    <dsp:sp modelId="{CA421D17-9882-45F5-A1D0-8D34F8B31BFB}">
      <dsp:nvSpPr>
        <dsp:cNvPr id="0" name=""/>
        <dsp:cNvSpPr/>
      </dsp:nvSpPr>
      <dsp:spPr>
        <a:xfrm rot="10800000">
          <a:off x="7626988" y="3848971"/>
          <a:ext cx="506056" cy="59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7778805" y="3967369"/>
        <a:ext cx="354239" cy="355194"/>
      </dsp:txXfrm>
    </dsp:sp>
    <dsp:sp modelId="{363F8235-E18D-415C-A372-3AE9A5947FB6}">
      <dsp:nvSpPr>
        <dsp:cNvPr id="0" name=""/>
        <dsp:cNvSpPr/>
      </dsp:nvSpPr>
      <dsp:spPr>
        <a:xfrm>
          <a:off x="3574070" y="3363087"/>
          <a:ext cx="3814211" cy="15637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Drop in plasma colloid osmotic pressure. </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(Serum albumin is decreased, resulting in hypoalbuminemia)</a:t>
          </a:r>
        </a:p>
      </dsp:txBody>
      <dsp:txXfrm>
        <a:off x="3619871" y="3408888"/>
        <a:ext cx="3722609" cy="1472156"/>
      </dsp:txXfrm>
    </dsp:sp>
    <dsp:sp modelId="{B873ADA2-BC83-474A-A4F3-BB38C85342A6}">
      <dsp:nvSpPr>
        <dsp:cNvPr id="0" name=""/>
        <dsp:cNvSpPr/>
      </dsp:nvSpPr>
      <dsp:spPr>
        <a:xfrm rot="10800000">
          <a:off x="2857952" y="3848971"/>
          <a:ext cx="506056" cy="591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09769" y="3967369"/>
        <a:ext cx="354239" cy="355194"/>
      </dsp:txXfrm>
    </dsp:sp>
    <dsp:sp modelId="{219B9125-9707-4B41-B181-3718D138438B}">
      <dsp:nvSpPr>
        <dsp:cNvPr id="0" name=""/>
        <dsp:cNvSpPr/>
      </dsp:nvSpPr>
      <dsp:spPr>
        <a:xfrm>
          <a:off x="232187" y="3428848"/>
          <a:ext cx="2387059" cy="143223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Decrease in intravascular volume and renal blood flow. </a:t>
          </a:r>
        </a:p>
        <a:p>
          <a:pPr lvl="0" algn="ctr" rtl="0">
            <a:buNone/>
          </a:pPr>
          <a:endParaRPr lang="en-US" sz="1600" kern="1200"/>
        </a:p>
      </dsp:txBody>
      <dsp:txXfrm>
        <a:off x="274136" y="3470797"/>
        <a:ext cx="2303161" cy="1348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B9125-9707-4B41-B181-3718D138438B}">
      <dsp:nvSpPr>
        <dsp:cNvPr id="0" name=""/>
        <dsp:cNvSpPr/>
      </dsp:nvSpPr>
      <dsp:spPr>
        <a:xfrm>
          <a:off x="4716" y="580691"/>
          <a:ext cx="2062147" cy="12372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Decrease in intravascular volume and renal blood flow. </a:t>
          </a:r>
        </a:p>
        <a:p>
          <a:pPr lvl="0" algn="ctr" rtl="0">
            <a:buNone/>
          </a:pPr>
          <a:endParaRPr lang="en-US" sz="1600" kern="1200"/>
        </a:p>
      </dsp:txBody>
      <dsp:txXfrm>
        <a:off x="40955" y="616930"/>
        <a:ext cx="1989669" cy="1164810"/>
      </dsp:txXfrm>
    </dsp:sp>
    <dsp:sp modelId="{BE73A3ED-4164-4AC7-81D8-1EFA744070CB}">
      <dsp:nvSpPr>
        <dsp:cNvPr id="0" name=""/>
        <dsp:cNvSpPr/>
      </dsp:nvSpPr>
      <dsp:spPr>
        <a:xfrm>
          <a:off x="2248332" y="943629"/>
          <a:ext cx="437175" cy="51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48332" y="1045911"/>
        <a:ext cx="306023" cy="306848"/>
      </dsp:txXfrm>
    </dsp:sp>
    <dsp:sp modelId="{6285A7B3-2CE0-4C01-B6E1-E614D5C19ABB}">
      <dsp:nvSpPr>
        <dsp:cNvPr id="0" name=""/>
        <dsp:cNvSpPr/>
      </dsp:nvSpPr>
      <dsp:spPr>
        <a:xfrm>
          <a:off x="2891722" y="580691"/>
          <a:ext cx="2062147" cy="12372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488950" rtl="0">
            <a:lnSpc>
              <a:spcPct val="90000"/>
            </a:lnSpc>
            <a:spcBef>
              <a:spcPct val="0"/>
            </a:spcBef>
            <a:spcAft>
              <a:spcPct val="35000"/>
            </a:spcAft>
            <a:buNone/>
          </a:pPr>
          <a:r>
            <a:rPr lang="en-US" sz="1600" kern="1200"/>
            <a:t>Triggers increased release of renin from renal juxtaglomerular cells</a:t>
          </a:r>
        </a:p>
      </dsp:txBody>
      <dsp:txXfrm>
        <a:off x="2927961" y="616930"/>
        <a:ext cx="1989669" cy="1164810"/>
      </dsp:txXfrm>
    </dsp:sp>
    <dsp:sp modelId="{C3EEE486-9111-4559-9BD5-A8209C21F2B4}">
      <dsp:nvSpPr>
        <dsp:cNvPr id="0" name=""/>
        <dsp:cNvSpPr/>
      </dsp:nvSpPr>
      <dsp:spPr>
        <a:xfrm>
          <a:off x="5135339" y="943629"/>
          <a:ext cx="437175" cy="51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35339" y="1045911"/>
        <a:ext cx="306023" cy="306848"/>
      </dsp:txXfrm>
    </dsp:sp>
    <dsp:sp modelId="{E072904D-64FE-44FB-AEC8-EE864D922C96}">
      <dsp:nvSpPr>
        <dsp:cNvPr id="0" name=""/>
        <dsp:cNvSpPr/>
      </dsp:nvSpPr>
      <dsp:spPr>
        <a:xfrm>
          <a:off x="5778728" y="580691"/>
          <a:ext cx="2062147" cy="12372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Renin stimulates the angiotensin-aldosterone axis</a:t>
          </a:r>
        </a:p>
        <a:p>
          <a:pPr marL="0" marR="0" lvl="0" indent="0" algn="ctr" defTabSz="914400" rtl="0" eaLnBrk="1" fontAlgn="auto" latinLnBrk="0" hangingPunct="1">
            <a:lnSpc>
              <a:spcPct val="100000"/>
            </a:lnSpc>
            <a:spcBef>
              <a:spcPct val="0"/>
            </a:spcBef>
            <a:spcAft>
              <a:spcPct val="0"/>
            </a:spcAft>
            <a:buClrTx/>
            <a:buSzTx/>
            <a:buFontTx/>
            <a:buNone/>
            <a:defRPr/>
          </a:pPr>
          <a:endParaRPr lang="en-US" sz="1600" kern="1200"/>
        </a:p>
      </dsp:txBody>
      <dsp:txXfrm>
        <a:off x="5814967" y="616930"/>
        <a:ext cx="1989669" cy="1164810"/>
      </dsp:txXfrm>
    </dsp:sp>
    <dsp:sp modelId="{A5C88652-811E-4349-ACB7-6B6201D70DEF}">
      <dsp:nvSpPr>
        <dsp:cNvPr id="0" name=""/>
        <dsp:cNvSpPr/>
      </dsp:nvSpPr>
      <dsp:spPr>
        <a:xfrm>
          <a:off x="8022345" y="943629"/>
          <a:ext cx="437175" cy="51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022345" y="1045911"/>
        <a:ext cx="306023" cy="306848"/>
      </dsp:txXfrm>
    </dsp:sp>
    <dsp:sp modelId="{E4FD6BCC-AD97-46BC-A905-D4E51C843D0E}">
      <dsp:nvSpPr>
        <dsp:cNvPr id="0" name=""/>
        <dsp:cNvSpPr/>
      </dsp:nvSpPr>
      <dsp:spPr>
        <a:xfrm>
          <a:off x="8665735" y="580691"/>
          <a:ext cx="2062147" cy="12372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488950" rtl="0">
            <a:lnSpc>
              <a:spcPct val="90000"/>
            </a:lnSpc>
            <a:spcBef>
              <a:spcPct val="0"/>
            </a:spcBef>
            <a:spcAft>
              <a:spcPct val="35000"/>
            </a:spcAft>
            <a:buNone/>
          </a:pPr>
          <a:r>
            <a:rPr lang="en-US" sz="1600" kern="1200"/>
            <a:t>Promotes the retention of salt and water by the kidney</a:t>
          </a:r>
        </a:p>
      </dsp:txBody>
      <dsp:txXfrm>
        <a:off x="8701974" y="616930"/>
        <a:ext cx="1989669" cy="1164810"/>
      </dsp:txXfrm>
    </dsp:sp>
    <dsp:sp modelId="{1EE76D8C-2C8F-4C88-BBBE-0984E125FFE5}">
      <dsp:nvSpPr>
        <dsp:cNvPr id="0" name=""/>
        <dsp:cNvSpPr/>
      </dsp:nvSpPr>
      <dsp:spPr>
        <a:xfrm rot="5400000">
          <a:off x="9470988" y="1975567"/>
          <a:ext cx="451641" cy="51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9543384" y="2005453"/>
        <a:ext cx="306848" cy="316149"/>
      </dsp:txXfrm>
    </dsp:sp>
    <dsp:sp modelId="{EEBE7545-6B6A-48FC-87D6-F58695542C34}">
      <dsp:nvSpPr>
        <dsp:cNvPr id="0" name=""/>
        <dsp:cNvSpPr/>
      </dsp:nvSpPr>
      <dsp:spPr>
        <a:xfrm>
          <a:off x="8665735" y="2670133"/>
          <a:ext cx="2062147" cy="24408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This tendency is exacerbated by reductions in the cardiac secretion of natriuretic factors</a:t>
          </a:r>
        </a:p>
        <a:p>
          <a:pPr marL="0" marR="0" lvl="0" indent="0" algn="ctr" defTabSz="914400" rtl="0" eaLnBrk="1" fontAlgn="auto" latinLnBrk="0" hangingPunct="1">
            <a:lnSpc>
              <a:spcPct val="100000"/>
            </a:lnSpc>
            <a:spcBef>
              <a:spcPct val="0"/>
            </a:spcBef>
            <a:spcAft>
              <a:spcPct val="0"/>
            </a:spcAft>
            <a:buClrTx/>
            <a:buSzTx/>
            <a:buFontTx/>
            <a:buNone/>
            <a:defRPr/>
          </a:pPr>
          <a:endParaRPr lang="en-US" sz="1600" kern="1200"/>
        </a:p>
        <a:p>
          <a:pPr lvl="0" algn="ctr" defTabSz="488950">
            <a:lnSpc>
              <a:spcPct val="90000"/>
            </a:lnSpc>
            <a:spcBef>
              <a:spcPct val="0"/>
            </a:spcBef>
            <a:spcAft>
              <a:spcPct val="35000"/>
            </a:spcAft>
            <a:buNone/>
          </a:pPr>
          <a:endParaRPr lang="en-US" sz="1600" kern="1200"/>
        </a:p>
      </dsp:txBody>
      <dsp:txXfrm>
        <a:off x="8726133" y="2730531"/>
        <a:ext cx="1941351" cy="2320052"/>
      </dsp:txXfrm>
    </dsp:sp>
    <dsp:sp modelId="{C0C0A898-3B16-4681-A9CD-89818C237984}">
      <dsp:nvSpPr>
        <dsp:cNvPr id="0" name=""/>
        <dsp:cNvSpPr/>
      </dsp:nvSpPr>
      <dsp:spPr>
        <a:xfrm rot="10832500">
          <a:off x="8047081" y="3621320"/>
          <a:ext cx="437194" cy="51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8178236" y="3724222"/>
        <a:ext cx="306036" cy="306848"/>
      </dsp:txXfrm>
    </dsp:sp>
    <dsp:sp modelId="{61736FFC-7029-475A-AA3F-7C68FA184D81}">
      <dsp:nvSpPr>
        <dsp:cNvPr id="0" name=""/>
        <dsp:cNvSpPr/>
      </dsp:nvSpPr>
      <dsp:spPr>
        <a:xfrm>
          <a:off x="5778728" y="2646278"/>
          <a:ext cx="2062147" cy="243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600" kern="1200"/>
            <a:t>If unchecked may lead to the development of generalized edema (termed </a:t>
          </a:r>
          <a:r>
            <a:rPr lang="en-US" sz="1600" i="1" kern="1200" err="1"/>
            <a:t>anasarca</a:t>
          </a:r>
          <a:r>
            <a:rPr lang="en-US" sz="1600" kern="1200"/>
            <a:t>) </a:t>
          </a:r>
        </a:p>
        <a:p>
          <a:pPr lvl="0" algn="ctr" defTabSz="488950" rtl="0">
            <a:lnSpc>
              <a:spcPct val="90000"/>
            </a:lnSpc>
            <a:spcBef>
              <a:spcPct val="0"/>
            </a:spcBef>
            <a:spcAft>
              <a:spcPct val="35000"/>
            </a:spcAft>
            <a:buNone/>
          </a:pPr>
          <a:endParaRPr lang="en-US" sz="1600" kern="1200"/>
        </a:p>
        <a:p>
          <a:pPr lvl="0" algn="ctr">
            <a:buNone/>
          </a:pPr>
          <a:endParaRPr lang="en-US" sz="1600" kern="1200"/>
        </a:p>
      </dsp:txBody>
      <dsp:txXfrm>
        <a:off x="5839126" y="2706676"/>
        <a:ext cx="1941351" cy="2313172"/>
      </dsp:txXfrm>
    </dsp:sp>
    <dsp:sp modelId="{B2529DD4-A1E1-4877-8D11-D988071AA5F5}">
      <dsp:nvSpPr>
        <dsp:cNvPr id="0" name=""/>
        <dsp:cNvSpPr/>
      </dsp:nvSpPr>
      <dsp:spPr>
        <a:xfrm rot="10800000">
          <a:off x="5160084" y="3607556"/>
          <a:ext cx="437175" cy="511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291236" y="3709838"/>
        <a:ext cx="306023" cy="306848"/>
      </dsp:txXfrm>
    </dsp:sp>
    <dsp:sp modelId="{1828E6B7-1F58-4C18-B451-8C2034B85D8C}">
      <dsp:nvSpPr>
        <dsp:cNvPr id="0" name=""/>
        <dsp:cNvSpPr/>
      </dsp:nvSpPr>
      <dsp:spPr>
        <a:xfrm>
          <a:off x="2034962" y="2984274"/>
          <a:ext cx="2918907" cy="17579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en-US" sz="1600" kern="1200"/>
            <a:t>At the onset, there is little or no azotemia, hematuria, or hypertension</a:t>
          </a:r>
        </a:p>
        <a:p>
          <a:pPr lvl="0" algn="ctr" defTabSz="488950">
            <a:lnSpc>
              <a:spcPct val="90000"/>
            </a:lnSpc>
            <a:spcBef>
              <a:spcPct val="0"/>
            </a:spcBef>
            <a:spcAft>
              <a:spcPct val="35000"/>
            </a:spcAft>
            <a:buNone/>
          </a:pPr>
          <a:endParaRPr lang="en-US" sz="1600" kern="1200"/>
        </a:p>
      </dsp:txBody>
      <dsp:txXfrm>
        <a:off x="2086451" y="3035763"/>
        <a:ext cx="2815929" cy="16549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0584F-DDB5-43A9-9CDC-56B50E99F57F}"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157B0-6A37-438D-A2E7-0468452E36E2}" type="slidenum">
              <a:rPr lang="en-US" smtClean="0"/>
              <a:t>‹#›</a:t>
            </a:fld>
            <a:endParaRPr lang="en-US"/>
          </a:p>
        </p:txBody>
      </p:sp>
    </p:spTree>
    <p:extLst>
      <p:ext uri="{BB962C8B-B14F-4D97-AF65-F5344CB8AC3E}">
        <p14:creationId xmlns:p14="http://schemas.microsoft.com/office/powerpoint/2010/main" val="54152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a:t>diverse causes that share a common pathophysiology </a:t>
            </a:r>
          </a:p>
          <a:p>
            <a:pPr>
              <a:buFont typeface="Wingdings" panose="05000000000000000000" pitchFamily="2" charset="2"/>
              <a:buChar char="§"/>
            </a:pPr>
            <a:r>
              <a:rPr lang="en-US"/>
              <a:t>In all there is a derangement in the capillary walls of the glomeruli that results in increased permeability to plasma proteins. </a:t>
            </a:r>
          </a:p>
          <a:p>
            <a:pPr>
              <a:buFont typeface="Wingdings" panose="05000000000000000000" pitchFamily="2" charset="2"/>
              <a:buChar char="§"/>
            </a:pPr>
            <a:r>
              <a:rPr lang="en-US"/>
              <a:t>Any increased permeability resulting from either structural or physicochemical alterations in the GBM allows protein to escape from the plasma into the glomerular filtrate. </a:t>
            </a:r>
          </a:p>
          <a:p>
            <a:pPr>
              <a:buFont typeface="Wingdings" panose="05000000000000000000" pitchFamily="2" charset="2"/>
              <a:buChar char="§"/>
            </a:pPr>
            <a:r>
              <a:rPr lang="en-US"/>
              <a:t>With long-standing or extremely heavy proteinuria, serum albumin is decreased, resulting in hypoalbuminemia and a drop in plasma colloid osmotic pressure. </a:t>
            </a:r>
          </a:p>
          <a:p>
            <a:pPr>
              <a:buFont typeface="Wingdings" panose="05000000000000000000" pitchFamily="2" charset="2"/>
              <a:buChar char="§"/>
            </a:pPr>
            <a:r>
              <a:rPr lang="en-US"/>
              <a:t>the resulting decrease in intravascular volume and renal blood flow triggers increased release of renin from renal juxtaglomerular cells. </a:t>
            </a:r>
          </a:p>
          <a:p>
            <a:pPr>
              <a:buFont typeface="Wingdings" panose="05000000000000000000" pitchFamily="2" charset="2"/>
              <a:buChar char="§"/>
            </a:pPr>
            <a:r>
              <a:rPr lang="en-US"/>
              <a:t>Renin in turn stimulates the angiotensin-aldosterone axis, which promotes the retention of salt and water by the kidney. </a:t>
            </a:r>
          </a:p>
          <a:p>
            <a:pPr>
              <a:buFont typeface="Wingdings" panose="05000000000000000000" pitchFamily="2" charset="2"/>
              <a:buChar char="§"/>
            </a:pPr>
            <a:r>
              <a:rPr lang="en-US"/>
              <a:t>This tendency is exacerbated by reductions in the cardiac secretion of natriuretic factors. </a:t>
            </a:r>
          </a:p>
          <a:p>
            <a:pPr>
              <a:buFont typeface="Wingdings" panose="05000000000000000000" pitchFamily="2" charset="2"/>
              <a:buChar char="§"/>
            </a:pPr>
            <a:r>
              <a:rPr lang="en-US"/>
              <a:t>In the face of continuing proteinuria, these alterations further aggravate the edema and if unchecked may lead to the development of generalized edema (termed </a:t>
            </a:r>
            <a:r>
              <a:rPr lang="en-US" i="1" err="1"/>
              <a:t>anasarca</a:t>
            </a:r>
            <a:r>
              <a:rPr lang="en-US"/>
              <a:t>). </a:t>
            </a:r>
          </a:p>
          <a:p>
            <a:pPr>
              <a:buFont typeface="Wingdings" panose="05000000000000000000" pitchFamily="2" charset="2"/>
              <a:buChar char="§"/>
            </a:pPr>
            <a:r>
              <a:rPr lang="en-US"/>
              <a:t>At the onset, there is little or no azotemia, hematuria, or hypertension.</a:t>
            </a:r>
          </a:p>
          <a:p>
            <a:endParaRPr lang="en-US"/>
          </a:p>
        </p:txBody>
      </p:sp>
      <p:sp>
        <p:nvSpPr>
          <p:cNvPr id="4" name="Slide Number Placeholder 3"/>
          <p:cNvSpPr>
            <a:spLocks noGrp="1"/>
          </p:cNvSpPr>
          <p:nvPr>
            <p:ph type="sldNum" sz="quarter" idx="10"/>
          </p:nvPr>
        </p:nvSpPr>
        <p:spPr/>
        <p:txBody>
          <a:bodyPr/>
          <a:lstStyle/>
          <a:p>
            <a:fld id="{289157B0-6A37-438D-A2E7-0468452E36E2}" type="slidenum">
              <a:rPr lang="en-US" smtClean="0"/>
              <a:t>11</a:t>
            </a:fld>
            <a:endParaRPr lang="en-US"/>
          </a:p>
        </p:txBody>
      </p:sp>
    </p:spTree>
    <p:extLst>
      <p:ext uri="{BB962C8B-B14F-4D97-AF65-F5344CB8AC3E}">
        <p14:creationId xmlns:p14="http://schemas.microsoft.com/office/powerpoint/2010/main" val="389732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58BF155-B6DE-471C-BA15-A4C1F1F7E921}" type="slidenum">
              <a:rPr lang="en-US" altLang="en-US" sz="1200" smtClean="0"/>
              <a:pPr eaLnBrk="1" hangingPunct="1"/>
              <a:t>12</a:t>
            </a:fld>
            <a:endParaRPr lang="en-US" altLang="en-US" sz="1200"/>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p>
        </p:txBody>
      </p:sp>
    </p:spTree>
    <p:extLst>
      <p:ext uri="{BB962C8B-B14F-4D97-AF65-F5344CB8AC3E}">
        <p14:creationId xmlns:p14="http://schemas.microsoft.com/office/powerpoint/2010/main" val="253584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921719F-3BB4-44A3-9030-B9996CCF94B9}" type="slidenum">
              <a:rPr lang="en-US" altLang="en-US" sz="1200" smtClean="0"/>
              <a:pPr eaLnBrk="1" hangingPunct="1"/>
              <a:t>13</a:t>
            </a:fld>
            <a:endParaRPr lang="en-US" altLang="en-US" sz="1200"/>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p>
        </p:txBody>
      </p:sp>
    </p:spTree>
    <p:extLst>
      <p:ext uri="{BB962C8B-B14F-4D97-AF65-F5344CB8AC3E}">
        <p14:creationId xmlns:p14="http://schemas.microsoft.com/office/powerpoint/2010/main" val="312082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05E9-1DEC-D651-557D-2F09A6DDE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98551F54-CA25-92D8-8493-F41127E04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9045D936-C89C-51CC-9C92-3A33C6ECD546}"/>
              </a:ext>
            </a:extLst>
          </p:cNvPr>
          <p:cNvSpPr>
            <a:spLocks noGrp="1"/>
          </p:cNvSpPr>
          <p:nvPr>
            <p:ph type="dt" sz="half" idx="10"/>
          </p:nvPr>
        </p:nvSpPr>
        <p:spPr/>
        <p:txBody>
          <a:bodyPr/>
          <a:lstStyle/>
          <a:p>
            <a:fld id="{66421DEF-813A-4DFD-A459-FE699730E203}" type="datetimeFigureOut">
              <a:rPr lang="en-US" smtClean="0"/>
              <a:t>2/16/2025</a:t>
            </a:fld>
            <a:endParaRPr lang="en-US"/>
          </a:p>
        </p:txBody>
      </p:sp>
      <p:sp>
        <p:nvSpPr>
          <p:cNvPr id="5" name="Footer Placeholder 4">
            <a:extLst>
              <a:ext uri="{FF2B5EF4-FFF2-40B4-BE49-F238E27FC236}">
                <a16:creationId xmlns:a16="http://schemas.microsoft.com/office/drawing/2014/main" id="{FF30DFC3-C642-6D28-AD9D-BC87BD87D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A3C38-AB53-F2E9-B353-132C1C1026E0}"/>
              </a:ext>
            </a:extLst>
          </p:cNvPr>
          <p:cNvSpPr>
            <a:spLocks noGrp="1"/>
          </p:cNvSpPr>
          <p:nvPr>
            <p:ph type="sldNum" sz="quarter" idx="12"/>
          </p:nvPr>
        </p:nvSpPr>
        <p:spPr/>
        <p:txBody>
          <a:bodyPr/>
          <a:lstStyle/>
          <a:p>
            <a:fld id="{AD957DA9-F02A-4785-B000-EEC9CAB89177}" type="slidenum">
              <a:rPr lang="en-US" smtClean="0"/>
              <a:t>‹#›</a:t>
            </a:fld>
            <a:endParaRPr lang="en-US"/>
          </a:p>
        </p:txBody>
      </p:sp>
    </p:spTree>
    <p:extLst>
      <p:ext uri="{BB962C8B-B14F-4D97-AF65-F5344CB8AC3E}">
        <p14:creationId xmlns:p14="http://schemas.microsoft.com/office/powerpoint/2010/main" val="25245415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77D8-48AE-6CB9-B70F-FCC0D60C67D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FD65FA7D-B091-54B7-33F5-F223111AD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B509C8D-6A84-A8A5-E2BB-F21AE84A65D3}"/>
              </a:ext>
            </a:extLst>
          </p:cNvPr>
          <p:cNvSpPr>
            <a:spLocks noGrp="1"/>
          </p:cNvSpPr>
          <p:nvPr>
            <p:ph type="dt" sz="half" idx="10"/>
          </p:nvPr>
        </p:nvSpPr>
        <p:spPr/>
        <p:txBody>
          <a:bodyPr/>
          <a:lstStyle/>
          <a:p>
            <a:fld id="{66421DEF-813A-4DFD-A459-FE699730E203}" type="datetimeFigureOut">
              <a:rPr lang="en-US" smtClean="0"/>
              <a:t>2/16/2025</a:t>
            </a:fld>
            <a:endParaRPr lang="en-US"/>
          </a:p>
        </p:txBody>
      </p:sp>
      <p:sp>
        <p:nvSpPr>
          <p:cNvPr id="5" name="Footer Placeholder 4">
            <a:extLst>
              <a:ext uri="{FF2B5EF4-FFF2-40B4-BE49-F238E27FC236}">
                <a16:creationId xmlns:a16="http://schemas.microsoft.com/office/drawing/2014/main" id="{F19ED6F7-13A3-3C62-DEE6-B7535BBB7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85C9C-7424-AF2D-5679-ED386083A089}"/>
              </a:ext>
            </a:extLst>
          </p:cNvPr>
          <p:cNvSpPr>
            <a:spLocks noGrp="1"/>
          </p:cNvSpPr>
          <p:nvPr>
            <p:ph type="sldNum" sz="quarter" idx="12"/>
          </p:nvPr>
        </p:nvSpPr>
        <p:spPr/>
        <p:txBody>
          <a:bodyPr/>
          <a:lstStyle/>
          <a:p>
            <a:fld id="{AD957DA9-F02A-4785-B000-EEC9CAB89177}" type="slidenum">
              <a:rPr lang="en-US" smtClean="0"/>
              <a:t>‹#›</a:t>
            </a:fld>
            <a:endParaRPr lang="en-US"/>
          </a:p>
        </p:txBody>
      </p:sp>
    </p:spTree>
    <p:extLst>
      <p:ext uri="{BB962C8B-B14F-4D97-AF65-F5344CB8AC3E}">
        <p14:creationId xmlns:p14="http://schemas.microsoft.com/office/powerpoint/2010/main" val="28082353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D1C82-580A-ADFB-7071-63E29D9EA032}"/>
              </a:ext>
            </a:extLst>
          </p:cNvPr>
          <p:cNvSpPr>
            <a:spLocks noGrp="1"/>
          </p:cNvSpPr>
          <p:nvPr>
            <p:ph type="dt" sz="half" idx="10"/>
          </p:nvPr>
        </p:nvSpPr>
        <p:spPr/>
        <p:txBody>
          <a:bodyPr/>
          <a:lstStyle/>
          <a:p>
            <a:fld id="{66421DEF-813A-4DFD-A459-FE699730E203}" type="datetimeFigureOut">
              <a:rPr lang="en-US" smtClean="0"/>
              <a:t>2/16/2025</a:t>
            </a:fld>
            <a:endParaRPr lang="en-US"/>
          </a:p>
        </p:txBody>
      </p:sp>
      <p:sp>
        <p:nvSpPr>
          <p:cNvPr id="3" name="Footer Placeholder 2">
            <a:extLst>
              <a:ext uri="{FF2B5EF4-FFF2-40B4-BE49-F238E27FC236}">
                <a16:creationId xmlns:a16="http://schemas.microsoft.com/office/drawing/2014/main" id="{C63BF6F6-AF07-EECE-E164-553FB7569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4A538B-A352-1E88-DA9D-54018A7E6F5E}"/>
              </a:ext>
            </a:extLst>
          </p:cNvPr>
          <p:cNvSpPr>
            <a:spLocks noGrp="1"/>
          </p:cNvSpPr>
          <p:nvPr>
            <p:ph type="sldNum" sz="quarter" idx="12"/>
          </p:nvPr>
        </p:nvSpPr>
        <p:spPr/>
        <p:txBody>
          <a:bodyPr/>
          <a:lstStyle/>
          <a:p>
            <a:fld id="{AD957DA9-F02A-4785-B000-EEC9CAB89177}" type="slidenum">
              <a:rPr lang="en-US" smtClean="0"/>
              <a:t>‹#›</a:t>
            </a:fld>
            <a:endParaRPr lang="en-US"/>
          </a:p>
        </p:txBody>
      </p:sp>
    </p:spTree>
    <p:extLst>
      <p:ext uri="{BB962C8B-B14F-4D97-AF65-F5344CB8AC3E}">
        <p14:creationId xmlns:p14="http://schemas.microsoft.com/office/powerpoint/2010/main" val="43424216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1E408-3FF9-4521-ED67-440D6AE72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856BE9C0-002B-9498-9FF1-753A2C912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104B766-6E55-67C8-87A4-F15148E3A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421DEF-813A-4DFD-A459-FE699730E203}" type="datetimeFigureOut">
              <a:rPr lang="en-US" smtClean="0"/>
              <a:t>2/16/2025</a:t>
            </a:fld>
            <a:endParaRPr lang="en-US"/>
          </a:p>
        </p:txBody>
      </p:sp>
      <p:sp>
        <p:nvSpPr>
          <p:cNvPr id="5" name="Footer Placeholder 4">
            <a:extLst>
              <a:ext uri="{FF2B5EF4-FFF2-40B4-BE49-F238E27FC236}">
                <a16:creationId xmlns:a16="http://schemas.microsoft.com/office/drawing/2014/main" id="{B6FDC9B4-32C2-6BD3-2B7E-FDEF3C02B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0787DF-0AFC-8709-B3F4-EF125C7F5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957DA9-F02A-4785-B000-EEC9CAB89177}" type="slidenum">
              <a:rPr lang="en-US" smtClean="0"/>
              <a:t>‹#›</a:t>
            </a:fld>
            <a:endParaRPr lang="en-US"/>
          </a:p>
        </p:txBody>
      </p:sp>
    </p:spTree>
    <p:extLst>
      <p:ext uri="{BB962C8B-B14F-4D97-AF65-F5344CB8AC3E}">
        <p14:creationId xmlns:p14="http://schemas.microsoft.com/office/powerpoint/2010/main" val="1593044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20"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0FA5DDB-B9AB-F71C-4C5F-E5871CC359C0}"/>
              </a:ext>
            </a:extLst>
          </p:cNvPr>
          <p:cNvSpPr>
            <a:spLocks noGrp="1" noChangeArrowheads="1"/>
          </p:cNvSpPr>
          <p:nvPr>
            <p:ph type="ctrTitle"/>
          </p:nvPr>
        </p:nvSpPr>
        <p:spPr>
          <a:xfrm>
            <a:off x="486697" y="1638300"/>
            <a:ext cx="11061290" cy="1790700"/>
          </a:xfrm>
        </p:spPr>
        <p:txBody>
          <a:bodyPr>
            <a:noAutofit/>
          </a:bodyPr>
          <a:lstStyle/>
          <a:p>
            <a:r>
              <a:rPr lang="en-US" sz="4400" b="1" dirty="0">
                <a:latin typeface="Calibri" panose="020F0502020204030204" pitchFamily="34" charset="0"/>
                <a:cs typeface="Calibri" panose="020F0502020204030204" pitchFamily="34" charset="0"/>
              </a:rPr>
              <a:t>Nephrotic syndrome in systemic diseases</a:t>
            </a:r>
            <a:br>
              <a:rPr lang="en-US" altLang="en-PK" sz="4400" b="1" dirty="0">
                <a:latin typeface="Calibri" panose="020F0502020204030204" pitchFamily="34" charset="0"/>
                <a:ea typeface="ＭＳ Ｐゴシック" panose="020B0600070205080204" pitchFamily="34" charset="-128"/>
                <a:cs typeface="Calibri" panose="020F0502020204030204" pitchFamily="34" charset="0"/>
              </a:rPr>
            </a:br>
            <a:r>
              <a:rPr lang="en-US" altLang="en-PK" sz="4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Renal module</a:t>
            </a:r>
            <a:br>
              <a:rPr lang="en-US" altLang="en-PK" sz="4400" b="1" dirty="0">
                <a:latin typeface="Calibri" panose="020F0502020204030204" pitchFamily="34" charset="0"/>
                <a:ea typeface="ＭＳ Ｐゴシック" panose="020B0600070205080204" pitchFamily="34" charset="-128"/>
                <a:cs typeface="Calibri" panose="020F0502020204030204" pitchFamily="34" charset="0"/>
              </a:rPr>
            </a:br>
            <a:r>
              <a:rPr lang="en-US" altLang="en-PK" sz="4400" b="1" dirty="0">
                <a:latin typeface="Calibri" panose="020F0502020204030204" pitchFamily="34" charset="0"/>
                <a:ea typeface="ＭＳ Ｐゴシック" panose="020B0600070205080204" pitchFamily="34" charset="-128"/>
                <a:cs typeface="Calibri" panose="020F0502020204030204" pitchFamily="34" charset="0"/>
              </a:rPr>
              <a:t>4</a:t>
            </a:r>
            <a:r>
              <a:rPr lang="en-US" altLang="en-PK" sz="4400" b="1" baseline="30000" dirty="0">
                <a:latin typeface="Calibri" panose="020F0502020204030204" pitchFamily="34" charset="0"/>
                <a:ea typeface="ＭＳ Ｐゴシック" panose="020B0600070205080204" pitchFamily="34" charset="-128"/>
                <a:cs typeface="Calibri" panose="020F0502020204030204" pitchFamily="34" charset="0"/>
              </a:rPr>
              <a:t>th</a:t>
            </a:r>
            <a:r>
              <a:rPr lang="en-US" altLang="en-PK" sz="4400" b="1" dirty="0">
                <a:latin typeface="Calibri" panose="020F0502020204030204" pitchFamily="34" charset="0"/>
                <a:ea typeface="ＭＳ Ｐゴシック" panose="020B0600070205080204" pitchFamily="34" charset="-128"/>
                <a:cs typeface="Calibri" panose="020F0502020204030204" pitchFamily="34" charset="0"/>
              </a:rPr>
              <a:t> Year MBBS</a:t>
            </a:r>
            <a:endParaRPr lang="en-US" altLang="en-PK" sz="44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F3C962E-DBDA-C6B9-8BB2-3E2E8174225C}"/>
              </a:ext>
            </a:extLst>
          </p:cNvPr>
          <p:cNvSpPr>
            <a:spLocks noGrp="1"/>
          </p:cNvSpPr>
          <p:nvPr>
            <p:ph type="subTitle" idx="1"/>
          </p:nvPr>
        </p:nvSpPr>
        <p:spPr/>
        <p:txBody>
          <a:bodyPr rtlCol="0"/>
          <a:lstStyle/>
          <a:p>
            <a:pPr>
              <a:defRPr/>
            </a:pPr>
            <a:r>
              <a:rPr lang="en-US">
                <a:solidFill>
                  <a:schemeClr val="bg1">
                    <a:lumMod val="50000"/>
                  </a:schemeClr>
                </a:solidFill>
              </a:rPr>
              <a:t>Dr Kiran Fatima</a:t>
            </a:r>
          </a:p>
          <a:p>
            <a:pPr>
              <a:defRPr/>
            </a:pPr>
            <a:r>
              <a:rPr lang="en-US">
                <a:solidFill>
                  <a:schemeClr val="bg1">
                    <a:lumMod val="50000"/>
                  </a:schemeClr>
                </a:solidFill>
              </a:rPr>
              <a:t>Pathology Department</a:t>
            </a:r>
          </a:p>
          <a:p>
            <a:pPr>
              <a:defRPr/>
            </a:pPr>
            <a:r>
              <a:rPr lang="en-US">
                <a:solidFill>
                  <a:schemeClr val="bg1">
                    <a:lumMod val="50000"/>
                  </a:schemeClr>
                </a:solidFill>
              </a:rPr>
              <a:t>Rawalpindi Medical University</a:t>
            </a:r>
          </a:p>
        </p:txBody>
      </p:sp>
    </p:spTree>
    <p:extLst>
      <p:ext uri="{BB962C8B-B14F-4D97-AF65-F5344CB8AC3E}">
        <p14:creationId xmlns:p14="http://schemas.microsoft.com/office/powerpoint/2010/main" val="36167841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anose="020F0502020204030204" pitchFamily="34" charset="0"/>
                <a:cs typeface="Calibri" panose="020F0502020204030204" pitchFamily="34" charset="0"/>
              </a:rPr>
              <a:t>Pathophysiology</a:t>
            </a:r>
          </a:p>
        </p:txBody>
      </p:sp>
      <p:graphicFrame>
        <p:nvGraphicFramePr>
          <p:cNvPr id="5" name="Content Placeholder 3"/>
          <p:cNvGraphicFramePr/>
          <p:nvPr>
            <p:extLst>
              <p:ext uri="{D42A27DB-BD31-4B8C-83A1-F6EECF244321}">
                <p14:modId xmlns:p14="http://schemas.microsoft.com/office/powerpoint/2010/main" val="4209484828"/>
              </p:ext>
            </p:extLst>
          </p:nvPr>
        </p:nvGraphicFramePr>
        <p:xfrm>
          <a:off x="709687" y="1323837"/>
          <a:ext cx="10732599" cy="5664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8B19AA3-3514-E4BE-B684-726F511407BA}"/>
              </a:ext>
            </a:extLst>
          </p:cNvPr>
          <p:cNvSpPr txBox="1"/>
          <p:nvPr/>
        </p:nvSpPr>
        <p:spPr>
          <a:xfrm>
            <a:off x="10928554" y="286603"/>
            <a:ext cx="1263445" cy="646331"/>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a:t>
            </a:r>
          </a:p>
        </p:txBody>
      </p:sp>
    </p:spTree>
    <p:extLst>
      <p:ext uri="{BB962C8B-B14F-4D97-AF65-F5344CB8AC3E}">
        <p14:creationId xmlns:p14="http://schemas.microsoft.com/office/powerpoint/2010/main" val="1892185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1155236"/>
              </p:ext>
            </p:extLst>
          </p:nvPr>
        </p:nvGraphicFramePr>
        <p:xfrm>
          <a:off x="423081" y="1037232"/>
          <a:ext cx="10732599" cy="5664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8">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7F508F-C71A-93F7-B9C5-976C789389CE}"/>
              </a:ext>
            </a:extLst>
          </p:cNvPr>
          <p:cNvSpPr txBox="1"/>
          <p:nvPr/>
        </p:nvSpPr>
        <p:spPr>
          <a:xfrm>
            <a:off x="10928554" y="286603"/>
            <a:ext cx="1263445" cy="646331"/>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a:t>
            </a:r>
          </a:p>
        </p:txBody>
      </p:sp>
    </p:spTree>
    <p:extLst>
      <p:ext uri="{BB962C8B-B14F-4D97-AF65-F5344CB8AC3E}">
        <p14:creationId xmlns:p14="http://schemas.microsoft.com/office/powerpoint/2010/main" val="42611019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8CB3628-1A88-49F7-8115-AC8B15BF313E}" type="slidenum">
              <a:rPr lang="en-US" altLang="en-US" sz="1400"/>
              <a:pPr eaLnBrk="1" hangingPunct="1"/>
              <a:t>12</a:t>
            </a:fld>
            <a:endParaRPr lang="en-US" altLang="en-US" sz="1400"/>
          </a:p>
        </p:txBody>
      </p:sp>
      <p:sp>
        <p:nvSpPr>
          <p:cNvPr id="15363" name="Text Box 2"/>
          <p:cNvSpPr txBox="1">
            <a:spLocks noChangeArrowheads="1"/>
          </p:cNvSpPr>
          <p:nvPr/>
        </p:nvSpPr>
        <p:spPr bwMode="auto">
          <a:xfrm>
            <a:off x="2057400" y="914401"/>
            <a:ext cx="8382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tr-TR" altLang="en-US" b="1" dirty="0"/>
              <a:t>          Renal hormonal mechanısm</a:t>
            </a:r>
          </a:p>
          <a:p>
            <a:pPr eaLnBrk="1" hangingPunct="1">
              <a:spcBef>
                <a:spcPct val="50000"/>
              </a:spcBef>
            </a:pPr>
            <a:r>
              <a:rPr lang="tr-TR" altLang="en-US" b="1" dirty="0"/>
              <a:t>              Decreasing of stroke volume</a:t>
            </a:r>
          </a:p>
          <a:p>
            <a:pPr eaLnBrk="1" hangingPunct="1">
              <a:spcBef>
                <a:spcPct val="50000"/>
              </a:spcBef>
            </a:pPr>
            <a:r>
              <a:rPr lang="tr-TR" altLang="en-US" b="1" dirty="0"/>
              <a:t>                        </a:t>
            </a:r>
          </a:p>
          <a:p>
            <a:pPr eaLnBrk="1" hangingPunct="1">
              <a:spcBef>
                <a:spcPct val="50000"/>
              </a:spcBef>
            </a:pPr>
            <a:r>
              <a:rPr lang="tr-TR" altLang="en-US" b="1" dirty="0"/>
              <a:t>Increasing of ADH           Decreasing of kidney blood perfusion</a:t>
            </a:r>
          </a:p>
          <a:p>
            <a:pPr eaLnBrk="1" hangingPunct="1">
              <a:spcBef>
                <a:spcPct val="50000"/>
              </a:spcBef>
            </a:pPr>
            <a:r>
              <a:rPr lang="tr-TR" altLang="en-US" b="1" dirty="0"/>
              <a:t>                         </a:t>
            </a:r>
          </a:p>
          <a:p>
            <a:pPr eaLnBrk="1" hangingPunct="1">
              <a:spcBef>
                <a:spcPct val="50000"/>
              </a:spcBef>
            </a:pPr>
            <a:r>
              <a:rPr lang="tr-TR" altLang="en-US" b="1" dirty="0"/>
              <a:t>Reabsorbtion of water        Poor perfusion of juxta glomerular</a:t>
            </a:r>
          </a:p>
          <a:p>
            <a:pPr eaLnBrk="1" hangingPunct="1">
              <a:spcBef>
                <a:spcPct val="50000"/>
              </a:spcBef>
            </a:pPr>
            <a:r>
              <a:rPr lang="tr-TR" altLang="en-US" b="1" dirty="0"/>
              <a:t>in tubules of kidneys            aparatus</a:t>
            </a:r>
          </a:p>
          <a:p>
            <a:pPr eaLnBrk="1" hangingPunct="1">
              <a:spcBef>
                <a:spcPct val="50000"/>
              </a:spcBef>
            </a:pPr>
            <a:endParaRPr lang="en-US" altLang="en-US" b="1" dirty="0"/>
          </a:p>
          <a:p>
            <a:pPr eaLnBrk="1" hangingPunct="1">
              <a:spcBef>
                <a:spcPct val="50000"/>
              </a:spcBef>
            </a:pPr>
            <a:r>
              <a:rPr lang="tr-TR" altLang="en-US" b="1" dirty="0"/>
              <a:t>                                                 Secretion of renin                    </a:t>
            </a:r>
          </a:p>
          <a:p>
            <a:pPr eaLnBrk="1" hangingPunct="1">
              <a:spcBef>
                <a:spcPct val="50000"/>
              </a:spcBef>
            </a:pPr>
            <a:r>
              <a:rPr lang="tr-TR" altLang="en-US" b="1" dirty="0"/>
              <a:t>                                                      </a:t>
            </a:r>
          </a:p>
          <a:p>
            <a:pPr eaLnBrk="1" hangingPunct="1">
              <a:spcBef>
                <a:spcPct val="50000"/>
              </a:spcBef>
            </a:pPr>
            <a:endParaRPr lang="en-US" altLang="en-US" b="1" dirty="0"/>
          </a:p>
        </p:txBody>
      </p:sp>
      <p:sp>
        <p:nvSpPr>
          <p:cNvPr id="15364" name="Line 3"/>
          <p:cNvSpPr>
            <a:spLocks noChangeShapeType="1"/>
          </p:cNvSpPr>
          <p:nvPr/>
        </p:nvSpPr>
        <p:spPr bwMode="auto">
          <a:xfrm flipH="1">
            <a:off x="4343400" y="1981200"/>
            <a:ext cx="914400" cy="6096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5" name="Line 4"/>
          <p:cNvSpPr>
            <a:spLocks noChangeShapeType="1"/>
          </p:cNvSpPr>
          <p:nvPr/>
        </p:nvSpPr>
        <p:spPr bwMode="auto">
          <a:xfrm>
            <a:off x="5257800" y="1981200"/>
            <a:ext cx="106680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Line 6"/>
          <p:cNvSpPr>
            <a:spLocks noChangeShapeType="1"/>
          </p:cNvSpPr>
          <p:nvPr/>
        </p:nvSpPr>
        <p:spPr bwMode="auto">
          <a:xfrm flipH="1">
            <a:off x="3352800" y="3124200"/>
            <a:ext cx="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7"/>
          <p:cNvSpPr>
            <a:spLocks noChangeShapeType="1"/>
          </p:cNvSpPr>
          <p:nvPr/>
        </p:nvSpPr>
        <p:spPr bwMode="auto">
          <a:xfrm flipH="1">
            <a:off x="7620000" y="3124200"/>
            <a:ext cx="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flipH="1">
            <a:off x="7599218" y="4572000"/>
            <a:ext cx="0" cy="6096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3721BF-A0DF-C5A1-EE1A-754457C0D8C4}"/>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29593482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4C7BD9E-CBD3-4240-B0EC-9D11ED5934C7}" type="slidenum">
              <a:rPr lang="en-US" altLang="en-US" sz="1400"/>
              <a:pPr eaLnBrk="1" hangingPunct="1"/>
              <a:t>13</a:t>
            </a:fld>
            <a:endParaRPr lang="en-US" altLang="en-US" sz="1400"/>
          </a:p>
        </p:txBody>
      </p:sp>
      <p:sp>
        <p:nvSpPr>
          <p:cNvPr id="16387" name="Text Box 2"/>
          <p:cNvSpPr txBox="1">
            <a:spLocks noChangeArrowheads="1"/>
          </p:cNvSpPr>
          <p:nvPr/>
        </p:nvSpPr>
        <p:spPr bwMode="auto">
          <a:xfrm>
            <a:off x="1524000" y="1600200"/>
            <a:ext cx="9144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tr-TR" altLang="en-US"/>
              <a:t>                                            Renin</a:t>
            </a:r>
          </a:p>
          <a:p>
            <a:pPr eaLnBrk="1" hangingPunct="1">
              <a:spcBef>
                <a:spcPct val="50000"/>
              </a:spcBef>
            </a:pPr>
            <a:r>
              <a:rPr lang="tr-TR" altLang="en-US"/>
              <a:t>                                                </a:t>
            </a:r>
          </a:p>
          <a:p>
            <a:pPr eaLnBrk="1" hangingPunct="1">
              <a:spcBef>
                <a:spcPct val="50000"/>
              </a:spcBef>
            </a:pPr>
            <a:r>
              <a:rPr lang="tr-TR" altLang="en-US"/>
              <a:t>            Angiotensinogen                     Angiotensin I   </a:t>
            </a:r>
          </a:p>
          <a:p>
            <a:pPr eaLnBrk="1" hangingPunct="1">
              <a:spcBef>
                <a:spcPct val="50000"/>
              </a:spcBef>
            </a:pPr>
            <a:r>
              <a:rPr lang="tr-TR" altLang="en-US"/>
              <a:t>                                                                         Converting enzyme   </a:t>
            </a:r>
          </a:p>
          <a:p>
            <a:pPr eaLnBrk="1" hangingPunct="1">
              <a:spcBef>
                <a:spcPct val="50000"/>
              </a:spcBef>
            </a:pPr>
            <a:endParaRPr lang="tr-TR" altLang="en-US"/>
          </a:p>
          <a:p>
            <a:pPr eaLnBrk="1" hangingPunct="1">
              <a:spcBef>
                <a:spcPct val="50000"/>
              </a:spcBef>
            </a:pPr>
            <a:r>
              <a:rPr lang="tr-TR" altLang="en-US"/>
              <a:t>                                                             Angiotensin II                                                                          </a:t>
            </a:r>
            <a:endParaRPr lang="en-US" altLang="en-US"/>
          </a:p>
        </p:txBody>
      </p:sp>
      <p:sp>
        <p:nvSpPr>
          <p:cNvPr id="16388" name="Line 3"/>
          <p:cNvSpPr>
            <a:spLocks noChangeShapeType="1"/>
          </p:cNvSpPr>
          <p:nvPr/>
        </p:nvSpPr>
        <p:spPr bwMode="auto">
          <a:xfrm flipH="1">
            <a:off x="5486400" y="2133600"/>
            <a:ext cx="0" cy="4572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Line 4"/>
          <p:cNvSpPr>
            <a:spLocks noChangeShapeType="1"/>
          </p:cNvSpPr>
          <p:nvPr/>
        </p:nvSpPr>
        <p:spPr bwMode="auto">
          <a:xfrm>
            <a:off x="5105400" y="2971800"/>
            <a:ext cx="9144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0" name="Line 5"/>
          <p:cNvSpPr>
            <a:spLocks noChangeShapeType="1"/>
          </p:cNvSpPr>
          <p:nvPr/>
        </p:nvSpPr>
        <p:spPr bwMode="auto">
          <a:xfrm flipH="1">
            <a:off x="6934200" y="3352800"/>
            <a:ext cx="0" cy="762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3962401"/>
            <a:ext cx="4114800" cy="2031325"/>
          </a:xfrm>
          <a:prstGeom prst="rect">
            <a:avLst/>
          </a:prstGeom>
          <a:noFill/>
          <a:ln>
            <a:solidFill>
              <a:schemeClr val="tx1"/>
            </a:solidFill>
          </a:ln>
        </p:spPr>
        <p:txBody>
          <a:bodyPr wrap="square" rtlCol="0">
            <a:spAutoFit/>
          </a:bodyPr>
          <a:lstStyle/>
          <a:p>
            <a:pPr>
              <a:spcBef>
                <a:spcPct val="50000"/>
              </a:spcBef>
            </a:pPr>
            <a:r>
              <a:rPr lang="tr-TR" altLang="en-US"/>
              <a:t>Angiotensin II:</a:t>
            </a:r>
          </a:p>
          <a:p>
            <a:pPr>
              <a:spcBef>
                <a:spcPct val="50000"/>
              </a:spcBef>
            </a:pPr>
            <a:r>
              <a:rPr lang="tr-TR" altLang="en-US"/>
              <a:t>1) Causes vasoconstriction</a:t>
            </a:r>
          </a:p>
          <a:p>
            <a:pPr>
              <a:spcBef>
                <a:spcPct val="50000"/>
              </a:spcBef>
            </a:pPr>
            <a:r>
              <a:rPr lang="tr-TR" altLang="en-US"/>
              <a:t>2) Increases the secretion of aldosteron from adrenal </a:t>
            </a:r>
            <a:r>
              <a:rPr lang="en-US" altLang="en-US"/>
              <a:t> </a:t>
            </a:r>
            <a:r>
              <a:rPr lang="tr-TR" altLang="en-US"/>
              <a:t>gland ( seconder hyperaldosteronism) – İncreases</a:t>
            </a:r>
            <a:r>
              <a:rPr lang="en-US" altLang="en-US"/>
              <a:t> </a:t>
            </a:r>
            <a:r>
              <a:rPr lang="tr-TR" altLang="en-US"/>
              <a:t>sodium reabsorbtion in distal tubules</a:t>
            </a:r>
            <a:endParaRPr lang="en-US" altLang="en-US"/>
          </a:p>
        </p:txBody>
      </p:sp>
      <p:sp>
        <p:nvSpPr>
          <p:cNvPr id="3" name="TextBox 2">
            <a:extLst>
              <a:ext uri="{FF2B5EF4-FFF2-40B4-BE49-F238E27FC236}">
                <a16:creationId xmlns:a16="http://schemas.microsoft.com/office/drawing/2014/main" id="{FC2DF4AA-8CFA-53A4-31B5-E1FEECD0F23E}"/>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819828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anose="020F0502020204030204" pitchFamily="34" charset="0"/>
                <a:cs typeface="Calibri" panose="020F0502020204030204" pitchFamily="34" charset="0"/>
              </a:rPr>
              <a:t>Hyperlipidemia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atin typeface="Calibri" panose="020F0502020204030204" pitchFamily="34" charset="0"/>
                <a:cs typeface="Calibri" panose="020F0502020204030204" pitchFamily="34" charset="0"/>
              </a:rPr>
              <a:t>Hyperlipidemia pathogenesis is obscure</a:t>
            </a:r>
          </a:p>
          <a:p>
            <a:pPr>
              <a:buFont typeface="Wingdings" panose="05000000000000000000" pitchFamily="2" charset="2"/>
              <a:buChar char="§"/>
            </a:pPr>
            <a:r>
              <a:rPr lang="en-US">
                <a:latin typeface="Calibri" panose="020F0502020204030204" pitchFamily="34" charset="0"/>
                <a:cs typeface="Calibri" panose="020F0502020204030204" pitchFamily="34" charset="0"/>
              </a:rPr>
              <a:t>Suggested Mechanisms:</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Increased synthesis of lipoproteins in the liver (triggered by hypoalbuminemia)</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Loss of an inhibitor of their synthesis (caused by massive proteinuria)</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Abnormal transport of circulating lipid particles</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Impairment of peripheral breakdown of lipoproteins</a:t>
            </a:r>
          </a:p>
          <a:p>
            <a:pPr>
              <a:buFont typeface="Wingdings" panose="05000000000000000000" pitchFamily="2" charset="2"/>
              <a:buChar char="§"/>
            </a:pPr>
            <a:r>
              <a:rPr lang="en-US">
                <a:latin typeface="Calibri" panose="020F0502020204030204" pitchFamily="34" charset="0"/>
                <a:cs typeface="Calibri" panose="020F0502020204030204" pitchFamily="34" charset="0"/>
              </a:rPr>
              <a:t>The lipiduria reflects the increased permeability of the GBM to lipoproteins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ACA7825-1EB4-9646-7010-5595D1B04616}"/>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34238705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Glomerular lesions associated with systemic diseases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1681" y="1596821"/>
            <a:ext cx="10515600" cy="4351338"/>
          </a:xfrm>
        </p:spPr>
        <p:txBody>
          <a:bodyPr>
            <a:noAutofit/>
          </a:bodyPr>
          <a:lstStyle/>
          <a:p>
            <a:r>
              <a:rPr lang="en-US" sz="2400">
                <a:latin typeface="Calibri" panose="020F0502020204030204" pitchFamily="34" charset="0"/>
                <a:cs typeface="Calibri" panose="020F0502020204030204" pitchFamily="34" charset="0"/>
              </a:rPr>
              <a:t>Many immunologically mediated, metabolic, or hereditary systemic disorders are associated with glomerular injury; in some (e.g., SLE and diabetes mellitus), the glomerular involvement is a major clinical manifestation.</a:t>
            </a:r>
          </a:p>
          <a:p>
            <a:r>
              <a:rPr lang="en-US" sz="2400" b="1">
                <a:latin typeface="Calibri" panose="020F0502020204030204" pitchFamily="34" charset="0"/>
                <a:cs typeface="Calibri" panose="020F0502020204030204" pitchFamily="34" charset="0"/>
              </a:rPr>
              <a:t>SYSTEMIC DISEASES WITH GLOMERULAR INVOLVEMENT</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Systemic lupus erythematosus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Diabetes mellitus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Amyloidosis</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Goodpasture syndrome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Microscopic</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polyarteritis/polyangiitis</a:t>
            </a:r>
            <a:endParaRPr lang="en-US">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Wegener granulomatosis</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Henoch-Schönlein purpura</a:t>
            </a:r>
            <a:endParaRPr lang="en-US">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Bacterial endocarditis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0A21CBA-65CF-8A0B-2A73-85FECA9E6A1A}"/>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35146663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600">
                <a:latin typeface="Calibri" panose="020F0502020204030204" pitchFamily="34" charset="0"/>
                <a:cs typeface="Calibri" panose="020F0502020204030204" pitchFamily="34" charset="0"/>
              </a:rPr>
              <a:t>Lupus nephritis affects up to 50% of SLE patients</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SLE gives rise to a heterogeneous group of lesions and clinical presentations</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The clinical manifestations can include </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Recurrent microscopic or gross hematuria</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The nephritic syndrome</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The nephrotic syndrome</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Chronic renal failure</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Hypertension</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Reason for the wide spectrum of histopathologic lesions (and </a:t>
            </a:r>
            <a:r>
              <a:rPr lang="fr-FR" sz="2600" err="1">
                <a:latin typeface="Calibri" panose="020F0502020204030204" pitchFamily="34" charset="0"/>
                <a:cs typeface="Calibri" panose="020F0502020204030204" pitchFamily="34" charset="0"/>
              </a:rPr>
              <a:t>clinical manifestations) in lupus nephritis patients remains uncertain</a:t>
            </a:r>
            <a:endParaRPr lang="fr-FR" sz="260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a:p>
        </p:txBody>
      </p:sp>
      <p:sp>
        <p:nvSpPr>
          <p:cNvPr id="4" name="TextBox 3"/>
          <p:cNvSpPr txBox="1"/>
          <p:nvPr/>
        </p:nvSpPr>
        <p:spPr>
          <a:xfrm>
            <a:off x="518616" y="-5"/>
            <a:ext cx="10781731" cy="646331"/>
          </a:xfrm>
          <a:prstGeom prst="rect">
            <a:avLst/>
          </a:prstGeom>
          <a:noFill/>
        </p:spPr>
        <p:txBody>
          <a:bodyPr wrap="square" rtlCol="0">
            <a:spAutoFit/>
          </a:bodyPr>
          <a:lstStyle/>
          <a:p>
            <a:endParaRPr lang="en-US" sz="3600"/>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4750E3C-F5C4-1E0A-BFD8-0BE40BF54419}"/>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28968119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Autofit/>
          </a:bodyPr>
          <a:lstStyle/>
          <a:p>
            <a:pPr marL="0" indent="0">
              <a:buNone/>
            </a:pPr>
            <a:r>
              <a:rPr lang="en-US" sz="2400" b="1">
                <a:latin typeface="Calibri" panose="020F0502020204030204" pitchFamily="34" charset="0"/>
                <a:cs typeface="Calibri" panose="020F0502020204030204" pitchFamily="34" charset="0"/>
              </a:rPr>
              <a:t>Pathophysiological mechanism</a:t>
            </a:r>
            <a:r>
              <a:rPr lang="en-US" sz="2400">
                <a:latin typeface="Calibri" panose="020F0502020204030204" pitchFamily="34" charset="0"/>
                <a:cs typeface="Calibri" panose="020F0502020204030204" pitchFamily="34" charset="0"/>
              </a:rPr>
              <a:t>:</a:t>
            </a:r>
          </a:p>
          <a:p>
            <a:pPr marL="251460" indent="-342900">
              <a:buFont typeface="+mj-lt"/>
              <a:buAutoNum type="arabicPeriod"/>
            </a:pPr>
            <a:r>
              <a:rPr lang="en-US" sz="2400">
                <a:latin typeface="Calibri" panose="020F0502020204030204" pitchFamily="34" charset="0"/>
                <a:cs typeface="Calibri" panose="020F0502020204030204" pitchFamily="34" charset="0"/>
              </a:rPr>
              <a:t>Immune complex deposition in the glomeruli, tubular or peritubular capillary basement membranes and larger blood vessels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All of the glomerular lesions described below are the result of deposition of immune complexes that are regularly present in the mesangium or along the entire basement membrane and sometimes throughout the glomerulus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Both in situ formation and deposition of preformed circulating immune complexes may contribute to the injury</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Immune complexes consist of </a:t>
            </a:r>
          </a:p>
          <a:p>
            <a:pPr lvl="2">
              <a:buFont typeface="Wingdings" panose="05000000000000000000" pitchFamily="2" charset="2"/>
              <a:buChar char="Ø"/>
            </a:pPr>
            <a:r>
              <a:rPr lang="en-US" sz="2400">
                <a:latin typeface="Calibri" panose="020F0502020204030204" pitchFamily="34" charset="0"/>
                <a:cs typeface="Calibri" panose="020F0502020204030204" pitchFamily="34" charset="0"/>
              </a:rPr>
              <a:t>DNA and anti-DNA antibodies</a:t>
            </a:r>
          </a:p>
          <a:p>
            <a:pPr lvl="2">
              <a:buFont typeface="Wingdings" panose="05000000000000000000" pitchFamily="2" charset="2"/>
              <a:buChar char="Ø"/>
            </a:pPr>
            <a:r>
              <a:rPr lang="en-US" sz="2400">
                <a:latin typeface="Calibri" panose="020F0502020204030204" pitchFamily="34" charset="0"/>
                <a:cs typeface="Calibri" panose="020F0502020204030204" pitchFamily="34" charset="0"/>
              </a:rPr>
              <a:t>Histones </a:t>
            </a:r>
          </a:p>
          <a:p>
            <a:pPr marL="251460" indent="-342900">
              <a:buFont typeface="+mj-lt"/>
              <a:buAutoNum type="arabicPeriod"/>
            </a:pPr>
            <a:r>
              <a:rPr lang="en-US" sz="2400">
                <a:latin typeface="Calibri" panose="020F0502020204030204" pitchFamily="34" charset="0"/>
                <a:cs typeface="Calibri" panose="020F0502020204030204" pitchFamily="34" charset="0"/>
              </a:rPr>
              <a:t>Thrombi in glomerular capillaries, arterioles, or arteries, often associated with antiphospholipid antibodies </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8D2676A-3D5B-8404-BA81-58C5F7588D10}"/>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7318948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rmAutofit/>
          </a:bodyPr>
          <a:lstStyle/>
          <a:p>
            <a:pPr marL="0" indent="0">
              <a:buNone/>
            </a:pPr>
            <a:r>
              <a:rPr lang="en-US" sz="2400" b="1">
                <a:latin typeface="Calibri" panose="020F0502020204030204" pitchFamily="34" charset="0"/>
                <a:cs typeface="Calibri" panose="020F0502020204030204" pitchFamily="34" charset="0"/>
              </a:rPr>
              <a:t>Morphologic classification of lupus nephritis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Clinically useful</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Five patterns are recognized: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Minimal mesangial glomerulonephritis</a:t>
            </a:r>
            <a:r>
              <a:rPr lang="en-US" b="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(class I)</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Mesangial proliferative glomerulonephritis (class II)</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Focal proliferative glomerulonephritis (class III)</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Diffuse proliferative glomerulonephritis (class IV)</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Membranous glomerulonephritis (class V)</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None of these patterns is specific for lupus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2500C05-06F0-FA91-2698-E20282763FCB}"/>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21229309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rmAutofit/>
          </a:bodyPr>
          <a:lstStyle/>
          <a:p>
            <a:r>
              <a:rPr lang="en-US" sz="2400" b="1" err="1">
                <a:latin typeface="Calibri" panose="020F0502020204030204" pitchFamily="34" charset="0"/>
                <a:cs typeface="Calibri" panose="020F0502020204030204" pitchFamily="34" charset="0"/>
              </a:rPr>
              <a:t>Mesangial lupus glomerulonephritis </a:t>
            </a:r>
            <a:endParaRPr lang="en-US" sz="240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Seen in 10% to 25% of patients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Characterized by mesangial cell proliferation and immune complex deposition without involvement of glomerular capillaries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There is increase in both mesangial matrix and number of mesangial cells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No or slight (class I)</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Moderate (class II)</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Granular mesangial deposits of immunoglobulin and complement are always present </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BB6D86E-17D0-0735-BEBA-8340AAE6D14C}"/>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21661824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a:t>MOTTO OF RMU</a:t>
            </a:r>
          </a:p>
        </p:txBody>
      </p:sp>
      <p:graphicFrame>
        <p:nvGraphicFramePr>
          <p:cNvPr id="4" name="Diagram 3"/>
          <p:cNvGraphicFramePr/>
          <p:nvPr/>
        </p:nvGraphicFramePr>
        <p:xfrm>
          <a:off x="1752600" y="19050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0880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rmAutofit fontScale="92500" lnSpcReduction="20000"/>
          </a:bodyPr>
          <a:lstStyle/>
          <a:p>
            <a:r>
              <a:rPr lang="en-US" sz="2600" b="1">
                <a:latin typeface="Calibri" panose="020F0502020204030204" pitchFamily="34" charset="0"/>
                <a:cs typeface="Calibri" panose="020F0502020204030204" pitchFamily="34" charset="0"/>
              </a:rPr>
              <a:t>Focal proliferative glomerulonephritis </a:t>
            </a:r>
            <a:r>
              <a:rPr lang="en-US" sz="2600">
                <a:latin typeface="Calibri" panose="020F0502020204030204" pitchFamily="34" charset="0"/>
                <a:cs typeface="Calibri" panose="020F0502020204030204" pitchFamily="34" charset="0"/>
              </a:rPr>
              <a:t>(class III)</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Seen in 20% to 35% of patients</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Fewer than 50% involvement of all glomeruli</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The lesions may be </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Segmental (affecting only a portion of the glomerulus)</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Global (involving the entire glomerulus)</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Affected glomeruli may exhibit crescent formation, fibrinoid necrosis, proliferation of endothelial and mesangial cells, infiltrating leukocytes, and eosinophilic deposits or intracapillary thrombi</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Some patients may progress to diffuse proliferative glomerulonephritis. The active (or proliferative) inflammatory lesions can heal completely or lead to chronic global or segmental glomerular scarring</a:t>
            </a:r>
            <a:r>
              <a:rPr lang="en-US"/>
              <a:t>.</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3357FF5-F30E-C963-8225-CFF64672DB49}"/>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10371607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rmAutofit fontScale="85000" lnSpcReduction="20000"/>
          </a:bodyPr>
          <a:lstStyle/>
          <a:p>
            <a:r>
              <a:rPr lang="en-US" b="1">
                <a:latin typeface="Calibri" panose="020F0502020204030204" pitchFamily="34" charset="0"/>
                <a:cs typeface="Calibri" panose="020F0502020204030204" pitchFamily="34" charset="0"/>
              </a:rPr>
              <a:t>Diffuse proliferative glomerulonephritis </a:t>
            </a:r>
            <a:r>
              <a:rPr lang="en-US">
                <a:latin typeface="Calibri" panose="020F0502020204030204" pitchFamily="34" charset="0"/>
                <a:cs typeface="Calibri" panose="020F0502020204030204" pitchFamily="34" charset="0"/>
              </a:rPr>
              <a:t>(class IV)</a:t>
            </a:r>
          </a:p>
          <a:p>
            <a:pPr>
              <a:buFont typeface="Wingdings" panose="05000000000000000000" pitchFamily="2" charset="2"/>
              <a:buChar char="Ø"/>
            </a:pPr>
            <a:r>
              <a:rPr lang="en-US">
                <a:latin typeface="Calibri" panose="020F0502020204030204" pitchFamily="34" charset="0"/>
                <a:cs typeface="Calibri" panose="020F0502020204030204" pitchFamily="34" charset="0"/>
              </a:rPr>
              <a:t> Most severe form of lupus nephritis</a:t>
            </a:r>
          </a:p>
          <a:p>
            <a:pPr>
              <a:buFont typeface="Wingdings" panose="05000000000000000000" pitchFamily="2" charset="2"/>
              <a:buChar char="Ø"/>
            </a:pPr>
            <a:r>
              <a:rPr lang="en-US">
                <a:latin typeface="Calibri" panose="020F0502020204030204" pitchFamily="34" charset="0"/>
                <a:cs typeface="Calibri" panose="020F0502020204030204" pitchFamily="34" charset="0"/>
              </a:rPr>
              <a:t>Occurs in 35% to 60% of patients</a:t>
            </a:r>
          </a:p>
          <a:p>
            <a:pPr>
              <a:buFont typeface="Wingdings" panose="05000000000000000000" pitchFamily="2" charset="2"/>
              <a:buChar char="Ø"/>
            </a:pPr>
            <a:r>
              <a:rPr lang="en-US">
                <a:latin typeface="Calibri" panose="020F0502020204030204" pitchFamily="34" charset="0"/>
                <a:cs typeface="Calibri" panose="020F0502020204030204" pitchFamily="34" charset="0"/>
              </a:rPr>
              <a:t>Pathologic glomerular changes may be identical to focal (class III) lupus nephritis</a:t>
            </a:r>
          </a:p>
          <a:p>
            <a:pPr>
              <a:buFont typeface="Wingdings" panose="05000000000000000000" pitchFamily="2" charset="2"/>
              <a:buChar char="Ø"/>
            </a:pPr>
            <a:r>
              <a:rPr lang="en-US">
                <a:latin typeface="Calibri" panose="020F0502020204030204" pitchFamily="34" charset="0"/>
                <a:cs typeface="Calibri" panose="020F0502020204030204" pitchFamily="34" charset="0"/>
              </a:rPr>
              <a:t>The entire glomerulus is frequently affected but segmental lesions also may occur</a:t>
            </a:r>
          </a:p>
          <a:p>
            <a:pPr>
              <a:buFont typeface="Wingdings" panose="05000000000000000000" pitchFamily="2" charset="2"/>
              <a:buChar char="Ø"/>
            </a:pPr>
            <a:r>
              <a:rPr lang="en-US">
                <a:latin typeface="Calibri" panose="020F0502020204030204" pitchFamily="34" charset="0"/>
                <a:cs typeface="Calibri" panose="020F0502020204030204" pitchFamily="34" charset="0"/>
              </a:rPr>
              <a:t>Both acutely injured and chronically scarred glomeruli in focal or diffuse lupus nephritis are qualitatively indistinguishable from one another</a:t>
            </a:r>
          </a:p>
          <a:p>
            <a:pPr>
              <a:buFont typeface="Wingdings" panose="05000000000000000000" pitchFamily="2" charset="2"/>
              <a:buChar char="Ø"/>
            </a:pPr>
            <a:r>
              <a:rPr lang="en-US">
                <a:latin typeface="Calibri" panose="020F0502020204030204" pitchFamily="34" charset="0"/>
                <a:cs typeface="Calibri" panose="020F0502020204030204" pitchFamily="34" charset="0"/>
              </a:rPr>
              <a:t>The distinction is based solely on the percentage of glomerular involvement (&lt;50% for class III vs &gt;50% for class IV)</a:t>
            </a:r>
          </a:p>
          <a:p>
            <a:pPr>
              <a:buFont typeface="Wingdings" panose="05000000000000000000" pitchFamily="2" charset="2"/>
              <a:buChar char="Ø"/>
            </a:pPr>
            <a:r>
              <a:rPr lang="en-US">
                <a:latin typeface="Calibri" panose="020F0502020204030204" pitchFamily="34" charset="0"/>
                <a:cs typeface="Calibri" panose="020F0502020204030204" pitchFamily="34" charset="0"/>
              </a:rPr>
              <a:t>Patients with diffuse glomerulonephritis are usually symptomatic, showing hematuria as well as proteinuria. Hypertension and mild to severe renal insufficiency are also common.</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B009518-72AE-1943-2FC9-3787F09F0E17}"/>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16588515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p:txBody>
          <a:bodyPr>
            <a:normAutofit/>
          </a:bodyPr>
          <a:lstStyle/>
          <a:p>
            <a:r>
              <a:rPr lang="en-US" sz="2400" b="1">
                <a:latin typeface="Calibri" panose="020F0502020204030204" pitchFamily="34" charset="0"/>
                <a:cs typeface="Calibri" panose="020F0502020204030204" pitchFamily="34" charset="0"/>
              </a:rPr>
              <a:t>Membranous glomerulonephritis </a:t>
            </a:r>
            <a:r>
              <a:rPr lang="en-US" sz="2400">
                <a:latin typeface="Calibri" panose="020F0502020204030204" pitchFamily="34" charset="0"/>
                <a:cs typeface="Calibri" panose="020F0502020204030204" pitchFamily="34" charset="0"/>
              </a:rPr>
              <a:t>(class V) </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Characterized by diffuse thickening of the capillary walls, which is similar to idiopathic membranous glomerulonephritis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Seen in 10% to 15% of lupus nephritis patients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Usually accompanied by severe proteinuria or nephrotic syndrome</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May occur concurrently with </a:t>
            </a:r>
            <a:r>
              <a:rPr lang="fr-FR" sz="2400">
                <a:latin typeface="Calibri" panose="020F0502020204030204" pitchFamily="34" charset="0"/>
                <a:cs typeface="Calibri" panose="020F0502020204030204" pitchFamily="34" charset="0"/>
              </a:rPr>
              <a:t>focal or diffuse lupus nephritis</a:t>
            </a:r>
            <a:endParaRPr lang="en-US" sz="2400">
              <a:latin typeface="Calibri" panose="020F0502020204030204" pitchFamily="34" charset="0"/>
              <a:cs typeface="Calibri" panose="020F0502020204030204" pitchFamily="34" charset="0"/>
            </a:endParaRP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FBF962A-1BC8-8D88-103F-5978EBF1ED3C}"/>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31704029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Lupus nephritis</a:t>
            </a:r>
          </a:p>
        </p:txBody>
      </p:sp>
      <p:sp>
        <p:nvSpPr>
          <p:cNvPr id="3" name="Content Placeholder 2"/>
          <p:cNvSpPr>
            <a:spLocks noGrp="1"/>
          </p:cNvSpPr>
          <p:nvPr>
            <p:ph idx="1"/>
          </p:nvPr>
        </p:nvSpPr>
        <p:spPr>
          <a:xfrm>
            <a:off x="1097280" y="1845734"/>
            <a:ext cx="5417723" cy="4023360"/>
          </a:xfrm>
        </p:spPr>
        <p:txBody>
          <a:bodyPr/>
          <a:lstStyle/>
          <a:p>
            <a:r>
              <a:rPr lang="en-US" sz="2400">
                <a:latin typeface="Calibri" panose="020F0502020204030204" pitchFamily="34" charset="0"/>
                <a:cs typeface="Calibri" panose="020F0502020204030204" pitchFamily="34" charset="0"/>
              </a:rPr>
              <a:t>Immune complex deposition in systemic lupus erythematosus.</a:t>
            </a:r>
          </a:p>
          <a:p>
            <a:r>
              <a:rPr lang="en-US" sz="2400">
                <a:latin typeface="Calibri" panose="020F0502020204030204" pitchFamily="34" charset="0"/>
                <a:cs typeface="Calibri" panose="020F0502020204030204" pitchFamily="34" charset="0"/>
              </a:rPr>
              <a:t>Immunofluorescence micrograph of a glomerulus stained with fluorescent anti-IgG from a patient with diffuse proliferative lupus nephritis. Note the mesangial and capillary wall deposits of IgG</a:t>
            </a:r>
            <a:r>
              <a:rPr lang="en-US"/>
              <a:t>.</a:t>
            </a:r>
          </a:p>
        </p:txBody>
      </p:sp>
      <p:pic>
        <p:nvPicPr>
          <p:cNvPr id="4" name="Picture 3"/>
          <p:cNvPicPr>
            <a:picLocks noChangeAspect="1"/>
          </p:cNvPicPr>
          <p:nvPr/>
        </p:nvPicPr>
        <p:blipFill>
          <a:blip r:embed="rId2"/>
          <a:srcRect l="25071" t="26259" r="27832" b="9935"/>
          <a:stretch>
            <a:fillRect/>
          </a:stretch>
        </p:blipFill>
        <p:spPr>
          <a:xfrm>
            <a:off x="6515003" y="1845734"/>
            <a:ext cx="4640677" cy="1961991"/>
          </a:xfrm>
          <a:prstGeom prst="rect">
            <a:avLst/>
          </a:prstGeom>
        </p:spPr>
      </p:pic>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99CD94-591D-D3C2-E755-A5DEDF58CC39}"/>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186714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Henoch-</a:t>
            </a:r>
            <a:r>
              <a:rPr lang="en-US" dirty="0" err="1">
                <a:latin typeface="Calibri" panose="020F0502020204030204" pitchFamily="34" charset="0"/>
                <a:cs typeface="Calibri" panose="020F0502020204030204" pitchFamily="34" charset="0"/>
              </a:rPr>
              <a:t>schönlein</a:t>
            </a:r>
            <a:r>
              <a:rPr lang="en-US" dirty="0">
                <a:latin typeface="Calibri" panose="020F0502020204030204" pitchFamily="34" charset="0"/>
                <a:cs typeface="Calibri" panose="020F0502020204030204" pitchFamily="34" charset="0"/>
              </a:rPr>
              <a:t> purpura</a:t>
            </a:r>
          </a:p>
        </p:txBody>
      </p:sp>
      <p:sp>
        <p:nvSpPr>
          <p:cNvPr id="3" name="Content Placeholder 2"/>
          <p:cNvSpPr>
            <a:spLocks noGrp="1"/>
          </p:cNvSpPr>
          <p:nvPr>
            <p:ph idx="1"/>
          </p:nvPr>
        </p:nvSpPr>
        <p:spPr/>
        <p:txBody>
          <a:bodyPr>
            <a:normAutofit fontScale="92500"/>
          </a:bodyPr>
          <a:lstStyle/>
          <a:p>
            <a:r>
              <a:rPr lang="en-US" sz="2600">
                <a:latin typeface="Calibri" panose="020F0502020204030204" pitchFamily="34" charset="0"/>
                <a:cs typeface="Calibri" panose="020F0502020204030204" pitchFamily="34" charset="0"/>
              </a:rPr>
              <a:t>This syndrome consists of </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 Purpuric skin lesions characteristically involving the extensor surfaces of arms and legs as well as buttocks</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 Abdominal manifestations including pain, vomiting, and intestinal bleeding</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 Non-migratory arthralgia</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 Renal abnormalities</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Not all components of the syndrome need to be present, and individual patients may have purpura, abdominal pain, or urinary abnormalities as the dominant feature</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Most common in children 3 to 8 years (excellent prognosis) </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Occurs in adults (renal manifestations are more severe)</a:t>
            </a:r>
          </a:p>
          <a:p>
            <a:pPr>
              <a:buFont typeface="Wingdings" panose="05000000000000000000" pitchFamily="2" charset="2"/>
              <a:buChar char="Ø"/>
            </a:pPr>
            <a:endParaRPr lang="en-US"/>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B2A8A9D-8071-7575-0CAF-89AB2432251B}"/>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052958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Henoch-</a:t>
            </a:r>
            <a:r>
              <a:rPr lang="en-US" dirty="0" err="1"/>
              <a:t>schönlein</a:t>
            </a:r>
            <a:r>
              <a:rPr lang="en-US" dirty="0"/>
              <a:t> purpura</a:t>
            </a:r>
          </a:p>
        </p:txBody>
      </p:sp>
      <p:sp>
        <p:nvSpPr>
          <p:cNvPr id="3" name="Content Placeholder 2"/>
          <p:cNvSpPr>
            <a:spLocks noGrp="1"/>
          </p:cNvSpPr>
          <p:nvPr>
            <p:ph idx="1"/>
          </p:nvPr>
        </p:nvSpPr>
        <p:spPr/>
        <p:txBody>
          <a:bodyPr>
            <a:normAutofit/>
          </a:bodyPr>
          <a:lstStyle/>
          <a:p>
            <a:pPr marL="0" indent="0">
              <a:buNone/>
            </a:pPr>
            <a:r>
              <a:rPr lang="en-US" sz="2400" b="1">
                <a:latin typeface="Calibri" panose="020F0502020204030204" pitchFamily="34" charset="0"/>
                <a:cs typeface="Calibri" panose="020F0502020204030204" pitchFamily="34" charset="0"/>
              </a:rPr>
              <a:t>Renal abnormalities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renal manifestations occur in one third of patients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Include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Gross or microscopic hematuria</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Nephritic syndrome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Nephrotic syndrome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Combination of these</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A small number of patients, mostly adults, develop a rapidly progressive form of glomerulonephritis with many crescents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7117195-BCC1-6749-E36F-DC90033448CD}"/>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2743731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Henoch-</a:t>
            </a:r>
            <a:r>
              <a:rPr lang="en-US" dirty="0" err="1">
                <a:latin typeface="Calibri" panose="020F0502020204030204" pitchFamily="34" charset="0"/>
                <a:cs typeface="Calibri" panose="020F0502020204030204" pitchFamily="34" charset="0"/>
              </a:rPr>
              <a:t>schönlein</a:t>
            </a:r>
            <a:r>
              <a:rPr lang="en-US" dirty="0">
                <a:latin typeface="Calibri" panose="020F0502020204030204" pitchFamily="34" charset="0"/>
                <a:cs typeface="Calibri" panose="020F0502020204030204" pitchFamily="34" charset="0"/>
              </a:rPr>
              <a:t> purpura</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2600">
                <a:latin typeface="Calibri" panose="020F0502020204030204" pitchFamily="34" charset="0"/>
                <a:cs typeface="Calibri" panose="020F0502020204030204" pitchFamily="34" charset="0"/>
              </a:rPr>
              <a:t> There is a strong background of atopy in about one third of patients</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Onset often follows an upper respiratory infection</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IgA is deposited in the glomerular mesangium in a distribution similar to that of IgA nephropathy</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 </a:t>
            </a:r>
            <a:r>
              <a:rPr lang="en-US" sz="2600" i="1">
                <a:latin typeface="Calibri" panose="020F0502020204030204" pitchFamily="34" charset="0"/>
                <a:cs typeface="Calibri" panose="020F0502020204030204" pitchFamily="34" charset="0"/>
              </a:rPr>
              <a:t>IgA nephropathy and Henoch-Schönlein purpura are manifestations of the same disease</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The course of the disease is variable</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Recurrences of hematuria may persist for many years after onset</a:t>
            </a:r>
          </a:p>
          <a:p>
            <a:pPr>
              <a:buFont typeface="Wingdings" panose="05000000000000000000" pitchFamily="2" charset="2"/>
              <a:buChar char="Ø"/>
            </a:pPr>
            <a:r>
              <a:rPr lang="en-US" sz="2600">
                <a:latin typeface="Calibri" panose="020F0502020204030204" pitchFamily="34" charset="0"/>
                <a:cs typeface="Calibri" panose="020F0502020204030204" pitchFamily="34" charset="0"/>
              </a:rPr>
              <a:t> Poorer prognosis in patients with</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diffuse lesions</a:t>
            </a:r>
          </a:p>
          <a:p>
            <a:pPr lvl="1">
              <a:buFont typeface="Wingdings" panose="05000000000000000000" pitchFamily="2" charset="2"/>
              <a:buChar char="Ø"/>
            </a:pPr>
            <a:r>
              <a:rPr lang="en-US" sz="2600">
                <a:latin typeface="Calibri" panose="020F0502020204030204" pitchFamily="34" charset="0"/>
                <a:cs typeface="Calibri" panose="020F0502020204030204" pitchFamily="34" charset="0"/>
              </a:rPr>
              <a:t>Crescents</a:t>
            </a:r>
          </a:p>
          <a:p>
            <a:pPr lvl="1">
              <a:buFont typeface="Wingdings" panose="05000000000000000000" pitchFamily="2" charset="2"/>
              <a:buChar char="Ø"/>
            </a:pPr>
            <a:r>
              <a:rPr lang="en-US" sz="2600" err="1">
                <a:latin typeface="Calibri" panose="020F0502020204030204" pitchFamily="34" charset="0"/>
                <a:cs typeface="Calibri" panose="020F0502020204030204" pitchFamily="34" charset="0"/>
              </a:rPr>
              <a:t>nephrotic syndrome</a:t>
            </a:r>
          </a:p>
          <a:p>
            <a:pPr>
              <a:buFont typeface="Wingdings" panose="05000000000000000000" pitchFamily="2" charset="2"/>
              <a:buChar char="Ø"/>
            </a:pPr>
            <a:endParaRPr lang="en-US"/>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2EA1A45-5362-B39D-498A-7CEF0961201A}"/>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14778905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Henoch-</a:t>
            </a:r>
            <a:r>
              <a:rPr lang="en-US" dirty="0" err="1">
                <a:latin typeface="Calibri" panose="020F0502020204030204" pitchFamily="34" charset="0"/>
                <a:cs typeface="Calibri" panose="020F0502020204030204" pitchFamily="34" charset="0"/>
              </a:rPr>
              <a:t>schönlein</a:t>
            </a:r>
            <a:r>
              <a:rPr lang="en-US" dirty="0">
                <a:latin typeface="Calibri" panose="020F0502020204030204" pitchFamily="34" charset="0"/>
                <a:cs typeface="Calibri" panose="020F0502020204030204" pitchFamily="34" charset="0"/>
              </a:rPr>
              <a:t> purpura</a:t>
            </a:r>
          </a:p>
        </p:txBody>
      </p:sp>
      <p:sp>
        <p:nvSpPr>
          <p:cNvPr id="3" name="Content Placeholder 2"/>
          <p:cNvSpPr>
            <a:spLocks noGrp="1"/>
          </p:cNvSpPr>
          <p:nvPr>
            <p:ph idx="1"/>
          </p:nvPr>
        </p:nvSpPr>
        <p:spPr>
          <a:xfrm>
            <a:off x="743803" y="1288455"/>
            <a:ext cx="10515600" cy="4351338"/>
          </a:xfrm>
        </p:spPr>
        <p:txBody>
          <a:bodyPr>
            <a:noAutofit/>
          </a:bodyPr>
          <a:lstStyle/>
          <a:p>
            <a:r>
              <a:rPr lang="en-US" sz="2400" b="1">
                <a:latin typeface="Calibri" panose="020F0502020204030204" pitchFamily="34" charset="0"/>
                <a:cs typeface="Calibri" panose="020F0502020204030204" pitchFamily="34" charset="0"/>
              </a:rPr>
              <a:t>Morphology</a:t>
            </a:r>
            <a:endParaRPr lang="en-US" sz="240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Histologic examination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renal lesions vary from mild focal mesangial proliferation to diffuse mesangial proliferation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And/or endocapillary to crescentic glomerulonephritis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Fluorescence microscopy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prominent feature is the </a:t>
            </a:r>
            <a:r>
              <a:rPr lang="en-US" b="1">
                <a:latin typeface="Calibri" panose="020F0502020204030204" pitchFamily="34" charset="0"/>
                <a:cs typeface="Calibri" panose="020F0502020204030204" pitchFamily="34" charset="0"/>
              </a:rPr>
              <a:t>deposition of IgA, sometimes with IgG and C3, in the mesangial region</a:t>
            </a:r>
            <a:r>
              <a:rPr lang="en-US">
                <a:latin typeface="Calibri" panose="020F0502020204030204" pitchFamily="34" charset="0"/>
                <a:cs typeface="Calibri" panose="020F0502020204030204" pitchFamily="34" charset="0"/>
              </a:rPr>
              <a:t>. </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skin lesions consist of </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Subepidermal hemorrhages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 necrotizing vasculitis involving the small vessels of the dermis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IgA deposits are also present in such vessels.</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Vasculitis also occurs in other organs, such as the gastrointestinal tract, but is rare in the kidney</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D868965-2D1F-2E5E-C164-4D66B0481C24}"/>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3159498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Bacterial endocarditis–associated glomerulonephritis</a:t>
            </a:r>
          </a:p>
        </p:txBody>
      </p:sp>
      <p:sp>
        <p:nvSpPr>
          <p:cNvPr id="3" name="Content Placeholder 2"/>
          <p:cNvSpPr>
            <a:spLocks noGrp="1"/>
          </p:cNvSpPr>
          <p:nvPr>
            <p:ph idx="1"/>
          </p:nvPr>
        </p:nvSpPr>
        <p:spPr>
          <a:xfrm>
            <a:off x="784747" y="1575058"/>
            <a:ext cx="10515600" cy="4351338"/>
          </a:xfrm>
        </p:spPr>
        <p:txBody>
          <a:bodyPr>
            <a:no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Type of immune complex nephritis initiated by complexes of bacterial antigen and antibody</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Clinical presentation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Hematuria and proteinuria of various degrees (characteristic)</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Acute nephritic presentation (not uncommon)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RPGN (rare instances)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histologic lesions, when present, generally reflect these clinical manifestations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Milder forms : more focal and segmental necrotizing glomerulonephritis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More severe forms: show a diffuse proliferative glomerulonephritis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Rapidly progressive forms: show large numbers of crescents. </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Immunofluorescence and electron microscopy show the presence of glomerular immune deposits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29AED72-121F-BF89-E85C-3DCA74B3B9B3}"/>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40445582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nephropathy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 Diabetes mellitus is a major cause of renal morbidity and mortality</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Diabetic nephropathy is one of the leading causes of chronic kidney failure</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Advanced or end-stage kidney disease occurs in as many as 40% of both insulin-dependent type 1 diabetics and type 2 diabetics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most common lesions involve the glomeruli</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Associated clinically with three glomerular syndromes: </a:t>
            </a:r>
          </a:p>
          <a:p>
            <a:pPr marL="544068" lvl="1" indent="-342900">
              <a:buFont typeface="+mj-lt"/>
              <a:buAutoNum type="arabicPeriod"/>
            </a:pPr>
            <a:r>
              <a:rPr lang="en-US">
                <a:latin typeface="Calibri" panose="020F0502020204030204" pitchFamily="34" charset="0"/>
                <a:cs typeface="Calibri" panose="020F0502020204030204" pitchFamily="34" charset="0"/>
              </a:rPr>
              <a:t>Non-nephrotic proteinuria</a:t>
            </a:r>
          </a:p>
          <a:p>
            <a:pPr marL="544068" lvl="1" indent="-342900">
              <a:buFont typeface="+mj-lt"/>
              <a:buAutoNum type="arabicPeriod"/>
            </a:pPr>
            <a:r>
              <a:rPr lang="en-US" err="1">
                <a:latin typeface="Calibri" panose="020F0502020204030204" pitchFamily="34" charset="0"/>
                <a:cs typeface="Calibri" panose="020F0502020204030204" pitchFamily="34" charset="0"/>
              </a:rPr>
              <a:t>Nephrotic syndrome</a:t>
            </a:r>
          </a:p>
          <a:p>
            <a:pPr marL="544068" lvl="1" indent="-342900">
              <a:buFont typeface="+mj-lt"/>
              <a:buAutoNum type="arabicPeriod"/>
            </a:pPr>
            <a:r>
              <a:rPr lang="en-US">
                <a:latin typeface="Calibri" panose="020F0502020204030204" pitchFamily="34" charset="0"/>
                <a:cs typeface="Calibri" panose="020F0502020204030204" pitchFamily="34" charset="0"/>
              </a:rPr>
              <a:t>Chronic renal failure</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8EC9C26-619F-C394-C83E-1CB5D3A2E31E}"/>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24511066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a:solidFill>
                  <a:srgbClr val="7030A0"/>
                </a:solidFill>
                <a:effectLst>
                  <a:outerShdw blurRad="38100" dist="38100" dir="2700000" algn="tl">
                    <a:srgbClr val="000000">
                      <a:alpha val="43137"/>
                    </a:srgbClr>
                  </a:outerShdw>
                </a:effectLst>
                <a:cs typeface="Times New Roman" pitchFamily="18" charset="0"/>
              </a:rPr>
              <a:t>  </a:t>
            </a:r>
            <a:r>
              <a:rPr lang="en-US" altLang="en-US" b="1"/>
              <a:t>VISION OF RMU</a:t>
            </a:r>
            <a:br>
              <a:rPr lang="en-US" altLang="en-US" b="1"/>
            </a:br>
            <a:r>
              <a:rPr lang="en-US" altLang="en-US" b="1"/>
              <a:t>THE DREAM/ TOMORROW</a:t>
            </a:r>
          </a:p>
        </p:txBody>
      </p:sp>
      <p:sp>
        <p:nvSpPr>
          <p:cNvPr id="8195" name="Content Placeholder 2"/>
          <p:cNvSpPr>
            <a:spLocks noGrp="1"/>
          </p:cNvSpPr>
          <p:nvPr>
            <p:ph idx="1"/>
          </p:nvPr>
        </p:nvSpPr>
        <p:spPr/>
        <p:txBody>
          <a:bodyPr/>
          <a:lstStyle/>
          <a:p>
            <a:r>
              <a:rPr lang="en-US" altLang="en-US"/>
              <a:t>To impart evidence based research oriented medical education</a:t>
            </a:r>
          </a:p>
          <a:p>
            <a:r>
              <a:rPr lang="en-US" altLang="en-US"/>
              <a:t>To provide best possible patient care</a:t>
            </a:r>
          </a:p>
          <a:p>
            <a:r>
              <a:rPr lang="en-US" altLang="en-US"/>
              <a:t>To inculcate the values of mutual respect and ethical practice of medicine</a:t>
            </a:r>
          </a:p>
        </p:txBody>
      </p:sp>
      <p:pic>
        <p:nvPicPr>
          <p:cNvPr id="819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9477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Diabetic nephropathy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 Diabetes also affects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arterioles (causing hyalinizing arteriolar sclerosis)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Increases susceptibility to the development of pyelonephritis and particularly papillary necrosis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 variety of tubular lesions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term diabetic nephropathy is applied to the conglomerate of lesions that often occur concurrently in the diabetic kidney</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69DD71-A69B-0F27-568D-4F9F1E02C231}"/>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1620469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Diabetic nephropathy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a:latin typeface="Calibri" panose="020F0502020204030204" pitchFamily="34" charset="0"/>
                <a:cs typeface="Calibri" panose="020F0502020204030204" pitchFamily="34" charset="0"/>
              </a:rPr>
              <a:t>The morphologic changes in the glomeruli include</a:t>
            </a:r>
          </a:p>
          <a:p>
            <a:pPr marL="457200" indent="-457200">
              <a:buFont typeface="+mj-lt"/>
              <a:buAutoNum type="arabicPeriod"/>
            </a:pPr>
            <a:r>
              <a:rPr lang="en-US" sz="2400">
                <a:latin typeface="Calibri" panose="020F0502020204030204" pitchFamily="34" charset="0"/>
                <a:cs typeface="Calibri" panose="020F0502020204030204" pitchFamily="34" charset="0"/>
              </a:rPr>
              <a:t>Capillary basement membrane thickening</a:t>
            </a:r>
          </a:p>
          <a:p>
            <a:pPr marL="457200" indent="-457200">
              <a:buFont typeface="+mj-lt"/>
              <a:buAutoNum type="arabicPeriod"/>
            </a:pPr>
            <a:r>
              <a:rPr lang="en-US" sz="2400">
                <a:latin typeface="Calibri" panose="020F0502020204030204" pitchFamily="34" charset="0"/>
                <a:cs typeface="Calibri" panose="020F0502020204030204" pitchFamily="34" charset="0"/>
              </a:rPr>
              <a:t>Diffuse mesangial sclerosis</a:t>
            </a:r>
          </a:p>
          <a:p>
            <a:pPr marL="457200" indent="-457200">
              <a:buFont typeface="+mj-lt"/>
              <a:buAutoNum type="arabicPeriod"/>
            </a:pPr>
            <a:r>
              <a:rPr lang="en-US" sz="2400">
                <a:latin typeface="Calibri" panose="020F0502020204030204" pitchFamily="34" charset="0"/>
                <a:cs typeface="Calibri" panose="020F0502020204030204" pitchFamily="34" charset="0"/>
              </a:rPr>
              <a:t>Nodular glomerulosclerosis</a:t>
            </a:r>
          </a:p>
          <a:p>
            <a:pPr marL="0" indent="0">
              <a:buNone/>
            </a:pPr>
            <a:r>
              <a:rPr lang="en-US" sz="2400">
                <a:latin typeface="Calibri" panose="020F0502020204030204" pitchFamily="34" charset="0"/>
                <a:cs typeface="Calibri" panose="020F0502020204030204" pitchFamily="34" charset="0"/>
              </a:rPr>
              <a:t>The morphologic manifestations of diabetic nephropathy are identical in type 1 and type 2 diabetes</a:t>
            </a:r>
          </a:p>
          <a:p>
            <a:endParaRPr lang="en-US"/>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A84109-2D22-1A89-03AC-0652DB9C6807}"/>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31638488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Diabetic nephropathy</a:t>
            </a:r>
          </a:p>
        </p:txBody>
      </p:sp>
      <p:sp>
        <p:nvSpPr>
          <p:cNvPr id="3" name="Content Placeholder 2"/>
          <p:cNvSpPr>
            <a:spLocks noGrp="1"/>
          </p:cNvSpPr>
          <p:nvPr>
            <p:ph idx="1"/>
          </p:nvPr>
        </p:nvSpPr>
        <p:spPr>
          <a:xfrm>
            <a:off x="838200" y="1560154"/>
            <a:ext cx="10515600" cy="4351338"/>
          </a:xfrm>
        </p:spPr>
        <p:txBody>
          <a:bodyPr>
            <a:noAutofit/>
          </a:bodyPr>
          <a:lstStyle/>
          <a:p>
            <a:r>
              <a:rPr lang="en-US" sz="2400" b="1">
                <a:latin typeface="Calibri" panose="020F0502020204030204" pitchFamily="34" charset="0"/>
                <a:cs typeface="Calibri" panose="020F0502020204030204" pitchFamily="34" charset="0"/>
              </a:rPr>
              <a:t>Pathogenesis</a:t>
            </a:r>
          </a:p>
          <a:p>
            <a:r>
              <a:rPr lang="en-US" sz="2400">
                <a:latin typeface="Calibri" panose="020F0502020204030204" pitchFamily="34" charset="0"/>
                <a:cs typeface="Calibri" panose="020F0502020204030204" pitchFamily="34" charset="0"/>
              </a:rPr>
              <a:t>The pathogenesis of diabetic glomerulosclerosis is intimately linked with that of generalized diabetic microangiopathy</a:t>
            </a:r>
          </a:p>
          <a:p>
            <a:r>
              <a:rPr lang="en-US" sz="2400">
                <a:latin typeface="Calibri" panose="020F0502020204030204" pitchFamily="34" charset="0"/>
                <a:cs typeface="Calibri" panose="020F0502020204030204" pitchFamily="34" charset="0"/>
              </a:rPr>
              <a:t>The principal points are as follows: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diabetic glomerulosclerosis is caused by the metabolic defect, that is, the insulin deficiency, the resultant hyperglycemia, or some other aspects of glucose intolerance.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These metabolic defects are responsible for biochemical alterations in the GBM including </a:t>
            </a:r>
          </a:p>
          <a:p>
            <a:pPr marL="544068" lvl="1" indent="-342900">
              <a:buFont typeface="+mj-lt"/>
              <a:buAutoNum type="arabicPeriod"/>
            </a:pPr>
            <a:r>
              <a:rPr lang="en-US">
                <a:latin typeface="Calibri" panose="020F0502020204030204" pitchFamily="34" charset="0"/>
                <a:cs typeface="Calibri" panose="020F0502020204030204" pitchFamily="34" charset="0"/>
              </a:rPr>
              <a:t>Increased amounts of collagen type IV and fibronectin</a:t>
            </a:r>
          </a:p>
          <a:p>
            <a:pPr marL="544068" lvl="1" indent="-342900">
              <a:buFont typeface="+mj-lt"/>
              <a:buAutoNum type="arabicPeriod"/>
            </a:pPr>
            <a:r>
              <a:rPr lang="en-US">
                <a:latin typeface="Calibri" panose="020F0502020204030204" pitchFamily="34" charset="0"/>
                <a:cs typeface="Calibri" panose="020F0502020204030204" pitchFamily="34" charset="0"/>
              </a:rPr>
              <a:t>Decreased heparan sulfate proteoglycan</a:t>
            </a:r>
          </a:p>
          <a:p>
            <a:pPr marL="544068" lvl="1" indent="-342900">
              <a:buFont typeface="+mj-lt"/>
              <a:buAutoNum type="arabicPeriod"/>
            </a:pPr>
            <a:r>
              <a:rPr lang="en-US">
                <a:latin typeface="Calibri" panose="020F0502020204030204" pitchFamily="34" charset="0"/>
                <a:cs typeface="Calibri" panose="020F0502020204030204" pitchFamily="34" charset="0"/>
              </a:rPr>
              <a:t>Increased production of reactive oxygen species, which may further damage the glomerular filter</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DE2F29B-7AA6-D6D6-4B24-C464519C6E79}"/>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32919226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Diabetic nephropathy</a:t>
            </a:r>
          </a:p>
        </p:txBody>
      </p:sp>
      <p:sp>
        <p:nvSpPr>
          <p:cNvPr id="3" name="Content Placeholder 2"/>
          <p:cNvSpPr>
            <a:spLocks noGrp="1"/>
          </p:cNvSpPr>
          <p:nvPr>
            <p:ph idx="1"/>
          </p:nvPr>
        </p:nvSpPr>
        <p:spPr/>
        <p:txBody>
          <a:bodyPr>
            <a:normAutofit/>
          </a:bodyPr>
          <a:lstStyle/>
          <a:p>
            <a:r>
              <a:rPr lang="en-US" sz="2400" b="1">
                <a:latin typeface="Calibri" panose="020F0502020204030204" pitchFamily="34" charset="0"/>
                <a:cs typeface="Calibri" panose="020F0502020204030204" pitchFamily="34" charset="0"/>
              </a:rPr>
              <a:t>Pathogenesis</a:t>
            </a:r>
          </a:p>
          <a:p>
            <a:pPr>
              <a:buFont typeface="Wingdings" panose="05000000000000000000" pitchFamily="2" charset="2"/>
              <a:buChar char="Ø"/>
            </a:pPr>
            <a:r>
              <a:rPr lang="en-US" sz="2400" b="1">
                <a:latin typeface="Calibri" panose="020F0502020204030204" pitchFamily="34" charset="0"/>
                <a:cs typeface="Calibri" panose="020F0502020204030204" pitchFamily="34" charset="0"/>
              </a:rPr>
              <a:t> </a:t>
            </a:r>
            <a:r>
              <a:rPr lang="en-US" sz="2400" err="1">
                <a:latin typeface="Calibri" panose="020F0502020204030204" pitchFamily="34" charset="0"/>
                <a:cs typeface="Calibri" panose="020F0502020204030204" pitchFamily="34" charset="0"/>
              </a:rPr>
              <a:t>Nonenzymatic glycosylation of proteins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Known to occur in diabetics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Gives rise to advanced glycosylation end products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May contribute to the glomerulopathy</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01D81F6-A39A-1DD0-7242-4E47711F5F6E}"/>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12460179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Diabetic nephropathy</a:t>
            </a:r>
          </a:p>
        </p:txBody>
      </p:sp>
      <p:sp>
        <p:nvSpPr>
          <p:cNvPr id="3" name="Content Placeholder 2"/>
          <p:cNvSpPr>
            <a:spLocks noGrp="1"/>
          </p:cNvSpPr>
          <p:nvPr>
            <p:ph idx="1"/>
          </p:nvPr>
        </p:nvSpPr>
        <p:spPr/>
        <p:txBody>
          <a:bodyPr>
            <a:normAutofit/>
          </a:bodyPr>
          <a:lstStyle/>
          <a:p>
            <a:pPr marL="0" indent="0">
              <a:buNone/>
            </a:pPr>
            <a:r>
              <a:rPr lang="en-US" sz="2400" b="1">
                <a:latin typeface="Calibri" panose="020F0502020204030204" pitchFamily="34" charset="0"/>
                <a:cs typeface="Calibri" panose="020F0502020204030204" pitchFamily="34" charset="0"/>
              </a:rPr>
              <a:t>Pathogenesis</a:t>
            </a:r>
          </a:p>
          <a:p>
            <a:pPr>
              <a:buFont typeface="Wingdings" panose="05000000000000000000" pitchFamily="2" charset="2"/>
              <a:buChar char="Ø"/>
            </a:pPr>
            <a:r>
              <a:rPr lang="en-US" sz="2400" i="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Hemodynamic changes are involved in the initiation and progression of diabetic glomerulosclerosis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Early stages of diabetic nephropathy are characterized by</a:t>
            </a:r>
          </a:p>
          <a:p>
            <a:pPr lvl="2">
              <a:buFont typeface="Wingdings" panose="05000000000000000000" pitchFamily="2" charset="2"/>
              <a:buChar char="Ø"/>
            </a:pPr>
            <a:r>
              <a:rPr lang="en-US" sz="2400">
                <a:latin typeface="Calibri" panose="020F0502020204030204" pitchFamily="34" charset="0"/>
                <a:cs typeface="Calibri" panose="020F0502020204030204" pitchFamily="34" charset="0"/>
              </a:rPr>
              <a:t>Increased GFR</a:t>
            </a:r>
          </a:p>
          <a:p>
            <a:pPr lvl="2">
              <a:buFont typeface="Wingdings" panose="05000000000000000000" pitchFamily="2" charset="2"/>
              <a:buChar char="Ø"/>
            </a:pPr>
            <a:r>
              <a:rPr lang="en-US" sz="2400">
                <a:latin typeface="Calibri" panose="020F0502020204030204" pitchFamily="34" charset="0"/>
                <a:cs typeface="Calibri" panose="020F0502020204030204" pitchFamily="34" charset="0"/>
              </a:rPr>
              <a:t>Increased glomerular capillary pressure</a:t>
            </a:r>
          </a:p>
          <a:p>
            <a:pPr lvl="2">
              <a:buFont typeface="Wingdings" panose="05000000000000000000" pitchFamily="2" charset="2"/>
              <a:buChar char="Ø"/>
            </a:pPr>
            <a:r>
              <a:rPr lang="en-US" sz="2400">
                <a:latin typeface="Calibri" panose="020F0502020204030204" pitchFamily="34" charset="0"/>
                <a:cs typeface="Calibri" panose="020F0502020204030204" pitchFamily="34" charset="0"/>
              </a:rPr>
              <a:t>Glomerular hypertrophy</a:t>
            </a:r>
          </a:p>
          <a:p>
            <a:pPr lvl="2">
              <a:buFont typeface="Wingdings" panose="05000000000000000000" pitchFamily="2" charset="2"/>
              <a:buChar char="Ø"/>
            </a:pPr>
            <a:r>
              <a:rPr lang="en-US" sz="2400">
                <a:latin typeface="Calibri" panose="020F0502020204030204" pitchFamily="34" charset="0"/>
                <a:cs typeface="Calibri" panose="020F0502020204030204" pitchFamily="34" charset="0"/>
              </a:rPr>
              <a:t>Increased glomerular filtration area</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Morphologic alterations are influenced by the glomerular hypertrophy and hemodynamic changes, akin to the adaptive responses to ablation of renal mass, discussed earlier.</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27333C0-89D5-02EB-325C-BA3FB1CA97B1}"/>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14695600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872"/>
            <a:ext cx="10515600" cy="1325563"/>
          </a:xfrm>
        </p:spPr>
        <p:txBody>
          <a:bodyPr/>
          <a:lstStyle/>
          <a:p>
            <a:r>
              <a:rPr lang="en-US" dirty="0">
                <a:latin typeface="Calibri" panose="020F0502020204030204" pitchFamily="34" charset="0"/>
                <a:cs typeface="Calibri" panose="020F0502020204030204" pitchFamily="34" charset="0"/>
              </a:rPr>
              <a:t>Diabetic nephropathy</a:t>
            </a:r>
          </a:p>
        </p:txBody>
      </p:sp>
      <p:sp>
        <p:nvSpPr>
          <p:cNvPr id="3" name="Content Placeholder 2"/>
          <p:cNvSpPr>
            <a:spLocks noGrp="1"/>
          </p:cNvSpPr>
          <p:nvPr>
            <p:ph idx="1"/>
          </p:nvPr>
        </p:nvSpPr>
        <p:spPr>
          <a:xfrm>
            <a:off x="758643" y="1202688"/>
            <a:ext cx="10515600" cy="4351338"/>
          </a:xfrm>
        </p:spPr>
        <p:txBody>
          <a:bodyPr>
            <a:noAutofit/>
          </a:bodyPr>
          <a:lstStyle/>
          <a:p>
            <a:r>
              <a:rPr lang="en-US" sz="2400">
                <a:latin typeface="Calibri" panose="020F0502020204030204" pitchFamily="34" charset="0"/>
                <a:cs typeface="Calibri" panose="020F0502020204030204" pitchFamily="34" charset="0"/>
              </a:rPr>
              <a:t>To sum up, two processes seem to play a role in the fully developed diabetic glomerular lesions:</a:t>
            </a:r>
          </a:p>
          <a:p>
            <a:pPr marL="457200" indent="-457200">
              <a:buFont typeface="+mj-lt"/>
              <a:buAutoNum type="arabicPeriod"/>
            </a:pPr>
            <a:r>
              <a:rPr lang="en-US" sz="2400">
                <a:latin typeface="Calibri" panose="020F0502020204030204" pitchFamily="34" charset="0"/>
                <a:cs typeface="Calibri" panose="020F0502020204030204" pitchFamily="34" charset="0"/>
              </a:rPr>
              <a:t>a metabolic defect</a:t>
            </a:r>
          </a:p>
          <a:p>
            <a:pPr marL="749808" lvl="1" indent="-457200"/>
            <a:r>
              <a:rPr lang="en-US">
                <a:latin typeface="Calibri" panose="020F0502020204030204" pitchFamily="34" charset="0"/>
                <a:cs typeface="Calibri" panose="020F0502020204030204" pitchFamily="34" charset="0"/>
              </a:rPr>
              <a:t>probably linked to advanced glycosylation end products, that accounts for the thickened GBM and increased mesangial matrix that occur in patients</a:t>
            </a:r>
          </a:p>
          <a:p>
            <a:pPr marL="457200" indent="-457200">
              <a:buFont typeface="+mj-lt"/>
              <a:buAutoNum type="arabicPeriod"/>
            </a:pPr>
            <a:r>
              <a:rPr lang="en-US" sz="2400">
                <a:latin typeface="Calibri" panose="020F0502020204030204" pitchFamily="34" charset="0"/>
                <a:cs typeface="Calibri" panose="020F0502020204030204" pitchFamily="34" charset="0"/>
              </a:rPr>
              <a:t>hemodynamic effects</a:t>
            </a:r>
          </a:p>
          <a:p>
            <a:pPr marL="749808" lvl="1" indent="-457200"/>
            <a:r>
              <a:rPr lang="en-US">
                <a:latin typeface="Calibri" panose="020F0502020204030204" pitchFamily="34" charset="0"/>
                <a:cs typeface="Calibri" panose="020F0502020204030204" pitchFamily="34" charset="0"/>
              </a:rPr>
              <a:t>associated with glomerular hypertrophy, which also contribute to the development of glomerulosclerosis</a:t>
            </a:r>
          </a:p>
          <a:p>
            <a:pPr marL="457200" indent="-457200">
              <a:buFont typeface="+mj-lt"/>
              <a:buAutoNum type="arabicPeriod"/>
            </a:pPr>
            <a:endParaRPr lang="en-US" sz="2400">
              <a:latin typeface="Calibri" panose="020F0502020204030204" pitchFamily="34" charset="0"/>
              <a:cs typeface="Calibri" panose="020F0502020204030204" pitchFamily="34" charset="0"/>
            </a:endParaRPr>
          </a:p>
          <a:p>
            <a:pPr marL="0" indent="0">
              <a:buNone/>
            </a:pPr>
            <a:r>
              <a:rPr lang="en-US" sz="2400">
                <a:latin typeface="Calibri" panose="020F0502020204030204" pitchFamily="34" charset="0"/>
                <a:cs typeface="Calibri" panose="020F0502020204030204" pitchFamily="34" charset="0"/>
              </a:rPr>
              <a:t>Both of these processes contribute also to the loss of podocytes, which may </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Undergo apoptosis in response to the metabolic abnormalities and exposure to reactive oxygen species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Become detached from the basement membranes as a consequence of these metabolic changes and/or stretching induced by hemodynamic perturbations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E41927F-319A-22C4-177B-0BD14C4F72AC}"/>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 Pathology </a:t>
            </a:r>
          </a:p>
        </p:txBody>
      </p:sp>
    </p:spTree>
    <p:extLst>
      <p:ext uri="{BB962C8B-B14F-4D97-AF65-F5344CB8AC3E}">
        <p14:creationId xmlns:p14="http://schemas.microsoft.com/office/powerpoint/2010/main" val="25877971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246"/>
            <a:ext cx="10515600" cy="1325563"/>
          </a:xfrm>
        </p:spPr>
        <p:txBody>
          <a:bodyPr/>
          <a:lstStyle/>
          <a:p>
            <a:r>
              <a:rPr lang="en-US">
                <a:latin typeface="Calibri" panose="020F0502020204030204" pitchFamily="34" charset="0"/>
                <a:cs typeface="Calibri" panose="020F0502020204030204" pitchFamily="34" charset="0"/>
              </a:rPr>
              <a:t>Amyloidosis</a:t>
            </a:r>
          </a:p>
        </p:txBody>
      </p:sp>
      <p:sp>
        <p:nvSpPr>
          <p:cNvPr id="3" name="Content Placeholder 2"/>
          <p:cNvSpPr>
            <a:spLocks noGrp="1"/>
          </p:cNvSpPr>
          <p:nvPr>
            <p:ph idx="1"/>
          </p:nvPr>
        </p:nvSpPr>
        <p:spPr>
          <a:xfrm>
            <a:off x="461162" y="885469"/>
            <a:ext cx="11509612" cy="4023360"/>
          </a:xfrm>
        </p:spPr>
        <p:txBody>
          <a:bodyPr>
            <a:no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 Most types of disseminated amyloidosis may be associated with deposits of amyloid within the glomeruli</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Most commonly renal amyloid is of light-chain (AL) or AA type</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The typical Congo red–positive fibrillary amyloid deposits are present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Within the mesangium</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Capillary walls</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Subepithelial space (rarely)</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Blood vessel walls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Kidney interstitium</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Eventually, they obliterate the glomerulus completely</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Patients with glomerular amyloid</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present with the nephrotic syndrome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die of uremia as a result of destruction of the glomeruli</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Characteristically, kidney size tends to be either normal or increased</a:t>
            </a:r>
            <a:r>
              <a:rPr lang="en-US" sz="1800"/>
              <a:t>.</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C5B9FE5-0889-9F6C-4E72-B4C655B0B1AB}"/>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2985006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Fibrillary glomerulonephritis</a:t>
            </a:r>
          </a:p>
        </p:txBody>
      </p:sp>
      <p:sp>
        <p:nvSpPr>
          <p:cNvPr id="3" name="Content Placeholder 2"/>
          <p:cNvSpPr>
            <a:spLocks noGrp="1"/>
          </p:cNvSpPr>
          <p:nvPr>
            <p:ph idx="1"/>
          </p:nvPr>
        </p:nvSpPr>
        <p:spPr>
          <a:xfrm>
            <a:off x="518616" y="1769210"/>
            <a:ext cx="10515600" cy="4351338"/>
          </a:xfrm>
        </p:spPr>
        <p:txBody>
          <a:bodyPr>
            <a:noAutofit/>
          </a:bodyPr>
          <a:lstStyle/>
          <a:p>
            <a:pPr marL="0" indent="0">
              <a:buNone/>
            </a:pPr>
            <a:r>
              <a:rPr lang="en-US" sz="2400" b="1" err="1">
                <a:latin typeface="Calibri" panose="020F0502020204030204" pitchFamily="34" charset="0"/>
                <a:cs typeface="Calibri" panose="020F0502020204030204" pitchFamily="34" charset="0"/>
              </a:rPr>
              <a:t>Fibrillary glomerulonephritis</a:t>
            </a:r>
          </a:p>
          <a:p>
            <a:pPr>
              <a:buFont typeface="Wingdings" panose="05000000000000000000" pitchFamily="2" charset="2"/>
              <a:buChar char="Ø"/>
            </a:pPr>
            <a:r>
              <a:rPr lang="en-US" sz="2400" i="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Morphologic variant of glomerulonephritis associated with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Characteristic fibrillar deposits in the mesangium and glomerular capillary walls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Resemble amyloid fibrils superficially</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Differ ultrastructurally</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Do not stain with congo red</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fibrils most often are 18 to 24 nm in diameter (10 to 12 nm fibrils characteristic of amyloid)</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Light microscopy</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glomerular lesions usually show membranoproliferative or mesangioproliferative patterns </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D46B725-798A-CD11-5BE8-D8FE24B43FC5}"/>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774845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Fibrillary glomerulonephritis</a:t>
            </a:r>
          </a:p>
        </p:txBody>
      </p:sp>
      <p:sp>
        <p:nvSpPr>
          <p:cNvPr id="3" name="Content Placeholder 2"/>
          <p:cNvSpPr>
            <a:spLocks noGrp="1"/>
          </p:cNvSpPr>
          <p:nvPr>
            <p:ph idx="1"/>
          </p:nvPr>
        </p:nvSpPr>
        <p:spPr/>
        <p:txBody>
          <a:bodyPr>
            <a:normAutofit/>
          </a:bodyPr>
          <a:lstStyle/>
          <a:p>
            <a:pPr marL="0" indent="0">
              <a:buNone/>
            </a:pPr>
            <a:r>
              <a:rPr lang="en-US" sz="2400" b="1" err="1">
                <a:latin typeface="Calibri" panose="020F0502020204030204" pitchFamily="34" charset="0"/>
                <a:cs typeface="Calibri" panose="020F0502020204030204" pitchFamily="34" charset="0"/>
              </a:rPr>
              <a:t>Fibrillary glomerulonephritis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Immunofluorescence microscopy</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Selective deposition of polyclonal IgG, often of the IgG4 subclass, complement C3, and Igκ and Igλ light chains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Clinically</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Nephrotic syndrome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Hematuria</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Progressive renal insufficiency</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disease recurs in kidney transplants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pathogenesis is unknown</a:t>
            </a:r>
          </a:p>
          <a:p>
            <a:pPr>
              <a:buFont typeface="Wingdings" panose="05000000000000000000" pitchFamily="2" charset="2"/>
              <a:buChar char="Ø"/>
            </a:pPr>
            <a:endParaRPr lang="en-US"/>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CCED8A3-8238-F9A6-F32E-5FCF11EFD6EA}"/>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5173615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libri" panose="020F0502020204030204" pitchFamily="34" charset="0"/>
                <a:cs typeface="Calibri" panose="020F0502020204030204" pitchFamily="34" charset="0"/>
              </a:rPr>
              <a:t>Immunotactoid</a:t>
            </a:r>
            <a:r>
              <a:rPr lang="en-US" dirty="0">
                <a:latin typeface="Calibri" panose="020F0502020204030204" pitchFamily="34" charset="0"/>
                <a:cs typeface="Calibri" panose="020F0502020204030204" pitchFamily="34" charset="0"/>
              </a:rPr>
              <a:t> glomerulopathy</a:t>
            </a:r>
          </a:p>
        </p:txBody>
      </p:sp>
      <p:sp>
        <p:nvSpPr>
          <p:cNvPr id="3" name="Content Placeholder 2"/>
          <p:cNvSpPr>
            <a:spLocks noGrp="1"/>
          </p:cNvSpPr>
          <p:nvPr>
            <p:ph idx="1"/>
          </p:nvPr>
        </p:nvSpPr>
        <p:spPr/>
        <p:txBody>
          <a:bodyPr>
            <a:normAutofit/>
          </a:bodyPr>
          <a:lstStyle/>
          <a:p>
            <a:r>
              <a:rPr lang="en-US" sz="2400" b="1" err="1">
                <a:latin typeface="Calibri" panose="020F0502020204030204" pitchFamily="34" charset="0"/>
                <a:cs typeface="Calibri" panose="020F0502020204030204" pitchFamily="34" charset="0"/>
              </a:rPr>
              <a:t>Immunotactoid glomerulopathy </a:t>
            </a:r>
            <a:endParaRPr lang="en-US" sz="240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Rarer condition</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Deposits</a:t>
            </a:r>
          </a:p>
          <a:p>
            <a:pPr lvl="1">
              <a:buFont typeface="Wingdings" panose="05000000000000000000" pitchFamily="2" charset="2"/>
              <a:buChar char="Ø"/>
            </a:pPr>
            <a:r>
              <a:rPr lang="en-US" err="1">
                <a:latin typeface="Calibri" panose="020F0502020204030204" pitchFamily="34" charset="0"/>
                <a:cs typeface="Calibri" panose="020F0502020204030204" pitchFamily="34" charset="0"/>
              </a:rPr>
              <a:t>Microtubular in structure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30 to 50 nm in width</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Patients often have circulating paraproteins and/or </a:t>
            </a:r>
            <a:r>
              <a:rPr lang="de-DE" sz="2400">
                <a:latin typeface="Calibri" panose="020F0502020204030204" pitchFamily="34" charset="0"/>
                <a:cs typeface="Calibri" panose="020F0502020204030204" pitchFamily="34" charset="0"/>
              </a:rPr>
              <a:t>monoclonal ig deposition in glomeruli</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pathogenesis is unknown</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817757-BBCF-8894-9DAA-8B32FD26727C}"/>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8623825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a:t>PROF UMAR’S LGIS MODEL</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170113"/>
            <a:ext cx="6781800" cy="4094209"/>
          </a:xfrm>
          <a:ln w="19050">
            <a:solidFill>
              <a:schemeClr val="tx1"/>
            </a:solidFill>
            <a:miter lim="800000"/>
          </a:ln>
        </p:spPr>
      </p:pic>
      <p:pic>
        <p:nvPicPr>
          <p:cNvPr id="922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7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3753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Goodpasture syndrome, microscopic polyangiitis, and </a:t>
            </a:r>
            <a:r>
              <a:rPr lang="en-US" dirty="0" err="1">
                <a:latin typeface="Calibri" panose="020F0502020204030204" pitchFamily="34" charset="0"/>
                <a:cs typeface="Calibri" panose="020F0502020204030204" pitchFamily="34" charset="0"/>
              </a:rPr>
              <a:t>wegener</a:t>
            </a:r>
            <a:r>
              <a:rPr lang="en-US" dirty="0">
                <a:latin typeface="Calibri" panose="020F0502020204030204" pitchFamily="34" charset="0"/>
                <a:cs typeface="Calibri" panose="020F0502020204030204" pitchFamily="34" charset="0"/>
              </a:rPr>
              <a:t> granulomatosis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t> </a:t>
            </a:r>
            <a:r>
              <a:rPr lang="en-US" sz="2400">
                <a:latin typeface="Calibri" panose="020F0502020204030204" pitchFamily="34" charset="0"/>
                <a:cs typeface="Calibri" panose="020F0502020204030204" pitchFamily="34" charset="0"/>
              </a:rPr>
              <a:t>Commonly associated with glomerular lesions, as described in the discussion of these diseases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Glomerular lesions are histologically similar</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Characterized by foci of glomerular necrosis and crescent formation</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Early or mild forms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Focal and segmental</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Sometimes necrotizing, glomerulonephritis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Hematuria</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Mild decline in GFR</a:t>
            </a:r>
          </a:p>
          <a:p>
            <a:pPr>
              <a:buFont typeface="Wingdings" panose="05000000000000000000" pitchFamily="2" charset="2"/>
              <a:buChar char="Ø"/>
            </a:pPr>
            <a:endParaRPr lang="en-US"/>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9760FBB-B5C8-C63C-B581-7108826A83A8}"/>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5513894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Goodpasture syndrome, microscopic polyangiitis, and </a:t>
            </a:r>
            <a:r>
              <a:rPr lang="en-US" dirty="0" err="1">
                <a:latin typeface="Calibri" panose="020F0502020204030204" pitchFamily="34" charset="0"/>
                <a:cs typeface="Calibri" panose="020F0502020204030204" pitchFamily="34" charset="0"/>
              </a:rPr>
              <a:t>wegener</a:t>
            </a:r>
            <a:r>
              <a:rPr lang="en-US" dirty="0">
                <a:latin typeface="Calibri" panose="020F0502020204030204" pitchFamily="34" charset="0"/>
                <a:cs typeface="Calibri" panose="020F0502020204030204" pitchFamily="34" charset="0"/>
              </a:rPr>
              <a:t> granulomatosis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More severe cases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Associated with RPGN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More extensive necrosis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Fibrin deposition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Extensive formation of epithelial (cellular) crescents, which can become organized to form fibrocellular and fibrous crescents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Glomerular injury may evolve into segmental or global scarring (sclerosis)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10D8AFA-E3A9-4DAC-E5FD-8E1BCC2EDAA7}"/>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2577138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latin typeface="Calibri" panose="020F0502020204030204" pitchFamily="34" charset="0"/>
                <a:cs typeface="Calibri" panose="020F0502020204030204" pitchFamily="34" charset="0"/>
              </a:rPr>
              <a:t>Essential mixed cryoglobulinemia </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t> </a:t>
            </a:r>
            <a:r>
              <a:rPr lang="en-US" sz="2400">
                <a:latin typeface="Calibri" panose="020F0502020204030204" pitchFamily="34" charset="0"/>
                <a:cs typeface="Calibri" panose="020F0502020204030204" pitchFamily="34" charset="0"/>
              </a:rPr>
              <a:t>Systemic condition</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Deposits of cryoglobulins composed principally of IgG-IgM complexes </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Induce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Cutaneous vasculitis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Synovitis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Proliferative glomerulonephritis, typically MPGN</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Most cases of essential mixed cryoglobulinemia have been associated with infection with hepatitis C virus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Associated with glomerulonephritis, usually MPGN type I</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010784-9616-490F-DD03-ABEBE0BCA01F}"/>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7325246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latin typeface="Calibri" panose="020F0502020204030204" pitchFamily="34" charset="0"/>
                <a:cs typeface="Calibri" panose="020F0502020204030204" pitchFamily="34" charset="0"/>
              </a:rPr>
              <a:t>Plasma cell dyscrasias </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 May also induce glomerular lesions</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 Multiple myeloma and other dyscrasias producing circulating monoclonal immunoglobulinsthat are associated with </a:t>
            </a:r>
          </a:p>
          <a:p>
            <a:pPr marL="457200" indent="-457200">
              <a:buFont typeface="+mj-lt"/>
              <a:buAutoNum type="arabicPeriod"/>
            </a:pPr>
            <a:r>
              <a:rPr lang="en-US" sz="2400">
                <a:latin typeface="Calibri" panose="020F0502020204030204" pitchFamily="34" charset="0"/>
                <a:cs typeface="Calibri" panose="020F0502020204030204" pitchFamily="34" charset="0"/>
              </a:rPr>
              <a:t>Amyloidosis, in which the fibrils are usually composed of monoclonal λ light chains</a:t>
            </a:r>
          </a:p>
          <a:p>
            <a:pPr marL="457200" indent="-457200">
              <a:buFont typeface="+mj-lt"/>
              <a:buAutoNum type="arabicPeriod"/>
            </a:pPr>
            <a:r>
              <a:rPr lang="en-US" sz="2400">
                <a:latin typeface="Calibri" panose="020F0502020204030204" pitchFamily="34" charset="0"/>
                <a:cs typeface="Calibri" panose="020F0502020204030204" pitchFamily="34" charset="0"/>
              </a:rPr>
              <a:t>Deposition of monoclonal immunoglobulins or light chains in the GBM</a:t>
            </a:r>
          </a:p>
          <a:p>
            <a:pPr marL="457200" indent="-457200">
              <a:buFont typeface="+mj-lt"/>
              <a:buAutoNum type="arabicPeriod"/>
            </a:pPr>
            <a:r>
              <a:rPr lang="en-US" sz="2400">
                <a:latin typeface="Calibri" panose="020F0502020204030204" pitchFamily="34" charset="0"/>
                <a:cs typeface="Calibri" panose="020F0502020204030204" pitchFamily="34" charset="0"/>
              </a:rPr>
              <a:t>Distinctive nodular glomerular lesions resulting from the deposition of </a:t>
            </a:r>
            <a:r>
              <a:rPr lang="en-US" sz="2400" i="1" err="1">
                <a:latin typeface="Calibri" panose="020F0502020204030204" pitchFamily="34" charset="0"/>
                <a:cs typeface="Calibri" panose="020F0502020204030204" pitchFamily="34" charset="0"/>
              </a:rPr>
              <a:t>nonfibrillar </a:t>
            </a:r>
            <a:r>
              <a:rPr lang="en-US" sz="2400">
                <a:latin typeface="Calibri" panose="020F0502020204030204" pitchFamily="34" charset="0"/>
                <a:cs typeface="Calibri" panose="020F0502020204030204" pitchFamily="34" charset="0"/>
              </a:rPr>
              <a:t>light chains. </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461254A-F78B-9973-1E27-4A99FCD03123}"/>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32423296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latin typeface="Calibri" panose="020F0502020204030204" pitchFamily="34" charset="0"/>
                <a:cs typeface="Calibri" panose="020F0502020204030204" pitchFamily="34" charset="0"/>
              </a:rPr>
              <a:t>Plasma cell dyscrasias </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t> </a:t>
            </a:r>
            <a:r>
              <a:rPr lang="en-US" sz="2400">
                <a:latin typeface="Calibri" panose="020F0502020204030204" pitchFamily="34" charset="0"/>
                <a:cs typeface="Calibri" panose="020F0502020204030204" pitchFamily="34" charset="0"/>
              </a:rPr>
              <a:t>This so called </a:t>
            </a:r>
            <a:r>
              <a:rPr lang="en-US" sz="2400" i="1">
                <a:latin typeface="Calibri" panose="020F0502020204030204" pitchFamily="34" charset="0"/>
                <a:cs typeface="Calibri" panose="020F0502020204030204" pitchFamily="34" charset="0"/>
              </a:rPr>
              <a:t>light-chain </a:t>
            </a:r>
            <a:r>
              <a:rPr lang="en-US" sz="2400">
                <a:latin typeface="Calibri" panose="020F0502020204030204" pitchFamily="34" charset="0"/>
                <a:cs typeface="Calibri" panose="020F0502020204030204" pitchFamily="34" charset="0"/>
              </a:rPr>
              <a:t>or </a:t>
            </a:r>
            <a:r>
              <a:rPr lang="en-US" sz="2400" i="1">
                <a:latin typeface="Calibri" panose="020F0502020204030204" pitchFamily="34" charset="0"/>
                <a:cs typeface="Calibri" panose="020F0502020204030204" pitchFamily="34" charset="0"/>
              </a:rPr>
              <a:t>monoclonal Ig deposition disease </a:t>
            </a:r>
            <a:r>
              <a:rPr lang="en-US" sz="2400">
                <a:latin typeface="Calibri" panose="020F0502020204030204" pitchFamily="34" charset="0"/>
                <a:cs typeface="Calibri" panose="020F0502020204030204" pitchFamily="34" charset="0"/>
              </a:rPr>
              <a:t>sometimes occurs in the absence of overt myeloma and is usually characterized by deposition of monoclonal Igκ or Igλ light chains in glomeruli</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These patients usually present with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proteinuria or the nephrotic syndrome</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Hypertension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progressive azotemia</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Other renal manifestations of multiple myeloma are discussed later.</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9AE5A19-CE2D-1A4E-961E-CB36D126A9F3}"/>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54022007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latin typeface="Calibri" panose="020F0502020204030204" pitchFamily="34" charset="0"/>
                <a:cs typeface="Calibri" panose="020F0502020204030204" pitchFamily="34" charset="0"/>
              </a:rPr>
              <a:t>Plasma cell dyscrasias </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a:latin typeface="Calibri" panose="020F0502020204030204" pitchFamily="34" charset="0"/>
                <a:cs typeface="Calibri" panose="020F0502020204030204" pitchFamily="34" charset="0"/>
              </a:rPr>
              <a:t>The glomeruli show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PAS-positive mesangial nodules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lobular accentuation</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mild mesangial hypercellularity</a:t>
            </a:r>
          </a:p>
          <a:p>
            <a:pPr>
              <a:buFont typeface="Wingdings" panose="05000000000000000000" pitchFamily="2" charset="2"/>
              <a:buChar char="Ø"/>
            </a:pPr>
            <a:r>
              <a:rPr lang="en-US" sz="2400">
                <a:latin typeface="Calibri" panose="020F0502020204030204" pitchFamily="34" charset="0"/>
                <a:cs typeface="Calibri" panose="020F0502020204030204" pitchFamily="34" charset="0"/>
              </a:rPr>
              <a:t>Differential diagnosis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diabetic nodular glomerulosclerosis</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other glomerulopathies that can cause nodular mesangial expansion e.g MPGN</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1AF85D2-EC75-4E15-66C8-EF608640E7B1}"/>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40174354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a:xfrm>
            <a:off x="1097280" y="1845734"/>
            <a:ext cx="10058400" cy="5188112"/>
          </a:xfrm>
        </p:spPr>
        <p:txBody>
          <a:bodyPr>
            <a:normAutofit/>
          </a:bodyPr>
          <a:lstStyle/>
          <a:p>
            <a:endParaRPr lang="en-US"/>
          </a:p>
          <a:p>
            <a:endParaRPr lang="en-US"/>
          </a:p>
          <a:p>
            <a:endParaRPr lang="en-US"/>
          </a:p>
          <a:p>
            <a:endParaRPr lang="en-US"/>
          </a:p>
          <a:p>
            <a:endParaRPr lang="en-US"/>
          </a:p>
          <a:p>
            <a:endParaRPr lang="en-US" sz="1200"/>
          </a:p>
          <a:p>
            <a:endParaRPr lang="en-US" sz="1200"/>
          </a:p>
          <a:p>
            <a:endParaRPr lang="en-US" sz="1200"/>
          </a:p>
          <a:p>
            <a:endParaRPr lang="en-US" sz="1200"/>
          </a:p>
          <a:p>
            <a:endParaRPr lang="en-US" sz="1200"/>
          </a:p>
          <a:p>
            <a:pPr marL="0" indent="0">
              <a:buNone/>
            </a:pPr>
            <a:r>
              <a:rPr lang="en-US" sz="1200">
                <a:solidFill>
                  <a:schemeClr val="bg2">
                    <a:lumMod val="50000"/>
                  </a:schemeClr>
                </a:solidFill>
              </a:rPr>
              <a:t>Varghese RT, Jialal I. Diabetic Nephropathy. 2023 Jul 24. In: StatPearls [Internet]. Treasure Island (FL): StatPearls Publishing; 2023 Jan–. PMID: 30480939</a:t>
            </a:r>
            <a:r>
              <a:rPr lang="en-US" sz="1200"/>
              <a:t>.</a:t>
            </a:r>
          </a:p>
        </p:txBody>
      </p:sp>
      <p:sp>
        <p:nvSpPr>
          <p:cNvPr id="4" name="TextBox 3"/>
          <p:cNvSpPr txBox="1"/>
          <p:nvPr/>
        </p:nvSpPr>
        <p:spPr>
          <a:xfrm>
            <a:off x="518616" y="-5"/>
            <a:ext cx="10781731" cy="646331"/>
          </a:xfrm>
          <a:prstGeom prst="rect">
            <a:avLst/>
          </a:prstGeom>
          <a:noFill/>
        </p:spPr>
        <p:txBody>
          <a:bodyPr wrap="square" rtlCol="0">
            <a:spAutoFit/>
          </a:bodyPr>
          <a:lstStyle/>
          <a:p>
            <a:r>
              <a:rPr lang="en-US" sz="3600"/>
              <a:t>Research </a:t>
            </a:r>
          </a:p>
        </p:txBody>
      </p:sp>
      <p:pic>
        <p:nvPicPr>
          <p:cNvPr id="7" name="Picture 6"/>
          <p:cNvPicPr>
            <a:picLocks noChangeAspect="1"/>
          </p:cNvPicPr>
          <p:nvPr/>
        </p:nvPicPr>
        <p:blipFill>
          <a:blip r:embed="rId2"/>
          <a:srcRect l="12770" t="13894" r="33169" b="9375"/>
          <a:stretch>
            <a:fillRect/>
          </a:stretch>
        </p:blipFill>
        <p:spPr>
          <a:xfrm>
            <a:off x="970671" y="759646"/>
            <a:ext cx="10185009" cy="4979963"/>
          </a:xfrm>
          <a:prstGeom prst="rect">
            <a:avLst/>
          </a:prstGeom>
        </p:spPr>
      </p:pic>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134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79" y="570854"/>
            <a:ext cx="10420066" cy="1325563"/>
          </a:xfrm>
        </p:spPr>
        <p:txBody>
          <a:bodyPr>
            <a:normAutofit/>
          </a:bodyPr>
          <a:lstStyle/>
          <a:p>
            <a:r>
              <a:rPr lang="en-US" dirty="0">
                <a:latin typeface="Calibri" panose="020F0502020204030204" pitchFamily="34" charset="0"/>
                <a:cs typeface="Calibri" panose="020F0502020204030204" pitchFamily="34" charset="0"/>
              </a:rPr>
              <a:t>Diabetic nephropathy—the family physician's role</a:t>
            </a:r>
          </a:p>
        </p:txBody>
      </p:sp>
      <p:sp>
        <p:nvSpPr>
          <p:cNvPr id="4" name="TextBox 3"/>
          <p:cNvSpPr txBox="1"/>
          <p:nvPr/>
        </p:nvSpPr>
        <p:spPr>
          <a:xfrm>
            <a:off x="298079" y="0"/>
            <a:ext cx="10781731" cy="369332"/>
          </a:xfrm>
          <a:prstGeom prst="rect">
            <a:avLst/>
          </a:prstGeom>
          <a:noFill/>
        </p:spPr>
        <p:txBody>
          <a:bodyPr wrap="square" rtlCol="0">
            <a:spAutoFit/>
          </a:bodyPr>
          <a:lstStyle/>
          <a:p>
            <a:r>
              <a:rPr lang="en-US" dirty="0"/>
              <a:t>Family Medicine</a:t>
            </a:r>
          </a:p>
        </p:txBody>
      </p:sp>
      <p:pic>
        <p:nvPicPr>
          <p:cNvPr id="5" name="Picture 4"/>
          <p:cNvPicPr>
            <a:picLocks noChangeAspect="1"/>
          </p:cNvPicPr>
          <p:nvPr/>
        </p:nvPicPr>
        <p:blipFill>
          <a:blip r:embed="rId2"/>
          <a:srcRect l="12122" t="11010" r="38792" b="7260"/>
          <a:stretch>
            <a:fillRect/>
          </a:stretch>
        </p:blipFill>
        <p:spPr>
          <a:xfrm>
            <a:off x="659745" y="1825625"/>
            <a:ext cx="10058400" cy="4818185"/>
          </a:xfrm>
          <a:prstGeom prst="rect">
            <a:avLst/>
          </a:prstGeom>
        </p:spPr>
      </p:pic>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11318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Ethical issues associated with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diagnosing and managing diabetes</a:t>
            </a:r>
          </a:p>
        </p:txBody>
      </p:sp>
      <p:pic>
        <p:nvPicPr>
          <p:cNvPr id="5" name="Content Placeholder 4"/>
          <p:cNvPicPr>
            <a:picLocks noGrp="1" noChangeAspect="1"/>
          </p:cNvPicPr>
          <p:nvPr>
            <p:ph idx="1"/>
          </p:nvPr>
        </p:nvPicPr>
        <p:blipFill>
          <a:blip r:embed="rId2"/>
          <a:stretch>
            <a:fillRect/>
          </a:stretch>
        </p:blipFill>
        <p:spPr>
          <a:xfrm>
            <a:off x="2226255" y="1825625"/>
            <a:ext cx="7739489" cy="4351338"/>
          </a:xfrm>
          <a:prstGeom prst="rect">
            <a:avLst/>
          </a:prstGeom>
        </p:spPr>
      </p:pic>
      <p:sp>
        <p:nvSpPr>
          <p:cNvPr id="4" name="TextBox 3"/>
          <p:cNvSpPr txBox="1"/>
          <p:nvPr/>
        </p:nvSpPr>
        <p:spPr>
          <a:xfrm>
            <a:off x="518616" y="-5"/>
            <a:ext cx="10781731" cy="646331"/>
          </a:xfrm>
          <a:prstGeom prst="rect">
            <a:avLst/>
          </a:prstGeom>
          <a:noFill/>
        </p:spPr>
        <p:txBody>
          <a:bodyPr wrap="square" rtlCol="0">
            <a:spAutoFit/>
          </a:bodyPr>
          <a:lstStyle/>
          <a:p>
            <a:r>
              <a:rPr lang="en-US" sz="3600"/>
              <a:t>Biomedical ethics</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1492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rcRect l="2608" t="21010" r="29493" b="12836"/>
          <a:stretch>
            <a:fillRect/>
          </a:stretch>
        </p:blipFill>
        <p:spPr>
          <a:xfrm>
            <a:off x="0" y="-1"/>
            <a:ext cx="12192000" cy="6359857"/>
          </a:xfrm>
          <a:prstGeom prst="rect">
            <a:avLst/>
          </a:prstGeom>
        </p:spPr>
      </p:pic>
    </p:spTree>
    <p:extLst>
      <p:ext uri="{BB962C8B-B14F-4D97-AF65-F5344CB8AC3E}">
        <p14:creationId xmlns:p14="http://schemas.microsoft.com/office/powerpoint/2010/main" val="22914099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anose="020F0502020204030204" pitchFamily="34" charset="0"/>
                <a:cs typeface="Calibri" panose="020F0502020204030204" pitchFamily="34" charset="0"/>
              </a:rPr>
              <a:t>Renal glomerulus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rcRect l="23077" t="10401" r="25000" b="22248"/>
          <a:stretch>
            <a:fillRect/>
          </a:stretch>
        </p:blipFill>
        <p:spPr>
          <a:xfrm>
            <a:off x="1091815" y="1845734"/>
            <a:ext cx="10063865" cy="4067841"/>
          </a:xfrm>
          <a:prstGeom prst="rect">
            <a:avLst/>
          </a:prstGeom>
        </p:spPr>
      </p:pic>
      <p:sp>
        <p:nvSpPr>
          <p:cNvPr id="5" name="TextBox 4"/>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Spiral integration Anatomy</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8203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anose="020F0502020204030204" pitchFamily="34" charset="0"/>
                <a:cs typeface="Calibri" panose="020F0502020204030204" pitchFamily="34" charset="0"/>
              </a:rPr>
              <a:t>Glomerular slit diaphragm</a:t>
            </a: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rcRect l="23812" t="31670" r="31294" b="21316"/>
          <a:stretch>
            <a:fillRect/>
          </a:stretch>
        </p:blipFill>
        <p:spPr>
          <a:xfrm>
            <a:off x="1097279" y="1845733"/>
            <a:ext cx="10058401" cy="3958335"/>
          </a:xfrm>
          <a:prstGeom prst="rect">
            <a:avLst/>
          </a:prstGeom>
        </p:spPr>
      </p:pic>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AC13F96-D03A-0BF4-C00B-FA6C04AC661D}"/>
              </a:ext>
            </a:extLst>
          </p:cNvPr>
          <p:cNvSpPr txBox="1"/>
          <p:nvPr/>
        </p:nvSpPr>
        <p:spPr>
          <a:xfrm>
            <a:off x="10928554" y="301351"/>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Spiral integration Anatomy</a:t>
            </a:r>
          </a:p>
        </p:txBody>
      </p:sp>
    </p:spTree>
    <p:extLst>
      <p:ext uri="{BB962C8B-B14F-4D97-AF65-F5344CB8AC3E}">
        <p14:creationId xmlns:p14="http://schemas.microsoft.com/office/powerpoint/2010/main" val="12493410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nephrotic syndrome</a:t>
            </a:r>
          </a:p>
        </p:txBody>
      </p:sp>
      <p:sp>
        <p:nvSpPr>
          <p:cNvPr id="3" name="Content Placeholder 2"/>
          <p:cNvSpPr>
            <a:spLocks noGrp="1"/>
          </p:cNvSpPr>
          <p:nvPr>
            <p:ph idx="1"/>
          </p:nvPr>
        </p:nvSpPr>
        <p:spPr/>
        <p:txBody>
          <a:bodyPr>
            <a:normAutofit/>
          </a:bodyPr>
          <a:lstStyle/>
          <a:p>
            <a:r>
              <a:rPr lang="en-US" sz="2400">
                <a:latin typeface="Calibri" panose="020F0502020204030204" pitchFamily="34" charset="0"/>
                <a:cs typeface="Calibri" panose="020F0502020204030204" pitchFamily="34" charset="0"/>
              </a:rPr>
              <a:t>The nephrotic syndrome refers to a clinical complex that includes</a:t>
            </a:r>
          </a:p>
          <a:p>
            <a:pPr>
              <a:buFont typeface="Wingdings" panose="05000000000000000000" pitchFamily="2" charset="2"/>
              <a:buChar char="§"/>
            </a:pPr>
            <a:r>
              <a:rPr lang="en-US" sz="2400" i="1">
                <a:latin typeface="Calibri" panose="020F0502020204030204" pitchFamily="34" charset="0"/>
                <a:cs typeface="Calibri" panose="020F0502020204030204" pitchFamily="34" charset="0"/>
              </a:rPr>
              <a:t> </a:t>
            </a:r>
            <a:r>
              <a:rPr lang="en-US" sz="2400" b="1">
                <a:latin typeface="Calibri" panose="020F0502020204030204" pitchFamily="34" charset="0"/>
                <a:cs typeface="Calibri" panose="020F0502020204030204" pitchFamily="34" charset="0"/>
              </a:rPr>
              <a:t>Massive proteinuria</a:t>
            </a:r>
            <a:r>
              <a:rPr lang="en-US" sz="2400" i="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with daily protein loss in the urine of 3.5 g or more in adults</a:t>
            </a:r>
          </a:p>
          <a:p>
            <a:pPr>
              <a:buFont typeface="Wingdings" panose="05000000000000000000" pitchFamily="2" charset="2"/>
              <a:buChar char="§"/>
            </a:pPr>
            <a:r>
              <a:rPr lang="en-US" sz="2400" b="1" err="1">
                <a:latin typeface="Calibri" panose="020F0502020204030204" pitchFamily="34" charset="0"/>
                <a:cs typeface="Calibri" panose="020F0502020204030204" pitchFamily="34" charset="0"/>
              </a:rPr>
              <a:t>Hypoalbuminemia</a:t>
            </a:r>
            <a:r>
              <a:rPr lang="en-US" sz="2400" i="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with plasma albumin levels less than 3 g/dL</a:t>
            </a:r>
          </a:p>
          <a:p>
            <a:pPr>
              <a:buFont typeface="Wingdings" panose="05000000000000000000" pitchFamily="2" charset="2"/>
              <a:buChar char="§"/>
            </a:pPr>
            <a:r>
              <a:rPr lang="en-US" sz="2400" b="1">
                <a:latin typeface="Calibri" panose="020F0502020204030204" pitchFamily="34" charset="0"/>
                <a:cs typeface="Calibri" panose="020F0502020204030204" pitchFamily="34" charset="0"/>
              </a:rPr>
              <a:t>Generalized edema</a:t>
            </a:r>
            <a:r>
              <a:rPr lang="en-US" sz="2400" i="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the most obvious clinical manifestation</a:t>
            </a:r>
          </a:p>
          <a:p>
            <a:pPr>
              <a:buFont typeface="Wingdings" panose="05000000000000000000" pitchFamily="2" charset="2"/>
              <a:buChar char="§"/>
            </a:pPr>
            <a:r>
              <a:rPr lang="en-US" sz="2400" b="1">
                <a:latin typeface="Calibri" panose="020F0502020204030204" pitchFamily="34" charset="0"/>
                <a:cs typeface="Calibri" panose="020F0502020204030204" pitchFamily="34" charset="0"/>
              </a:rPr>
              <a:t>Hyperlipidemia and lipiduria</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4A9717E-98CF-18F3-859E-CD08F13B39FD}"/>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33401363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Causes of nephrotic syndrome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rcRect l="26958" t="15065" r="31504" b="14972"/>
          <a:stretch>
            <a:fillRect/>
          </a:stretch>
        </p:blipFill>
        <p:spPr>
          <a:xfrm>
            <a:off x="996287" y="1737359"/>
            <a:ext cx="10159393" cy="4567905"/>
          </a:xfrm>
          <a:prstGeom prst="rect">
            <a:avLst/>
          </a:prstGeom>
        </p:spPr>
      </p:pic>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ED8B42F-F222-30F2-AA29-EEC4EC6ECF6F}"/>
              </a:ext>
            </a:extLst>
          </p:cNvPr>
          <p:cNvSpPr txBox="1"/>
          <p:nvPr/>
        </p:nvSpPr>
        <p:spPr>
          <a:xfrm>
            <a:off x="10928554" y="286603"/>
            <a:ext cx="1263445" cy="92333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Vertical Integration Medicine </a:t>
            </a:r>
          </a:p>
        </p:txBody>
      </p:sp>
    </p:spTree>
    <p:extLst>
      <p:ext uri="{BB962C8B-B14F-4D97-AF65-F5344CB8AC3E}">
        <p14:creationId xmlns:p14="http://schemas.microsoft.com/office/powerpoint/2010/main" val="12748700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97" y="-38438"/>
            <a:ext cx="10515600" cy="1325563"/>
          </a:xfrm>
        </p:spPr>
        <p:txBody>
          <a:bodyPr/>
          <a:lstStyle/>
          <a:p>
            <a:r>
              <a:rPr lang="en-US" dirty="0">
                <a:latin typeface="Calibri" panose="020F0502020204030204" pitchFamily="34" charset="0"/>
                <a:cs typeface="Calibri" panose="020F0502020204030204" pitchFamily="34" charset="0"/>
              </a:rPr>
              <a:t>Causes of nephrotic syndrome</a:t>
            </a:r>
          </a:p>
        </p:txBody>
      </p:sp>
      <p:sp>
        <p:nvSpPr>
          <p:cNvPr id="3" name="Content Placeholder 2"/>
          <p:cNvSpPr>
            <a:spLocks noGrp="1"/>
          </p:cNvSpPr>
          <p:nvPr>
            <p:ph idx="1"/>
          </p:nvPr>
        </p:nvSpPr>
        <p:spPr>
          <a:xfrm>
            <a:off x="743803" y="1219537"/>
            <a:ext cx="10515600" cy="4351338"/>
          </a:xfrm>
        </p:spPr>
        <p:txBody>
          <a:bodyPr>
            <a:noAutofit/>
          </a:bodyPr>
          <a:lstStyle/>
          <a:p>
            <a:pPr>
              <a:buFont typeface="Wingdings" panose="05000000000000000000" pitchFamily="2" charset="2"/>
              <a:buChar char="§"/>
            </a:pPr>
            <a:r>
              <a:rPr lang="en-US" sz="2400">
                <a:latin typeface="Calibri" panose="020F0502020204030204" pitchFamily="34" charset="0"/>
                <a:cs typeface="Calibri" panose="020F0502020204030204" pitchFamily="34" charset="0"/>
              </a:rPr>
              <a:t>The relative frequencies of the several causes of the nephrotic syndrome vary according to age</a:t>
            </a:r>
          </a:p>
          <a:p>
            <a:pPr>
              <a:buFont typeface="Wingdings" panose="05000000000000000000" pitchFamily="2" charset="2"/>
              <a:buChar char="§"/>
            </a:pPr>
            <a:r>
              <a:rPr lang="en-US" sz="2400">
                <a:latin typeface="Calibri" panose="020F0502020204030204" pitchFamily="34" charset="0"/>
                <a:cs typeface="Calibri" panose="020F0502020204030204" pitchFamily="34" charset="0"/>
              </a:rPr>
              <a:t>Children 1 to 7 years of age</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The nephrotic syndrome is almost always caused by a lesion primary to the kidney</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Minimal-change disease</a:t>
            </a:r>
          </a:p>
          <a:p>
            <a:pPr>
              <a:buFont typeface="Wingdings" panose="05000000000000000000" pitchFamily="2" charset="2"/>
              <a:buChar char="§"/>
            </a:pPr>
            <a:r>
              <a:rPr lang="en-US" sz="2400">
                <a:latin typeface="Calibri" panose="020F0502020204030204" pitchFamily="34" charset="0"/>
                <a:cs typeface="Calibri" panose="020F0502020204030204" pitchFamily="34" charset="0"/>
              </a:rPr>
              <a:t>Adults</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Due to renal manifestations of a systemic diseases i.E diabetes, amyloidosis, and systemic lupus erythematosus</a:t>
            </a:r>
          </a:p>
          <a:p>
            <a:pPr lvl="1">
              <a:buFont typeface="Wingdings" panose="05000000000000000000" pitchFamily="2" charset="2"/>
              <a:buChar char="§"/>
            </a:pPr>
            <a:r>
              <a:rPr lang="en-US">
                <a:latin typeface="Calibri" panose="020F0502020204030204" pitchFamily="34" charset="0"/>
                <a:cs typeface="Calibri" panose="020F0502020204030204" pitchFamily="34" charset="0"/>
              </a:rPr>
              <a:t>Primary glomerular lesions</a:t>
            </a:r>
          </a:p>
          <a:p>
            <a:pPr lvl="2">
              <a:buFont typeface="Wingdings" panose="05000000000000000000" pitchFamily="2" charset="2"/>
              <a:buChar char="§"/>
            </a:pPr>
            <a:r>
              <a:rPr lang="en-US" sz="2400">
                <a:latin typeface="Calibri" panose="020F0502020204030204" pitchFamily="34" charset="0"/>
                <a:cs typeface="Calibri" panose="020F0502020204030204" pitchFamily="34" charset="0"/>
              </a:rPr>
              <a:t>Focal and segmental glomerulosclerosis (most common)</a:t>
            </a:r>
          </a:p>
          <a:p>
            <a:pPr lvl="2">
              <a:buFont typeface="Wingdings" panose="05000000000000000000" pitchFamily="2" charset="2"/>
              <a:buChar char="§"/>
            </a:pPr>
            <a:r>
              <a:rPr lang="en-US" sz="2400">
                <a:latin typeface="Calibri" panose="020F0502020204030204" pitchFamily="34" charset="0"/>
                <a:cs typeface="Calibri" panose="020F0502020204030204" pitchFamily="34" charset="0"/>
              </a:rPr>
              <a:t>Membranous nephropathy</a:t>
            </a:r>
          </a:p>
          <a:p>
            <a:pPr lvl="2">
              <a:buFont typeface="Wingdings" panose="05000000000000000000" pitchFamily="2" charset="2"/>
              <a:buChar char="§"/>
            </a:pPr>
            <a:r>
              <a:rPr lang="en-US" sz="2400" err="1">
                <a:latin typeface="Calibri" panose="020F0502020204030204" pitchFamily="34" charset="0"/>
                <a:cs typeface="Calibri" panose="020F0502020204030204" pitchFamily="34" charset="0"/>
              </a:rPr>
              <a:t>Membranoproliferative glomerulonephritis</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676968" y="0"/>
            <a:ext cx="991032" cy="9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F8FE41C-792B-0A59-D928-A9E679B35283}"/>
              </a:ext>
            </a:extLst>
          </p:cNvPr>
          <p:cNvSpPr txBox="1"/>
          <p:nvPr/>
        </p:nvSpPr>
        <p:spPr>
          <a:xfrm>
            <a:off x="10928554" y="286603"/>
            <a:ext cx="1263445" cy="646331"/>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Core Content</a:t>
            </a:r>
          </a:p>
        </p:txBody>
      </p:sp>
    </p:spTree>
    <p:extLst>
      <p:ext uri="{BB962C8B-B14F-4D97-AF65-F5344CB8AC3E}">
        <p14:creationId xmlns:p14="http://schemas.microsoft.com/office/powerpoint/2010/main" val="7993641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2910</Words>
  <Application>Microsoft Office PowerPoint</Application>
  <PresentationFormat>Widescreen</PresentationFormat>
  <Paragraphs>418</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Aptos</vt:lpstr>
      <vt:lpstr>Aptos Display</vt:lpstr>
      <vt:lpstr>Arial</vt:lpstr>
      <vt:lpstr>Arial Black</vt:lpstr>
      <vt:lpstr>Calibri</vt:lpstr>
      <vt:lpstr>Times New Roman</vt:lpstr>
      <vt:lpstr>Wingdings</vt:lpstr>
      <vt:lpstr>Office Theme</vt:lpstr>
      <vt:lpstr>Nephrotic syndrome in systemic diseases Renal module 4th Year MBBS</vt:lpstr>
      <vt:lpstr>MOTTO OF RMU</vt:lpstr>
      <vt:lpstr>  VISION OF RMU THE DREAM/ TOMORROW</vt:lpstr>
      <vt:lpstr>PROF UMAR’S LGIS MODEL</vt:lpstr>
      <vt:lpstr>Renal glomerulus</vt:lpstr>
      <vt:lpstr>Glomerular slit diaphragm</vt:lpstr>
      <vt:lpstr>The nephrotic syndrome</vt:lpstr>
      <vt:lpstr>Causes of nephrotic syndrome</vt:lpstr>
      <vt:lpstr>Causes of nephrotic syndrome</vt:lpstr>
      <vt:lpstr>Pathophysiology</vt:lpstr>
      <vt:lpstr>PowerPoint Presentation</vt:lpstr>
      <vt:lpstr>PowerPoint Presentation</vt:lpstr>
      <vt:lpstr>PowerPoint Presentation</vt:lpstr>
      <vt:lpstr>Hyperlipidemia</vt:lpstr>
      <vt:lpstr>Glomerular lesions associated with systemic diseases</vt:lpstr>
      <vt:lpstr>Lupus nephritis</vt:lpstr>
      <vt:lpstr>Lupus nephritis</vt:lpstr>
      <vt:lpstr>Lupus nephritis</vt:lpstr>
      <vt:lpstr>Lupus nephritis</vt:lpstr>
      <vt:lpstr>Lupus nephritis</vt:lpstr>
      <vt:lpstr>Lupus nephritis</vt:lpstr>
      <vt:lpstr>Lupus nephritis</vt:lpstr>
      <vt:lpstr>Lupus nephritis</vt:lpstr>
      <vt:lpstr>Henoch-schönlein purpura</vt:lpstr>
      <vt:lpstr>Henoch-schönlein purpura</vt:lpstr>
      <vt:lpstr>Henoch-schönlein purpura</vt:lpstr>
      <vt:lpstr>Henoch-schönlein purpura</vt:lpstr>
      <vt:lpstr>Bacterial endocarditis–associated glomerulonephritis</vt:lpstr>
      <vt:lpstr>Diabetic nephropathy</vt:lpstr>
      <vt:lpstr>Diabetic nephropathy</vt:lpstr>
      <vt:lpstr>Diabetic nephropathy</vt:lpstr>
      <vt:lpstr>Diabetic nephropathy</vt:lpstr>
      <vt:lpstr>Diabetic nephropathy</vt:lpstr>
      <vt:lpstr>Diabetic nephropathy</vt:lpstr>
      <vt:lpstr>Diabetic nephropathy</vt:lpstr>
      <vt:lpstr>Amyloidosis</vt:lpstr>
      <vt:lpstr>Fibrillary glomerulonephritis</vt:lpstr>
      <vt:lpstr>Fibrillary glomerulonephritis</vt:lpstr>
      <vt:lpstr>Immunotactoid glomerulopathy</vt:lpstr>
      <vt:lpstr>Goodpasture syndrome, microscopic polyangiitis, and wegener granulomatosis </vt:lpstr>
      <vt:lpstr>Goodpasture syndrome, microscopic polyangiitis, and wegener granulomatosis </vt:lpstr>
      <vt:lpstr>Essential mixed cryoglobulinemia </vt:lpstr>
      <vt:lpstr>Plasma cell dyscrasias </vt:lpstr>
      <vt:lpstr>Plasma cell dyscrasias </vt:lpstr>
      <vt:lpstr>Plasma cell dyscrasias </vt:lpstr>
      <vt:lpstr>PowerPoint Presentation</vt:lpstr>
      <vt:lpstr>Diabetic nephropathy—the family physician's role</vt:lpstr>
      <vt:lpstr>Ethical issues associated with  diagnosing and managing diabetes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Nephrotic syndrome in systemic diseases</dc:title>
  <dc:creator>Afzaal</dc:creator>
  <cp:lastModifiedBy>sammarfatima93@gmail.com</cp:lastModifiedBy>
  <cp:revision>38</cp:revision>
  <dcterms:created xsi:type="dcterms:W3CDTF">2023-09-19T11:57:17Z</dcterms:created>
  <dcterms:modified xsi:type="dcterms:W3CDTF">2025-02-16T13:38:21Z</dcterms:modified>
</cp:coreProperties>
</file>